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1358" r:id="rId2"/>
    <p:sldId id="1359" r:id="rId3"/>
    <p:sldId id="1360" r:id="rId4"/>
    <p:sldId id="1361" r:id="rId5"/>
    <p:sldId id="1300" r:id="rId6"/>
    <p:sldId id="1390" r:id="rId7"/>
    <p:sldId id="1379" r:id="rId8"/>
    <p:sldId id="1381" r:id="rId9"/>
    <p:sldId id="258" r:id="rId10"/>
    <p:sldId id="1391" r:id="rId11"/>
    <p:sldId id="1392" r:id="rId12"/>
    <p:sldId id="1393" r:id="rId13"/>
    <p:sldId id="1394" r:id="rId14"/>
    <p:sldId id="1395" r:id="rId15"/>
    <p:sldId id="1370" r:id="rId16"/>
    <p:sldId id="1362" r:id="rId17"/>
    <p:sldId id="1367" r:id="rId18"/>
    <p:sldId id="1380" r:id="rId19"/>
    <p:sldId id="1383" r:id="rId20"/>
    <p:sldId id="1384" r:id="rId21"/>
    <p:sldId id="1378" r:id="rId22"/>
    <p:sldId id="1371" r:id="rId23"/>
    <p:sldId id="1382" r:id="rId24"/>
    <p:sldId id="1386" r:id="rId25"/>
    <p:sldId id="1373" r:id="rId26"/>
    <p:sldId id="1385" r:id="rId27"/>
    <p:sldId id="264" r:id="rId28"/>
    <p:sldId id="1319" r:id="rId29"/>
    <p:sldId id="1388" r:id="rId30"/>
    <p:sldId id="1322" r:id="rId31"/>
    <p:sldId id="317" r:id="rId32"/>
    <p:sldId id="625" r:id="rId33"/>
    <p:sldId id="1387" r:id="rId34"/>
    <p:sldId id="1389" r:id="rId35"/>
    <p:sldId id="1376"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99"/>
    <a:srgbClr val="F9F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E98-4B8B-44C3-8E44-BF393715E9C8}"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97E6-FBD2-4E16-98E2-DE63A8522CF0}" type="slidenum">
              <a:rPr lang="en-US" smtClean="0"/>
              <a:t>‹#›</a:t>
            </a:fld>
            <a:endParaRPr lang="en-US"/>
          </a:p>
        </p:txBody>
      </p:sp>
    </p:spTree>
    <p:extLst>
      <p:ext uri="{BB962C8B-B14F-4D97-AF65-F5344CB8AC3E}">
        <p14:creationId xmlns:p14="http://schemas.microsoft.com/office/powerpoint/2010/main" val="25572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1</a:t>
            </a:fld>
            <a:endParaRPr lang="en-US"/>
          </a:p>
        </p:txBody>
      </p:sp>
    </p:spTree>
    <p:extLst>
      <p:ext uri="{BB962C8B-B14F-4D97-AF65-F5344CB8AC3E}">
        <p14:creationId xmlns:p14="http://schemas.microsoft.com/office/powerpoint/2010/main" val="304479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10</a:t>
            </a:fld>
            <a:endParaRPr lang="en-US"/>
          </a:p>
        </p:txBody>
      </p:sp>
    </p:spTree>
    <p:extLst>
      <p:ext uri="{BB962C8B-B14F-4D97-AF65-F5344CB8AC3E}">
        <p14:creationId xmlns:p14="http://schemas.microsoft.com/office/powerpoint/2010/main" val="421580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11</a:t>
            </a:fld>
            <a:endParaRPr lang="en-US"/>
          </a:p>
        </p:txBody>
      </p:sp>
    </p:spTree>
    <p:extLst>
      <p:ext uri="{BB962C8B-B14F-4D97-AF65-F5344CB8AC3E}">
        <p14:creationId xmlns:p14="http://schemas.microsoft.com/office/powerpoint/2010/main" val="46707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12</a:t>
            </a:fld>
            <a:endParaRPr lang="en-US"/>
          </a:p>
        </p:txBody>
      </p:sp>
    </p:spTree>
    <p:extLst>
      <p:ext uri="{BB962C8B-B14F-4D97-AF65-F5344CB8AC3E}">
        <p14:creationId xmlns:p14="http://schemas.microsoft.com/office/powerpoint/2010/main" val="206644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6079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15</a:t>
            </a:fld>
            <a:endParaRPr lang="en-US"/>
          </a:p>
        </p:txBody>
      </p:sp>
    </p:spTree>
    <p:extLst>
      <p:ext uri="{BB962C8B-B14F-4D97-AF65-F5344CB8AC3E}">
        <p14:creationId xmlns:p14="http://schemas.microsoft.com/office/powerpoint/2010/main" val="388420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67547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17</a:t>
            </a:fld>
            <a:endParaRPr lang="en-US"/>
          </a:p>
        </p:txBody>
      </p:sp>
    </p:spTree>
    <p:extLst>
      <p:ext uri="{BB962C8B-B14F-4D97-AF65-F5344CB8AC3E}">
        <p14:creationId xmlns:p14="http://schemas.microsoft.com/office/powerpoint/2010/main" val="252003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27</a:t>
            </a:fld>
            <a:endParaRPr lang="en-US"/>
          </a:p>
        </p:txBody>
      </p:sp>
    </p:spTree>
    <p:extLst>
      <p:ext uri="{BB962C8B-B14F-4D97-AF65-F5344CB8AC3E}">
        <p14:creationId xmlns:p14="http://schemas.microsoft.com/office/powerpoint/2010/main" val="82471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29</a:t>
            </a:fld>
            <a:endParaRPr lang="en-US"/>
          </a:p>
        </p:txBody>
      </p:sp>
    </p:spTree>
    <p:extLst>
      <p:ext uri="{BB962C8B-B14F-4D97-AF65-F5344CB8AC3E}">
        <p14:creationId xmlns:p14="http://schemas.microsoft.com/office/powerpoint/2010/main" val="359661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2</a:t>
            </a:fld>
            <a:endParaRPr lang="en-US"/>
          </a:p>
        </p:txBody>
      </p:sp>
    </p:spTree>
    <p:extLst>
      <p:ext uri="{BB962C8B-B14F-4D97-AF65-F5344CB8AC3E}">
        <p14:creationId xmlns:p14="http://schemas.microsoft.com/office/powerpoint/2010/main" val="835473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30</a:t>
            </a:fld>
            <a:endParaRPr lang="en-US"/>
          </a:p>
        </p:txBody>
      </p:sp>
    </p:spTree>
    <p:extLst>
      <p:ext uri="{BB962C8B-B14F-4D97-AF65-F5344CB8AC3E}">
        <p14:creationId xmlns:p14="http://schemas.microsoft.com/office/powerpoint/2010/main" val="3080604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658910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35</a:t>
            </a:fld>
            <a:endParaRPr lang="en-US"/>
          </a:p>
        </p:txBody>
      </p:sp>
    </p:spTree>
    <p:extLst>
      <p:ext uri="{BB962C8B-B14F-4D97-AF65-F5344CB8AC3E}">
        <p14:creationId xmlns:p14="http://schemas.microsoft.com/office/powerpoint/2010/main" val="294637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Liên minh châu Âu, viết tắt là EU, là liên minh kinh tế – chính trị bao gồm 28 quốc gia thành viên thuộc châu Âu. Để tìm hiểu rõ hơn về EU thì các em sẽ đi vào bài học hôm nay.</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3</a:t>
            </a:fld>
            <a:endParaRPr lang="en-US"/>
          </a:p>
        </p:txBody>
      </p:sp>
    </p:spTree>
    <p:extLst>
      <p:ext uri="{BB962C8B-B14F-4D97-AF65-F5344CB8AC3E}">
        <p14:creationId xmlns:p14="http://schemas.microsoft.com/office/powerpoint/2010/main" val="358913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Liên minh Châu Âu là 1 cộng đồng đa dạng về văn hóa,ngôn ngữ,tôn giáo…điều này góp phần giúp liên minh Châu âu</a:t>
            </a:r>
          </a:p>
          <a:p>
            <a:r>
              <a:rPr lang="en-US"/>
              <a:t>Trở thành 1 khu vực kinh tế thống nhất và quan trọng trên thế giới. Vậy liên minh Châu Âu có vị trí nh</a:t>
            </a:r>
            <a:r>
              <a:rPr lang="vi-VN"/>
              <a:t>ư</a:t>
            </a:r>
            <a:r>
              <a:rPr lang="en-US"/>
              <a:t> thế nào trong nền kinh tế thế giới?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32135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4962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64856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8</a:t>
            </a:fld>
            <a:endParaRPr lang="en-US"/>
          </a:p>
        </p:txBody>
      </p:sp>
    </p:spTree>
    <p:extLst>
      <p:ext uri="{BB962C8B-B14F-4D97-AF65-F5344CB8AC3E}">
        <p14:creationId xmlns:p14="http://schemas.microsoft.com/office/powerpoint/2010/main" val="420123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9</a:t>
            </a:fld>
            <a:endParaRPr lang="en-US"/>
          </a:p>
        </p:txBody>
      </p:sp>
    </p:spTree>
    <p:extLst>
      <p:ext uri="{BB962C8B-B14F-4D97-AF65-F5344CB8AC3E}">
        <p14:creationId xmlns:p14="http://schemas.microsoft.com/office/powerpoint/2010/main" val="222511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D6FDE6-2868-4B73-A2BA-78BFA4174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2973BC6-F298-43C8-AE75-520B5476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7940DA5-1BE9-4EC4-A05E-63A16C7F3633}"/>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5" name="Footer Placeholder 4">
            <a:extLst>
              <a:ext uri="{FF2B5EF4-FFF2-40B4-BE49-F238E27FC236}">
                <a16:creationId xmlns="" xmlns:a16="http://schemas.microsoft.com/office/drawing/2014/main" id="{009074A5-42CF-49B9-B2B6-5E45DCDE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8E7E9C-FBA3-43AF-A1AD-22A98F6E16F7}"/>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24364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3" name="Footer Placeholder 2">
            <a:extLst>
              <a:ext uri="{FF2B5EF4-FFF2-40B4-BE49-F238E27FC236}">
                <a16:creationId xmlns=""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311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D34C98-860E-4710-A260-02A7F888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8224214-C719-45F9-87E0-633A8CDA2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24EF4A9-F313-4EF7-85D6-F97C61247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F46E64-A06F-497C-9FD6-AACC8543833B}"/>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6" name="Footer Placeholder 5">
            <a:extLst>
              <a:ext uri="{FF2B5EF4-FFF2-40B4-BE49-F238E27FC236}">
                <a16:creationId xmlns="" xmlns:a16="http://schemas.microsoft.com/office/drawing/2014/main" id="{CB53DE8F-0F99-4A38-9286-17EA47958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ECC7DD5-3988-4681-8620-C6B0AC5D151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2151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6ED538-EAC4-487E-9529-813D435A1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1E16ADD-9133-4C8A-8A4C-82893C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1CA57DC-9607-420E-9F18-BF4514E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EABCFF-EEB4-4B6A-8C4B-459C702C1971}"/>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6" name="Footer Placeholder 5">
            <a:extLst>
              <a:ext uri="{FF2B5EF4-FFF2-40B4-BE49-F238E27FC236}">
                <a16:creationId xmlns="" xmlns:a16="http://schemas.microsoft.com/office/drawing/2014/main" id="{49671778-7051-4DD7-80E9-518B9EFC7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944644-58C9-47E8-BA80-8829E382065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8780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282FC-F26B-424A-AA47-95DABE2E83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E37318D-D372-4465-B638-FF9E9C0F7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B0BC11-C32B-4AE1-8135-E1087B0187BA}"/>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5" name="Footer Placeholder 4">
            <a:extLst>
              <a:ext uri="{FF2B5EF4-FFF2-40B4-BE49-F238E27FC236}">
                <a16:creationId xmlns="" xmlns:a16="http://schemas.microsoft.com/office/drawing/2014/main" id="{75A8C3E4-9CDC-4A54-B96A-0E5F335B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8DE06AA-4828-46E4-B06A-2CB2D1AFA234}"/>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7244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381498D-3C66-4D13-B603-03C2EC9F0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A41112E-E9F5-497F-86B3-E5B64D03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6ED3C2-A28C-4EF3-998B-D2F78CEFA13F}"/>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5" name="Footer Placeholder 4">
            <a:extLst>
              <a:ext uri="{FF2B5EF4-FFF2-40B4-BE49-F238E27FC236}">
                <a16:creationId xmlns="" xmlns:a16="http://schemas.microsoft.com/office/drawing/2014/main" id="{AC3AC6DF-2D8C-44B1-AB1C-CC33AB9F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E8B310-9FAF-4F81-B7A5-595DB69E513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9776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32E1D7-DD97-41BD-991E-9605E551A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73FAE39-D379-4A9D-B7DB-3E8CFA17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FE9F6F-E849-41A9-B25A-8E6A6A84BE77}"/>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5" name="Footer Placeholder 4">
            <a:extLst>
              <a:ext uri="{FF2B5EF4-FFF2-40B4-BE49-F238E27FC236}">
                <a16:creationId xmlns="" xmlns:a16="http://schemas.microsoft.com/office/drawing/2014/main" id="{25B27F1B-115E-43CC-8123-B72C0C17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186B37C-9323-4D16-B313-34E4F86B4E2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51795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F76C7D-B2C0-462B-B6D5-D86011F79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289A3C-F663-4B6D-A5FD-C1F53230E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35B638A-7C84-4030-9B00-0ECB79558A30}"/>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5" name="Footer Placeholder 4">
            <a:extLst>
              <a:ext uri="{FF2B5EF4-FFF2-40B4-BE49-F238E27FC236}">
                <a16:creationId xmlns="" xmlns:a16="http://schemas.microsoft.com/office/drawing/2014/main" id="{40A995D2-6508-4CE4-8DA0-7730A7C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F1C05E-9C57-4C28-806B-39AB6150C45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4926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F0EF83-B340-45C1-A86B-965012627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34FBCB-59F6-4C79-9602-4B40086A0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B2F0FBD-31BC-4C73-80D6-53C4A00F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437E641-4248-41F5-B3A4-1103A2603FE3}"/>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6" name="Footer Placeholder 5">
            <a:extLst>
              <a:ext uri="{FF2B5EF4-FFF2-40B4-BE49-F238E27FC236}">
                <a16:creationId xmlns="" xmlns:a16="http://schemas.microsoft.com/office/drawing/2014/main" id="{34A27E24-4E16-4B2D-81DD-C69C7BB70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1989ECD-ECD8-4B2E-A4BC-FD1A25CFFDA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38371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A0C419-654E-4946-ADE7-132C1DFE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3C7B1F6-0917-4F5C-85EB-84467506A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FB0F8E3-5BE6-4848-A9A6-7BAECB1E0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86A75C6-E175-4C50-9B38-5F656240D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AF32C1C-97A3-453B-B03B-E0E1E010C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98BC352-F0F2-4CE9-9C1E-0373D7840FA4}"/>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8" name="Footer Placeholder 7">
            <a:extLst>
              <a:ext uri="{FF2B5EF4-FFF2-40B4-BE49-F238E27FC236}">
                <a16:creationId xmlns="" xmlns:a16="http://schemas.microsoft.com/office/drawing/2014/main" id="{B8E7FCCD-055B-4D64-A630-83F57B08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D8B6DC8-6149-4EDB-A21A-1368C841FDB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2002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5121CC-F644-44A6-A19C-163D4D912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D25E506-21D0-4050-BE04-46207875AE01}"/>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4" name="Footer Placeholder 3">
            <a:extLst>
              <a:ext uri="{FF2B5EF4-FFF2-40B4-BE49-F238E27FC236}">
                <a16:creationId xmlns="" xmlns:a16="http://schemas.microsoft.com/office/drawing/2014/main" id="{BEAF65B8-E056-4DE2-9073-EE7C14A42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347B15D-93EA-43E1-AFA6-1FCE5650930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773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3" name="Footer Placeholder 2">
            <a:extLst>
              <a:ext uri="{FF2B5EF4-FFF2-40B4-BE49-F238E27FC236}">
                <a16:creationId xmlns=""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48793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3" name="Footer Placeholder 2">
            <a:extLst>
              <a:ext uri="{FF2B5EF4-FFF2-40B4-BE49-F238E27FC236}">
                <a16:creationId xmlns=""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789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10/20/2022</a:t>
            </a:fld>
            <a:endParaRPr lang="en-US"/>
          </a:p>
        </p:txBody>
      </p:sp>
      <p:sp>
        <p:nvSpPr>
          <p:cNvPr id="3" name="Footer Placeholder 2">
            <a:extLst>
              <a:ext uri="{FF2B5EF4-FFF2-40B4-BE49-F238E27FC236}">
                <a16:creationId xmlns=""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00999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14A1162-BC0A-426F-A7E7-6D312B44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73B710A-CB73-4645-A365-F34403A10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65A4103-60EF-4327-8C91-03263B392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5F2CF-2725-40C1-A6F1-7222FC071201}" type="datetimeFigureOut">
              <a:rPr lang="en-US" smtClean="0"/>
              <a:t>10/20/2022</a:t>
            </a:fld>
            <a:endParaRPr lang="en-US"/>
          </a:p>
        </p:txBody>
      </p:sp>
      <p:sp>
        <p:nvSpPr>
          <p:cNvPr id="5" name="Footer Placeholder 4">
            <a:extLst>
              <a:ext uri="{FF2B5EF4-FFF2-40B4-BE49-F238E27FC236}">
                <a16:creationId xmlns="" xmlns:a16="http://schemas.microsoft.com/office/drawing/2014/main" id="{9ABFB5CC-C2DB-48A2-BF74-EC4673818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00F4F76-AD87-4598-B04D-B2D20AC71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46BDA-3101-4E5E-81E6-8EB29A525A52}" type="slidenum">
              <a:rPr lang="en-US" smtClean="0"/>
              <a:t>‹#›</a:t>
            </a:fld>
            <a:endParaRPr lang="en-US"/>
          </a:p>
        </p:txBody>
      </p:sp>
    </p:spTree>
    <p:extLst>
      <p:ext uri="{BB962C8B-B14F-4D97-AF65-F5344CB8AC3E}">
        <p14:creationId xmlns:p14="http://schemas.microsoft.com/office/powerpoint/2010/main" val="42768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microsoft.com/office/2007/relationships/hdphoto" Target="../media/hdphoto7.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microsoft.com/office/2007/relationships/hdphoto" Target="../media/hdphoto6.wdp"/><Relationship Id="rId10" Type="http://schemas.openxmlformats.org/officeDocument/2006/relationships/image" Target="../media/image18.png"/><Relationship Id="rId4" Type="http://schemas.openxmlformats.org/officeDocument/2006/relationships/image" Target="../media/image24.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uoi hinh" descr="Đuổi hình bắt chữ | Đuổi hình bắt chữ Wiki | Fandom">
            <a:extLst>
              <a:ext uri="{FF2B5EF4-FFF2-40B4-BE49-F238E27FC236}">
                <a16:creationId xmlns="" xmlns:a16="http://schemas.microsoft.com/office/drawing/2014/main" id="{19B2703B-F3F4-4644-83AC-B2513AAF78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pic>
        <p:nvPicPr>
          <p:cNvPr id="6" name="trai dat" descr="A picture containing logo&#10;&#10;Description automatically generated">
            <a:extLst>
              <a:ext uri="{FF2B5EF4-FFF2-40B4-BE49-F238E27FC236}">
                <a16:creationId xmlns="" xmlns:a16="http://schemas.microsoft.com/office/drawing/2014/main" id="{9D9F076B-89DB-458C-BCC9-66092B38AF4A}"/>
              </a:ext>
            </a:extLst>
          </p:cNvPr>
          <p:cNvPicPr>
            <a:picLocks noChangeAspect="1"/>
          </p:cNvPicPr>
          <p:nvPr/>
        </p:nvPicPr>
        <p:blipFill rotWithShape="1">
          <a:blip r:embed="rId4">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a:ln>
            <a:solidFill>
              <a:srgbClr val="6AF117"/>
            </a:solidFill>
          </a:ln>
        </p:spPr>
      </p:pic>
      <p:pic>
        <p:nvPicPr>
          <p:cNvPr id="7" name="start" descr="Figur läuft mit pfeil nach links leinwandbilder • bilder Strichmännchen,  Inbetriebnahme, beginnen | myloview.de">
            <a:extLst>
              <a:ext uri="{FF2B5EF4-FFF2-40B4-BE49-F238E27FC236}">
                <a16:creationId xmlns="" xmlns:a16="http://schemas.microsoft.com/office/drawing/2014/main" id="{6B650188-3225-40F5-9F34-EEE90A06E7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88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2787929" y="5098506"/>
            <a:ext cx="7672378" cy="646331"/>
          </a:xfrm>
          <a:prstGeom prst="rect">
            <a:avLst/>
          </a:prstGeom>
          <a:noFill/>
        </p:spPr>
        <p:txBody>
          <a:bodyPr wrap="square" rtlCol="0">
            <a:spAutoFit/>
          </a:bodyPr>
          <a:lstStyle/>
          <a:p>
            <a:r>
              <a:rPr lang="vi-VN" sz="3600" b="1">
                <a:solidFill>
                  <a:srgbClr val="0000CC"/>
                </a:solidFill>
              </a:rPr>
              <a:t>Bruc-xen (Bỉ)</a:t>
            </a:r>
            <a:endParaRPr lang="en-US" sz="36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15999" y="2398236"/>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Trụ sở chính của </a:t>
            </a:r>
            <a:endParaRPr lang="en-US" sz="4400" b="1">
              <a:solidFill>
                <a:srgbClr val="FFFF00"/>
              </a:solidFill>
              <a:effectLst>
                <a:outerShdw blurRad="38100" dist="38100" dir="2700000" algn="tl">
                  <a:srgbClr val="000000">
                    <a:alpha val="43137"/>
                  </a:srgbClr>
                </a:outerShdw>
              </a:effectLst>
            </a:endParaRPr>
          </a:p>
          <a:p>
            <a:pPr algn="ctr"/>
            <a:r>
              <a:rPr lang="vi-VN" sz="4400" b="1">
                <a:solidFill>
                  <a:srgbClr val="FFFF00"/>
                </a:solidFill>
                <a:effectLst>
                  <a:outerShdw blurRad="38100" dist="38100" dir="2700000" algn="tl">
                    <a:srgbClr val="000000">
                      <a:alpha val="43137"/>
                    </a:srgbClr>
                  </a:outerShdw>
                </a:effectLst>
              </a:rPr>
              <a:t>tổ chức ở đâu?</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614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4967140"/>
            <a:ext cx="7672378" cy="1200329"/>
          </a:xfrm>
          <a:prstGeom prst="rect">
            <a:avLst/>
          </a:prstGeom>
          <a:noFill/>
        </p:spPr>
        <p:txBody>
          <a:bodyPr wrap="square" rtlCol="0">
            <a:spAutoFit/>
          </a:bodyPr>
          <a:lstStyle/>
          <a:p>
            <a:pPr algn="ctr"/>
            <a:r>
              <a:rPr lang="vi-VN" sz="3600">
                <a:solidFill>
                  <a:srgbClr val="0000CC"/>
                </a:solidFill>
                <a:effectLst>
                  <a:outerShdw blurRad="38100" dist="38100" dir="2700000" algn="tl">
                    <a:srgbClr val="000000">
                      <a:alpha val="43137"/>
                    </a:srgbClr>
                  </a:outerShdw>
                </a:effectLst>
              </a:rPr>
              <a:t>Có chính sách kinh tế chung,</a:t>
            </a:r>
            <a:endParaRPr lang="en-US" sz="3600">
              <a:solidFill>
                <a:srgbClr val="0000CC"/>
              </a:solidFill>
              <a:effectLst>
                <a:outerShdw blurRad="38100" dist="38100" dir="2700000" algn="tl">
                  <a:srgbClr val="000000">
                    <a:alpha val="43137"/>
                  </a:srgbClr>
                </a:outerShdw>
              </a:effectLst>
            </a:endParaRPr>
          </a:p>
          <a:p>
            <a:pPr algn="ctr"/>
            <a:r>
              <a:rPr lang="vi-VN" sz="3600">
                <a:solidFill>
                  <a:srgbClr val="0000CC"/>
                </a:solidFill>
                <a:effectLst>
                  <a:outerShdw blurRad="38100" dist="38100" dir="2700000" algn="tl">
                    <a:srgbClr val="000000">
                      <a:alpha val="43137"/>
                    </a:srgbClr>
                  </a:outerShdw>
                </a:effectLst>
              </a:rPr>
              <a:t> sử dụng đồng tiền chung euro.</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35786" y="2163942"/>
            <a:ext cx="6593840" cy="1938992"/>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Tại sao nói Liên minh châu Âu là mô hình liên minh kinh tế toàn diện?</a:t>
            </a:r>
            <a:endPar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732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82752" y="5129629"/>
            <a:ext cx="7672378" cy="646331"/>
          </a:xfrm>
          <a:prstGeom prst="rect">
            <a:avLst/>
          </a:prstGeom>
          <a:noFill/>
        </p:spPr>
        <p:txBody>
          <a:bodyPr wrap="square" rtlCol="0">
            <a:spAutoFit/>
          </a:bodyPr>
          <a:lstStyle/>
          <a:p>
            <a:pPr algn="ctr"/>
            <a:r>
              <a:rPr lang="vi-VN" sz="3600" b="1">
                <a:solidFill>
                  <a:srgbClr val="0000CC"/>
                </a:solidFill>
                <a:effectLst>
                  <a:outerShdw blurRad="38100" dist="38100" dir="2700000" algn="tl">
                    <a:srgbClr val="000000">
                      <a:alpha val="43137"/>
                    </a:srgbClr>
                  </a:outerShdw>
                </a:effectLst>
              </a:rPr>
              <a:t>27 nước thành viên</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15999" y="2323082"/>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Hiện nay có bao nhiêu nước thành viên?</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46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A26BAD4-EA55-4E55-AE86-727F096B24C9}"/>
              </a:ext>
            </a:extLst>
          </p:cNvPr>
          <p:cNvGrpSpPr/>
          <p:nvPr/>
        </p:nvGrpSpPr>
        <p:grpSpPr>
          <a:xfrm>
            <a:off x="876605" y="103834"/>
            <a:ext cx="609388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F7DA52B1-940A-4300-8539-878E08EB173B}"/>
              </a:ext>
            </a:extLst>
          </p:cNvPr>
          <p:cNvSpPr txBox="1"/>
          <p:nvPr/>
        </p:nvSpPr>
        <p:spPr>
          <a:xfrm>
            <a:off x="1451188" y="276039"/>
            <a:ext cx="61644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 xmlns:a16="http://schemas.microsoft.com/office/drawing/2014/main" id="{BED21F54-6008-42D4-880D-6D83A27802F5}"/>
              </a:ext>
            </a:extLst>
          </p:cNvPr>
          <p:cNvSpPr txBox="1"/>
          <p:nvPr/>
        </p:nvSpPr>
        <p:spPr>
          <a:xfrm>
            <a:off x="154896" y="1365128"/>
            <a:ext cx="6638308" cy="1846659"/>
          </a:xfrm>
          <a:prstGeom prst="rect">
            <a:avLst/>
          </a:prstGeom>
          <a:solidFill>
            <a:schemeClr val="bg1"/>
          </a:solidFill>
          <a:ln>
            <a:solidFill>
              <a:srgbClr val="0070C0"/>
            </a:solidFill>
            <a:prstDash val="dash"/>
          </a:ln>
        </p:spPr>
        <p:txBody>
          <a:bodyPr wrap="square" rtlCol="0">
            <a:spAutoFit/>
          </a:bodyPr>
          <a:lstStyle/>
          <a:p>
            <a:endParaRPr lang="en-US">
              <a:solidFill>
                <a:srgbClr val="1C11AF"/>
              </a:solidFill>
            </a:endParaRPr>
          </a:p>
          <a:p>
            <a:pPr marL="285750" indent="-285750">
              <a:buFontTx/>
              <a:buChar char="-"/>
            </a:pPr>
            <a:r>
              <a:rPr lang="en-US" sz="3200">
                <a:solidFill>
                  <a:srgbClr val="FF3399"/>
                </a:solidFill>
                <a:latin typeface="Arial" panose="020B0604020202020204" pitchFamily="34" charset="0"/>
                <a:cs typeface="Arial" panose="020B0604020202020204" pitchFamily="34" charset="0"/>
              </a:rPr>
              <a:t>Thành lập: 1/11/1993</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dân: 447,7 triệu dân (2020)</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quốc gia thành viên: 27 (2020)</a:t>
            </a:r>
            <a:endParaRPr lang="en-US">
              <a:solidFill>
                <a:srgbClr val="FF3399"/>
              </a:solidFill>
            </a:endParaRPr>
          </a:p>
        </p:txBody>
      </p:sp>
      <p:grpSp>
        <p:nvGrpSpPr>
          <p:cNvPr id="35" name="Group 34">
            <a:extLst>
              <a:ext uri="{FF2B5EF4-FFF2-40B4-BE49-F238E27FC236}">
                <a16:creationId xmlns="" xmlns:a16="http://schemas.microsoft.com/office/drawing/2014/main" id="{3F070753-A472-4587-BEB7-C6D1DEB61819}"/>
              </a:ext>
            </a:extLst>
          </p:cNvPr>
          <p:cNvGrpSpPr/>
          <p:nvPr/>
        </p:nvGrpSpPr>
        <p:grpSpPr>
          <a:xfrm>
            <a:off x="542529" y="3516644"/>
            <a:ext cx="5555012" cy="3341356"/>
            <a:chOff x="3430614" y="1157505"/>
            <a:chExt cx="5866871" cy="4337546"/>
          </a:xfrm>
        </p:grpSpPr>
        <p:pic>
          <p:nvPicPr>
            <p:cNvPr id="32" name="Picture 31" descr="A picture containing sky, outdoor, sign, tower&#10;&#10;Description automatically generated">
              <a:extLst>
                <a:ext uri="{FF2B5EF4-FFF2-40B4-BE49-F238E27FC236}">
                  <a16:creationId xmlns="" xmlns:a16="http://schemas.microsoft.com/office/drawing/2014/main" id="{79E3EF44-2969-4691-B7D9-2666F7421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614" y="1157505"/>
              <a:ext cx="5866871" cy="3754798"/>
            </a:xfrm>
            <a:prstGeom prst="rect">
              <a:avLst/>
            </a:prstGeom>
          </p:spPr>
        </p:pic>
        <p:sp>
          <p:nvSpPr>
            <p:cNvPr id="34" name="Rectangle 33">
              <a:extLst>
                <a:ext uri="{FF2B5EF4-FFF2-40B4-BE49-F238E27FC236}">
                  <a16:creationId xmlns="" xmlns:a16="http://schemas.microsoft.com/office/drawing/2014/main" id="{28957DF1-DAC4-4DCE-989C-1EC00E6669B9}"/>
                </a:ext>
              </a:extLst>
            </p:cNvPr>
            <p:cNvSpPr/>
            <p:nvPr/>
          </p:nvSpPr>
          <p:spPr>
            <a:xfrm>
              <a:off x="4175076" y="4975652"/>
              <a:ext cx="3411861" cy="519399"/>
            </a:xfrm>
            <a:prstGeom prst="rect">
              <a:avLst/>
            </a:prstGeom>
            <a:solidFill>
              <a:schemeClr val="bg1"/>
            </a:solidFill>
          </p:spPr>
          <p:txBody>
            <a:bodyPr wrap="none">
              <a:spAutoFit/>
            </a:bodyPr>
            <a:lstStyle/>
            <a:p>
              <a:r>
                <a:rPr lang="en-US" sz="2000">
                  <a:solidFill>
                    <a:srgbClr val="00B050"/>
                  </a:solidFill>
                  <a:latin typeface="Arial" panose="020B0604020202020204" pitchFamily="34" charset="0"/>
                  <a:ea typeface="Cambria" panose="02040503050406030204" pitchFamily="18" charset="0"/>
                  <a:cs typeface="Arial" panose="020B0604020202020204" pitchFamily="34" charset="0"/>
                </a:rPr>
                <a:t>Trụ sở EU ở B rúc-xen (Bỉ)</a:t>
              </a:r>
              <a:endParaRPr lang="en-US" sz="2000">
                <a:solidFill>
                  <a:srgbClr val="00B05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 xmlns:a16="http://schemas.microsoft.com/office/drawing/2014/main" id="{D8A32F4C-599E-450A-832C-AFEBD15D5245}"/>
              </a:ext>
            </a:extLst>
          </p:cNvPr>
          <p:cNvGrpSpPr/>
          <p:nvPr/>
        </p:nvGrpSpPr>
        <p:grpSpPr>
          <a:xfrm>
            <a:off x="6970487" y="689999"/>
            <a:ext cx="4898155" cy="3036192"/>
            <a:chOff x="7419680" y="1085691"/>
            <a:chExt cx="4314511" cy="4199381"/>
          </a:xfrm>
        </p:grpSpPr>
        <p:pic>
          <p:nvPicPr>
            <p:cNvPr id="37" name="image180.png" descr="Káº¿t quáº£ hÃ¬nh áº£nh cho cá» EU">
              <a:extLst>
                <a:ext uri="{FF2B5EF4-FFF2-40B4-BE49-F238E27FC236}">
                  <a16:creationId xmlns="" xmlns:a16="http://schemas.microsoft.com/office/drawing/2014/main" id="{5EBC8935-5A1A-4A34-9C2B-9EE553B123BA}"/>
                </a:ext>
              </a:extLst>
            </p:cNvPr>
            <p:cNvPicPr/>
            <p:nvPr/>
          </p:nvPicPr>
          <p:blipFill rotWithShape="1">
            <a:blip r:embed="rId4"/>
            <a:srcRect l="14861" r="10378" b="1"/>
            <a:stretch/>
          </p:blipFill>
          <p:spPr>
            <a:xfrm>
              <a:off x="7419680" y="1085691"/>
              <a:ext cx="4314511" cy="3647922"/>
            </a:xfrm>
            <a:prstGeom prst="rect">
              <a:avLst/>
            </a:prstGeom>
          </p:spPr>
        </p:pic>
        <p:sp>
          <p:nvSpPr>
            <p:cNvPr id="38" name="Rectangle 37">
              <a:extLst>
                <a:ext uri="{FF2B5EF4-FFF2-40B4-BE49-F238E27FC236}">
                  <a16:creationId xmlns="" xmlns:a16="http://schemas.microsoft.com/office/drawing/2014/main" id="{F69F303E-4B17-45F1-B965-FA348E0FBBC5}"/>
                </a:ext>
              </a:extLst>
            </p:cNvPr>
            <p:cNvSpPr/>
            <p:nvPr/>
          </p:nvSpPr>
          <p:spPr>
            <a:xfrm>
              <a:off x="8189104" y="4774246"/>
              <a:ext cx="2881044" cy="510826"/>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Lá cờ của liên minh châu Âu</a:t>
              </a:r>
              <a:endParaRPr lang="en-US">
                <a:solidFill>
                  <a:srgbClr val="00B050"/>
                </a:solidFill>
              </a:endParaRPr>
            </a:p>
          </p:txBody>
        </p:sp>
      </p:grpSp>
      <p:grpSp>
        <p:nvGrpSpPr>
          <p:cNvPr id="39" name="Group 38">
            <a:extLst>
              <a:ext uri="{FF2B5EF4-FFF2-40B4-BE49-F238E27FC236}">
                <a16:creationId xmlns="" xmlns:a16="http://schemas.microsoft.com/office/drawing/2014/main" id="{3DFC1EF0-47A9-4766-8A5C-9B4557366D7A}"/>
              </a:ext>
            </a:extLst>
          </p:cNvPr>
          <p:cNvGrpSpPr/>
          <p:nvPr/>
        </p:nvGrpSpPr>
        <p:grpSpPr>
          <a:xfrm>
            <a:off x="6970487" y="3755570"/>
            <a:ext cx="4898155" cy="3102430"/>
            <a:chOff x="2704390" y="3120890"/>
            <a:chExt cx="4387326" cy="3718066"/>
          </a:xfrm>
        </p:grpSpPr>
        <p:pic>
          <p:nvPicPr>
            <p:cNvPr id="40" name="image168.jpg" descr="ong-euro-la-tien-cua-nuoc-nao">
              <a:extLst>
                <a:ext uri="{FF2B5EF4-FFF2-40B4-BE49-F238E27FC236}">
                  <a16:creationId xmlns="" xmlns:a16="http://schemas.microsoft.com/office/drawing/2014/main" id="{1BAA148F-7AEC-492E-A5C6-7BDB1C1C687F}"/>
                </a:ext>
              </a:extLst>
            </p:cNvPr>
            <p:cNvPicPr/>
            <p:nvPr/>
          </p:nvPicPr>
          <p:blipFill rotWithShape="1">
            <a:blip r:embed="rId5"/>
            <a:srcRect l="18573" r="16710" b="-1"/>
            <a:stretch/>
          </p:blipFill>
          <p:spPr>
            <a:xfrm>
              <a:off x="2704390" y="3120890"/>
              <a:ext cx="4387326" cy="3289469"/>
            </a:xfrm>
            <a:prstGeom prst="rect">
              <a:avLst/>
            </a:prstGeom>
          </p:spPr>
        </p:pic>
        <p:sp>
          <p:nvSpPr>
            <p:cNvPr id="41" name="Rectangle 40">
              <a:extLst>
                <a:ext uri="{FF2B5EF4-FFF2-40B4-BE49-F238E27FC236}">
                  <a16:creationId xmlns="" xmlns:a16="http://schemas.microsoft.com/office/drawing/2014/main" id="{E148F075-943A-422D-8B98-3F59FC2CD034}"/>
                </a:ext>
              </a:extLst>
            </p:cNvPr>
            <p:cNvSpPr/>
            <p:nvPr/>
          </p:nvSpPr>
          <p:spPr>
            <a:xfrm>
              <a:off x="3392901" y="6396335"/>
              <a:ext cx="3117465" cy="442621"/>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Đồng tiền chung châu Âu (Euro)</a:t>
              </a:r>
              <a:endParaRPr lang="en-US">
                <a:solidFill>
                  <a:srgbClr val="00B050"/>
                </a:solidFill>
              </a:endParaRPr>
            </a:p>
          </p:txBody>
        </p:sp>
      </p:grpSp>
    </p:spTree>
    <p:extLst>
      <p:ext uri="{BB962C8B-B14F-4D97-AF65-F5344CB8AC3E}">
        <p14:creationId xmlns:p14="http://schemas.microsoft.com/office/powerpoint/2010/main" val="7170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40FC792-D404-4105-8265-6451AC058B8B}"/>
              </a:ext>
            </a:extLst>
          </p:cNvPr>
          <p:cNvSpPr/>
          <p:nvPr/>
        </p:nvSpPr>
        <p:spPr>
          <a:xfrm>
            <a:off x="333961" y="1527536"/>
            <a:ext cx="11749545" cy="3379067"/>
          </a:xfrm>
          <a:prstGeom prst="rect">
            <a:avLst/>
          </a:prstGeom>
          <a:ln>
            <a:solidFill>
              <a:schemeClr val="accent1">
                <a:shade val="50000"/>
              </a:schemeClr>
            </a:solidFill>
            <a:prstDash val="dash"/>
          </a:ln>
        </p:spPr>
        <p:txBody>
          <a:bodyPr wrap="square">
            <a:spAutoFit/>
          </a:bodyPr>
          <a:lstStyle/>
          <a:p>
            <a:pPr indent="180340" algn="just">
              <a:lnSpc>
                <a:spcPct val="120000"/>
              </a:lnSpc>
              <a:spcAft>
                <a:spcPts val="0"/>
              </a:spcAft>
            </a:pPr>
            <a:r>
              <a:rPr lang="en-US" sz="3200" b="1">
                <a:solidFill>
                  <a:srgbClr val="FF0000"/>
                </a:solidFill>
                <a:ea typeface="Cambria" panose="02040503050406030204" pitchFamily="18" charset="0"/>
                <a:cs typeface="Cambria" panose="02040503050406030204" pitchFamily="18" charset="0"/>
              </a:rPr>
              <a:t>Quan </a:t>
            </a:r>
            <a:r>
              <a:rPr lang="vi-VN" sz="3200" b="1">
                <a:solidFill>
                  <a:srgbClr val="FF0000"/>
                </a:solidFill>
                <a:ea typeface="Cambria" panose="02040503050406030204" pitchFamily="18" charset="0"/>
                <a:cs typeface="Cambria" panose="02040503050406030204" pitchFamily="18" charset="0"/>
              </a:rPr>
              <a:t>sát hình 60.1 Quá trình mở rộng liên minh châu Âu đến năm 2013:</a:t>
            </a:r>
            <a:endParaRPr lang="en-US" sz="3200" b="1">
              <a:solidFill>
                <a:srgbClr val="FF0000"/>
              </a:solidFill>
              <a:ea typeface="Times New Roman" panose="02020603050405020304" pitchFamily="18" charset="0"/>
            </a:endParaRPr>
          </a:p>
          <a:p>
            <a:pPr indent="180340" algn="just">
              <a:lnSpc>
                <a:spcPct val="120000"/>
              </a:lnSpc>
              <a:spcAft>
                <a:spcPts val="0"/>
              </a:spcAft>
            </a:pPr>
            <a:r>
              <a:rPr lang="vi-VN" sz="32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1: </a:t>
            </a:r>
            <a:r>
              <a:rPr lang="vi-VN" sz="2800">
                <a:solidFill>
                  <a:srgbClr val="0000CC"/>
                </a:solidFill>
                <a:ea typeface="Cambria" panose="02040503050406030204" pitchFamily="18" charset="0"/>
                <a:cs typeface="Cambria" panose="02040503050406030204" pitchFamily="18" charset="0"/>
              </a:rPr>
              <a:t>tô </a:t>
            </a:r>
            <a:r>
              <a:rPr lang="vi-VN" sz="2800" b="1">
                <a:solidFill>
                  <a:srgbClr val="0000CC"/>
                </a:solidFill>
                <a:ea typeface="Cambria" panose="02040503050406030204" pitchFamily="18" charset="0"/>
                <a:cs typeface="Cambria" panose="02040503050406030204" pitchFamily="18" charset="0"/>
              </a:rPr>
              <a:t>màu xanh </a:t>
            </a:r>
            <a:r>
              <a:rPr lang="vi-VN" sz="2800">
                <a:solidFill>
                  <a:srgbClr val="0000CC"/>
                </a:solidFill>
                <a:ea typeface="Cambria" panose="02040503050406030204" pitchFamily="18" charset="0"/>
                <a:cs typeface="Cambria" panose="02040503050406030204" pitchFamily="18" charset="0"/>
              </a:rPr>
              <a:t>các nước gia nhập EU năm 1957</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2: </a:t>
            </a:r>
            <a:r>
              <a:rPr lang="vi-VN" sz="2800">
                <a:solidFill>
                  <a:srgbClr val="0000CC"/>
                </a:solidFill>
                <a:ea typeface="Cambria" panose="02040503050406030204" pitchFamily="18" charset="0"/>
                <a:cs typeface="Cambria" panose="02040503050406030204" pitchFamily="18" charset="0"/>
              </a:rPr>
              <a:t>tô</a:t>
            </a:r>
            <a:r>
              <a:rPr lang="vi-VN" sz="2800" b="1">
                <a:solidFill>
                  <a:srgbClr val="FF3399"/>
                </a:solidFill>
                <a:ea typeface="Cambria" panose="02040503050406030204" pitchFamily="18" charset="0"/>
                <a:cs typeface="Cambria" panose="02040503050406030204" pitchFamily="18" charset="0"/>
              </a:rPr>
              <a:t> màu hồng</a:t>
            </a:r>
            <a:r>
              <a:rPr lang="vi-VN" sz="2800">
                <a:solidFill>
                  <a:srgbClr val="FF3399"/>
                </a:solidFill>
                <a:ea typeface="Cambria" panose="02040503050406030204" pitchFamily="18" charset="0"/>
                <a:cs typeface="Cambria" panose="02040503050406030204" pitchFamily="18" charset="0"/>
              </a:rPr>
              <a:t> </a:t>
            </a:r>
            <a:r>
              <a:rPr lang="vi-VN" sz="2800">
                <a:solidFill>
                  <a:srgbClr val="0000CC"/>
                </a:solidFill>
                <a:ea typeface="Cambria" panose="02040503050406030204" pitchFamily="18" charset="0"/>
                <a:cs typeface="Cambria" panose="02040503050406030204" pitchFamily="18" charset="0"/>
              </a:rPr>
              <a:t>các nước gia nhập EU từ năm 1973 đến 1981</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3: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lumMod val="50000"/>
                  </a:schemeClr>
                </a:solidFill>
                <a:ea typeface="Cambria" panose="02040503050406030204" pitchFamily="18" charset="0"/>
                <a:cs typeface="Cambria" panose="02040503050406030204" pitchFamily="18" charset="0"/>
              </a:rPr>
              <a:t>màu nâu </a:t>
            </a:r>
            <a:r>
              <a:rPr lang="vi-VN" sz="2800">
                <a:solidFill>
                  <a:srgbClr val="0000CC"/>
                </a:solidFill>
                <a:ea typeface="Cambria" panose="02040503050406030204" pitchFamily="18" charset="0"/>
                <a:cs typeface="Cambria" panose="02040503050406030204" pitchFamily="18" charset="0"/>
              </a:rPr>
              <a:t>các nước gia nhập EU từ năm 1986 đến 1995 </a:t>
            </a:r>
            <a:endParaRPr lang="en-US" sz="2800">
              <a:solidFill>
                <a:srgbClr val="0000CC"/>
              </a:solidFill>
              <a:ea typeface="Cambria" panose="02040503050406030204" pitchFamily="18" charset="0"/>
              <a:cs typeface="Cambria" panose="020405030504060302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4: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solidFill>
                <a:ea typeface="Cambria" panose="02040503050406030204" pitchFamily="18" charset="0"/>
                <a:cs typeface="Cambria" panose="02040503050406030204" pitchFamily="18" charset="0"/>
              </a:rPr>
              <a:t>màu cam </a:t>
            </a:r>
            <a:r>
              <a:rPr lang="vi-VN" sz="2800">
                <a:solidFill>
                  <a:srgbClr val="0000CC"/>
                </a:solidFill>
                <a:ea typeface="Cambria" panose="02040503050406030204" pitchFamily="18" charset="0"/>
                <a:cs typeface="Cambria" panose="02040503050406030204" pitchFamily="18" charset="0"/>
              </a:rPr>
              <a:t>các nước gia nhập EU năm 2004 đến 2013 </a:t>
            </a:r>
            <a:endParaRPr lang="en-US" sz="2800">
              <a:solidFill>
                <a:srgbClr val="0000CC"/>
              </a:solidFill>
              <a:effectLst/>
              <a:ea typeface="Times New Roman" panose="02020603050405020304" pitchFamily="18" charset="0"/>
            </a:endParaRPr>
          </a:p>
        </p:txBody>
      </p:sp>
      <p:grpSp>
        <p:nvGrpSpPr>
          <p:cNvPr id="3" name="Group 2">
            <a:extLst>
              <a:ext uri="{FF2B5EF4-FFF2-40B4-BE49-F238E27FC236}">
                <a16:creationId xmlns="" xmlns:a16="http://schemas.microsoft.com/office/drawing/2014/main" id="{558FB8F8-CB07-4171-89E0-2915B932E115}"/>
              </a:ext>
            </a:extLst>
          </p:cNvPr>
          <p:cNvGrpSpPr/>
          <p:nvPr/>
        </p:nvGrpSpPr>
        <p:grpSpPr>
          <a:xfrm>
            <a:off x="4087925" y="471576"/>
            <a:ext cx="3810866" cy="827835"/>
            <a:chOff x="3199789" y="1093088"/>
            <a:chExt cx="3514971" cy="682233"/>
          </a:xfrm>
        </p:grpSpPr>
        <p:sp>
          <p:nvSpPr>
            <p:cNvPr id="4" name="Rectangle: Rounded Corners 3">
              <a:extLst>
                <a:ext uri="{FF2B5EF4-FFF2-40B4-BE49-F238E27FC236}">
                  <a16:creationId xmlns="" xmlns:a16="http://schemas.microsoft.com/office/drawing/2014/main" id="{6B4BD185-441E-4A11-906F-26A1C87E3A9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5" name="TextBox 4">
              <a:extLst>
                <a:ext uri="{FF2B5EF4-FFF2-40B4-BE49-F238E27FC236}">
                  <a16:creationId xmlns="" xmlns:a16="http://schemas.microsoft.com/office/drawing/2014/main" id="{64B80F40-F682-4C90-83AD-A788E707B59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7" name="Hình ảnh 4">
            <a:extLst>
              <a:ext uri="{FF2B5EF4-FFF2-40B4-BE49-F238E27FC236}">
                <a16:creationId xmlns="" xmlns:a16="http://schemas.microsoft.com/office/drawing/2014/main" id="{C20C1716-2006-4772-B30D-160625F58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17206" y="181649"/>
            <a:ext cx="819062" cy="1308147"/>
          </a:xfrm>
          <a:prstGeom prst="rect">
            <a:avLst/>
          </a:prstGeom>
        </p:spPr>
      </p:pic>
      <p:sp>
        <p:nvSpPr>
          <p:cNvPr id="8" name="Rectangle 7">
            <a:extLst>
              <a:ext uri="{FF2B5EF4-FFF2-40B4-BE49-F238E27FC236}">
                <a16:creationId xmlns="" xmlns:a16="http://schemas.microsoft.com/office/drawing/2014/main" id="{0F4760E2-3727-445D-9411-904120383740}"/>
              </a:ext>
            </a:extLst>
          </p:cNvPr>
          <p:cNvSpPr/>
          <p:nvPr/>
        </p:nvSpPr>
        <p:spPr>
          <a:xfrm>
            <a:off x="2412929" y="600328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 xmlns:a16="http://schemas.microsoft.com/office/drawing/2014/main" id="{F66F1DF6-084E-4DBF-A6E5-E7976D55E2C6}"/>
              </a:ext>
            </a:extLst>
          </p:cNvPr>
          <p:cNvSpPr/>
          <p:nvPr/>
        </p:nvSpPr>
        <p:spPr>
          <a:xfrm>
            <a:off x="7157277" y="600328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 xmlns:a16="http://schemas.microsoft.com/office/drawing/2014/main" id="{D756B969-4879-409D-A133-4D44250DEF9D}"/>
              </a:ext>
            </a:extLst>
          </p:cNvPr>
          <p:cNvGrpSpPr/>
          <p:nvPr/>
        </p:nvGrpSpPr>
        <p:grpSpPr>
          <a:xfrm>
            <a:off x="801667" y="5124057"/>
            <a:ext cx="1415242" cy="1026222"/>
            <a:chOff x="3634055" y="3302115"/>
            <a:chExt cx="848449" cy="796469"/>
          </a:xfrm>
        </p:grpSpPr>
        <p:pic>
          <p:nvPicPr>
            <p:cNvPr id="11" name="Picture 10">
              <a:extLst>
                <a:ext uri="{FF2B5EF4-FFF2-40B4-BE49-F238E27FC236}">
                  <a16:creationId xmlns="" xmlns:a16="http://schemas.microsoft.com/office/drawing/2014/main" id="{31C957A9-517F-4F8A-9BB1-3299F3043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2" name="Picture 11">
              <a:extLst>
                <a:ext uri="{FF2B5EF4-FFF2-40B4-BE49-F238E27FC236}">
                  <a16:creationId xmlns="" xmlns:a16="http://schemas.microsoft.com/office/drawing/2014/main" id="{696C5829-4006-4ED8-82A0-6B521630CAE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3" name="2 Minute Timer (To)">
            <a:hlinkClick r:id="" action="ppaction://media"/>
            <a:extLst>
              <a:ext uri="{FF2B5EF4-FFF2-40B4-BE49-F238E27FC236}">
                <a16:creationId xmlns="" xmlns:a16="http://schemas.microsoft.com/office/drawing/2014/main" id="{10F9C337-C853-438F-9904-31BAA4EC52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65472" y="5134728"/>
            <a:ext cx="1918034" cy="1215459"/>
          </a:xfrm>
          <a:prstGeom prst="rect">
            <a:avLst/>
          </a:prstGeom>
        </p:spPr>
      </p:pic>
    </p:spTree>
    <p:extLst>
      <p:ext uri="{BB962C8B-B14F-4D97-AF65-F5344CB8AC3E}">
        <p14:creationId xmlns:p14="http://schemas.microsoft.com/office/powerpoint/2010/main" val="22376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3"/>
                </p:tgtEl>
              </p:cMediaNode>
            </p:video>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9.jpg" descr="Image result for ThÃ nh tá»±u LiÃªn minh chÃ¢u Ãu EU">
            <a:extLst>
              <a:ext uri="{FF2B5EF4-FFF2-40B4-BE49-F238E27FC236}">
                <a16:creationId xmlns="" xmlns:a16="http://schemas.microsoft.com/office/drawing/2014/main" id="{EBBA1273-46A2-40AB-BC5A-C4B83659B2AC}"/>
              </a:ext>
            </a:extLst>
          </p:cNvPr>
          <p:cNvPicPr/>
          <p:nvPr/>
        </p:nvPicPr>
        <p:blipFill rotWithShape="1">
          <a:blip r:embed="rId3"/>
          <a:srcRect t="1066"/>
          <a:stretch/>
        </p:blipFill>
        <p:spPr>
          <a:xfrm>
            <a:off x="718812" y="360802"/>
            <a:ext cx="10388906" cy="6136395"/>
          </a:xfrm>
          <a:prstGeom prst="rect">
            <a:avLst/>
          </a:prstGeom>
          <a:ln/>
        </p:spPr>
      </p:pic>
    </p:spTree>
    <p:extLst>
      <p:ext uri="{BB962C8B-B14F-4D97-AF65-F5344CB8AC3E}">
        <p14:creationId xmlns:p14="http://schemas.microsoft.com/office/powerpoint/2010/main" val="60066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 xmlns:a16="http://schemas.microsoft.com/office/drawing/2014/main" id="{AC7A1B8F-EB16-4803-9EA1-236C99E9849F}"/>
              </a:ext>
            </a:extLst>
          </p:cNvPr>
          <p:cNvPicPr>
            <a:picLocks noChangeAspect="1"/>
          </p:cNvPicPr>
          <p:nvPr/>
        </p:nvPicPr>
        <p:blipFill>
          <a:blip r:embed="rId3"/>
          <a:stretch>
            <a:fillRect/>
          </a:stretch>
        </p:blipFill>
        <p:spPr>
          <a:xfrm>
            <a:off x="11101653" y="21935"/>
            <a:ext cx="1058370" cy="931162"/>
          </a:xfrm>
          <a:prstGeom prst="rect">
            <a:avLst/>
          </a:prstGeom>
        </p:spPr>
      </p:pic>
      <p:grpSp>
        <p:nvGrpSpPr>
          <p:cNvPr id="11" name="Group 10">
            <a:extLst>
              <a:ext uri="{FF2B5EF4-FFF2-40B4-BE49-F238E27FC236}">
                <a16:creationId xmlns="" xmlns:a16="http://schemas.microsoft.com/office/drawing/2014/main" id="{4A6AA327-3C2F-4BC5-B9E9-F986A94FD8A9}"/>
              </a:ext>
            </a:extLst>
          </p:cNvPr>
          <p:cNvGrpSpPr/>
          <p:nvPr/>
        </p:nvGrpSpPr>
        <p:grpSpPr>
          <a:xfrm>
            <a:off x="6437879" y="1055468"/>
            <a:ext cx="5818660" cy="5800669"/>
            <a:chOff x="6437879" y="1055468"/>
            <a:chExt cx="5818660" cy="5800669"/>
          </a:xfrm>
        </p:grpSpPr>
        <p:pic>
          <p:nvPicPr>
            <p:cNvPr id="1026" name="Picture 2">
              <a:extLst>
                <a:ext uri="{FF2B5EF4-FFF2-40B4-BE49-F238E27FC236}">
                  <a16:creationId xmlns="" xmlns:a16="http://schemas.microsoft.com/office/drawing/2014/main" id="{145DB03B-7C91-46BF-B77D-BBC85D4C5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097" y="1055468"/>
              <a:ext cx="5140139" cy="56130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39969224-3282-4CEB-9797-8661CBBA1912}"/>
                </a:ext>
              </a:extLst>
            </p:cNvPr>
            <p:cNvSpPr txBox="1"/>
            <p:nvPr/>
          </p:nvSpPr>
          <p:spPr>
            <a:xfrm>
              <a:off x="6437879" y="6517583"/>
              <a:ext cx="5818660" cy="338554"/>
            </a:xfrm>
            <a:prstGeom prst="rect">
              <a:avLst/>
            </a:prstGeom>
            <a:solidFill>
              <a:schemeClr val="bg1"/>
            </a:solidFill>
          </p:spPr>
          <p:txBody>
            <a:bodyPr wrap="square" rtlCol="0">
              <a:spAutoFit/>
            </a:bodyPr>
            <a:lstStyle/>
            <a:p>
              <a:r>
                <a:rPr lang="vi-VN" sz="1600">
                  <a:solidFill>
                    <a:srgbClr val="0000CC"/>
                  </a:solidFill>
                </a:rPr>
                <a:t>Hình 4. Bản đồ các nước thuộc liên minh châu Âu,năm 2020</a:t>
              </a:r>
              <a:endParaRPr lang="en-US" sz="1600">
                <a:solidFill>
                  <a:srgbClr val="0000CC"/>
                </a:solidFill>
              </a:endParaRPr>
            </a:p>
          </p:txBody>
        </p:sp>
      </p:grpSp>
      <p:pic>
        <p:nvPicPr>
          <p:cNvPr id="19" name="Picture 18">
            <a:extLst>
              <a:ext uri="{FF2B5EF4-FFF2-40B4-BE49-F238E27FC236}">
                <a16:creationId xmlns="" xmlns:a16="http://schemas.microsoft.com/office/drawing/2014/main" id="{BF9671CF-3073-4E9D-A9C7-00420166E6D4}"/>
              </a:ext>
            </a:extLst>
          </p:cNvPr>
          <p:cNvPicPr>
            <a:picLocks noChangeAspect="1"/>
          </p:cNvPicPr>
          <p:nvPr/>
        </p:nvPicPr>
        <p:blipFill rotWithShape="1">
          <a:blip r:embed="rId5"/>
          <a:srcRect l="1527" t="1811" r="889"/>
          <a:stretch/>
        </p:blipFill>
        <p:spPr>
          <a:xfrm>
            <a:off x="5486400" y="1133599"/>
            <a:ext cx="6591223" cy="5481506"/>
          </a:xfrm>
          <a:prstGeom prst="rect">
            <a:avLst/>
          </a:prstGeom>
        </p:spPr>
      </p:pic>
      <p:sp>
        <p:nvSpPr>
          <p:cNvPr id="20" name="Rectangle 19">
            <a:extLst>
              <a:ext uri="{FF2B5EF4-FFF2-40B4-BE49-F238E27FC236}">
                <a16:creationId xmlns="" xmlns:a16="http://schemas.microsoft.com/office/drawing/2014/main" id="{DACC4A5F-E818-461D-8A1F-F76D6828D826}"/>
              </a:ext>
            </a:extLst>
          </p:cNvPr>
          <p:cNvSpPr/>
          <p:nvPr/>
        </p:nvSpPr>
        <p:spPr>
          <a:xfrm>
            <a:off x="231159" y="1133599"/>
            <a:ext cx="5199745" cy="5170646"/>
          </a:xfrm>
          <a:prstGeom prst="rect">
            <a:avLst/>
          </a:prstGeom>
          <a:solidFill>
            <a:schemeClr val="bg1"/>
          </a:solidFill>
          <a:ln>
            <a:solidFill>
              <a:srgbClr val="00B050"/>
            </a:solidFill>
            <a:prstDash val="dash"/>
          </a:ln>
        </p:spPr>
        <p:txBody>
          <a:bodyPr wrap="square">
            <a:spAutoFit/>
          </a:bodyPr>
          <a:lstStyle/>
          <a:p>
            <a:pPr algn="just"/>
            <a:r>
              <a:rPr lang="vi-VN" sz="3000">
                <a:solidFill>
                  <a:srgbClr val="1C11AF"/>
                </a:solidFill>
                <a:latin typeface="Arial" panose="020B0604020202020204" pitchFamily="34" charset="0"/>
                <a:cs typeface="Arial" panose="020B0604020202020204" pitchFamily="34" charset="0"/>
              </a:rPr>
              <a:t>2</a:t>
            </a:r>
            <a:r>
              <a:rPr lang="en-US" sz="3000">
                <a:solidFill>
                  <a:srgbClr val="1C11AF"/>
                </a:solidFill>
                <a:latin typeface="Arial" panose="020B0604020202020204" pitchFamily="34" charset="0"/>
                <a:cs typeface="Arial" panose="020B0604020202020204" pitchFamily="34" charset="0"/>
              </a:rPr>
              <a:t>7 q</a:t>
            </a:r>
            <a:r>
              <a:rPr lang="vi-VN" sz="3000">
                <a:solidFill>
                  <a:srgbClr val="1C11AF"/>
                </a:solidFill>
                <a:latin typeface="Arial" panose="020B0604020202020204" pitchFamily="34" charset="0"/>
                <a:cs typeface="Arial" panose="020B0604020202020204" pitchFamily="34" charset="0"/>
              </a:rPr>
              <a:t>uốc gia thành viên của EU bao gồm: Áo, Bỉ, Bulgaria, Croatia, Síp, Cộng hòa Séc, Đan Mạch, Estonia, Phần Lan, Pháp, Đức, Hy Lạp, Hungary, Ireland, Ý, Latvia, Litva, Luxembourg, Malta, Hà Lan, Ba Lan, Bồ Đào Nha, Romania, Slovakia, Slovenia, Tây Ban Nha, Thụy Điển</a:t>
            </a:r>
            <a:r>
              <a:rPr lang="en-US" sz="300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 xmlns:a16="http://schemas.microsoft.com/office/drawing/2014/main" id="{6F0E3CED-A302-4714-AC96-012C74288B8F}"/>
              </a:ext>
            </a:extLst>
          </p:cNvPr>
          <p:cNvSpPr/>
          <p:nvPr/>
        </p:nvSpPr>
        <p:spPr>
          <a:xfrm>
            <a:off x="616531" y="1490008"/>
            <a:ext cx="11144468" cy="1938992"/>
          </a:xfrm>
          <a:prstGeom prst="rect">
            <a:avLst/>
          </a:prstGeom>
        </p:spPr>
        <p:txBody>
          <a:bodyPr wrap="square">
            <a:spAutoFit/>
          </a:bodyPr>
          <a:lstStyle/>
          <a:p>
            <a:pPr marL="285750" indent="-285750">
              <a:buFontTx/>
              <a:buChar char="-"/>
            </a:pPr>
            <a:r>
              <a:rPr lang="en-US" sz="4000">
                <a:solidFill>
                  <a:srgbClr val="0000CC"/>
                </a:solidFill>
                <a:latin typeface="Arial" panose="020B0604020202020204" pitchFamily="34" charset="0"/>
                <a:cs typeface="Arial" panose="020B0604020202020204" pitchFamily="34" charset="0"/>
              </a:rPr>
              <a:t>Thành lập: 1/11/1993</a:t>
            </a:r>
          </a:p>
          <a:p>
            <a:pPr marL="285750" indent="-285750">
              <a:buFontTx/>
              <a:buChar char="-"/>
            </a:pPr>
            <a:r>
              <a:rPr lang="en-US" sz="4000">
                <a:solidFill>
                  <a:srgbClr val="0000CC"/>
                </a:solidFill>
                <a:latin typeface="Arial" panose="020B0604020202020204" pitchFamily="34" charset="0"/>
                <a:cs typeface="Arial" panose="020B0604020202020204" pitchFamily="34" charset="0"/>
              </a:rPr>
              <a:t>Số dân: 447,7 triệu dân (2020)</a:t>
            </a:r>
          </a:p>
          <a:p>
            <a:pPr marL="285750" indent="-285750">
              <a:buFontTx/>
              <a:buChar char="-"/>
            </a:pPr>
            <a:r>
              <a:rPr lang="en-US" sz="4000">
                <a:solidFill>
                  <a:srgbClr val="0000CC"/>
                </a:solidFill>
                <a:latin typeface="Arial" panose="020B0604020202020204" pitchFamily="34" charset="0"/>
                <a:cs typeface="Arial" panose="020B0604020202020204" pitchFamily="34" charset="0"/>
              </a:rPr>
              <a:t>Số quốc gia thành viên: 27 (2020)</a:t>
            </a:r>
            <a:endParaRPr lang="en-US" sz="4000">
              <a:solidFill>
                <a:srgbClr val="0000CC"/>
              </a:solidFill>
            </a:endParaRPr>
          </a:p>
        </p:txBody>
      </p:sp>
      <p:pic>
        <p:nvPicPr>
          <p:cNvPr id="12" name="Picture 11" descr="book9">
            <a:extLst>
              <a:ext uri="{FF2B5EF4-FFF2-40B4-BE49-F238E27FC236}">
                <a16:creationId xmlns="" xmlns:a16="http://schemas.microsoft.com/office/drawing/2014/main" id="{A5C183AB-172F-420D-B2B7-5A2628689B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6661" y="1115844"/>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 xmlns:a16="http://schemas.microsoft.com/office/drawing/2014/main" id="{4535ABB6-836A-4AFC-9AED-DCB95CF5930A}"/>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7851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924E6496-E817-4D2B-8DEE-7FADCED9499C}"/>
              </a:ext>
            </a:extLst>
          </p:cNvPr>
          <p:cNvGrpSpPr/>
          <p:nvPr/>
        </p:nvGrpSpPr>
        <p:grpSpPr>
          <a:xfrm>
            <a:off x="2255520" y="1804319"/>
            <a:ext cx="7860030" cy="2228850"/>
            <a:chOff x="2255520" y="1804319"/>
            <a:chExt cx="7860030" cy="2228850"/>
          </a:xfrm>
        </p:grpSpPr>
        <p:sp>
          <p:nvSpPr>
            <p:cNvPr id="11" name="Speech Bubble: Rectangle with Corners Rounded 10">
              <a:extLst>
                <a:ext uri="{FF2B5EF4-FFF2-40B4-BE49-F238E27FC236}">
                  <a16:creationId xmlns="" xmlns:a16="http://schemas.microsoft.com/office/drawing/2014/main" id="{962BD169-E64F-451F-85B4-3ED147BFCAC0}"/>
                </a:ext>
              </a:extLst>
            </p:cNvPr>
            <p:cNvSpPr/>
            <p:nvPr/>
          </p:nvSpPr>
          <p:spPr>
            <a:xfrm>
              <a:off x="2255520" y="1804319"/>
              <a:ext cx="7860030" cy="2228850"/>
            </a:xfrm>
            <a:prstGeom prst="wedgeRoundRectCallout">
              <a:avLst>
                <a:gd name="adj1" fmla="val -44762"/>
                <a:gd name="adj2" fmla="val 123013"/>
                <a:gd name="adj3" fmla="val 16667"/>
              </a:avLst>
            </a:prstGeom>
            <a:solidFill>
              <a:srgbClr val="F9F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42EFB581-83B2-48A2-AB76-A2B89040D1C7}"/>
                </a:ext>
              </a:extLst>
            </p:cNvPr>
            <p:cNvSpPr/>
            <p:nvPr/>
          </p:nvSpPr>
          <p:spPr>
            <a:xfrm>
              <a:off x="2425599" y="2121591"/>
              <a:ext cx="7510881" cy="1200329"/>
            </a:xfrm>
            <a:prstGeom prst="rect">
              <a:avLst/>
            </a:prstGeom>
            <a:noFill/>
          </p:spPr>
          <p:txBody>
            <a:bodyPr wrap="square">
              <a:spAutoFit/>
            </a:bodyPr>
            <a:lstStyle/>
            <a:p>
              <a:pPr algn="just"/>
              <a:r>
                <a:rPr lang="en-US" sz="3600">
                  <a:solidFill>
                    <a:srgbClr val="FF3399"/>
                  </a:solidFill>
                  <a:latin typeface="Arial" panose="020B0604020202020204" pitchFamily="34" charset="0"/>
                  <a:cs typeface="Arial" panose="020B0604020202020204" pitchFamily="34" charset="0"/>
                </a:rPr>
                <a:t>Nêu tên những hoạt động kinh tế quan trọng của Liên minh châu Âu</a:t>
              </a:r>
              <a:r>
                <a:rPr lang="vi-VN" sz="3600">
                  <a:solidFill>
                    <a:srgbClr val="FF3399"/>
                  </a:solidFill>
                  <a:latin typeface="Arial" panose="020B0604020202020204" pitchFamily="34" charset="0"/>
                  <a:cs typeface="Arial" panose="020B0604020202020204" pitchFamily="34" charset="0"/>
                </a:rPr>
                <a:t>?</a:t>
              </a:r>
              <a:endParaRPr lang="en-US" sz="3600">
                <a:solidFill>
                  <a:srgbClr val="FF3399"/>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 xmlns:a16="http://schemas.microsoft.com/office/drawing/2014/main" id="{888606A1-4157-4CE7-A9F7-6687F40055FC}"/>
              </a:ext>
            </a:extLst>
          </p:cNvPr>
          <p:cNvPicPr>
            <a:picLocks noChangeAspect="1"/>
          </p:cNvPicPr>
          <p:nvPr/>
        </p:nvPicPr>
        <p:blipFill rotWithShape="1">
          <a:blip r:embed="rId2"/>
          <a:srcRect l="39749" t="43556" r="43417" b="27111"/>
          <a:stretch/>
        </p:blipFill>
        <p:spPr>
          <a:xfrm>
            <a:off x="183596" y="4755431"/>
            <a:ext cx="2052320" cy="2011680"/>
          </a:xfrm>
          <a:prstGeom prst="rect">
            <a:avLst/>
          </a:prstGeom>
        </p:spPr>
      </p:pic>
    </p:spTree>
    <p:extLst>
      <p:ext uri="{BB962C8B-B14F-4D97-AF65-F5344CB8AC3E}">
        <p14:creationId xmlns:p14="http://schemas.microsoft.com/office/powerpoint/2010/main" val="3392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2CD70B13-1D80-4B47-8846-721DEE0D1D2B}"/>
              </a:ext>
            </a:extLst>
          </p:cNvPr>
          <p:cNvGrpSpPr/>
          <p:nvPr/>
        </p:nvGrpSpPr>
        <p:grpSpPr>
          <a:xfrm>
            <a:off x="538514" y="1388125"/>
            <a:ext cx="4994576" cy="3663398"/>
            <a:chOff x="538514" y="1388125"/>
            <a:chExt cx="4994576" cy="3663398"/>
          </a:xfrm>
        </p:grpSpPr>
        <p:pic>
          <p:nvPicPr>
            <p:cNvPr id="8" name="Picture 7">
              <a:extLst>
                <a:ext uri="{FF2B5EF4-FFF2-40B4-BE49-F238E27FC236}">
                  <a16:creationId xmlns="" xmlns:a16="http://schemas.microsoft.com/office/drawing/2014/main" id="{8388DD8C-38BA-4568-9FA6-1D27FC68295D}"/>
                </a:ext>
              </a:extLst>
            </p:cNvPr>
            <p:cNvPicPr>
              <a:picLocks noChangeAspect="1"/>
            </p:cNvPicPr>
            <p:nvPr/>
          </p:nvPicPr>
          <p:blipFill>
            <a:blip r:embed="rId2"/>
            <a:stretch>
              <a:fillRect/>
            </a:stretch>
          </p:blipFill>
          <p:spPr>
            <a:xfrm>
              <a:off x="538514" y="1388125"/>
              <a:ext cx="4994576" cy="3211417"/>
            </a:xfrm>
            <a:prstGeom prst="rect">
              <a:avLst/>
            </a:prstGeom>
          </p:spPr>
        </p:pic>
        <p:sp>
          <p:nvSpPr>
            <p:cNvPr id="9" name="Rectangle 8">
              <a:extLst>
                <a:ext uri="{FF2B5EF4-FFF2-40B4-BE49-F238E27FC236}">
                  <a16:creationId xmlns="" xmlns:a16="http://schemas.microsoft.com/office/drawing/2014/main" id="{2E36F84D-847A-4324-B5D0-8BB9A147DB46}"/>
                </a:ext>
              </a:extLst>
            </p:cNvPr>
            <p:cNvSpPr/>
            <p:nvPr/>
          </p:nvSpPr>
          <p:spPr>
            <a:xfrm>
              <a:off x="1722106" y="4651413"/>
              <a:ext cx="2805576" cy="400110"/>
            </a:xfrm>
            <a:prstGeom prst="rect">
              <a:avLst/>
            </a:prstGeom>
          </p:spPr>
          <p:txBody>
            <a:bodyPr wrap="none">
              <a:spAutoFit/>
            </a:bodyPr>
            <a:lstStyle/>
            <a:p>
              <a:r>
                <a:rPr lang="en-US" sz="2000">
                  <a:solidFill>
                    <a:srgbClr val="00B050"/>
                  </a:solidFill>
                  <a:latin typeface="Arial" panose="020B0604020202020204" pitchFamily="34" charset="0"/>
                  <a:cs typeface="Arial" panose="020B0604020202020204" pitchFamily="34" charset="0"/>
                </a:rPr>
                <a:t>Tài chính – ngân hàng</a:t>
              </a:r>
            </a:p>
          </p:txBody>
        </p:sp>
      </p:grpSp>
      <p:grpSp>
        <p:nvGrpSpPr>
          <p:cNvPr id="13" name="Group 12">
            <a:extLst>
              <a:ext uri="{FF2B5EF4-FFF2-40B4-BE49-F238E27FC236}">
                <a16:creationId xmlns="" xmlns:a16="http://schemas.microsoft.com/office/drawing/2014/main" id="{6BE158E7-736D-42E3-97F7-B548C1727251}"/>
              </a:ext>
            </a:extLst>
          </p:cNvPr>
          <p:cNvGrpSpPr/>
          <p:nvPr/>
        </p:nvGrpSpPr>
        <p:grpSpPr>
          <a:xfrm>
            <a:off x="5938092" y="1388125"/>
            <a:ext cx="5556748" cy="3355621"/>
            <a:chOff x="5938092" y="1388125"/>
            <a:chExt cx="5556748" cy="3355621"/>
          </a:xfrm>
        </p:grpSpPr>
        <p:pic>
          <p:nvPicPr>
            <p:cNvPr id="11" name="Picture 10" descr="A picture containing transport, aircraft, blue, airplane&#10;&#10;Description automatically generated">
              <a:extLst>
                <a:ext uri="{FF2B5EF4-FFF2-40B4-BE49-F238E27FC236}">
                  <a16:creationId xmlns="" xmlns:a16="http://schemas.microsoft.com/office/drawing/2014/main" id="{1B792B0E-D2B9-4F7E-ABA1-666CB2B4C760}"/>
                </a:ext>
              </a:extLst>
            </p:cNvPr>
            <p:cNvPicPr>
              <a:picLocks noChangeAspect="1"/>
            </p:cNvPicPr>
            <p:nvPr/>
          </p:nvPicPr>
          <p:blipFill rotWithShape="1">
            <a:blip r:embed="rId3">
              <a:extLst>
                <a:ext uri="{28A0092B-C50C-407E-A947-70E740481C1C}">
                  <a14:useLocalDpi xmlns:a14="http://schemas.microsoft.com/office/drawing/2010/main" val="0"/>
                </a:ext>
              </a:extLst>
            </a:blip>
            <a:srcRect l="1121"/>
            <a:stretch/>
          </p:blipFill>
          <p:spPr>
            <a:xfrm>
              <a:off x="5938092" y="1388125"/>
              <a:ext cx="5556748" cy="3333750"/>
            </a:xfrm>
            <a:prstGeom prst="rect">
              <a:avLst/>
            </a:prstGeom>
          </p:spPr>
        </p:pic>
        <p:sp>
          <p:nvSpPr>
            <p:cNvPr id="12" name="Rectangle 11">
              <a:extLst>
                <a:ext uri="{FF2B5EF4-FFF2-40B4-BE49-F238E27FC236}">
                  <a16:creationId xmlns="" xmlns:a16="http://schemas.microsoft.com/office/drawing/2014/main" id="{A72CC9B2-F7CB-4576-B7CA-60463CD82A59}"/>
                </a:ext>
              </a:extLst>
            </p:cNvPr>
            <p:cNvSpPr/>
            <p:nvPr/>
          </p:nvSpPr>
          <p:spPr>
            <a:xfrm>
              <a:off x="7556533" y="4282081"/>
              <a:ext cx="2832827" cy="461665"/>
            </a:xfrm>
            <a:prstGeom prst="rect">
              <a:avLst/>
            </a:prstGeom>
          </p:spPr>
          <p:txBody>
            <a:bodyPr wrap="none">
              <a:spAutoFit/>
            </a:bodyPr>
            <a:lstStyle/>
            <a:p>
              <a:r>
                <a:rPr lang="en-US">
                  <a:solidFill>
                    <a:srgbClr val="00B050"/>
                  </a:solidFill>
                  <a:latin typeface="Arial" panose="020B0604020202020204" pitchFamily="34" charset="0"/>
                  <a:cs typeface="Arial" panose="020B0604020202020204" pitchFamily="34" charset="0"/>
                </a:rPr>
                <a:t> </a:t>
              </a:r>
              <a:r>
                <a:rPr lang="en-US" sz="2400">
                  <a:solidFill>
                    <a:srgbClr val="00B050"/>
                  </a:solidFill>
                  <a:latin typeface="Arial" panose="020B0604020202020204" pitchFamily="34" charset="0"/>
                  <a:cs typeface="Arial" panose="020B0604020202020204" pitchFamily="34" charset="0"/>
                </a:rPr>
                <a:t>Giao thông vận tải</a:t>
              </a:r>
            </a:p>
          </p:txBody>
        </p:sp>
      </p:grpSp>
    </p:spTree>
    <p:extLst>
      <p:ext uri="{BB962C8B-B14F-4D97-AF65-F5344CB8AC3E}">
        <p14:creationId xmlns:p14="http://schemas.microsoft.com/office/powerpoint/2010/main" val="21778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2.jpg" descr="Káº¿t quáº£ hÃ¬nh áº£nh cho hÃ¬nh váº½ chá»¯ e">
            <a:extLst>
              <a:ext uri="{FF2B5EF4-FFF2-40B4-BE49-F238E27FC236}">
                <a16:creationId xmlns="" xmlns:a16="http://schemas.microsoft.com/office/drawing/2014/main" id="{E8934318-3D94-44CC-9838-933F7C98DF21}"/>
              </a:ext>
            </a:extLst>
          </p:cNvPr>
          <p:cNvPicPr/>
          <p:nvPr/>
        </p:nvPicPr>
        <p:blipFill>
          <a:blip r:embed="rId3"/>
          <a:srcRect/>
          <a:stretch>
            <a:fillRect/>
          </a:stretch>
        </p:blipFill>
        <p:spPr>
          <a:xfrm>
            <a:off x="585902" y="1465615"/>
            <a:ext cx="2252777" cy="2360364"/>
          </a:xfrm>
          <a:prstGeom prst="rect">
            <a:avLst/>
          </a:prstGeom>
          <a:ln/>
        </p:spPr>
      </p:pic>
      <p:sp>
        <p:nvSpPr>
          <p:cNvPr id="5" name="Plus Sign 4">
            <a:extLst>
              <a:ext uri="{FF2B5EF4-FFF2-40B4-BE49-F238E27FC236}">
                <a16:creationId xmlns="" xmlns:a16="http://schemas.microsoft.com/office/drawing/2014/main" id="{CF6025FD-0188-4975-9B21-EF360092AC0E}"/>
              </a:ext>
            </a:extLst>
          </p:cNvPr>
          <p:cNvSpPr/>
          <p:nvPr/>
        </p:nvSpPr>
        <p:spPr>
          <a:xfrm>
            <a:off x="3316938" y="223022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DE80576A-7D8D-4413-8946-41167BC23009}"/>
              </a:ext>
            </a:extLst>
          </p:cNvPr>
          <p:cNvSpPr/>
          <p:nvPr/>
        </p:nvSpPr>
        <p:spPr>
          <a:xfrm>
            <a:off x="4431641" y="2125082"/>
            <a:ext cx="4436756" cy="4376806"/>
          </a:xfrm>
          <a:prstGeom prst="rect">
            <a:avLst/>
          </a:prstGeom>
          <a:noFill/>
          <a:ln>
            <a:noFill/>
          </a:ln>
        </p:spPr>
        <p:txBody>
          <a:bodyPr spcFirstLastPara="1" wrap="square" lIns="91425" tIns="45700" rIns="91425" bIns="45700" anchor="t" anchorCtr="0">
            <a:noAutofit/>
          </a:bodyPr>
          <a:lstStyle/>
          <a:p>
            <a:pPr indent="179705" algn="ctr">
              <a:lnSpc>
                <a:spcPct val="107000"/>
              </a:lnSpc>
              <a:spcAft>
                <a:spcPts val="0"/>
              </a:spcAft>
            </a:pPr>
            <a:r>
              <a:rPr lang="vi-VN" sz="9600" b="1">
                <a:solidFill>
                  <a:srgbClr val="4BACC6"/>
                </a:solidFill>
                <a:effectLst/>
                <a:ea typeface="Cambria" panose="02040503050406030204" pitchFamily="18" charset="0"/>
                <a:cs typeface="Cambria" panose="02040503050406030204" pitchFamily="18" charset="0"/>
              </a:rPr>
              <a:t>THU</a:t>
            </a:r>
            <a:endParaRPr lang="en-US" sz="9600">
              <a:effectLst/>
              <a:ea typeface="Times New Roman" panose="02020603050405020304" pitchFamily="18" charset="0"/>
            </a:endParaRPr>
          </a:p>
        </p:txBody>
      </p:sp>
      <p:sp>
        <p:nvSpPr>
          <p:cNvPr id="7" name="Down Arrow 37945">
            <a:extLst>
              <a:ext uri="{FF2B5EF4-FFF2-40B4-BE49-F238E27FC236}">
                <a16:creationId xmlns="" xmlns:a16="http://schemas.microsoft.com/office/drawing/2014/main" id="{28261982-B2F8-40DB-A407-B9C9C742ED6C}"/>
              </a:ext>
            </a:extLst>
          </p:cNvPr>
          <p:cNvSpPr/>
          <p:nvPr/>
        </p:nvSpPr>
        <p:spPr>
          <a:xfrm>
            <a:off x="7364910" y="1079653"/>
            <a:ext cx="667767" cy="1045429"/>
          </a:xfrm>
          <a:prstGeom prst="downArrow">
            <a:avLst>
              <a:gd name="adj1" fmla="val 50000"/>
              <a:gd name="adj2" fmla="val 48438"/>
            </a:avLst>
          </a:prstGeom>
          <a:solidFill>
            <a:srgbClr val="FFC000"/>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8" name="Equals 7">
            <a:extLst>
              <a:ext uri="{FF2B5EF4-FFF2-40B4-BE49-F238E27FC236}">
                <a16:creationId xmlns="" xmlns:a16="http://schemas.microsoft.com/office/drawing/2014/main" id="{5E89A113-29F0-4A27-8E18-3225136949A2}"/>
              </a:ext>
            </a:extLst>
          </p:cNvPr>
          <p:cNvSpPr/>
          <p:nvPr/>
        </p:nvSpPr>
        <p:spPr>
          <a:xfrm>
            <a:off x="8432259" y="241504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 xmlns:a16="http://schemas.microsoft.com/office/drawing/2014/main" id="{163669A9-9FE8-466B-B9E4-6A9334C747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 xmlns:a16="http://schemas.microsoft.com/office/drawing/2014/main" id="{90593E4E-3FA5-4A20-8FC4-5F93E7E7E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121966" y="1038712"/>
            <a:ext cx="4192589" cy="4527996"/>
          </a:xfrm>
          <a:prstGeom prst="rect">
            <a:avLst/>
          </a:prstGeom>
        </p:spPr>
      </p:pic>
      <p:pic>
        <p:nvPicPr>
          <p:cNvPr id="11" name="!!traidat" descr="Logo&#10;&#10;Description automatically generated with low confidence">
            <a:extLst>
              <a:ext uri="{FF2B5EF4-FFF2-40B4-BE49-F238E27FC236}">
                <a16:creationId xmlns="" xmlns:a16="http://schemas.microsoft.com/office/drawing/2014/main" id="{F79C799B-C8DD-4ED0-B0A6-3B6FB70D88B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021463" y="3000898"/>
            <a:ext cx="2927343" cy="3161530"/>
          </a:xfrm>
          <a:prstGeom prst="rect">
            <a:avLst/>
          </a:prstGeom>
        </p:spPr>
      </p:pic>
      <p:sp>
        <p:nvSpPr>
          <p:cNvPr id="12" name="!!Rectangle 11">
            <a:extLst>
              <a:ext uri="{FF2B5EF4-FFF2-40B4-BE49-F238E27FC236}">
                <a16:creationId xmlns="" xmlns:a16="http://schemas.microsoft.com/office/drawing/2014/main" id="{F039F837-D2B1-4E13-9BD3-5FAB8B333D51}"/>
              </a:ext>
            </a:extLst>
          </p:cNvPr>
          <p:cNvSpPr/>
          <p:nvPr/>
        </p:nvSpPr>
        <p:spPr>
          <a:xfrm>
            <a:off x="5415291"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 xmlns:a16="http://schemas.microsoft.com/office/drawing/2014/main" id="{57E9185F-FB32-4821-BEF1-A8EF8FF3E968}"/>
              </a:ext>
            </a:extLst>
          </p:cNvPr>
          <p:cNvSpPr/>
          <p:nvPr/>
        </p:nvSpPr>
        <p:spPr>
          <a:xfrm>
            <a:off x="6406810"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 xmlns:a16="http://schemas.microsoft.com/office/drawing/2014/main" id="{259F4A99-FD84-4380-B95D-9071C03F94F8}"/>
              </a:ext>
            </a:extLst>
          </p:cNvPr>
          <p:cNvSpPr/>
          <p:nvPr/>
        </p:nvSpPr>
        <p:spPr>
          <a:xfrm>
            <a:off x="6401772"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29" name="!!Rectangle 11">
            <a:extLst>
              <a:ext uri="{FF2B5EF4-FFF2-40B4-BE49-F238E27FC236}">
                <a16:creationId xmlns="" xmlns:a16="http://schemas.microsoft.com/office/drawing/2014/main" id="{A2446B6B-9D02-4BC0-9CBF-FC9370C0F04C}"/>
              </a:ext>
            </a:extLst>
          </p:cNvPr>
          <p:cNvSpPr/>
          <p:nvPr/>
        </p:nvSpPr>
        <p:spPr>
          <a:xfrm>
            <a:off x="5394054"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E</a:t>
            </a:r>
          </a:p>
        </p:txBody>
      </p:sp>
    </p:spTree>
    <p:extLst>
      <p:ext uri="{BB962C8B-B14F-4D97-AF65-F5344CB8AC3E}">
        <p14:creationId xmlns:p14="http://schemas.microsoft.com/office/powerpoint/2010/main" val="12854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1000"/>
                                        <p:tgtEl>
                                          <p:spTgt spid="21">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FFD499BF-7152-426D-A813-609017FCA655}"/>
              </a:ext>
            </a:extLst>
          </p:cNvPr>
          <p:cNvGrpSpPr/>
          <p:nvPr/>
        </p:nvGrpSpPr>
        <p:grpSpPr>
          <a:xfrm>
            <a:off x="-271656" y="1587801"/>
            <a:ext cx="6937518" cy="4542376"/>
            <a:chOff x="-271656" y="1587801"/>
            <a:chExt cx="6937518" cy="4542376"/>
          </a:xfrm>
        </p:grpSpPr>
        <p:pic>
          <p:nvPicPr>
            <p:cNvPr id="9" name="Picture 8">
              <a:extLst>
                <a:ext uri="{FF2B5EF4-FFF2-40B4-BE49-F238E27FC236}">
                  <a16:creationId xmlns="" xmlns:a16="http://schemas.microsoft.com/office/drawing/2014/main" id="{C113D381-5ADF-4C7B-8FD5-75C2B2DE6721}"/>
                </a:ext>
              </a:extLst>
            </p:cNvPr>
            <p:cNvPicPr>
              <a:picLocks noChangeAspect="1"/>
            </p:cNvPicPr>
            <p:nvPr/>
          </p:nvPicPr>
          <p:blipFill>
            <a:blip r:embed="rId2"/>
            <a:stretch>
              <a:fillRect/>
            </a:stretch>
          </p:blipFill>
          <p:spPr>
            <a:xfrm>
              <a:off x="197647" y="1587801"/>
              <a:ext cx="6258178" cy="3560124"/>
            </a:xfrm>
            <a:prstGeom prst="rect">
              <a:avLst/>
            </a:prstGeom>
          </p:spPr>
        </p:pic>
        <p:sp>
          <p:nvSpPr>
            <p:cNvPr id="8" name="Rectangle 7">
              <a:extLst>
                <a:ext uri="{FF2B5EF4-FFF2-40B4-BE49-F238E27FC236}">
                  <a16:creationId xmlns="" xmlns:a16="http://schemas.microsoft.com/office/drawing/2014/main" id="{79186474-15AC-4DEE-B38A-65DD87DF91EE}"/>
                </a:ext>
              </a:extLst>
            </p:cNvPr>
            <p:cNvSpPr/>
            <p:nvPr/>
          </p:nvSpPr>
          <p:spPr>
            <a:xfrm>
              <a:off x="-271656" y="5206847"/>
              <a:ext cx="6937518" cy="923330"/>
            </a:xfrm>
            <a:prstGeom prst="rect">
              <a:avLst/>
            </a:prstGeom>
          </p:spPr>
          <p:txBody>
            <a:bodyPr wrap="square">
              <a:spAutoFit/>
            </a:bodyPr>
            <a:lstStyle/>
            <a:p>
              <a:pPr algn="ctr"/>
              <a:r>
                <a:rPr lang="en-US">
                  <a:solidFill>
                    <a:srgbClr val="00B050"/>
                  </a:solidFill>
                  <a:latin typeface="Arial" panose="020B0604020202020204" pitchFamily="34" charset="0"/>
                  <a:cs typeface="Arial" panose="020B0604020202020204" pitchFamily="34" charset="0"/>
                </a:rPr>
                <a:t>X</a:t>
              </a:r>
              <a:r>
                <a:rPr lang="vi-VN">
                  <a:solidFill>
                    <a:srgbClr val="00B050"/>
                  </a:solidFill>
                  <a:latin typeface="Arial" panose="020B0604020202020204" pitchFamily="34" charset="0"/>
                  <a:cs typeface="Arial" panose="020B0604020202020204" pitchFamily="34" charset="0"/>
                </a:rPr>
                <a:t>ây dựng cơ sở hạ tầng truyền thông lượng tử </a:t>
              </a:r>
              <a:r>
                <a:rPr lang="en-US">
                  <a:solidFill>
                    <a:srgbClr val="00B050"/>
                  </a:solidFill>
                  <a:latin typeface="Arial" panose="020B0604020202020204" pitchFamily="34" charset="0"/>
                  <a:cs typeface="Arial" panose="020B0604020202020204" pitchFamily="34" charset="0"/>
                </a:rPr>
                <a:t> </a:t>
              </a:r>
              <a:r>
                <a:rPr lang="vi-VN">
                  <a:solidFill>
                    <a:srgbClr val="00B050"/>
                  </a:solidFill>
                  <a:latin typeface="Arial" panose="020B0604020202020204" pitchFamily="34" charset="0"/>
                  <a:cs typeface="Arial" panose="020B0604020202020204" pitchFamily="34" charset="0"/>
                </a:rPr>
                <a:t>nhằm </a:t>
              </a:r>
              <a:endParaRPr lang="en-US">
                <a:solidFill>
                  <a:srgbClr val="00B050"/>
                </a:solidFill>
                <a:latin typeface="Arial" panose="020B0604020202020204" pitchFamily="34" charset="0"/>
                <a:cs typeface="Arial" panose="020B0604020202020204" pitchFamily="34" charset="0"/>
              </a:endParaRPr>
            </a:p>
            <a:p>
              <a:pPr algn="ctr"/>
              <a:r>
                <a:rPr lang="vi-VN">
                  <a:solidFill>
                    <a:srgbClr val="00B050"/>
                  </a:solidFill>
                  <a:latin typeface="Arial" panose="020B0604020202020204" pitchFamily="34" charset="0"/>
                  <a:cs typeface="Arial" panose="020B0604020202020204" pitchFamily="34" charset="0"/>
                </a:rPr>
                <a:t>giúp EU tăng cường năng lực cạnh tranh trong lĩnh vực</a:t>
              </a:r>
              <a:endParaRPr lang="en-US">
                <a:solidFill>
                  <a:srgbClr val="00B050"/>
                </a:solidFill>
                <a:latin typeface="Arial" panose="020B0604020202020204" pitchFamily="34" charset="0"/>
                <a:cs typeface="Arial" panose="020B0604020202020204" pitchFamily="34" charset="0"/>
              </a:endParaRPr>
            </a:p>
            <a:p>
              <a:pPr algn="ctr"/>
              <a:r>
                <a:rPr lang="vi-VN">
                  <a:solidFill>
                    <a:srgbClr val="00B050"/>
                  </a:solidFill>
                  <a:latin typeface="Arial" panose="020B0604020202020204" pitchFamily="34" charset="0"/>
                  <a:cs typeface="Arial" panose="020B0604020202020204" pitchFamily="34" charset="0"/>
                </a:rPr>
                <a:t> công nghiệp, an ninh mạng và các công nghệ lượng tử.</a:t>
              </a:r>
              <a:endParaRPr lang="en-US">
                <a:solidFill>
                  <a:srgbClr val="00B05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 xmlns:a16="http://schemas.microsoft.com/office/drawing/2014/main" id="{B8A4BB1C-4887-4476-92A4-99F2F5C881F0}"/>
              </a:ext>
            </a:extLst>
          </p:cNvPr>
          <p:cNvGrpSpPr/>
          <p:nvPr/>
        </p:nvGrpSpPr>
        <p:grpSpPr>
          <a:xfrm>
            <a:off x="6640830" y="1587801"/>
            <a:ext cx="5314161" cy="4051730"/>
            <a:chOff x="6640830" y="1587801"/>
            <a:chExt cx="5314161" cy="4051730"/>
          </a:xfrm>
        </p:grpSpPr>
        <p:pic>
          <p:nvPicPr>
            <p:cNvPr id="10" name="Picture 9">
              <a:extLst>
                <a:ext uri="{FF2B5EF4-FFF2-40B4-BE49-F238E27FC236}">
                  <a16:creationId xmlns="" xmlns:a16="http://schemas.microsoft.com/office/drawing/2014/main" id="{298E657B-1D53-4A97-9DE1-A124E77A7B89}"/>
                </a:ext>
              </a:extLst>
            </p:cNvPr>
            <p:cNvPicPr>
              <a:picLocks noChangeAspect="1"/>
            </p:cNvPicPr>
            <p:nvPr/>
          </p:nvPicPr>
          <p:blipFill>
            <a:blip r:embed="rId3"/>
            <a:stretch>
              <a:fillRect/>
            </a:stretch>
          </p:blipFill>
          <p:spPr>
            <a:xfrm>
              <a:off x="6640830" y="1587801"/>
              <a:ext cx="5314161" cy="3560124"/>
            </a:xfrm>
            <a:prstGeom prst="rect">
              <a:avLst/>
            </a:prstGeom>
          </p:spPr>
        </p:pic>
        <p:sp>
          <p:nvSpPr>
            <p:cNvPr id="12" name="Rectangle 11">
              <a:extLst>
                <a:ext uri="{FF2B5EF4-FFF2-40B4-BE49-F238E27FC236}">
                  <a16:creationId xmlns="" xmlns:a16="http://schemas.microsoft.com/office/drawing/2014/main" id="{83CBA9FE-5B7C-4D6B-B13F-757B85F49205}"/>
                </a:ext>
              </a:extLst>
            </p:cNvPr>
            <p:cNvSpPr/>
            <p:nvPr/>
          </p:nvSpPr>
          <p:spPr>
            <a:xfrm>
              <a:off x="7954159" y="5270199"/>
              <a:ext cx="3070071" cy="369332"/>
            </a:xfrm>
            <a:prstGeom prst="rect">
              <a:avLst/>
            </a:prstGeom>
          </p:spPr>
          <p:txBody>
            <a:bodyPr wrap="none">
              <a:spAutoFit/>
            </a:bodyPr>
            <a:lstStyle/>
            <a:p>
              <a:r>
                <a:rPr lang="en-US">
                  <a:solidFill>
                    <a:srgbClr val="00B050"/>
                  </a:solidFill>
                  <a:latin typeface="Arial" panose="020B0604020202020204" pitchFamily="34" charset="0"/>
                  <a:cs typeface="Arial" panose="020B0604020202020204" pitchFamily="34" charset="0"/>
                </a:rPr>
                <a:t>Công nghiệp công nghệ cao</a:t>
              </a:r>
              <a:endParaRPr lang="en-US"/>
            </a:p>
          </p:txBody>
        </p:sp>
      </p:grpSp>
    </p:spTree>
    <p:extLst>
      <p:ext uri="{BB962C8B-B14F-4D97-AF65-F5344CB8AC3E}">
        <p14:creationId xmlns:p14="http://schemas.microsoft.com/office/powerpoint/2010/main" val="17396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CEB579E-CEEE-4592-9D52-6F29C038B25F}"/>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CE1AE5D6-F907-41CB-878F-16605587A40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E1107786-698C-4C9E-B119-79D468E63DB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FE350C38-F123-4FC9-AD43-2C37240777B1}"/>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91EB1799-F70C-44C3-BED6-9527677D2D7E}"/>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CF87B69-065C-410F-8822-03A9EE1484E5}"/>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 xmlns:a16="http://schemas.microsoft.com/office/drawing/2014/main" id="{A35BD2B1-B1C2-46CA-B299-02DB2C5D5696}"/>
              </a:ext>
            </a:extLst>
          </p:cNvPr>
          <p:cNvGraphicFramePr>
            <a:graphicFrameLocks noGrp="1"/>
          </p:cNvGraphicFramePr>
          <p:nvPr>
            <p:extLst>
              <p:ext uri="{D42A27DB-BD31-4B8C-83A1-F6EECF244321}">
                <p14:modId xmlns:p14="http://schemas.microsoft.com/office/powerpoint/2010/main" val="1940774580"/>
              </p:ext>
            </p:extLst>
          </p:nvPr>
        </p:nvGraphicFramePr>
        <p:xfrm>
          <a:off x="1403350" y="1954094"/>
          <a:ext cx="9375140" cy="4298118"/>
        </p:xfrm>
        <a:graphic>
          <a:graphicData uri="http://schemas.openxmlformats.org/drawingml/2006/table">
            <a:tbl>
              <a:tblPr firstRow="1" bandRow="1">
                <a:tableStyleId>{5C22544A-7EE6-4342-B048-85BDC9FD1C3A}</a:tableStyleId>
              </a:tblPr>
              <a:tblGrid>
                <a:gridCol w="3911600">
                  <a:extLst>
                    <a:ext uri="{9D8B030D-6E8A-4147-A177-3AD203B41FA5}">
                      <a16:colId xmlns="" xmlns:a16="http://schemas.microsoft.com/office/drawing/2014/main" val="727013549"/>
                    </a:ext>
                  </a:extLst>
                </a:gridCol>
                <a:gridCol w="5463540">
                  <a:extLst>
                    <a:ext uri="{9D8B030D-6E8A-4147-A177-3AD203B41FA5}">
                      <a16:colId xmlns="" xmlns:a16="http://schemas.microsoft.com/office/drawing/2014/main" val="1753487255"/>
                    </a:ext>
                  </a:extLst>
                </a:gridCol>
              </a:tblGrid>
              <a:tr h="716353">
                <a:tc>
                  <a:txBody>
                    <a:bodyPr/>
                    <a:lstStyle/>
                    <a:p>
                      <a:pPr algn="ctr"/>
                      <a:r>
                        <a:rPr lang="vi-VN" sz="2400"/>
                        <a:t>Nền kinh tế</a:t>
                      </a:r>
                      <a:endParaRPr lang="en-US" sz="2400"/>
                    </a:p>
                  </a:txBody>
                  <a:tcPr/>
                </a:tc>
                <a:tc>
                  <a:txBody>
                    <a:bodyPr/>
                    <a:lstStyle/>
                    <a:p>
                      <a:pPr algn="ctr"/>
                      <a:r>
                        <a:rPr lang="vi-VN" sz="2400"/>
                        <a:t>GDP (tỉ USD, giá hiện hành)</a:t>
                      </a:r>
                      <a:endParaRPr lang="en-US" sz="2400"/>
                    </a:p>
                  </a:txBody>
                  <a:tcPr/>
                </a:tc>
                <a:extLst>
                  <a:ext uri="{0D108BD9-81ED-4DB2-BD59-A6C34878D82A}">
                    <a16:rowId xmlns="" xmlns:a16="http://schemas.microsoft.com/office/drawing/2014/main" val="896952017"/>
                  </a:ext>
                </a:extLst>
              </a:tr>
              <a:tr h="716353">
                <a:tc>
                  <a:txBody>
                    <a:bodyPr/>
                    <a:lstStyle/>
                    <a:p>
                      <a:r>
                        <a:rPr lang="vi-VN" sz="3200">
                          <a:solidFill>
                            <a:srgbClr val="0000CC"/>
                          </a:solidFill>
                        </a:rPr>
                        <a:t>Hoa kì</a:t>
                      </a:r>
                      <a:endParaRPr lang="en-US" sz="3200">
                        <a:solidFill>
                          <a:srgbClr val="0000CC"/>
                        </a:solidFill>
                      </a:endParaRPr>
                    </a:p>
                  </a:txBody>
                  <a:tcPr>
                    <a:solidFill>
                      <a:srgbClr val="F9FFAF"/>
                    </a:solidFill>
                  </a:tcPr>
                </a:tc>
                <a:tc>
                  <a:txBody>
                    <a:bodyPr/>
                    <a:lstStyle/>
                    <a:p>
                      <a:endParaRPr lang="en-US"/>
                    </a:p>
                  </a:txBody>
                  <a:tcPr>
                    <a:solidFill>
                      <a:srgbClr val="F9FFAF"/>
                    </a:solidFill>
                  </a:tcPr>
                </a:tc>
                <a:extLst>
                  <a:ext uri="{0D108BD9-81ED-4DB2-BD59-A6C34878D82A}">
                    <a16:rowId xmlns="" xmlns:a16="http://schemas.microsoft.com/office/drawing/2014/main" val="4185005151"/>
                  </a:ext>
                </a:extLst>
              </a:tr>
              <a:tr h="716353">
                <a:tc>
                  <a:txBody>
                    <a:bodyPr/>
                    <a:lstStyle/>
                    <a:p>
                      <a:r>
                        <a:rPr lang="vi-VN" sz="3200">
                          <a:solidFill>
                            <a:srgbClr val="0000CC"/>
                          </a:solidFill>
                        </a:rPr>
                        <a:t>Liên minh châu Âu</a:t>
                      </a:r>
                      <a:endParaRPr lang="en-US" sz="3200">
                        <a:solidFill>
                          <a:srgbClr val="0000CC"/>
                        </a:solidFill>
                      </a:endParaRPr>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extLst>
                  <a:ext uri="{0D108BD9-81ED-4DB2-BD59-A6C34878D82A}">
                    <a16:rowId xmlns="" xmlns:a16="http://schemas.microsoft.com/office/drawing/2014/main" val="3369163620"/>
                  </a:ext>
                </a:extLst>
              </a:tr>
              <a:tr h="716353">
                <a:tc>
                  <a:txBody>
                    <a:bodyPr/>
                    <a:lstStyle/>
                    <a:p>
                      <a:r>
                        <a:rPr lang="vi-VN" sz="3200">
                          <a:solidFill>
                            <a:srgbClr val="0000CC"/>
                          </a:solidFill>
                        </a:rPr>
                        <a:t>Trung Quốc</a:t>
                      </a:r>
                      <a:endParaRPr lang="en-US" sz="3200">
                        <a:solidFill>
                          <a:srgbClr val="0000CC"/>
                        </a:solidFill>
                      </a:endParaRP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464775764"/>
                  </a:ext>
                </a:extLst>
              </a:tr>
              <a:tr h="716353">
                <a:tc>
                  <a:txBody>
                    <a:bodyPr/>
                    <a:lstStyle/>
                    <a:p>
                      <a:r>
                        <a:rPr lang="vi-VN" sz="3200">
                          <a:solidFill>
                            <a:srgbClr val="0000CC"/>
                          </a:solidFill>
                        </a:rPr>
                        <a:t>Nhật Bản</a:t>
                      </a:r>
                      <a:endParaRPr lang="en-US" sz="3200">
                        <a:solidFill>
                          <a:srgbClr val="0000CC"/>
                        </a:solidFill>
                      </a:endParaRPr>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 xmlns:a16="http://schemas.microsoft.com/office/drawing/2014/main" val="121288033"/>
                  </a:ext>
                </a:extLst>
              </a:tr>
              <a:tr h="716353">
                <a:tc>
                  <a:txBody>
                    <a:bodyPr/>
                    <a:lstStyle/>
                    <a:p>
                      <a:r>
                        <a:rPr lang="vi-VN" sz="3200">
                          <a:solidFill>
                            <a:srgbClr val="0000CC"/>
                          </a:solidFill>
                        </a:rPr>
                        <a:t>Thế giới</a:t>
                      </a:r>
                      <a:endParaRPr lang="en-US" sz="3200">
                        <a:solidFill>
                          <a:srgbClr val="0000CC"/>
                        </a:solidFill>
                      </a:endParaRP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548847076"/>
                  </a:ext>
                </a:extLst>
              </a:tr>
            </a:tbl>
          </a:graphicData>
        </a:graphic>
      </p:graphicFrame>
      <p:sp>
        <p:nvSpPr>
          <p:cNvPr id="12" name="TextBox 11">
            <a:extLst>
              <a:ext uri="{FF2B5EF4-FFF2-40B4-BE49-F238E27FC236}">
                <a16:creationId xmlns="" xmlns:a16="http://schemas.microsoft.com/office/drawing/2014/main" id="{DDF00F19-9ABC-4E14-AF4D-6E8BB71A212C}"/>
              </a:ext>
            </a:extLst>
          </p:cNvPr>
          <p:cNvSpPr txBox="1"/>
          <p:nvPr/>
        </p:nvSpPr>
        <p:spPr>
          <a:xfrm>
            <a:off x="6972593" y="352166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8A6A302D-0C7A-4A51-A6CC-ABA088C00FBA}"/>
              </a:ext>
            </a:extLst>
          </p:cNvPr>
          <p:cNvSpPr txBox="1"/>
          <p:nvPr/>
        </p:nvSpPr>
        <p:spPr>
          <a:xfrm>
            <a:off x="6972593" y="286769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4B407285-1854-4424-BCE0-CDA93C0A92EC}"/>
              </a:ext>
            </a:extLst>
          </p:cNvPr>
          <p:cNvSpPr txBox="1"/>
          <p:nvPr/>
        </p:nvSpPr>
        <p:spPr>
          <a:xfrm>
            <a:off x="6972593" y="4944260"/>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A134C2CE-C6D4-46DE-AF43-1757504AE538}"/>
              </a:ext>
            </a:extLst>
          </p:cNvPr>
          <p:cNvSpPr txBox="1"/>
          <p:nvPr/>
        </p:nvSpPr>
        <p:spPr>
          <a:xfrm>
            <a:off x="6972593" y="410315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77A8E904-2954-4EED-AD0E-3B6D40CFC113}"/>
              </a:ext>
            </a:extLst>
          </p:cNvPr>
          <p:cNvSpPr txBox="1"/>
          <p:nvPr/>
        </p:nvSpPr>
        <p:spPr>
          <a:xfrm>
            <a:off x="6972593" y="5655870"/>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25CC7FD-FAA5-41B5-9631-B5322267A455}"/>
              </a:ext>
            </a:extLst>
          </p:cNvPr>
          <p:cNvSpPr txBox="1"/>
          <p:nvPr/>
        </p:nvSpPr>
        <p:spPr>
          <a:xfrm>
            <a:off x="0" y="1250534"/>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Tree>
    <p:extLst>
      <p:ext uri="{BB962C8B-B14F-4D97-AF65-F5344CB8AC3E}">
        <p14:creationId xmlns:p14="http://schemas.microsoft.com/office/powerpoint/2010/main" val="38610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B0E2D8A0-377D-45AE-AA11-2DBFC1305B0B}"/>
              </a:ext>
            </a:extLst>
          </p:cNvPr>
          <p:cNvSpPr txBox="1"/>
          <p:nvPr/>
        </p:nvSpPr>
        <p:spPr>
          <a:xfrm>
            <a:off x="338145" y="2735355"/>
            <a:ext cx="11529438" cy="1077218"/>
          </a:xfrm>
          <a:prstGeom prst="rect">
            <a:avLst/>
          </a:prstGeom>
          <a:noFill/>
          <a:ln>
            <a:solidFill>
              <a:srgbClr val="0070C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      </a:t>
            </a:r>
            <a:r>
              <a:rPr lang="en-US" sz="3000">
                <a:solidFill>
                  <a:srgbClr val="FF0000"/>
                </a:solidFill>
                <a:latin typeface="Arial" panose="020B0604020202020204" pitchFamily="34" charset="0"/>
                <a:cs typeface="Arial" panose="020B0604020202020204" pitchFamily="34" charset="0"/>
              </a:rPr>
              <a:t>Dựa vào thông tin và bảng số liệu, chứng minh liên minh </a:t>
            </a:r>
          </a:p>
          <a:p>
            <a:pPr algn="ctr"/>
            <a:r>
              <a:rPr lang="en-US" sz="3000">
                <a:solidFill>
                  <a:srgbClr val="FF0000"/>
                </a:solidFill>
                <a:latin typeface="Arial" panose="020B0604020202020204" pitchFamily="34" charset="0"/>
                <a:cs typeface="Arial" panose="020B0604020202020204" pitchFamily="34" charset="0"/>
              </a:rPr>
              <a:t>    châu Âu là một trong bốn trung tâm kinh tế lớn trên thế giới</a:t>
            </a:r>
          </a:p>
        </p:txBody>
      </p:sp>
      <p:grpSp>
        <p:nvGrpSpPr>
          <p:cNvPr id="11" name="Group 10">
            <a:extLst>
              <a:ext uri="{FF2B5EF4-FFF2-40B4-BE49-F238E27FC236}">
                <a16:creationId xmlns="" xmlns:a16="http://schemas.microsoft.com/office/drawing/2014/main" id="{887BF0BF-3A2A-482F-8355-19A4985002AC}"/>
              </a:ext>
            </a:extLst>
          </p:cNvPr>
          <p:cNvGrpSpPr/>
          <p:nvPr/>
        </p:nvGrpSpPr>
        <p:grpSpPr>
          <a:xfrm>
            <a:off x="2415167" y="1335772"/>
            <a:ext cx="6963041" cy="1077218"/>
            <a:chOff x="2557670" y="1540041"/>
            <a:chExt cx="6963041" cy="1077218"/>
          </a:xfrm>
        </p:grpSpPr>
        <p:sp>
          <p:nvSpPr>
            <p:cNvPr id="30" name="Rectangle: Rounded Corners 29">
              <a:extLst>
                <a:ext uri="{FF2B5EF4-FFF2-40B4-BE49-F238E27FC236}">
                  <a16:creationId xmlns="" xmlns:a16="http://schemas.microsoft.com/office/drawing/2014/main" id="{1765C726-1013-460A-B5E2-7F4CAAE5EF68}"/>
                </a:ext>
              </a:extLst>
            </p:cNvPr>
            <p:cNvSpPr/>
            <p:nvPr/>
          </p:nvSpPr>
          <p:spPr>
            <a:xfrm>
              <a:off x="3586347" y="1540041"/>
              <a:ext cx="5118265" cy="10772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_Văn_Bản 52">
              <a:extLst>
                <a:ext uri="{FF2B5EF4-FFF2-40B4-BE49-F238E27FC236}">
                  <a16:creationId xmlns="" xmlns:a16="http://schemas.microsoft.com/office/drawing/2014/main" id="{6B016B38-F4EB-4AFD-B4B3-3FACFC62BA47}"/>
                </a:ext>
              </a:extLst>
            </p:cNvPr>
            <p:cNvSpPr txBox="1"/>
            <p:nvPr/>
          </p:nvSpPr>
          <p:spPr>
            <a:xfrm>
              <a:off x="2557670" y="170066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AI NHANH H</a:t>
              </a:r>
              <a:r>
                <a:rPr lang="vi-VN" sz="4800" b="1">
                  <a:solidFill>
                    <a:srgbClr val="FFFF00"/>
                  </a:solidFill>
                  <a:latin typeface="Arial" pitchFamily="34" charset="0"/>
                  <a:cs typeface="Arial" pitchFamily="34" charset="0"/>
                </a:rPr>
                <a:t>Ơ</a:t>
              </a:r>
              <a:r>
                <a:rPr lang="en-US" sz="4800" b="1">
                  <a:solidFill>
                    <a:srgbClr val="FFFF00"/>
                  </a:solidFill>
                  <a:latin typeface="Arial" pitchFamily="34" charset="0"/>
                  <a:cs typeface="Arial" pitchFamily="34" charset="0"/>
                </a:rPr>
                <a:t>N</a:t>
              </a:r>
              <a:endParaRPr lang="en-US" sz="4800" b="1" dirty="0">
                <a:solidFill>
                  <a:srgbClr val="FFFF00"/>
                </a:solidFill>
                <a:latin typeface="Arial" pitchFamily="34" charset="0"/>
                <a:cs typeface="Arial" pitchFamily="34" charset="0"/>
              </a:endParaRPr>
            </a:p>
          </p:txBody>
        </p:sp>
      </p:grpSp>
      <p:pic>
        <p:nvPicPr>
          <p:cNvPr id="49" name="2 Minute Timer (To)">
            <a:hlinkClick r:id="" action="ppaction://media"/>
            <a:extLst>
              <a:ext uri="{FF2B5EF4-FFF2-40B4-BE49-F238E27FC236}">
                <a16:creationId xmlns="" xmlns:a16="http://schemas.microsoft.com/office/drawing/2014/main" id="{FFC5A336-94FB-4FD4-BC32-2C91B40CE7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9419" y="1377108"/>
            <a:ext cx="1741544" cy="986632"/>
          </a:xfrm>
          <a:prstGeom prst="rect">
            <a:avLst/>
          </a:prstGeom>
        </p:spPr>
      </p:pic>
      <p:pic>
        <p:nvPicPr>
          <p:cNvPr id="50" name="Picture 49">
            <a:extLst>
              <a:ext uri="{FF2B5EF4-FFF2-40B4-BE49-F238E27FC236}">
                <a16:creationId xmlns="" xmlns:a16="http://schemas.microsoft.com/office/drawing/2014/main" id="{CC21BEB3-9597-461F-BDAF-228D4A7D5739}"/>
              </a:ext>
            </a:extLst>
          </p:cNvPr>
          <p:cNvPicPr>
            <a:picLocks noChangeAspect="1"/>
          </p:cNvPicPr>
          <p:nvPr/>
        </p:nvPicPr>
        <p:blipFill rotWithShape="1">
          <a:blip r:embed="rId5"/>
          <a:srcRect l="10000" t="28444" r="83037" b="58827"/>
          <a:stretch/>
        </p:blipFill>
        <p:spPr>
          <a:xfrm>
            <a:off x="449422" y="2810620"/>
            <a:ext cx="830184" cy="853696"/>
          </a:xfrm>
          <a:prstGeom prst="rect">
            <a:avLst/>
          </a:prstGeom>
        </p:spPr>
      </p:pic>
      <p:pic>
        <p:nvPicPr>
          <p:cNvPr id="12" name="Picture 11">
            <a:extLst>
              <a:ext uri="{FF2B5EF4-FFF2-40B4-BE49-F238E27FC236}">
                <a16:creationId xmlns="" xmlns:a16="http://schemas.microsoft.com/office/drawing/2014/main" id="{4ACB110F-9CC3-49D3-B721-637528373B48}"/>
              </a:ext>
            </a:extLst>
          </p:cNvPr>
          <p:cNvPicPr>
            <a:picLocks noChangeAspect="1"/>
          </p:cNvPicPr>
          <p:nvPr/>
        </p:nvPicPr>
        <p:blipFill>
          <a:blip r:embed="rId6"/>
          <a:stretch>
            <a:fillRect/>
          </a:stretch>
        </p:blipFill>
        <p:spPr>
          <a:xfrm>
            <a:off x="1283794" y="1397668"/>
            <a:ext cx="1902440" cy="1083669"/>
          </a:xfrm>
          <a:prstGeom prst="rect">
            <a:avLst/>
          </a:prstGeom>
          <a:ln w="6350">
            <a:solidFill>
              <a:srgbClr val="0070C0"/>
            </a:solidFill>
            <a:prstDash val="sysDot"/>
          </a:ln>
        </p:spPr>
      </p:pic>
      <p:pic>
        <p:nvPicPr>
          <p:cNvPr id="51" name="Picture 50">
            <a:extLst>
              <a:ext uri="{FF2B5EF4-FFF2-40B4-BE49-F238E27FC236}">
                <a16:creationId xmlns="" xmlns:a16="http://schemas.microsoft.com/office/drawing/2014/main" id="{32B018A6-3338-4CD8-A875-363931746EF6}"/>
              </a:ext>
            </a:extLst>
          </p:cNvPr>
          <p:cNvPicPr>
            <a:picLocks noChangeAspect="1"/>
          </p:cNvPicPr>
          <p:nvPr/>
        </p:nvPicPr>
        <p:blipFill>
          <a:blip r:embed="rId7"/>
          <a:stretch>
            <a:fillRect/>
          </a:stretch>
        </p:blipFill>
        <p:spPr>
          <a:xfrm>
            <a:off x="10969371" y="39598"/>
            <a:ext cx="1222629" cy="1075678"/>
          </a:xfrm>
          <a:prstGeom prst="rect">
            <a:avLst/>
          </a:prstGeom>
        </p:spPr>
      </p:pic>
      <p:grpSp>
        <p:nvGrpSpPr>
          <p:cNvPr id="52" name="Group 51">
            <a:extLst>
              <a:ext uri="{FF2B5EF4-FFF2-40B4-BE49-F238E27FC236}">
                <a16:creationId xmlns="" xmlns:a16="http://schemas.microsoft.com/office/drawing/2014/main" id="{4D9FA8AB-7B5C-4946-A323-CD42C466AD80}"/>
              </a:ext>
            </a:extLst>
          </p:cNvPr>
          <p:cNvGrpSpPr/>
          <p:nvPr/>
        </p:nvGrpSpPr>
        <p:grpSpPr>
          <a:xfrm>
            <a:off x="140497" y="22309"/>
            <a:ext cx="6443183" cy="872949"/>
            <a:chOff x="1133366" y="2220084"/>
            <a:chExt cx="5681780" cy="914400"/>
          </a:xfrm>
          <a:solidFill>
            <a:schemeClr val="accent2">
              <a:lumMod val="20000"/>
              <a:lumOff val="80000"/>
            </a:schemeClr>
          </a:solidFill>
        </p:grpSpPr>
        <p:sp>
          <p:nvSpPr>
            <p:cNvPr id="53" name="Arrow: Pentagon 52">
              <a:extLst>
                <a:ext uri="{FF2B5EF4-FFF2-40B4-BE49-F238E27FC236}">
                  <a16:creationId xmlns="" xmlns:a16="http://schemas.microsoft.com/office/drawing/2014/main" id="{11642871-5463-4148-A81A-700E912D38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 xmlns:a16="http://schemas.microsoft.com/office/drawing/2014/main" id="{2D5037ED-8177-441B-9F55-2253EB49265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 xmlns:a16="http://schemas.microsoft.com/office/drawing/2014/main" id="{F70F614D-F456-4947-9F51-3A856BAF7A4C}"/>
              </a:ext>
            </a:extLst>
          </p:cNvPr>
          <p:cNvSpPr txBox="1"/>
          <p:nvPr/>
        </p:nvSpPr>
        <p:spPr>
          <a:xfrm>
            <a:off x="-1592513" y="20412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56" name="Arrow: Pentagon 55">
            <a:extLst>
              <a:ext uri="{FF2B5EF4-FFF2-40B4-BE49-F238E27FC236}">
                <a16:creationId xmlns="" xmlns:a16="http://schemas.microsoft.com/office/drawing/2014/main" id="{5E3622B5-90E8-456E-993E-2C0B2BD23E28}"/>
              </a:ext>
            </a:extLst>
          </p:cNvPr>
          <p:cNvSpPr/>
          <p:nvPr/>
        </p:nvSpPr>
        <p:spPr>
          <a:xfrm>
            <a:off x="78177" y="795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7" name="Isosceles Triangle 56">
            <a:extLst>
              <a:ext uri="{FF2B5EF4-FFF2-40B4-BE49-F238E27FC236}">
                <a16:creationId xmlns="" xmlns:a16="http://schemas.microsoft.com/office/drawing/2014/main" id="{6AD87B8A-3589-4566-86AE-2D4EECB7279A}"/>
              </a:ext>
            </a:extLst>
          </p:cNvPr>
          <p:cNvSpPr/>
          <p:nvPr/>
        </p:nvSpPr>
        <p:spPr>
          <a:xfrm rot="5400000">
            <a:off x="1021409" y="32675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 name="Table 10">
            <a:extLst>
              <a:ext uri="{FF2B5EF4-FFF2-40B4-BE49-F238E27FC236}">
                <a16:creationId xmlns="" xmlns:a16="http://schemas.microsoft.com/office/drawing/2014/main" id="{13EB1C92-A831-4AD9-B785-599CC6BA3E4E}"/>
              </a:ext>
            </a:extLst>
          </p:cNvPr>
          <p:cNvGraphicFramePr>
            <a:graphicFrameLocks noGrp="1"/>
          </p:cNvGraphicFramePr>
          <p:nvPr>
            <p:extLst>
              <p:ext uri="{D42A27DB-BD31-4B8C-83A1-F6EECF244321}">
                <p14:modId xmlns:p14="http://schemas.microsoft.com/office/powerpoint/2010/main" val="1993102625"/>
              </p:ext>
            </p:extLst>
          </p:nvPr>
        </p:nvGraphicFramePr>
        <p:xfrm>
          <a:off x="121184" y="4643851"/>
          <a:ext cx="12011268" cy="1756753"/>
        </p:xfrm>
        <a:graphic>
          <a:graphicData uri="http://schemas.openxmlformats.org/drawingml/2006/table">
            <a:tbl>
              <a:tblPr firstRow="1" bandRow="1">
                <a:tableStyleId>{5C22544A-7EE6-4342-B048-85BDC9FD1C3A}</a:tableStyleId>
              </a:tblPr>
              <a:tblGrid>
                <a:gridCol w="2135041">
                  <a:extLst>
                    <a:ext uri="{9D8B030D-6E8A-4147-A177-3AD203B41FA5}">
                      <a16:colId xmlns="" xmlns:a16="http://schemas.microsoft.com/office/drawing/2014/main" val="1191416298"/>
                    </a:ext>
                  </a:extLst>
                </a:gridCol>
                <a:gridCol w="1905918">
                  <a:extLst>
                    <a:ext uri="{9D8B030D-6E8A-4147-A177-3AD203B41FA5}">
                      <a16:colId xmlns="" xmlns:a16="http://schemas.microsoft.com/office/drawing/2014/main" val="2378974147"/>
                    </a:ext>
                  </a:extLst>
                </a:gridCol>
                <a:gridCol w="2357610">
                  <a:extLst>
                    <a:ext uri="{9D8B030D-6E8A-4147-A177-3AD203B41FA5}">
                      <a16:colId xmlns="" xmlns:a16="http://schemas.microsoft.com/office/drawing/2014/main" val="765628852"/>
                    </a:ext>
                  </a:extLst>
                </a:gridCol>
                <a:gridCol w="1983036">
                  <a:extLst>
                    <a:ext uri="{9D8B030D-6E8A-4147-A177-3AD203B41FA5}">
                      <a16:colId xmlns="" xmlns:a16="http://schemas.microsoft.com/office/drawing/2014/main" val="2307575038"/>
                    </a:ext>
                  </a:extLst>
                </a:gridCol>
                <a:gridCol w="1839817">
                  <a:extLst>
                    <a:ext uri="{9D8B030D-6E8A-4147-A177-3AD203B41FA5}">
                      <a16:colId xmlns="" xmlns:a16="http://schemas.microsoft.com/office/drawing/2014/main" val="2622517042"/>
                    </a:ext>
                  </a:extLst>
                </a:gridCol>
                <a:gridCol w="1789846">
                  <a:extLst>
                    <a:ext uri="{9D8B030D-6E8A-4147-A177-3AD203B41FA5}">
                      <a16:colId xmlns="" xmlns:a16="http://schemas.microsoft.com/office/drawing/2014/main" val="3738586382"/>
                    </a:ext>
                  </a:extLst>
                </a:gridCol>
              </a:tblGrid>
              <a:tr h="904905">
                <a:tc>
                  <a:txBody>
                    <a:bodyPr/>
                    <a:lstStyle/>
                    <a:p>
                      <a:pPr algn="ctr"/>
                      <a:r>
                        <a:rPr lang="en-US" sz="2800">
                          <a:solidFill>
                            <a:srgbClr val="0000CC"/>
                          </a:solidFill>
                          <a:latin typeface="Arial" panose="020B0604020202020204" pitchFamily="34" charset="0"/>
                          <a:cs typeface="Arial" panose="020B0604020202020204" pitchFamily="34" charset="0"/>
                        </a:rPr>
                        <a:t>Nền kinh tế</a:t>
                      </a:r>
                    </a:p>
                  </a:txBody>
                  <a:tcPr/>
                </a:tc>
                <a:tc>
                  <a:txBody>
                    <a:bodyPr/>
                    <a:lstStyle/>
                    <a:p>
                      <a:pPr algn="ctr"/>
                      <a:r>
                        <a:rPr lang="en-US" sz="2800"/>
                        <a:t>Hoa Kỳ</a:t>
                      </a:r>
                    </a:p>
                  </a:txBody>
                  <a:tcPr/>
                </a:tc>
                <a:tc>
                  <a:txBody>
                    <a:bodyPr/>
                    <a:lstStyle/>
                    <a:p>
                      <a:pPr algn="ctr"/>
                      <a:r>
                        <a:rPr lang="en-US" sz="2800"/>
                        <a:t>Liên minh Châu Âu</a:t>
                      </a:r>
                    </a:p>
                  </a:txBody>
                  <a:tcPr/>
                </a:tc>
                <a:tc>
                  <a:txBody>
                    <a:bodyPr/>
                    <a:lstStyle/>
                    <a:p>
                      <a:pPr algn="ctr"/>
                      <a:r>
                        <a:rPr lang="en-US" sz="2800"/>
                        <a:t>Trung Quốc</a:t>
                      </a:r>
                    </a:p>
                  </a:txBody>
                  <a:tcPr/>
                </a:tc>
                <a:tc>
                  <a:txBody>
                    <a:bodyPr/>
                    <a:lstStyle/>
                    <a:p>
                      <a:pPr algn="ctr"/>
                      <a:r>
                        <a:rPr lang="en-US" sz="2800"/>
                        <a:t>Nhật Bản</a:t>
                      </a:r>
                    </a:p>
                  </a:txBody>
                  <a:tcPr/>
                </a:tc>
                <a:tc>
                  <a:txBody>
                    <a:bodyPr/>
                    <a:lstStyle/>
                    <a:p>
                      <a:pPr algn="ctr"/>
                      <a:r>
                        <a:rPr lang="en-US" sz="2800"/>
                        <a:t>Thế giới</a:t>
                      </a:r>
                    </a:p>
                  </a:txBody>
                  <a:tcPr/>
                </a:tc>
                <a:extLst>
                  <a:ext uri="{0D108BD9-81ED-4DB2-BD59-A6C34878D82A}">
                    <a16:rowId xmlns="" xmlns:a16="http://schemas.microsoft.com/office/drawing/2014/main" val="3194394671"/>
                  </a:ext>
                </a:extLst>
              </a:tr>
              <a:tr h="811873">
                <a:tc>
                  <a:txBody>
                    <a:bodyPr/>
                    <a:lstStyle/>
                    <a:p>
                      <a:r>
                        <a:rPr lang="en-US" sz="2000">
                          <a:solidFill>
                            <a:srgbClr val="0000CC"/>
                          </a:solidFill>
                          <a:latin typeface="Arial" panose="020B0604020202020204" pitchFamily="34" charset="0"/>
                          <a:cs typeface="Arial" panose="020B0604020202020204" pitchFamily="34" charset="0"/>
                        </a:rPr>
                        <a:t>GDP (tỉ USD, giá hiện hành)</a:t>
                      </a: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2586557885"/>
                  </a:ext>
                </a:extLst>
              </a:tr>
            </a:tbl>
          </a:graphicData>
        </a:graphic>
      </p:graphicFrame>
      <p:sp>
        <p:nvSpPr>
          <p:cNvPr id="59" name="TextBox 58">
            <a:extLst>
              <a:ext uri="{FF2B5EF4-FFF2-40B4-BE49-F238E27FC236}">
                <a16:creationId xmlns="" xmlns:a16="http://schemas.microsoft.com/office/drawing/2014/main" id="{DA081082-43F5-49EB-A61E-AE99E0E8FA31}"/>
              </a:ext>
            </a:extLst>
          </p:cNvPr>
          <p:cNvSpPr txBox="1"/>
          <p:nvPr/>
        </p:nvSpPr>
        <p:spPr>
          <a:xfrm>
            <a:off x="78177" y="4066591"/>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
        <p:nvSpPr>
          <p:cNvPr id="60" name="TextBox 59">
            <a:extLst>
              <a:ext uri="{FF2B5EF4-FFF2-40B4-BE49-F238E27FC236}">
                <a16:creationId xmlns="" xmlns:a16="http://schemas.microsoft.com/office/drawing/2014/main" id="{3908BF4B-1618-4880-86F1-CBED7CD5691B}"/>
              </a:ext>
            </a:extLst>
          </p:cNvPr>
          <p:cNvSpPr txBox="1"/>
          <p:nvPr/>
        </p:nvSpPr>
        <p:spPr>
          <a:xfrm>
            <a:off x="4517669" y="5715184"/>
            <a:ext cx="1771882"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96685AF7-8D53-450C-B575-6DFDA8742275}"/>
              </a:ext>
            </a:extLst>
          </p:cNvPr>
          <p:cNvSpPr txBox="1"/>
          <p:nvPr/>
        </p:nvSpPr>
        <p:spPr>
          <a:xfrm>
            <a:off x="2510762" y="5655870"/>
            <a:ext cx="1389210"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 xmlns:a16="http://schemas.microsoft.com/office/drawing/2014/main" id="{59CE27C4-F2DA-4601-9998-B21382A48644}"/>
              </a:ext>
            </a:extLst>
          </p:cNvPr>
          <p:cNvSpPr txBox="1"/>
          <p:nvPr/>
        </p:nvSpPr>
        <p:spPr>
          <a:xfrm>
            <a:off x="8801394" y="5657982"/>
            <a:ext cx="1389210"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DCB12CB4-BE38-4269-BE58-7A95302BD0E3}"/>
              </a:ext>
            </a:extLst>
          </p:cNvPr>
          <p:cNvSpPr txBox="1"/>
          <p:nvPr/>
        </p:nvSpPr>
        <p:spPr>
          <a:xfrm>
            <a:off x="6697797" y="5712022"/>
            <a:ext cx="1771882"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 xmlns:a16="http://schemas.microsoft.com/office/drawing/2014/main" id="{5D5260B0-3978-4BF8-860C-92C43AD98F39}"/>
              </a:ext>
            </a:extLst>
          </p:cNvPr>
          <p:cNvSpPr txBox="1"/>
          <p:nvPr/>
        </p:nvSpPr>
        <p:spPr>
          <a:xfrm>
            <a:off x="10542058" y="5715184"/>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7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 calcmode="lin" valueType="num">
                                      <p:cBhvr>
                                        <p:cTn id="10" dur="500" fill="hold"/>
                                        <p:tgtEl>
                                          <p:spTgt spid="50"/>
                                        </p:tgtEl>
                                        <p:attrNameLst>
                                          <p:attrName>ppt_w</p:attrName>
                                        </p:attrNameLst>
                                      </p:cBhvr>
                                      <p:tavLst>
                                        <p:tav tm="0">
                                          <p:val>
                                            <p:fltVal val="0"/>
                                          </p:val>
                                        </p:tav>
                                        <p:tav tm="100000">
                                          <p:val>
                                            <p:strVal val="#ppt_w"/>
                                          </p:val>
                                        </p:tav>
                                      </p:tavLst>
                                    </p:anim>
                                    <p:anim calcmode="lin" valueType="num">
                                      <p:cBhvr>
                                        <p:cTn id="11" dur="500" fill="hold"/>
                                        <p:tgtEl>
                                          <p:spTgt spid="50"/>
                                        </p:tgtEl>
                                        <p:attrNameLst>
                                          <p:attrName>ppt_h</p:attrName>
                                        </p:attrNameLst>
                                      </p:cBhvr>
                                      <p:tavLst>
                                        <p:tav tm="0">
                                          <p:val>
                                            <p:fltVal val="0"/>
                                          </p:val>
                                        </p:tav>
                                        <p:tav tm="100000">
                                          <p:val>
                                            <p:strVal val="#ppt_h"/>
                                          </p:val>
                                        </p:tav>
                                      </p:tavLst>
                                    </p:anim>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barn(inVertical)">
                                      <p:cBhvr>
                                        <p:cTn id="17" dur="500"/>
                                        <p:tgtEl>
                                          <p:spTgt spid="59"/>
                                        </p:tgtEl>
                                      </p:cBhvr>
                                    </p:animEffect>
                                  </p:childTnLst>
                                </p:cTn>
                              </p:par>
                              <p:par>
                                <p:cTn id="18" presetID="16" presetClass="entr" presetSubtype="21"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arn(inVertical)">
                                      <p:cBhvr>
                                        <p:cTn id="20" dur="500"/>
                                        <p:tgtEl>
                                          <p:spTgt spid="5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inVertical)">
                                      <p:cBhvr>
                                        <p:cTn id="23" dur="500"/>
                                        <p:tgtEl>
                                          <p:spTgt spid="6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arn(inVertical)">
                                      <p:cBhvr>
                                        <p:cTn id="32" dur="500"/>
                                        <p:tgtEl>
                                          <p:spTgt spid="6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barn(inVertical)">
                                      <p:cBhvr>
                                        <p:cTn id="40" dur="500"/>
                                        <p:tgtEl>
                                          <p:spTgt spid="49"/>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9"/>
                </p:tgtEl>
              </p:cMediaNode>
            </p:video>
          </p:childTnLst>
        </p:cTn>
      </p:par>
    </p:tnLst>
    <p:bldLst>
      <p:bldP spid="29" grpId="0" animBg="1"/>
      <p:bldP spid="59" grpId="0"/>
      <p:bldP spid="60" grpId="0"/>
      <p:bldP spid="61" grpId="0"/>
      <p:bldP spid="62" grpId="0"/>
      <p:bldP spid="63"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10">
            <a:extLst>
              <a:ext uri="{FF2B5EF4-FFF2-40B4-BE49-F238E27FC236}">
                <a16:creationId xmlns="" xmlns:a16="http://schemas.microsoft.com/office/drawing/2014/main" id="{9495FDDD-D455-4999-8A95-3DEFEC3BE9F3}"/>
              </a:ext>
            </a:extLst>
          </p:cNvPr>
          <p:cNvGraphicFramePr>
            <a:graphicFrameLocks noGrp="1"/>
          </p:cNvGraphicFramePr>
          <p:nvPr>
            <p:extLst>
              <p:ext uri="{D42A27DB-BD31-4B8C-83A1-F6EECF244321}">
                <p14:modId xmlns:p14="http://schemas.microsoft.com/office/powerpoint/2010/main" val="2901940329"/>
              </p:ext>
            </p:extLst>
          </p:nvPr>
        </p:nvGraphicFramePr>
        <p:xfrm>
          <a:off x="43007" y="1933702"/>
          <a:ext cx="12011268" cy="2377440"/>
        </p:xfrm>
        <a:graphic>
          <a:graphicData uri="http://schemas.openxmlformats.org/drawingml/2006/table">
            <a:tbl>
              <a:tblPr firstRow="1" bandRow="1">
                <a:tableStyleId>{5C22544A-7EE6-4342-B048-85BDC9FD1C3A}</a:tableStyleId>
              </a:tblPr>
              <a:tblGrid>
                <a:gridCol w="2135041">
                  <a:extLst>
                    <a:ext uri="{9D8B030D-6E8A-4147-A177-3AD203B41FA5}">
                      <a16:colId xmlns="" xmlns:a16="http://schemas.microsoft.com/office/drawing/2014/main" val="1191416298"/>
                    </a:ext>
                  </a:extLst>
                </a:gridCol>
                <a:gridCol w="1905918">
                  <a:extLst>
                    <a:ext uri="{9D8B030D-6E8A-4147-A177-3AD203B41FA5}">
                      <a16:colId xmlns="" xmlns:a16="http://schemas.microsoft.com/office/drawing/2014/main" val="2378974147"/>
                    </a:ext>
                  </a:extLst>
                </a:gridCol>
                <a:gridCol w="2357610">
                  <a:extLst>
                    <a:ext uri="{9D8B030D-6E8A-4147-A177-3AD203B41FA5}">
                      <a16:colId xmlns="" xmlns:a16="http://schemas.microsoft.com/office/drawing/2014/main" val="765628852"/>
                    </a:ext>
                  </a:extLst>
                </a:gridCol>
                <a:gridCol w="1983036">
                  <a:extLst>
                    <a:ext uri="{9D8B030D-6E8A-4147-A177-3AD203B41FA5}">
                      <a16:colId xmlns="" xmlns:a16="http://schemas.microsoft.com/office/drawing/2014/main" val="2307575038"/>
                    </a:ext>
                  </a:extLst>
                </a:gridCol>
                <a:gridCol w="1839817">
                  <a:extLst>
                    <a:ext uri="{9D8B030D-6E8A-4147-A177-3AD203B41FA5}">
                      <a16:colId xmlns="" xmlns:a16="http://schemas.microsoft.com/office/drawing/2014/main" val="2622517042"/>
                    </a:ext>
                  </a:extLst>
                </a:gridCol>
                <a:gridCol w="1789846">
                  <a:extLst>
                    <a:ext uri="{9D8B030D-6E8A-4147-A177-3AD203B41FA5}">
                      <a16:colId xmlns="" xmlns:a16="http://schemas.microsoft.com/office/drawing/2014/main" val="3738586382"/>
                    </a:ext>
                  </a:extLst>
                </a:gridCol>
              </a:tblGrid>
              <a:tr h="904905">
                <a:tc>
                  <a:txBody>
                    <a:bodyPr/>
                    <a:lstStyle/>
                    <a:p>
                      <a:pPr algn="ct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endParaRPr lang="en-US" sz="3000" dirty="0">
                        <a:latin typeface="Arial" panose="020B0604020202020204" pitchFamily="34" charset="0"/>
                        <a:cs typeface="Arial" panose="020B0604020202020204" pitchFamily="34" charset="0"/>
                      </a:endParaRPr>
                    </a:p>
                  </a:txBody>
                  <a:tcPr/>
                </a:tc>
                <a:tc>
                  <a:txBody>
                    <a:bodyPr/>
                    <a:lstStyle/>
                    <a:p>
                      <a:pPr algn="ctr"/>
                      <a:r>
                        <a:rPr lang="en-US" sz="3000" dirty="0" err="1"/>
                        <a:t>Hoa</a:t>
                      </a:r>
                      <a:r>
                        <a:rPr lang="en-US" sz="3000" dirty="0"/>
                        <a:t> </a:t>
                      </a:r>
                      <a:r>
                        <a:rPr lang="en-US" sz="3000" dirty="0" err="1"/>
                        <a:t>Kỳ</a:t>
                      </a:r>
                      <a:endParaRPr lang="en-US" sz="3000" dirty="0"/>
                    </a:p>
                  </a:txBody>
                  <a:tcPr/>
                </a:tc>
                <a:tc>
                  <a:txBody>
                    <a:bodyPr/>
                    <a:lstStyle/>
                    <a:p>
                      <a:pPr algn="ctr"/>
                      <a:r>
                        <a:rPr lang="en-US" sz="3000" dirty="0" err="1"/>
                        <a:t>Liên</a:t>
                      </a:r>
                      <a:r>
                        <a:rPr lang="en-US" sz="3000" dirty="0"/>
                        <a:t> minh </a:t>
                      </a:r>
                      <a:r>
                        <a:rPr lang="en-US" sz="3000" dirty="0" err="1"/>
                        <a:t>Châu</a:t>
                      </a:r>
                      <a:r>
                        <a:rPr lang="en-US" sz="3000" dirty="0"/>
                        <a:t> </a:t>
                      </a:r>
                      <a:r>
                        <a:rPr lang="en-US" sz="3000" dirty="0" err="1"/>
                        <a:t>Âu</a:t>
                      </a:r>
                      <a:endParaRPr lang="en-US" sz="3000" dirty="0"/>
                    </a:p>
                  </a:txBody>
                  <a:tcPr/>
                </a:tc>
                <a:tc>
                  <a:txBody>
                    <a:bodyPr/>
                    <a:lstStyle/>
                    <a:p>
                      <a:pPr algn="ctr"/>
                      <a:r>
                        <a:rPr lang="en-US" sz="3000" dirty="0" err="1"/>
                        <a:t>Trung</a:t>
                      </a:r>
                      <a:r>
                        <a:rPr lang="en-US" sz="3000" dirty="0"/>
                        <a:t> </a:t>
                      </a:r>
                      <a:r>
                        <a:rPr lang="en-US" sz="3000" dirty="0" err="1"/>
                        <a:t>Quốc</a:t>
                      </a:r>
                      <a:endParaRPr lang="en-US" sz="3000" dirty="0"/>
                    </a:p>
                  </a:txBody>
                  <a:tcPr/>
                </a:tc>
                <a:tc>
                  <a:txBody>
                    <a:bodyPr/>
                    <a:lstStyle/>
                    <a:p>
                      <a:pPr algn="ctr"/>
                      <a:r>
                        <a:rPr lang="en-US" sz="3000" dirty="0" err="1"/>
                        <a:t>Nhật</a:t>
                      </a:r>
                      <a:r>
                        <a:rPr lang="en-US" sz="3000" dirty="0"/>
                        <a:t> </a:t>
                      </a:r>
                      <a:r>
                        <a:rPr lang="en-US" sz="3000" dirty="0" err="1"/>
                        <a:t>Bản</a:t>
                      </a:r>
                      <a:endParaRPr lang="en-US" sz="3000" dirty="0"/>
                    </a:p>
                  </a:txBody>
                  <a:tcPr/>
                </a:tc>
                <a:tc>
                  <a:txBody>
                    <a:bodyPr/>
                    <a:lstStyle/>
                    <a:p>
                      <a:pPr algn="ctr"/>
                      <a:r>
                        <a:rPr lang="en-US" sz="3000" dirty="0" err="1"/>
                        <a:t>Thế</a:t>
                      </a:r>
                      <a:r>
                        <a:rPr lang="en-US" sz="3000" dirty="0"/>
                        <a:t> </a:t>
                      </a:r>
                      <a:r>
                        <a:rPr lang="en-US" sz="3000" dirty="0" err="1"/>
                        <a:t>giới</a:t>
                      </a:r>
                      <a:endParaRPr lang="en-US" sz="3000" dirty="0"/>
                    </a:p>
                  </a:txBody>
                  <a:tcPr/>
                </a:tc>
                <a:extLst>
                  <a:ext uri="{0D108BD9-81ED-4DB2-BD59-A6C34878D82A}">
                    <a16:rowId xmlns="" xmlns:a16="http://schemas.microsoft.com/office/drawing/2014/main" val="3194394671"/>
                  </a:ext>
                </a:extLst>
              </a:tr>
              <a:tr h="1360909">
                <a:tc>
                  <a:txBody>
                    <a:bodyPr/>
                    <a:lstStyle/>
                    <a:p>
                      <a:r>
                        <a:rPr lang="en-US" sz="2800" dirty="0">
                          <a:solidFill>
                            <a:srgbClr val="0000CC"/>
                          </a:solidFill>
                          <a:latin typeface="Arial" panose="020B0604020202020204" pitchFamily="34" charset="0"/>
                          <a:cs typeface="Arial" panose="020B0604020202020204" pitchFamily="34" charset="0"/>
                        </a:rPr>
                        <a:t>GDP (</a:t>
                      </a:r>
                      <a:r>
                        <a:rPr lang="en-US" sz="2800" dirty="0" err="1">
                          <a:solidFill>
                            <a:srgbClr val="0000CC"/>
                          </a:solidFill>
                          <a:latin typeface="Arial" panose="020B0604020202020204" pitchFamily="34" charset="0"/>
                          <a:cs typeface="Arial" panose="020B0604020202020204" pitchFamily="34" charset="0"/>
                        </a:rPr>
                        <a:t>tỉ</a:t>
                      </a:r>
                      <a:r>
                        <a:rPr lang="en-US" sz="2800" dirty="0">
                          <a:solidFill>
                            <a:srgbClr val="0000CC"/>
                          </a:solidFill>
                          <a:latin typeface="Arial" panose="020B0604020202020204" pitchFamily="34" charset="0"/>
                          <a:cs typeface="Arial" panose="020B0604020202020204" pitchFamily="34" charset="0"/>
                        </a:rPr>
                        <a:t> USD, </a:t>
                      </a:r>
                      <a:r>
                        <a:rPr lang="en-US" sz="2800" dirty="0" err="1">
                          <a:solidFill>
                            <a:srgbClr val="0000CC"/>
                          </a:solidFill>
                          <a:latin typeface="Arial" panose="020B0604020202020204" pitchFamily="34" charset="0"/>
                          <a:cs typeface="Arial" panose="020B0604020202020204" pitchFamily="34" charset="0"/>
                        </a:rPr>
                        <a:t>giá</a:t>
                      </a:r>
                      <a:r>
                        <a:rPr lang="en-US" sz="2800" dirty="0">
                          <a:solidFill>
                            <a:srgbClr val="0000CC"/>
                          </a:solidFill>
                          <a:latin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cs typeface="Arial" panose="020B0604020202020204" pitchFamily="34" charset="0"/>
                        </a:rPr>
                        <a:t>hiện</a:t>
                      </a:r>
                      <a:r>
                        <a:rPr lang="en-US" sz="2800" dirty="0">
                          <a:solidFill>
                            <a:srgbClr val="0000CC"/>
                          </a:solidFill>
                          <a:latin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cs typeface="Arial" panose="020B0604020202020204" pitchFamily="34" charset="0"/>
                        </a:rPr>
                        <a:t>hành</a:t>
                      </a:r>
                      <a:r>
                        <a:rPr lang="en-US" sz="2800" dirty="0">
                          <a:solidFill>
                            <a:srgbClr val="0000CC"/>
                          </a:solidFill>
                          <a:latin typeface="Arial" panose="020B0604020202020204" pitchFamily="34" charset="0"/>
                          <a:cs typeface="Arial" panose="020B0604020202020204" pitchFamily="34" charset="0"/>
                        </a:rPr>
                        <a:t>)</a:t>
                      </a:r>
                    </a:p>
                  </a:txBody>
                  <a:tcPr>
                    <a:solidFill>
                      <a:schemeClr val="accent4">
                        <a:lumMod val="20000"/>
                        <a:lumOff val="80000"/>
                      </a:schemeClr>
                    </a:solidFill>
                  </a:tcPr>
                </a:tc>
                <a:tc>
                  <a:txBody>
                    <a:bodyPr/>
                    <a:lstStyle/>
                    <a:p>
                      <a:endParaRPr lang="en-US" sz="3000" dirty="0"/>
                    </a:p>
                  </a:txBody>
                  <a:tcPr>
                    <a:solidFill>
                      <a:schemeClr val="accent4">
                        <a:lumMod val="20000"/>
                        <a:lumOff val="80000"/>
                      </a:schemeClr>
                    </a:solidFill>
                  </a:tcPr>
                </a:tc>
                <a:tc>
                  <a:txBody>
                    <a:bodyPr/>
                    <a:lstStyle/>
                    <a:p>
                      <a:endParaRPr lang="en-US" sz="3000" dirty="0"/>
                    </a:p>
                  </a:txBody>
                  <a:tcPr>
                    <a:solidFill>
                      <a:schemeClr val="accent4">
                        <a:lumMod val="20000"/>
                        <a:lumOff val="80000"/>
                      </a:schemeClr>
                    </a:solidFill>
                  </a:tcPr>
                </a:tc>
                <a:tc>
                  <a:txBody>
                    <a:bodyPr/>
                    <a:lstStyle/>
                    <a:p>
                      <a:endParaRPr lang="en-US" sz="3000" dirty="0"/>
                    </a:p>
                  </a:txBody>
                  <a:tcPr>
                    <a:solidFill>
                      <a:schemeClr val="accent4">
                        <a:lumMod val="20000"/>
                        <a:lumOff val="80000"/>
                      </a:schemeClr>
                    </a:solidFill>
                  </a:tcPr>
                </a:tc>
                <a:tc>
                  <a:txBody>
                    <a:bodyPr/>
                    <a:lstStyle/>
                    <a:p>
                      <a:endParaRPr lang="en-US" sz="3000" dirty="0"/>
                    </a:p>
                  </a:txBody>
                  <a:tcPr>
                    <a:solidFill>
                      <a:schemeClr val="accent4">
                        <a:lumMod val="20000"/>
                        <a:lumOff val="80000"/>
                      </a:schemeClr>
                    </a:solidFill>
                  </a:tcPr>
                </a:tc>
                <a:tc>
                  <a:txBody>
                    <a:bodyPr/>
                    <a:lstStyle/>
                    <a:p>
                      <a:endParaRPr lang="en-US" sz="3000" dirty="0"/>
                    </a:p>
                  </a:txBody>
                  <a:tcPr>
                    <a:solidFill>
                      <a:schemeClr val="accent4">
                        <a:lumMod val="20000"/>
                        <a:lumOff val="80000"/>
                      </a:schemeClr>
                    </a:solidFill>
                  </a:tcPr>
                </a:tc>
                <a:extLst>
                  <a:ext uri="{0D108BD9-81ED-4DB2-BD59-A6C34878D82A}">
                    <a16:rowId xmlns="" xmlns:a16="http://schemas.microsoft.com/office/drawing/2014/main" val="2586557885"/>
                  </a:ext>
                </a:extLst>
              </a:tr>
            </a:tbl>
          </a:graphicData>
        </a:graphic>
      </p:graphicFrame>
      <p:sp>
        <p:nvSpPr>
          <p:cNvPr id="10" name="TextBox 9">
            <a:extLst>
              <a:ext uri="{FF2B5EF4-FFF2-40B4-BE49-F238E27FC236}">
                <a16:creationId xmlns="" xmlns:a16="http://schemas.microsoft.com/office/drawing/2014/main" id="{AA984845-C706-4AB1-8FD7-A8B0604F1625}"/>
              </a:ext>
            </a:extLst>
          </p:cNvPr>
          <p:cNvSpPr txBox="1"/>
          <p:nvPr/>
        </p:nvSpPr>
        <p:spPr>
          <a:xfrm>
            <a:off x="0" y="1356442"/>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
        <p:nvSpPr>
          <p:cNvPr id="11" name="TextBox 10">
            <a:extLst>
              <a:ext uri="{FF2B5EF4-FFF2-40B4-BE49-F238E27FC236}">
                <a16:creationId xmlns="" xmlns:a16="http://schemas.microsoft.com/office/drawing/2014/main" id="{00E4F120-BD45-47DD-A47B-2D43F46BBD5D}"/>
              </a:ext>
            </a:extLst>
          </p:cNvPr>
          <p:cNvSpPr txBox="1"/>
          <p:nvPr/>
        </p:nvSpPr>
        <p:spPr>
          <a:xfrm>
            <a:off x="4439491" y="3005035"/>
            <a:ext cx="1414561"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F1AF8B84-4B10-4EC8-A18B-00F61832CC63}"/>
              </a:ext>
            </a:extLst>
          </p:cNvPr>
          <p:cNvSpPr txBox="1"/>
          <p:nvPr/>
        </p:nvSpPr>
        <p:spPr>
          <a:xfrm>
            <a:off x="8723216" y="2947833"/>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7490210F-F55D-48DC-BF72-8B7394BE34CB}"/>
              </a:ext>
            </a:extLst>
          </p:cNvPr>
          <p:cNvSpPr txBox="1"/>
          <p:nvPr/>
        </p:nvSpPr>
        <p:spPr>
          <a:xfrm>
            <a:off x="6619619" y="300187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B19F9D6F-CD22-49B6-9023-F1E384B6DBAE}"/>
              </a:ext>
            </a:extLst>
          </p:cNvPr>
          <p:cNvSpPr txBox="1"/>
          <p:nvPr/>
        </p:nvSpPr>
        <p:spPr>
          <a:xfrm>
            <a:off x="10463881" y="3005035"/>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AD923841-733D-438E-9693-7BF272B036CE}"/>
              </a:ext>
            </a:extLst>
          </p:cNvPr>
          <p:cNvSpPr txBox="1"/>
          <p:nvPr/>
        </p:nvSpPr>
        <p:spPr>
          <a:xfrm>
            <a:off x="2517361" y="3002918"/>
            <a:ext cx="1414560" cy="461665"/>
          </a:xfrm>
          <a:prstGeom prst="rect">
            <a:avLst/>
          </a:prstGeom>
          <a:noFill/>
        </p:spPr>
        <p:txBody>
          <a:bodyPr wrap="square" rtlCol="0">
            <a:spAutoFit/>
          </a:bodyPr>
          <a:lstStyle/>
          <a:p>
            <a:r>
              <a:rPr lang="en-US" sz="2400" b="1" dirty="0">
                <a:solidFill>
                  <a:srgbClr val="7030A0"/>
                </a:solidFill>
                <a:latin typeface="Arial" panose="020B0604020202020204" pitchFamily="34" charset="0"/>
                <a:cs typeface="Arial" panose="020B0604020202020204" pitchFamily="34" charset="0"/>
              </a:rPr>
              <a:t>20 </a:t>
            </a:r>
            <a:r>
              <a:rPr lang="vi-VN" sz="2400" b="1" dirty="0">
                <a:solidFill>
                  <a:srgbClr val="7030A0"/>
                </a:solidFill>
                <a:latin typeface="Arial" panose="020B0604020202020204" pitchFamily="34" charset="0"/>
                <a:cs typeface="Arial" panose="020B0604020202020204" pitchFamily="34" charset="0"/>
              </a:rPr>
              <a:t>893,7</a:t>
            </a:r>
            <a:endParaRPr lang="en-US" sz="2400" b="1" dirty="0">
              <a:solidFill>
                <a:srgbClr val="7030A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7ACEC6F7-761B-44E4-B34B-40E37C290F29}"/>
              </a:ext>
            </a:extLst>
          </p:cNvPr>
          <p:cNvSpPr txBox="1"/>
          <p:nvPr/>
        </p:nvSpPr>
        <p:spPr>
          <a:xfrm>
            <a:off x="197647" y="5225078"/>
            <a:ext cx="11709071" cy="1323439"/>
          </a:xfrm>
          <a:prstGeom prst="rect">
            <a:avLst/>
          </a:prstGeom>
          <a:noFill/>
        </p:spPr>
        <p:txBody>
          <a:bodyPr wrap="square" rtlCol="0">
            <a:spAutoFit/>
          </a:bodyPr>
          <a:lstStyle/>
          <a:p>
            <a:pPr marL="571500" indent="-571500" algn="ctr">
              <a:buFontTx/>
              <a:buChar char="-"/>
            </a:pPr>
            <a:r>
              <a:rPr lang="en-US" sz="4000" dirty="0" err="1">
                <a:solidFill>
                  <a:srgbClr val="0000CC"/>
                </a:solidFill>
                <a:latin typeface="Arial" panose="020B0604020202020204" pitchFamily="34" charset="0"/>
                <a:cs typeface="Arial" panose="020B0604020202020204" pitchFamily="34" charset="0"/>
              </a:rPr>
              <a:t>Tổng</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sản</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phẩm</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trong</a:t>
            </a:r>
            <a:r>
              <a:rPr lang="en-US" sz="4000" dirty="0">
                <a:solidFill>
                  <a:srgbClr val="0000CC"/>
                </a:solidFill>
                <a:latin typeface="Arial" panose="020B0604020202020204" pitchFamily="34" charset="0"/>
                <a:cs typeface="Arial" panose="020B0604020202020204" pitchFamily="34" charset="0"/>
              </a:rPr>
              <a:t> n</a:t>
            </a:r>
            <a:r>
              <a:rPr lang="vi-VN" sz="4000" dirty="0">
                <a:solidFill>
                  <a:srgbClr val="0000CC"/>
                </a:solidFill>
                <a:latin typeface="Arial" panose="020B0604020202020204" pitchFamily="34" charset="0"/>
                <a:cs typeface="Arial" panose="020B0604020202020204" pitchFamily="34" charset="0"/>
              </a:rPr>
              <a:t>ư</a:t>
            </a:r>
            <a:r>
              <a:rPr lang="en-US" sz="4000" dirty="0" err="1">
                <a:solidFill>
                  <a:srgbClr val="0000CC"/>
                </a:solidFill>
                <a:latin typeface="Arial" panose="020B0604020202020204" pitchFamily="34" charset="0"/>
                <a:cs typeface="Arial" panose="020B0604020202020204" pitchFamily="34" charset="0"/>
              </a:rPr>
              <a:t>ớc</a:t>
            </a:r>
            <a:r>
              <a:rPr lang="en-US" sz="4000" dirty="0">
                <a:solidFill>
                  <a:srgbClr val="0000CC"/>
                </a:solidFill>
                <a:latin typeface="Arial" panose="020B0604020202020204" pitchFamily="34" charset="0"/>
                <a:cs typeface="Arial" panose="020B0604020202020204" pitchFamily="34" charset="0"/>
              </a:rPr>
              <a:t>  (GDP)  </a:t>
            </a:r>
            <a:r>
              <a:rPr lang="en-US" sz="4000" dirty="0" err="1">
                <a:solidFill>
                  <a:srgbClr val="0000CC"/>
                </a:solidFill>
                <a:latin typeface="Arial" panose="020B0604020202020204" pitchFamily="34" charset="0"/>
                <a:cs typeface="Arial" panose="020B0604020202020204" pitchFamily="34" charset="0"/>
              </a:rPr>
              <a:t>đạt</a:t>
            </a:r>
            <a:r>
              <a:rPr lang="en-US" sz="4000" dirty="0">
                <a:solidFill>
                  <a:srgbClr val="0000CC"/>
                </a:solidFill>
                <a:latin typeface="Arial" panose="020B0604020202020204" pitchFamily="34" charset="0"/>
                <a:cs typeface="Arial" panose="020B0604020202020204" pitchFamily="34" charset="0"/>
              </a:rPr>
              <a:t> h</a:t>
            </a:r>
            <a:r>
              <a:rPr lang="vi-VN" sz="4000" dirty="0">
                <a:solidFill>
                  <a:srgbClr val="0000CC"/>
                </a:solidFill>
                <a:latin typeface="Arial" panose="020B0604020202020204" pitchFamily="34" charset="0"/>
                <a:cs typeface="Arial" panose="020B0604020202020204" pitchFamily="34" charset="0"/>
              </a:rPr>
              <a:t>ơ</a:t>
            </a:r>
            <a:r>
              <a:rPr lang="en-US" sz="4000" dirty="0">
                <a:solidFill>
                  <a:srgbClr val="0000CC"/>
                </a:solidFill>
                <a:latin typeface="Arial" panose="020B0604020202020204" pitchFamily="34" charset="0"/>
                <a:cs typeface="Arial" panose="020B0604020202020204" pitchFamily="34" charset="0"/>
              </a:rPr>
              <a:t>n </a:t>
            </a:r>
          </a:p>
          <a:p>
            <a:pPr algn="ctr"/>
            <a:r>
              <a:rPr lang="en-US" sz="4000" dirty="0">
                <a:solidFill>
                  <a:srgbClr val="0000CC"/>
                </a:solidFill>
                <a:latin typeface="Arial" panose="020B0604020202020204" pitchFamily="34" charset="0"/>
                <a:cs typeface="Arial" panose="020B0604020202020204" pitchFamily="34" charset="0"/>
              </a:rPr>
              <a:t> 15 </a:t>
            </a:r>
            <a:r>
              <a:rPr lang="en-US" sz="4000" dirty="0" err="1">
                <a:solidFill>
                  <a:srgbClr val="0000CC"/>
                </a:solidFill>
                <a:latin typeface="Arial" panose="020B0604020202020204" pitchFamily="34" charset="0"/>
                <a:cs typeface="Arial" panose="020B0604020202020204" pitchFamily="34" charset="0"/>
              </a:rPr>
              <a:t>nghìn</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tỉ</a:t>
            </a:r>
            <a:r>
              <a:rPr lang="en-US" sz="4000" dirty="0">
                <a:solidFill>
                  <a:srgbClr val="0000CC"/>
                </a:solidFill>
                <a:latin typeface="Arial" panose="020B0604020202020204" pitchFamily="34" charset="0"/>
                <a:cs typeface="Arial" panose="020B0604020202020204" pitchFamily="34" charset="0"/>
              </a:rPr>
              <a:t> USD - </a:t>
            </a:r>
            <a:r>
              <a:rPr lang="en-US" sz="4000" dirty="0" err="1">
                <a:solidFill>
                  <a:srgbClr val="0000CC"/>
                </a:solidFill>
                <a:latin typeface="Arial" panose="020B0604020202020204" pitchFamily="34" charset="0"/>
                <a:cs typeface="Arial" panose="020B0604020202020204" pitchFamily="34" charset="0"/>
              </a:rPr>
              <a:t>đứng</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thứ</a:t>
            </a:r>
            <a:r>
              <a:rPr lang="en-US" sz="4000" dirty="0">
                <a:solidFill>
                  <a:srgbClr val="0000CC"/>
                </a:solidFill>
                <a:latin typeface="Arial" panose="020B0604020202020204" pitchFamily="34" charset="0"/>
                <a:cs typeface="Arial" panose="020B0604020202020204" pitchFamily="34" charset="0"/>
              </a:rPr>
              <a:t> 2 </a:t>
            </a:r>
            <a:r>
              <a:rPr lang="en-US" sz="4000" dirty="0" err="1">
                <a:solidFill>
                  <a:srgbClr val="0000CC"/>
                </a:solidFill>
                <a:latin typeface="Arial" panose="020B0604020202020204" pitchFamily="34" charset="0"/>
                <a:cs typeface="Arial" panose="020B0604020202020204" pitchFamily="34" charset="0"/>
              </a:rPr>
              <a:t>thế</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giới</a:t>
            </a:r>
            <a:r>
              <a:rPr lang="en-US" sz="4000" dirty="0">
                <a:solidFill>
                  <a:srgbClr val="0000CC"/>
                </a:solidFill>
                <a:latin typeface="Arial" panose="020B0604020202020204" pitchFamily="34" charset="0"/>
                <a:cs typeface="Arial" panose="020B0604020202020204" pitchFamily="34" charset="0"/>
              </a:rPr>
              <a:t> </a:t>
            </a:r>
          </a:p>
        </p:txBody>
      </p:sp>
      <p:pic>
        <p:nvPicPr>
          <p:cNvPr id="21" name="Picture 20">
            <a:extLst>
              <a:ext uri="{FF2B5EF4-FFF2-40B4-BE49-F238E27FC236}">
                <a16:creationId xmlns="" xmlns:a16="http://schemas.microsoft.com/office/drawing/2014/main" id="{DDF6D2DB-8974-4F0E-B2B2-50205720AE4F}"/>
              </a:ext>
            </a:extLst>
          </p:cNvPr>
          <p:cNvPicPr>
            <a:picLocks noChangeAspect="1"/>
          </p:cNvPicPr>
          <p:nvPr/>
        </p:nvPicPr>
        <p:blipFill>
          <a:blip r:embed="rId2"/>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2980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8"/>
                                        </p:tgtEl>
                                        <p:attrNameLst>
                                          <p:attrName>fillcolor</p:attrName>
                                        </p:attrNameLst>
                                      </p:cBhvr>
                                      <p:to>
                                        <a:schemeClr val="accent2"/>
                                      </p:to>
                                    </p:animClr>
                                    <p:set>
                                      <p:cBhvr>
                                        <p:cTn id="7" dur="2000" fill="hold"/>
                                        <p:tgtEl>
                                          <p:spTgt spid="18"/>
                                        </p:tgtEl>
                                        <p:attrNameLst>
                                          <p:attrName>fill.type</p:attrName>
                                        </p:attrNameLst>
                                      </p:cBhvr>
                                      <p:to>
                                        <p:strVal val="solid"/>
                                      </p:to>
                                    </p:set>
                                    <p:set>
                                      <p:cBhvr>
                                        <p:cTn id="8" dur="2000" fill="hold"/>
                                        <p:tgtEl>
                                          <p:spTgt spid="1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806808BD-8A0E-4ABB-B713-E8FA40700D72}"/>
              </a:ext>
            </a:extLst>
          </p:cNvPr>
          <p:cNvSpPr txBox="1"/>
          <p:nvPr/>
        </p:nvSpPr>
        <p:spPr>
          <a:xfrm>
            <a:off x="0" y="1268523"/>
            <a:ext cx="12251665"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Tổ chức thương mại hàng đầu thế giới:</a:t>
            </a:r>
          </a:p>
        </p:txBody>
      </p:sp>
      <p:sp>
        <p:nvSpPr>
          <p:cNvPr id="10" name="TextBox 9">
            <a:extLst>
              <a:ext uri="{FF2B5EF4-FFF2-40B4-BE49-F238E27FC236}">
                <a16:creationId xmlns="" xmlns:a16="http://schemas.microsoft.com/office/drawing/2014/main" id="{A8AA4814-3DC1-4897-B45D-097B8C9412AE}"/>
              </a:ext>
            </a:extLst>
          </p:cNvPr>
          <p:cNvSpPr txBox="1"/>
          <p:nvPr/>
        </p:nvSpPr>
        <p:spPr>
          <a:xfrm>
            <a:off x="-160020" y="1976409"/>
            <a:ext cx="12251665" cy="1323439"/>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nhà trao đổi hàng hóa, dịch vụ lớn nhất thế giới (chiếm 31% giá trị xuất khẩu)</a:t>
            </a:r>
          </a:p>
        </p:txBody>
      </p:sp>
      <p:graphicFrame>
        <p:nvGraphicFramePr>
          <p:cNvPr id="11" name="Table 10">
            <a:extLst>
              <a:ext uri="{FF2B5EF4-FFF2-40B4-BE49-F238E27FC236}">
                <a16:creationId xmlns="" xmlns:a16="http://schemas.microsoft.com/office/drawing/2014/main" id="{1E1D3C54-C6A0-43B9-87DA-9FD575B7EC90}"/>
              </a:ext>
            </a:extLst>
          </p:cNvPr>
          <p:cNvGraphicFramePr>
            <a:graphicFrameLocks noGrp="1"/>
          </p:cNvGraphicFramePr>
          <p:nvPr>
            <p:extLst>
              <p:ext uri="{D42A27DB-BD31-4B8C-83A1-F6EECF244321}">
                <p14:modId xmlns:p14="http://schemas.microsoft.com/office/powerpoint/2010/main" val="2896731127"/>
              </p:ext>
            </p:extLst>
          </p:nvPr>
        </p:nvGraphicFramePr>
        <p:xfrm>
          <a:off x="296170" y="4513851"/>
          <a:ext cx="11595309" cy="2101254"/>
        </p:xfrm>
        <a:graphic>
          <a:graphicData uri="http://schemas.openxmlformats.org/drawingml/2006/table">
            <a:tbl>
              <a:tblPr firstRow="1" bandRow="1">
                <a:tableStyleId>{5C22544A-7EE6-4342-B048-85BDC9FD1C3A}</a:tableStyleId>
              </a:tblPr>
              <a:tblGrid>
                <a:gridCol w="2696358">
                  <a:extLst>
                    <a:ext uri="{9D8B030D-6E8A-4147-A177-3AD203B41FA5}">
                      <a16:colId xmlns="" xmlns:a16="http://schemas.microsoft.com/office/drawing/2014/main" val="1191416298"/>
                    </a:ext>
                  </a:extLst>
                </a:gridCol>
                <a:gridCol w="1700279">
                  <a:extLst>
                    <a:ext uri="{9D8B030D-6E8A-4147-A177-3AD203B41FA5}">
                      <a16:colId xmlns="" xmlns:a16="http://schemas.microsoft.com/office/drawing/2014/main" val="2378974147"/>
                    </a:ext>
                  </a:extLst>
                </a:gridCol>
                <a:gridCol w="1586429">
                  <a:extLst>
                    <a:ext uri="{9D8B030D-6E8A-4147-A177-3AD203B41FA5}">
                      <a16:colId xmlns="" xmlns:a16="http://schemas.microsoft.com/office/drawing/2014/main" val="765628852"/>
                    </a:ext>
                  </a:extLst>
                </a:gridCol>
                <a:gridCol w="1961003">
                  <a:extLst>
                    <a:ext uri="{9D8B030D-6E8A-4147-A177-3AD203B41FA5}">
                      <a16:colId xmlns="" xmlns:a16="http://schemas.microsoft.com/office/drawing/2014/main" val="2307575038"/>
                    </a:ext>
                  </a:extLst>
                </a:gridCol>
                <a:gridCol w="2005069">
                  <a:extLst>
                    <a:ext uri="{9D8B030D-6E8A-4147-A177-3AD203B41FA5}">
                      <a16:colId xmlns="" xmlns:a16="http://schemas.microsoft.com/office/drawing/2014/main" val="2622517042"/>
                    </a:ext>
                  </a:extLst>
                </a:gridCol>
                <a:gridCol w="1646171">
                  <a:extLst>
                    <a:ext uri="{9D8B030D-6E8A-4147-A177-3AD203B41FA5}">
                      <a16:colId xmlns="" xmlns:a16="http://schemas.microsoft.com/office/drawing/2014/main" val="40100323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 xmlns:a16="http://schemas.microsoft.com/office/drawing/2014/main"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 xmlns:a16="http://schemas.microsoft.com/office/drawing/2014/main" val="2567225096"/>
                  </a:ext>
                </a:extLst>
              </a:tr>
            </a:tbl>
          </a:graphicData>
        </a:graphic>
      </p:graphicFrame>
      <p:sp>
        <p:nvSpPr>
          <p:cNvPr id="12" name="TextBox 11">
            <a:extLst>
              <a:ext uri="{FF2B5EF4-FFF2-40B4-BE49-F238E27FC236}">
                <a16:creationId xmlns="" xmlns:a16="http://schemas.microsoft.com/office/drawing/2014/main" id="{E2A9B837-A33E-4F46-B856-C1B48D7B1F3B}"/>
              </a:ext>
            </a:extLst>
          </p:cNvPr>
          <p:cNvSpPr txBox="1"/>
          <p:nvPr/>
        </p:nvSpPr>
        <p:spPr>
          <a:xfrm>
            <a:off x="802589" y="4512764"/>
            <a:ext cx="1908673"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tâm kinh tế lớn</a:t>
            </a:r>
          </a:p>
        </p:txBody>
      </p:sp>
      <p:sp>
        <p:nvSpPr>
          <p:cNvPr id="13" name="TextBox 12">
            <a:extLst>
              <a:ext uri="{FF2B5EF4-FFF2-40B4-BE49-F238E27FC236}">
                <a16:creationId xmlns="" xmlns:a16="http://schemas.microsoft.com/office/drawing/2014/main" id="{C1EC8586-8494-4CD7-AD20-4E95E27C7CF7}"/>
              </a:ext>
            </a:extLst>
          </p:cNvPr>
          <p:cNvSpPr txBox="1"/>
          <p:nvPr/>
        </p:nvSpPr>
        <p:spPr>
          <a:xfrm>
            <a:off x="3349487" y="4627683"/>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14" name="TextBox 13">
            <a:extLst>
              <a:ext uri="{FF2B5EF4-FFF2-40B4-BE49-F238E27FC236}">
                <a16:creationId xmlns="" xmlns:a16="http://schemas.microsoft.com/office/drawing/2014/main" id="{3EF83349-3C36-4C5C-B801-FB383D5CE392}"/>
              </a:ext>
            </a:extLst>
          </p:cNvPr>
          <p:cNvSpPr txBox="1"/>
          <p:nvPr/>
        </p:nvSpPr>
        <p:spPr>
          <a:xfrm>
            <a:off x="4954570" y="465960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15" name="TextBox 14">
            <a:extLst>
              <a:ext uri="{FF2B5EF4-FFF2-40B4-BE49-F238E27FC236}">
                <a16:creationId xmlns="" xmlns:a16="http://schemas.microsoft.com/office/drawing/2014/main" id="{90FF1DFF-608C-499B-8F33-35346138E034}"/>
              </a:ext>
            </a:extLst>
          </p:cNvPr>
          <p:cNvSpPr txBox="1"/>
          <p:nvPr/>
        </p:nvSpPr>
        <p:spPr>
          <a:xfrm>
            <a:off x="8439197" y="460177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16" name="TextBox 15">
            <a:extLst>
              <a:ext uri="{FF2B5EF4-FFF2-40B4-BE49-F238E27FC236}">
                <a16:creationId xmlns="" xmlns:a16="http://schemas.microsoft.com/office/drawing/2014/main" id="{28D70DAD-1C80-467F-A398-81DED4275690}"/>
              </a:ext>
            </a:extLst>
          </p:cNvPr>
          <p:cNvSpPr txBox="1"/>
          <p:nvPr/>
        </p:nvSpPr>
        <p:spPr>
          <a:xfrm>
            <a:off x="6478017" y="4610770"/>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17" name="TextBox 16">
            <a:extLst>
              <a:ext uri="{FF2B5EF4-FFF2-40B4-BE49-F238E27FC236}">
                <a16:creationId xmlns="" xmlns:a16="http://schemas.microsoft.com/office/drawing/2014/main" id="{87AB7306-D016-4766-8EEF-35AF72D42424}"/>
              </a:ext>
            </a:extLst>
          </p:cNvPr>
          <p:cNvSpPr txBox="1"/>
          <p:nvPr/>
        </p:nvSpPr>
        <p:spPr>
          <a:xfrm>
            <a:off x="406975" y="5407592"/>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xuất khẩu</a:t>
            </a:r>
          </a:p>
        </p:txBody>
      </p:sp>
      <p:sp>
        <p:nvSpPr>
          <p:cNvPr id="18" name="TextBox 17">
            <a:extLst>
              <a:ext uri="{FF2B5EF4-FFF2-40B4-BE49-F238E27FC236}">
                <a16:creationId xmlns="" xmlns:a16="http://schemas.microsoft.com/office/drawing/2014/main" id="{D82FDB77-12A6-4E02-AB84-40287A03EA1C}"/>
              </a:ext>
            </a:extLst>
          </p:cNvPr>
          <p:cNvSpPr txBox="1"/>
          <p:nvPr/>
        </p:nvSpPr>
        <p:spPr>
          <a:xfrm>
            <a:off x="416568" y="6093491"/>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nhập khẩu</a:t>
            </a:r>
          </a:p>
        </p:txBody>
      </p:sp>
      <p:sp>
        <p:nvSpPr>
          <p:cNvPr id="19" name="TextBox 18">
            <a:extLst>
              <a:ext uri="{FF2B5EF4-FFF2-40B4-BE49-F238E27FC236}">
                <a16:creationId xmlns="" xmlns:a16="http://schemas.microsoft.com/office/drawing/2014/main" id="{23D79212-A161-49E4-AFFC-F9165B899A22}"/>
              </a:ext>
            </a:extLst>
          </p:cNvPr>
          <p:cNvSpPr txBox="1"/>
          <p:nvPr/>
        </p:nvSpPr>
        <p:spPr>
          <a:xfrm>
            <a:off x="724614" y="3628308"/>
            <a:ext cx="11073792"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Giá trị xuất,nhập khẩu của bốn trung tâm kinh tế lớn nhất và thế giới năm 2019</a:t>
            </a:r>
          </a:p>
          <a:p>
            <a:pPr algn="ctr"/>
            <a:r>
              <a:rPr lang="en-US" sz="2400">
                <a:solidFill>
                  <a:srgbClr val="00B050"/>
                </a:solidFill>
                <a:latin typeface="Arial" panose="020B0604020202020204" pitchFamily="34" charset="0"/>
                <a:cs typeface="Arial" panose="020B0604020202020204" pitchFamily="34" charset="0"/>
              </a:rPr>
              <a:t> 								(Đ</a:t>
            </a:r>
            <a:r>
              <a:rPr lang="vi-VN" sz="2400">
                <a:solidFill>
                  <a:srgbClr val="00B050"/>
                </a:solidFill>
                <a:latin typeface="Arial" panose="020B0604020202020204" pitchFamily="34" charset="0"/>
                <a:cs typeface="Arial" panose="020B0604020202020204" pitchFamily="34" charset="0"/>
              </a:rPr>
              <a:t>ơ</a:t>
            </a:r>
            <a:r>
              <a:rPr lang="en-US" sz="2400">
                <a:solidFill>
                  <a:srgbClr val="00B050"/>
                </a:solidFill>
                <a:latin typeface="Arial" panose="020B0604020202020204" pitchFamily="34" charset="0"/>
                <a:cs typeface="Arial" panose="020B0604020202020204" pitchFamily="34" charset="0"/>
              </a:rPr>
              <a:t>n vị: tỉ USD)</a:t>
            </a:r>
          </a:p>
        </p:txBody>
      </p:sp>
      <p:sp>
        <p:nvSpPr>
          <p:cNvPr id="20" name="TextBox 19">
            <a:extLst>
              <a:ext uri="{FF2B5EF4-FFF2-40B4-BE49-F238E27FC236}">
                <a16:creationId xmlns="" xmlns:a16="http://schemas.microsoft.com/office/drawing/2014/main" id="{B28C85DD-F614-42D1-9925-201D5E7B1B4B}"/>
              </a:ext>
            </a:extLst>
          </p:cNvPr>
          <p:cNvSpPr txBox="1"/>
          <p:nvPr/>
        </p:nvSpPr>
        <p:spPr>
          <a:xfrm>
            <a:off x="2624100"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 5813,2</a:t>
            </a:r>
          </a:p>
        </p:txBody>
      </p:sp>
      <p:sp>
        <p:nvSpPr>
          <p:cNvPr id="21" name="TextBox 20">
            <a:extLst>
              <a:ext uri="{FF2B5EF4-FFF2-40B4-BE49-F238E27FC236}">
                <a16:creationId xmlns="" xmlns:a16="http://schemas.microsoft.com/office/drawing/2014/main" id="{3055E59D-EC03-4D4B-A54A-5AD375CA68C5}"/>
              </a:ext>
            </a:extLst>
          </p:cNvPr>
          <p:cNvSpPr txBox="1"/>
          <p:nvPr/>
        </p:nvSpPr>
        <p:spPr>
          <a:xfrm>
            <a:off x="4139359" y="534466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1 645,6</a:t>
            </a:r>
          </a:p>
        </p:txBody>
      </p:sp>
      <p:sp>
        <p:nvSpPr>
          <p:cNvPr id="22" name="TextBox 21">
            <a:extLst>
              <a:ext uri="{FF2B5EF4-FFF2-40B4-BE49-F238E27FC236}">
                <a16:creationId xmlns="" xmlns:a16="http://schemas.microsoft.com/office/drawing/2014/main" id="{CECF9AE5-2590-427E-AA92-13ED5EDEB257}"/>
              </a:ext>
            </a:extLst>
          </p:cNvPr>
          <p:cNvSpPr txBox="1"/>
          <p:nvPr/>
        </p:nvSpPr>
        <p:spPr>
          <a:xfrm>
            <a:off x="5942234"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2 499,0</a:t>
            </a:r>
          </a:p>
        </p:txBody>
      </p:sp>
      <p:sp>
        <p:nvSpPr>
          <p:cNvPr id="23" name="TextBox 22">
            <a:extLst>
              <a:ext uri="{FF2B5EF4-FFF2-40B4-BE49-F238E27FC236}">
                <a16:creationId xmlns="" xmlns:a16="http://schemas.microsoft.com/office/drawing/2014/main" id="{6AFA27C9-EED5-4BB6-84BC-05559666E94D}"/>
              </a:ext>
            </a:extLst>
          </p:cNvPr>
          <p:cNvSpPr txBox="1"/>
          <p:nvPr/>
        </p:nvSpPr>
        <p:spPr>
          <a:xfrm>
            <a:off x="9700295"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18 371,8</a:t>
            </a:r>
          </a:p>
        </p:txBody>
      </p:sp>
      <p:sp>
        <p:nvSpPr>
          <p:cNvPr id="24" name="TextBox 23">
            <a:extLst>
              <a:ext uri="{FF2B5EF4-FFF2-40B4-BE49-F238E27FC236}">
                <a16:creationId xmlns="" xmlns:a16="http://schemas.microsoft.com/office/drawing/2014/main" id="{0D968F57-53C1-45A5-8502-9EFDAC7CA8C9}"/>
              </a:ext>
            </a:extLst>
          </p:cNvPr>
          <p:cNvSpPr txBox="1"/>
          <p:nvPr/>
        </p:nvSpPr>
        <p:spPr>
          <a:xfrm>
            <a:off x="2624100" y="60521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5 526,7</a:t>
            </a:r>
          </a:p>
        </p:txBody>
      </p:sp>
      <p:sp>
        <p:nvSpPr>
          <p:cNvPr id="25" name="TextBox 24">
            <a:extLst>
              <a:ext uri="{FF2B5EF4-FFF2-40B4-BE49-F238E27FC236}">
                <a16:creationId xmlns="" xmlns:a16="http://schemas.microsoft.com/office/drawing/2014/main" id="{919B929E-0D4A-4F45-8452-85370CB85E38}"/>
              </a:ext>
            </a:extLst>
          </p:cNvPr>
          <p:cNvSpPr txBox="1"/>
          <p:nvPr/>
        </p:nvSpPr>
        <p:spPr>
          <a:xfrm>
            <a:off x="4238401" y="604417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2 568,4</a:t>
            </a:r>
          </a:p>
        </p:txBody>
      </p:sp>
      <p:sp>
        <p:nvSpPr>
          <p:cNvPr id="26" name="TextBox 25">
            <a:extLst>
              <a:ext uri="{FF2B5EF4-FFF2-40B4-BE49-F238E27FC236}">
                <a16:creationId xmlns="" xmlns:a16="http://schemas.microsoft.com/office/drawing/2014/main" id="{E486BA65-861C-48D2-9715-E556A4B8978D}"/>
              </a:ext>
            </a:extLst>
          </p:cNvPr>
          <p:cNvSpPr txBox="1"/>
          <p:nvPr/>
        </p:nvSpPr>
        <p:spPr>
          <a:xfrm>
            <a:off x="6004673" y="602683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2 077,1</a:t>
            </a:r>
          </a:p>
        </p:txBody>
      </p:sp>
      <p:sp>
        <p:nvSpPr>
          <p:cNvPr id="27" name="TextBox 26">
            <a:extLst>
              <a:ext uri="{FF2B5EF4-FFF2-40B4-BE49-F238E27FC236}">
                <a16:creationId xmlns="" xmlns:a16="http://schemas.microsoft.com/office/drawing/2014/main" id="{6C13B94F-6BD7-4EFD-AD52-0F4B12B9F86E}"/>
              </a:ext>
            </a:extLst>
          </p:cNvPr>
          <p:cNvSpPr txBox="1"/>
          <p:nvPr/>
        </p:nvSpPr>
        <p:spPr>
          <a:xfrm>
            <a:off x="9737075" y="610675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18 798,2</a:t>
            </a:r>
          </a:p>
        </p:txBody>
      </p:sp>
      <p:sp>
        <p:nvSpPr>
          <p:cNvPr id="28" name="TextBox 27">
            <a:extLst>
              <a:ext uri="{FF2B5EF4-FFF2-40B4-BE49-F238E27FC236}">
                <a16:creationId xmlns="" xmlns:a16="http://schemas.microsoft.com/office/drawing/2014/main" id="{59CEF67D-3E60-49DF-817F-7B05CDB840BC}"/>
              </a:ext>
            </a:extLst>
          </p:cNvPr>
          <p:cNvSpPr txBox="1"/>
          <p:nvPr/>
        </p:nvSpPr>
        <p:spPr>
          <a:xfrm>
            <a:off x="10323815" y="4634152"/>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29" name="TextBox 28">
            <a:extLst>
              <a:ext uri="{FF2B5EF4-FFF2-40B4-BE49-F238E27FC236}">
                <a16:creationId xmlns="" xmlns:a16="http://schemas.microsoft.com/office/drawing/2014/main" id="{C8380FB5-B6B8-45B8-B6A5-2D97C61F788D}"/>
              </a:ext>
            </a:extLst>
          </p:cNvPr>
          <p:cNvSpPr txBox="1"/>
          <p:nvPr/>
        </p:nvSpPr>
        <p:spPr>
          <a:xfrm>
            <a:off x="7868890" y="6092397"/>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720,7</a:t>
            </a:r>
          </a:p>
        </p:txBody>
      </p:sp>
      <p:sp>
        <p:nvSpPr>
          <p:cNvPr id="30" name="TextBox 29">
            <a:extLst>
              <a:ext uri="{FF2B5EF4-FFF2-40B4-BE49-F238E27FC236}">
                <a16:creationId xmlns="" xmlns:a16="http://schemas.microsoft.com/office/drawing/2014/main" id="{573AA344-DAF9-4A90-A6A0-A87C8EA7F3DC}"/>
              </a:ext>
            </a:extLst>
          </p:cNvPr>
          <p:cNvSpPr txBox="1"/>
          <p:nvPr/>
        </p:nvSpPr>
        <p:spPr>
          <a:xfrm>
            <a:off x="7896437"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705,5</a:t>
            </a:r>
          </a:p>
        </p:txBody>
      </p:sp>
      <p:sp>
        <p:nvSpPr>
          <p:cNvPr id="31" name="TextBox 30">
            <a:extLst>
              <a:ext uri="{FF2B5EF4-FFF2-40B4-BE49-F238E27FC236}">
                <a16:creationId xmlns="" xmlns:a16="http://schemas.microsoft.com/office/drawing/2014/main" id="{772C2C64-B67A-4236-8454-3A4F9EF393CD}"/>
              </a:ext>
            </a:extLst>
          </p:cNvPr>
          <p:cNvSpPr txBox="1"/>
          <p:nvPr/>
        </p:nvSpPr>
        <p:spPr>
          <a:xfrm>
            <a:off x="-246037" y="3472383"/>
            <a:ext cx="12044443" cy="707886"/>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đối tác thương mại hàng đầu của 80 quốc gia</a:t>
            </a:r>
          </a:p>
        </p:txBody>
      </p:sp>
      <p:pic>
        <p:nvPicPr>
          <p:cNvPr id="32" name="Picture 31">
            <a:extLst>
              <a:ext uri="{FF2B5EF4-FFF2-40B4-BE49-F238E27FC236}">
                <a16:creationId xmlns="" xmlns:a16="http://schemas.microsoft.com/office/drawing/2014/main" id="{7EDB58A5-4684-4264-A4C0-03163E76FD49}"/>
              </a:ext>
            </a:extLst>
          </p:cNvPr>
          <p:cNvPicPr>
            <a:picLocks noChangeAspect="1"/>
          </p:cNvPicPr>
          <p:nvPr/>
        </p:nvPicPr>
        <p:blipFill>
          <a:blip r:embed="rId2"/>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41669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barn(inVertical)">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0"/>
                                        </p:tgtEl>
                                      </p:cBhvr>
                                    </p:animEffect>
                                    <p:set>
                                      <p:cBhvr>
                                        <p:cTn id="106" dur="1" fill="hold">
                                          <p:stCondLst>
                                            <p:cond delay="499"/>
                                          </p:stCondLst>
                                        </p:cTn>
                                        <p:tgtEl>
                                          <p:spTgt spid="2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2"/>
                                        </p:tgtEl>
                                      </p:cBhvr>
                                    </p:animEffect>
                                    <p:set>
                                      <p:cBhvr>
                                        <p:cTn id="112" dur="1" fill="hold">
                                          <p:stCondLst>
                                            <p:cond delay="499"/>
                                          </p:stCondLst>
                                        </p:cTn>
                                        <p:tgtEl>
                                          <p:spTgt spid="2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4"/>
                                        </p:tgtEl>
                                      </p:cBhvr>
                                    </p:animEffect>
                                    <p:set>
                                      <p:cBhvr>
                                        <p:cTn id="118" dur="1" fill="hold">
                                          <p:stCondLst>
                                            <p:cond delay="499"/>
                                          </p:stCondLst>
                                        </p:cTn>
                                        <p:tgtEl>
                                          <p:spTgt spid="2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5"/>
                                        </p:tgtEl>
                                      </p:cBhvr>
                                    </p:animEffect>
                                    <p:set>
                                      <p:cBhvr>
                                        <p:cTn id="121" dur="1" fill="hold">
                                          <p:stCondLst>
                                            <p:cond delay="499"/>
                                          </p:stCondLst>
                                        </p:cTn>
                                        <p:tgtEl>
                                          <p:spTgt spid="2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9"/>
                                        </p:tgtEl>
                                      </p:cBhvr>
                                    </p:animEffect>
                                    <p:set>
                                      <p:cBhvr>
                                        <p:cTn id="130" dur="1" fill="hold">
                                          <p:stCondLst>
                                            <p:cond delay="499"/>
                                          </p:stCondLst>
                                        </p:cTn>
                                        <p:tgtEl>
                                          <p:spTgt spid="2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7"/>
                                        </p:tgtEl>
                                      </p:cBhvr>
                                    </p:animEffect>
                                    <p:set>
                                      <p:cBhvr>
                                        <p:cTn id="136" dur="1" fill="hold">
                                          <p:stCondLst>
                                            <p:cond delay="499"/>
                                          </p:stCondLst>
                                        </p:cTn>
                                        <p:tgtEl>
                                          <p:spTgt spid="27"/>
                                        </p:tgtEl>
                                        <p:attrNameLst>
                                          <p:attrName>style.visibility</p:attrName>
                                        </p:attrNameLst>
                                      </p:cBhvr>
                                      <p:to>
                                        <p:strVal val="hidden"/>
                                      </p:to>
                                    </p:set>
                                  </p:childTnLst>
                                </p:cTn>
                              </p:par>
                              <p:par>
                                <p:cTn id="137" presetID="22" presetClass="entr" presetSubtype="8"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left)">
                                      <p:cBhvr>
                                        <p:cTn id="1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DA9EE94-F679-435F-8D38-4A1C18827644}"/>
              </a:ext>
            </a:extLst>
          </p:cNvPr>
          <p:cNvSpPr txBox="1"/>
          <p:nvPr/>
        </p:nvSpPr>
        <p:spPr>
          <a:xfrm>
            <a:off x="0" y="1366409"/>
            <a:ext cx="12840451"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trung tâm dịch vụ, công nghiệp hàng đầu thế giới</a:t>
            </a:r>
          </a:p>
        </p:txBody>
      </p:sp>
      <p:pic>
        <p:nvPicPr>
          <p:cNvPr id="37" name="image222.jpg">
            <a:extLst>
              <a:ext uri="{FF2B5EF4-FFF2-40B4-BE49-F238E27FC236}">
                <a16:creationId xmlns="" xmlns:a16="http://schemas.microsoft.com/office/drawing/2014/main" id="{EDB7F9A4-D974-49AE-8A1A-BA23E646C2AA}"/>
              </a:ext>
            </a:extLst>
          </p:cNvPr>
          <p:cNvPicPr/>
          <p:nvPr/>
        </p:nvPicPr>
        <p:blipFill>
          <a:blip r:embed="rId2"/>
          <a:srcRect/>
          <a:stretch>
            <a:fillRect/>
          </a:stretch>
        </p:blipFill>
        <p:spPr>
          <a:xfrm>
            <a:off x="3601222" y="2254968"/>
            <a:ext cx="6508355" cy="4535896"/>
          </a:xfrm>
          <a:prstGeom prst="rect">
            <a:avLst/>
          </a:prstGeom>
          <a:ln/>
        </p:spPr>
      </p:pic>
      <p:pic>
        <p:nvPicPr>
          <p:cNvPr id="40" name="image209.png" descr="Image result for airbus made country">
            <a:extLst>
              <a:ext uri="{FF2B5EF4-FFF2-40B4-BE49-F238E27FC236}">
                <a16:creationId xmlns="" xmlns:a16="http://schemas.microsoft.com/office/drawing/2014/main" id="{5EDAD1D4-A444-456B-9F74-59DA34C7FC18}"/>
              </a:ext>
            </a:extLst>
          </p:cNvPr>
          <p:cNvPicPr/>
          <p:nvPr/>
        </p:nvPicPr>
        <p:blipFill>
          <a:blip r:embed="rId3"/>
          <a:srcRect/>
          <a:stretch>
            <a:fillRect/>
          </a:stretch>
        </p:blipFill>
        <p:spPr>
          <a:xfrm>
            <a:off x="3429154" y="2183043"/>
            <a:ext cx="7689775" cy="4674957"/>
          </a:xfrm>
          <a:prstGeom prst="rect">
            <a:avLst/>
          </a:prstGeom>
          <a:ln/>
        </p:spPr>
      </p:pic>
      <p:sp>
        <p:nvSpPr>
          <p:cNvPr id="41" name="Rectangle 40">
            <a:extLst>
              <a:ext uri="{FF2B5EF4-FFF2-40B4-BE49-F238E27FC236}">
                <a16:creationId xmlns="" xmlns:a16="http://schemas.microsoft.com/office/drawing/2014/main" id="{167EC84D-2B8C-43B8-87E0-8BBF0A2FA880}"/>
              </a:ext>
            </a:extLst>
          </p:cNvPr>
          <p:cNvSpPr/>
          <p:nvPr/>
        </p:nvSpPr>
        <p:spPr>
          <a:xfrm>
            <a:off x="93433" y="3952709"/>
            <a:ext cx="3073277"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 nửa </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máy bay trên thế giới</a:t>
            </a:r>
            <a:endParaRPr lang="en-US" sz="2400">
              <a:solidFill>
                <a:srgbClr val="00B05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 xmlns:a16="http://schemas.microsoft.com/office/drawing/2014/main" id="{6046ED20-ADA9-4F1E-871D-BBF03D2D84DC}"/>
              </a:ext>
            </a:extLst>
          </p:cNvPr>
          <p:cNvSpPr/>
          <p:nvPr/>
        </p:nvSpPr>
        <p:spPr>
          <a:xfrm>
            <a:off x="74998" y="5076092"/>
            <a:ext cx="3110146"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18 triệu ô tô</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năm 2018 (20% TG)</a:t>
            </a:r>
            <a:endParaRPr lang="en-US" sz="2400">
              <a:solidFill>
                <a:srgbClr val="00B05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 xmlns:a16="http://schemas.microsoft.com/office/drawing/2014/main" id="{B5232484-8FAA-492F-8A32-DCA111297D21}"/>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16" name="Arrow: Pentagon 15">
              <a:extLst>
                <a:ext uri="{FF2B5EF4-FFF2-40B4-BE49-F238E27FC236}">
                  <a16:creationId xmlns="" xmlns:a16="http://schemas.microsoft.com/office/drawing/2014/main" id="{D1BF0DDA-717A-4B1C-8350-4BD2714EA54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 xmlns:a16="http://schemas.microsoft.com/office/drawing/2014/main" id="{B62AA31B-C1D6-4258-85AA-FA62977A463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 xmlns:a16="http://schemas.microsoft.com/office/drawing/2014/main" id="{A57022A4-F4BD-4467-8DBB-4D8952565E4B}"/>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19" name="Arrow: Pentagon 18">
            <a:extLst>
              <a:ext uri="{FF2B5EF4-FFF2-40B4-BE49-F238E27FC236}">
                <a16:creationId xmlns="" xmlns:a16="http://schemas.microsoft.com/office/drawing/2014/main" id="{89FAAAED-6F2C-4EB5-9E99-3CB7C95D541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 xmlns:a16="http://schemas.microsoft.com/office/drawing/2014/main" id="{9DBEFCEA-C179-45A1-A642-97199162B6D8}"/>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 xmlns:a16="http://schemas.microsoft.com/office/drawing/2014/main" id="{CAAF493B-0FAA-4F5D-96D3-94E615CF1355}"/>
              </a:ext>
            </a:extLst>
          </p:cNvPr>
          <p:cNvPicPr>
            <a:picLocks noChangeAspect="1"/>
          </p:cNvPicPr>
          <p:nvPr/>
        </p:nvPicPr>
        <p:blipFill>
          <a:blip r:embed="rId4"/>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223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989B10EE-E2D8-4589-A701-5D23BC7674A0}"/>
              </a:ext>
            </a:extLst>
          </p:cNvPr>
          <p:cNvPicPr>
            <a:picLocks noChangeAspect="1"/>
          </p:cNvPicPr>
          <p:nvPr/>
        </p:nvPicPr>
        <p:blipFill>
          <a:blip r:embed="rId2"/>
          <a:stretch>
            <a:fillRect/>
          </a:stretch>
        </p:blipFill>
        <p:spPr>
          <a:xfrm>
            <a:off x="10991554" y="96761"/>
            <a:ext cx="1115753" cy="981648"/>
          </a:xfrm>
          <a:prstGeom prst="rect">
            <a:avLst/>
          </a:prstGeom>
        </p:spPr>
      </p:pic>
      <p:sp>
        <p:nvSpPr>
          <p:cNvPr id="11" name="Rectangle 10">
            <a:extLst>
              <a:ext uri="{FF2B5EF4-FFF2-40B4-BE49-F238E27FC236}">
                <a16:creationId xmlns="" xmlns:a16="http://schemas.microsoft.com/office/drawing/2014/main" id="{61C86CF7-EC99-420E-825F-D5137DA9FC04}"/>
              </a:ext>
            </a:extLst>
          </p:cNvPr>
          <p:cNvSpPr/>
          <p:nvPr/>
        </p:nvSpPr>
        <p:spPr>
          <a:xfrm>
            <a:off x="340670" y="1433751"/>
            <a:ext cx="11510660" cy="6494085"/>
          </a:xfrm>
          <a:prstGeom prst="rect">
            <a:avLst/>
          </a:prstGeom>
        </p:spPr>
        <p:txBody>
          <a:bodyPr wrap="square">
            <a:spAutoFit/>
          </a:bodyPr>
          <a:lstStyle/>
          <a:p>
            <a:r>
              <a:rPr lang="vi-VN" sz="3200">
                <a:solidFill>
                  <a:srgbClr val="0000CC"/>
                </a:solidFill>
                <a:latin typeface="Arial" panose="020B0604020202020204" pitchFamily="34" charset="0"/>
                <a:cs typeface="Arial" panose="020B0604020202020204" pitchFamily="34" charset="0"/>
              </a:rPr>
              <a:t>- Những hoạt động kinh tế quan trọng của Liên minh châu Âu:</a:t>
            </a:r>
          </a:p>
          <a:p>
            <a:r>
              <a:rPr lang="vi-VN" sz="3200">
                <a:solidFill>
                  <a:srgbClr val="0000CC"/>
                </a:solidFill>
                <a:latin typeface="Arial" panose="020B0604020202020204" pitchFamily="34" charset="0"/>
                <a:cs typeface="Arial" panose="020B0604020202020204" pitchFamily="34" charset="0"/>
              </a:rPr>
              <a:t>+ Tài chính – ngân hàng;</a:t>
            </a:r>
          </a:p>
          <a:p>
            <a:r>
              <a:rPr lang="vi-VN" sz="3200">
                <a:solidFill>
                  <a:srgbClr val="0000CC"/>
                </a:solidFill>
                <a:latin typeface="Arial" panose="020B0604020202020204" pitchFamily="34" charset="0"/>
                <a:cs typeface="Arial" panose="020B0604020202020204" pitchFamily="34" charset="0"/>
              </a:rPr>
              <a:t>+ Giao thông vận tải;</a:t>
            </a:r>
          </a:p>
          <a:p>
            <a:r>
              <a:rPr lang="vi-VN" sz="3200">
                <a:solidFill>
                  <a:srgbClr val="0000CC"/>
                </a:solidFill>
                <a:latin typeface="Arial" panose="020B0604020202020204" pitchFamily="34" charset="0"/>
                <a:cs typeface="Arial" panose="020B0604020202020204" pitchFamily="34" charset="0"/>
              </a:rPr>
              <a:t>+ Truyền thông;</a:t>
            </a:r>
          </a:p>
          <a:p>
            <a:r>
              <a:rPr lang="vi-VN" sz="3200">
                <a:solidFill>
                  <a:srgbClr val="0000CC"/>
                </a:solidFill>
                <a:latin typeface="Arial" panose="020B0604020202020204" pitchFamily="34" charset="0"/>
                <a:cs typeface="Arial" panose="020B0604020202020204" pitchFamily="34" charset="0"/>
              </a:rPr>
              <a:t>+ Công nghiệp công nghệ cao,…</a:t>
            </a:r>
          </a:p>
          <a:p>
            <a:r>
              <a:rPr lang="vi-VN" sz="3200">
                <a:solidFill>
                  <a:srgbClr val="0000CC"/>
                </a:solidFill>
                <a:latin typeface="Arial" panose="020B0604020202020204" pitchFamily="34" charset="0"/>
                <a:cs typeface="Arial" panose="020B0604020202020204" pitchFamily="34" charset="0"/>
              </a:rPr>
              <a:t>- Liên minh châu Âu là một trong bốn trung tâm kinh tế lớn trên thế giới:</a:t>
            </a:r>
          </a:p>
          <a:p>
            <a:r>
              <a:rPr lang="vi-VN" sz="3200">
                <a:solidFill>
                  <a:srgbClr val="0000CC"/>
                </a:solidFill>
                <a:latin typeface="Arial" panose="020B0604020202020204" pitchFamily="34" charset="0"/>
                <a:cs typeface="Arial" panose="020B0604020202020204" pitchFamily="34" charset="0"/>
              </a:rPr>
              <a:t>+ Năm 2020, GDP đạt hơn 15 nghìn tỉ USD (xếp thứ 2 thế giới).</a:t>
            </a:r>
          </a:p>
          <a:p>
            <a:r>
              <a:rPr lang="vi-VN" sz="3200">
                <a:solidFill>
                  <a:srgbClr val="0000CC"/>
                </a:solidFill>
                <a:latin typeface="Arial" panose="020B0604020202020204" pitchFamily="34" charset="0"/>
                <a:cs typeface="Arial" panose="020B0604020202020204" pitchFamily="34" charset="0"/>
              </a:rPr>
              <a:t>+ Trung tâm dịch vụ và công nghiệp hàng đầu thế giới.</a:t>
            </a:r>
          </a:p>
          <a:p>
            <a:r>
              <a:rPr lang="vi-VN" sz="3200">
                <a:solidFill>
                  <a:srgbClr val="0000CC"/>
                </a:solidFill>
                <a:latin typeface="Arial" panose="020B0604020202020204" pitchFamily="34" charset="0"/>
                <a:cs typeface="Arial" panose="020B0604020202020204" pitchFamily="34" charset="0"/>
              </a:rPr>
              <a:t/>
            </a:r>
            <a:br>
              <a:rPr lang="vi-VN" sz="3200">
                <a:solidFill>
                  <a:srgbClr val="0000CC"/>
                </a:solidFill>
                <a:latin typeface="Arial" panose="020B0604020202020204" pitchFamily="34" charset="0"/>
                <a:cs typeface="Arial" panose="020B0604020202020204" pitchFamily="34" charset="0"/>
              </a:rPr>
            </a:br>
            <a:r>
              <a:rPr lang="vi-VN" sz="3200">
                <a:solidFill>
                  <a:srgbClr val="0000CC"/>
                </a:solidFill>
                <a:latin typeface="Arial" panose="020B0604020202020204" pitchFamily="34" charset="0"/>
                <a:cs typeface="Arial" panose="020B0604020202020204" pitchFamily="34" charset="0"/>
              </a:rPr>
              <a:t/>
            </a:r>
            <a:br>
              <a:rPr lang="vi-VN" sz="3200">
                <a:solidFill>
                  <a:srgbClr val="0000CC"/>
                </a:solidFill>
                <a:latin typeface="Arial" panose="020B0604020202020204" pitchFamily="34" charset="0"/>
                <a:cs typeface="Arial" panose="020B0604020202020204" pitchFamily="34" charset="0"/>
              </a:rPr>
            </a:br>
            <a:endParaRPr lang="en-US" sz="3200">
              <a:solidFill>
                <a:srgbClr val="0000CC"/>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 xmlns:a16="http://schemas.microsoft.com/office/drawing/2014/main" id="{5C735614-4945-46C7-81F1-703A443EF6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6681" y="415222"/>
            <a:ext cx="1317594" cy="9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3"/>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454FDEF-FD80-40B5-AEE9-0BAB5585FAB2}"/>
              </a:ext>
            </a:extLst>
          </p:cNvPr>
          <p:cNvSpPr txBox="1"/>
          <p:nvPr/>
        </p:nvSpPr>
        <p:spPr>
          <a:xfrm>
            <a:off x="455448" y="1176177"/>
            <a:ext cx="11106632" cy="1569660"/>
          </a:xfrm>
          <a:prstGeom prst="rect">
            <a:avLst/>
          </a:prstGeom>
          <a:noFill/>
          <a:ln>
            <a:solidFill>
              <a:srgbClr val="00B050"/>
            </a:solidFill>
            <a:prstDash val="sysDash"/>
          </a:ln>
        </p:spPr>
        <p:txBody>
          <a:bodyPr wrap="square" rtlCol="0">
            <a:spAutoFit/>
          </a:bodyPr>
          <a:lstStyle/>
          <a:p>
            <a:pPr algn="ctr"/>
            <a:r>
              <a:rPr lang="en-US" sz="3200">
                <a:solidFill>
                  <a:srgbClr val="FF3399"/>
                </a:solidFill>
                <a:latin typeface="Arial" panose="020B0604020202020204" pitchFamily="34" charset="0"/>
                <a:cs typeface="Arial" panose="020B0604020202020204" pitchFamily="34" charset="0"/>
              </a:rPr>
              <a:t>Dựa vào bảng GDP của một số nền kinh tế lớn nhất thế giới, năm 2020, em hãy tính tỉ trọng GDP của các trung tâm kinh tế lớn so với toàn thế giới năm 2020 và rút ra nhận xét.</a:t>
            </a:r>
          </a:p>
        </p:txBody>
      </p:sp>
      <p:sp>
        <p:nvSpPr>
          <p:cNvPr id="7" name="Rectangle: Rounded Corners 6">
            <a:extLst>
              <a:ext uri="{FF2B5EF4-FFF2-40B4-BE49-F238E27FC236}">
                <a16:creationId xmlns="" xmlns:a16="http://schemas.microsoft.com/office/drawing/2014/main" id="{AE32BD2C-FCE8-4CBD-B7C0-DA521EE6D4A3}"/>
              </a:ext>
            </a:extLst>
          </p:cNvPr>
          <p:cNvSpPr/>
          <p:nvPr/>
        </p:nvSpPr>
        <p:spPr>
          <a:xfrm>
            <a:off x="4333144" y="246791"/>
            <a:ext cx="32721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 xmlns:a16="http://schemas.microsoft.com/office/drawing/2014/main" id="{C2E038BE-D2CC-46E0-ACDC-2C8CE759FB89}"/>
              </a:ext>
            </a:extLst>
          </p:cNvPr>
          <p:cNvSpPr txBox="1"/>
          <p:nvPr/>
        </p:nvSpPr>
        <p:spPr>
          <a:xfrm>
            <a:off x="4333144" y="317845"/>
            <a:ext cx="366510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pic>
        <p:nvPicPr>
          <p:cNvPr id="3" name="Picture 2">
            <a:extLst>
              <a:ext uri="{FF2B5EF4-FFF2-40B4-BE49-F238E27FC236}">
                <a16:creationId xmlns="" xmlns:a16="http://schemas.microsoft.com/office/drawing/2014/main" id="{5C767002-2ABE-4301-A17C-425C73F8A9AE}"/>
              </a:ext>
            </a:extLst>
          </p:cNvPr>
          <p:cNvPicPr>
            <a:picLocks noChangeAspect="1"/>
          </p:cNvPicPr>
          <p:nvPr/>
        </p:nvPicPr>
        <p:blipFill>
          <a:blip r:embed="rId3"/>
          <a:stretch>
            <a:fillRect/>
          </a:stretch>
        </p:blipFill>
        <p:spPr>
          <a:xfrm>
            <a:off x="629920" y="2856007"/>
            <a:ext cx="10825254" cy="2275241"/>
          </a:xfrm>
          <a:prstGeom prst="rect">
            <a:avLst/>
          </a:prstGeom>
        </p:spPr>
      </p:pic>
      <p:sp>
        <p:nvSpPr>
          <p:cNvPr id="5" name="Rectangle 4">
            <a:extLst>
              <a:ext uri="{FF2B5EF4-FFF2-40B4-BE49-F238E27FC236}">
                <a16:creationId xmlns="" xmlns:a16="http://schemas.microsoft.com/office/drawing/2014/main" id="{53D91BC0-CEC0-4B37-8CFF-A23F827DF15B}"/>
              </a:ext>
            </a:extLst>
          </p:cNvPr>
          <p:cNvSpPr/>
          <p:nvPr/>
        </p:nvSpPr>
        <p:spPr>
          <a:xfrm>
            <a:off x="264405" y="5131248"/>
            <a:ext cx="11743981" cy="1569660"/>
          </a:xfrm>
          <a:prstGeom prst="rect">
            <a:avLst/>
          </a:prstGeom>
          <a:ln>
            <a:solidFill>
              <a:srgbClr val="00B050"/>
            </a:solidFill>
            <a:prstDash val="sysDash"/>
          </a:ln>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Công thức tính tỉ trọng GDP của các trung tâm kinh tế lớn so với toàn thế giới:</a:t>
            </a:r>
          </a:p>
          <a:p>
            <a:pPr algn="just"/>
            <a:r>
              <a:rPr lang="en-US" sz="3200" b="1">
                <a:solidFill>
                  <a:srgbClr val="FF0000"/>
                </a:solidFill>
                <a:latin typeface="Arial" panose="020B0604020202020204" pitchFamily="34" charset="0"/>
                <a:cs typeface="Arial" panose="020B0604020202020204" pitchFamily="34" charset="0"/>
              </a:rPr>
              <a:t>Ví dụ Hoa Kỳ = GDP Hoa Kỳ : GDP thế giới x 100.</a:t>
            </a:r>
          </a:p>
        </p:txBody>
      </p:sp>
      <p:pic>
        <p:nvPicPr>
          <p:cNvPr id="24" name="Picture 23">
            <a:extLst>
              <a:ext uri="{FF2B5EF4-FFF2-40B4-BE49-F238E27FC236}">
                <a16:creationId xmlns="" xmlns:a16="http://schemas.microsoft.com/office/drawing/2014/main" id="{D9AC744F-CD3E-4644-94EF-B4F4B2B223AD}"/>
              </a:ext>
            </a:extLst>
          </p:cNvPr>
          <p:cNvPicPr>
            <a:picLocks noChangeAspect="1"/>
          </p:cNvPicPr>
          <p:nvPr/>
        </p:nvPicPr>
        <p:blipFill>
          <a:blip r:embed="rId4"/>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7605"/>
          </a:xfrm>
          <a:prstGeom prst="rect">
            <a:avLst/>
          </a:prstGeom>
        </p:spPr>
      </p:pic>
      <p:sp>
        <p:nvSpPr>
          <p:cNvPr id="4" name="Rectangle 3">
            <a:extLst>
              <a:ext uri="{FF2B5EF4-FFF2-40B4-BE49-F238E27FC236}">
                <a16:creationId xmlns="" xmlns:a16="http://schemas.microsoft.com/office/drawing/2014/main" id="{8ECA2BD5-B425-4C93-8608-34A768388C20}"/>
              </a:ext>
            </a:extLst>
          </p:cNvPr>
          <p:cNvSpPr/>
          <p:nvPr/>
        </p:nvSpPr>
        <p:spPr>
          <a:xfrm>
            <a:off x="312145" y="389820"/>
            <a:ext cx="11567710" cy="5262979"/>
          </a:xfrm>
          <a:prstGeom prst="rect">
            <a:avLst/>
          </a:prstGeom>
        </p:spPr>
        <p:txBody>
          <a:bodyPr wrap="square">
            <a:spAutoFit/>
          </a:bodyPr>
          <a:lstStyle/>
          <a:p>
            <a:pPr algn="just"/>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Tỉ</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trọng</a:t>
            </a:r>
            <a:r>
              <a:rPr lang="en-US" sz="2800" b="1" dirty="0">
                <a:solidFill>
                  <a:srgbClr val="002060"/>
                </a:solidFill>
                <a:latin typeface="Arial" panose="020B0604020202020204" pitchFamily="34" charset="0"/>
                <a:cs typeface="Arial" panose="020B0604020202020204" pitchFamily="34" charset="0"/>
              </a:rPr>
              <a:t> GDP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trung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tâm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kinh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lớn</a:t>
            </a:r>
            <a:r>
              <a:rPr lang="en-US" sz="2800" b="1" dirty="0">
                <a:solidFill>
                  <a:srgbClr val="002060"/>
                </a:solidFill>
                <a:latin typeface="Arial" panose="020B0604020202020204" pitchFamily="34" charset="0"/>
                <a:cs typeface="Arial" panose="020B0604020202020204" pitchFamily="34" charset="0"/>
              </a:rPr>
              <a:t> so </a:t>
            </a:r>
            <a:r>
              <a:rPr lang="en-US" sz="2800" b="1" dirty="0" err="1">
                <a:solidFill>
                  <a:srgbClr val="002060"/>
                </a:solidFill>
                <a:latin typeface="Arial" panose="020B0604020202020204" pitchFamily="34" charset="0"/>
                <a:cs typeface="Arial" panose="020B0604020202020204" pitchFamily="34" charset="0"/>
              </a:rPr>
              <a:t>với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toàn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năm</a:t>
            </a:r>
            <a:r>
              <a:rPr lang="en-US" sz="2800" b="1" dirty="0">
                <a:solidFill>
                  <a:srgbClr val="002060"/>
                </a:solidFill>
                <a:latin typeface="Arial" panose="020B0604020202020204" pitchFamily="34" charset="0"/>
                <a:cs typeface="Arial" panose="020B0604020202020204" pitchFamily="34" charset="0"/>
              </a:rPr>
              <a:t> 2020:</a:t>
            </a:r>
          </a:p>
          <a:p>
            <a:pPr algn="just"/>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Kỳ</a:t>
            </a:r>
            <a:r>
              <a:rPr lang="en-US" sz="2800" dirty="0">
                <a:solidFill>
                  <a:srgbClr val="002060"/>
                </a:solidFill>
                <a:latin typeface="Arial" panose="020B0604020202020204" pitchFamily="34" charset="0"/>
                <a:cs typeface="Arial" panose="020B0604020202020204" pitchFamily="34" charset="0"/>
              </a:rPr>
              <a:t>: 24,7%</a:t>
            </a:r>
          </a:p>
          <a:p>
            <a:pPr algn="just"/>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Liên</a:t>
            </a:r>
            <a:r>
              <a:rPr lang="en-US" sz="2800" dirty="0">
                <a:solidFill>
                  <a:srgbClr val="002060"/>
                </a:solidFill>
                <a:latin typeface="Arial" panose="020B0604020202020204" pitchFamily="34" charset="0"/>
                <a:cs typeface="Arial" panose="020B0604020202020204" pitchFamily="34" charset="0"/>
              </a:rPr>
              <a:t> minh </a:t>
            </a:r>
            <a:r>
              <a:rPr lang="en-US" sz="2800" dirty="0" err="1">
                <a:solidFill>
                  <a:srgbClr val="002060"/>
                </a:solidFill>
                <a:latin typeface="Arial" panose="020B0604020202020204" pitchFamily="34" charset="0"/>
                <a:cs typeface="Arial" panose="020B0604020202020204" pitchFamily="34" charset="0"/>
              </a:rPr>
              <a:t>châu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Âu</a:t>
            </a:r>
            <a:r>
              <a:rPr lang="en-US" sz="2800" dirty="0">
                <a:solidFill>
                  <a:srgbClr val="002060"/>
                </a:solidFill>
                <a:latin typeface="Arial" panose="020B0604020202020204" pitchFamily="34" charset="0"/>
                <a:cs typeface="Arial" panose="020B0604020202020204" pitchFamily="34" charset="0"/>
              </a:rPr>
              <a:t>: 18,1%</a:t>
            </a:r>
          </a:p>
          <a:p>
            <a:pPr algn="just"/>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Quốc</a:t>
            </a:r>
            <a:r>
              <a:rPr lang="en-US" sz="2800" dirty="0">
                <a:solidFill>
                  <a:srgbClr val="002060"/>
                </a:solidFill>
                <a:latin typeface="Arial" panose="020B0604020202020204" pitchFamily="34" charset="0"/>
                <a:cs typeface="Arial" panose="020B0604020202020204" pitchFamily="34" charset="0"/>
              </a:rPr>
              <a:t>: 17,4%</a:t>
            </a:r>
          </a:p>
          <a:p>
            <a:pPr algn="just"/>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a:t>
            </a:r>
            <a:r>
              <a:rPr lang="en-US" sz="2800" dirty="0">
                <a:solidFill>
                  <a:srgbClr val="002060"/>
                </a:solidFill>
                <a:latin typeface="Arial" panose="020B0604020202020204" pitchFamily="34" charset="0"/>
                <a:cs typeface="Arial" panose="020B0604020202020204" pitchFamily="34" charset="0"/>
              </a:rPr>
              <a:t>: 5,9%</a:t>
            </a:r>
          </a:p>
          <a:p>
            <a:pPr algn="just"/>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xét</a:t>
            </a:r>
            <a:r>
              <a:rPr lang="en-US" sz="2800" b="1" dirty="0">
                <a:solidFill>
                  <a:srgbClr val="002060"/>
                </a:solidFill>
                <a:latin typeface="Arial" panose="020B0604020202020204" pitchFamily="34" charset="0"/>
                <a:cs typeface="Arial" panose="020B0604020202020204" pitchFamily="34" charset="0"/>
              </a:rPr>
              <a:t>:</a:t>
            </a:r>
          </a:p>
          <a:p>
            <a:pPr algn="just"/>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lớn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khoảng</a:t>
            </a:r>
            <a:r>
              <a:rPr lang="en-US" sz="2800" dirty="0">
                <a:solidFill>
                  <a:srgbClr val="002060"/>
                </a:solidFill>
                <a:latin typeface="Arial" panose="020B0604020202020204" pitchFamily="34" charset="0"/>
                <a:cs typeface="Arial" panose="020B0604020202020204" pitchFamily="34" charset="0"/>
              </a:rPr>
              <a:t> 2/3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tổng</a:t>
            </a:r>
            <a:r>
              <a:rPr lang="en-US" sz="2800" dirty="0">
                <a:solidFill>
                  <a:srgbClr val="002060"/>
                </a:solidFill>
                <a:latin typeface="Arial" panose="020B0604020202020204" pitchFamily="34" charset="0"/>
                <a:cs typeface="Arial" panose="020B0604020202020204" pitchFamily="34" charset="0"/>
              </a:rPr>
              <a:t> GDP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giới</a:t>
            </a:r>
            <a:r>
              <a:rPr lang="en-US" sz="2800" dirty="0">
                <a:solidFill>
                  <a:srgbClr val="002060"/>
                </a:solidFill>
                <a:latin typeface="Arial" panose="020B0604020202020204" pitchFamily="34" charset="0"/>
                <a:cs typeface="Arial" panose="020B0604020202020204" pitchFamily="34" charset="0"/>
              </a:rPr>
              <a:t> (66,1%).</a:t>
            </a:r>
          </a:p>
          <a:p>
            <a:pPr algn="just"/>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tỉ</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trọng</a:t>
            </a:r>
            <a:r>
              <a:rPr lang="en-US" sz="2800" dirty="0">
                <a:solidFill>
                  <a:srgbClr val="002060"/>
                </a:solidFill>
                <a:latin typeface="Arial" panose="020B0604020202020204" pitchFamily="34" charset="0"/>
                <a:cs typeface="Arial" panose="020B0604020202020204" pitchFamily="34" charset="0"/>
              </a:rPr>
              <a:t> GDP </a:t>
            </a:r>
            <a:r>
              <a:rPr lang="en-US" sz="2800" dirty="0" err="1">
                <a:solidFill>
                  <a:srgbClr val="002060"/>
                </a:solidFill>
                <a:latin typeface="Arial" panose="020B0604020202020204" pitchFamily="34" charset="0"/>
                <a:cs typeface="Arial" panose="020B0604020202020204" pitchFamily="34" charset="0"/>
              </a:rPr>
              <a:t>nhiều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4 </a:t>
            </a:r>
            <a:r>
              <a:rPr lang="en-US" sz="2800" dirty="0" err="1">
                <a:solidFill>
                  <a:srgbClr val="002060"/>
                </a:solidFill>
                <a:latin typeface="Arial" panose="020B0604020202020204" pitchFamily="34" charset="0"/>
                <a:cs typeface="Arial" panose="020B0604020202020204" pitchFamily="34" charset="0"/>
              </a:rPr>
              <a:t>trung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tâm</a:t>
            </a:r>
            <a:r>
              <a:rPr lang="en-US" sz="2800" dirty="0">
                <a:solidFill>
                  <a:srgbClr val="002060"/>
                </a:solidFill>
                <a:latin typeface="Arial" panose="020B0604020202020204" pitchFamily="34" charset="0"/>
                <a:cs typeface="Arial" panose="020B0604020202020204" pitchFamily="34" charset="0"/>
              </a:rPr>
              <a:t> (24,7%),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Liên</a:t>
            </a:r>
            <a:r>
              <a:rPr lang="en-US" sz="2800" dirty="0">
                <a:solidFill>
                  <a:srgbClr val="002060"/>
                </a:solidFill>
                <a:latin typeface="Arial" panose="020B0604020202020204" pitchFamily="34" charset="0"/>
                <a:cs typeface="Arial" panose="020B0604020202020204" pitchFamily="34" charset="0"/>
              </a:rPr>
              <a:t> minh </a:t>
            </a:r>
            <a:r>
              <a:rPr lang="en-US" sz="2800" dirty="0" err="1">
                <a:solidFill>
                  <a:srgbClr val="002060"/>
                </a:solidFill>
                <a:latin typeface="Arial" panose="020B0604020202020204" pitchFamily="34" charset="0"/>
                <a:cs typeface="Arial" panose="020B0604020202020204" pitchFamily="34" charset="0"/>
              </a:rPr>
              <a:t>châu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Âu</a:t>
            </a:r>
            <a:r>
              <a:rPr lang="en-US" sz="2800" dirty="0">
                <a:solidFill>
                  <a:srgbClr val="002060"/>
                </a:solidFill>
                <a:latin typeface="Arial" panose="020B0604020202020204" pitchFamily="34" charset="0"/>
                <a:cs typeface="Arial" panose="020B0604020202020204" pitchFamily="34" charset="0"/>
              </a:rPr>
              <a:t> (18,1%), </a:t>
            </a:r>
            <a:r>
              <a:rPr lang="en-US" sz="2800" dirty="0" err="1">
                <a:solidFill>
                  <a:srgbClr val="002060"/>
                </a:solidFill>
                <a:latin typeface="Arial" panose="020B0604020202020204" pitchFamily="34" charset="0"/>
                <a:cs typeface="Arial" panose="020B0604020202020204" pitchFamily="34" charset="0"/>
              </a:rPr>
              <a:t>Trung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Quốc</a:t>
            </a:r>
            <a:r>
              <a:rPr lang="en-US" sz="2800" dirty="0">
                <a:solidFill>
                  <a:srgbClr val="002060"/>
                </a:solidFill>
                <a:latin typeface="Arial" panose="020B0604020202020204" pitchFamily="34" charset="0"/>
                <a:cs typeface="Arial" panose="020B0604020202020204" pitchFamily="34" charset="0"/>
              </a:rPr>
              <a:t> (17,4%)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a:t>
            </a:r>
            <a:r>
              <a:rPr lang="en-US" sz="2800" dirty="0">
                <a:solidFill>
                  <a:srgbClr val="002060"/>
                </a:solidFill>
                <a:latin typeface="Arial" panose="020B0604020202020204" pitchFamily="34" charset="0"/>
                <a:cs typeface="Arial" panose="020B0604020202020204" pitchFamily="34" charset="0"/>
              </a:rPr>
              <a:t> (5,9%).</a:t>
            </a:r>
          </a:p>
        </p:txBody>
      </p:sp>
    </p:spTree>
    <p:extLst>
      <p:ext uri="{BB962C8B-B14F-4D97-AF65-F5344CB8AC3E}">
        <p14:creationId xmlns:p14="http://schemas.microsoft.com/office/powerpoint/2010/main" val="239172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us Sign 4">
            <a:extLst>
              <a:ext uri="{FF2B5EF4-FFF2-40B4-BE49-F238E27FC236}">
                <a16:creationId xmlns="" xmlns:a16="http://schemas.microsoft.com/office/drawing/2014/main" id="{CF6025FD-0188-4975-9B21-EF360092AC0E}"/>
              </a:ext>
            </a:extLst>
          </p:cNvPr>
          <p:cNvSpPr/>
          <p:nvPr/>
        </p:nvSpPr>
        <p:spPr>
          <a:xfrm>
            <a:off x="3359778" y="1712428"/>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 xmlns:a16="http://schemas.microsoft.com/office/drawing/2014/main" id="{5E89A113-29F0-4A27-8E18-3225136949A2}"/>
              </a:ext>
            </a:extLst>
          </p:cNvPr>
          <p:cNvSpPr/>
          <p:nvPr/>
        </p:nvSpPr>
        <p:spPr>
          <a:xfrm>
            <a:off x="8475099" y="189724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 xmlns:a16="http://schemas.microsoft.com/office/drawing/2014/main" id="{163669A9-9FE8-466B-B9E4-6A9334C747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 xmlns:a16="http://schemas.microsoft.com/office/drawing/2014/main" id="{90593E4E-3FA5-4A20-8FC4-5F93E7E7E4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655350" y="1146220"/>
            <a:ext cx="2712700" cy="2929716"/>
          </a:xfrm>
          <a:prstGeom prst="rect">
            <a:avLst/>
          </a:prstGeom>
        </p:spPr>
      </p:pic>
      <p:pic>
        <p:nvPicPr>
          <p:cNvPr id="11" name="!!traidat" descr="Logo&#10;&#10;Description automatically generated with low confidence">
            <a:extLst>
              <a:ext uri="{FF2B5EF4-FFF2-40B4-BE49-F238E27FC236}">
                <a16:creationId xmlns="" xmlns:a16="http://schemas.microsoft.com/office/drawing/2014/main" id="{F79C799B-C8DD-4ED0-B0A6-3B6FB70D88B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121176" y="2611078"/>
            <a:ext cx="2346753" cy="2534493"/>
          </a:xfrm>
          <a:prstGeom prst="rect">
            <a:avLst/>
          </a:prstGeom>
        </p:spPr>
      </p:pic>
      <p:pic>
        <p:nvPicPr>
          <p:cNvPr id="14" name="image283.jpg" descr="Káº¿t quáº£ hÃ¬nh áº£nh cho GAME LIÃN MINH">
            <a:extLst>
              <a:ext uri="{FF2B5EF4-FFF2-40B4-BE49-F238E27FC236}">
                <a16:creationId xmlns="" xmlns:a16="http://schemas.microsoft.com/office/drawing/2014/main" id="{A3E371C3-C859-460A-AD8F-1C800322396C}"/>
              </a:ext>
            </a:extLst>
          </p:cNvPr>
          <p:cNvPicPr/>
          <p:nvPr/>
        </p:nvPicPr>
        <p:blipFill>
          <a:blip r:embed="rId8"/>
          <a:srcRect/>
          <a:stretch>
            <a:fillRect/>
          </a:stretch>
        </p:blipFill>
        <p:spPr>
          <a:xfrm>
            <a:off x="103293" y="551987"/>
            <a:ext cx="3257611" cy="2856949"/>
          </a:xfrm>
          <a:prstGeom prst="rect">
            <a:avLst/>
          </a:prstGeom>
          <a:ln/>
        </p:spPr>
      </p:pic>
      <p:pic>
        <p:nvPicPr>
          <p:cNvPr id="15" name="image248.jpg" descr="Káº¿t quáº£ hÃ¬nh áº£nh cho CHÃU ÃU">
            <a:extLst>
              <a:ext uri="{FF2B5EF4-FFF2-40B4-BE49-F238E27FC236}">
                <a16:creationId xmlns="" xmlns:a16="http://schemas.microsoft.com/office/drawing/2014/main" id="{F0AE192F-A36E-4CD3-A719-486E5B2EAD64}"/>
              </a:ext>
            </a:extLst>
          </p:cNvPr>
          <p:cNvPicPr/>
          <p:nvPr/>
        </p:nvPicPr>
        <p:blipFill>
          <a:blip r:embed="rId9"/>
          <a:srcRect/>
          <a:stretch>
            <a:fillRect/>
          </a:stretch>
        </p:blipFill>
        <p:spPr>
          <a:xfrm>
            <a:off x="5141976" y="551987"/>
            <a:ext cx="3257611" cy="2945084"/>
          </a:xfrm>
          <a:prstGeom prst="rect">
            <a:avLst/>
          </a:prstGeom>
          <a:ln/>
        </p:spPr>
      </p:pic>
      <p:sp>
        <p:nvSpPr>
          <p:cNvPr id="16" name="!!Rectangle 11">
            <a:extLst>
              <a:ext uri="{FF2B5EF4-FFF2-40B4-BE49-F238E27FC236}">
                <a16:creationId xmlns="" xmlns:a16="http://schemas.microsoft.com/office/drawing/2014/main" id="{06D33396-20EC-4FA2-B244-6A1E3D868EE1}"/>
              </a:ext>
            </a:extLst>
          </p:cNvPr>
          <p:cNvSpPr/>
          <p:nvPr/>
        </p:nvSpPr>
        <p:spPr>
          <a:xfrm>
            <a:off x="2673833"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 xmlns:a16="http://schemas.microsoft.com/office/drawing/2014/main" id="{BC4DA283-AC5F-4B11-A4B9-11E1DE87914D}"/>
              </a:ext>
            </a:extLst>
          </p:cNvPr>
          <p:cNvSpPr/>
          <p:nvPr/>
        </p:nvSpPr>
        <p:spPr>
          <a:xfrm>
            <a:off x="3665352"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 xmlns:a16="http://schemas.microsoft.com/office/drawing/2014/main" id="{30D95C0B-189F-44CB-9D85-4975E3ED5972}"/>
              </a:ext>
            </a:extLst>
          </p:cNvPr>
          <p:cNvSpPr/>
          <p:nvPr/>
        </p:nvSpPr>
        <p:spPr>
          <a:xfrm>
            <a:off x="4666255"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 xmlns:a16="http://schemas.microsoft.com/office/drawing/2014/main" id="{4342E7C3-DC36-4E64-8779-1A62D9B9EAAD}"/>
              </a:ext>
            </a:extLst>
          </p:cNvPr>
          <p:cNvSpPr/>
          <p:nvPr/>
        </p:nvSpPr>
        <p:spPr>
          <a:xfrm>
            <a:off x="566715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 xmlns:a16="http://schemas.microsoft.com/office/drawing/2014/main" id="{F003EC78-322F-4D44-A5EA-E02017526B4E}"/>
              </a:ext>
            </a:extLst>
          </p:cNvPr>
          <p:cNvSpPr/>
          <p:nvPr/>
        </p:nvSpPr>
        <p:spPr>
          <a:xfrm>
            <a:off x="6668061"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 xmlns:a16="http://schemas.microsoft.com/office/drawing/2014/main" id="{E7837BCD-E8EC-478B-9798-1E8D49E76179}"/>
              </a:ext>
            </a:extLst>
          </p:cNvPr>
          <p:cNvSpPr/>
          <p:nvPr/>
        </p:nvSpPr>
        <p:spPr>
          <a:xfrm>
            <a:off x="766896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 xmlns:a16="http://schemas.microsoft.com/office/drawing/2014/main" id="{ED744C77-B9E4-4444-AC67-DAAB99A990CD}"/>
              </a:ext>
            </a:extLst>
          </p:cNvPr>
          <p:cNvSpPr/>
          <p:nvPr/>
        </p:nvSpPr>
        <p:spPr>
          <a:xfrm>
            <a:off x="8669867"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4" name="!!Rectangle 11">
            <a:extLst>
              <a:ext uri="{FF2B5EF4-FFF2-40B4-BE49-F238E27FC236}">
                <a16:creationId xmlns="" xmlns:a16="http://schemas.microsoft.com/office/drawing/2014/main" id="{E31CA42A-A590-4BCE-A68D-4FA592DE24F9}"/>
              </a:ext>
            </a:extLst>
          </p:cNvPr>
          <p:cNvSpPr/>
          <p:nvPr/>
        </p:nvSpPr>
        <p:spPr>
          <a:xfrm>
            <a:off x="967077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6" name="!!Rectangle 11">
            <a:extLst>
              <a:ext uri="{FF2B5EF4-FFF2-40B4-BE49-F238E27FC236}">
                <a16:creationId xmlns="" xmlns:a16="http://schemas.microsoft.com/office/drawing/2014/main" id="{04296EF8-FBCF-4DB5-AB8F-0B8750D8CDC3}"/>
              </a:ext>
            </a:extLst>
          </p:cNvPr>
          <p:cNvSpPr/>
          <p:nvPr/>
        </p:nvSpPr>
        <p:spPr>
          <a:xfrm>
            <a:off x="366031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7" name="!!Rectangle 11">
            <a:extLst>
              <a:ext uri="{FF2B5EF4-FFF2-40B4-BE49-F238E27FC236}">
                <a16:creationId xmlns="" xmlns:a16="http://schemas.microsoft.com/office/drawing/2014/main" id="{BF63914E-287F-47EE-B186-01218FCB9DBC}"/>
              </a:ext>
            </a:extLst>
          </p:cNvPr>
          <p:cNvSpPr/>
          <p:nvPr/>
        </p:nvSpPr>
        <p:spPr>
          <a:xfrm>
            <a:off x="4695021"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Ê</a:t>
            </a:r>
          </a:p>
        </p:txBody>
      </p:sp>
      <p:sp>
        <p:nvSpPr>
          <p:cNvPr id="28" name="!!Rectangle 11">
            <a:extLst>
              <a:ext uri="{FF2B5EF4-FFF2-40B4-BE49-F238E27FC236}">
                <a16:creationId xmlns="" xmlns:a16="http://schemas.microsoft.com/office/drawing/2014/main" id="{2C15F610-6B59-46FD-B8B2-E677CCC6618F}"/>
              </a:ext>
            </a:extLst>
          </p:cNvPr>
          <p:cNvSpPr/>
          <p:nvPr/>
        </p:nvSpPr>
        <p:spPr>
          <a:xfrm>
            <a:off x="5734779"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 xmlns:a16="http://schemas.microsoft.com/office/drawing/2014/main" id="{41D1373C-4E5C-4CEA-8BC1-E2F1C54079D1}"/>
              </a:ext>
            </a:extLst>
          </p:cNvPr>
          <p:cNvSpPr/>
          <p:nvPr/>
        </p:nvSpPr>
        <p:spPr>
          <a:xfrm>
            <a:off x="6745385"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M</a:t>
            </a:r>
          </a:p>
        </p:txBody>
      </p:sp>
      <p:sp>
        <p:nvSpPr>
          <p:cNvPr id="31" name="!!Rectangle 11">
            <a:extLst>
              <a:ext uri="{FF2B5EF4-FFF2-40B4-BE49-F238E27FC236}">
                <a16:creationId xmlns="" xmlns:a16="http://schemas.microsoft.com/office/drawing/2014/main" id="{159E8A43-35A6-4784-BC48-61C5A66BAA4A}"/>
              </a:ext>
            </a:extLst>
          </p:cNvPr>
          <p:cNvSpPr/>
          <p:nvPr/>
        </p:nvSpPr>
        <p:spPr>
          <a:xfrm>
            <a:off x="776191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32" name="!!Rectangle 11">
            <a:extLst>
              <a:ext uri="{FF2B5EF4-FFF2-40B4-BE49-F238E27FC236}">
                <a16:creationId xmlns="" xmlns:a16="http://schemas.microsoft.com/office/drawing/2014/main" id="{6B402D36-1C94-45E3-BA4B-9151EA578B9A}"/>
              </a:ext>
            </a:extLst>
          </p:cNvPr>
          <p:cNvSpPr/>
          <p:nvPr/>
        </p:nvSpPr>
        <p:spPr>
          <a:xfrm>
            <a:off x="878407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3" name="!!Rectangle 11">
            <a:extLst>
              <a:ext uri="{FF2B5EF4-FFF2-40B4-BE49-F238E27FC236}">
                <a16:creationId xmlns="" xmlns:a16="http://schemas.microsoft.com/office/drawing/2014/main" id="{245DE1B9-3989-42F4-BC93-DCB86CA2CCC1}"/>
              </a:ext>
            </a:extLst>
          </p:cNvPr>
          <p:cNvSpPr/>
          <p:nvPr/>
        </p:nvSpPr>
        <p:spPr>
          <a:xfrm>
            <a:off x="982745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5" name="!!Rectangle 11">
            <a:extLst>
              <a:ext uri="{FF2B5EF4-FFF2-40B4-BE49-F238E27FC236}">
                <a16:creationId xmlns="" xmlns:a16="http://schemas.microsoft.com/office/drawing/2014/main" id="{EAF52554-9D5E-460F-B745-01B14A27C3D8}"/>
              </a:ext>
            </a:extLst>
          </p:cNvPr>
          <p:cNvSpPr/>
          <p:nvPr/>
        </p:nvSpPr>
        <p:spPr>
          <a:xfrm>
            <a:off x="2652596"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L</a:t>
            </a:r>
          </a:p>
        </p:txBody>
      </p:sp>
      <p:sp>
        <p:nvSpPr>
          <p:cNvPr id="36" name="!!Rectangle 11">
            <a:extLst>
              <a:ext uri="{FF2B5EF4-FFF2-40B4-BE49-F238E27FC236}">
                <a16:creationId xmlns="" xmlns:a16="http://schemas.microsoft.com/office/drawing/2014/main" id="{49D007A9-1232-4042-864C-DC7D986B5545}"/>
              </a:ext>
            </a:extLst>
          </p:cNvPr>
          <p:cNvSpPr/>
          <p:nvPr/>
        </p:nvSpPr>
        <p:spPr>
          <a:xfrm>
            <a:off x="3500099"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7" name="!!Rectangle 11">
            <a:extLst>
              <a:ext uri="{FF2B5EF4-FFF2-40B4-BE49-F238E27FC236}">
                <a16:creationId xmlns="" xmlns:a16="http://schemas.microsoft.com/office/drawing/2014/main" id="{C9C7543C-E7F9-4648-9E76-0F7D04B4C0D8}"/>
              </a:ext>
            </a:extLst>
          </p:cNvPr>
          <p:cNvSpPr/>
          <p:nvPr/>
        </p:nvSpPr>
        <p:spPr>
          <a:xfrm>
            <a:off x="4501002"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8" name="!!Rectangle 11">
            <a:extLst>
              <a:ext uri="{FF2B5EF4-FFF2-40B4-BE49-F238E27FC236}">
                <a16:creationId xmlns="" xmlns:a16="http://schemas.microsoft.com/office/drawing/2014/main" id="{7F4BDE43-8229-424D-BC3C-EBBE0AECACD1}"/>
              </a:ext>
            </a:extLst>
          </p:cNvPr>
          <p:cNvSpPr/>
          <p:nvPr/>
        </p:nvSpPr>
        <p:spPr>
          <a:xfrm>
            <a:off x="550190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9" name="!!Rectangle 11">
            <a:extLst>
              <a:ext uri="{FF2B5EF4-FFF2-40B4-BE49-F238E27FC236}">
                <a16:creationId xmlns="" xmlns:a16="http://schemas.microsoft.com/office/drawing/2014/main" id="{B595D65A-E5EC-44B9-A69E-3E13D3056CAB}"/>
              </a:ext>
            </a:extLst>
          </p:cNvPr>
          <p:cNvSpPr/>
          <p:nvPr/>
        </p:nvSpPr>
        <p:spPr>
          <a:xfrm>
            <a:off x="6502808"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0" name="!!Rectangle 11">
            <a:extLst>
              <a:ext uri="{FF2B5EF4-FFF2-40B4-BE49-F238E27FC236}">
                <a16:creationId xmlns="" xmlns:a16="http://schemas.microsoft.com/office/drawing/2014/main" id="{F041DCB3-4BCD-46F4-8AD8-2BCB8D7BDF82}"/>
              </a:ext>
            </a:extLst>
          </p:cNvPr>
          <p:cNvSpPr/>
          <p:nvPr/>
        </p:nvSpPr>
        <p:spPr>
          <a:xfrm>
            <a:off x="750371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1" name="!!Rectangle 11">
            <a:extLst>
              <a:ext uri="{FF2B5EF4-FFF2-40B4-BE49-F238E27FC236}">
                <a16:creationId xmlns="" xmlns:a16="http://schemas.microsoft.com/office/drawing/2014/main" id="{C4572153-3B5B-43C6-B190-2C25DDD3954E}"/>
              </a:ext>
            </a:extLst>
          </p:cNvPr>
          <p:cNvSpPr/>
          <p:nvPr/>
        </p:nvSpPr>
        <p:spPr>
          <a:xfrm>
            <a:off x="8504614"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4" name="!!Rectangle 11">
            <a:extLst>
              <a:ext uri="{FF2B5EF4-FFF2-40B4-BE49-F238E27FC236}">
                <a16:creationId xmlns="" xmlns:a16="http://schemas.microsoft.com/office/drawing/2014/main" id="{CB723FB9-76BD-4CD5-86FA-BF03AC7B5ABA}"/>
              </a:ext>
            </a:extLst>
          </p:cNvPr>
          <p:cNvSpPr/>
          <p:nvPr/>
        </p:nvSpPr>
        <p:spPr>
          <a:xfrm>
            <a:off x="349506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45" name="!!Rectangle 11">
            <a:extLst>
              <a:ext uri="{FF2B5EF4-FFF2-40B4-BE49-F238E27FC236}">
                <a16:creationId xmlns="" xmlns:a16="http://schemas.microsoft.com/office/drawing/2014/main" id="{E895F578-EEF0-4EB4-9843-0B2A5300D37A}"/>
              </a:ext>
            </a:extLst>
          </p:cNvPr>
          <p:cNvSpPr/>
          <p:nvPr/>
        </p:nvSpPr>
        <p:spPr>
          <a:xfrm>
            <a:off x="4529768"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46" name="!!Rectangle 11">
            <a:extLst>
              <a:ext uri="{FF2B5EF4-FFF2-40B4-BE49-F238E27FC236}">
                <a16:creationId xmlns="" xmlns:a16="http://schemas.microsoft.com/office/drawing/2014/main" id="{CFB9428A-212C-4017-94A9-C76EB59AD7F0}"/>
              </a:ext>
            </a:extLst>
          </p:cNvPr>
          <p:cNvSpPr/>
          <p:nvPr/>
        </p:nvSpPr>
        <p:spPr>
          <a:xfrm>
            <a:off x="5569526"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7" name="!!Rectangle 11">
            <a:extLst>
              <a:ext uri="{FF2B5EF4-FFF2-40B4-BE49-F238E27FC236}">
                <a16:creationId xmlns="" xmlns:a16="http://schemas.microsoft.com/office/drawing/2014/main" id="{4ACB94F8-6E41-4F73-8A9E-565B5E9FCB49}"/>
              </a:ext>
            </a:extLst>
          </p:cNvPr>
          <p:cNvSpPr/>
          <p:nvPr/>
        </p:nvSpPr>
        <p:spPr>
          <a:xfrm>
            <a:off x="6580132"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48" name="!!Rectangle 11">
            <a:extLst>
              <a:ext uri="{FF2B5EF4-FFF2-40B4-BE49-F238E27FC236}">
                <a16:creationId xmlns="" xmlns:a16="http://schemas.microsoft.com/office/drawing/2014/main" id="{3A7E0621-81A0-4996-A750-676F4E95AF2C}"/>
              </a:ext>
            </a:extLst>
          </p:cNvPr>
          <p:cNvSpPr/>
          <p:nvPr/>
        </p:nvSpPr>
        <p:spPr>
          <a:xfrm>
            <a:off x="759666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9" name="!!Rectangle 11">
            <a:extLst>
              <a:ext uri="{FF2B5EF4-FFF2-40B4-BE49-F238E27FC236}">
                <a16:creationId xmlns="" xmlns:a16="http://schemas.microsoft.com/office/drawing/2014/main" id="{F6F8A59D-A60D-4D7D-80EB-5592F20C7E3D}"/>
              </a:ext>
            </a:extLst>
          </p:cNvPr>
          <p:cNvSpPr/>
          <p:nvPr/>
        </p:nvSpPr>
        <p:spPr>
          <a:xfrm>
            <a:off x="861882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Tree>
    <p:extLst>
      <p:ext uri="{BB962C8B-B14F-4D97-AF65-F5344CB8AC3E}">
        <p14:creationId xmlns:p14="http://schemas.microsoft.com/office/powerpoint/2010/main" val="8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bg/>
                                          </p:spTgt>
                                        </p:tgtEl>
                                        <p:attrNameLst>
                                          <p:attrName>style.visibility</p:attrName>
                                        </p:attrNameLst>
                                      </p:cBhvr>
                                      <p:to>
                                        <p:strVal val="visible"/>
                                      </p:to>
                                    </p:set>
                                    <p:animEffect transition="in" filter="wipe(left)">
                                      <p:cBhvr>
                                        <p:cTn id="19" dur="1000"/>
                                        <p:tgtEl>
                                          <p:spTgt spid="2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bg/>
                                          </p:spTgt>
                                        </p:tgtEl>
                                        <p:attrNameLst>
                                          <p:attrName>style.visibility</p:attrName>
                                        </p:attrNameLst>
                                      </p:cBhvr>
                                      <p:to>
                                        <p:strVal val="visible"/>
                                      </p:to>
                                    </p:set>
                                    <p:animEffect transition="in" filter="wipe(left)">
                                      <p:cBhvr>
                                        <p:cTn id="25" dur="1000"/>
                                        <p:tgtEl>
                                          <p:spTgt spid="27">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1000"/>
                                        <p:tgtEl>
                                          <p:spTgt spid="2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ipe(left)">
                                      <p:cBhvr>
                                        <p:cTn id="31" dur="1000"/>
                                        <p:tgtEl>
                                          <p:spTgt spid="2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left)">
                                      <p:cBhvr>
                                        <p:cTn id="34" dur="1000"/>
                                        <p:tgtEl>
                                          <p:spTgt spid="2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bg/>
                                          </p:spTgt>
                                        </p:tgtEl>
                                        <p:attrNameLst>
                                          <p:attrName>style.visibility</p:attrName>
                                        </p:attrNameLst>
                                      </p:cBhvr>
                                      <p:to>
                                        <p:strVal val="visible"/>
                                      </p:to>
                                    </p:set>
                                    <p:animEffect transition="in" filter="wipe(left)">
                                      <p:cBhvr>
                                        <p:cTn id="37" dur="1000"/>
                                        <p:tgtEl>
                                          <p:spTgt spid="30">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wipe(left)">
                                      <p:cBhvr>
                                        <p:cTn id="40" dur="1000"/>
                                        <p:tgtEl>
                                          <p:spTgt spid="30">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wipe(left)">
                                      <p:cBhvr>
                                        <p:cTn id="43" dur="1000"/>
                                        <p:tgtEl>
                                          <p:spTgt spid="3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wipe(left)">
                                      <p:cBhvr>
                                        <p:cTn id="46" dur="1000"/>
                                        <p:tgtEl>
                                          <p:spTgt spid="31">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bg/>
                                          </p:spTgt>
                                        </p:tgtEl>
                                        <p:attrNameLst>
                                          <p:attrName>style.visibility</p:attrName>
                                        </p:attrNameLst>
                                      </p:cBhvr>
                                      <p:to>
                                        <p:strVal val="visible"/>
                                      </p:to>
                                    </p:set>
                                    <p:animEffect transition="in" filter="wipe(left)">
                                      <p:cBhvr>
                                        <p:cTn id="49" dur="1000"/>
                                        <p:tgtEl>
                                          <p:spTgt spid="32">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xEl>
                                              <p:pRg st="0" end="0"/>
                                            </p:txEl>
                                          </p:spTgt>
                                        </p:tgtEl>
                                        <p:attrNameLst>
                                          <p:attrName>style.visibility</p:attrName>
                                        </p:attrNameLst>
                                      </p:cBhvr>
                                      <p:to>
                                        <p:strVal val="visible"/>
                                      </p:to>
                                    </p:set>
                                    <p:animEffect transition="in" filter="wipe(left)">
                                      <p:cBhvr>
                                        <p:cTn id="52" dur="1000"/>
                                        <p:tgtEl>
                                          <p:spTgt spid="32">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3">
                                            <p:bg/>
                                          </p:spTgt>
                                        </p:tgtEl>
                                        <p:attrNameLst>
                                          <p:attrName>style.visibility</p:attrName>
                                        </p:attrNameLst>
                                      </p:cBhvr>
                                      <p:to>
                                        <p:strVal val="visible"/>
                                      </p:to>
                                    </p:set>
                                    <p:animEffect transition="in" filter="wipe(left)">
                                      <p:cBhvr>
                                        <p:cTn id="55" dur="1000"/>
                                        <p:tgtEl>
                                          <p:spTgt spid="3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Effect transition="in" filter="wipe(left)">
                                      <p:cBhvr>
                                        <p:cTn id="58" dur="1000"/>
                                        <p:tgtEl>
                                          <p:spTgt spid="33">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4">
                                            <p:bg/>
                                          </p:spTgt>
                                        </p:tgtEl>
                                        <p:attrNameLst>
                                          <p:attrName>style.visibility</p:attrName>
                                        </p:attrNameLst>
                                      </p:cBhvr>
                                      <p:to>
                                        <p:strVal val="visible"/>
                                      </p:to>
                                    </p:set>
                                    <p:animEffect transition="in" filter="wipe(left)">
                                      <p:cBhvr>
                                        <p:cTn id="61" dur="1000"/>
                                        <p:tgtEl>
                                          <p:spTgt spid="44">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wipe(left)">
                                      <p:cBhvr>
                                        <p:cTn id="64" dur="1000"/>
                                        <p:tgtEl>
                                          <p:spTgt spid="44">
                                            <p:txEl>
                                              <p:pRg st="0" end="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
                                            <p:bg/>
                                          </p:spTgt>
                                        </p:tgtEl>
                                        <p:attrNameLst>
                                          <p:attrName>style.visibility</p:attrName>
                                        </p:attrNameLst>
                                      </p:cBhvr>
                                      <p:to>
                                        <p:strVal val="visible"/>
                                      </p:to>
                                    </p:set>
                                    <p:animEffect transition="in" filter="wipe(left)">
                                      <p:cBhvr>
                                        <p:cTn id="67" dur="1000"/>
                                        <p:tgtEl>
                                          <p:spTgt spid="45">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wipe(left)">
                                      <p:cBhvr>
                                        <p:cTn id="70" dur="1000"/>
                                        <p:tgtEl>
                                          <p:spTgt spid="45">
                                            <p:txEl>
                                              <p:pRg st="0" end="0"/>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6">
                                            <p:bg/>
                                          </p:spTgt>
                                        </p:tgtEl>
                                        <p:attrNameLst>
                                          <p:attrName>style.visibility</p:attrName>
                                        </p:attrNameLst>
                                      </p:cBhvr>
                                      <p:to>
                                        <p:strVal val="visible"/>
                                      </p:to>
                                    </p:set>
                                    <p:animEffect transition="in" filter="wipe(left)">
                                      <p:cBhvr>
                                        <p:cTn id="73" dur="1000"/>
                                        <p:tgtEl>
                                          <p:spTgt spid="46">
                                            <p:bg/>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xEl>
                                              <p:pRg st="0" end="0"/>
                                            </p:txEl>
                                          </p:spTgt>
                                        </p:tgtEl>
                                        <p:attrNameLst>
                                          <p:attrName>style.visibility</p:attrName>
                                        </p:attrNameLst>
                                      </p:cBhvr>
                                      <p:to>
                                        <p:strVal val="visible"/>
                                      </p:to>
                                    </p:set>
                                    <p:animEffect transition="in" filter="wipe(left)">
                                      <p:cBhvr>
                                        <p:cTn id="76" dur="1000"/>
                                        <p:tgtEl>
                                          <p:spTgt spid="46">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bg/>
                                          </p:spTgt>
                                        </p:tgtEl>
                                        <p:attrNameLst>
                                          <p:attrName>style.visibility</p:attrName>
                                        </p:attrNameLst>
                                      </p:cBhvr>
                                      <p:to>
                                        <p:strVal val="visible"/>
                                      </p:to>
                                    </p:set>
                                    <p:animEffect transition="in" filter="wipe(left)">
                                      <p:cBhvr>
                                        <p:cTn id="79" dur="1000"/>
                                        <p:tgtEl>
                                          <p:spTgt spid="47">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left)">
                                      <p:cBhvr>
                                        <p:cTn id="82" dur="1000"/>
                                        <p:tgtEl>
                                          <p:spTgt spid="47">
                                            <p:txEl>
                                              <p:pRg st="0" end="0"/>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8">
                                            <p:bg/>
                                          </p:spTgt>
                                        </p:tgtEl>
                                        <p:attrNameLst>
                                          <p:attrName>style.visibility</p:attrName>
                                        </p:attrNameLst>
                                      </p:cBhvr>
                                      <p:to>
                                        <p:strVal val="visible"/>
                                      </p:to>
                                    </p:set>
                                    <p:animEffect transition="in" filter="wipe(left)">
                                      <p:cBhvr>
                                        <p:cTn id="85" dur="1000"/>
                                        <p:tgtEl>
                                          <p:spTgt spid="48">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1000"/>
                                        <p:tgtEl>
                                          <p:spTgt spid="48">
                                            <p:txEl>
                                              <p:pRg st="0" end="0"/>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bg/>
                                          </p:spTgt>
                                        </p:tgtEl>
                                        <p:attrNameLst>
                                          <p:attrName>style.visibility</p:attrName>
                                        </p:attrNameLst>
                                      </p:cBhvr>
                                      <p:to>
                                        <p:strVal val="visible"/>
                                      </p:to>
                                    </p:set>
                                    <p:animEffect transition="in" filter="wipe(left)">
                                      <p:cBhvr>
                                        <p:cTn id="91" dur="1000"/>
                                        <p:tgtEl>
                                          <p:spTgt spid="49">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xEl>
                                              <p:pRg st="0" end="0"/>
                                            </p:txEl>
                                          </p:spTgt>
                                        </p:tgtEl>
                                        <p:attrNameLst>
                                          <p:attrName>style.visibility</p:attrName>
                                        </p:attrNameLst>
                                      </p:cBhvr>
                                      <p:to>
                                        <p:strVal val="visible"/>
                                      </p:to>
                                    </p:set>
                                    <p:animEffect transition="in" filter="wipe(left)">
                                      <p:cBhvr>
                                        <p:cTn id="94" dur="10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P spid="27" grpId="0" build="p" animBg="1"/>
      <p:bldP spid="28" grpId="0" build="p" animBg="1"/>
      <p:bldP spid="30" grpId="0" build="p" animBg="1"/>
      <p:bldP spid="31" grpId="0" build="p" animBg="1"/>
      <p:bldP spid="32" grpId="0" build="p" animBg="1"/>
      <p:bldP spid="33" grpId="0" build="p" animBg="1"/>
      <p:bldP spid="35" grpId="0" animBg="1"/>
      <p:bldP spid="44" grpId="0" build="p" animBg="1"/>
      <p:bldP spid="45" grpId="0" build="p" animBg="1"/>
      <p:bldP spid="46" grpId="0" build="p" animBg="1"/>
      <p:bldP spid="47" grpId="0" build="p" animBg="1"/>
      <p:bldP spid="48" grpId="0" build="p" animBg="1"/>
      <p:bldP spid="49"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327641" y="1928062"/>
            <a:ext cx="11779895" cy="1200329"/>
          </a:xfrm>
          <a:prstGeom prst="rect">
            <a:avLst/>
          </a:prstGeom>
          <a:noFill/>
          <a:ln>
            <a:solidFill>
              <a:srgbClr val="00B050"/>
            </a:solidFill>
            <a:prstDash val="sysDash"/>
          </a:ln>
        </p:spPr>
        <p:txBody>
          <a:bodyPr wrap="square" rtlCol="0">
            <a:spAutoFit/>
          </a:bodyPr>
          <a:lstStyle/>
          <a:p>
            <a:pPr algn="ctr"/>
            <a:r>
              <a:rPr lang="vi-VN" sz="3600">
                <a:solidFill>
                  <a:srgbClr val="0000CC"/>
                </a:solidFill>
              </a:rPr>
              <a:t>Sưu tầm và giới thiệu với bạn bè về hình ảnh những sản phẩm của Việt Nam xuất khẩu đến Liên minh châu Âu.</a:t>
            </a:r>
            <a:endParaRPr lang="en-US" sz="3600" b="1">
              <a:solidFill>
                <a:srgbClr val="0000CC"/>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9" name="Picture 4" descr="EU phê chuẩn các hiệp định thương mại, đầu tư với Việt Nam - VietNamNet">
            <a:extLst>
              <a:ext uri="{FF2B5EF4-FFF2-40B4-BE49-F238E27FC236}">
                <a16:creationId xmlns="" xmlns:a16="http://schemas.microsoft.com/office/drawing/2014/main" id="{DC060D2C-F9F3-4C33-960D-76C7DB1907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4321" y="238576"/>
            <a:ext cx="2368274" cy="15505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ầu tư của EU vào Việt Nam như thế nào?">
            <a:extLst>
              <a:ext uri="{FF2B5EF4-FFF2-40B4-BE49-F238E27FC236}">
                <a16:creationId xmlns="" xmlns:a16="http://schemas.microsoft.com/office/drawing/2014/main" id="{2A6B8B01-93C6-49E4-BFF6-D95C0BDE40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18" y="156201"/>
            <a:ext cx="2368274" cy="16328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F4F05257-0D62-4CEF-AB50-525EA4EF5189}"/>
              </a:ext>
            </a:extLst>
          </p:cNvPr>
          <p:cNvGrpSpPr/>
          <p:nvPr/>
        </p:nvGrpSpPr>
        <p:grpSpPr>
          <a:xfrm>
            <a:off x="185911" y="3276511"/>
            <a:ext cx="11820178" cy="2702445"/>
            <a:chOff x="185911" y="3276511"/>
            <a:chExt cx="11820178" cy="2702445"/>
          </a:xfrm>
        </p:grpSpPr>
        <p:pic>
          <p:nvPicPr>
            <p:cNvPr id="2" name="Picture 1">
              <a:extLst>
                <a:ext uri="{FF2B5EF4-FFF2-40B4-BE49-F238E27FC236}">
                  <a16:creationId xmlns="" xmlns:a16="http://schemas.microsoft.com/office/drawing/2014/main" id="{2AA9664E-0F32-4D3B-AA91-7C13709EF491}"/>
                </a:ext>
              </a:extLst>
            </p:cNvPr>
            <p:cNvPicPr>
              <a:picLocks noChangeAspect="1"/>
            </p:cNvPicPr>
            <p:nvPr/>
          </p:nvPicPr>
          <p:blipFill>
            <a:blip r:embed="rId5"/>
            <a:stretch>
              <a:fillRect/>
            </a:stretch>
          </p:blipFill>
          <p:spPr>
            <a:xfrm>
              <a:off x="185911" y="3318739"/>
              <a:ext cx="3943201" cy="2617989"/>
            </a:xfrm>
            <a:prstGeom prst="rect">
              <a:avLst/>
            </a:prstGeom>
          </p:spPr>
        </p:pic>
        <p:pic>
          <p:nvPicPr>
            <p:cNvPr id="3" name="Picture 2">
              <a:extLst>
                <a:ext uri="{FF2B5EF4-FFF2-40B4-BE49-F238E27FC236}">
                  <a16:creationId xmlns="" xmlns:a16="http://schemas.microsoft.com/office/drawing/2014/main" id="{8E997BC5-8F87-423B-BC7C-AA0797A70C9F}"/>
                </a:ext>
              </a:extLst>
            </p:cNvPr>
            <p:cNvPicPr>
              <a:picLocks noChangeAspect="1"/>
            </p:cNvPicPr>
            <p:nvPr/>
          </p:nvPicPr>
          <p:blipFill>
            <a:blip r:embed="rId6"/>
            <a:stretch>
              <a:fillRect/>
            </a:stretch>
          </p:blipFill>
          <p:spPr>
            <a:xfrm>
              <a:off x="4262171" y="3276511"/>
              <a:ext cx="4058494" cy="2702445"/>
            </a:xfrm>
            <a:prstGeom prst="rect">
              <a:avLst/>
            </a:prstGeom>
          </p:spPr>
        </p:pic>
        <p:pic>
          <p:nvPicPr>
            <p:cNvPr id="5" name="Picture 4">
              <a:extLst>
                <a:ext uri="{FF2B5EF4-FFF2-40B4-BE49-F238E27FC236}">
                  <a16:creationId xmlns="" xmlns:a16="http://schemas.microsoft.com/office/drawing/2014/main" id="{7AB35F63-C31E-41EA-80FD-D46B348C7A7F}"/>
                </a:ext>
              </a:extLst>
            </p:cNvPr>
            <p:cNvPicPr>
              <a:picLocks noChangeAspect="1"/>
            </p:cNvPicPr>
            <p:nvPr/>
          </p:nvPicPr>
          <p:blipFill>
            <a:blip r:embed="rId7"/>
            <a:stretch>
              <a:fillRect/>
            </a:stretch>
          </p:blipFill>
          <p:spPr>
            <a:xfrm>
              <a:off x="8453725" y="3276511"/>
              <a:ext cx="3552364" cy="2702444"/>
            </a:xfrm>
            <a:prstGeom prst="rect">
              <a:avLst/>
            </a:prstGeom>
          </p:spPr>
        </p:pic>
      </p:grpSp>
    </p:spTree>
    <p:extLst>
      <p:ext uri="{BB962C8B-B14F-4D97-AF65-F5344CB8AC3E}">
        <p14:creationId xmlns:p14="http://schemas.microsoft.com/office/powerpoint/2010/main" val="1974902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dirty="0">
                <a:solidFill>
                  <a:srgbClr val="FF00FF"/>
                </a:solidFill>
              </a:rPr>
              <a:t>Về </a:t>
            </a:r>
            <a:r>
              <a:rPr lang="vi-VN" sz="3600" b="1" dirty="0" smtClean="0">
                <a:solidFill>
                  <a:srgbClr val="FF00FF"/>
                </a:solidFill>
              </a:rPr>
              <a:t>nhà</a:t>
            </a:r>
            <a:r>
              <a:rPr lang="en-US" sz="3600" b="1" dirty="0" smtClean="0">
                <a:solidFill>
                  <a:srgbClr val="FF00FF"/>
                </a:solidFill>
              </a:rPr>
              <a:t> </a:t>
            </a:r>
            <a:r>
              <a:rPr lang="en-US" sz="3600" b="1" dirty="0" err="1" smtClean="0">
                <a:solidFill>
                  <a:srgbClr val="FF00FF"/>
                </a:solidFill>
              </a:rPr>
              <a:t>làm</a:t>
            </a:r>
            <a:r>
              <a:rPr lang="en-US" sz="3600" b="1" dirty="0" smtClean="0">
                <a:solidFill>
                  <a:srgbClr val="FF00FF"/>
                </a:solidFill>
              </a:rPr>
              <a:t> </a:t>
            </a:r>
            <a:r>
              <a:rPr lang="en-US" sz="3600" b="1" dirty="0" err="1" smtClean="0">
                <a:solidFill>
                  <a:srgbClr val="FF00FF"/>
                </a:solidFill>
              </a:rPr>
              <a:t>các</a:t>
            </a:r>
            <a:r>
              <a:rPr lang="en-US" sz="3600" b="1" dirty="0" smtClean="0">
                <a:solidFill>
                  <a:srgbClr val="FF00FF"/>
                </a:solidFill>
              </a:rPr>
              <a:t> </a:t>
            </a:r>
            <a:r>
              <a:rPr lang="en-US" sz="3600" b="1" dirty="0" err="1" smtClean="0">
                <a:solidFill>
                  <a:srgbClr val="FF00FF"/>
                </a:solidFill>
              </a:rPr>
              <a:t>bài</a:t>
            </a:r>
            <a:r>
              <a:rPr lang="en-US" sz="3600" b="1" dirty="0" smtClean="0">
                <a:solidFill>
                  <a:srgbClr val="FF00FF"/>
                </a:solidFill>
              </a:rPr>
              <a:t> </a:t>
            </a:r>
            <a:r>
              <a:rPr lang="en-US" sz="3600" b="1" dirty="0" err="1" smtClean="0">
                <a:solidFill>
                  <a:srgbClr val="FF00FF"/>
                </a:solidFill>
              </a:rPr>
              <a:t>tập</a:t>
            </a:r>
            <a:r>
              <a:rPr lang="en-US" sz="3600" b="1" dirty="0" smtClean="0">
                <a:solidFill>
                  <a:srgbClr val="FF00FF"/>
                </a:solidFill>
              </a:rPr>
              <a:t> </a:t>
            </a:r>
            <a:r>
              <a:rPr lang="en-US" sz="3600" b="1" dirty="0" err="1" smtClean="0">
                <a:solidFill>
                  <a:srgbClr val="FF00FF"/>
                </a:solidFill>
              </a:rPr>
              <a:t>trong</a:t>
            </a:r>
            <a:r>
              <a:rPr lang="en-US" sz="3600" b="1" dirty="0" smtClean="0">
                <a:solidFill>
                  <a:srgbClr val="FF00FF"/>
                </a:solidFill>
              </a:rPr>
              <a:t> SBT</a:t>
            </a:r>
            <a:endParaRPr lang="en-US" sz="3600" b="1" dirty="0">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bài</a:t>
            </a:r>
            <a:r>
              <a:rPr lang="en-US" sz="3600" b="1" dirty="0">
                <a:solidFill>
                  <a:srgbClr val="3399FF"/>
                </a:solidFill>
                <a:latin typeface="Arial" pitchFamily="34" charset="0"/>
                <a:cs typeface="Arial" pitchFamily="34" charset="0"/>
              </a:rPr>
              <a:t> </a:t>
            </a:r>
            <a:r>
              <a:rPr lang="en-US" sz="3600" b="1" dirty="0" smtClean="0">
                <a:solidFill>
                  <a:srgbClr val="3399FF"/>
                </a:solidFill>
                <a:latin typeface="Arial" pitchFamily="34" charset="0"/>
                <a:cs typeface="Arial" pitchFamily="34" charset="0"/>
              </a:rPr>
              <a:t>5 </a:t>
            </a:r>
            <a:r>
              <a:rPr lang="en-US" sz="3600" b="1" dirty="0" err="1" smtClean="0">
                <a:solidFill>
                  <a:srgbClr val="3399FF"/>
                </a:solidFill>
                <a:latin typeface="Arial" pitchFamily="34" charset="0"/>
                <a:cs typeface="Arial" pitchFamily="34" charset="0"/>
              </a:rPr>
              <a:t>Thiên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nhiên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Châu</a:t>
            </a:r>
            <a:r>
              <a:rPr lang="en-US" sz="3600" b="1" smtClean="0">
                <a:solidFill>
                  <a:srgbClr val="3399FF"/>
                </a:solidFill>
                <a:latin typeface="Arial" pitchFamily="34" charset="0"/>
                <a:cs typeface="Arial" pitchFamily="34" charset="0"/>
              </a:rPr>
              <a:t> Á</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454FDEF-FD80-40B5-AEE9-0BAB5585FAB2}"/>
              </a:ext>
            </a:extLst>
          </p:cNvPr>
          <p:cNvSpPr txBox="1"/>
          <p:nvPr/>
        </p:nvSpPr>
        <p:spPr>
          <a:xfrm>
            <a:off x="318052" y="1340316"/>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sau, vẽ biểu đồ tròn thể hiện tỉ lệ GDP của EU trong tổng GDP của thế giới.</a:t>
            </a:r>
          </a:p>
        </p:txBody>
      </p:sp>
      <p:sp>
        <p:nvSpPr>
          <p:cNvPr id="7" name="Rectangle: Rounded Corners 6">
            <a:extLst>
              <a:ext uri="{FF2B5EF4-FFF2-40B4-BE49-F238E27FC236}">
                <a16:creationId xmlns=""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sp>
        <p:nvSpPr>
          <p:cNvPr id="27" name="TextBox 26">
            <a:extLst>
              <a:ext uri="{FF2B5EF4-FFF2-40B4-BE49-F238E27FC236}">
                <a16:creationId xmlns="" xmlns:a16="http://schemas.microsoft.com/office/drawing/2014/main" id="{0F1B6F24-2B85-4128-8932-51E4152E01D2}"/>
              </a:ext>
            </a:extLst>
          </p:cNvPr>
          <p:cNvSpPr txBox="1"/>
          <p:nvPr/>
        </p:nvSpPr>
        <p:spPr>
          <a:xfrm>
            <a:off x="606569" y="416876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28" name="TextBox 27">
            <a:extLst>
              <a:ext uri="{FF2B5EF4-FFF2-40B4-BE49-F238E27FC236}">
                <a16:creationId xmlns="" xmlns:a16="http://schemas.microsoft.com/office/drawing/2014/main" id="{1396350F-49C6-483E-B630-3471B87A7287}"/>
              </a:ext>
            </a:extLst>
          </p:cNvPr>
          <p:cNvSpPr txBox="1"/>
          <p:nvPr/>
        </p:nvSpPr>
        <p:spPr>
          <a:xfrm>
            <a:off x="2846677" y="411664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29" name="TextBox 28">
            <a:extLst>
              <a:ext uri="{FF2B5EF4-FFF2-40B4-BE49-F238E27FC236}">
                <a16:creationId xmlns="" xmlns:a16="http://schemas.microsoft.com/office/drawing/2014/main" id="{64EEADD4-E136-4D60-B72D-A722DBF51F08}"/>
              </a:ext>
            </a:extLst>
          </p:cNvPr>
          <p:cNvSpPr txBox="1"/>
          <p:nvPr/>
        </p:nvSpPr>
        <p:spPr>
          <a:xfrm>
            <a:off x="4817617"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0" name="TextBox 29">
            <a:extLst>
              <a:ext uri="{FF2B5EF4-FFF2-40B4-BE49-F238E27FC236}">
                <a16:creationId xmlns="" xmlns:a16="http://schemas.microsoft.com/office/drawing/2014/main" id="{E91040E3-F1B7-4B0D-8205-6C74D62668BB}"/>
              </a:ext>
            </a:extLst>
          </p:cNvPr>
          <p:cNvSpPr txBox="1"/>
          <p:nvPr/>
        </p:nvSpPr>
        <p:spPr>
          <a:xfrm>
            <a:off x="6645872"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1" name="TextBox 30">
            <a:extLst>
              <a:ext uri="{FF2B5EF4-FFF2-40B4-BE49-F238E27FC236}">
                <a16:creationId xmlns="" xmlns:a16="http://schemas.microsoft.com/office/drawing/2014/main" id="{33A41582-4E39-419D-AA2C-62604198D9D6}"/>
              </a:ext>
            </a:extLst>
          </p:cNvPr>
          <p:cNvSpPr txBox="1"/>
          <p:nvPr/>
        </p:nvSpPr>
        <p:spPr>
          <a:xfrm>
            <a:off x="8683535" y="414021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8" name="TextBox 37">
            <a:extLst>
              <a:ext uri="{FF2B5EF4-FFF2-40B4-BE49-F238E27FC236}">
                <a16:creationId xmlns="" xmlns:a16="http://schemas.microsoft.com/office/drawing/2014/main" id="{CE0C33AF-B977-49D4-B274-C5C53A73A4E8}"/>
              </a:ext>
            </a:extLst>
          </p:cNvPr>
          <p:cNvSpPr txBox="1"/>
          <p:nvPr/>
        </p:nvSpPr>
        <p:spPr>
          <a:xfrm>
            <a:off x="10511790" y="417642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pic>
        <p:nvPicPr>
          <p:cNvPr id="20" name="Picture 19">
            <a:extLst>
              <a:ext uri="{FF2B5EF4-FFF2-40B4-BE49-F238E27FC236}">
                <a16:creationId xmlns="" xmlns:a16="http://schemas.microsoft.com/office/drawing/2014/main" id="{8F648BE4-571C-4DB7-9E74-FBAFBBDBD045}"/>
              </a:ext>
            </a:extLst>
          </p:cNvPr>
          <p:cNvPicPr>
            <a:picLocks noChangeAspect="1"/>
          </p:cNvPicPr>
          <p:nvPr/>
        </p:nvPicPr>
        <p:blipFill>
          <a:blip r:embed="rId3"/>
          <a:stretch>
            <a:fillRect/>
          </a:stretch>
        </p:blipFill>
        <p:spPr>
          <a:xfrm>
            <a:off x="10991554" y="96761"/>
            <a:ext cx="1115753" cy="981648"/>
          </a:xfrm>
          <a:prstGeom prst="rect">
            <a:avLst/>
          </a:prstGeom>
        </p:spPr>
      </p:pic>
      <p:pic>
        <p:nvPicPr>
          <p:cNvPr id="21" name="Picture 20">
            <a:extLst>
              <a:ext uri="{FF2B5EF4-FFF2-40B4-BE49-F238E27FC236}">
                <a16:creationId xmlns="" xmlns:a16="http://schemas.microsoft.com/office/drawing/2014/main" id="{AAE540A7-D1B4-4B38-8599-F29779E986DE}"/>
              </a:ext>
            </a:extLst>
          </p:cNvPr>
          <p:cNvPicPr>
            <a:picLocks noChangeAspect="1"/>
          </p:cNvPicPr>
          <p:nvPr/>
        </p:nvPicPr>
        <p:blipFill>
          <a:blip r:embed="rId4"/>
          <a:stretch>
            <a:fillRect/>
          </a:stretch>
        </p:blipFill>
        <p:spPr>
          <a:xfrm>
            <a:off x="629920" y="2856007"/>
            <a:ext cx="10825254" cy="3129157"/>
          </a:xfrm>
          <a:prstGeom prst="rect">
            <a:avLst/>
          </a:prstGeom>
        </p:spPr>
      </p:pic>
    </p:spTree>
    <p:extLst>
      <p:ext uri="{BB962C8B-B14F-4D97-AF65-F5344CB8AC3E}">
        <p14:creationId xmlns:p14="http://schemas.microsoft.com/office/powerpoint/2010/main" val="115496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 xmlns:a16="http://schemas.microsoft.com/office/drawing/2014/main"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 xmlns:a16="http://schemas.microsoft.com/office/drawing/2014/main"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94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diagram, application&#10;&#10;Description automatically generated">
            <a:extLst>
              <a:ext uri="{FF2B5EF4-FFF2-40B4-BE49-F238E27FC236}">
                <a16:creationId xmlns="" xmlns:a16="http://schemas.microsoft.com/office/drawing/2014/main"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245630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68B364B-4B6E-43F5-B7B4-E362B955CF90}"/>
              </a:ext>
            </a:extLst>
          </p:cNvPr>
          <p:cNvPicPr>
            <a:picLocks noChangeAspect="1"/>
          </p:cNvPicPr>
          <p:nvPr/>
        </p:nvPicPr>
        <p:blipFill rotWithShape="1">
          <a:blip r:embed="rId3">
            <a:extLst>
              <a:ext uri="{28A0092B-C50C-407E-A947-70E740481C1C}">
                <a14:useLocalDpi xmlns:a14="http://schemas.microsoft.com/office/drawing/2010/main" val="0"/>
              </a:ext>
            </a:extLst>
          </a:blip>
          <a:srcRect t="1491" b="23523"/>
          <a:stretch/>
        </p:blipFill>
        <p:spPr>
          <a:xfrm>
            <a:off x="20" y="1282"/>
            <a:ext cx="12191980" cy="6856718"/>
          </a:xfrm>
          <a:prstGeom prst="rect">
            <a:avLst/>
          </a:prstGeom>
        </p:spPr>
      </p:pic>
      <p:sp>
        <p:nvSpPr>
          <p:cNvPr id="6" name="Rectangle 5">
            <a:extLst>
              <a:ext uri="{FF2B5EF4-FFF2-40B4-BE49-F238E27FC236}">
                <a16:creationId xmlns="" xmlns:a16="http://schemas.microsoft.com/office/drawing/2014/main" id="{2DA18EC3-EAD2-47AD-A109-C2C8158A371D}"/>
              </a:ext>
            </a:extLst>
          </p:cNvPr>
          <p:cNvSpPr/>
          <p:nvPr/>
        </p:nvSpPr>
        <p:spPr>
          <a:xfrm>
            <a:off x="2926816" y="98475"/>
            <a:ext cx="6096000" cy="1166473"/>
          </a:xfrm>
          <a:prstGeom prst="rect">
            <a:avLst/>
          </a:prstGeom>
        </p:spPr>
        <p:txBody>
          <a:bodyPr>
            <a:spAutoFit/>
          </a:bodyPr>
          <a:lstStyle/>
          <a:p>
            <a:pPr algn="ctr">
              <a:lnSpc>
                <a:spcPct val="90000"/>
              </a:lnSpc>
              <a:spcBef>
                <a:spcPct val="0"/>
              </a:spcBef>
              <a:spcAft>
                <a:spcPts val="600"/>
              </a:spcAft>
            </a:pPr>
            <a:r>
              <a:rPr lang="en-US" sz="3600" b="1" dirty="0" err="1" smtClean="0">
                <a:solidFill>
                  <a:srgbClr val="FFFF00"/>
                </a:solidFill>
                <a:latin typeface="Arial" panose="020B0604020202020204" pitchFamily="34" charset="0"/>
                <a:cs typeface="Arial" panose="020B0604020202020204" pitchFamily="34" charset="0"/>
              </a:rPr>
              <a:t>Tiết</a:t>
            </a:r>
            <a:r>
              <a:rPr lang="en-US" sz="3600" b="1" dirty="0" smtClean="0">
                <a:solidFill>
                  <a:srgbClr val="FFFF00"/>
                </a:solidFill>
                <a:latin typeface="Arial" panose="020B0604020202020204" pitchFamily="34" charset="0"/>
                <a:cs typeface="Arial" panose="020B0604020202020204" pitchFamily="34" charset="0"/>
              </a:rPr>
              <a:t> 8 - BÀI </a:t>
            </a:r>
            <a:r>
              <a:rPr lang="en-US" sz="3600" b="1" dirty="0">
                <a:solidFill>
                  <a:srgbClr val="FFFF00"/>
                </a:solidFill>
                <a:latin typeface="Arial" panose="020B0604020202020204" pitchFamily="34" charset="0"/>
                <a:cs typeface="Arial" panose="020B0604020202020204" pitchFamily="34" charset="0"/>
              </a:rPr>
              <a:t>4</a:t>
            </a:r>
          </a:p>
          <a:p>
            <a:pPr algn="ctr">
              <a:lnSpc>
                <a:spcPct val="90000"/>
              </a:lnSpc>
              <a:spcBef>
                <a:spcPct val="0"/>
              </a:spcBef>
              <a:spcAft>
                <a:spcPts val="600"/>
              </a:spcAft>
            </a:pPr>
            <a:r>
              <a:rPr lang="en-US" sz="3600" b="1" dirty="0">
                <a:solidFill>
                  <a:srgbClr val="FFFF00"/>
                </a:solidFill>
                <a:latin typeface="Arial" panose="020B0604020202020204" pitchFamily="34" charset="0"/>
                <a:cs typeface="Arial" panose="020B0604020202020204" pitchFamily="34" charset="0"/>
              </a:rPr>
              <a:t>LIÊN MINH CHÂU ÂU</a:t>
            </a:r>
          </a:p>
        </p:txBody>
      </p:sp>
    </p:spTree>
    <p:extLst>
      <p:ext uri="{BB962C8B-B14F-4D97-AF65-F5344CB8AC3E}">
        <p14:creationId xmlns:p14="http://schemas.microsoft.com/office/powerpoint/2010/main" val="482122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 xmlns:a16="http://schemas.microsoft.com/office/drawing/2014/main" id="{FDF2D4B7-0080-4A0D-A6E6-9166BC57CCEC}"/>
              </a:ext>
            </a:extLst>
          </p:cNvPr>
          <p:cNvGrpSpPr/>
          <p:nvPr/>
        </p:nvGrpSpPr>
        <p:grpSpPr>
          <a:xfrm>
            <a:off x="2028510" y="1956385"/>
            <a:ext cx="6967943" cy="872949"/>
            <a:chOff x="1133366" y="2220084"/>
            <a:chExt cx="5681780" cy="914400"/>
          </a:xfrm>
          <a:solidFill>
            <a:schemeClr val="accent4">
              <a:lumMod val="40000"/>
              <a:lumOff val="60000"/>
            </a:schemeClr>
          </a:solidFill>
        </p:grpSpPr>
        <p:sp>
          <p:nvSpPr>
            <p:cNvPr id="47" name="Arrow: Pentagon 46">
              <a:extLst>
                <a:ext uri="{FF2B5EF4-FFF2-40B4-BE49-F238E27FC236}">
                  <a16:creationId xmlns=""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 xmlns:a16="http://schemas.microsoft.com/office/drawing/2014/main" id="{D4437F6C-9815-4D1A-98B7-96367F046F1D}"/>
              </a:ext>
            </a:extLst>
          </p:cNvPr>
          <p:cNvSpPr txBox="1"/>
          <p:nvPr/>
        </p:nvSpPr>
        <p:spPr>
          <a:xfrm>
            <a:off x="2781978" y="2095446"/>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51" name="Group 50">
            <a:extLst>
              <a:ext uri="{FF2B5EF4-FFF2-40B4-BE49-F238E27FC236}">
                <a16:creationId xmlns="" xmlns:a16="http://schemas.microsoft.com/office/drawing/2014/main" id="{0C4C580D-E76E-409A-AEEF-669C37B68227}"/>
              </a:ext>
            </a:extLst>
          </p:cNvPr>
          <p:cNvGrpSpPr/>
          <p:nvPr/>
        </p:nvGrpSpPr>
        <p:grpSpPr>
          <a:xfrm>
            <a:off x="1266283" y="1956385"/>
            <a:ext cx="1301952" cy="872949"/>
            <a:chOff x="344605" y="154323"/>
            <a:chExt cx="1301952" cy="872949"/>
          </a:xfrm>
        </p:grpSpPr>
        <p:sp>
          <p:nvSpPr>
            <p:cNvPr id="52" name="Arrow: Pentagon 51">
              <a:extLst>
                <a:ext uri="{FF2B5EF4-FFF2-40B4-BE49-F238E27FC236}">
                  <a16:creationId xmlns=""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 xmlns:a16="http://schemas.microsoft.com/office/drawing/2014/main" id="{CEB211CC-817A-4145-AD01-08FE9A9A598F}"/>
              </a:ext>
            </a:extLst>
          </p:cNvPr>
          <p:cNvGrpSpPr/>
          <p:nvPr/>
        </p:nvGrpSpPr>
        <p:grpSpPr>
          <a:xfrm>
            <a:off x="1266283" y="3429000"/>
            <a:ext cx="7730166" cy="872949"/>
            <a:chOff x="1133366" y="2220084"/>
            <a:chExt cx="5681780" cy="914400"/>
          </a:xfrm>
          <a:solidFill>
            <a:schemeClr val="accent2">
              <a:lumMod val="20000"/>
              <a:lumOff val="80000"/>
            </a:schemeClr>
          </a:solidFill>
        </p:grpSpPr>
        <p:sp>
          <p:nvSpPr>
            <p:cNvPr id="55" name="Arrow: Pentagon 54">
              <a:extLst>
                <a:ext uri="{FF2B5EF4-FFF2-40B4-BE49-F238E27FC236}">
                  <a16:creationId xmlns=""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 xmlns:a16="http://schemas.microsoft.com/office/drawing/2014/main" id="{026FBB4F-A1B2-4B44-BD2F-59D1774703E5}"/>
              </a:ext>
            </a:extLst>
          </p:cNvPr>
          <p:cNvSpPr txBox="1"/>
          <p:nvPr/>
        </p:nvSpPr>
        <p:spPr>
          <a:xfrm>
            <a:off x="-466727" y="3610818"/>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58" name="Arrow: Pentagon 57">
            <a:extLst>
              <a:ext uri="{FF2B5EF4-FFF2-40B4-BE49-F238E27FC236}">
                <a16:creationId xmlns="" xmlns:a16="http://schemas.microsoft.com/office/drawing/2014/main" id="{B227D5F1-AB8A-4158-8922-B2A51DFBD068}"/>
              </a:ext>
            </a:extLst>
          </p:cNvPr>
          <p:cNvSpPr/>
          <p:nvPr/>
        </p:nvSpPr>
        <p:spPr>
          <a:xfrm>
            <a:off x="1203963" y="3426076"/>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 xmlns:a16="http://schemas.microsoft.com/office/drawing/2014/main" id="{781E2B55-08F1-41E7-956E-9EB35344E4A9}"/>
              </a:ext>
            </a:extLst>
          </p:cNvPr>
          <p:cNvSpPr/>
          <p:nvPr/>
        </p:nvSpPr>
        <p:spPr>
          <a:xfrm rot="5400000">
            <a:off x="2147195" y="373344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24" name="Picture 23">
            <a:extLst>
              <a:ext uri="{FF2B5EF4-FFF2-40B4-BE49-F238E27FC236}">
                <a16:creationId xmlns="" xmlns:a16="http://schemas.microsoft.com/office/drawing/2014/main" id="{F7A9321E-B232-4732-AD0C-AFE70553905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DCCB255A-D02D-4426-A201-497559B29F4C}"/>
              </a:ext>
            </a:extLst>
          </p:cNvPr>
          <p:cNvPicPr>
            <a:picLocks noChangeAspect="1"/>
          </p:cNvPicPr>
          <p:nvPr/>
        </p:nvPicPr>
        <p:blipFill rotWithShape="1">
          <a:blip r:embed="rId3"/>
          <a:srcRect l="9000" t="35851" r="71917" b="32445"/>
          <a:stretch/>
        </p:blipFill>
        <p:spPr>
          <a:xfrm>
            <a:off x="651919" y="4579926"/>
            <a:ext cx="2326640" cy="2174240"/>
          </a:xfrm>
          <a:prstGeom prst="rect">
            <a:avLst/>
          </a:prstGeom>
        </p:spPr>
      </p:pic>
      <p:pic>
        <p:nvPicPr>
          <p:cNvPr id="25" name="Picture 24">
            <a:extLst>
              <a:ext uri="{FF2B5EF4-FFF2-40B4-BE49-F238E27FC236}">
                <a16:creationId xmlns="" xmlns:a16="http://schemas.microsoft.com/office/drawing/2014/main" id="{270DE419-1E7A-4F60-9D53-7C0FE19937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93176" y="1921686"/>
            <a:ext cx="5912385" cy="3745360"/>
          </a:xfrm>
          <a:prstGeom prst="rect">
            <a:avLst/>
          </a:prstGeom>
          <a:noFill/>
        </p:spPr>
      </p:pic>
      <p:grpSp>
        <p:nvGrpSpPr>
          <p:cNvPr id="27" name="Group 26">
            <a:extLst>
              <a:ext uri="{FF2B5EF4-FFF2-40B4-BE49-F238E27FC236}">
                <a16:creationId xmlns="" xmlns:a16="http://schemas.microsoft.com/office/drawing/2014/main" id="{1E52922C-2491-4901-9783-59197A2CC82F}"/>
              </a:ext>
            </a:extLst>
          </p:cNvPr>
          <p:cNvGrpSpPr/>
          <p:nvPr/>
        </p:nvGrpSpPr>
        <p:grpSpPr>
          <a:xfrm>
            <a:off x="426726" y="2189800"/>
            <a:ext cx="4563911" cy="1983179"/>
            <a:chOff x="403977" y="2172202"/>
            <a:chExt cx="4563911" cy="1983179"/>
          </a:xfrm>
        </p:grpSpPr>
        <p:sp>
          <p:nvSpPr>
            <p:cNvPr id="28" name="Speech Bubble: Rectangle with Corners Rounded 27">
              <a:extLst>
                <a:ext uri="{FF2B5EF4-FFF2-40B4-BE49-F238E27FC236}">
                  <a16:creationId xmlns="" xmlns:a16="http://schemas.microsoft.com/office/drawing/2014/main" id="{F25C75D4-9161-42AB-AE36-B3DB1B2A8E33}"/>
                </a:ext>
              </a:extLst>
            </p:cNvPr>
            <p:cNvSpPr/>
            <p:nvPr/>
          </p:nvSpPr>
          <p:spPr>
            <a:xfrm>
              <a:off x="473011" y="2172202"/>
              <a:ext cx="4494877" cy="1983179"/>
            </a:xfrm>
            <a:prstGeom prst="wedgeRoundRectCallout">
              <a:avLst>
                <a:gd name="adj1" fmla="val 71137"/>
                <a:gd name="adj2" fmla="val 18778"/>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B7C900D8-E548-4214-B192-897382B154AB}"/>
                </a:ext>
              </a:extLst>
            </p:cNvPr>
            <p:cNvSpPr txBox="1"/>
            <p:nvPr/>
          </p:nvSpPr>
          <p:spPr>
            <a:xfrm>
              <a:off x="403977" y="2378961"/>
              <a:ext cx="4494877" cy="1569660"/>
            </a:xfrm>
            <a:prstGeom prst="rect">
              <a:avLst/>
            </a:prstGeom>
            <a:noFill/>
          </p:spPr>
          <p:txBody>
            <a:bodyPr wrap="square" rtlCol="0">
              <a:spAutoFit/>
            </a:bodyPr>
            <a:lstStyle/>
            <a:p>
              <a:pPr algn="ctr"/>
              <a:r>
                <a:rPr lang="vi-VN" sz="3200">
                  <a:solidFill>
                    <a:srgbClr val="FF0000"/>
                  </a:solidFill>
                </a:rPr>
                <a:t>Quan sát hình bên và cho biết tên gọi của đồng tiền này?</a:t>
              </a:r>
              <a:endParaRPr lang="en-US" sz="3200">
                <a:solidFill>
                  <a:srgbClr val="FF0000"/>
                </a:solidFill>
              </a:endParaRPr>
            </a:p>
          </p:txBody>
        </p:sp>
      </p:grpSp>
      <p:sp>
        <p:nvSpPr>
          <p:cNvPr id="30" name="Rectangle 29">
            <a:extLst>
              <a:ext uri="{FF2B5EF4-FFF2-40B4-BE49-F238E27FC236}">
                <a16:creationId xmlns="" xmlns:a16="http://schemas.microsoft.com/office/drawing/2014/main" id="{2FE71A3D-D274-4865-B2D2-F0D7C69AF3D1}"/>
              </a:ext>
            </a:extLst>
          </p:cNvPr>
          <p:cNvSpPr/>
          <p:nvPr/>
        </p:nvSpPr>
        <p:spPr>
          <a:xfrm>
            <a:off x="6745300" y="5774613"/>
            <a:ext cx="4584908" cy="461665"/>
          </a:xfrm>
          <a:prstGeom prst="rect">
            <a:avLst/>
          </a:prstGeom>
        </p:spPr>
        <p:txBody>
          <a:bodyPr wrap="none">
            <a:spAutoFit/>
          </a:bodyPr>
          <a:lstStyle/>
          <a:p>
            <a:pPr algn="ctr"/>
            <a:r>
              <a:rPr lang="vi-VN" sz="2400">
                <a:solidFill>
                  <a:srgbClr val="00B050"/>
                </a:solidFill>
                <a:ea typeface="Cambria" panose="02040503050406030204" pitchFamily="18" charset="0"/>
                <a:cs typeface="Cambria" panose="02040503050406030204" pitchFamily="18" charset="0"/>
              </a:rPr>
              <a:t>Đồng tiền chung châu Âu (Euro)</a:t>
            </a:r>
            <a:endParaRPr lang="en-US" sz="2400">
              <a:solidFill>
                <a:srgbClr val="00B050"/>
              </a:solidFill>
            </a:endParaRPr>
          </a:p>
        </p:txBody>
      </p:sp>
      <p:sp>
        <p:nvSpPr>
          <p:cNvPr id="10" name="Rectangle 9">
            <a:extLst>
              <a:ext uri="{FF2B5EF4-FFF2-40B4-BE49-F238E27FC236}">
                <a16:creationId xmlns="" xmlns:a16="http://schemas.microsoft.com/office/drawing/2014/main" id="{7D692546-1A28-42C2-8181-816F2080AAC9}"/>
              </a:ext>
            </a:extLst>
          </p:cNvPr>
          <p:cNvSpPr/>
          <p:nvPr/>
        </p:nvSpPr>
        <p:spPr>
          <a:xfrm>
            <a:off x="426726" y="2627391"/>
            <a:ext cx="5376231" cy="2677656"/>
          </a:xfrm>
          <a:prstGeom prst="rect">
            <a:avLst/>
          </a:prstGeom>
          <a:solidFill>
            <a:schemeClr val="bg1"/>
          </a:solidFill>
          <a:ln>
            <a:solidFill>
              <a:schemeClr val="accent1"/>
            </a:solidFill>
          </a:ln>
        </p:spPr>
        <p:txBody>
          <a:bodyPr wrap="square">
            <a:spAutoFit/>
          </a:bodyPr>
          <a:lstStyle/>
          <a:p>
            <a:pPr algn="just"/>
            <a:r>
              <a:rPr lang="vi-VN" sz="2800" b="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Euro</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 là </a:t>
            </a:r>
            <a:r>
              <a:rPr lang="vi-VN" sz="2800">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đơn vị tiền tệ </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của Liên minh Tiền tệ châu Âu, là tiền tệ chính thức trong 19 quốc gia thành viên của Liên minh châu Âu và trong 6 nước và lãnh thổ không thuộc Liên minh châu Âu </a:t>
            </a:r>
            <a:endParaRPr lang="en-US" sz="2800">
              <a:latin typeface="#9Slide03 Arima Madurai Bold" panose="00000800000000000000" pitchFamily="2" charset="0"/>
              <a:cs typeface="#9Slide03 Arima Madurai Bold" panose="00000800000000000000" pitchFamily="2" charset="0"/>
            </a:endParaRPr>
          </a:p>
        </p:txBody>
      </p:sp>
      <p:pic>
        <p:nvPicPr>
          <p:cNvPr id="17" name="Picture 16">
            <a:extLst>
              <a:ext uri="{FF2B5EF4-FFF2-40B4-BE49-F238E27FC236}">
                <a16:creationId xmlns="" xmlns:a16="http://schemas.microsoft.com/office/drawing/2014/main" id="{A091A501-64B6-44A6-9D38-48078E91E332}"/>
              </a:ext>
            </a:extLst>
          </p:cNvPr>
          <p:cNvPicPr>
            <a:picLocks noChangeAspect="1"/>
          </p:cNvPicPr>
          <p:nvPr/>
        </p:nvPicPr>
        <p:blipFill>
          <a:blip r:embed="rId5"/>
          <a:stretch>
            <a:fillRect/>
          </a:stretch>
        </p:blipFill>
        <p:spPr>
          <a:xfrm>
            <a:off x="11148405" y="25443"/>
            <a:ext cx="929218" cy="817533"/>
          </a:xfrm>
          <a:prstGeom prst="rect">
            <a:avLst/>
          </a:prstGeom>
        </p:spPr>
      </p:pic>
    </p:spTree>
    <p:extLst>
      <p:ext uri="{BB962C8B-B14F-4D97-AF65-F5344CB8AC3E}">
        <p14:creationId xmlns:p14="http://schemas.microsoft.com/office/powerpoint/2010/main" val="2956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DEB110BA-F6F5-4A88-85F8-15418E270E37}"/>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
        <p:nvSpPr>
          <p:cNvPr id="11" name="Rectangle 1">
            <a:extLst>
              <a:ext uri="{FF2B5EF4-FFF2-40B4-BE49-F238E27FC236}">
                <a16:creationId xmlns="" xmlns:a16="http://schemas.microsoft.com/office/drawing/2014/main" id="{B0B59A10-8E1B-4F76-973F-BAF872E6E356}"/>
              </a:ext>
            </a:extLst>
          </p:cNvPr>
          <p:cNvSpPr>
            <a:spLocks noChangeArrowheads="1"/>
          </p:cNvSpPr>
          <p:nvPr/>
        </p:nvSpPr>
        <p:spPr bwMode="auto">
          <a:xfrm>
            <a:off x="2426965" y="2386225"/>
            <a:ext cx="8986511" cy="2690417"/>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 indent="114300">
              <a:spcBef>
                <a:spcPct val="20000"/>
              </a:spcBef>
              <a:buChar char="•"/>
              <a:tabLst>
                <a:tab pos="857250" algn="l"/>
              </a:tabLst>
              <a:defRPr sz="3200">
                <a:solidFill>
                  <a:schemeClr val="tx1"/>
                </a:solidFill>
                <a:latin typeface="Arial" panose="020B0604020202020204" pitchFamily="34" charset="0"/>
              </a:defRPr>
            </a:lvl1pPr>
            <a:lvl2pPr marL="742950" indent="-285750">
              <a:spcBef>
                <a:spcPct val="20000"/>
              </a:spcBef>
              <a:buChar char="–"/>
              <a:tabLst>
                <a:tab pos="857250" algn="l"/>
              </a:tabLst>
              <a:defRPr sz="2800">
                <a:solidFill>
                  <a:schemeClr val="tx1"/>
                </a:solidFill>
                <a:latin typeface="Arial" panose="020B0604020202020204" pitchFamily="34" charset="0"/>
              </a:defRPr>
            </a:lvl2pPr>
            <a:lvl3pPr marL="1143000" indent="-228600">
              <a:spcBef>
                <a:spcPct val="20000"/>
              </a:spcBef>
              <a:buChar char="•"/>
              <a:tabLst>
                <a:tab pos="857250" algn="l"/>
              </a:tabLst>
              <a:defRPr sz="2400">
                <a:solidFill>
                  <a:schemeClr val="tx1"/>
                </a:solidFill>
                <a:latin typeface="Arial" panose="020B0604020202020204" pitchFamily="34" charset="0"/>
              </a:defRPr>
            </a:lvl3pPr>
            <a:lvl4pPr marL="1600200" indent="-228600">
              <a:spcBef>
                <a:spcPct val="20000"/>
              </a:spcBef>
              <a:buChar char="–"/>
              <a:tabLst>
                <a:tab pos="857250" algn="l"/>
              </a:tabLst>
              <a:defRPr sz="2000">
                <a:solidFill>
                  <a:schemeClr val="tx1"/>
                </a:solidFill>
                <a:latin typeface="Arial" panose="020B0604020202020204" pitchFamily="34" charset="0"/>
              </a:defRPr>
            </a:lvl4pPr>
            <a:lvl5pPr marL="2057400" indent="-228600">
              <a:spcBef>
                <a:spcPct val="20000"/>
              </a:spcBef>
              <a:buChar char="»"/>
              <a:tabLst>
                <a:tab pos="857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en-US" altLang="en-US" sz="3600">
                <a:solidFill>
                  <a:srgbClr val="0000CC"/>
                </a:solidFill>
                <a:ea typeface="Cambria" panose="02040503050406030204" pitchFamily="18" charset="0"/>
                <a:cs typeface="Arial" panose="020B0604020202020204" pitchFamily="34" charset="0"/>
              </a:rPr>
              <a:t>HS </a:t>
            </a:r>
            <a:r>
              <a:rPr lang="vi-VN" altLang="en-US" sz="3600">
                <a:solidFill>
                  <a:srgbClr val="0000CC"/>
                </a:solidFill>
                <a:ea typeface="Cambria" panose="02040503050406030204" pitchFamily="18" charset="0"/>
                <a:cs typeface="Arial" panose="020B0604020202020204" pitchFamily="34" charset="0"/>
              </a:rPr>
              <a:t>có thời gian </a:t>
            </a:r>
            <a:r>
              <a:rPr lang="en-US" altLang="en-US" sz="3600">
                <a:solidFill>
                  <a:srgbClr val="FF0000"/>
                </a:solidFill>
                <a:ea typeface="Cambria" panose="02040503050406030204" pitchFamily="18" charset="0"/>
                <a:cs typeface="Arial" panose="020B0604020202020204" pitchFamily="34" charset="0"/>
              </a:rPr>
              <a:t>2</a:t>
            </a:r>
            <a:r>
              <a:rPr lang="vi-VN" altLang="en-US" sz="3600">
                <a:solidFill>
                  <a:srgbClr val="FF0000"/>
                </a:solidFill>
                <a:ea typeface="Cambria" panose="02040503050406030204" pitchFamily="18" charset="0"/>
                <a:cs typeface="Arial" panose="020B0604020202020204" pitchFamily="34" charset="0"/>
              </a:rPr>
              <a:t> phút </a:t>
            </a:r>
            <a:r>
              <a:rPr lang="vi-VN" altLang="en-US" sz="3600">
                <a:solidFill>
                  <a:srgbClr val="0000CC"/>
                </a:solidFill>
                <a:ea typeface="Cambria" panose="02040503050406030204" pitchFamily="18" charset="0"/>
                <a:cs typeface="Arial" panose="020B0604020202020204" pitchFamily="34" charset="0"/>
              </a:rPr>
              <a:t>đọc tài liệu SGK,</a:t>
            </a:r>
            <a:r>
              <a:rPr lang="en-US" altLang="en-US" sz="3600">
                <a:solidFill>
                  <a:srgbClr val="0000CC"/>
                </a:solidFill>
                <a:ea typeface="Cambria" panose="02040503050406030204" pitchFamily="18" charset="0"/>
                <a:cs typeface="Arial" panose="020B0604020202020204" pitchFamily="34" charset="0"/>
              </a:rPr>
              <a:t> </a:t>
            </a:r>
            <a:r>
              <a:rPr lang="en-US" altLang="en-US" sz="3600">
                <a:solidFill>
                  <a:srgbClr val="FF0000"/>
                </a:solidFill>
                <a:ea typeface="Cambria" panose="02040503050406030204" pitchFamily="18" charset="0"/>
                <a:cs typeface="Arial" panose="020B0604020202020204" pitchFamily="34" charset="0"/>
              </a:rPr>
              <a:t>gạch chân các từ khóa quan trọng</a:t>
            </a:r>
            <a:r>
              <a:rPr lang="en-US" altLang="en-US" sz="3600">
                <a:solidFill>
                  <a:srgbClr val="0000CC"/>
                </a:solidFill>
                <a:ea typeface="Cambria" panose="02040503050406030204" pitchFamily="18" charset="0"/>
                <a:cs typeface="Arial" panose="020B0604020202020204" pitchFamily="34" charset="0"/>
              </a:rPr>
              <a:t>.</a:t>
            </a:r>
            <a:r>
              <a:rPr lang="vi-VN" altLang="en-US" sz="3600">
                <a:solidFill>
                  <a:srgbClr val="0000CC"/>
                </a:solidFill>
                <a:ea typeface="Cambria" panose="02040503050406030204" pitchFamily="18" charset="0"/>
                <a:cs typeface="Arial" panose="020B0604020202020204" pitchFamily="34" charset="0"/>
              </a:rPr>
              <a:t> </a:t>
            </a:r>
            <a:r>
              <a:rPr lang="en-US" altLang="en-US" sz="3600">
                <a:solidFill>
                  <a:srgbClr val="0000CC"/>
                </a:solidFill>
                <a:ea typeface="Cambria" panose="02040503050406030204" pitchFamily="18" charset="0"/>
                <a:cs typeface="Arial" panose="020B0604020202020204" pitchFamily="34" charset="0"/>
              </a:rPr>
              <a:t>H</a:t>
            </a:r>
            <a:r>
              <a:rPr lang="vi-VN" altLang="en-US" sz="3600">
                <a:solidFill>
                  <a:srgbClr val="0000CC"/>
                </a:solidFill>
                <a:ea typeface="Cambria" panose="02040503050406030204" pitchFamily="18" charset="0"/>
                <a:cs typeface="Arial" panose="020B0604020202020204" pitchFamily="34" charset="0"/>
              </a:rPr>
              <a:t>ết thời gian gấp hết SGK lại và </a:t>
            </a:r>
            <a:r>
              <a:rPr lang="en-US" altLang="en-US" sz="3600">
                <a:solidFill>
                  <a:srgbClr val="0000CC"/>
                </a:solidFill>
                <a:ea typeface="Cambria" panose="02040503050406030204" pitchFamily="18" charset="0"/>
                <a:cs typeface="Arial" panose="020B0604020202020204" pitchFamily="34" charset="0"/>
              </a:rPr>
              <a:t>tham gia trò ch</a:t>
            </a:r>
            <a:r>
              <a:rPr lang="vi-VN" altLang="en-US" sz="3600">
                <a:solidFill>
                  <a:srgbClr val="0000CC"/>
                </a:solidFill>
                <a:ea typeface="Cambria" panose="02040503050406030204" pitchFamily="18" charset="0"/>
                <a:cs typeface="Arial" panose="020B0604020202020204" pitchFamily="34" charset="0"/>
              </a:rPr>
              <a:t>ơ</a:t>
            </a:r>
            <a:r>
              <a:rPr lang="en-US" altLang="en-US" sz="3600">
                <a:solidFill>
                  <a:srgbClr val="0000CC"/>
                </a:solidFill>
                <a:ea typeface="Cambria" panose="02040503050406030204" pitchFamily="18" charset="0"/>
                <a:cs typeface="Arial" panose="020B0604020202020204" pitchFamily="34" charset="0"/>
              </a:rPr>
              <a:t>i “hỏi nhanh-đáp gọn”</a:t>
            </a:r>
            <a:endParaRPr lang="en-US" altLang="en-US" sz="3600">
              <a:solidFill>
                <a:srgbClr val="0000CC"/>
              </a:solidFill>
              <a:cs typeface="Arial" panose="020B0604020202020204" pitchFamily="34" charset="0"/>
            </a:endParaRPr>
          </a:p>
        </p:txBody>
      </p:sp>
      <p:pic>
        <p:nvPicPr>
          <p:cNvPr id="12" name="Picture 11">
            <a:extLst>
              <a:ext uri="{FF2B5EF4-FFF2-40B4-BE49-F238E27FC236}">
                <a16:creationId xmlns="" xmlns:a16="http://schemas.microsoft.com/office/drawing/2014/main" id="{51683364-BC22-4FFB-A685-51A8C7075C92}"/>
              </a:ext>
            </a:extLst>
          </p:cNvPr>
          <p:cNvPicPr>
            <a:picLocks noChangeAspect="1"/>
          </p:cNvPicPr>
          <p:nvPr/>
        </p:nvPicPr>
        <p:blipFill>
          <a:blip r:embed="rId6"/>
          <a:stretch>
            <a:fillRect/>
          </a:stretch>
        </p:blipFill>
        <p:spPr>
          <a:xfrm>
            <a:off x="193173" y="2386225"/>
            <a:ext cx="2086266" cy="1295581"/>
          </a:xfrm>
          <a:prstGeom prst="rect">
            <a:avLst/>
          </a:prstGeom>
        </p:spPr>
      </p:pic>
      <p:pic>
        <p:nvPicPr>
          <p:cNvPr id="13" name="2 Minute Timer (To)">
            <a:hlinkClick r:id="" action="ppaction://media"/>
            <a:extLst>
              <a:ext uri="{FF2B5EF4-FFF2-40B4-BE49-F238E27FC236}">
                <a16:creationId xmlns="" xmlns:a16="http://schemas.microsoft.com/office/drawing/2014/main" id="{7EEE7519-FCA8-4238-9517-1B9C9FB25C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575" y="3793070"/>
            <a:ext cx="2059864" cy="1166969"/>
          </a:xfrm>
          <a:prstGeom prst="rect">
            <a:avLst/>
          </a:prstGeom>
        </p:spPr>
      </p:pic>
    </p:spTree>
    <p:extLst>
      <p:ext uri="{BB962C8B-B14F-4D97-AF65-F5344CB8AC3E}">
        <p14:creationId xmlns:p14="http://schemas.microsoft.com/office/powerpoint/2010/main" val="27679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7672378" cy="646331"/>
          </a:xfrm>
          <a:prstGeom prst="rect">
            <a:avLst/>
          </a:prstGeom>
          <a:noFill/>
        </p:spPr>
        <p:txBody>
          <a:bodyPr wrap="square" rtlCol="0">
            <a:spAutoFit/>
          </a:bodyPr>
          <a:lstStyle/>
          <a:p>
            <a:r>
              <a:rPr lang="vi-VN" sz="3600">
                <a:solidFill>
                  <a:srgbClr val="0000CC"/>
                </a:solidFill>
                <a:effectLst>
                  <a:outerShdw blurRad="38100" dist="38100" dir="2700000" algn="tl">
                    <a:srgbClr val="000000">
                      <a:alpha val="43137"/>
                    </a:srgbClr>
                  </a:outerShdw>
                </a:effectLst>
              </a:rPr>
              <a:t>Cộng đồng kinh tế châu Âu (1957)</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100365" y="2419541"/>
            <a:ext cx="6425109" cy="1323439"/>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Tổ chức tiền thân của Liên minh châu Âu</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2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2787929" y="5098506"/>
            <a:ext cx="7672378" cy="707886"/>
          </a:xfrm>
          <a:prstGeom prst="rect">
            <a:avLst/>
          </a:prstGeom>
          <a:noFill/>
        </p:spPr>
        <p:txBody>
          <a:bodyPr wrap="square" rtlCol="0">
            <a:spAutoFit/>
          </a:bodyPr>
          <a:lstStyle/>
          <a:p>
            <a:r>
              <a:rPr lang="vi-VN" sz="4000">
                <a:solidFill>
                  <a:srgbClr val="0000CC"/>
                </a:solidFill>
              </a:rPr>
              <a:t>01/11/1993</a:t>
            </a:r>
            <a:endParaRPr lang="en-US" sz="40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15999" y="2398236"/>
            <a:ext cx="6593840" cy="1200329"/>
          </a:xfrm>
          <a:prstGeom prst="rect">
            <a:avLst/>
          </a:prstGeom>
          <a:noFill/>
        </p:spPr>
        <p:txBody>
          <a:bodyPr wrap="square" rtlCol="0">
            <a:spAutoFit/>
          </a:bodyPr>
          <a:lstStyle/>
          <a:p>
            <a:pPr algn="ctr"/>
            <a:r>
              <a:rPr lang="vi-VN"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minh châu Âu được thành lập vào thời gian nào</a:t>
            </a:r>
            <a:r>
              <a:rPr lang="en-US"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4281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1605</Words>
  <Application>Microsoft Office PowerPoint</Application>
  <PresentationFormat>Custom</PresentationFormat>
  <Paragraphs>271</Paragraphs>
  <Slides>35</Slides>
  <Notes>23</Notes>
  <HiddenSlides>0</HiddenSlides>
  <MMClips>8</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HS</cp:lastModifiedBy>
  <cp:revision>19</cp:revision>
  <dcterms:created xsi:type="dcterms:W3CDTF">2022-03-22T14:06:42Z</dcterms:created>
  <dcterms:modified xsi:type="dcterms:W3CDTF">2022-10-20T13:27:10Z</dcterms:modified>
</cp:coreProperties>
</file>