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6" r:id="rId3"/>
    <p:sldId id="257" r:id="rId4"/>
    <p:sldId id="258" r:id="rId5"/>
    <p:sldId id="260" r:id="rId6"/>
    <p:sldId id="259" r:id="rId7"/>
    <p:sldId id="261" r:id="rId8"/>
    <p:sldId id="275" r:id="rId9"/>
    <p:sldId id="262" r:id="rId10"/>
    <p:sldId id="264" r:id="rId11"/>
    <p:sldId id="265" r:id="rId12"/>
    <p:sldId id="266" r:id="rId13"/>
    <p:sldId id="267" r:id="rId14"/>
    <p:sldId id="268" r:id="rId15"/>
    <p:sldId id="269" r:id="rId16"/>
    <p:sldId id="270" r:id="rId17"/>
    <p:sldId id="272" r:id="rId18"/>
    <p:sldId id="271" r:id="rId19"/>
    <p:sldId id="280" r:id="rId20"/>
    <p:sldId id="281" r:id="rId21"/>
    <p:sldId id="282" r:id="rId22"/>
    <p:sldId id="273"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37FF79-9793-4B28-A058-302E97C12A7F}" v="4862" dt="2023-02-19T11:06:13.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p:scale>
          <a:sx n="81" d="100"/>
          <a:sy n="81" d="100"/>
        </p:scale>
        <p:origin x="-444"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Bấm &amp; sửa kiểu phụ đề của Bản chính</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09/07/2023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317750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Văn bản Dọc 2"/>
          <p:cNvSpPr>
            <a:spLocks noGrp="1"/>
          </p:cNvSpPr>
          <p:nvPr>
            <p:ph type="body" orient="vert" idx="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09/07/2023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244748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ề Dọc và Văn bả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p:cNvSpPr>
            <a:spLocks noGrp="1"/>
          </p:cNvSpPr>
          <p:nvPr>
            <p:ph type="body" orient="vert" idx="1"/>
          </p:nvPr>
        </p:nvSpPr>
        <p:spPr>
          <a:xfrm>
            <a:off x="838200" y="365125"/>
            <a:ext cx="7734300" cy="5811838"/>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09/07/2023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9500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idx="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09/07/2023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427393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Bấm để sửa kiểu văn bản Bản cái</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09/07/2023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323934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sz="half" idx="1"/>
          </p:nvPr>
        </p:nvSpPr>
        <p:spPr>
          <a:xfrm>
            <a:off x="838200" y="1825625"/>
            <a:ext cx="5181600" cy="435133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ội dung 3"/>
          <p:cNvSpPr>
            <a:spLocks noGrp="1"/>
          </p:cNvSpPr>
          <p:nvPr>
            <p:ph sz="half" idx="2"/>
          </p:nvPr>
        </p:nvSpPr>
        <p:spPr>
          <a:xfrm>
            <a:off x="6172200" y="1825625"/>
            <a:ext cx="5181600" cy="435133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5" name="Chỗ dành sẵn cho Ngày tháng 4"/>
          <p:cNvSpPr>
            <a:spLocks noGrp="1"/>
          </p:cNvSpPr>
          <p:nvPr>
            <p:ph type="dt" sz="half" idx="10"/>
          </p:nvPr>
        </p:nvSpPr>
        <p:spPr/>
        <p:txBody>
          <a:bodyPr/>
          <a:lstStyle/>
          <a:p>
            <a:fld id="{E287236D-C680-4349-9A96-AEA01B6A4E8F}" type="datetimeFigureOut">
              <a:rPr lang="vi-VN" smtClean="0"/>
              <a:t>09/07/2023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7143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để sửa kiểu văn bản Bản cái</a:t>
            </a:r>
          </a:p>
        </p:txBody>
      </p:sp>
      <p:sp>
        <p:nvSpPr>
          <p:cNvPr id="4" name="Chỗ dành sẵn cho Nội dung 3"/>
          <p:cNvSpPr>
            <a:spLocks noGrp="1"/>
          </p:cNvSpPr>
          <p:nvPr>
            <p:ph sz="half" idx="2"/>
          </p:nvPr>
        </p:nvSpPr>
        <p:spPr>
          <a:xfrm>
            <a:off x="839788" y="2505075"/>
            <a:ext cx="5157787"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5" name="Chỗ dành sẵn cho Văn bản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để sửa kiểu văn bản Bản cái</a:t>
            </a:r>
          </a:p>
        </p:txBody>
      </p:sp>
      <p:sp>
        <p:nvSpPr>
          <p:cNvPr id="6" name="Chỗ dành sẵn cho Nội dung 5"/>
          <p:cNvSpPr>
            <a:spLocks noGrp="1"/>
          </p:cNvSpPr>
          <p:nvPr>
            <p:ph sz="quarter" idx="4"/>
          </p:nvPr>
        </p:nvSpPr>
        <p:spPr>
          <a:xfrm>
            <a:off x="6172200" y="2505075"/>
            <a:ext cx="5183188"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7" name="Chỗ dành sẵn cho Ngày tháng 6"/>
          <p:cNvSpPr>
            <a:spLocks noGrp="1"/>
          </p:cNvSpPr>
          <p:nvPr>
            <p:ph type="dt" sz="half" idx="10"/>
          </p:nvPr>
        </p:nvSpPr>
        <p:spPr/>
        <p:txBody>
          <a:bodyPr/>
          <a:lstStyle/>
          <a:p>
            <a:fld id="{E287236D-C680-4349-9A96-AEA01B6A4E8F}" type="datetimeFigureOut">
              <a:rPr lang="vi-VN" smtClean="0"/>
              <a:t>09/07/2023</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hiệu Bản chiếu 8"/>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169530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gày tháng 2"/>
          <p:cNvSpPr>
            <a:spLocks noGrp="1"/>
          </p:cNvSpPr>
          <p:nvPr>
            <p:ph type="dt" sz="half" idx="10"/>
          </p:nvPr>
        </p:nvSpPr>
        <p:spPr/>
        <p:txBody>
          <a:bodyPr/>
          <a:lstStyle/>
          <a:p>
            <a:fld id="{E287236D-C680-4349-9A96-AEA01B6A4E8F}" type="datetimeFigureOut">
              <a:rPr lang="vi-VN" smtClean="0"/>
              <a:t>09/07/2023</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hiệu Bản chiếu 4"/>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301340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E287236D-C680-4349-9A96-AEA01B6A4E8F}" type="datetimeFigureOut">
              <a:rPr lang="vi-VN" smtClean="0"/>
              <a:t>09/07/2023</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hiệu Bản chiếu 3"/>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143857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Phụ đề">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Bấm để sửa kiểu văn bản Bản cái</a:t>
            </a:r>
          </a:p>
        </p:txBody>
      </p:sp>
      <p:sp>
        <p:nvSpPr>
          <p:cNvPr id="5" name="Chỗ dành sẵn cho Ngày tháng 4"/>
          <p:cNvSpPr>
            <a:spLocks noGrp="1"/>
          </p:cNvSpPr>
          <p:nvPr>
            <p:ph type="dt" sz="half" idx="10"/>
          </p:nvPr>
        </p:nvSpPr>
        <p:spPr/>
        <p:txBody>
          <a:bodyPr/>
          <a:lstStyle/>
          <a:p>
            <a:fld id="{E287236D-C680-4349-9A96-AEA01B6A4E8F}" type="datetimeFigureOut">
              <a:rPr lang="vi-VN" smtClean="0"/>
              <a:t>09/07/2023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63802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Phụ đề">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Bấm để sửa kiểu văn bản Bản cái</a:t>
            </a:r>
          </a:p>
        </p:txBody>
      </p:sp>
      <p:sp>
        <p:nvSpPr>
          <p:cNvPr id="5" name="Chỗ dành sẵn cho Ngày tháng 4"/>
          <p:cNvSpPr>
            <a:spLocks noGrp="1"/>
          </p:cNvSpPr>
          <p:nvPr>
            <p:ph type="dt" sz="half" idx="10"/>
          </p:nvPr>
        </p:nvSpPr>
        <p:spPr/>
        <p:txBody>
          <a:bodyPr/>
          <a:lstStyle/>
          <a:p>
            <a:fld id="{E287236D-C680-4349-9A96-AEA01B6A4E8F}" type="datetimeFigureOut">
              <a:rPr lang="vi-VN" smtClean="0"/>
              <a:t>09/07/2023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386014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7236D-C680-4349-9A96-AEA01B6A4E8F}" type="datetimeFigureOut">
              <a:rPr lang="vi-VN" smtClean="0"/>
              <a:t>09/07/2023</a:t>
            </a:fld>
            <a:endParaRPr lang="vi-VN"/>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5828D-F580-42DE-B77E-860980F07F32}" type="slidenum">
              <a:rPr lang="vi-VN" smtClean="0"/>
              <a:t>‹#›</a:t>
            </a:fld>
            <a:endParaRPr lang="vi-VN"/>
          </a:p>
        </p:txBody>
      </p:sp>
    </p:spTree>
    <p:extLst>
      <p:ext uri="{BB962C8B-B14F-4D97-AF65-F5344CB8AC3E}">
        <p14:creationId xmlns:p14="http://schemas.microsoft.com/office/powerpoint/2010/main" val="3336428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200000"/>
              </a:lnSpc>
            </a:pPr>
            <a:r>
              <a:rPr lang="en-US" b="1" dirty="0" err="1">
                <a:solidFill>
                  <a:srgbClr val="FF0000"/>
                </a:solidFill>
                <a:latin typeface="Times New Roman" pitchFamily="18" charset="0"/>
                <a:cs typeface="Times New Roman" pitchFamily="18" charset="0"/>
              </a:rPr>
              <a:t>Khối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lớp</a:t>
            </a: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7</a:t>
            </a:r>
            <a:endParaRPr lang="en-US" b="1" dirty="0">
              <a:solidFill>
                <a:srgbClr val="0707E9"/>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lgn="ctr">
              <a:lnSpc>
                <a:spcPct val="200000"/>
              </a:lnSpc>
            </a:pPr>
            <a:r>
              <a:rPr lang="en-US" sz="3600" b="1" dirty="0" err="1" smtClean="0">
                <a:solidFill>
                  <a:srgbClr val="FF0000"/>
                </a:solidFill>
                <a:latin typeface="Times New Roman" pitchFamily="18" charset="0"/>
                <a:cs typeface="Times New Roman" pitchFamily="18" charset="0"/>
              </a:rPr>
              <a:t>Môn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Lịch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sử</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địa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lí</a:t>
            </a:r>
            <a:r>
              <a:rPr lang="en-US" sz="3600" b="1" dirty="0" smtClean="0">
                <a:solidFill>
                  <a:srgbClr val="FF0000"/>
                </a:solidFill>
                <a:latin typeface="Times New Roman" pitchFamily="18" charset="0"/>
                <a:cs typeface="Times New Roman" pitchFamily="18" charset="0"/>
              </a:rPr>
              <a:t> 7</a:t>
            </a:r>
            <a:endParaRPr lang="vi-VN" sz="3600" b="1" dirty="0" smtClean="0">
              <a:solidFill>
                <a:srgbClr val="FF0000"/>
              </a:solidFill>
              <a:cs typeface="Arial"/>
            </a:endParaRPr>
          </a:p>
          <a:p>
            <a:pPr algn="ctr">
              <a:lnSpc>
                <a:spcPct val="200000"/>
              </a:lnSpc>
            </a:pPr>
            <a:r>
              <a:rPr lang="en-US" sz="3600" b="1" smtClean="0">
                <a:solidFill>
                  <a:srgbClr val="FF0000"/>
                </a:solidFill>
                <a:latin typeface="Times New Roman" pitchFamily="18" charset="0"/>
                <a:cs typeface="Times New Roman" pitchFamily="18" charset="0"/>
              </a:rPr>
              <a:t>BÀI </a:t>
            </a:r>
            <a:r>
              <a:rPr lang="en-US" sz="3600" b="1" dirty="0" smtClean="0">
                <a:solidFill>
                  <a:srgbClr val="FF0000"/>
                </a:solidFill>
                <a:latin typeface="Times New Roman" pitchFamily="18" charset="0"/>
                <a:cs typeface="Times New Roman" pitchFamily="18" charset="0"/>
              </a:rPr>
              <a:t>20: </a:t>
            </a:r>
            <a:r>
              <a:rPr lang="vi-VN" sz="3600" b="1" dirty="0">
                <a:solidFill>
                  <a:srgbClr val="FF0000"/>
                </a:solidFill>
                <a:cs typeface="Arial"/>
              </a:rPr>
              <a:t>ĐẶC ĐIỂM DÂN CƯ, XÃ HỘI </a:t>
            </a:r>
            <a:r>
              <a:rPr lang="vi-VN" sz="3600" b="1" dirty="0" smtClean="0">
                <a:solidFill>
                  <a:srgbClr val="FF0000"/>
                </a:solidFill>
                <a:cs typeface="Arial"/>
              </a:rPr>
              <a:t>Ô-XTRÂY-LI-A</a:t>
            </a:r>
            <a:endParaRPr lang="en-US" sz="3600" b="1" dirty="0">
              <a:solidFill>
                <a:srgbClr val="FF0000"/>
              </a:solidFill>
              <a:latin typeface="Times New Roman" pitchFamily="18" charset="0"/>
              <a:cs typeface="Times New Roman" pitchFamily="18" charset="0"/>
            </a:endParaRPr>
          </a:p>
          <a:p>
            <a:pPr marL="0" indent="0" algn="ctr">
              <a:lnSpc>
                <a:spcPct val="200000"/>
              </a:lnSpc>
              <a:buNone/>
            </a:pPr>
            <a:r>
              <a:rPr lang="en-US" sz="3600" b="1" dirty="0">
                <a:solidFill>
                  <a:srgbClr val="FF0000"/>
                </a:solidFill>
                <a:latin typeface="Times New Roman" pitchFamily="18" charset="0"/>
                <a:cs typeface="Times New Roman" pitchFamily="18" charset="0"/>
              </a:rPr>
              <a:t>(CTST)</a:t>
            </a:r>
          </a:p>
          <a:p>
            <a:pPr algn="ctr">
              <a:lnSpc>
                <a:spcPct val="200000"/>
              </a:lnSpc>
            </a:pPr>
            <a:r>
              <a:rPr lang="en-US" sz="3600" dirty="0" err="1">
                <a:latin typeface="Times New Roman" pitchFamily="18" charset="0"/>
                <a:cs typeface="Times New Roman" pitchFamily="18" charset="0"/>
              </a:rPr>
              <a:t>Giáo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Thị</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Phượng</a:t>
            </a:r>
            <a:endParaRPr lang="en-US" sz="3600" b="1" dirty="0">
              <a:solidFill>
                <a:srgbClr val="FF0000"/>
              </a:solidFill>
              <a:latin typeface="Times New Roman" pitchFamily="18" charset="0"/>
              <a:cs typeface="Times New Roman" pitchFamily="18" charset="0"/>
            </a:endParaRPr>
          </a:p>
          <a:p>
            <a:endParaRPr lang="vi-VN" sz="3600" dirty="0"/>
          </a:p>
        </p:txBody>
      </p:sp>
    </p:spTree>
    <p:extLst>
      <p:ext uri="{BB962C8B-B14F-4D97-AF65-F5344CB8AC3E}">
        <p14:creationId xmlns:p14="http://schemas.microsoft.com/office/powerpoint/2010/main" val="3886370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hỗ dành sẵn cho Nội dung 2">
            <a:extLst>
              <a:ext uri="{FF2B5EF4-FFF2-40B4-BE49-F238E27FC236}">
                <a16:creationId xmlns="" xmlns:a16="http://schemas.microsoft.com/office/drawing/2014/main" id="{6FACF0CF-0BBA-1F5F-7A54-1E1FA29450FB}"/>
              </a:ext>
            </a:extLst>
          </p:cNvPr>
          <p:cNvSpPr>
            <a:spLocks noGrp="1"/>
          </p:cNvSpPr>
          <p:nvPr>
            <p:ph idx="1"/>
          </p:nvPr>
        </p:nvSpPr>
        <p:spPr>
          <a:xfrm>
            <a:off x="327348" y="281354"/>
            <a:ext cx="11504309" cy="6337723"/>
          </a:xfrm>
        </p:spPr>
        <p:txBody>
          <a:bodyPr vert="horz" lIns="91440" tIns="45720" rIns="91440" bIns="45720" rtlCol="0" anchor="t">
            <a:normAutofit/>
          </a:bodyPr>
          <a:lstStyle/>
          <a:p>
            <a:r>
              <a:rPr lang="vi-VN" sz="2400" b="1" u="sng" dirty="0">
                <a:cs typeface="Arial"/>
              </a:rPr>
              <a:t>*</a:t>
            </a:r>
            <a:r>
              <a:rPr lang="vi-VN" sz="2400" b="1" u="sng" dirty="0">
                <a:latin typeface="+mj-lt"/>
                <a:cs typeface="Arial"/>
              </a:rPr>
              <a:t>Nội dung ghi bài:</a:t>
            </a:r>
          </a:p>
          <a:p>
            <a:r>
              <a:rPr lang="vi-VN" sz="2400" b="1" u="sng" dirty="0" smtClean="0">
                <a:solidFill>
                  <a:srgbClr val="FF0000"/>
                </a:solidFill>
                <a:latin typeface="+mj-lt"/>
                <a:ea typeface="+mn-lt"/>
                <a:cs typeface="Arial"/>
              </a:rPr>
              <a:t>1 </a:t>
            </a:r>
            <a:r>
              <a:rPr lang="vi-VN" sz="2400" b="1" u="sng" dirty="0">
                <a:solidFill>
                  <a:srgbClr val="FF0000"/>
                </a:solidFill>
                <a:latin typeface="+mj-lt"/>
                <a:ea typeface="+mn-lt"/>
                <a:cs typeface="Arial"/>
              </a:rPr>
              <a:t>Đặc điểm dân cư </a:t>
            </a:r>
          </a:p>
          <a:p>
            <a:r>
              <a:rPr lang="vi-VN" sz="2400" b="1" u="sng" dirty="0" smtClean="0">
                <a:solidFill>
                  <a:srgbClr val="FF0000"/>
                </a:solidFill>
                <a:latin typeface="+mj-lt"/>
                <a:cs typeface="Arial"/>
              </a:rPr>
              <a:t>a. Quy mô, gia tăng và cơ cấu dân số</a:t>
            </a:r>
            <a:endParaRPr lang="vi-VN" sz="2400" b="1" u="sng" dirty="0">
              <a:solidFill>
                <a:srgbClr val="FF0000"/>
              </a:solidFill>
              <a:latin typeface="+mj-lt"/>
              <a:cs typeface="Arial"/>
            </a:endParaRPr>
          </a:p>
          <a:p>
            <a:r>
              <a:rPr lang="vi-VN" sz="2400" dirty="0" smtClean="0">
                <a:latin typeface="+mj-lt"/>
                <a:cs typeface="Arial"/>
              </a:rPr>
              <a:t>- Quy </a:t>
            </a:r>
            <a:r>
              <a:rPr lang="vi-VN" sz="2400" dirty="0">
                <a:latin typeface="+mj-lt"/>
                <a:cs typeface="Arial"/>
              </a:rPr>
              <a:t>mô dân số không lớn .</a:t>
            </a:r>
          </a:p>
          <a:p>
            <a:r>
              <a:rPr lang="vi-VN" sz="2400" dirty="0">
                <a:latin typeface="+mj-lt"/>
                <a:cs typeface="Arial"/>
              </a:rPr>
              <a:t>-Tỉ suất tăng tự nhiên ở mức thấp : 0,5% năm 2020. </a:t>
            </a:r>
          </a:p>
          <a:p>
            <a:r>
              <a:rPr lang="vi-VN" sz="2400" dirty="0">
                <a:latin typeface="+mj-lt"/>
                <a:cs typeface="Arial"/>
              </a:rPr>
              <a:t>-Số dân </a:t>
            </a:r>
            <a:r>
              <a:rPr lang="vi-VN" sz="2400" dirty="0" smtClean="0">
                <a:latin typeface="+mj-lt"/>
                <a:cs typeface="Arial"/>
              </a:rPr>
              <a:t>Ô-xtrây-li-a </a:t>
            </a:r>
            <a:r>
              <a:rPr lang="vi-VN" sz="2400" dirty="0">
                <a:latin typeface="+mj-lt"/>
                <a:cs typeface="Arial"/>
              </a:rPr>
              <a:t>tăng chủ yếu do nhập cư </a:t>
            </a:r>
          </a:p>
          <a:p>
            <a:r>
              <a:rPr lang="vi-VN" sz="2400" dirty="0" smtClean="0">
                <a:latin typeface="+mj-lt"/>
                <a:cs typeface="Arial"/>
              </a:rPr>
              <a:t>- Cơ </a:t>
            </a:r>
            <a:r>
              <a:rPr lang="vi-VN" sz="2400" dirty="0">
                <a:latin typeface="+mj-lt"/>
                <a:cs typeface="Arial"/>
              </a:rPr>
              <a:t>cấu dân số:</a:t>
            </a:r>
          </a:p>
          <a:p>
            <a:r>
              <a:rPr lang="vi-VN" sz="2400" dirty="0">
                <a:latin typeface="+mj-lt"/>
                <a:cs typeface="Arial"/>
              </a:rPr>
              <a:t>Cơ cấu dân số theo tuổi : </a:t>
            </a:r>
            <a:r>
              <a:rPr lang="vi-VN" sz="2400" dirty="0" smtClean="0">
                <a:latin typeface="+mj-lt"/>
                <a:cs typeface="Arial"/>
              </a:rPr>
              <a:t>Ô-xtrây-li-a </a:t>
            </a:r>
            <a:r>
              <a:rPr lang="vi-VN" sz="2400" dirty="0">
                <a:latin typeface="+mj-lt"/>
                <a:cs typeface="Arial"/>
              </a:rPr>
              <a:t>có cơ cấu dân số già .</a:t>
            </a:r>
          </a:p>
          <a:p>
            <a:r>
              <a:rPr lang="vi-VN" sz="2400" dirty="0">
                <a:latin typeface="+mj-lt"/>
                <a:cs typeface="Arial"/>
              </a:rPr>
              <a:t>Cơ cấu dân </a:t>
            </a:r>
            <a:r>
              <a:rPr lang="vi-VN" sz="2400">
                <a:latin typeface="+mj-lt"/>
                <a:cs typeface="Arial"/>
              </a:rPr>
              <a:t>số </a:t>
            </a:r>
            <a:r>
              <a:rPr lang="vi-VN" sz="2400" smtClean="0">
                <a:latin typeface="+mj-lt"/>
                <a:cs typeface="Arial"/>
              </a:rPr>
              <a:t>theo giới  </a:t>
            </a:r>
            <a:r>
              <a:rPr lang="vi-VN" sz="2400" dirty="0">
                <a:latin typeface="+mj-lt"/>
                <a:cs typeface="Arial"/>
              </a:rPr>
              <a:t>tính : 100 nữ thì có 98 nam .</a:t>
            </a:r>
          </a:p>
          <a:p>
            <a:r>
              <a:rPr lang="vi-VN" sz="2400" dirty="0">
                <a:latin typeface="+mj-lt"/>
                <a:cs typeface="Arial"/>
              </a:rPr>
              <a:t>Cơ cấu theo thành phần dân cư đa dạng : Dân cư chủ yếu là người nhập cư từ Châu Âu , </a:t>
            </a:r>
            <a:r>
              <a:rPr lang="vi-VN" sz="2400" dirty="0" smtClean="0">
                <a:latin typeface="+mj-lt"/>
                <a:cs typeface="Arial"/>
              </a:rPr>
              <a:t>Châu </a:t>
            </a:r>
            <a:r>
              <a:rPr lang="vi-VN" sz="2400" dirty="0">
                <a:latin typeface="+mj-lt"/>
                <a:cs typeface="Arial"/>
              </a:rPr>
              <a:t>Á .</a:t>
            </a:r>
            <a:endParaRPr lang="vi-VN" sz="2400" dirty="0">
              <a:latin typeface="+mj-lt"/>
              <a:cs typeface="Arial" panose="020B0604020202020204" pitchFamily="34" charset="0"/>
            </a:endParaRPr>
          </a:p>
          <a:p>
            <a:endParaRPr lang="vi-VN" sz="2000" dirty="0"/>
          </a:p>
          <a:p>
            <a:endParaRPr lang="vi-VN" sz="2000" b="1" u="sng" dirty="0">
              <a:latin typeface="Arial"/>
              <a:cs typeface="Arial"/>
            </a:endParaRPr>
          </a:p>
          <a:p>
            <a:endParaRPr lang="vi-VN" sz="2000" b="1" u="sng" dirty="0">
              <a:latin typeface="Arial"/>
              <a:cs typeface="Arial"/>
            </a:endParaRPr>
          </a:p>
        </p:txBody>
      </p:sp>
      <p:sp>
        <p:nvSpPr>
          <p:cNvPr id="10" name="Rectangle 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4615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hỗ dành sẵn cho Nội dung 2">
            <a:extLst>
              <a:ext uri="{FF2B5EF4-FFF2-40B4-BE49-F238E27FC236}">
                <a16:creationId xmlns="" xmlns:a16="http://schemas.microsoft.com/office/drawing/2014/main" id="{35823BEA-B9E9-B449-8117-FB0363E003E2}"/>
              </a:ext>
            </a:extLst>
          </p:cNvPr>
          <p:cNvSpPr>
            <a:spLocks noGrp="1"/>
          </p:cNvSpPr>
          <p:nvPr>
            <p:ph idx="1"/>
          </p:nvPr>
        </p:nvSpPr>
        <p:spPr>
          <a:xfrm>
            <a:off x="643467" y="1371600"/>
            <a:ext cx="10905066" cy="3950677"/>
          </a:xfrm>
        </p:spPr>
        <p:txBody>
          <a:bodyPr vert="horz" lIns="91440" tIns="45720" rIns="91440" bIns="45720" rtlCol="0">
            <a:normAutofit/>
          </a:bodyPr>
          <a:lstStyle/>
          <a:p>
            <a:r>
              <a:rPr lang="vi-VN" sz="2400" b="1" u="sng" dirty="0">
                <a:solidFill>
                  <a:srgbClr val="FF0000"/>
                </a:solidFill>
                <a:latin typeface="+mj-lt"/>
                <a:cs typeface="Arial"/>
              </a:rPr>
              <a:t>b</a:t>
            </a:r>
            <a:r>
              <a:rPr lang="vi-VN" sz="2400" b="1" u="sng" dirty="0" smtClean="0">
                <a:solidFill>
                  <a:srgbClr val="FF0000"/>
                </a:solidFill>
                <a:latin typeface="+mj-lt"/>
                <a:cs typeface="Arial"/>
              </a:rPr>
              <a:t>. Phân bố dân cư và đô thị</a:t>
            </a:r>
            <a:endParaRPr lang="vi-VN" sz="2400" dirty="0">
              <a:solidFill>
                <a:srgbClr val="FF0000"/>
              </a:solidFill>
              <a:latin typeface="+mj-lt"/>
            </a:endParaRPr>
          </a:p>
          <a:p>
            <a:pPr>
              <a:buFont typeface="Calibri" panose="020B0604020202020204" pitchFamily="34" charset="0"/>
              <a:buChar char="-"/>
            </a:pPr>
            <a:r>
              <a:rPr lang="vi-VN" sz="2400" dirty="0">
                <a:latin typeface="+mj-lt"/>
                <a:cs typeface="Arial"/>
              </a:rPr>
              <a:t>Mật độ dân số thấp : 3 </a:t>
            </a:r>
            <a:r>
              <a:rPr lang="vi-VN" sz="2400" dirty="0" smtClean="0">
                <a:latin typeface="+mj-lt"/>
                <a:cs typeface="Arial"/>
              </a:rPr>
              <a:t>người/km2.</a:t>
            </a:r>
            <a:endParaRPr lang="vi-VN" sz="2400" dirty="0">
              <a:latin typeface="+mj-lt"/>
              <a:cs typeface="Arial" panose="020B0604020202020204" pitchFamily="34" charset="0"/>
            </a:endParaRPr>
          </a:p>
          <a:p>
            <a:pPr>
              <a:buFont typeface="Calibri" panose="020B0604020202020204" pitchFamily="34" charset="0"/>
              <a:buChar char="-"/>
            </a:pPr>
            <a:r>
              <a:rPr lang="vi-VN" sz="2400" dirty="0">
                <a:latin typeface="+mj-lt"/>
                <a:cs typeface="Arial"/>
              </a:rPr>
              <a:t>Dân cư phân bố không đều : Phân bố tập trung ở khu vực Đ</a:t>
            </a:r>
            <a:r>
              <a:rPr lang="vi-VN" sz="2400" dirty="0" smtClean="0">
                <a:latin typeface="+mj-lt"/>
                <a:cs typeface="Arial"/>
              </a:rPr>
              <a:t>ông </a:t>
            </a:r>
            <a:r>
              <a:rPr lang="vi-VN" sz="2400" dirty="0">
                <a:latin typeface="+mj-lt"/>
                <a:cs typeface="Arial"/>
              </a:rPr>
              <a:t>N</a:t>
            </a:r>
            <a:r>
              <a:rPr lang="vi-VN" sz="2400" dirty="0" smtClean="0">
                <a:latin typeface="+mj-lt"/>
                <a:cs typeface="Arial"/>
              </a:rPr>
              <a:t>am,thưa </a:t>
            </a:r>
            <a:r>
              <a:rPr lang="vi-VN" sz="2400" dirty="0">
                <a:latin typeface="+mj-lt"/>
                <a:cs typeface="Arial"/>
              </a:rPr>
              <a:t>thớt ở vùng trung tâm.</a:t>
            </a:r>
          </a:p>
          <a:p>
            <a:pPr>
              <a:buFont typeface="Calibri" panose="020B0604020202020204" pitchFamily="34" charset="0"/>
              <a:buChar char="-"/>
            </a:pPr>
            <a:r>
              <a:rPr lang="vi-VN" sz="2400" dirty="0">
                <a:latin typeface="+mj-lt"/>
                <a:cs typeface="Arial"/>
              </a:rPr>
              <a:t>Mức độ đô thị hóa cao , tỉ lệ dân thành thị chiếm 86%(năm 2020);các đô thị phân bố ở ven biển Đ</a:t>
            </a:r>
            <a:r>
              <a:rPr lang="vi-VN" sz="2400" dirty="0" smtClean="0">
                <a:latin typeface="+mj-lt"/>
                <a:cs typeface="Arial"/>
              </a:rPr>
              <a:t>ông </a:t>
            </a:r>
            <a:r>
              <a:rPr lang="vi-VN" sz="2400" dirty="0">
                <a:latin typeface="+mj-lt"/>
                <a:cs typeface="Arial"/>
              </a:rPr>
              <a:t>N</a:t>
            </a:r>
            <a:r>
              <a:rPr lang="vi-VN" sz="2400" dirty="0" smtClean="0">
                <a:latin typeface="+mj-lt"/>
                <a:cs typeface="Arial"/>
              </a:rPr>
              <a:t>am</a:t>
            </a:r>
            <a:r>
              <a:rPr lang="vi-VN" sz="2400" dirty="0">
                <a:latin typeface="+mj-lt"/>
                <a:cs typeface="Arial"/>
              </a:rPr>
              <a:t>.</a:t>
            </a:r>
          </a:p>
          <a:p>
            <a:pPr>
              <a:buFont typeface="Calibri" panose="020B0604020202020204" pitchFamily="34" charset="0"/>
              <a:buChar char="-"/>
            </a:pPr>
            <a:endParaRPr lang="vi-VN" sz="2000" dirty="0">
              <a:latin typeface="Arial"/>
              <a:cs typeface="Arial"/>
            </a:endParaRPr>
          </a:p>
          <a:p>
            <a:endParaRPr lang="vi-VN" sz="2000" b="1" u="sng" dirty="0">
              <a:latin typeface="Arial"/>
              <a:cs typeface="Arial"/>
            </a:endParaRPr>
          </a:p>
        </p:txBody>
      </p:sp>
      <p:sp>
        <p:nvSpPr>
          <p:cNvPr id="10" name="Rectangle 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044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êu đề 1">
            <a:extLst>
              <a:ext uri="{FF2B5EF4-FFF2-40B4-BE49-F238E27FC236}">
                <a16:creationId xmlns="" xmlns:a16="http://schemas.microsoft.com/office/drawing/2014/main" id="{8C11CC78-9A56-38D4-40E8-9C604D3C6CC4}"/>
              </a:ext>
            </a:extLst>
          </p:cNvPr>
          <p:cNvSpPr>
            <a:spLocks noGrp="1"/>
          </p:cNvSpPr>
          <p:nvPr>
            <p:ph type="title"/>
          </p:nvPr>
        </p:nvSpPr>
        <p:spPr>
          <a:xfrm>
            <a:off x="958506" y="800392"/>
            <a:ext cx="10264697" cy="1212102"/>
          </a:xfrm>
        </p:spPr>
        <p:txBody>
          <a:bodyPr>
            <a:normAutofit/>
          </a:bodyPr>
          <a:lstStyle/>
          <a:p>
            <a:pPr algn="ctr"/>
            <a:r>
              <a:rPr lang="vi-VN" sz="4000" dirty="0">
                <a:solidFill>
                  <a:srgbClr val="FFFFFF"/>
                </a:solidFill>
                <a:latin typeface="Times New Roman"/>
                <a:cs typeface="Times New Roman"/>
              </a:rPr>
              <a:t>Bài </a:t>
            </a:r>
            <a:r>
              <a:rPr lang="vi-VN" sz="4000" dirty="0" smtClean="0">
                <a:solidFill>
                  <a:srgbClr val="FFFFFF"/>
                </a:solidFill>
                <a:latin typeface="Times New Roman"/>
                <a:cs typeface="Times New Roman"/>
              </a:rPr>
              <a:t>20: ĐẶC ĐIỂM DÂN CƯ, XÃ HỘI </a:t>
            </a:r>
            <a:br>
              <a:rPr lang="vi-VN" sz="4000" dirty="0" smtClean="0">
                <a:solidFill>
                  <a:srgbClr val="FFFFFF"/>
                </a:solidFill>
                <a:latin typeface="Times New Roman"/>
                <a:cs typeface="Times New Roman"/>
              </a:rPr>
            </a:br>
            <a:r>
              <a:rPr lang="vi-VN" sz="4000" dirty="0" smtClean="0">
                <a:solidFill>
                  <a:srgbClr val="FFFFFF"/>
                </a:solidFill>
                <a:latin typeface="Times New Roman"/>
                <a:cs typeface="Times New Roman"/>
              </a:rPr>
              <a:t>Ô-XTRÂY-LI-A</a:t>
            </a:r>
            <a:endParaRPr lang="vi-VN" sz="4000" dirty="0">
              <a:solidFill>
                <a:srgbClr val="FFFFFF"/>
              </a:solidFill>
              <a:latin typeface="Times New Roman"/>
              <a:cs typeface="Times New Roman"/>
            </a:endParaRPr>
          </a:p>
        </p:txBody>
      </p:sp>
      <p:sp>
        <p:nvSpPr>
          <p:cNvPr id="3" name="Chỗ dành sẵn cho Nội dung 2">
            <a:extLst>
              <a:ext uri="{FF2B5EF4-FFF2-40B4-BE49-F238E27FC236}">
                <a16:creationId xmlns="" xmlns:a16="http://schemas.microsoft.com/office/drawing/2014/main" id="{09E56D27-F727-F528-B919-994567AABB23}"/>
              </a:ext>
            </a:extLst>
          </p:cNvPr>
          <p:cNvSpPr>
            <a:spLocks noGrp="1"/>
          </p:cNvSpPr>
          <p:nvPr>
            <p:ph idx="1"/>
          </p:nvPr>
        </p:nvSpPr>
        <p:spPr>
          <a:xfrm>
            <a:off x="1367624" y="2490436"/>
            <a:ext cx="9708995" cy="3567173"/>
          </a:xfrm>
        </p:spPr>
        <p:txBody>
          <a:bodyPr vert="horz" lIns="91440" tIns="45720" rIns="91440" bIns="45720" rtlCol="0" anchor="ctr">
            <a:normAutofit/>
          </a:bodyPr>
          <a:lstStyle/>
          <a:p>
            <a:r>
              <a:rPr lang="vi-VN" sz="2400" b="1" u="sng" dirty="0" smtClean="0">
                <a:solidFill>
                  <a:srgbClr val="FF0000"/>
                </a:solidFill>
                <a:latin typeface="+mj-lt"/>
                <a:cs typeface="Arial"/>
              </a:rPr>
              <a:t>2. </a:t>
            </a:r>
            <a:r>
              <a:rPr lang="vi-VN" sz="2400" b="1" u="sng" dirty="0">
                <a:solidFill>
                  <a:srgbClr val="FF0000"/>
                </a:solidFill>
                <a:latin typeface="+mj-lt"/>
                <a:cs typeface="Arial"/>
              </a:rPr>
              <a:t>Lịch sử và văn hóa độc đáo</a:t>
            </a:r>
            <a:endParaRPr lang="en-US" sz="2400" dirty="0">
              <a:solidFill>
                <a:srgbClr val="FF0000"/>
              </a:solidFill>
              <a:latin typeface="+mj-lt"/>
              <a:ea typeface="+mn-lt"/>
              <a:cs typeface="+mn-lt"/>
            </a:endParaRPr>
          </a:p>
          <a:p>
            <a:r>
              <a:rPr lang="vi-VN" sz="2400" dirty="0">
                <a:latin typeface="+mj-lt"/>
                <a:cs typeface="Arial"/>
              </a:rPr>
              <a:t>Dựa vào hình 20.2 </a:t>
            </a:r>
            <a:r>
              <a:rPr lang="vi-VN" sz="2400" dirty="0" smtClean="0">
                <a:latin typeface="+mj-lt"/>
                <a:cs typeface="Arial"/>
              </a:rPr>
              <a:t>, hình </a:t>
            </a:r>
            <a:r>
              <a:rPr lang="vi-VN" sz="2400" dirty="0">
                <a:latin typeface="+mj-lt"/>
                <a:cs typeface="Arial"/>
              </a:rPr>
              <a:t>20.3 và thông tin trong bài ,em hãy trình  bày :</a:t>
            </a:r>
          </a:p>
          <a:p>
            <a:r>
              <a:rPr lang="vi-VN" sz="2400" dirty="0">
                <a:latin typeface="+mj-lt"/>
                <a:cs typeface="Arial"/>
              </a:rPr>
              <a:t>-Một số sự kiện lịch sử nổi bật của </a:t>
            </a:r>
            <a:r>
              <a:rPr lang="vi-VN" sz="2400" dirty="0" smtClean="0">
                <a:latin typeface="+mj-lt"/>
                <a:cs typeface="Arial"/>
              </a:rPr>
              <a:t>Ô-xtrây-li-a</a:t>
            </a:r>
            <a:r>
              <a:rPr lang="vi-VN" sz="2400" dirty="0">
                <a:latin typeface="+mj-lt"/>
                <a:cs typeface="Arial"/>
              </a:rPr>
              <a:t>. </a:t>
            </a:r>
          </a:p>
          <a:p>
            <a:pPr>
              <a:buFont typeface="Calibri" panose="020B0604020202020204" pitchFamily="34" charset="0"/>
              <a:buChar char="-"/>
            </a:pPr>
            <a:r>
              <a:rPr lang="vi-VN" sz="2400" dirty="0">
                <a:latin typeface="+mj-lt"/>
                <a:cs typeface="Arial"/>
              </a:rPr>
              <a:t>Những biểu hiện </a:t>
            </a:r>
            <a:r>
              <a:rPr lang="vi-VN" sz="2400" dirty="0" smtClean="0">
                <a:latin typeface="+mj-lt"/>
                <a:cs typeface="Arial"/>
              </a:rPr>
              <a:t>cho </a:t>
            </a:r>
            <a:r>
              <a:rPr lang="vi-VN" sz="2400" dirty="0">
                <a:latin typeface="+mj-lt"/>
                <a:cs typeface="Arial"/>
              </a:rPr>
              <a:t>thấy </a:t>
            </a:r>
            <a:r>
              <a:rPr lang="vi-VN" sz="2400" dirty="0" smtClean="0">
                <a:latin typeface="+mj-lt"/>
                <a:cs typeface="Arial"/>
              </a:rPr>
              <a:t>Ô-xtrây-li-a </a:t>
            </a:r>
            <a:r>
              <a:rPr lang="vi-VN" sz="2400" dirty="0">
                <a:latin typeface="+mj-lt"/>
                <a:cs typeface="Arial"/>
              </a:rPr>
              <a:t>có nền văn hóa độc đáo </a:t>
            </a:r>
          </a:p>
        </p:txBody>
      </p:sp>
    </p:spTree>
    <p:extLst>
      <p:ext uri="{BB962C8B-B14F-4D97-AF65-F5344CB8AC3E}">
        <p14:creationId xmlns:p14="http://schemas.microsoft.com/office/powerpoint/2010/main" val="218719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 xmlns:a16="http://schemas.microsoft.com/office/drawing/2014/main" id="{51AF65AC-659F-3D5F-17ED-CD3536E4510E}"/>
              </a:ext>
            </a:extLst>
          </p:cNvPr>
          <p:cNvPicPr>
            <a:picLocks noGrp="1" noChangeAspect="1"/>
          </p:cNvPicPr>
          <p:nvPr>
            <p:ph idx="1"/>
          </p:nvPr>
        </p:nvPicPr>
        <p:blipFill>
          <a:blip r:embed="rId2"/>
          <a:stretch>
            <a:fillRect/>
          </a:stretch>
        </p:blipFill>
        <p:spPr>
          <a:xfrm>
            <a:off x="282920" y="279849"/>
            <a:ext cx="11758681" cy="6239150"/>
          </a:xfrm>
        </p:spPr>
      </p:pic>
    </p:spTree>
    <p:extLst>
      <p:ext uri="{BB962C8B-B14F-4D97-AF65-F5344CB8AC3E}">
        <p14:creationId xmlns:p14="http://schemas.microsoft.com/office/powerpoint/2010/main" val="329417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descr="Ảnh có chứa văn bản, động vật thân mềm&#10;&#10;Mô tả được tự động tạo">
            <a:extLst>
              <a:ext uri="{FF2B5EF4-FFF2-40B4-BE49-F238E27FC236}">
                <a16:creationId xmlns="" xmlns:a16="http://schemas.microsoft.com/office/drawing/2014/main" id="{6C9A96EC-E5FD-7BD4-809A-70C8EB3D1DAD}"/>
              </a:ext>
            </a:extLst>
          </p:cNvPr>
          <p:cNvPicPr>
            <a:picLocks noGrp="1" noChangeAspect="1"/>
          </p:cNvPicPr>
          <p:nvPr>
            <p:ph idx="1"/>
          </p:nvPr>
        </p:nvPicPr>
        <p:blipFill>
          <a:blip r:embed="rId2"/>
          <a:stretch>
            <a:fillRect/>
          </a:stretch>
        </p:blipFill>
        <p:spPr>
          <a:xfrm>
            <a:off x="245685" y="306577"/>
            <a:ext cx="11589989" cy="6363442"/>
          </a:xfrm>
        </p:spPr>
      </p:pic>
    </p:spTree>
    <p:extLst>
      <p:ext uri="{BB962C8B-B14F-4D97-AF65-F5344CB8AC3E}">
        <p14:creationId xmlns:p14="http://schemas.microsoft.com/office/powerpoint/2010/main" val="3520044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hỗ dành sẵn cho Nội dung 2">
            <a:extLst>
              <a:ext uri="{FF2B5EF4-FFF2-40B4-BE49-F238E27FC236}">
                <a16:creationId xmlns="" xmlns:a16="http://schemas.microsoft.com/office/drawing/2014/main" id="{634F6FEE-768A-C3D6-A4D3-857EB660B9F5}"/>
              </a:ext>
            </a:extLst>
          </p:cNvPr>
          <p:cNvSpPr>
            <a:spLocks noGrp="1"/>
          </p:cNvSpPr>
          <p:nvPr>
            <p:ph idx="1"/>
          </p:nvPr>
        </p:nvSpPr>
        <p:spPr>
          <a:xfrm>
            <a:off x="643467" y="492369"/>
            <a:ext cx="10905066" cy="5684594"/>
          </a:xfrm>
        </p:spPr>
        <p:txBody>
          <a:bodyPr vert="horz" lIns="91440" tIns="45720" rIns="91440" bIns="45720" rtlCol="0">
            <a:normAutofit/>
          </a:bodyPr>
          <a:lstStyle/>
          <a:p>
            <a:pPr>
              <a:lnSpc>
                <a:spcPct val="100000"/>
              </a:lnSpc>
            </a:pPr>
            <a:r>
              <a:rPr lang="vi-VN" sz="2400" dirty="0">
                <a:solidFill>
                  <a:srgbClr val="FF0000"/>
                </a:solidFill>
                <a:latin typeface="+mj-lt"/>
                <a:cs typeface="Arial"/>
              </a:rPr>
              <a:t>*Các sự kiện lịch sử nổi bật của </a:t>
            </a:r>
            <a:r>
              <a:rPr lang="vi-VN" sz="2400" dirty="0" smtClean="0">
                <a:solidFill>
                  <a:srgbClr val="FF0000"/>
                </a:solidFill>
                <a:latin typeface="+mj-lt"/>
                <a:cs typeface="Arial"/>
              </a:rPr>
              <a:t>Ô-xtrây-li-a</a:t>
            </a:r>
            <a:r>
              <a:rPr lang="vi-VN" sz="2400" dirty="0">
                <a:solidFill>
                  <a:srgbClr val="FF0000"/>
                </a:solidFill>
                <a:latin typeface="+mj-lt"/>
                <a:cs typeface="Arial"/>
              </a:rPr>
              <a:t>: </a:t>
            </a:r>
          </a:p>
          <a:p>
            <a:pPr>
              <a:lnSpc>
                <a:spcPct val="100000"/>
              </a:lnSpc>
              <a:buFont typeface="Calibri" panose="020B0604020202020204" pitchFamily="34" charset="0"/>
              <a:buChar char="-"/>
            </a:pPr>
            <a:r>
              <a:rPr lang="vi-VN" sz="2400" dirty="0">
                <a:latin typeface="+mj-lt"/>
                <a:cs typeface="Arial"/>
              </a:rPr>
              <a:t>Cư dân đầu tiên ở </a:t>
            </a:r>
            <a:r>
              <a:rPr lang="vi-VN" sz="2400" dirty="0" smtClean="0">
                <a:latin typeface="+mj-lt"/>
                <a:cs typeface="Arial"/>
              </a:rPr>
              <a:t>Ô-xtrây-li-a </a:t>
            </a:r>
            <a:r>
              <a:rPr lang="vi-VN" sz="2400" dirty="0">
                <a:latin typeface="+mj-lt"/>
                <a:cs typeface="Arial"/>
              </a:rPr>
              <a:t>là người bản địa. </a:t>
            </a:r>
          </a:p>
          <a:p>
            <a:pPr>
              <a:lnSpc>
                <a:spcPct val="100000"/>
              </a:lnSpc>
              <a:buFont typeface="Calibri" panose="020B0604020202020204" pitchFamily="34" charset="0"/>
              <a:buChar char="-"/>
            </a:pPr>
            <a:r>
              <a:rPr lang="vi-VN" sz="2400" dirty="0">
                <a:latin typeface="+mj-lt"/>
                <a:cs typeface="Arial"/>
              </a:rPr>
              <a:t>Vào thế kỷ XVII người Hà Lan phát hiện ra </a:t>
            </a:r>
            <a:r>
              <a:rPr lang="vi-VN" sz="2400" dirty="0" smtClean="0">
                <a:latin typeface="+mj-lt"/>
                <a:cs typeface="Arial"/>
              </a:rPr>
              <a:t>Ô-xtrây-li-a</a:t>
            </a:r>
            <a:r>
              <a:rPr lang="vi-VN" sz="2400" dirty="0">
                <a:latin typeface="+mj-lt"/>
                <a:cs typeface="Arial"/>
              </a:rPr>
              <a:t>. </a:t>
            </a:r>
          </a:p>
          <a:p>
            <a:pPr>
              <a:lnSpc>
                <a:spcPct val="100000"/>
              </a:lnSpc>
              <a:buFont typeface="Calibri" panose="020B0604020202020204" pitchFamily="34" charset="0"/>
              <a:buChar char="-"/>
            </a:pPr>
            <a:r>
              <a:rPr lang="vi-VN" sz="2400" dirty="0">
                <a:latin typeface="+mj-lt"/>
                <a:cs typeface="Arial"/>
              </a:rPr>
              <a:t>Sau năm 1770 , chính phủ Anh đã đưa dân đến khai phá và định cư ở </a:t>
            </a:r>
            <a:r>
              <a:rPr lang="vi-VN" sz="2400" dirty="0" smtClean="0">
                <a:latin typeface="+mj-lt"/>
                <a:cs typeface="Arial"/>
              </a:rPr>
              <a:t>Ô-xtrây-li-a </a:t>
            </a:r>
            <a:r>
              <a:rPr lang="vi-VN" sz="2400" dirty="0">
                <a:latin typeface="+mj-lt"/>
                <a:cs typeface="Arial"/>
              </a:rPr>
              <a:t>(người dẫn đầu đoàn người đặt chân đến </a:t>
            </a:r>
            <a:r>
              <a:rPr lang="vi-VN" sz="2400" dirty="0" smtClean="0">
                <a:latin typeface="+mj-lt"/>
                <a:cs typeface="Arial"/>
              </a:rPr>
              <a:t>Ô-xtrây-li-a </a:t>
            </a:r>
            <a:r>
              <a:rPr lang="vi-VN" sz="2400" dirty="0">
                <a:latin typeface="+mj-lt"/>
                <a:cs typeface="Arial"/>
              </a:rPr>
              <a:t>đầu tiên là thuyền trưởng Jamas cook . Sau đó vương quốc Anh đã đưa tù nhân và di dân đến định cư khai phá). </a:t>
            </a:r>
          </a:p>
          <a:p>
            <a:pPr>
              <a:lnSpc>
                <a:spcPct val="100000"/>
              </a:lnSpc>
              <a:buFont typeface="Calibri" panose="020B0604020202020204" pitchFamily="34" charset="0"/>
              <a:buChar char="-"/>
            </a:pPr>
            <a:r>
              <a:rPr lang="vi-VN" sz="2400" dirty="0">
                <a:latin typeface="+mj-lt"/>
                <a:cs typeface="Arial"/>
              </a:rPr>
              <a:t>Những năm 1850 ,</a:t>
            </a:r>
            <a:r>
              <a:rPr lang="vi-VN" sz="2400" dirty="0" smtClean="0">
                <a:latin typeface="+mj-lt"/>
                <a:cs typeface="Arial"/>
              </a:rPr>
              <a:t>l àn </a:t>
            </a:r>
            <a:r>
              <a:rPr lang="vi-VN" sz="2400" dirty="0">
                <a:latin typeface="+mj-lt"/>
                <a:cs typeface="Arial"/>
              </a:rPr>
              <a:t>sóng di dân đến khai thác vàng .</a:t>
            </a:r>
          </a:p>
          <a:p>
            <a:pPr>
              <a:lnSpc>
                <a:spcPct val="100000"/>
              </a:lnSpc>
              <a:buFont typeface="Calibri" panose="020B0604020202020204" pitchFamily="34" charset="0"/>
              <a:buChar char="-"/>
            </a:pPr>
            <a:r>
              <a:rPr lang="vi-VN" sz="2400" dirty="0">
                <a:latin typeface="+mj-lt"/>
                <a:cs typeface="Arial"/>
              </a:rPr>
              <a:t>Năm 1901 ,thành lập nhà nước Liên bang </a:t>
            </a:r>
            <a:r>
              <a:rPr lang="vi-VN" sz="2400" dirty="0" smtClean="0">
                <a:latin typeface="+mj-lt"/>
                <a:cs typeface="Arial"/>
              </a:rPr>
              <a:t>Ô-xtrây-li-a </a:t>
            </a:r>
            <a:r>
              <a:rPr lang="vi-VN" sz="2400" dirty="0">
                <a:latin typeface="+mj-lt"/>
                <a:cs typeface="Arial"/>
              </a:rPr>
              <a:t>(tuy nhiên thì mãi đến năm 1960 người dân bản địa mới được công nhận là công dân và hiện nay </a:t>
            </a:r>
            <a:r>
              <a:rPr lang="vi-VN" sz="2400" dirty="0" smtClean="0">
                <a:latin typeface="+mj-lt"/>
                <a:cs typeface="Arial"/>
              </a:rPr>
              <a:t>Ô-xtrây-li-a </a:t>
            </a:r>
            <a:r>
              <a:rPr lang="vi-VN" sz="2400" dirty="0">
                <a:latin typeface="+mj-lt"/>
                <a:cs typeface="Arial"/>
              </a:rPr>
              <a:t>thuộc khối thịnh vượng chung của Anh và Úc).</a:t>
            </a:r>
          </a:p>
          <a:p>
            <a:pPr>
              <a:buFont typeface="Calibri" panose="020B0604020202020204" pitchFamily="34" charset="0"/>
              <a:buChar char="-"/>
            </a:pPr>
            <a:endParaRPr lang="vi-VN" sz="2000" dirty="0">
              <a:latin typeface="Arial"/>
              <a:cs typeface="Arial"/>
            </a:endParaRPr>
          </a:p>
          <a:p>
            <a:pPr>
              <a:buFont typeface="Calibri" panose="020B0604020202020204" pitchFamily="34" charset="0"/>
              <a:buChar char="-"/>
            </a:pPr>
            <a:endParaRPr lang="vi-VN" sz="2000" dirty="0">
              <a:latin typeface="Arial"/>
              <a:cs typeface="Arial"/>
            </a:endParaRPr>
          </a:p>
        </p:txBody>
      </p:sp>
      <p:sp>
        <p:nvSpPr>
          <p:cNvPr id="10" name="Rectangle 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1517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hỗ dành sẵn cho Nội dung 2">
            <a:extLst>
              <a:ext uri="{FF2B5EF4-FFF2-40B4-BE49-F238E27FC236}">
                <a16:creationId xmlns="" xmlns:a16="http://schemas.microsoft.com/office/drawing/2014/main" id="{63F166CE-1B4A-24CD-3550-EA858C380B0E}"/>
              </a:ext>
            </a:extLst>
          </p:cNvPr>
          <p:cNvSpPr>
            <a:spLocks noGrp="1"/>
          </p:cNvSpPr>
          <p:nvPr>
            <p:ph idx="1"/>
          </p:nvPr>
        </p:nvSpPr>
        <p:spPr>
          <a:xfrm>
            <a:off x="643467" y="808892"/>
            <a:ext cx="10905066" cy="5368071"/>
          </a:xfrm>
        </p:spPr>
        <p:txBody>
          <a:bodyPr vert="horz" lIns="91440" tIns="45720" rIns="91440" bIns="45720" rtlCol="0">
            <a:normAutofit/>
          </a:bodyPr>
          <a:lstStyle/>
          <a:p>
            <a:r>
              <a:rPr lang="vi-VN" sz="2000" dirty="0">
                <a:solidFill>
                  <a:srgbClr val="FF0000"/>
                </a:solidFill>
                <a:latin typeface="Arial"/>
                <a:cs typeface="Arial"/>
              </a:rPr>
              <a:t>*</a:t>
            </a:r>
            <a:r>
              <a:rPr lang="vi-VN" sz="2400" dirty="0">
                <a:solidFill>
                  <a:srgbClr val="FF0000"/>
                </a:solidFill>
                <a:latin typeface="+mj-lt"/>
                <a:cs typeface="Arial"/>
              </a:rPr>
              <a:t>Những biểu hiện cho thấy </a:t>
            </a:r>
            <a:r>
              <a:rPr lang="vi-VN" sz="2400" dirty="0" smtClean="0">
                <a:solidFill>
                  <a:srgbClr val="FF0000"/>
                </a:solidFill>
                <a:latin typeface="+mj-lt"/>
                <a:cs typeface="Arial"/>
              </a:rPr>
              <a:t>Ô-xtrây-li-a </a:t>
            </a:r>
            <a:r>
              <a:rPr lang="vi-VN" sz="2400" dirty="0">
                <a:solidFill>
                  <a:srgbClr val="FF0000"/>
                </a:solidFill>
                <a:latin typeface="+mj-lt"/>
                <a:cs typeface="Arial"/>
              </a:rPr>
              <a:t>có nền văn hóa độc đáo </a:t>
            </a:r>
            <a:r>
              <a:rPr lang="vi-VN" sz="2400" dirty="0">
                <a:latin typeface="+mj-lt"/>
                <a:cs typeface="Arial"/>
              </a:rPr>
              <a:t>: </a:t>
            </a:r>
          </a:p>
          <a:p>
            <a:pPr algn="just"/>
            <a:r>
              <a:rPr lang="vi-VN" sz="2400" dirty="0">
                <a:latin typeface="+mj-lt"/>
                <a:cs typeface="Arial"/>
              </a:rPr>
              <a:t>-</a:t>
            </a:r>
            <a:r>
              <a:rPr lang="vi-VN" sz="2400" dirty="0" smtClean="0">
                <a:latin typeface="+mj-lt"/>
                <a:cs typeface="Arial"/>
              </a:rPr>
              <a:t>Ô-xtrây-li-a </a:t>
            </a:r>
            <a:r>
              <a:rPr lang="vi-VN" sz="2400" dirty="0">
                <a:latin typeface="+mj-lt"/>
                <a:cs typeface="Arial"/>
              </a:rPr>
              <a:t>là đất nước có nền văn hóa độc đáo nhờ sự kết hợp và hòa trộn văn hóa của những cộng đồng dân cư khác nhau từ di sản văn hóa của các dòng người nhập cư mang đến . </a:t>
            </a:r>
          </a:p>
          <a:p>
            <a:pPr algn="just">
              <a:buFont typeface="Calibri" panose="020B0604020202020204" pitchFamily="34" charset="0"/>
              <a:buChar char="-"/>
            </a:pPr>
            <a:r>
              <a:rPr lang="vi-VN" sz="2400" dirty="0">
                <a:latin typeface="+mj-lt"/>
                <a:cs typeface="Arial"/>
              </a:rPr>
              <a:t>Sự đa dạng này thể hiện qua trang phục </a:t>
            </a:r>
            <a:r>
              <a:rPr lang="vi-VN" sz="2400" dirty="0" smtClean="0">
                <a:latin typeface="+mj-lt"/>
                <a:cs typeface="Arial"/>
              </a:rPr>
              <a:t>, ngôn ngữ, lễ </a:t>
            </a:r>
            <a:r>
              <a:rPr lang="vi-VN" sz="2400" dirty="0">
                <a:latin typeface="+mj-lt"/>
                <a:cs typeface="Arial"/>
              </a:rPr>
              <a:t>hội </a:t>
            </a:r>
            <a:r>
              <a:rPr lang="vi-VN" sz="2400" dirty="0" smtClean="0">
                <a:latin typeface="+mj-lt"/>
                <a:cs typeface="Arial"/>
              </a:rPr>
              <a:t>, cuộc </a:t>
            </a:r>
            <a:r>
              <a:rPr lang="vi-VN" sz="2400" dirty="0">
                <a:latin typeface="+mj-lt"/>
                <a:cs typeface="Arial"/>
              </a:rPr>
              <a:t>sống,...Ví dụ như lễ hội Ô-va-lây</a:t>
            </a:r>
            <a:r>
              <a:rPr lang="vi-VN" sz="2400" dirty="0" smtClean="0">
                <a:latin typeface="+mj-lt"/>
                <a:cs typeface="Arial"/>
              </a:rPr>
              <a:t>, Lô-ra, đua </a:t>
            </a:r>
            <a:r>
              <a:rPr lang="vi-VN" sz="2400" dirty="0">
                <a:latin typeface="+mj-lt"/>
                <a:cs typeface="Arial"/>
              </a:rPr>
              <a:t>ngựa mùa xuân</a:t>
            </a:r>
            <a:r>
              <a:rPr lang="vi-VN" sz="2400" dirty="0" smtClean="0">
                <a:latin typeface="+mj-lt"/>
                <a:cs typeface="Arial"/>
              </a:rPr>
              <a:t>, pa-quyn </a:t>
            </a:r>
            <a:r>
              <a:rPr lang="vi-VN" sz="2400" dirty="0">
                <a:latin typeface="+mj-lt"/>
                <a:cs typeface="Arial"/>
              </a:rPr>
              <a:t>và lễ hội mùa đông. </a:t>
            </a:r>
          </a:p>
          <a:p>
            <a:pPr algn="just">
              <a:buFont typeface="Calibri" panose="020B0604020202020204" pitchFamily="34" charset="0"/>
              <a:buChar char="-"/>
            </a:pPr>
            <a:r>
              <a:rPr lang="vi-VN" sz="2400" dirty="0">
                <a:latin typeface="+mj-lt"/>
                <a:cs typeface="Arial"/>
              </a:rPr>
              <a:t>Tiếng Anh là ngôn ngữ chính thức </a:t>
            </a:r>
            <a:r>
              <a:rPr lang="vi-VN" sz="2400" dirty="0" smtClean="0">
                <a:latin typeface="+mj-lt"/>
                <a:cs typeface="Arial"/>
              </a:rPr>
              <a:t>. Ngoài </a:t>
            </a:r>
            <a:r>
              <a:rPr lang="vi-VN" sz="2400" dirty="0">
                <a:latin typeface="+mj-lt"/>
                <a:cs typeface="Arial"/>
              </a:rPr>
              <a:t>ra còn có hơn 300 loại ngôn ngữ khác được sử dụng trong giao tiếp như tiếng Hoa </a:t>
            </a:r>
            <a:r>
              <a:rPr lang="vi-VN" sz="2400" dirty="0" smtClean="0">
                <a:latin typeface="+mj-lt"/>
                <a:cs typeface="Arial"/>
              </a:rPr>
              <a:t>, I-ta-li-a, Ả</a:t>
            </a:r>
            <a:r>
              <a:rPr lang="vi-VN" sz="2400" dirty="0">
                <a:latin typeface="+mj-lt"/>
                <a:cs typeface="Arial"/>
              </a:rPr>
              <a:t> rập</a:t>
            </a:r>
            <a:r>
              <a:rPr lang="vi-VN" sz="2400" dirty="0" smtClean="0">
                <a:latin typeface="+mj-lt"/>
                <a:cs typeface="Arial"/>
              </a:rPr>
              <a:t>, Hy </a:t>
            </a:r>
            <a:r>
              <a:rPr lang="vi-VN" sz="2400" dirty="0">
                <a:latin typeface="+mj-lt"/>
                <a:cs typeface="Arial"/>
              </a:rPr>
              <a:t>lạp và các ngôn ngữ bản địa .</a:t>
            </a:r>
            <a:r>
              <a:rPr lang="vi-VN" sz="2400" dirty="0" smtClean="0">
                <a:latin typeface="+mj-lt"/>
                <a:cs typeface="Arial"/>
              </a:rPr>
              <a:t>Ô-xtrây-li-a </a:t>
            </a:r>
            <a:r>
              <a:rPr lang="vi-VN" sz="2400" dirty="0">
                <a:latin typeface="+mj-lt"/>
                <a:cs typeface="Arial"/>
              </a:rPr>
              <a:t>còn có hệ thống nhà hát bảo tàng lưu </a:t>
            </a:r>
            <a:r>
              <a:rPr lang="vi-VN" sz="2400" dirty="0" smtClean="0">
                <a:latin typeface="+mj-lt"/>
                <a:cs typeface="Arial"/>
              </a:rPr>
              <a:t>giữ </a:t>
            </a:r>
            <a:r>
              <a:rPr lang="vi-VN" sz="2400" dirty="0">
                <a:latin typeface="+mj-lt"/>
                <a:cs typeface="Arial"/>
              </a:rPr>
              <a:t>và trình diễn các tác phẩm nhiếp ảnh , điêu khắc và nghệ thuật đặc trưng có giá trị (ví dụ như nhà hát Opera tại xít ni ,..).Những đặc điểm văn hóa của </a:t>
            </a:r>
            <a:r>
              <a:rPr lang="vi-VN" sz="2400" dirty="0" smtClean="0">
                <a:latin typeface="+mj-lt"/>
                <a:cs typeface="Arial"/>
              </a:rPr>
              <a:t>Ô-xtrây-li-a </a:t>
            </a:r>
            <a:r>
              <a:rPr lang="vi-VN" sz="2400" dirty="0">
                <a:latin typeface="+mj-lt"/>
                <a:cs typeface="Arial"/>
              </a:rPr>
              <a:t>mang lại lợi thế cho sự phát triển kinh tế nhưng cũng đặt ra một số vấn đề xã hội cần giải quyết </a:t>
            </a:r>
            <a:r>
              <a:rPr lang="vi-VN" sz="2000" dirty="0">
                <a:latin typeface="Arial"/>
                <a:cs typeface="Arial"/>
              </a:rPr>
              <a:t>.</a:t>
            </a:r>
          </a:p>
        </p:txBody>
      </p:sp>
      <p:sp>
        <p:nvSpPr>
          <p:cNvPr id="10" name="Rectangle 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4203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4F7EBAE4-9945-4473-9E34-B2C66EA0F0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i="1" dirty="0" err="1"/>
              <a:t>Lễ</a:t>
            </a:r>
            <a:r>
              <a:rPr lang="en-US" i="1" dirty="0"/>
              <a:t> </a:t>
            </a:r>
            <a:r>
              <a:rPr lang="en-US" i="1" dirty="0" err="1"/>
              <a:t>hội</a:t>
            </a:r>
            <a:r>
              <a:rPr lang="en-US" i="1" dirty="0"/>
              <a:t> </a:t>
            </a:r>
            <a:r>
              <a:rPr lang="en-US" i="1" dirty="0" err="1"/>
              <a:t>ánh</a:t>
            </a:r>
            <a:r>
              <a:rPr lang="en-US" i="1" dirty="0"/>
              <a:t> </a:t>
            </a:r>
            <a:r>
              <a:rPr lang="en-US" i="1" dirty="0" err="1"/>
              <a:t>sáng</a:t>
            </a:r>
            <a:r>
              <a:rPr lang="en-US" i="1" dirty="0"/>
              <a:t> Vivid Sydney </a:t>
            </a:r>
            <a:r>
              <a:rPr lang="en-US" i="1" dirty="0" err="1"/>
              <a:t>trở</a:t>
            </a:r>
            <a:r>
              <a:rPr lang="en-US" i="1" dirty="0"/>
              <a:t> </a:t>
            </a:r>
            <a:r>
              <a:rPr lang="en-US" i="1" dirty="0" err="1"/>
              <a:t>lại</a:t>
            </a:r>
            <a:r>
              <a:rPr lang="en-US" i="1" dirty="0"/>
              <a:t> </a:t>
            </a:r>
            <a:r>
              <a:rPr lang="en-US" i="1" dirty="0" err="1"/>
              <a:t>tại</a:t>
            </a:r>
            <a:r>
              <a:rPr lang="en-US" i="1" dirty="0"/>
              <a:t> Australia. </a:t>
            </a:r>
            <a:endParaRPr lang="en-US" dirty="0"/>
          </a:p>
        </p:txBody>
      </p:sp>
      <p:sp>
        <p:nvSpPr>
          <p:cNvPr id="8" name="Content Placeholder 7">
            <a:extLst>
              <a:ext uri="{FF2B5EF4-FFF2-40B4-BE49-F238E27FC236}">
                <a16:creationId xmlns="" xmlns:a16="http://schemas.microsoft.com/office/drawing/2014/main" id="{6D5D8BCD-9034-11F5-8851-197D02019FC0}"/>
              </a:ext>
            </a:extLst>
          </p:cNvPr>
          <p:cNvSpPr>
            <a:spLocks noGrp="1"/>
          </p:cNvSpPr>
          <p:nvPr>
            <p:ph idx="1"/>
          </p:nvPr>
        </p:nvSpPr>
        <p:spPr>
          <a:xfrm>
            <a:off x="838200" y="1825625"/>
            <a:ext cx="5393361" cy="4351338"/>
          </a:xfrm>
        </p:spPr>
        <p:txBody>
          <a:bodyPr vert="horz" lIns="91440" tIns="45720" rIns="91440" bIns="45720" rtlCol="0">
            <a:normAutofit/>
          </a:bodyPr>
          <a:lstStyle/>
          <a:p>
            <a:r>
              <a:rPr lang="en-US" dirty="0" err="1">
                <a:cs typeface="Calibri"/>
              </a:rPr>
              <a:t>Khởi</a:t>
            </a:r>
            <a:r>
              <a:rPr lang="en-US" dirty="0">
                <a:cs typeface="Calibri"/>
              </a:rPr>
              <a:t> </a:t>
            </a:r>
            <a:r>
              <a:rPr lang="en-US" dirty="0" err="1">
                <a:cs typeface="Calibri"/>
              </a:rPr>
              <a:t>nguồn</a:t>
            </a:r>
            <a:r>
              <a:rPr lang="en-US" dirty="0">
                <a:cs typeface="Calibri"/>
              </a:rPr>
              <a:t> </a:t>
            </a:r>
            <a:r>
              <a:rPr lang="en-US" dirty="0" err="1">
                <a:cs typeface="Calibri"/>
              </a:rPr>
              <a:t>từ</a:t>
            </a:r>
            <a:r>
              <a:rPr lang="en-US" dirty="0">
                <a:cs typeface="Calibri"/>
              </a:rPr>
              <a:t> </a:t>
            </a:r>
            <a:r>
              <a:rPr lang="en-US" dirty="0" err="1">
                <a:cs typeface="Calibri"/>
              </a:rPr>
              <a:t>tín</a:t>
            </a:r>
            <a:r>
              <a:rPr lang="en-US" dirty="0">
                <a:cs typeface="Calibri"/>
              </a:rPr>
              <a:t> </a:t>
            </a:r>
            <a:r>
              <a:rPr lang="en-US" dirty="0" err="1">
                <a:cs typeface="Calibri"/>
              </a:rPr>
              <a:t>ngưỡng</a:t>
            </a:r>
            <a:r>
              <a:rPr lang="en-US" dirty="0">
                <a:cs typeface="Calibri"/>
              </a:rPr>
              <a:t> </a:t>
            </a:r>
            <a:r>
              <a:rPr lang="en-US" dirty="0" err="1">
                <a:cs typeface="Calibri"/>
              </a:rPr>
              <a:t>của</a:t>
            </a:r>
            <a:r>
              <a:rPr lang="en-US" dirty="0">
                <a:cs typeface="Calibri"/>
              </a:rPr>
              <a:t> </a:t>
            </a:r>
            <a:r>
              <a:rPr lang="en-US" dirty="0" err="1">
                <a:cs typeface="Calibri"/>
              </a:rPr>
              <a:t>người</a:t>
            </a:r>
            <a:r>
              <a:rPr lang="en-US" dirty="0">
                <a:cs typeface="Calibri"/>
              </a:rPr>
              <a:t> </a:t>
            </a:r>
            <a:r>
              <a:rPr lang="en-US" dirty="0" err="1">
                <a:cs typeface="Calibri"/>
              </a:rPr>
              <a:t>bản</a:t>
            </a:r>
            <a:r>
              <a:rPr lang="en-US" dirty="0">
                <a:cs typeface="Calibri"/>
              </a:rPr>
              <a:t> </a:t>
            </a:r>
            <a:r>
              <a:rPr lang="en-US" dirty="0" err="1">
                <a:cs typeface="Calibri"/>
              </a:rPr>
              <a:t>địa</a:t>
            </a:r>
            <a:r>
              <a:rPr lang="en-US" dirty="0">
                <a:cs typeface="Calibri"/>
              </a:rPr>
              <a:t> ,</a:t>
            </a:r>
            <a:r>
              <a:rPr lang="en-US" dirty="0" err="1">
                <a:cs typeface="Calibri"/>
              </a:rPr>
              <a:t>mặt</a:t>
            </a:r>
            <a:r>
              <a:rPr lang="en-US" dirty="0">
                <a:cs typeface="Calibri"/>
              </a:rPr>
              <a:t> </a:t>
            </a:r>
            <a:r>
              <a:rPr lang="en-US" dirty="0" err="1">
                <a:cs typeface="Calibri"/>
              </a:rPr>
              <a:t>nạ</a:t>
            </a:r>
            <a:r>
              <a:rPr lang="en-US" dirty="0">
                <a:cs typeface="Calibri"/>
              </a:rPr>
              <a:t> </a:t>
            </a:r>
            <a:r>
              <a:rPr lang="en-US" dirty="0" err="1">
                <a:cs typeface="Calibri"/>
              </a:rPr>
              <a:t>vùng</a:t>
            </a:r>
            <a:r>
              <a:rPr lang="en-US" dirty="0">
                <a:cs typeface="Calibri"/>
              </a:rPr>
              <a:t> </a:t>
            </a:r>
            <a:r>
              <a:rPr lang="en-US" dirty="0" err="1">
                <a:cs typeface="Calibri"/>
              </a:rPr>
              <a:t>eo</a:t>
            </a:r>
            <a:r>
              <a:rPr lang="en-US" dirty="0">
                <a:cs typeface="Calibri"/>
              </a:rPr>
              <a:t> </a:t>
            </a:r>
            <a:r>
              <a:rPr lang="en-US" dirty="0" err="1">
                <a:cs typeface="Calibri"/>
              </a:rPr>
              <a:t>biển</a:t>
            </a:r>
            <a:r>
              <a:rPr lang="en-US" dirty="0">
                <a:cs typeface="Calibri"/>
              </a:rPr>
              <a:t> </a:t>
            </a:r>
            <a:r>
              <a:rPr lang="en-US" dirty="0" err="1">
                <a:cs typeface="Calibri"/>
              </a:rPr>
              <a:t>Tô-rét</a:t>
            </a:r>
            <a:r>
              <a:rPr lang="en-US" dirty="0">
                <a:cs typeface="Calibri"/>
              </a:rPr>
              <a:t>...(</a:t>
            </a:r>
            <a:r>
              <a:rPr lang="en-US" dirty="0" err="1">
                <a:cs typeface="Calibri"/>
              </a:rPr>
              <a:t>Sách</a:t>
            </a:r>
            <a:r>
              <a:rPr lang="en-US" dirty="0">
                <a:cs typeface="Calibri"/>
              </a:rPr>
              <a:t> </a:t>
            </a:r>
            <a:r>
              <a:rPr lang="en-US" dirty="0" err="1">
                <a:cs typeface="Calibri"/>
              </a:rPr>
              <a:t>giáo</a:t>
            </a:r>
            <a:r>
              <a:rPr lang="en-US" dirty="0">
                <a:cs typeface="Calibri"/>
              </a:rPr>
              <a:t> </a:t>
            </a:r>
            <a:r>
              <a:rPr lang="en-US" dirty="0" err="1">
                <a:cs typeface="Calibri"/>
              </a:rPr>
              <a:t>khoa</a:t>
            </a:r>
            <a:r>
              <a:rPr lang="en-US" dirty="0">
                <a:cs typeface="Calibri"/>
              </a:rPr>
              <a:t> </a:t>
            </a:r>
            <a:r>
              <a:rPr lang="en-US" dirty="0" err="1">
                <a:cs typeface="Calibri"/>
              </a:rPr>
              <a:t>trang</a:t>
            </a:r>
            <a:r>
              <a:rPr lang="en-US" dirty="0">
                <a:cs typeface="Calibri"/>
              </a:rPr>
              <a:t> 169</a:t>
            </a:r>
            <a:r>
              <a:rPr lang="en-US" dirty="0" smtClean="0">
                <a:cs typeface="Calibri"/>
              </a:rPr>
              <a:t>)</a:t>
            </a:r>
            <a:r>
              <a:rPr lang="en-US" i="1" dirty="0"/>
              <a:t> </a:t>
            </a:r>
            <a:r>
              <a:rPr lang="en-US" i="1" dirty="0" err="1"/>
              <a:t>Lễ</a:t>
            </a:r>
            <a:r>
              <a:rPr lang="en-US" i="1" dirty="0"/>
              <a:t> </a:t>
            </a:r>
            <a:r>
              <a:rPr lang="en-US" i="1" dirty="0" err="1"/>
              <a:t>hội</a:t>
            </a:r>
            <a:r>
              <a:rPr lang="en-US" i="1" dirty="0"/>
              <a:t> </a:t>
            </a:r>
            <a:r>
              <a:rPr lang="en-US" i="1" dirty="0" err="1"/>
              <a:t>ánh</a:t>
            </a:r>
            <a:r>
              <a:rPr lang="en-US" i="1" dirty="0"/>
              <a:t> </a:t>
            </a:r>
            <a:r>
              <a:rPr lang="en-US" i="1" dirty="0" err="1"/>
              <a:t>sáng</a:t>
            </a:r>
            <a:r>
              <a:rPr lang="en-US" i="1" dirty="0"/>
              <a:t> Vivid Sydney </a:t>
            </a:r>
            <a:r>
              <a:rPr lang="en-US" i="1" dirty="0" err="1"/>
              <a:t>trở</a:t>
            </a:r>
            <a:r>
              <a:rPr lang="en-US" i="1" dirty="0"/>
              <a:t> </a:t>
            </a:r>
            <a:r>
              <a:rPr lang="en-US" i="1" dirty="0" err="1"/>
              <a:t>lại</a:t>
            </a:r>
            <a:r>
              <a:rPr lang="en-US" i="1" dirty="0"/>
              <a:t> </a:t>
            </a:r>
            <a:r>
              <a:rPr lang="en-US" i="1" dirty="0" err="1"/>
              <a:t>tại</a:t>
            </a:r>
            <a:r>
              <a:rPr lang="en-US" i="1" dirty="0"/>
              <a:t> Australia. </a:t>
            </a:r>
            <a:endParaRPr lang="en-US" dirty="0">
              <a:cs typeface="Calibri"/>
            </a:endParaRPr>
          </a:p>
        </p:txBody>
      </p:sp>
      <p:pic>
        <p:nvPicPr>
          <p:cNvPr id="4" name="Hình ảnh 4" descr="Ảnh có chứa văn bản, cây, ngoài trời&#10;&#10;Mô tả được tự động tạo">
            <a:extLst>
              <a:ext uri="{FF2B5EF4-FFF2-40B4-BE49-F238E27FC236}">
                <a16:creationId xmlns="" xmlns:a16="http://schemas.microsoft.com/office/drawing/2014/main" id="{2DB0A55B-8E6E-1001-F0AD-6EA85FED3724}"/>
              </a:ext>
            </a:extLst>
          </p:cNvPr>
          <p:cNvPicPr>
            <a:picLocks noChangeAspect="1"/>
          </p:cNvPicPr>
          <p:nvPr/>
        </p:nvPicPr>
        <p:blipFill rotWithShape="1">
          <a:blip r:embed="rId2"/>
          <a:srcRect l="21907" r="11105"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5" name="!!Arc">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le hoi anh sang vivid sydney tro lai tai australia hinh 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114800"/>
            <a:ext cx="11430000" cy="857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569" y="4994031"/>
            <a:ext cx="4982308" cy="369332"/>
          </a:xfrm>
          <a:prstGeom prst="rect">
            <a:avLst/>
          </a:prstGeom>
          <a:noFill/>
        </p:spPr>
        <p:txBody>
          <a:bodyPr wrap="square" rtlCol="0">
            <a:spAutoFit/>
          </a:bodyPr>
          <a:lstStyle/>
          <a:p>
            <a:r>
              <a:rPr lang="vi-VN" dirty="0" smtClean="0"/>
              <a:t>Lễ hội ánh sáng Vivid Sydnay ở Ô-xtrây-li-a</a:t>
            </a:r>
            <a:endParaRPr lang="en-US" dirty="0"/>
          </a:p>
        </p:txBody>
      </p:sp>
    </p:spTree>
    <p:extLst>
      <p:ext uri="{BB962C8B-B14F-4D97-AF65-F5344CB8AC3E}">
        <p14:creationId xmlns:p14="http://schemas.microsoft.com/office/powerpoint/2010/main" val="21302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hỗ dành sẵn cho Nội dung 2">
            <a:extLst>
              <a:ext uri="{FF2B5EF4-FFF2-40B4-BE49-F238E27FC236}">
                <a16:creationId xmlns="" xmlns:a16="http://schemas.microsoft.com/office/drawing/2014/main" id="{9FDD4BC5-CE39-1208-A606-F6C73C8A7180}"/>
              </a:ext>
            </a:extLst>
          </p:cNvPr>
          <p:cNvSpPr>
            <a:spLocks noGrp="1"/>
          </p:cNvSpPr>
          <p:nvPr>
            <p:ph idx="1"/>
          </p:nvPr>
        </p:nvSpPr>
        <p:spPr>
          <a:xfrm>
            <a:off x="643467" y="574431"/>
            <a:ext cx="10905066" cy="5602532"/>
          </a:xfrm>
        </p:spPr>
        <p:txBody>
          <a:bodyPr vert="horz" lIns="91440" tIns="45720" rIns="91440" bIns="45720" rtlCol="0">
            <a:normAutofit/>
          </a:bodyPr>
          <a:lstStyle/>
          <a:p>
            <a:pPr algn="just"/>
            <a:r>
              <a:rPr lang="vi-VN" sz="2000" b="1" u="sng" dirty="0">
                <a:ea typeface="+mn-lt"/>
                <a:cs typeface="Arial"/>
              </a:rPr>
              <a:t>*</a:t>
            </a:r>
            <a:r>
              <a:rPr lang="vi-VN" sz="2400" b="1" u="sng" dirty="0">
                <a:latin typeface="+mj-lt"/>
                <a:ea typeface="+mn-lt"/>
                <a:cs typeface="Arial"/>
              </a:rPr>
              <a:t>Nội dung ghi bài:</a:t>
            </a:r>
            <a:endParaRPr lang="en-US" sz="2400" dirty="0">
              <a:latin typeface="+mj-lt"/>
              <a:ea typeface="+mn-lt"/>
              <a:cs typeface="+mn-lt"/>
            </a:endParaRPr>
          </a:p>
          <a:p>
            <a:pPr algn="just"/>
            <a:r>
              <a:rPr lang="vi-VN" sz="2400" b="1" u="sng" dirty="0" smtClean="0">
                <a:solidFill>
                  <a:srgbClr val="FF0000"/>
                </a:solidFill>
                <a:latin typeface="+mj-lt"/>
                <a:cs typeface="Arial"/>
              </a:rPr>
              <a:t>2. Lịch </a:t>
            </a:r>
            <a:r>
              <a:rPr lang="vi-VN" sz="2400" b="1" u="sng" dirty="0">
                <a:solidFill>
                  <a:srgbClr val="FF0000"/>
                </a:solidFill>
                <a:latin typeface="+mj-lt"/>
                <a:cs typeface="Arial"/>
              </a:rPr>
              <a:t>sử và văn hóa độc đáo</a:t>
            </a:r>
            <a:endParaRPr lang="en-US" sz="2400" dirty="0">
              <a:solidFill>
                <a:srgbClr val="FF0000"/>
              </a:solidFill>
              <a:latin typeface="+mj-lt"/>
              <a:ea typeface="+mn-lt"/>
              <a:cs typeface="+mn-lt"/>
            </a:endParaRPr>
          </a:p>
          <a:p>
            <a:pPr marL="0" indent="0" algn="just">
              <a:buNone/>
            </a:pPr>
            <a:r>
              <a:rPr lang="vi-VN" sz="2400" dirty="0" smtClean="0">
                <a:latin typeface="+mj-lt"/>
                <a:ea typeface="+mn-lt"/>
                <a:cs typeface="Arial"/>
              </a:rPr>
              <a:t>- Ô-xtrây-li-a </a:t>
            </a:r>
            <a:r>
              <a:rPr lang="vi-VN" sz="2400" dirty="0">
                <a:latin typeface="+mj-lt"/>
                <a:ea typeface="+mn-lt"/>
                <a:cs typeface="Arial"/>
              </a:rPr>
              <a:t>có nền văn hóa lâu đời và độc đáo kết hợp văn hóa lâu đời của cộng đồng thổ dân và văn hóa của người nhập cư .</a:t>
            </a:r>
          </a:p>
          <a:p>
            <a:pPr algn="just">
              <a:buFont typeface="Calibri" panose="020B0604020202020204" pitchFamily="34" charset="0"/>
              <a:buChar char="-"/>
            </a:pPr>
            <a:r>
              <a:rPr lang="vi-VN" sz="2400" dirty="0">
                <a:latin typeface="+mj-lt"/>
                <a:cs typeface="Arial"/>
              </a:rPr>
              <a:t>Nền văn hóa bản địa vẫn được bảo tồn bản sắc với các lễ hội như: </a:t>
            </a:r>
            <a:r>
              <a:rPr lang="vi-VN" sz="2400" dirty="0" smtClean="0">
                <a:latin typeface="+mj-lt"/>
                <a:cs typeface="Arial"/>
              </a:rPr>
              <a:t>Ô-va-lây, Lô-ra, …</a:t>
            </a:r>
            <a:endParaRPr lang="vi-VN" sz="2400" dirty="0">
              <a:latin typeface="+mj-lt"/>
              <a:cs typeface="Arial"/>
            </a:endParaRPr>
          </a:p>
          <a:p>
            <a:pPr algn="just">
              <a:buFont typeface="Calibri" panose="020B0604020202020204" pitchFamily="34" charset="0"/>
              <a:buChar char="-"/>
            </a:pPr>
            <a:r>
              <a:rPr lang="vi-VN" sz="2400" dirty="0">
                <a:latin typeface="+mj-lt"/>
                <a:cs typeface="Arial"/>
              </a:rPr>
              <a:t>Ngôn ngữ : Tiếng Anh là ngôn ngữ chính thức , ngoài ra còn có </a:t>
            </a:r>
            <a:r>
              <a:rPr lang="vi-VN" sz="2400" dirty="0" smtClean="0">
                <a:latin typeface="+mj-lt"/>
                <a:cs typeface="Arial"/>
              </a:rPr>
              <a:t>khoảng 300 ngôn ngữ khác.</a:t>
            </a:r>
            <a:endParaRPr lang="vi-VN" sz="2400" dirty="0">
              <a:latin typeface="+mj-lt"/>
              <a:cs typeface="Arial"/>
            </a:endParaRPr>
          </a:p>
          <a:p>
            <a:pPr algn="just">
              <a:buFont typeface="Calibri" panose="020B0604020202020204" pitchFamily="34" charset="0"/>
              <a:buChar char="-"/>
            </a:pPr>
            <a:r>
              <a:rPr lang="vi-VN" sz="2400" dirty="0" smtClean="0">
                <a:latin typeface="+mj-lt"/>
                <a:cs typeface="Arial"/>
              </a:rPr>
              <a:t>Ô-xtrây-li-a </a:t>
            </a:r>
            <a:r>
              <a:rPr lang="vi-VN" sz="2400" dirty="0">
                <a:latin typeface="+mj-lt"/>
                <a:cs typeface="Arial"/>
              </a:rPr>
              <a:t>là quốc gia có hệ thống nhà hát , bảo tàng lưu giữ và trình diễn các tác phẩm điêu khắc ,tranh vẽ và nghệ thuật đặc trưng có giá </a:t>
            </a:r>
            <a:r>
              <a:rPr lang="vi-VN" sz="2400" dirty="0" smtClean="0">
                <a:latin typeface="+mj-lt"/>
                <a:cs typeface="Arial"/>
              </a:rPr>
              <a:t>trị.</a:t>
            </a:r>
            <a:endParaRPr lang="vi-VN" sz="2400" dirty="0">
              <a:latin typeface="+mj-lt"/>
              <a:cs typeface="Arial"/>
            </a:endParaRPr>
          </a:p>
          <a:p>
            <a:pPr algn="just">
              <a:buFont typeface="Calibri" panose="020B0604020202020204" pitchFamily="34" charset="0"/>
              <a:buChar char="-"/>
            </a:pPr>
            <a:endParaRPr lang="vi-VN" sz="2400" dirty="0">
              <a:latin typeface="+mj-lt"/>
              <a:cs typeface="Arial"/>
            </a:endParaRPr>
          </a:p>
          <a:p>
            <a:pPr algn="just">
              <a:buFont typeface="Calibri" panose="020B0604020202020204" pitchFamily="34" charset="0"/>
              <a:buChar char="-"/>
            </a:pPr>
            <a:endParaRPr lang="vi-VN" sz="2400" dirty="0">
              <a:latin typeface="+mj-lt"/>
              <a:cs typeface="Arial"/>
            </a:endParaRPr>
          </a:p>
          <a:p>
            <a:endParaRPr lang="vi-VN" sz="2000" dirty="0">
              <a:latin typeface="Arial"/>
              <a:cs typeface="Arial"/>
            </a:endParaRPr>
          </a:p>
        </p:txBody>
      </p:sp>
      <p:sp>
        <p:nvSpPr>
          <p:cNvPr id="12" name="Isosceles Triangle 1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0785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008187" y="2753616"/>
            <a:ext cx="422032" cy="369332"/>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en-US" b="1" spc="150">
              <a:ln w="11430"/>
              <a:solidFill>
                <a:srgbClr val="F8F8F8"/>
              </a:solidFill>
              <a:effectLst>
                <a:outerShdw blurRad="25400" algn="tl" rotWithShape="0">
                  <a:srgbClr val="000000">
                    <a:alpha val="43000"/>
                  </a:srgbClr>
                </a:outerShdw>
              </a:effectLst>
            </a:endParaRPr>
          </a:p>
        </p:txBody>
      </p:sp>
      <p:sp>
        <p:nvSpPr>
          <p:cNvPr id="7" name="Oval 6"/>
          <p:cNvSpPr/>
          <p:nvPr/>
        </p:nvSpPr>
        <p:spPr>
          <a:xfrm>
            <a:off x="1008187" y="4711370"/>
            <a:ext cx="422032" cy="369332"/>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en-US" b="1" spc="15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a:xfrm>
            <a:off x="926124" y="1202196"/>
            <a:ext cx="11054862" cy="4915144"/>
          </a:xfrm>
        </p:spPr>
        <p:txBody>
          <a:bodyPr>
            <a:normAutofit fontScale="92500" lnSpcReduction="10000"/>
          </a:bodyPr>
          <a:lstStyle/>
          <a:p>
            <a:pPr marL="0" lvl="0" indent="0" fontAlgn="base">
              <a:lnSpc>
                <a:spcPct val="100000"/>
              </a:lnSpc>
              <a:spcBef>
                <a:spcPct val="0"/>
              </a:spcBef>
              <a:spcAft>
                <a:spcPct val="0"/>
              </a:spcAft>
              <a:buNone/>
            </a:pPr>
            <a:endParaRPr lang="vi-VN" b="1" dirty="0" smtClean="0">
              <a:solidFill>
                <a:srgbClr val="333333"/>
              </a:solidFill>
              <a:latin typeface="Roboto"/>
              <a:cs typeface="Arial" pitchFamily="34" charset="0"/>
            </a:endParaRPr>
          </a:p>
          <a:p>
            <a:pPr marL="0" lvl="0" indent="0" fontAlgn="base">
              <a:lnSpc>
                <a:spcPct val="100000"/>
              </a:lnSpc>
              <a:spcBef>
                <a:spcPct val="0"/>
              </a:spcBef>
              <a:spcAft>
                <a:spcPct val="0"/>
              </a:spcAft>
              <a:buNone/>
            </a:pPr>
            <a:r>
              <a:rPr lang="en-US" b="1" dirty="0" err="1" smtClean="0">
                <a:solidFill>
                  <a:srgbClr val="333333"/>
                </a:solidFill>
                <a:latin typeface="Roboto"/>
                <a:cs typeface="Arial" pitchFamily="34" charset="0"/>
              </a:rPr>
              <a:t>Câu</a:t>
            </a:r>
            <a:r>
              <a:rPr lang="en-US" b="1" dirty="0" smtClean="0">
                <a:solidFill>
                  <a:srgbClr val="333333"/>
                </a:solidFill>
                <a:latin typeface="Roboto"/>
                <a:cs typeface="Arial" pitchFamily="34" charset="0"/>
              </a:rPr>
              <a:t> </a:t>
            </a:r>
            <a:r>
              <a:rPr lang="vi-VN" b="1" dirty="0" smtClean="0">
                <a:solidFill>
                  <a:srgbClr val="333333"/>
                </a:solidFill>
                <a:latin typeface="Roboto"/>
                <a:cs typeface="Arial" pitchFamily="34" charset="0"/>
              </a:rPr>
              <a:t>1</a:t>
            </a:r>
            <a:r>
              <a:rPr lang="en-US" b="1" dirty="0" smtClean="0">
                <a:solidFill>
                  <a:srgbClr val="333333"/>
                </a:solidFill>
                <a:latin typeface="Roboto"/>
                <a:cs typeface="Arial" pitchFamily="34" charset="0"/>
              </a:rPr>
              <a:t>:</a:t>
            </a:r>
            <a:r>
              <a:rPr lang="en-US" b="1" dirty="0">
                <a:solidFill>
                  <a:srgbClr val="333333"/>
                </a:solidFill>
                <a:latin typeface="Roboto"/>
                <a:cs typeface="Arial" pitchFamily="34" charset="0"/>
              </a:rPr>
              <a:t> </a:t>
            </a:r>
            <a:r>
              <a:rPr lang="en-US" dirty="0" err="1">
                <a:solidFill>
                  <a:srgbClr val="333333"/>
                </a:solidFill>
                <a:latin typeface="Roboto"/>
                <a:cs typeface="Arial" pitchFamily="34" charset="0"/>
              </a:rPr>
              <a:t>Tính</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đến</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năm</a:t>
            </a:r>
            <a:r>
              <a:rPr lang="en-US" dirty="0">
                <a:solidFill>
                  <a:srgbClr val="333333"/>
                </a:solidFill>
                <a:latin typeface="Roboto"/>
                <a:cs typeface="Arial" pitchFamily="34" charset="0"/>
              </a:rPr>
              <a:t> 2020 </a:t>
            </a:r>
            <a:r>
              <a:rPr lang="en-US" dirty="0" err="1">
                <a:solidFill>
                  <a:srgbClr val="333333"/>
                </a:solidFill>
                <a:latin typeface="Roboto"/>
                <a:cs typeface="Arial" pitchFamily="34" charset="0"/>
              </a:rPr>
              <a:t>dân</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số</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của</a:t>
            </a:r>
            <a:r>
              <a:rPr lang="en-US" dirty="0">
                <a:solidFill>
                  <a:srgbClr val="333333"/>
                </a:solidFill>
                <a:latin typeface="Roboto"/>
                <a:cs typeface="Arial" pitchFamily="34" charset="0"/>
              </a:rPr>
              <a:t> Ô-</a:t>
            </a:r>
            <a:r>
              <a:rPr lang="en-US" dirty="0" err="1">
                <a:solidFill>
                  <a:srgbClr val="333333"/>
                </a:solidFill>
                <a:latin typeface="Roboto"/>
                <a:cs typeface="Arial" pitchFamily="34" charset="0"/>
              </a:rPr>
              <a:t>xtrây</a:t>
            </a:r>
            <a:r>
              <a:rPr lang="en-US" dirty="0">
                <a:solidFill>
                  <a:srgbClr val="333333"/>
                </a:solidFill>
                <a:latin typeface="Roboto"/>
                <a:cs typeface="Arial" pitchFamily="34" charset="0"/>
              </a:rPr>
              <a:t>-li-a </a:t>
            </a:r>
            <a:r>
              <a:rPr lang="en-US" dirty="0" err="1">
                <a:solidFill>
                  <a:srgbClr val="333333"/>
                </a:solidFill>
                <a:latin typeface="Roboto"/>
                <a:cs typeface="Arial" pitchFamily="34" charset="0"/>
              </a:rPr>
              <a:t>là</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bao</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nhiêu</a:t>
            </a:r>
            <a:r>
              <a:rPr lang="en-US" dirty="0">
                <a:solidFill>
                  <a:srgbClr val="333333"/>
                </a:solidFill>
                <a:latin typeface="Roboto"/>
                <a:cs typeface="Arial" pitchFamily="34" charset="0"/>
              </a:rPr>
              <a:t>?</a:t>
            </a:r>
            <a:endParaRPr lang="en-US" sz="2000" dirty="0">
              <a:latin typeface="Arial" pitchFamily="34" charset="0"/>
              <a:cs typeface="Arial" pitchFamily="34" charset="0"/>
            </a:endParaRPr>
          </a:p>
          <a:p>
            <a:pPr marL="0" lvl="0" indent="0" eaLnBrk="0" fontAlgn="base" hangingPunct="0">
              <a:lnSpc>
                <a:spcPct val="100000"/>
              </a:lnSpc>
              <a:spcBef>
                <a:spcPct val="0"/>
              </a:spcBef>
              <a:spcAft>
                <a:spcPct val="0"/>
              </a:spcAft>
              <a:buFontTx/>
              <a:buChar char="•"/>
            </a:pPr>
            <a:r>
              <a:rPr lang="en-US" dirty="0">
                <a:solidFill>
                  <a:srgbClr val="333333"/>
                </a:solidFill>
                <a:latin typeface="Roboto"/>
                <a:cs typeface="Arial" pitchFamily="34" charset="0"/>
              </a:rPr>
              <a:t>A. 19,1 </a:t>
            </a:r>
            <a:r>
              <a:rPr lang="en-US" dirty="0" err="1">
                <a:solidFill>
                  <a:srgbClr val="333333"/>
                </a:solidFill>
                <a:latin typeface="Roboto"/>
                <a:cs typeface="Arial" pitchFamily="34" charset="0"/>
              </a:rPr>
              <a:t>triệu</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người</a:t>
            </a:r>
            <a:r>
              <a:rPr lang="en-US" dirty="0">
                <a:solidFill>
                  <a:srgbClr val="333333"/>
                </a:solidFill>
                <a:latin typeface="Roboto"/>
                <a:cs typeface="Arial" pitchFamily="34" charset="0"/>
              </a:rPr>
              <a:t>.</a:t>
            </a:r>
          </a:p>
          <a:p>
            <a:pPr marL="0" lvl="0" indent="0" eaLnBrk="0" fontAlgn="base" hangingPunct="0">
              <a:lnSpc>
                <a:spcPct val="100000"/>
              </a:lnSpc>
              <a:spcBef>
                <a:spcPct val="0"/>
              </a:spcBef>
              <a:spcAft>
                <a:spcPct val="0"/>
              </a:spcAft>
              <a:buFontTx/>
              <a:buChar char="•"/>
            </a:pPr>
            <a:r>
              <a:rPr lang="en-US" dirty="0">
                <a:solidFill>
                  <a:srgbClr val="333333"/>
                </a:solidFill>
                <a:latin typeface="Roboto"/>
                <a:cs typeface="Arial" pitchFamily="34" charset="0"/>
              </a:rPr>
              <a:t>B. 23,8 </a:t>
            </a:r>
            <a:r>
              <a:rPr lang="en-US" dirty="0" err="1">
                <a:solidFill>
                  <a:srgbClr val="333333"/>
                </a:solidFill>
                <a:latin typeface="Roboto"/>
                <a:cs typeface="Arial" pitchFamily="34" charset="0"/>
              </a:rPr>
              <a:t>triệu</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người</a:t>
            </a:r>
            <a:r>
              <a:rPr lang="en-US" dirty="0">
                <a:solidFill>
                  <a:srgbClr val="333333"/>
                </a:solidFill>
                <a:latin typeface="Roboto"/>
                <a:cs typeface="Arial" pitchFamily="34" charset="0"/>
              </a:rPr>
              <a:t>.</a:t>
            </a:r>
          </a:p>
          <a:p>
            <a:pPr marL="0" lvl="0" indent="0" eaLnBrk="0" fontAlgn="base" hangingPunct="0">
              <a:lnSpc>
                <a:spcPct val="100000"/>
              </a:lnSpc>
              <a:spcBef>
                <a:spcPct val="0"/>
              </a:spcBef>
              <a:spcAft>
                <a:spcPct val="0"/>
              </a:spcAft>
              <a:buFontTx/>
              <a:buChar char="•"/>
            </a:pPr>
            <a:r>
              <a:rPr lang="en-US" dirty="0">
                <a:solidFill>
                  <a:srgbClr val="333333"/>
                </a:solidFill>
                <a:latin typeface="Roboto"/>
                <a:cs typeface="Arial" pitchFamily="34" charset="0"/>
              </a:rPr>
              <a:t>C. 25,7 </a:t>
            </a:r>
            <a:r>
              <a:rPr lang="en-US" dirty="0" err="1">
                <a:solidFill>
                  <a:srgbClr val="333333"/>
                </a:solidFill>
                <a:latin typeface="Roboto"/>
                <a:cs typeface="Arial" pitchFamily="34" charset="0"/>
              </a:rPr>
              <a:t>triệu</a:t>
            </a:r>
            <a:r>
              <a:rPr lang="en-US" dirty="0">
                <a:solidFill>
                  <a:srgbClr val="333333"/>
                </a:solidFill>
                <a:latin typeface="Roboto"/>
                <a:cs typeface="Arial" pitchFamily="34" charset="0"/>
              </a:rPr>
              <a:t> </a:t>
            </a:r>
            <a:r>
              <a:rPr lang="en-US" dirty="0" err="1" smtClean="0">
                <a:solidFill>
                  <a:srgbClr val="333333"/>
                </a:solidFill>
                <a:latin typeface="Roboto"/>
                <a:cs typeface="Arial" pitchFamily="34" charset="0"/>
              </a:rPr>
              <a:t>người</a:t>
            </a:r>
            <a:endParaRPr lang="vi-VN" dirty="0" smtClean="0">
              <a:solidFill>
                <a:srgbClr val="333333"/>
              </a:solidFill>
              <a:latin typeface="Roboto"/>
              <a:cs typeface="Arial" pitchFamily="34" charset="0"/>
            </a:endParaRPr>
          </a:p>
          <a:p>
            <a:pPr marL="0" lvl="0" indent="0" eaLnBrk="0" fontAlgn="base" hangingPunct="0">
              <a:lnSpc>
                <a:spcPct val="100000"/>
              </a:lnSpc>
              <a:spcBef>
                <a:spcPct val="0"/>
              </a:spcBef>
              <a:spcAft>
                <a:spcPct val="0"/>
              </a:spcAft>
              <a:buFontTx/>
              <a:buChar char="•"/>
            </a:pPr>
            <a:r>
              <a:rPr lang="en-US" dirty="0" smtClean="0">
                <a:solidFill>
                  <a:srgbClr val="333333"/>
                </a:solidFill>
                <a:latin typeface="Roboto"/>
                <a:cs typeface="Arial" pitchFamily="34" charset="0"/>
              </a:rPr>
              <a:t>D</a:t>
            </a:r>
            <a:r>
              <a:rPr lang="en-US" dirty="0">
                <a:solidFill>
                  <a:srgbClr val="333333"/>
                </a:solidFill>
                <a:latin typeface="Roboto"/>
                <a:cs typeface="Arial" pitchFamily="34" charset="0"/>
              </a:rPr>
              <a:t>. 98 </a:t>
            </a:r>
            <a:r>
              <a:rPr lang="en-US" dirty="0" err="1">
                <a:solidFill>
                  <a:srgbClr val="333333"/>
                </a:solidFill>
                <a:latin typeface="Roboto"/>
                <a:cs typeface="Arial" pitchFamily="34" charset="0"/>
              </a:rPr>
              <a:t>triệu</a:t>
            </a:r>
            <a:r>
              <a:rPr lang="en-US" dirty="0">
                <a:solidFill>
                  <a:srgbClr val="333333"/>
                </a:solidFill>
                <a:latin typeface="Roboto"/>
                <a:cs typeface="Arial" pitchFamily="34" charset="0"/>
              </a:rPr>
              <a:t> </a:t>
            </a:r>
            <a:r>
              <a:rPr lang="en-US" dirty="0" err="1" smtClean="0">
                <a:solidFill>
                  <a:srgbClr val="333333"/>
                </a:solidFill>
                <a:latin typeface="Roboto"/>
                <a:cs typeface="Arial" pitchFamily="34" charset="0"/>
              </a:rPr>
              <a:t>người</a:t>
            </a:r>
            <a:endParaRPr lang="vi-VN" dirty="0" smtClean="0">
              <a:solidFill>
                <a:srgbClr val="333333"/>
              </a:solidFill>
              <a:latin typeface="Roboto"/>
              <a:cs typeface="Arial" pitchFamily="34" charset="0"/>
            </a:endParaRPr>
          </a:p>
          <a:p>
            <a:pPr marL="0" lvl="0" indent="0" eaLnBrk="0" fontAlgn="base" hangingPunct="0">
              <a:lnSpc>
                <a:spcPct val="100000"/>
              </a:lnSpc>
              <a:spcBef>
                <a:spcPct val="0"/>
              </a:spcBef>
              <a:spcAft>
                <a:spcPct val="0"/>
              </a:spcAft>
              <a:buNone/>
            </a:pPr>
            <a:r>
              <a:rPr lang="en-US" dirty="0" smtClean="0">
                <a:solidFill>
                  <a:srgbClr val="333333"/>
                </a:solidFill>
                <a:latin typeface="Roboto"/>
                <a:cs typeface="Arial" pitchFamily="34" charset="0"/>
              </a:rPr>
              <a:t>.</a:t>
            </a:r>
          </a:p>
          <a:p>
            <a:pPr marL="0" lvl="0" indent="0" eaLnBrk="0" fontAlgn="base" hangingPunct="0">
              <a:lnSpc>
                <a:spcPct val="100000"/>
              </a:lnSpc>
              <a:spcBef>
                <a:spcPct val="0"/>
              </a:spcBef>
              <a:spcAft>
                <a:spcPct val="0"/>
              </a:spcAft>
              <a:buFontTx/>
              <a:buChar char="•"/>
            </a:pPr>
            <a:endParaRPr lang="vi-VN" dirty="0" smtClean="0">
              <a:solidFill>
                <a:srgbClr val="333333"/>
              </a:solidFill>
              <a:latin typeface="Roboto"/>
              <a:cs typeface="Arial" pitchFamily="34" charset="0"/>
            </a:endParaRPr>
          </a:p>
          <a:p>
            <a:pPr marL="0" lvl="0" indent="0" eaLnBrk="0" fontAlgn="base" hangingPunct="0">
              <a:lnSpc>
                <a:spcPct val="100000"/>
              </a:lnSpc>
              <a:spcBef>
                <a:spcPct val="0"/>
              </a:spcBef>
              <a:spcAft>
                <a:spcPct val="0"/>
              </a:spcAft>
              <a:buNone/>
            </a:pPr>
            <a:r>
              <a:rPr lang="en-US" b="1" dirty="0" err="1">
                <a:solidFill>
                  <a:srgbClr val="333333"/>
                </a:solidFill>
                <a:latin typeface="Roboto"/>
                <a:cs typeface="Arial" pitchFamily="34" charset="0"/>
              </a:rPr>
              <a:t>Câu</a:t>
            </a:r>
            <a:r>
              <a:rPr lang="en-US" b="1" dirty="0">
                <a:solidFill>
                  <a:srgbClr val="333333"/>
                </a:solidFill>
                <a:latin typeface="Roboto"/>
                <a:cs typeface="Arial" pitchFamily="34" charset="0"/>
              </a:rPr>
              <a:t> </a:t>
            </a:r>
            <a:r>
              <a:rPr lang="vi-VN" b="1" dirty="0" smtClean="0">
                <a:solidFill>
                  <a:srgbClr val="333333"/>
                </a:solidFill>
                <a:latin typeface="Roboto"/>
                <a:cs typeface="Arial" pitchFamily="34" charset="0"/>
              </a:rPr>
              <a:t>2</a:t>
            </a:r>
            <a:r>
              <a:rPr lang="en-US" b="1" dirty="0" smtClean="0">
                <a:solidFill>
                  <a:srgbClr val="333333"/>
                </a:solidFill>
                <a:latin typeface="Roboto"/>
                <a:cs typeface="Arial" pitchFamily="34" charset="0"/>
              </a:rPr>
              <a:t>:</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Số</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dân</a:t>
            </a:r>
            <a:r>
              <a:rPr lang="en-US" dirty="0">
                <a:solidFill>
                  <a:srgbClr val="333333"/>
                </a:solidFill>
                <a:latin typeface="Roboto"/>
                <a:cs typeface="Arial" pitchFamily="34" charset="0"/>
              </a:rPr>
              <a:t> Ô-</a:t>
            </a:r>
            <a:r>
              <a:rPr lang="en-US" dirty="0" err="1">
                <a:solidFill>
                  <a:srgbClr val="333333"/>
                </a:solidFill>
                <a:latin typeface="Roboto"/>
                <a:cs typeface="Arial" pitchFamily="34" charset="0"/>
              </a:rPr>
              <a:t>xtrây</a:t>
            </a:r>
            <a:r>
              <a:rPr lang="en-US" dirty="0">
                <a:solidFill>
                  <a:srgbClr val="333333"/>
                </a:solidFill>
                <a:latin typeface="Roboto"/>
                <a:cs typeface="Arial" pitchFamily="34" charset="0"/>
              </a:rPr>
              <a:t>-li-a </a:t>
            </a:r>
            <a:r>
              <a:rPr lang="en-US" dirty="0" err="1">
                <a:solidFill>
                  <a:srgbClr val="333333"/>
                </a:solidFill>
                <a:latin typeface="Roboto"/>
                <a:cs typeface="Arial" pitchFamily="34" charset="0"/>
              </a:rPr>
              <a:t>tăng</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nhanh</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là</a:t>
            </a:r>
            <a:r>
              <a:rPr lang="en-US" dirty="0">
                <a:solidFill>
                  <a:srgbClr val="333333"/>
                </a:solidFill>
                <a:latin typeface="Roboto"/>
                <a:cs typeface="Arial" pitchFamily="34" charset="0"/>
              </a:rPr>
              <a:t> do </a:t>
            </a:r>
            <a:r>
              <a:rPr lang="en-US" dirty="0" err="1">
                <a:solidFill>
                  <a:srgbClr val="333333"/>
                </a:solidFill>
                <a:latin typeface="Roboto"/>
                <a:cs typeface="Arial" pitchFamily="34" charset="0"/>
              </a:rPr>
              <a:t>nguyên</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nhân</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nào</a:t>
            </a:r>
            <a:r>
              <a:rPr lang="en-US" dirty="0">
                <a:solidFill>
                  <a:srgbClr val="333333"/>
                </a:solidFill>
                <a:latin typeface="Roboto"/>
                <a:cs typeface="Arial" pitchFamily="34" charset="0"/>
              </a:rPr>
              <a:t>?</a:t>
            </a:r>
            <a:endParaRPr lang="en-US" sz="2000" dirty="0">
              <a:latin typeface="Arial" pitchFamily="34" charset="0"/>
              <a:cs typeface="Arial" pitchFamily="34" charset="0"/>
            </a:endParaRPr>
          </a:p>
          <a:p>
            <a:pPr marL="0" lvl="0" indent="0" eaLnBrk="0" fontAlgn="base" hangingPunct="0">
              <a:lnSpc>
                <a:spcPct val="100000"/>
              </a:lnSpc>
              <a:spcBef>
                <a:spcPct val="0"/>
              </a:spcBef>
              <a:spcAft>
                <a:spcPct val="0"/>
              </a:spcAft>
              <a:buFontTx/>
              <a:buChar char="•"/>
            </a:pPr>
            <a:r>
              <a:rPr lang="en-US" dirty="0">
                <a:solidFill>
                  <a:srgbClr val="333333"/>
                </a:solidFill>
                <a:latin typeface="Roboto"/>
                <a:cs typeface="Arial" pitchFamily="34" charset="0"/>
              </a:rPr>
              <a:t>A. </a:t>
            </a:r>
            <a:r>
              <a:rPr lang="en-US" dirty="0" err="1">
                <a:solidFill>
                  <a:srgbClr val="333333"/>
                </a:solidFill>
                <a:latin typeface="Roboto"/>
                <a:cs typeface="Arial" pitchFamily="34" charset="0"/>
              </a:rPr>
              <a:t>Quy</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mô</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dân</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số</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cao</a:t>
            </a:r>
            <a:r>
              <a:rPr lang="en-US" dirty="0">
                <a:solidFill>
                  <a:srgbClr val="333333"/>
                </a:solidFill>
                <a:latin typeface="Roboto"/>
                <a:cs typeface="Arial" pitchFamily="34" charset="0"/>
              </a:rPr>
              <a:t>.</a:t>
            </a:r>
          </a:p>
          <a:p>
            <a:pPr marL="0" lvl="0" indent="0" eaLnBrk="0" fontAlgn="base" hangingPunct="0">
              <a:lnSpc>
                <a:spcPct val="100000"/>
              </a:lnSpc>
              <a:spcBef>
                <a:spcPct val="0"/>
              </a:spcBef>
              <a:spcAft>
                <a:spcPct val="0"/>
              </a:spcAft>
              <a:buFontTx/>
              <a:buChar char="•"/>
            </a:pPr>
            <a:r>
              <a:rPr lang="en-US" dirty="0">
                <a:solidFill>
                  <a:srgbClr val="333333"/>
                </a:solidFill>
                <a:latin typeface="Roboto"/>
                <a:cs typeface="Arial" pitchFamily="34" charset="0"/>
              </a:rPr>
              <a:t>B. Do </a:t>
            </a:r>
            <a:r>
              <a:rPr lang="en-US" dirty="0" err="1">
                <a:solidFill>
                  <a:srgbClr val="333333"/>
                </a:solidFill>
                <a:latin typeface="Roboto"/>
                <a:cs typeface="Arial" pitchFamily="34" charset="0"/>
              </a:rPr>
              <a:t>dân</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nhập</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cư</a:t>
            </a:r>
            <a:r>
              <a:rPr lang="en-US" dirty="0">
                <a:solidFill>
                  <a:srgbClr val="333333"/>
                </a:solidFill>
                <a:latin typeface="Roboto"/>
                <a:cs typeface="Arial" pitchFamily="34" charset="0"/>
              </a:rPr>
              <a:t>.</a:t>
            </a:r>
          </a:p>
          <a:p>
            <a:pPr marL="0" lvl="0" indent="0" eaLnBrk="0" fontAlgn="base" hangingPunct="0">
              <a:lnSpc>
                <a:spcPct val="100000"/>
              </a:lnSpc>
              <a:spcBef>
                <a:spcPct val="0"/>
              </a:spcBef>
              <a:spcAft>
                <a:spcPct val="0"/>
              </a:spcAft>
              <a:buFontTx/>
              <a:buChar char="•"/>
            </a:pPr>
            <a:r>
              <a:rPr lang="en-US" dirty="0">
                <a:solidFill>
                  <a:srgbClr val="333333"/>
                </a:solidFill>
                <a:latin typeface="Roboto"/>
                <a:cs typeface="Arial" pitchFamily="34" charset="0"/>
              </a:rPr>
              <a:t>C. </a:t>
            </a:r>
            <a:r>
              <a:rPr lang="en-US" dirty="0" err="1">
                <a:solidFill>
                  <a:srgbClr val="333333"/>
                </a:solidFill>
                <a:latin typeface="Roboto"/>
                <a:cs typeface="Arial" pitchFamily="34" charset="0"/>
              </a:rPr>
              <a:t>Tỉ</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lệ</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dân</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số</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trong</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tuổi</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sinh</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đẻ</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cao</a:t>
            </a:r>
            <a:r>
              <a:rPr lang="en-US" dirty="0">
                <a:solidFill>
                  <a:srgbClr val="333333"/>
                </a:solidFill>
                <a:latin typeface="Roboto"/>
                <a:cs typeface="Arial" pitchFamily="34" charset="0"/>
              </a:rPr>
              <a:t>.</a:t>
            </a:r>
          </a:p>
          <a:p>
            <a:pPr marL="0" lvl="0" indent="0" eaLnBrk="0" fontAlgn="base" hangingPunct="0">
              <a:lnSpc>
                <a:spcPct val="100000"/>
              </a:lnSpc>
              <a:spcBef>
                <a:spcPct val="0"/>
              </a:spcBef>
              <a:spcAft>
                <a:spcPct val="0"/>
              </a:spcAft>
              <a:buFontTx/>
              <a:buChar char="•"/>
            </a:pPr>
            <a:r>
              <a:rPr lang="en-US" dirty="0">
                <a:solidFill>
                  <a:srgbClr val="333333"/>
                </a:solidFill>
                <a:latin typeface="Roboto"/>
                <a:cs typeface="Arial" pitchFamily="34" charset="0"/>
              </a:rPr>
              <a:t>D. </a:t>
            </a:r>
            <a:r>
              <a:rPr lang="en-US" dirty="0" err="1">
                <a:solidFill>
                  <a:srgbClr val="333333"/>
                </a:solidFill>
                <a:latin typeface="Roboto"/>
                <a:cs typeface="Arial" pitchFamily="34" charset="0"/>
              </a:rPr>
              <a:t>Tỉ</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suất</a:t>
            </a:r>
            <a:r>
              <a:rPr lang="en-US" dirty="0">
                <a:solidFill>
                  <a:srgbClr val="333333"/>
                </a:solidFill>
                <a:latin typeface="Roboto"/>
                <a:cs typeface="Arial" pitchFamily="34" charset="0"/>
              </a:rPr>
              <a:t> tang </a:t>
            </a:r>
            <a:r>
              <a:rPr lang="en-US" dirty="0" err="1">
                <a:solidFill>
                  <a:srgbClr val="333333"/>
                </a:solidFill>
                <a:latin typeface="Roboto"/>
                <a:cs typeface="Arial" pitchFamily="34" charset="0"/>
              </a:rPr>
              <a:t>dân</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số</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tự</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nhiên</a:t>
            </a:r>
            <a:r>
              <a:rPr lang="en-US" dirty="0">
                <a:solidFill>
                  <a:srgbClr val="333333"/>
                </a:solidFill>
                <a:latin typeface="Roboto"/>
                <a:cs typeface="Arial" pitchFamily="34" charset="0"/>
              </a:rPr>
              <a:t> </a:t>
            </a:r>
            <a:r>
              <a:rPr lang="en-US" dirty="0" err="1">
                <a:solidFill>
                  <a:srgbClr val="333333"/>
                </a:solidFill>
                <a:latin typeface="Roboto"/>
                <a:cs typeface="Arial" pitchFamily="34" charset="0"/>
              </a:rPr>
              <a:t>thấp</a:t>
            </a:r>
            <a:r>
              <a:rPr lang="en-US" dirty="0">
                <a:solidFill>
                  <a:srgbClr val="333333"/>
                </a:solidFill>
                <a:latin typeface="Roboto"/>
                <a:cs typeface="Arial" pitchFamily="34" charset="0"/>
              </a:rPr>
              <a:t>.</a:t>
            </a:r>
          </a:p>
          <a:p>
            <a:pPr marL="0" lvl="0" indent="0" eaLnBrk="0" fontAlgn="base" hangingPunct="0">
              <a:lnSpc>
                <a:spcPct val="100000"/>
              </a:lnSpc>
              <a:spcBef>
                <a:spcPct val="0"/>
              </a:spcBef>
              <a:spcAft>
                <a:spcPct val="0"/>
              </a:spcAft>
              <a:buFontTx/>
              <a:buChar char="•"/>
            </a:pPr>
            <a:endParaRPr lang="en-US" dirty="0"/>
          </a:p>
        </p:txBody>
      </p:sp>
      <p:sp>
        <p:nvSpPr>
          <p:cNvPr id="4" name="TextBox 3"/>
          <p:cNvSpPr txBox="1"/>
          <p:nvPr/>
        </p:nvSpPr>
        <p:spPr>
          <a:xfrm>
            <a:off x="3387969" y="316523"/>
            <a:ext cx="3716216" cy="707886"/>
          </a:xfrm>
          <a:prstGeom prst="rect">
            <a:avLst/>
          </a:prstGeom>
          <a:noFill/>
        </p:spPr>
        <p:txBody>
          <a:bodyPr wrap="square" rtlCol="0">
            <a:spAutoFit/>
          </a:bodyPr>
          <a:lstStyle/>
          <a:p>
            <a:pPr algn="ctr"/>
            <a:r>
              <a:rPr lang="vi-VN" sz="4000" dirty="0" smtClean="0">
                <a:solidFill>
                  <a:srgbClr val="FF0000"/>
                </a:solidFill>
                <a:latin typeface="Times New Roman" pitchFamily="18" charset="0"/>
                <a:cs typeface="Times New Roman" pitchFamily="18" charset="0"/>
              </a:rPr>
              <a:t>LUYỆN TẬP</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8633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1000"/>
                                        <p:tgtEl>
                                          <p:spTgt spid="3">
                                            <p:txEl>
                                              <p:pRg st="11" end="11"/>
                                            </p:txEl>
                                          </p:spTgt>
                                        </p:tgtEl>
                                      </p:cBhvr>
                                    </p:animEffect>
                                    <p:anim calcmode="lin" valueType="num">
                                      <p:cBhvr>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1000"/>
                                        <p:tgtEl>
                                          <p:spTgt spid="3">
                                            <p:txEl>
                                              <p:pRg st="12" end="12"/>
                                            </p:txEl>
                                          </p:spTgt>
                                        </p:tgtEl>
                                      </p:cBhvr>
                                    </p:animEffect>
                                    <p:anim calcmode="lin" valueType="num">
                                      <p:cBhvr>
                                        <p:cTn id="6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8">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Hình ảnh 4">
            <a:extLst>
              <a:ext uri="{FF2B5EF4-FFF2-40B4-BE49-F238E27FC236}">
                <a16:creationId xmlns="" xmlns:a16="http://schemas.microsoft.com/office/drawing/2014/main" id="{7FAD3FE9-DD1D-7197-9911-1997FBFCE7A1}"/>
              </a:ext>
            </a:extLst>
          </p:cNvPr>
          <p:cNvPicPr>
            <a:picLocks noChangeAspect="1"/>
          </p:cNvPicPr>
          <p:nvPr/>
        </p:nvPicPr>
        <p:blipFill rotWithShape="1">
          <a:blip r:embed="rId2"/>
          <a:srcRect t="4350" b="14028"/>
          <a:stretch/>
        </p:blipFill>
        <p:spPr>
          <a:xfrm>
            <a:off x="-504073" y="10"/>
            <a:ext cx="5416042"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2050" name="Picture 2" descr="Biểu tượng nước Úc với nhà hát Opera kỳ v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345" y="35170"/>
            <a:ext cx="7071655" cy="68228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62800" y="6365631"/>
            <a:ext cx="4513385" cy="369332"/>
          </a:xfrm>
          <a:prstGeom prst="rect">
            <a:avLst/>
          </a:prstGeom>
          <a:noFill/>
        </p:spPr>
        <p:txBody>
          <a:bodyPr wrap="square" rtlCol="0">
            <a:spAutoFit/>
          </a:bodyPr>
          <a:lstStyle/>
          <a:p>
            <a:r>
              <a:rPr lang="vi-VN" dirty="0" smtClean="0"/>
              <a:t>Nhà hát Opera  Sedney</a:t>
            </a:r>
            <a:endParaRPr lang="en-US" dirty="0"/>
          </a:p>
        </p:txBody>
      </p:sp>
    </p:spTree>
    <p:extLst>
      <p:ext uri="{BB962C8B-B14F-4D97-AF65-F5344CB8AC3E}">
        <p14:creationId xmlns:p14="http://schemas.microsoft.com/office/powerpoint/2010/main" val="25679275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323" y="606425"/>
            <a:ext cx="11054862" cy="4915144"/>
          </a:xfrm>
        </p:spPr>
        <p:txBody>
          <a:bodyPr/>
          <a:lstStyle/>
          <a:p>
            <a:pPr marL="0" lvl="0" indent="0" fontAlgn="base">
              <a:lnSpc>
                <a:spcPct val="100000"/>
              </a:lnSpc>
              <a:spcBef>
                <a:spcPct val="0"/>
              </a:spcBef>
              <a:spcAft>
                <a:spcPct val="0"/>
              </a:spcAft>
              <a:buNone/>
            </a:pPr>
            <a:endParaRPr lang="en-US" dirty="0">
              <a:solidFill>
                <a:srgbClr val="333333"/>
              </a:solidFill>
              <a:latin typeface="Roboto"/>
              <a:cs typeface="Arial" pitchFamily="34" charset="0"/>
            </a:endParaRPr>
          </a:p>
          <a:p>
            <a:pPr marL="0" lvl="0" indent="0" eaLnBrk="0" fontAlgn="base" hangingPunct="0">
              <a:lnSpc>
                <a:spcPct val="100000"/>
              </a:lnSpc>
              <a:spcBef>
                <a:spcPct val="0"/>
              </a:spcBef>
              <a:spcAft>
                <a:spcPct val="0"/>
              </a:spcAft>
              <a:buFontTx/>
              <a:buChar char="•"/>
            </a:pPr>
            <a:endParaRPr lang="en-US" dirty="0"/>
          </a:p>
        </p:txBody>
      </p:sp>
      <p:sp>
        <p:nvSpPr>
          <p:cNvPr id="2" name="Rectangle 1"/>
          <p:cNvSpPr/>
          <p:nvPr/>
        </p:nvSpPr>
        <p:spPr>
          <a:xfrm>
            <a:off x="187569" y="152400"/>
            <a:ext cx="11336216" cy="4401205"/>
          </a:xfrm>
          <a:prstGeom prst="rect">
            <a:avLst/>
          </a:prstGeom>
        </p:spPr>
        <p:txBody>
          <a:bodyPr wrap="square">
            <a:spAutoFit/>
          </a:bodyPr>
          <a:lstStyle/>
          <a:p>
            <a:pPr lvl="0" eaLnBrk="0" fontAlgn="base" hangingPunct="0">
              <a:spcBef>
                <a:spcPct val="0"/>
              </a:spcBef>
              <a:spcAft>
                <a:spcPct val="0"/>
              </a:spcAft>
            </a:pPr>
            <a:r>
              <a:rPr lang="en-US" sz="2800" b="1" dirty="0" err="1">
                <a:solidFill>
                  <a:srgbClr val="333333"/>
                </a:solidFill>
                <a:latin typeface="Times New Roman" pitchFamily="18" charset="0"/>
                <a:cs typeface="Times New Roman" pitchFamily="18" charset="0"/>
              </a:rPr>
              <a:t>Câu</a:t>
            </a:r>
            <a:r>
              <a:rPr lang="en-US" sz="2800" b="1" dirty="0">
                <a:solidFill>
                  <a:srgbClr val="333333"/>
                </a:solidFill>
                <a:latin typeface="Times New Roman" pitchFamily="18" charset="0"/>
                <a:cs typeface="Times New Roman" pitchFamily="18" charset="0"/>
              </a:rPr>
              <a:t> </a:t>
            </a:r>
            <a:r>
              <a:rPr lang="vi-VN" sz="2800" b="1" dirty="0" smtClean="0">
                <a:solidFill>
                  <a:srgbClr val="333333"/>
                </a:solidFill>
                <a:latin typeface="Times New Roman" pitchFamily="18" charset="0"/>
                <a:cs typeface="Times New Roman" pitchFamily="18" charset="0"/>
              </a:rPr>
              <a:t>3</a:t>
            </a:r>
            <a:r>
              <a:rPr lang="en-US" sz="2800" b="1" dirty="0" smtClean="0">
                <a:solidFill>
                  <a:srgbClr val="333333"/>
                </a:solidFill>
                <a:latin typeface="Times New Roman" pitchFamily="18" charset="0"/>
                <a:cs typeface="Times New Roman" pitchFamily="18" charset="0"/>
              </a:rPr>
              <a:t>:</a:t>
            </a:r>
            <a:r>
              <a:rPr lang="en-US" sz="2800" b="1"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Cơ</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cấu</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dân</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số</a:t>
            </a:r>
            <a:r>
              <a:rPr lang="en-US" sz="2800" dirty="0">
                <a:solidFill>
                  <a:srgbClr val="333333"/>
                </a:solidFill>
                <a:latin typeface="Times New Roman" pitchFamily="18" charset="0"/>
                <a:cs typeface="Times New Roman" pitchFamily="18" charset="0"/>
              </a:rPr>
              <a:t> Ô-</a:t>
            </a:r>
            <a:r>
              <a:rPr lang="en-US" sz="2800" dirty="0" err="1">
                <a:solidFill>
                  <a:srgbClr val="333333"/>
                </a:solidFill>
                <a:latin typeface="Times New Roman" pitchFamily="18" charset="0"/>
                <a:cs typeface="Times New Roman" pitchFamily="18" charset="0"/>
              </a:rPr>
              <a:t>xtrây</a:t>
            </a:r>
            <a:r>
              <a:rPr lang="en-US" sz="2800" dirty="0">
                <a:solidFill>
                  <a:srgbClr val="333333"/>
                </a:solidFill>
                <a:latin typeface="Times New Roman" pitchFamily="18" charset="0"/>
                <a:cs typeface="Times New Roman" pitchFamily="18" charset="0"/>
              </a:rPr>
              <a:t>-li-a </a:t>
            </a:r>
            <a:r>
              <a:rPr lang="en-US" sz="2800" dirty="0" err="1">
                <a:solidFill>
                  <a:srgbClr val="333333"/>
                </a:solidFill>
                <a:latin typeface="Times New Roman" pitchFamily="18" charset="0"/>
                <a:cs typeface="Times New Roman" pitchFamily="18" charset="0"/>
              </a:rPr>
              <a:t>có</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đặc</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điểm</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gì</a:t>
            </a:r>
            <a:r>
              <a:rPr lang="en-US" sz="2800" dirty="0">
                <a:solidFill>
                  <a:srgbClr val="333333"/>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lvl="0" eaLnBrk="0" fontAlgn="base" hangingPunct="0">
              <a:spcBef>
                <a:spcPct val="0"/>
              </a:spcBef>
              <a:spcAft>
                <a:spcPct val="0"/>
              </a:spcAft>
              <a:buFontTx/>
              <a:buChar char="•"/>
            </a:pPr>
            <a:r>
              <a:rPr lang="en-US" sz="2800" dirty="0">
                <a:solidFill>
                  <a:srgbClr val="333333"/>
                </a:solidFill>
                <a:latin typeface="Times New Roman" pitchFamily="18" charset="0"/>
                <a:cs typeface="Times New Roman" pitchFamily="18" charset="0"/>
              </a:rPr>
              <a:t>A. </a:t>
            </a:r>
            <a:r>
              <a:rPr lang="en-US" sz="2800" dirty="0" err="1">
                <a:solidFill>
                  <a:srgbClr val="333333"/>
                </a:solidFill>
                <a:latin typeface="Times New Roman" pitchFamily="18" charset="0"/>
                <a:cs typeface="Times New Roman" pitchFamily="18" charset="0"/>
              </a:rPr>
              <a:t>Cơ</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cấu</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dân</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số</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già</a:t>
            </a:r>
            <a:r>
              <a:rPr lang="en-US" sz="2800" dirty="0">
                <a:solidFill>
                  <a:srgbClr val="333333"/>
                </a:solidFill>
                <a:latin typeface="Times New Roman" pitchFamily="18" charset="0"/>
                <a:cs typeface="Times New Roman" pitchFamily="18" charset="0"/>
              </a:rPr>
              <a:t>.</a:t>
            </a:r>
          </a:p>
          <a:p>
            <a:pPr lvl="0" eaLnBrk="0" fontAlgn="base" hangingPunct="0">
              <a:spcBef>
                <a:spcPct val="0"/>
              </a:spcBef>
              <a:spcAft>
                <a:spcPct val="0"/>
              </a:spcAft>
              <a:buFontTx/>
              <a:buChar char="•"/>
            </a:pPr>
            <a:r>
              <a:rPr lang="en-US" sz="2800" dirty="0">
                <a:solidFill>
                  <a:srgbClr val="333333"/>
                </a:solidFill>
                <a:latin typeface="Times New Roman" pitchFamily="18" charset="0"/>
                <a:cs typeface="Times New Roman" pitchFamily="18" charset="0"/>
              </a:rPr>
              <a:t>B. </a:t>
            </a:r>
            <a:r>
              <a:rPr lang="en-US" sz="2800" dirty="0" err="1">
                <a:solidFill>
                  <a:srgbClr val="333333"/>
                </a:solidFill>
                <a:latin typeface="Times New Roman" pitchFamily="18" charset="0"/>
                <a:cs typeface="Times New Roman" pitchFamily="18" charset="0"/>
              </a:rPr>
              <a:t>Cơ</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cấu</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dân</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số</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trẻ</a:t>
            </a:r>
            <a:r>
              <a:rPr lang="en-US" sz="2800" dirty="0">
                <a:solidFill>
                  <a:srgbClr val="333333"/>
                </a:solidFill>
                <a:latin typeface="Times New Roman" pitchFamily="18" charset="0"/>
                <a:cs typeface="Times New Roman" pitchFamily="18" charset="0"/>
              </a:rPr>
              <a:t>.</a:t>
            </a:r>
          </a:p>
          <a:p>
            <a:pPr lvl="0" eaLnBrk="0" fontAlgn="base" hangingPunct="0">
              <a:spcBef>
                <a:spcPct val="0"/>
              </a:spcBef>
              <a:spcAft>
                <a:spcPct val="0"/>
              </a:spcAft>
              <a:buFontTx/>
              <a:buChar char="•"/>
            </a:pPr>
            <a:r>
              <a:rPr lang="en-US" sz="2800" dirty="0">
                <a:solidFill>
                  <a:srgbClr val="333333"/>
                </a:solidFill>
                <a:latin typeface="Times New Roman" pitchFamily="18" charset="0"/>
                <a:cs typeface="Times New Roman" pitchFamily="18" charset="0"/>
              </a:rPr>
              <a:t>C. </a:t>
            </a:r>
            <a:r>
              <a:rPr lang="en-US" sz="2800" dirty="0" err="1">
                <a:solidFill>
                  <a:srgbClr val="333333"/>
                </a:solidFill>
                <a:latin typeface="Times New Roman" pitchFamily="18" charset="0"/>
                <a:cs typeface="Times New Roman" pitchFamily="18" charset="0"/>
              </a:rPr>
              <a:t>Tuổi</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thọ</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trung</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bình</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thấp</a:t>
            </a:r>
            <a:r>
              <a:rPr lang="en-US" sz="2800" dirty="0">
                <a:solidFill>
                  <a:srgbClr val="333333"/>
                </a:solidFill>
                <a:latin typeface="Times New Roman" pitchFamily="18" charset="0"/>
                <a:cs typeface="Times New Roman" pitchFamily="18" charset="0"/>
              </a:rPr>
              <a:t>.</a:t>
            </a:r>
          </a:p>
          <a:p>
            <a:pPr lvl="0" eaLnBrk="0" fontAlgn="base" hangingPunct="0">
              <a:spcBef>
                <a:spcPct val="0"/>
              </a:spcBef>
              <a:spcAft>
                <a:spcPct val="0"/>
              </a:spcAft>
              <a:buFontTx/>
              <a:buChar char="•"/>
            </a:pPr>
            <a:r>
              <a:rPr lang="en-US" sz="2800" dirty="0">
                <a:solidFill>
                  <a:srgbClr val="333333"/>
                </a:solidFill>
                <a:latin typeface="Times New Roman" pitchFamily="18" charset="0"/>
                <a:cs typeface="Times New Roman" pitchFamily="18" charset="0"/>
              </a:rPr>
              <a:t>D. </a:t>
            </a:r>
            <a:r>
              <a:rPr lang="en-US" sz="2800" dirty="0" err="1">
                <a:solidFill>
                  <a:srgbClr val="333333"/>
                </a:solidFill>
                <a:latin typeface="Times New Roman" pitchFamily="18" charset="0"/>
                <a:cs typeface="Times New Roman" pitchFamily="18" charset="0"/>
              </a:rPr>
              <a:t>Tỉ</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lệ</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trẻ</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em</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sinh</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ra</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cao</a:t>
            </a:r>
            <a:r>
              <a:rPr lang="en-US" sz="2800" dirty="0">
                <a:solidFill>
                  <a:srgbClr val="333333"/>
                </a:solidFill>
                <a:latin typeface="Times New Roman" pitchFamily="18" charset="0"/>
                <a:cs typeface="Times New Roman" pitchFamily="18" charset="0"/>
              </a:rPr>
              <a:t>.</a:t>
            </a:r>
          </a:p>
          <a:p>
            <a:pPr lvl="0" eaLnBrk="0" fontAlgn="base" hangingPunct="0">
              <a:spcBef>
                <a:spcPct val="0"/>
              </a:spcBef>
              <a:spcAft>
                <a:spcPct val="0"/>
              </a:spcAft>
            </a:pPr>
            <a:r>
              <a:rPr lang="en-US" sz="2800" b="1" dirty="0" err="1">
                <a:solidFill>
                  <a:srgbClr val="333333"/>
                </a:solidFill>
                <a:latin typeface="Times New Roman" pitchFamily="18" charset="0"/>
                <a:cs typeface="Times New Roman" pitchFamily="18" charset="0"/>
              </a:rPr>
              <a:t>Câu</a:t>
            </a:r>
            <a:r>
              <a:rPr lang="en-US" sz="2800" b="1" dirty="0">
                <a:solidFill>
                  <a:srgbClr val="333333"/>
                </a:solidFill>
                <a:latin typeface="Times New Roman" pitchFamily="18" charset="0"/>
                <a:cs typeface="Times New Roman" pitchFamily="18" charset="0"/>
              </a:rPr>
              <a:t> </a:t>
            </a:r>
            <a:r>
              <a:rPr lang="vi-VN" sz="2800" b="1" dirty="0" smtClean="0">
                <a:solidFill>
                  <a:srgbClr val="333333"/>
                </a:solidFill>
                <a:latin typeface="Times New Roman" pitchFamily="18" charset="0"/>
                <a:cs typeface="Times New Roman" pitchFamily="18" charset="0"/>
              </a:rPr>
              <a:t>4</a:t>
            </a:r>
            <a:r>
              <a:rPr lang="en-US" sz="2800" b="1" dirty="0" smtClean="0">
                <a:solidFill>
                  <a:srgbClr val="333333"/>
                </a:solidFill>
                <a:latin typeface="Times New Roman" pitchFamily="18" charset="0"/>
                <a:cs typeface="Times New Roman" pitchFamily="18" charset="0"/>
              </a:rPr>
              <a:t>:</a:t>
            </a:r>
            <a:r>
              <a:rPr lang="en-US" sz="2800" b="1"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Đô</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thị</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nào</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sau</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đây</a:t>
            </a:r>
            <a:r>
              <a:rPr lang="en-US" sz="2800" dirty="0">
                <a:solidFill>
                  <a:srgbClr val="333333"/>
                </a:solidFill>
                <a:latin typeface="Times New Roman" pitchFamily="18" charset="0"/>
                <a:cs typeface="Times New Roman" pitchFamily="18" charset="0"/>
              </a:rPr>
              <a:t> ở Ô-</a:t>
            </a:r>
            <a:r>
              <a:rPr lang="en-US" sz="2800" dirty="0" err="1">
                <a:solidFill>
                  <a:srgbClr val="333333"/>
                </a:solidFill>
                <a:latin typeface="Times New Roman" pitchFamily="18" charset="0"/>
                <a:cs typeface="Times New Roman" pitchFamily="18" charset="0"/>
              </a:rPr>
              <a:t>xtrây</a:t>
            </a:r>
            <a:r>
              <a:rPr lang="en-US" sz="2800" dirty="0">
                <a:solidFill>
                  <a:srgbClr val="333333"/>
                </a:solidFill>
                <a:latin typeface="Times New Roman" pitchFamily="18" charset="0"/>
                <a:cs typeface="Times New Roman" pitchFamily="18" charset="0"/>
              </a:rPr>
              <a:t>-li-a </a:t>
            </a:r>
            <a:r>
              <a:rPr lang="en-US" sz="2800" dirty="0" err="1">
                <a:solidFill>
                  <a:srgbClr val="333333"/>
                </a:solidFill>
                <a:latin typeface="Times New Roman" pitchFamily="18" charset="0"/>
                <a:cs typeface="Times New Roman" pitchFamily="18" charset="0"/>
              </a:rPr>
              <a:t>có</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dân</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số</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từ</a:t>
            </a:r>
            <a:r>
              <a:rPr lang="en-US" sz="2800" dirty="0">
                <a:solidFill>
                  <a:srgbClr val="333333"/>
                </a:solidFill>
                <a:latin typeface="Times New Roman" pitchFamily="18" charset="0"/>
                <a:cs typeface="Times New Roman" pitchFamily="18" charset="0"/>
              </a:rPr>
              <a:t> 1 </a:t>
            </a:r>
            <a:r>
              <a:rPr lang="en-US" sz="2800" dirty="0" err="1">
                <a:solidFill>
                  <a:srgbClr val="333333"/>
                </a:solidFill>
                <a:latin typeface="Times New Roman" pitchFamily="18" charset="0"/>
                <a:cs typeface="Times New Roman" pitchFamily="18" charset="0"/>
              </a:rPr>
              <a:t>đến</a:t>
            </a:r>
            <a:r>
              <a:rPr lang="en-US" sz="2800" dirty="0">
                <a:solidFill>
                  <a:srgbClr val="333333"/>
                </a:solidFill>
                <a:latin typeface="Times New Roman" pitchFamily="18" charset="0"/>
                <a:cs typeface="Times New Roman" pitchFamily="18" charset="0"/>
              </a:rPr>
              <a:t> 5 </a:t>
            </a:r>
            <a:r>
              <a:rPr lang="en-US" sz="2800" dirty="0" err="1">
                <a:solidFill>
                  <a:srgbClr val="333333"/>
                </a:solidFill>
                <a:latin typeface="Times New Roman" pitchFamily="18" charset="0"/>
                <a:cs typeface="Times New Roman" pitchFamily="18" charset="0"/>
              </a:rPr>
              <a:t>triệu</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người</a:t>
            </a:r>
            <a:r>
              <a:rPr lang="en-US" sz="2800" dirty="0">
                <a:solidFill>
                  <a:srgbClr val="333333"/>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lvl="0" eaLnBrk="0" fontAlgn="base" hangingPunct="0">
              <a:spcBef>
                <a:spcPct val="0"/>
              </a:spcBef>
              <a:spcAft>
                <a:spcPct val="0"/>
              </a:spcAft>
              <a:buFontTx/>
              <a:buChar char="•"/>
            </a:pPr>
            <a:r>
              <a:rPr lang="en-US" sz="2800" dirty="0">
                <a:solidFill>
                  <a:srgbClr val="333333"/>
                </a:solidFill>
                <a:latin typeface="Times New Roman" pitchFamily="18" charset="0"/>
                <a:cs typeface="Times New Roman" pitchFamily="18" charset="0"/>
              </a:rPr>
              <a:t>A. Can-Be-Ra.</a:t>
            </a:r>
          </a:p>
          <a:p>
            <a:pPr lvl="0" eaLnBrk="0" fontAlgn="base" hangingPunct="0">
              <a:spcBef>
                <a:spcPct val="0"/>
              </a:spcBef>
              <a:spcAft>
                <a:spcPct val="0"/>
              </a:spcAft>
              <a:buFontTx/>
              <a:buChar char="•"/>
            </a:pPr>
            <a:r>
              <a:rPr lang="en-US" sz="2800" dirty="0">
                <a:solidFill>
                  <a:srgbClr val="333333"/>
                </a:solidFill>
                <a:latin typeface="Times New Roman" pitchFamily="18" charset="0"/>
                <a:cs typeface="Times New Roman" pitchFamily="18" charset="0"/>
              </a:rPr>
              <a:t>B. </a:t>
            </a:r>
            <a:r>
              <a:rPr lang="en-US" sz="2800" dirty="0" err="1">
                <a:solidFill>
                  <a:srgbClr val="333333"/>
                </a:solidFill>
                <a:latin typeface="Times New Roman" pitchFamily="18" charset="0"/>
                <a:cs typeface="Times New Roman" pitchFamily="18" charset="0"/>
              </a:rPr>
              <a:t>Niu</a:t>
            </a:r>
            <a:r>
              <a:rPr lang="en-US" sz="2800" dirty="0">
                <a:solidFill>
                  <a:srgbClr val="333333"/>
                </a:solidFill>
                <a:latin typeface="Times New Roman" pitchFamily="18" charset="0"/>
                <a:cs typeface="Times New Roman" pitchFamily="18" charset="0"/>
              </a:rPr>
              <a:t> Cat-</a:t>
            </a:r>
            <a:r>
              <a:rPr lang="en-US" sz="2800" dirty="0" err="1">
                <a:solidFill>
                  <a:srgbClr val="333333"/>
                </a:solidFill>
                <a:latin typeface="Times New Roman" pitchFamily="18" charset="0"/>
                <a:cs typeface="Times New Roman" pitchFamily="18" charset="0"/>
              </a:rPr>
              <a:t>xơn</a:t>
            </a:r>
            <a:r>
              <a:rPr lang="en-US" sz="2800" dirty="0">
                <a:solidFill>
                  <a:srgbClr val="333333"/>
                </a:solidFill>
                <a:latin typeface="Times New Roman" pitchFamily="18" charset="0"/>
                <a:cs typeface="Times New Roman" pitchFamily="18" charset="0"/>
              </a:rPr>
              <a:t>.</a:t>
            </a:r>
          </a:p>
          <a:p>
            <a:pPr lvl="0" eaLnBrk="0" fontAlgn="base" hangingPunct="0">
              <a:spcBef>
                <a:spcPct val="0"/>
              </a:spcBef>
              <a:spcAft>
                <a:spcPct val="0"/>
              </a:spcAft>
              <a:buFontTx/>
              <a:buChar char="•"/>
            </a:pPr>
            <a:r>
              <a:rPr lang="en-US" sz="2800" dirty="0">
                <a:solidFill>
                  <a:srgbClr val="333333"/>
                </a:solidFill>
                <a:latin typeface="Times New Roman" pitchFamily="18" charset="0"/>
                <a:cs typeface="Times New Roman" pitchFamily="18" charset="0"/>
              </a:rPr>
              <a:t>C. </a:t>
            </a:r>
            <a:r>
              <a:rPr lang="en-US" sz="2800" dirty="0" err="1">
                <a:solidFill>
                  <a:srgbClr val="333333"/>
                </a:solidFill>
                <a:latin typeface="Times New Roman" pitchFamily="18" charset="0"/>
                <a:cs typeface="Times New Roman" pitchFamily="18" charset="0"/>
              </a:rPr>
              <a:t>Xít-ni</a:t>
            </a:r>
            <a:r>
              <a:rPr lang="en-US" sz="2800" dirty="0">
                <a:solidFill>
                  <a:srgbClr val="333333"/>
                </a:solidFill>
                <a:latin typeface="Times New Roman" pitchFamily="18" charset="0"/>
                <a:cs typeface="Times New Roman" pitchFamily="18" charset="0"/>
              </a:rPr>
              <a:t>.</a:t>
            </a:r>
          </a:p>
          <a:p>
            <a:pPr lvl="0" eaLnBrk="0" fontAlgn="base" hangingPunct="0">
              <a:spcBef>
                <a:spcPct val="0"/>
              </a:spcBef>
              <a:spcAft>
                <a:spcPct val="0"/>
              </a:spcAft>
              <a:buFontTx/>
              <a:buChar char="•"/>
            </a:pPr>
            <a:r>
              <a:rPr lang="en-US" sz="2800" dirty="0">
                <a:solidFill>
                  <a:srgbClr val="333333"/>
                </a:solidFill>
                <a:latin typeface="Times New Roman" pitchFamily="18" charset="0"/>
                <a:cs typeface="Times New Roman" pitchFamily="18" charset="0"/>
              </a:rPr>
              <a:t>D. </a:t>
            </a:r>
            <a:r>
              <a:rPr lang="en-US" sz="2800" dirty="0" err="1">
                <a:solidFill>
                  <a:srgbClr val="333333"/>
                </a:solidFill>
                <a:latin typeface="Times New Roman" pitchFamily="18" charset="0"/>
                <a:cs typeface="Times New Roman" pitchFamily="18" charset="0"/>
              </a:rPr>
              <a:t>Gi-lông</a:t>
            </a:r>
            <a:r>
              <a:rPr lang="en-US" sz="2800" dirty="0">
                <a:solidFill>
                  <a:srgbClr val="333333"/>
                </a:solidFill>
                <a:latin typeface="Times New Roman" pitchFamily="18" charset="0"/>
                <a:cs typeface="Times New Roman" pitchFamily="18" charset="0"/>
              </a:rPr>
              <a:t>.</a:t>
            </a:r>
          </a:p>
        </p:txBody>
      </p:sp>
    </p:spTree>
    <p:extLst>
      <p:ext uri="{BB962C8B-B14F-4D97-AF65-F5344CB8AC3E}">
        <p14:creationId xmlns:p14="http://schemas.microsoft.com/office/powerpoint/2010/main" val="2949427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0" y="-9926"/>
            <a:ext cx="46488" cy="4770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333333"/>
                </a:solidFill>
                <a:effectLst/>
                <a:latin typeface="Roboto"/>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855785" y="808892"/>
            <a:ext cx="10773507" cy="7417415"/>
          </a:xfrm>
          <a:prstGeom prst="rect">
            <a:avLst/>
          </a:prstGeom>
        </p:spPr>
        <p:txBody>
          <a:bodyPr wrap="square">
            <a:spAutoFit/>
          </a:bodyPr>
          <a:lstStyle/>
          <a:p>
            <a:pPr lvl="0" eaLnBrk="0" fontAlgn="base" hangingPunct="0">
              <a:spcBef>
                <a:spcPct val="0"/>
              </a:spcBef>
              <a:spcAft>
                <a:spcPct val="0"/>
              </a:spcAft>
            </a:pPr>
            <a:r>
              <a:rPr lang="en-US" sz="2800" b="1" dirty="0" err="1">
                <a:solidFill>
                  <a:srgbClr val="333333"/>
                </a:solidFill>
                <a:latin typeface="Times New Roman" pitchFamily="18" charset="0"/>
                <a:cs typeface="Times New Roman" pitchFamily="18" charset="0"/>
              </a:rPr>
              <a:t>Câu</a:t>
            </a:r>
            <a:r>
              <a:rPr lang="en-US" sz="2800" b="1" dirty="0">
                <a:solidFill>
                  <a:srgbClr val="333333"/>
                </a:solidFill>
                <a:latin typeface="Times New Roman" pitchFamily="18" charset="0"/>
                <a:cs typeface="Times New Roman" pitchFamily="18" charset="0"/>
              </a:rPr>
              <a:t> </a:t>
            </a:r>
            <a:r>
              <a:rPr lang="vi-VN" sz="2800" b="1" dirty="0" smtClean="0">
                <a:solidFill>
                  <a:srgbClr val="333333"/>
                </a:solidFill>
                <a:latin typeface="Times New Roman" pitchFamily="18" charset="0"/>
                <a:cs typeface="Times New Roman" pitchFamily="18" charset="0"/>
              </a:rPr>
              <a:t>5</a:t>
            </a:r>
            <a:r>
              <a:rPr lang="en-US" sz="2800" b="1" dirty="0" smtClean="0">
                <a:solidFill>
                  <a:srgbClr val="333333"/>
                </a:solidFill>
                <a:latin typeface="Times New Roman" pitchFamily="18" charset="0"/>
                <a:cs typeface="Times New Roman" pitchFamily="18" charset="0"/>
              </a:rPr>
              <a:t>:</a:t>
            </a:r>
            <a:r>
              <a:rPr lang="en-US" sz="2800" b="1"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Mật</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độ</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dân</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số</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bình</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quân</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hiện</a:t>
            </a:r>
            <a:r>
              <a:rPr lang="en-US" sz="2800" dirty="0">
                <a:solidFill>
                  <a:srgbClr val="333333"/>
                </a:solidFill>
                <a:latin typeface="Times New Roman" pitchFamily="18" charset="0"/>
                <a:cs typeface="Times New Roman" pitchFamily="18" charset="0"/>
              </a:rPr>
              <a:t> nay </a:t>
            </a:r>
            <a:r>
              <a:rPr lang="en-US" sz="2800" dirty="0" err="1">
                <a:solidFill>
                  <a:srgbClr val="333333"/>
                </a:solidFill>
                <a:latin typeface="Times New Roman" pitchFamily="18" charset="0"/>
                <a:cs typeface="Times New Roman" pitchFamily="18" charset="0"/>
              </a:rPr>
              <a:t>của</a:t>
            </a:r>
            <a:r>
              <a:rPr lang="en-US" sz="2800" dirty="0">
                <a:solidFill>
                  <a:srgbClr val="333333"/>
                </a:solidFill>
                <a:latin typeface="Times New Roman" pitchFamily="18" charset="0"/>
                <a:cs typeface="Times New Roman" pitchFamily="18" charset="0"/>
              </a:rPr>
              <a:t> Ô-</a:t>
            </a:r>
            <a:r>
              <a:rPr lang="en-US" sz="2800" dirty="0" err="1">
                <a:solidFill>
                  <a:srgbClr val="333333"/>
                </a:solidFill>
                <a:latin typeface="Times New Roman" pitchFamily="18" charset="0"/>
                <a:cs typeface="Times New Roman" pitchFamily="18" charset="0"/>
              </a:rPr>
              <a:t>xtrây</a:t>
            </a:r>
            <a:r>
              <a:rPr lang="en-US" sz="2800" dirty="0">
                <a:solidFill>
                  <a:srgbClr val="333333"/>
                </a:solidFill>
                <a:latin typeface="Times New Roman" pitchFamily="18" charset="0"/>
                <a:cs typeface="Times New Roman" pitchFamily="18" charset="0"/>
              </a:rPr>
              <a:t>-li-a </a:t>
            </a:r>
            <a:r>
              <a:rPr lang="en-US" sz="2800" dirty="0" err="1">
                <a:solidFill>
                  <a:srgbClr val="333333"/>
                </a:solidFill>
                <a:latin typeface="Times New Roman" pitchFamily="18" charset="0"/>
                <a:cs typeface="Times New Roman" pitchFamily="18" charset="0"/>
              </a:rPr>
              <a:t>là</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bao</a:t>
            </a:r>
            <a:r>
              <a:rPr lang="en-US" sz="2800" dirty="0">
                <a:solidFill>
                  <a:srgbClr val="333333"/>
                </a:solidFill>
                <a:latin typeface="Times New Roman" pitchFamily="18" charset="0"/>
                <a:cs typeface="Times New Roman" pitchFamily="18" charset="0"/>
              </a:rPr>
              <a:t> </a:t>
            </a:r>
            <a:r>
              <a:rPr lang="en-US" sz="2800" dirty="0" err="1">
                <a:solidFill>
                  <a:srgbClr val="333333"/>
                </a:solidFill>
                <a:latin typeface="Times New Roman" pitchFamily="18" charset="0"/>
                <a:cs typeface="Times New Roman" pitchFamily="18" charset="0"/>
              </a:rPr>
              <a:t>nhiêu</a:t>
            </a:r>
            <a:r>
              <a:rPr lang="en-US" sz="2800" dirty="0">
                <a:solidFill>
                  <a:srgbClr val="333333"/>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lvl="0" eaLnBrk="0" fontAlgn="base" hangingPunct="0">
              <a:spcBef>
                <a:spcPct val="0"/>
              </a:spcBef>
              <a:spcAft>
                <a:spcPct val="0"/>
              </a:spcAft>
              <a:buFontTx/>
              <a:buChar char="•"/>
            </a:pPr>
            <a:r>
              <a:rPr lang="en-US" sz="2800" dirty="0">
                <a:solidFill>
                  <a:srgbClr val="333333"/>
                </a:solidFill>
                <a:latin typeface="Times New Roman" pitchFamily="18" charset="0"/>
                <a:cs typeface="Times New Roman" pitchFamily="18" charset="0"/>
              </a:rPr>
              <a:t>A. 78 </a:t>
            </a:r>
            <a:r>
              <a:rPr lang="en-US" sz="2800" dirty="0" err="1">
                <a:solidFill>
                  <a:srgbClr val="333333"/>
                </a:solidFill>
                <a:latin typeface="Times New Roman" pitchFamily="18" charset="0"/>
                <a:cs typeface="Times New Roman" pitchFamily="18" charset="0"/>
              </a:rPr>
              <a:t>người</a:t>
            </a:r>
            <a:r>
              <a:rPr lang="en-US" sz="2800" dirty="0">
                <a:solidFill>
                  <a:srgbClr val="333333"/>
                </a:solidFill>
                <a:latin typeface="Times New Roman" pitchFamily="18" charset="0"/>
                <a:cs typeface="Times New Roman" pitchFamily="18" charset="0"/>
              </a:rPr>
              <a:t>/km2.</a:t>
            </a:r>
          </a:p>
          <a:p>
            <a:pPr lvl="0" eaLnBrk="0" fontAlgn="base" hangingPunct="0">
              <a:spcBef>
                <a:spcPct val="0"/>
              </a:spcBef>
              <a:spcAft>
                <a:spcPct val="0"/>
              </a:spcAft>
              <a:buFontTx/>
              <a:buChar char="•"/>
            </a:pPr>
            <a:r>
              <a:rPr lang="en-US" sz="2800" dirty="0">
                <a:solidFill>
                  <a:srgbClr val="333333"/>
                </a:solidFill>
                <a:latin typeface="Times New Roman" pitchFamily="18" charset="0"/>
                <a:cs typeface="Times New Roman" pitchFamily="18" charset="0"/>
              </a:rPr>
              <a:t>B. 8 </a:t>
            </a:r>
            <a:r>
              <a:rPr lang="en-US" sz="2800" dirty="0" err="1">
                <a:solidFill>
                  <a:srgbClr val="333333"/>
                </a:solidFill>
                <a:latin typeface="Times New Roman" pitchFamily="18" charset="0"/>
                <a:cs typeface="Times New Roman" pitchFamily="18" charset="0"/>
              </a:rPr>
              <a:t>người</a:t>
            </a:r>
            <a:r>
              <a:rPr lang="en-US" sz="2800" dirty="0">
                <a:solidFill>
                  <a:srgbClr val="333333"/>
                </a:solidFill>
                <a:latin typeface="Times New Roman" pitchFamily="18" charset="0"/>
                <a:cs typeface="Times New Roman" pitchFamily="18" charset="0"/>
              </a:rPr>
              <a:t>/km2.</a:t>
            </a:r>
          </a:p>
          <a:p>
            <a:pPr lvl="0" eaLnBrk="0" fontAlgn="base" hangingPunct="0">
              <a:spcBef>
                <a:spcPct val="0"/>
              </a:spcBef>
              <a:spcAft>
                <a:spcPct val="0"/>
              </a:spcAft>
              <a:buFontTx/>
              <a:buChar char="•"/>
            </a:pPr>
            <a:r>
              <a:rPr lang="en-US" sz="2800" dirty="0">
                <a:solidFill>
                  <a:srgbClr val="333333"/>
                </a:solidFill>
                <a:latin typeface="Times New Roman" pitchFamily="18" charset="0"/>
                <a:cs typeface="Times New Roman" pitchFamily="18" charset="0"/>
              </a:rPr>
              <a:t>C. 71 </a:t>
            </a:r>
            <a:r>
              <a:rPr lang="en-US" sz="2800" dirty="0" err="1">
                <a:solidFill>
                  <a:srgbClr val="333333"/>
                </a:solidFill>
                <a:latin typeface="Times New Roman" pitchFamily="18" charset="0"/>
                <a:cs typeface="Times New Roman" pitchFamily="18" charset="0"/>
              </a:rPr>
              <a:t>người</a:t>
            </a:r>
            <a:r>
              <a:rPr lang="en-US" sz="2800" dirty="0">
                <a:solidFill>
                  <a:srgbClr val="333333"/>
                </a:solidFill>
                <a:latin typeface="Times New Roman" pitchFamily="18" charset="0"/>
                <a:cs typeface="Times New Roman" pitchFamily="18" charset="0"/>
              </a:rPr>
              <a:t>/km2.</a:t>
            </a:r>
          </a:p>
          <a:p>
            <a:pPr lvl="0" eaLnBrk="0" fontAlgn="base" hangingPunct="0">
              <a:spcBef>
                <a:spcPct val="0"/>
              </a:spcBef>
              <a:spcAft>
                <a:spcPct val="0"/>
              </a:spcAft>
              <a:buFontTx/>
              <a:buChar char="•"/>
            </a:pPr>
            <a:r>
              <a:rPr lang="en-US" sz="2800" dirty="0">
                <a:solidFill>
                  <a:srgbClr val="333333"/>
                </a:solidFill>
                <a:latin typeface="Times New Roman" pitchFamily="18" charset="0"/>
                <a:cs typeface="Times New Roman" pitchFamily="18" charset="0"/>
              </a:rPr>
              <a:t>D. 3 </a:t>
            </a:r>
            <a:r>
              <a:rPr lang="en-US" sz="2800" dirty="0" err="1" smtClean="0">
                <a:solidFill>
                  <a:srgbClr val="333333"/>
                </a:solidFill>
                <a:latin typeface="Times New Roman" pitchFamily="18" charset="0"/>
                <a:cs typeface="Times New Roman" pitchFamily="18" charset="0"/>
              </a:rPr>
              <a:t>người</a:t>
            </a:r>
            <a:r>
              <a:rPr lang="en-US" sz="2800" dirty="0" smtClean="0">
                <a:solidFill>
                  <a:srgbClr val="333333"/>
                </a:solidFill>
                <a:latin typeface="Times New Roman" pitchFamily="18" charset="0"/>
                <a:cs typeface="Times New Roman" pitchFamily="18" charset="0"/>
              </a:rPr>
              <a:t>/km2</a:t>
            </a:r>
            <a:endParaRPr lang="vi-VN" sz="2800" dirty="0" smtClean="0">
              <a:solidFill>
                <a:srgbClr val="333333"/>
              </a:solidFill>
              <a:latin typeface="Times New Roman" pitchFamily="18" charset="0"/>
              <a:cs typeface="Times New Roman" pitchFamily="18" charset="0"/>
            </a:endParaRPr>
          </a:p>
          <a:p>
            <a:pPr lvl="0" eaLnBrk="0" fontAlgn="base" hangingPunct="0">
              <a:spcBef>
                <a:spcPct val="0"/>
              </a:spcBef>
              <a:spcAft>
                <a:spcPct val="0"/>
              </a:spcAft>
              <a:buFontTx/>
              <a:buChar char="•"/>
            </a:pPr>
            <a:endParaRPr lang="vi-VN" sz="2800" dirty="0" smtClean="0">
              <a:solidFill>
                <a:srgbClr val="333333"/>
              </a:solidFill>
              <a:latin typeface="Times New Roman" pitchFamily="18" charset="0"/>
              <a:cs typeface="Times New Roman" pitchFamily="18" charset="0"/>
            </a:endParaRPr>
          </a:p>
          <a:p>
            <a:pPr lvl="0" eaLnBrk="0" fontAlgn="base" hangingPunct="0">
              <a:spcBef>
                <a:spcPct val="0"/>
              </a:spcBef>
              <a:spcAft>
                <a:spcPct val="0"/>
              </a:spcAft>
            </a:pPr>
            <a:r>
              <a:rPr lang="vi-VN" sz="2800" b="1" dirty="0" smtClean="0">
                <a:solidFill>
                  <a:srgbClr val="333333"/>
                </a:solidFill>
                <a:latin typeface="Times New Roman" pitchFamily="18" charset="0"/>
                <a:cs typeface="Times New Roman" pitchFamily="18" charset="0"/>
              </a:rPr>
              <a:t>Câu 6</a:t>
            </a:r>
            <a:r>
              <a:rPr lang="vi-VN" sz="2800" dirty="0" smtClean="0">
                <a:solidFill>
                  <a:srgbClr val="333333"/>
                </a:solidFill>
                <a:latin typeface="Times New Roman" pitchFamily="18" charset="0"/>
                <a:cs typeface="Times New Roman" pitchFamily="18" charset="0"/>
              </a:rPr>
              <a:t>. Lễ hội nào không thuộc Ô-xtrây-li-a</a:t>
            </a:r>
          </a:p>
          <a:p>
            <a:r>
              <a:rPr lang="vi-VN" sz="2800" dirty="0" smtClean="0"/>
              <a:t>A</a:t>
            </a:r>
            <a:r>
              <a:rPr lang="vi-VN" sz="2800" dirty="0"/>
              <a:t>. Lễ hội truyền thống Ô Va-lây.</a:t>
            </a:r>
          </a:p>
          <a:p>
            <a:r>
              <a:rPr lang="vi-VN" sz="2800" dirty="0"/>
              <a:t>B. Lễ hội thổ dân Lô-ra.</a:t>
            </a:r>
          </a:p>
          <a:p>
            <a:r>
              <a:rPr lang="vi-VN" sz="2800" dirty="0"/>
              <a:t>C. Lễ hội ánh sáng.</a:t>
            </a:r>
          </a:p>
          <a:p>
            <a:r>
              <a:rPr lang="vi-VN" sz="2800" dirty="0"/>
              <a:t>D. Lễ hội sông Ấn-Hằng</a:t>
            </a:r>
            <a:r>
              <a:rPr lang="vi-VN" sz="2800" dirty="0" smtClean="0"/>
              <a:t>.</a:t>
            </a:r>
          </a:p>
          <a:p>
            <a:endParaRPr lang="vi-VN" sz="2800" dirty="0"/>
          </a:p>
          <a:p>
            <a:endParaRPr lang="vi-VN" sz="2800" dirty="0" smtClean="0"/>
          </a:p>
          <a:p>
            <a:endParaRPr lang="vi-VN" sz="2800" dirty="0" smtClean="0"/>
          </a:p>
          <a:p>
            <a:endParaRPr lang="vi-VN" sz="2800" dirty="0"/>
          </a:p>
          <a:p>
            <a:endParaRPr lang="vi-VN" sz="2800" dirty="0"/>
          </a:p>
          <a:p>
            <a:pPr lvl="0" eaLnBrk="0" fontAlgn="base" hangingPunct="0">
              <a:spcBef>
                <a:spcPct val="0"/>
              </a:spcBef>
              <a:spcAft>
                <a:spcPct val="0"/>
              </a:spcAft>
              <a:buFontTx/>
              <a:buChar char="•"/>
            </a:pPr>
            <a:endParaRPr lang="en-US" sz="2800" dirty="0">
              <a:solidFill>
                <a:srgbClr val="333333"/>
              </a:solidFill>
              <a:latin typeface="Times New Roman" pitchFamily="18" charset="0"/>
              <a:cs typeface="Times New Roman" pitchFamily="18" charset="0"/>
            </a:endParaRPr>
          </a:p>
        </p:txBody>
      </p:sp>
    </p:spTree>
    <p:extLst>
      <p:ext uri="{BB962C8B-B14F-4D97-AF65-F5344CB8AC3E}">
        <p14:creationId xmlns:p14="http://schemas.microsoft.com/office/powerpoint/2010/main" val="389576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 calcmode="lin" valueType="num">
                                      <p:cBhvr additive="base">
                                        <p:cTn id="4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anim calcmode="lin" valueType="num">
                                      <p:cBhvr additive="base">
                                        <p:cTn id="45"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hỗ dành sẵn cho Nội dung 2">
            <a:extLst>
              <a:ext uri="{FF2B5EF4-FFF2-40B4-BE49-F238E27FC236}">
                <a16:creationId xmlns="" xmlns:a16="http://schemas.microsoft.com/office/drawing/2014/main" id="{5585E185-717B-EDB6-D48F-B634B75FF390}"/>
              </a:ext>
            </a:extLst>
          </p:cNvPr>
          <p:cNvSpPr>
            <a:spLocks noGrp="1"/>
          </p:cNvSpPr>
          <p:nvPr>
            <p:ph idx="1"/>
          </p:nvPr>
        </p:nvSpPr>
        <p:spPr>
          <a:xfrm>
            <a:off x="4447308" y="591344"/>
            <a:ext cx="6906491" cy="5585619"/>
          </a:xfrm>
        </p:spPr>
        <p:txBody>
          <a:bodyPr vert="horz" lIns="91440" tIns="45720" rIns="91440" bIns="45720" rtlCol="0" anchor="ctr">
            <a:normAutofit/>
          </a:bodyPr>
          <a:lstStyle/>
          <a:p>
            <a:endParaRPr lang="vi-VN" dirty="0">
              <a:cs typeface="Arial" panose="020B0604020202020204" pitchFamily="34" charset="0"/>
            </a:endParaRPr>
          </a:p>
          <a:p>
            <a:endParaRPr lang="vi-VN" dirty="0">
              <a:latin typeface="Arial"/>
              <a:cs typeface="Arial" panose="020B0604020202020204" pitchFamily="34" charset="0"/>
            </a:endParaRPr>
          </a:p>
          <a:p>
            <a:endParaRPr lang="vi-VN" dirty="0">
              <a:latin typeface="Arial"/>
              <a:cs typeface="Arial" panose="020B0604020202020204" pitchFamily="34" charset="0"/>
            </a:endParaRPr>
          </a:p>
          <a:p>
            <a:endParaRPr lang="vi-VN" dirty="0">
              <a:latin typeface="Arial"/>
              <a:cs typeface="Arial" panose="020B0604020202020204" pitchFamily="34" charset="0"/>
            </a:endParaRPr>
          </a:p>
          <a:p>
            <a:endParaRPr lang="vi-VN" dirty="0">
              <a:latin typeface="Arial"/>
              <a:cs typeface="Arial" panose="020B0604020202020204" pitchFamily="34" charset="0"/>
            </a:endParaRPr>
          </a:p>
          <a:p>
            <a:r>
              <a:rPr lang="vi-VN" dirty="0">
                <a:latin typeface="+mj-lt"/>
                <a:cs typeface="Arial"/>
              </a:rPr>
              <a:t>TIẾT HỌC ĐÃ KẾT THÚC.CẢM ƠN CÁC EM ĐÃ LẮNG NGHE NHÉ!</a:t>
            </a:r>
            <a:endParaRPr lang="vi-VN" dirty="0">
              <a:latin typeface="+mj-lt"/>
              <a:cs typeface="Arial" panose="020B0604020202020204" pitchFamily="34" charset="0"/>
            </a:endParaRPr>
          </a:p>
        </p:txBody>
      </p:sp>
    </p:spTree>
    <p:extLst>
      <p:ext uri="{BB962C8B-B14F-4D97-AF65-F5344CB8AC3E}">
        <p14:creationId xmlns:p14="http://schemas.microsoft.com/office/powerpoint/2010/main" val="2879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smtClean="0"/>
          </a:p>
          <a:p>
            <a:pPr algn="ctr"/>
            <a:endParaRPr lang="vi-VN" dirty="0"/>
          </a:p>
          <a:p>
            <a:pPr algn="ctr"/>
            <a:endParaRPr lang="en-US" dirty="0"/>
          </a:p>
        </p:txBody>
      </p:sp>
      <p:sp>
        <p:nvSpPr>
          <p:cNvPr id="3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hỗ dành sẵn cho Nội dung 2">
            <a:extLst>
              <a:ext uri="{FF2B5EF4-FFF2-40B4-BE49-F238E27FC236}">
                <a16:creationId xmlns="" xmlns:a16="http://schemas.microsoft.com/office/drawing/2014/main" id="{03E33C50-6DF6-C421-80E4-CF869AB8C08D}"/>
              </a:ext>
            </a:extLst>
          </p:cNvPr>
          <p:cNvSpPr>
            <a:spLocks noGrp="1"/>
          </p:cNvSpPr>
          <p:nvPr>
            <p:ph idx="1"/>
          </p:nvPr>
        </p:nvSpPr>
        <p:spPr>
          <a:xfrm>
            <a:off x="285616" y="947431"/>
            <a:ext cx="11449184" cy="5585619"/>
          </a:xfrm>
        </p:spPr>
        <p:txBody>
          <a:bodyPr vert="horz" lIns="91440" tIns="45720" rIns="91440" bIns="45720" rtlCol="0" anchor="ctr">
            <a:normAutofit/>
          </a:bodyPr>
          <a:lstStyle/>
          <a:p>
            <a:pPr marL="0" indent="0" algn="ctr">
              <a:lnSpc>
                <a:spcPct val="150000"/>
              </a:lnSpc>
              <a:buNone/>
            </a:pPr>
            <a:r>
              <a:rPr lang="vi-VN" b="1" dirty="0" smtClean="0">
                <a:solidFill>
                  <a:srgbClr val="FF0000"/>
                </a:solidFill>
                <a:latin typeface="+mj-lt"/>
                <a:cs typeface="Arial"/>
              </a:rPr>
              <a:t>BÀI 20: ĐẶC ĐIỂM DÂN CƯ, XÃ HỘI Ô-XTRÂY-LI-A</a:t>
            </a:r>
          </a:p>
          <a:p>
            <a:pPr>
              <a:lnSpc>
                <a:spcPct val="150000"/>
              </a:lnSpc>
            </a:pPr>
            <a:r>
              <a:rPr lang="vi-VN" b="1" dirty="0" smtClean="0">
                <a:solidFill>
                  <a:srgbClr val="00B0F0"/>
                </a:solidFill>
                <a:latin typeface="+mj-lt"/>
                <a:cs typeface="Arial"/>
              </a:rPr>
              <a:t>*</a:t>
            </a:r>
            <a:r>
              <a:rPr lang="vi-VN" b="1" dirty="0">
                <a:solidFill>
                  <a:srgbClr val="00B0F0"/>
                </a:solidFill>
                <a:latin typeface="+mj-lt"/>
                <a:cs typeface="Arial"/>
              </a:rPr>
              <a:t>Nội </a:t>
            </a:r>
            <a:r>
              <a:rPr lang="vi-VN" b="1" dirty="0" smtClean="0">
                <a:solidFill>
                  <a:srgbClr val="00B0F0"/>
                </a:solidFill>
                <a:latin typeface="+mj-lt"/>
                <a:cs typeface="Arial"/>
              </a:rPr>
              <a:t>dung </a:t>
            </a:r>
            <a:r>
              <a:rPr lang="vi-VN" b="1" dirty="0">
                <a:solidFill>
                  <a:srgbClr val="00B0F0"/>
                </a:solidFill>
                <a:latin typeface="+mj-lt"/>
                <a:cs typeface="Arial"/>
              </a:rPr>
              <a:t>bài học,bao gồm: </a:t>
            </a:r>
            <a:endParaRPr lang="vi-VN" b="1" dirty="0">
              <a:solidFill>
                <a:srgbClr val="00B0F0"/>
              </a:solidFill>
              <a:latin typeface="+mj-lt"/>
              <a:cs typeface="Arial" panose="020B0604020202020204" pitchFamily="34" charset="0"/>
            </a:endParaRPr>
          </a:p>
          <a:p>
            <a:pPr>
              <a:lnSpc>
                <a:spcPct val="150000"/>
              </a:lnSpc>
            </a:pPr>
            <a:r>
              <a:rPr lang="vi-VN" b="1" u="sng" dirty="0">
                <a:solidFill>
                  <a:srgbClr val="FF0000"/>
                </a:solidFill>
                <a:latin typeface="+mj-lt"/>
                <a:cs typeface="Arial"/>
              </a:rPr>
              <a:t>1 Đặc điểm dân cư </a:t>
            </a:r>
          </a:p>
          <a:p>
            <a:pPr>
              <a:lnSpc>
                <a:spcPct val="150000"/>
              </a:lnSpc>
            </a:pPr>
            <a:r>
              <a:rPr lang="vi-VN" b="1" u="sng" dirty="0">
                <a:solidFill>
                  <a:srgbClr val="FF0000"/>
                </a:solidFill>
                <a:latin typeface="+mj-lt"/>
                <a:cs typeface="Arial"/>
              </a:rPr>
              <a:t>2 Lịch sử và văn hóa độc đáo</a:t>
            </a:r>
          </a:p>
          <a:p>
            <a:endParaRPr lang="vi-VN" dirty="0">
              <a:latin typeface="Arial"/>
              <a:cs typeface="Arial"/>
            </a:endParaRPr>
          </a:p>
        </p:txBody>
      </p:sp>
    </p:spTree>
    <p:extLst>
      <p:ext uri="{BB962C8B-B14F-4D97-AF65-F5344CB8AC3E}">
        <p14:creationId xmlns:p14="http://schemas.microsoft.com/office/powerpoint/2010/main" val="256943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êu đề 1">
            <a:extLst>
              <a:ext uri="{FF2B5EF4-FFF2-40B4-BE49-F238E27FC236}">
                <a16:creationId xmlns="" xmlns:a16="http://schemas.microsoft.com/office/drawing/2014/main" id="{D8D20F68-2442-48C8-E337-4E1B975C0940}"/>
              </a:ext>
            </a:extLst>
          </p:cNvPr>
          <p:cNvSpPr>
            <a:spLocks noGrp="1"/>
          </p:cNvSpPr>
          <p:nvPr>
            <p:ph type="title"/>
          </p:nvPr>
        </p:nvSpPr>
        <p:spPr>
          <a:xfrm>
            <a:off x="958506" y="800392"/>
            <a:ext cx="10264697" cy="1212102"/>
          </a:xfrm>
        </p:spPr>
        <p:txBody>
          <a:bodyPr>
            <a:normAutofit fontScale="90000"/>
          </a:bodyPr>
          <a:lstStyle/>
          <a:p>
            <a:r>
              <a:rPr lang="vi-VN" sz="3600" b="0" i="0" u="none" strike="noStrike" dirty="0">
                <a:solidFill>
                  <a:srgbClr val="FFFFFF"/>
                </a:solidFill>
                <a:latin typeface="Times New Roman"/>
                <a:ea typeface="Times New Roman"/>
                <a:cs typeface="Times New Roman"/>
              </a:rPr>
              <a:t>Bài </a:t>
            </a:r>
            <a:r>
              <a:rPr lang="vi-VN" sz="3600" b="0" i="0" u="none" strike="noStrike" dirty="0" smtClean="0">
                <a:solidFill>
                  <a:srgbClr val="FFFFFF"/>
                </a:solidFill>
                <a:latin typeface="Times New Roman"/>
                <a:ea typeface="Times New Roman"/>
                <a:cs typeface="Times New Roman"/>
              </a:rPr>
              <a:t>20: ĐẶC ĐIỂM DÂN CƯ, XÃ HỘI Ô-XTRÂY-LI-A</a:t>
            </a:r>
            <a:endParaRPr lang="vi-VN" sz="3600" dirty="0">
              <a:solidFill>
                <a:srgbClr val="FFFFFF"/>
              </a:solidFill>
              <a:latin typeface="Times New Roman"/>
              <a:ea typeface="+mj-lt"/>
              <a:cs typeface="Times New Roman"/>
            </a:endParaRPr>
          </a:p>
          <a:p>
            <a:r>
              <a:rPr lang="vi-VN" sz="4000" b="0" i="0" dirty="0">
                <a:solidFill>
                  <a:srgbClr val="FFFFFF"/>
                </a:solidFill>
                <a:latin typeface="Times New Roman"/>
                <a:ea typeface="Times New Roman"/>
                <a:cs typeface="Times New Roman"/>
              </a:rPr>
              <a:t>​</a:t>
            </a:r>
            <a:endParaRPr lang="vi-VN" sz="4000" dirty="0">
              <a:solidFill>
                <a:srgbClr val="FFFFFF"/>
              </a:solidFill>
              <a:latin typeface="Times New Roman"/>
              <a:cs typeface="Times New Roman"/>
            </a:endParaRPr>
          </a:p>
        </p:txBody>
      </p:sp>
      <p:sp>
        <p:nvSpPr>
          <p:cNvPr id="3" name="Chỗ dành sẵn cho Nội dung 2">
            <a:extLst>
              <a:ext uri="{FF2B5EF4-FFF2-40B4-BE49-F238E27FC236}">
                <a16:creationId xmlns="" xmlns:a16="http://schemas.microsoft.com/office/drawing/2014/main" id="{EB6B3048-70F8-F503-F164-0A92EEE7AF08}"/>
              </a:ext>
            </a:extLst>
          </p:cNvPr>
          <p:cNvSpPr>
            <a:spLocks noGrp="1"/>
          </p:cNvSpPr>
          <p:nvPr>
            <p:ph idx="1"/>
          </p:nvPr>
        </p:nvSpPr>
        <p:spPr>
          <a:xfrm>
            <a:off x="1367624" y="2490436"/>
            <a:ext cx="9708995" cy="3567173"/>
          </a:xfrm>
        </p:spPr>
        <p:txBody>
          <a:bodyPr vert="horz" lIns="91440" tIns="45720" rIns="91440" bIns="45720" rtlCol="0" anchor="ctr">
            <a:normAutofit/>
          </a:bodyPr>
          <a:lstStyle/>
          <a:p>
            <a:r>
              <a:rPr lang="vi-VN" sz="2400" u="sng" dirty="0">
                <a:solidFill>
                  <a:srgbClr val="FF0000"/>
                </a:solidFill>
                <a:latin typeface="Times New Roman"/>
                <a:cs typeface="Arial"/>
              </a:rPr>
              <a:t>1 Đặc điểm dân cư </a:t>
            </a:r>
          </a:p>
          <a:p>
            <a:r>
              <a:rPr lang="vi-VN" sz="2400" i="1" u="sng" dirty="0">
                <a:solidFill>
                  <a:srgbClr val="FF0000"/>
                </a:solidFill>
                <a:latin typeface="Times New Roman"/>
                <a:cs typeface="Arial"/>
              </a:rPr>
              <a:t>a Quy mô, gia tăng và cơ cấu dân số: </a:t>
            </a:r>
            <a:endParaRPr lang="vi-VN" sz="2400" dirty="0">
              <a:solidFill>
                <a:srgbClr val="FF0000"/>
              </a:solidFill>
              <a:latin typeface="Arial"/>
              <a:cs typeface="Arial" panose="020B0604020202020204" pitchFamily="34" charset="0"/>
            </a:endParaRPr>
          </a:p>
          <a:p>
            <a:r>
              <a:rPr lang="vi-VN" sz="2400" dirty="0">
                <a:solidFill>
                  <a:srgbClr val="0070C0"/>
                </a:solidFill>
                <a:latin typeface="Times New Roman"/>
                <a:cs typeface="Times New Roman"/>
              </a:rPr>
              <a:t>Dựa vào bảng số liệu và thông tin trong </a:t>
            </a:r>
            <a:r>
              <a:rPr lang="vi-VN" sz="2400" dirty="0" smtClean="0">
                <a:solidFill>
                  <a:srgbClr val="0070C0"/>
                </a:solidFill>
                <a:latin typeface="Times New Roman"/>
                <a:cs typeface="Times New Roman"/>
              </a:rPr>
              <a:t>bài,em </a:t>
            </a:r>
            <a:r>
              <a:rPr lang="vi-VN" sz="2400" dirty="0">
                <a:solidFill>
                  <a:srgbClr val="0070C0"/>
                </a:solidFill>
                <a:latin typeface="Times New Roman"/>
                <a:cs typeface="Times New Roman"/>
              </a:rPr>
              <a:t>hãy: </a:t>
            </a:r>
          </a:p>
          <a:p>
            <a:r>
              <a:rPr lang="vi-VN" sz="2400" dirty="0">
                <a:solidFill>
                  <a:srgbClr val="0070C0"/>
                </a:solidFill>
                <a:latin typeface="Times New Roman"/>
                <a:cs typeface="Times New Roman"/>
              </a:rPr>
              <a:t>Nhận xét quy mô và sự gia tăng dân số Ô-trây-li-a, giai đoạn 2000-2020 </a:t>
            </a:r>
          </a:p>
          <a:p>
            <a:pPr>
              <a:buFont typeface="Calibri" panose="020B0604020202020204" pitchFamily="34" charset="0"/>
              <a:buChar char="-"/>
            </a:pPr>
            <a:r>
              <a:rPr lang="vi-VN" sz="2400" dirty="0">
                <a:solidFill>
                  <a:srgbClr val="0070C0"/>
                </a:solidFill>
                <a:latin typeface="Times New Roman"/>
                <a:cs typeface="Times New Roman"/>
              </a:rPr>
              <a:t>Trình bày cơ cấu dân số theo nhóm tuổi của Ô-trây-li-a</a:t>
            </a:r>
          </a:p>
        </p:txBody>
      </p:sp>
    </p:spTree>
    <p:extLst>
      <p:ext uri="{BB962C8B-B14F-4D97-AF65-F5344CB8AC3E}">
        <p14:creationId xmlns:p14="http://schemas.microsoft.com/office/powerpoint/2010/main" val="76939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2A5316D-ED2F-4F89-B4B4-8D9240B1A3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êu đề 1">
            <a:extLst>
              <a:ext uri="{FF2B5EF4-FFF2-40B4-BE49-F238E27FC236}">
                <a16:creationId xmlns="" xmlns:a16="http://schemas.microsoft.com/office/drawing/2014/main" id="{774706AA-061A-86AF-DC7E-191A3BE3D00B}"/>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vi-VN" sz="2600" dirty="0">
                <a:solidFill>
                  <a:srgbClr val="FFFFFF"/>
                </a:solidFill>
                <a:latin typeface="Times New Roman"/>
                <a:cs typeface="Times New Roman"/>
              </a:rPr>
              <a:t>Bài </a:t>
            </a:r>
            <a:r>
              <a:rPr lang="vi-VN" sz="2600" dirty="0" smtClean="0">
                <a:solidFill>
                  <a:srgbClr val="FFFFFF"/>
                </a:solidFill>
                <a:latin typeface="Times New Roman"/>
                <a:cs typeface="Times New Roman"/>
              </a:rPr>
              <a:t>20: </a:t>
            </a:r>
            <a:r>
              <a:rPr lang="vi-VN" sz="2600" dirty="0">
                <a:solidFill>
                  <a:srgbClr val="FFFFFF"/>
                </a:solidFill>
                <a:latin typeface="Times New Roman"/>
                <a:cs typeface="Times New Roman"/>
              </a:rPr>
              <a:t>Đặc </a:t>
            </a:r>
            <a:r>
              <a:rPr lang="vi-VN" sz="2600" dirty="0" smtClean="0">
                <a:solidFill>
                  <a:srgbClr val="FFFFFF"/>
                </a:solidFill>
                <a:latin typeface="Times New Roman"/>
                <a:cs typeface="Times New Roman"/>
              </a:rPr>
              <a:t>điểm </a:t>
            </a:r>
            <a:r>
              <a:rPr lang="vi-VN" sz="2600" dirty="0">
                <a:solidFill>
                  <a:srgbClr val="FFFFFF"/>
                </a:solidFill>
                <a:latin typeface="Times New Roman"/>
                <a:cs typeface="Times New Roman"/>
              </a:rPr>
              <a:t>d</a:t>
            </a:r>
            <a:r>
              <a:rPr lang="vi-VN" sz="2600" dirty="0" smtClean="0">
                <a:solidFill>
                  <a:srgbClr val="FFFFFF"/>
                </a:solidFill>
                <a:latin typeface="Times New Roman"/>
                <a:cs typeface="Times New Roman"/>
              </a:rPr>
              <a:t>ân </a:t>
            </a:r>
            <a:r>
              <a:rPr lang="vi-VN" sz="2600" dirty="0">
                <a:solidFill>
                  <a:srgbClr val="FFFFFF"/>
                </a:solidFill>
                <a:latin typeface="Times New Roman"/>
                <a:cs typeface="Times New Roman"/>
              </a:rPr>
              <a:t>c</a:t>
            </a:r>
            <a:r>
              <a:rPr lang="vi-VN" sz="2600" dirty="0" smtClean="0">
                <a:solidFill>
                  <a:srgbClr val="FFFFFF"/>
                </a:solidFill>
                <a:latin typeface="Times New Roman"/>
                <a:cs typeface="Times New Roman"/>
              </a:rPr>
              <a:t>ư </a:t>
            </a:r>
            <a:r>
              <a:rPr lang="vi-VN" sz="2600" dirty="0">
                <a:solidFill>
                  <a:srgbClr val="FFFFFF"/>
                </a:solidFill>
                <a:latin typeface="Times New Roman"/>
                <a:cs typeface="Times New Roman"/>
              </a:rPr>
              <a:t>, </a:t>
            </a:r>
            <a:r>
              <a:rPr lang="vi-VN" sz="2600" dirty="0" smtClean="0">
                <a:solidFill>
                  <a:srgbClr val="FFFFFF"/>
                </a:solidFill>
                <a:latin typeface="Times New Roman"/>
                <a:cs typeface="Times New Roman"/>
              </a:rPr>
              <a:t>xã </a:t>
            </a:r>
            <a:r>
              <a:rPr lang="vi-VN" sz="2600" dirty="0">
                <a:solidFill>
                  <a:srgbClr val="FFFFFF"/>
                </a:solidFill>
                <a:latin typeface="Times New Roman"/>
                <a:cs typeface="Times New Roman"/>
              </a:rPr>
              <a:t>h</a:t>
            </a:r>
            <a:r>
              <a:rPr lang="vi-VN" sz="2600" dirty="0" smtClean="0">
                <a:solidFill>
                  <a:srgbClr val="FFFFFF"/>
                </a:solidFill>
                <a:latin typeface="Times New Roman"/>
                <a:cs typeface="Times New Roman"/>
              </a:rPr>
              <a:t>ội</a:t>
            </a:r>
            <a:r>
              <a:rPr lang="vi-VN" sz="2600" dirty="0">
                <a:solidFill>
                  <a:srgbClr val="FFFFFF"/>
                </a:solidFill>
                <a:latin typeface="Times New Roman"/>
                <a:cs typeface="Times New Roman"/>
              </a:rPr>
              <a:t> Ô-trây-li-a</a:t>
            </a:r>
          </a:p>
          <a:p>
            <a:pPr algn="ctr"/>
            <a:endParaRPr lang="vi-VN" sz="2600" dirty="0">
              <a:solidFill>
                <a:srgbClr val="FFFFFF"/>
              </a:solidFill>
              <a:latin typeface="Times New Roman"/>
              <a:cs typeface="Times New Roman"/>
            </a:endParaRPr>
          </a:p>
        </p:txBody>
      </p:sp>
      <p:pic>
        <p:nvPicPr>
          <p:cNvPr id="4" name="Hình ảnh 4" descr="Ảnh có chứa văn bản, biên lai, ảnh chụp màn hình&#10;&#10;Mô tả được tự động tạo">
            <a:extLst>
              <a:ext uri="{FF2B5EF4-FFF2-40B4-BE49-F238E27FC236}">
                <a16:creationId xmlns="" xmlns:a16="http://schemas.microsoft.com/office/drawing/2014/main" id="{5D344AC3-1095-E042-BE14-CCE4A68AE04A}"/>
              </a:ext>
            </a:extLst>
          </p:cNvPr>
          <p:cNvPicPr>
            <a:picLocks noChangeAspect="1"/>
          </p:cNvPicPr>
          <p:nvPr/>
        </p:nvPicPr>
        <p:blipFill>
          <a:blip r:embed="rId2"/>
          <a:stretch>
            <a:fillRect/>
          </a:stretch>
        </p:blipFill>
        <p:spPr>
          <a:xfrm>
            <a:off x="4038600" y="609601"/>
            <a:ext cx="8153400" cy="5298830"/>
          </a:xfrm>
          <a:prstGeom prst="rect">
            <a:avLst/>
          </a:prstGeom>
        </p:spPr>
      </p:pic>
      <p:sp>
        <p:nvSpPr>
          <p:cNvPr id="3" name="Chỗ dành sẵn cho Nội dung 2">
            <a:extLst>
              <a:ext uri="{FF2B5EF4-FFF2-40B4-BE49-F238E27FC236}">
                <a16:creationId xmlns="" xmlns:a16="http://schemas.microsoft.com/office/drawing/2014/main" id="{5730D704-0BE3-0337-8A56-08BFD85A462A}"/>
              </a:ext>
            </a:extLst>
          </p:cNvPr>
          <p:cNvSpPr>
            <a:spLocks noGrp="1"/>
          </p:cNvSpPr>
          <p:nvPr>
            <p:ph idx="1"/>
          </p:nvPr>
        </p:nvSpPr>
        <p:spPr>
          <a:xfrm>
            <a:off x="4038600" y="4884873"/>
            <a:ext cx="7188199" cy="1292090"/>
          </a:xfrm>
        </p:spPr>
        <p:txBody>
          <a:bodyPr vert="horz" lIns="91440" tIns="45720" rIns="91440" bIns="45720" rtlCol="0">
            <a:normAutofit/>
          </a:bodyPr>
          <a:lstStyle/>
          <a:p>
            <a:r>
              <a:rPr lang="vi-VN" sz="1800" b="1">
                <a:latin typeface="Arial"/>
                <a:cs typeface="Arial"/>
              </a:rPr>
              <a:t>*</a:t>
            </a:r>
          </a:p>
        </p:txBody>
      </p:sp>
    </p:spTree>
    <p:extLst>
      <p:ext uri="{BB962C8B-B14F-4D97-AF65-F5344CB8AC3E}">
        <p14:creationId xmlns:p14="http://schemas.microsoft.com/office/powerpoint/2010/main" val="3322596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5">
            <a:extLst>
              <a:ext uri="{FF2B5EF4-FFF2-40B4-BE49-F238E27FC236}">
                <a16:creationId xmlns="" xmlns:a16="http://schemas.microsoft.com/office/drawing/2014/main" id="{70DFC902-7D23-471A-B557-B6B6917D7A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 xmlns:a16="http://schemas.microsoft.com/office/drawing/2014/main" id="{AC827315-41A3-23DC-7F9C-90EEE602C706}"/>
              </a:ext>
            </a:extLst>
          </p:cNvPr>
          <p:cNvSpPr>
            <a:spLocks noGrp="1"/>
          </p:cNvSpPr>
          <p:nvPr>
            <p:ph type="title"/>
          </p:nvPr>
        </p:nvSpPr>
        <p:spPr>
          <a:xfrm>
            <a:off x="1156851" y="637762"/>
            <a:ext cx="9888496" cy="900131"/>
          </a:xfrm>
        </p:spPr>
        <p:txBody>
          <a:bodyPr anchor="t">
            <a:normAutofit fontScale="90000"/>
          </a:bodyPr>
          <a:lstStyle/>
          <a:p>
            <a:r>
              <a:rPr lang="vi-VN" sz="3700" dirty="0">
                <a:solidFill>
                  <a:srgbClr val="FFFF00"/>
                </a:solidFill>
                <a:latin typeface="Times New Roman"/>
                <a:cs typeface="Times New Roman"/>
              </a:rPr>
              <a:t>Bài </a:t>
            </a:r>
            <a:r>
              <a:rPr lang="vi-VN" sz="3700" dirty="0" smtClean="0">
                <a:solidFill>
                  <a:srgbClr val="FFFF00"/>
                </a:solidFill>
                <a:latin typeface="Times New Roman"/>
                <a:cs typeface="Times New Roman"/>
              </a:rPr>
              <a:t>20: ĐẶC ĐIỂM DÂN CƯ </a:t>
            </a:r>
            <a:r>
              <a:rPr lang="vi-VN" sz="3700" dirty="0">
                <a:solidFill>
                  <a:srgbClr val="FFFF00"/>
                </a:solidFill>
                <a:latin typeface="Times New Roman"/>
                <a:cs typeface="Times New Roman"/>
              </a:rPr>
              <a:t>, </a:t>
            </a:r>
            <a:r>
              <a:rPr lang="vi-VN" sz="3700" dirty="0" smtClean="0">
                <a:solidFill>
                  <a:srgbClr val="FFFF00"/>
                </a:solidFill>
                <a:latin typeface="Times New Roman"/>
                <a:cs typeface="Times New Roman"/>
              </a:rPr>
              <a:t>XÃ HỘI Ô-XRÂY-Li-A</a:t>
            </a:r>
            <a:endParaRPr lang="vi-VN" sz="3700" dirty="0">
              <a:solidFill>
                <a:srgbClr val="FFFF00"/>
              </a:solidFill>
              <a:latin typeface="Times New Roman"/>
              <a:cs typeface="Times New Roman"/>
            </a:endParaRPr>
          </a:p>
        </p:txBody>
      </p:sp>
      <p:sp>
        <p:nvSpPr>
          <p:cNvPr id="33" name="Rectangle 27">
            <a:extLst>
              <a:ext uri="{FF2B5EF4-FFF2-40B4-BE49-F238E27FC236}">
                <a16:creationId xmlns="" xmlns:a16="http://schemas.microsoft.com/office/drawing/2014/main" id="{A55D5633-D557-4DCA-982C-FF36EB7A1C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9">
            <a:extLst>
              <a:ext uri="{FF2B5EF4-FFF2-40B4-BE49-F238E27FC236}">
                <a16:creationId xmlns="" xmlns:a16="http://schemas.microsoft.com/office/drawing/2014/main" id="{450D3AD2-FA80-415F-A9CE-54D884561C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ỗ dành sẵn cho Nội dung 2">
            <a:extLst>
              <a:ext uri="{FF2B5EF4-FFF2-40B4-BE49-F238E27FC236}">
                <a16:creationId xmlns="" xmlns:a16="http://schemas.microsoft.com/office/drawing/2014/main" id="{362B647F-DCDC-3B9E-8102-F5BDE3306106}"/>
              </a:ext>
            </a:extLst>
          </p:cNvPr>
          <p:cNvSpPr>
            <a:spLocks noGrp="1"/>
          </p:cNvSpPr>
          <p:nvPr>
            <p:ph idx="1"/>
          </p:nvPr>
        </p:nvSpPr>
        <p:spPr>
          <a:xfrm>
            <a:off x="375138" y="1688641"/>
            <a:ext cx="11441724" cy="4958344"/>
          </a:xfrm>
        </p:spPr>
        <p:txBody>
          <a:bodyPr vert="horz" lIns="91440" tIns="45720" rIns="91440" bIns="45720" rtlCol="0" anchor="t">
            <a:noAutofit/>
          </a:bodyPr>
          <a:lstStyle/>
          <a:p>
            <a:pPr marL="0" indent="0">
              <a:lnSpc>
                <a:spcPct val="100000"/>
              </a:lnSpc>
              <a:buNone/>
            </a:pPr>
            <a:r>
              <a:rPr lang="vi-VN" sz="2400" b="1" dirty="0">
                <a:solidFill>
                  <a:srgbClr val="FF0000"/>
                </a:solidFill>
                <a:latin typeface="+mj-lt"/>
                <a:cs typeface="Arial"/>
              </a:rPr>
              <a:t>a. </a:t>
            </a:r>
            <a:r>
              <a:rPr lang="vi-VN" sz="2400" b="1" u="sng" dirty="0" smtClean="0">
                <a:solidFill>
                  <a:srgbClr val="FF0000"/>
                </a:solidFill>
                <a:latin typeface="+mj-lt"/>
                <a:cs typeface="Arial"/>
              </a:rPr>
              <a:t>Quy mô </a:t>
            </a:r>
            <a:r>
              <a:rPr lang="vi-VN" sz="2400" b="1" u="sng" dirty="0">
                <a:solidFill>
                  <a:srgbClr val="FF0000"/>
                </a:solidFill>
                <a:latin typeface="+mj-lt"/>
                <a:cs typeface="Arial"/>
              </a:rPr>
              <a:t>, gia tăng và cơ cấu dân số</a:t>
            </a:r>
            <a:r>
              <a:rPr lang="vi-VN" sz="2400" b="1" dirty="0">
                <a:solidFill>
                  <a:srgbClr val="FF0000"/>
                </a:solidFill>
                <a:latin typeface="+mj-lt"/>
                <a:cs typeface="Arial"/>
              </a:rPr>
              <a:t> </a:t>
            </a:r>
            <a:endParaRPr lang="vi-VN" sz="2400" dirty="0">
              <a:solidFill>
                <a:srgbClr val="FF0000"/>
              </a:solidFill>
              <a:latin typeface="+mj-lt"/>
            </a:endParaRPr>
          </a:p>
          <a:p>
            <a:pPr marL="0" indent="0">
              <a:lnSpc>
                <a:spcPct val="100000"/>
              </a:lnSpc>
              <a:buNone/>
            </a:pPr>
            <a:r>
              <a:rPr lang="vi-VN" sz="2400" b="1" dirty="0">
                <a:latin typeface="+mj-lt"/>
                <a:cs typeface="Arial"/>
              </a:rPr>
              <a:t>Đáp </a:t>
            </a:r>
            <a:r>
              <a:rPr lang="vi-VN" sz="2400" b="1" dirty="0" smtClean="0">
                <a:latin typeface="+mj-lt"/>
                <a:cs typeface="Arial"/>
              </a:rPr>
              <a:t>án</a:t>
            </a:r>
          </a:p>
          <a:p>
            <a:pPr>
              <a:lnSpc>
                <a:spcPct val="100000"/>
              </a:lnSpc>
            </a:pPr>
            <a:r>
              <a:rPr lang="vi-VN" sz="2400" b="1" dirty="0" smtClean="0">
                <a:latin typeface="+mj-lt"/>
                <a:cs typeface="Arial"/>
              </a:rPr>
              <a:t>*Nhận xét quy mô và sự gia tăng dân số: </a:t>
            </a:r>
          </a:p>
          <a:p>
            <a:pPr>
              <a:lnSpc>
                <a:spcPct val="100000"/>
              </a:lnSpc>
            </a:pPr>
            <a:r>
              <a:rPr lang="vi-VN" sz="2400" b="1" dirty="0" smtClean="0">
                <a:latin typeface="+mj-lt"/>
                <a:cs typeface="Arial"/>
              </a:rPr>
              <a:t>-</a:t>
            </a:r>
            <a:r>
              <a:rPr lang="vi-VN" sz="2400" b="1" dirty="0">
                <a:latin typeface="+mj-lt"/>
                <a:cs typeface="Arial"/>
              </a:rPr>
              <a:t>Số dân của </a:t>
            </a:r>
            <a:r>
              <a:rPr lang="vi-VN" sz="2400" b="1" dirty="0" smtClean="0">
                <a:latin typeface="+mj-lt"/>
                <a:cs typeface="Arial"/>
              </a:rPr>
              <a:t>Ô-xtrây-li-a </a:t>
            </a:r>
            <a:r>
              <a:rPr lang="vi-VN" sz="2400" b="1" dirty="0">
                <a:latin typeface="+mj-lt"/>
                <a:cs typeface="Arial"/>
              </a:rPr>
              <a:t>tăng liên tục từ 19,1 triệu người năm </a:t>
            </a:r>
            <a:r>
              <a:rPr lang="vi-VN" sz="2400" b="1" dirty="0" smtClean="0">
                <a:latin typeface="+mj-lt"/>
                <a:cs typeface="Arial"/>
              </a:rPr>
              <a:t>2000 </a:t>
            </a:r>
            <a:r>
              <a:rPr lang="vi-VN" sz="2400" b="1" dirty="0">
                <a:latin typeface="+mj-lt"/>
                <a:cs typeface="Arial"/>
              </a:rPr>
              <a:t>lên 25,7 triệu người năm 2020 (tăng 6,6 triệu người)=&gt;Quy mô dân số của </a:t>
            </a:r>
            <a:r>
              <a:rPr lang="vi-VN" sz="2400" b="1" dirty="0" smtClean="0">
                <a:latin typeface="+mj-lt"/>
                <a:cs typeface="Arial"/>
              </a:rPr>
              <a:t>Ô-xtrây-li-a </a:t>
            </a:r>
            <a:r>
              <a:rPr lang="vi-VN" sz="2400" b="1" dirty="0">
                <a:latin typeface="+mj-lt"/>
                <a:cs typeface="Arial"/>
              </a:rPr>
              <a:t>không lớn. </a:t>
            </a:r>
          </a:p>
          <a:p>
            <a:pPr>
              <a:lnSpc>
                <a:spcPct val="100000"/>
              </a:lnSpc>
            </a:pPr>
            <a:r>
              <a:rPr lang="vi-VN" sz="2400" b="1" dirty="0">
                <a:latin typeface="+mj-lt"/>
                <a:cs typeface="Arial"/>
              </a:rPr>
              <a:t>-Tỉ suất gia tăng dân số tự nhiên thấp và ngày càng giảm .</a:t>
            </a:r>
            <a:r>
              <a:rPr lang="vi-VN" sz="2400" b="1" dirty="0" smtClean="0">
                <a:latin typeface="+mj-lt"/>
                <a:cs typeface="Arial"/>
              </a:rPr>
              <a:t>Cụ thể </a:t>
            </a:r>
            <a:r>
              <a:rPr lang="vi-VN" sz="2400" b="1" dirty="0">
                <a:latin typeface="+mj-lt"/>
                <a:cs typeface="Arial"/>
              </a:rPr>
              <a:t>năm 2000-2005 là 0,6</a:t>
            </a:r>
            <a:r>
              <a:rPr lang="vi-VN" sz="2400" b="1" dirty="0" smtClean="0">
                <a:latin typeface="+mj-lt"/>
                <a:cs typeface="Arial"/>
              </a:rPr>
              <a:t>%, năm </a:t>
            </a:r>
            <a:r>
              <a:rPr lang="vi-VN" sz="2400" b="1" dirty="0">
                <a:latin typeface="+mj-lt"/>
                <a:cs typeface="Arial"/>
              </a:rPr>
              <a:t>2010 là 0,7</a:t>
            </a:r>
            <a:r>
              <a:rPr lang="vi-VN" sz="2400" b="1" dirty="0" smtClean="0">
                <a:latin typeface="+mj-lt"/>
                <a:cs typeface="Arial"/>
              </a:rPr>
              <a:t>%, năm </a:t>
            </a:r>
            <a:r>
              <a:rPr lang="vi-VN" sz="2400" b="1" dirty="0">
                <a:latin typeface="+mj-lt"/>
                <a:cs typeface="Arial"/>
              </a:rPr>
              <a:t>2015 là 0,6</a:t>
            </a:r>
            <a:r>
              <a:rPr lang="vi-VN" sz="2400" b="1" dirty="0" smtClean="0">
                <a:latin typeface="+mj-lt"/>
                <a:cs typeface="Arial"/>
              </a:rPr>
              <a:t>%, năm </a:t>
            </a:r>
            <a:r>
              <a:rPr lang="vi-VN" sz="2400" b="1" dirty="0">
                <a:latin typeface="+mj-lt"/>
                <a:cs typeface="Arial"/>
              </a:rPr>
              <a:t>2020 là 0,5</a:t>
            </a:r>
            <a:r>
              <a:rPr lang="vi-VN" sz="2400" b="1" dirty="0" smtClean="0">
                <a:latin typeface="+mj-lt"/>
                <a:cs typeface="Arial"/>
              </a:rPr>
              <a:t>%. Những </a:t>
            </a:r>
            <a:r>
              <a:rPr lang="vi-VN" sz="2400" b="1" dirty="0">
                <a:latin typeface="+mj-lt"/>
                <a:cs typeface="Arial"/>
              </a:rPr>
              <a:t>năm gần đây số dân của </a:t>
            </a:r>
            <a:r>
              <a:rPr lang="vi-VN" sz="2400" b="1" dirty="0" smtClean="0">
                <a:latin typeface="+mj-lt"/>
                <a:cs typeface="Arial"/>
              </a:rPr>
              <a:t>Ô-xtrây-li-a </a:t>
            </a:r>
            <a:r>
              <a:rPr lang="vi-VN" sz="2400" b="1" dirty="0">
                <a:latin typeface="+mj-lt"/>
                <a:cs typeface="Arial"/>
              </a:rPr>
              <a:t>tăng chủ yếu do người nhập cư .Thành phần dân cư là người bản địa và người nhập cư=&gt;Đã ảnh hưởng đến sự đa dạng về đặc điểm dân cư của </a:t>
            </a:r>
            <a:r>
              <a:rPr lang="vi-VN" sz="2400" b="1" dirty="0" smtClean="0">
                <a:latin typeface="+mj-lt"/>
                <a:cs typeface="Arial"/>
              </a:rPr>
              <a:t>Ô-xtrây-li-a </a:t>
            </a:r>
            <a:r>
              <a:rPr lang="vi-VN" sz="2400" b="1" dirty="0">
                <a:latin typeface="+mj-lt"/>
                <a:cs typeface="Arial"/>
              </a:rPr>
              <a:t>(do người nhập cư nhiều hơn người bản địa nên </a:t>
            </a:r>
            <a:r>
              <a:rPr lang="vi-VN" sz="2400" b="1" dirty="0" smtClean="0">
                <a:latin typeface="+mj-lt"/>
                <a:cs typeface="Arial"/>
              </a:rPr>
              <a:t>Ô-xtrây-li-a </a:t>
            </a:r>
            <a:r>
              <a:rPr lang="vi-VN" sz="2400" b="1" dirty="0">
                <a:latin typeface="+mj-lt"/>
                <a:cs typeface="Arial"/>
              </a:rPr>
              <a:t>được gọi là đất nước của những người nhập cư).</a:t>
            </a:r>
          </a:p>
        </p:txBody>
      </p:sp>
    </p:spTree>
    <p:extLst>
      <p:ext uri="{BB962C8B-B14F-4D97-AF65-F5344CB8AC3E}">
        <p14:creationId xmlns:p14="http://schemas.microsoft.com/office/powerpoint/2010/main" val="181645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hỗ dành sẵn cho Nội dung 2">
            <a:extLst>
              <a:ext uri="{FF2B5EF4-FFF2-40B4-BE49-F238E27FC236}">
                <a16:creationId xmlns="" xmlns:a16="http://schemas.microsoft.com/office/drawing/2014/main" id="{F34C5867-53CB-E1A2-F0C2-00C478804CE5}"/>
              </a:ext>
            </a:extLst>
          </p:cNvPr>
          <p:cNvSpPr>
            <a:spLocks noGrp="1"/>
          </p:cNvSpPr>
          <p:nvPr>
            <p:ph idx="1"/>
          </p:nvPr>
        </p:nvSpPr>
        <p:spPr>
          <a:xfrm>
            <a:off x="678958" y="713127"/>
            <a:ext cx="11221184" cy="6039365"/>
          </a:xfrm>
        </p:spPr>
        <p:txBody>
          <a:bodyPr vert="horz" lIns="91440" tIns="45720" rIns="91440" bIns="45720" rtlCol="0">
            <a:normAutofit fontScale="92500" lnSpcReduction="20000"/>
          </a:bodyPr>
          <a:lstStyle/>
          <a:p>
            <a:pPr marL="0" indent="0">
              <a:lnSpc>
                <a:spcPct val="150000"/>
              </a:lnSpc>
              <a:buNone/>
            </a:pPr>
            <a:r>
              <a:rPr lang="vi-VN" sz="1900" dirty="0">
                <a:latin typeface="Arial"/>
                <a:cs typeface="Arial"/>
              </a:rPr>
              <a:t>*</a:t>
            </a:r>
            <a:r>
              <a:rPr lang="vi-VN" sz="2400" b="1" dirty="0">
                <a:solidFill>
                  <a:srgbClr val="FF0000"/>
                </a:solidFill>
                <a:latin typeface="+mj-lt"/>
                <a:cs typeface="Arial"/>
              </a:rPr>
              <a:t>Cơ cấu dân số: </a:t>
            </a:r>
            <a:endParaRPr lang="vi-VN" sz="2400" b="1" dirty="0">
              <a:solidFill>
                <a:srgbClr val="FF0000"/>
              </a:solidFill>
              <a:latin typeface="+mj-lt"/>
            </a:endParaRPr>
          </a:p>
          <a:p>
            <a:pPr marL="0" indent="0">
              <a:lnSpc>
                <a:spcPct val="150000"/>
              </a:lnSpc>
              <a:buNone/>
            </a:pPr>
            <a:r>
              <a:rPr lang="vi-VN" sz="2400" dirty="0">
                <a:latin typeface="+mj-lt"/>
                <a:cs typeface="Arial"/>
              </a:rPr>
              <a:t>  -Cuối TK XX do mức sinh </a:t>
            </a:r>
            <a:r>
              <a:rPr lang="vi-VN" sz="2400" dirty="0" smtClean="0">
                <a:latin typeface="+mj-lt"/>
                <a:cs typeface="Arial"/>
              </a:rPr>
              <a:t>thấp, tỉ </a:t>
            </a:r>
            <a:r>
              <a:rPr lang="vi-VN" sz="2400" dirty="0">
                <a:latin typeface="+mj-lt"/>
                <a:cs typeface="Arial"/>
              </a:rPr>
              <a:t>lệ tử vong giảm,số lượng cao tuổi ngày càng nhiều =&gt;Cơ cấu dân số già và có xu hướng tăng trong tương lai (65 tuổi trở lên chiếm hơn 15%). </a:t>
            </a:r>
            <a:endParaRPr lang="vi-VN" sz="2400" dirty="0">
              <a:latin typeface="+mj-lt"/>
              <a:cs typeface="Arial" panose="020B0604020202020204" pitchFamily="34" charset="0"/>
            </a:endParaRPr>
          </a:p>
          <a:p>
            <a:pPr marL="0" indent="0">
              <a:lnSpc>
                <a:spcPct val="150000"/>
              </a:lnSpc>
              <a:buNone/>
            </a:pPr>
            <a:r>
              <a:rPr lang="vi-VN" sz="2400" dirty="0">
                <a:latin typeface="+mj-lt"/>
                <a:cs typeface="Arial"/>
              </a:rPr>
              <a:t> -Nhóm tuổi từ 0 đến 14 tuổi chiếm khoảng 19% và ngày càng giảm.</a:t>
            </a:r>
          </a:p>
          <a:p>
            <a:pPr marL="0" indent="0">
              <a:lnSpc>
                <a:spcPct val="150000"/>
              </a:lnSpc>
              <a:buNone/>
            </a:pPr>
            <a:r>
              <a:rPr lang="vi-VN" sz="2400" dirty="0">
                <a:latin typeface="+mj-lt"/>
                <a:cs typeface="Arial"/>
              </a:rPr>
              <a:t> -Theo </a:t>
            </a:r>
            <a:r>
              <a:rPr lang="vi-VN" sz="2400" dirty="0" smtClean="0">
                <a:latin typeface="+mj-lt"/>
                <a:cs typeface="Arial"/>
              </a:rPr>
              <a:t>giới tính:  mất </a:t>
            </a:r>
            <a:r>
              <a:rPr lang="vi-VN" sz="2400" dirty="0">
                <a:latin typeface="+mj-lt"/>
                <a:cs typeface="Arial"/>
              </a:rPr>
              <a:t>cân bằng giữa nam và nữ (cứ 100 nữ thì có 98 nam). </a:t>
            </a:r>
            <a:endParaRPr lang="vi-VN" sz="2400" dirty="0">
              <a:latin typeface="+mj-lt"/>
              <a:cs typeface="Arial" panose="020B0604020202020204" pitchFamily="34" charset="0"/>
            </a:endParaRPr>
          </a:p>
          <a:p>
            <a:pPr marL="0" indent="0">
              <a:lnSpc>
                <a:spcPct val="150000"/>
              </a:lnSpc>
              <a:buNone/>
            </a:pPr>
            <a:r>
              <a:rPr lang="vi-VN" sz="2400" b="1" i="1" u="sng" dirty="0">
                <a:solidFill>
                  <a:srgbClr val="FF0000"/>
                </a:solidFill>
                <a:latin typeface="+mj-lt"/>
                <a:cs typeface="Arial"/>
              </a:rPr>
              <a:t>b.Phân bố dân cư và đô thị </a:t>
            </a:r>
          </a:p>
          <a:p>
            <a:pPr marL="0" indent="0">
              <a:lnSpc>
                <a:spcPct val="150000"/>
              </a:lnSpc>
              <a:buNone/>
            </a:pPr>
            <a:r>
              <a:rPr lang="vi-VN" sz="2400" dirty="0">
                <a:solidFill>
                  <a:srgbClr val="0070C0"/>
                </a:solidFill>
                <a:latin typeface="+mj-lt"/>
              </a:rPr>
              <a:t>Quan sát hình 20.1 và thông tin trong bài ,em hãy: </a:t>
            </a:r>
          </a:p>
          <a:p>
            <a:pPr>
              <a:lnSpc>
                <a:spcPct val="150000"/>
              </a:lnSpc>
              <a:buFont typeface="Calibri" panose="020B0604020202020204" pitchFamily="34" charset="0"/>
              <a:buChar char="-"/>
            </a:pPr>
            <a:r>
              <a:rPr lang="vi-VN" sz="2400" dirty="0">
                <a:solidFill>
                  <a:srgbClr val="0070C0"/>
                </a:solidFill>
                <a:latin typeface="+mj-lt"/>
              </a:rPr>
              <a:t>Xác định khu vực có mật độ dân số cao nhất và thấp nhất. </a:t>
            </a:r>
          </a:p>
          <a:p>
            <a:pPr>
              <a:lnSpc>
                <a:spcPct val="150000"/>
              </a:lnSpc>
              <a:buFont typeface="Calibri" panose="020B0604020202020204" pitchFamily="34" charset="0"/>
              <a:buChar char="-"/>
            </a:pPr>
            <a:r>
              <a:rPr lang="vi-VN" sz="2400" dirty="0">
                <a:solidFill>
                  <a:srgbClr val="0070C0"/>
                </a:solidFill>
                <a:latin typeface="+mj-lt"/>
              </a:rPr>
              <a:t>Kể tên một số đô thị ở Ô-xtray-li-a . Cho biết các đô thị thường tập trung</a:t>
            </a:r>
          </a:p>
          <a:p>
            <a:pPr marL="0" indent="0">
              <a:buNone/>
            </a:pPr>
            <a:endParaRPr lang="vi-VN" sz="1900" dirty="0"/>
          </a:p>
          <a:p>
            <a:pPr marL="0" indent="0">
              <a:buNone/>
            </a:pPr>
            <a:r>
              <a:rPr lang="vi-VN" sz="1900" dirty="0">
                <a:latin typeface="Arial"/>
                <a:cs typeface="Arial"/>
              </a:rPr>
              <a:t/>
            </a:r>
            <a:br>
              <a:rPr lang="vi-VN" sz="1900" dirty="0">
                <a:latin typeface="Arial"/>
                <a:cs typeface="Arial"/>
              </a:rPr>
            </a:br>
            <a:endParaRPr lang="vi-VN" sz="1900" dirty="0">
              <a:latin typeface="Arial"/>
              <a:cs typeface="Arial" panose="020B0604020202020204" pitchFamily="34" charset="0"/>
            </a:endParaRPr>
          </a:p>
        </p:txBody>
      </p:sp>
      <p:sp>
        <p:nvSpPr>
          <p:cNvPr id="10" name="Rectangle 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3427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692" y="301625"/>
            <a:ext cx="11558954" cy="655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373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hỗ dành sẵn cho Nội dung 2">
            <a:extLst>
              <a:ext uri="{FF2B5EF4-FFF2-40B4-BE49-F238E27FC236}">
                <a16:creationId xmlns="" xmlns:a16="http://schemas.microsoft.com/office/drawing/2014/main" id="{CCAC068B-4ACD-FC02-49EA-E8311903AA4E}"/>
              </a:ext>
            </a:extLst>
          </p:cNvPr>
          <p:cNvSpPr>
            <a:spLocks noGrp="1"/>
          </p:cNvSpPr>
          <p:nvPr>
            <p:ph idx="1"/>
          </p:nvPr>
        </p:nvSpPr>
        <p:spPr>
          <a:xfrm>
            <a:off x="187570" y="0"/>
            <a:ext cx="11922368" cy="7467600"/>
          </a:xfrm>
        </p:spPr>
        <p:txBody>
          <a:bodyPr vert="horz" lIns="91440" tIns="45720" rIns="91440" bIns="45720" rtlCol="0" anchor="t">
            <a:noAutofit/>
          </a:bodyPr>
          <a:lstStyle/>
          <a:p>
            <a:pPr>
              <a:lnSpc>
                <a:spcPct val="150000"/>
              </a:lnSpc>
            </a:pPr>
            <a:r>
              <a:rPr lang="vi-VN" sz="2000" dirty="0">
                <a:latin typeface="+mj-lt"/>
                <a:cs typeface="Arial"/>
              </a:rPr>
              <a:t>*</a:t>
            </a:r>
            <a:r>
              <a:rPr lang="vi-VN" sz="2000" dirty="0">
                <a:solidFill>
                  <a:srgbClr val="FF0000"/>
                </a:solidFill>
                <a:latin typeface="+mj-lt"/>
                <a:cs typeface="Arial"/>
              </a:rPr>
              <a:t>Khu vực có mật độ dân số: </a:t>
            </a:r>
          </a:p>
          <a:p>
            <a:pPr>
              <a:lnSpc>
                <a:spcPct val="150000"/>
              </a:lnSpc>
            </a:pPr>
            <a:r>
              <a:rPr lang="vi-VN" sz="2000" dirty="0">
                <a:latin typeface="+mj-lt"/>
                <a:cs typeface="Arial"/>
              </a:rPr>
              <a:t>-Cao nhất là ở dải đất hẹp ven biển phía Đ</a:t>
            </a:r>
            <a:r>
              <a:rPr lang="vi-VN" sz="2000" dirty="0" smtClean="0">
                <a:latin typeface="+mj-lt"/>
                <a:cs typeface="Arial"/>
              </a:rPr>
              <a:t>ông, Đông </a:t>
            </a:r>
            <a:r>
              <a:rPr lang="vi-VN" sz="2000" dirty="0">
                <a:latin typeface="+mj-lt"/>
                <a:cs typeface="Arial"/>
              </a:rPr>
              <a:t>N</a:t>
            </a:r>
            <a:r>
              <a:rPr lang="vi-VN" sz="2000" dirty="0" smtClean="0">
                <a:latin typeface="+mj-lt"/>
                <a:cs typeface="Arial"/>
              </a:rPr>
              <a:t>am </a:t>
            </a:r>
            <a:r>
              <a:rPr lang="vi-VN" sz="2000" dirty="0">
                <a:latin typeface="+mj-lt"/>
                <a:cs typeface="Arial"/>
              </a:rPr>
              <a:t>chiếm khoảng 60% số dân cả nước </a:t>
            </a:r>
            <a:r>
              <a:rPr lang="vi-VN" sz="2000" dirty="0" smtClean="0">
                <a:latin typeface="+mj-lt"/>
                <a:cs typeface="Arial"/>
              </a:rPr>
              <a:t>. Đây </a:t>
            </a:r>
            <a:r>
              <a:rPr lang="vi-VN" sz="2000" dirty="0">
                <a:latin typeface="+mj-lt"/>
                <a:cs typeface="Arial"/>
              </a:rPr>
              <a:t>là nơi có địa hình đồng bằng và là nơi có mưa nhiều. </a:t>
            </a:r>
          </a:p>
          <a:p>
            <a:pPr>
              <a:lnSpc>
                <a:spcPct val="150000"/>
              </a:lnSpc>
            </a:pPr>
            <a:r>
              <a:rPr lang="vi-VN" sz="2000" dirty="0">
                <a:latin typeface="+mj-lt"/>
                <a:cs typeface="Arial"/>
              </a:rPr>
              <a:t>-Thấp nhất là </a:t>
            </a:r>
            <a:r>
              <a:rPr lang="vi-VN" sz="2000" dirty="0" smtClean="0">
                <a:latin typeface="+mj-lt"/>
                <a:cs typeface="Arial"/>
              </a:rPr>
              <a:t>ở vùng trung tâm, chiếm  </a:t>
            </a:r>
            <a:r>
              <a:rPr lang="vi-VN" sz="2000" dirty="0">
                <a:latin typeface="+mj-lt"/>
                <a:cs typeface="Arial"/>
              </a:rPr>
              <a:t>phần lớn diên tích lục địa </a:t>
            </a:r>
            <a:r>
              <a:rPr lang="vi-VN" sz="2000" dirty="0" smtClean="0">
                <a:latin typeface="+mj-lt"/>
                <a:cs typeface="Arial"/>
              </a:rPr>
              <a:t>Ô-xtrây-li-a </a:t>
            </a:r>
            <a:r>
              <a:rPr lang="vi-VN" sz="2000" dirty="0">
                <a:latin typeface="+mj-lt"/>
                <a:cs typeface="Arial"/>
              </a:rPr>
              <a:t>như sơn nguyên ở phía tây ,vùng đồng bằng trung tâm là nơi có mưa ít nên có mật độ dân số thấp . </a:t>
            </a:r>
          </a:p>
          <a:p>
            <a:pPr>
              <a:lnSpc>
                <a:spcPct val="150000"/>
              </a:lnSpc>
            </a:pPr>
            <a:r>
              <a:rPr lang="vi-VN" sz="2000" dirty="0">
                <a:latin typeface="+mj-lt"/>
                <a:cs typeface="Arial"/>
              </a:rPr>
              <a:t>*</a:t>
            </a:r>
            <a:r>
              <a:rPr lang="vi-VN" sz="2000" dirty="0">
                <a:solidFill>
                  <a:srgbClr val="FF0000"/>
                </a:solidFill>
                <a:latin typeface="+mj-lt"/>
                <a:cs typeface="Arial"/>
              </a:rPr>
              <a:t>Một số đô thị ở </a:t>
            </a:r>
            <a:r>
              <a:rPr lang="vi-VN" sz="2000" dirty="0" smtClean="0">
                <a:solidFill>
                  <a:srgbClr val="FF0000"/>
                </a:solidFill>
                <a:latin typeface="+mj-lt"/>
                <a:cs typeface="Arial"/>
              </a:rPr>
              <a:t>Ô-xtrây-li-a </a:t>
            </a:r>
            <a:r>
              <a:rPr lang="vi-VN" sz="2000" dirty="0">
                <a:solidFill>
                  <a:srgbClr val="FF0000"/>
                </a:solidFill>
                <a:latin typeface="+mj-lt"/>
                <a:cs typeface="Arial"/>
              </a:rPr>
              <a:t>và phân bố của các đô thị </a:t>
            </a:r>
            <a:r>
              <a:rPr lang="vi-VN" sz="2000" dirty="0">
                <a:latin typeface="+mj-lt"/>
                <a:cs typeface="Arial"/>
              </a:rPr>
              <a:t>: </a:t>
            </a:r>
          </a:p>
          <a:p>
            <a:pPr>
              <a:lnSpc>
                <a:spcPct val="150000"/>
              </a:lnSpc>
              <a:buFont typeface="Calibri" panose="020B0604020202020204" pitchFamily="34" charset="0"/>
              <a:buChar char="-"/>
            </a:pPr>
            <a:r>
              <a:rPr lang="vi-VN" sz="2000" dirty="0">
                <a:latin typeface="+mj-lt"/>
                <a:cs typeface="Arial"/>
              </a:rPr>
              <a:t>Đô thị có 1 triệu người trở lên : Men-bơn</a:t>
            </a:r>
            <a:r>
              <a:rPr lang="vi-VN" sz="2000" dirty="0" smtClean="0">
                <a:latin typeface="+mj-lt"/>
                <a:cs typeface="Arial"/>
              </a:rPr>
              <a:t>, Xít-ni, Pơc, Brix-bên, A-đê-la </a:t>
            </a:r>
            <a:r>
              <a:rPr lang="vi-VN" sz="2000" dirty="0">
                <a:latin typeface="+mj-lt"/>
                <a:cs typeface="Arial"/>
              </a:rPr>
              <a:t>(trong đó </a:t>
            </a:r>
            <a:r>
              <a:rPr lang="vi-VN" sz="2000" dirty="0" smtClean="0">
                <a:latin typeface="+mj-lt"/>
                <a:cs typeface="Arial"/>
              </a:rPr>
              <a:t>Xít-ni </a:t>
            </a:r>
            <a:r>
              <a:rPr lang="vi-VN" sz="2000" dirty="0">
                <a:latin typeface="+mj-lt"/>
                <a:cs typeface="Arial"/>
              </a:rPr>
              <a:t>là thành phố đông dân nhất với dân số hơn 6 triệu người .Men-bơn là thành phố đông dân lớn thứ hai với dân số hơn 5 triệu người). Đô thị dưới 1 triệu người là niu cát-</a:t>
            </a:r>
            <a:r>
              <a:rPr lang="vi-VN" sz="2000" dirty="0" err="1">
                <a:latin typeface="+mj-lt"/>
                <a:cs typeface="Arial"/>
              </a:rPr>
              <a:t>xơn,can</a:t>
            </a:r>
            <a:r>
              <a:rPr lang="vi-VN" sz="2000" dirty="0">
                <a:latin typeface="+mj-lt"/>
                <a:cs typeface="Arial"/>
              </a:rPr>
              <a:t>-be-</a:t>
            </a:r>
            <a:r>
              <a:rPr lang="vi-VN" sz="2000" dirty="0" err="1">
                <a:latin typeface="+mj-lt"/>
                <a:cs typeface="Arial"/>
              </a:rPr>
              <a:t>ra,gi</a:t>
            </a:r>
            <a:r>
              <a:rPr lang="vi-VN" sz="2000" dirty="0">
                <a:latin typeface="+mj-lt"/>
                <a:cs typeface="Arial"/>
              </a:rPr>
              <a:t>-</a:t>
            </a:r>
            <a:r>
              <a:rPr lang="vi-VN" sz="2000" dirty="0" err="1">
                <a:latin typeface="+mj-lt"/>
                <a:cs typeface="Arial"/>
              </a:rPr>
              <a:t>lông,hô</a:t>
            </a:r>
            <a:r>
              <a:rPr lang="vi-VN" sz="2000" dirty="0">
                <a:latin typeface="+mj-lt"/>
                <a:cs typeface="Arial"/>
              </a:rPr>
              <a:t>-bát. </a:t>
            </a:r>
          </a:p>
          <a:p>
            <a:pPr>
              <a:lnSpc>
                <a:spcPct val="150000"/>
              </a:lnSpc>
              <a:buFont typeface="Calibri" panose="020B0604020202020204" pitchFamily="34" charset="0"/>
              <a:buChar char="-"/>
            </a:pPr>
            <a:r>
              <a:rPr lang="vi-VN" sz="2000" dirty="0">
                <a:latin typeface="+mj-lt"/>
                <a:cs typeface="Arial"/>
              </a:rPr>
              <a:t>Ô-</a:t>
            </a:r>
            <a:r>
              <a:rPr lang="vi-VN" sz="2000" dirty="0" err="1">
                <a:latin typeface="+mj-lt"/>
                <a:cs typeface="Arial"/>
              </a:rPr>
              <a:t>xtray</a:t>
            </a:r>
            <a:r>
              <a:rPr lang="vi-VN" sz="2000" dirty="0">
                <a:latin typeface="+mj-lt"/>
                <a:cs typeface="Arial"/>
              </a:rPr>
              <a:t>-li-a là quốc gia có mức độ đô thị hóa cao với tỉ lệ dân thành thị chiếm khoảng 86%(năm 2020).</a:t>
            </a:r>
          </a:p>
          <a:p>
            <a:pPr>
              <a:lnSpc>
                <a:spcPct val="150000"/>
              </a:lnSpc>
              <a:buFont typeface="Calibri" panose="020B0604020202020204" pitchFamily="34" charset="0"/>
              <a:buChar char="-"/>
            </a:pPr>
            <a:r>
              <a:rPr lang="vi-VN" sz="2000" dirty="0">
                <a:latin typeface="+mj-lt"/>
                <a:cs typeface="Arial"/>
              </a:rPr>
              <a:t>-Phần lớn các đô thị phân bố ở ven biển phía đông ,đông nam .Còn ở phía bắc và trung tâm lục địa Ô-</a:t>
            </a:r>
            <a:r>
              <a:rPr lang="vi-VN" sz="2000" dirty="0" err="1">
                <a:latin typeface="+mj-lt"/>
                <a:cs typeface="Arial"/>
              </a:rPr>
              <a:t>xtray</a:t>
            </a:r>
            <a:r>
              <a:rPr lang="vi-VN" sz="2000" dirty="0">
                <a:latin typeface="+mj-lt"/>
                <a:cs typeface="Arial"/>
              </a:rPr>
              <a:t>-li-a hầu như không có đô thị .</a:t>
            </a:r>
          </a:p>
          <a:p>
            <a:pPr>
              <a:lnSpc>
                <a:spcPct val="150000"/>
              </a:lnSpc>
              <a:buFont typeface="Calibri" panose="020B0604020202020204" pitchFamily="34" charset="0"/>
              <a:buChar char="-"/>
            </a:pPr>
            <a:endParaRPr lang="vi-VN" sz="2000" dirty="0">
              <a:latin typeface="+mj-lt"/>
              <a:cs typeface="Arial"/>
            </a:endParaRPr>
          </a:p>
        </p:txBody>
      </p:sp>
      <p:sp>
        <p:nvSpPr>
          <p:cNvPr id="10" name="Rectangle 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1852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ăn phòng">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429</Words>
  <Application>Microsoft Office PowerPoint</Application>
  <PresentationFormat>Custom</PresentationFormat>
  <Paragraphs>129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Chủ đề của Office</vt:lpstr>
      <vt:lpstr>Khối  lớp 7</vt:lpstr>
      <vt:lpstr>PowerPoint Presentation</vt:lpstr>
      <vt:lpstr>PowerPoint Presentation</vt:lpstr>
      <vt:lpstr>Bài 20: ĐẶC ĐIỂM DÂN CƯ, XÃ HỘI Ô-XTRÂY-LI-A ​</vt:lpstr>
      <vt:lpstr>Bài 20: Đặc điểm dân cư , xã hội Ô-trây-li-a </vt:lpstr>
      <vt:lpstr>Bài 20: ĐẶC ĐIỂM DÂN CƯ , XÃ HỘI Ô-XRÂY-Li-A</vt:lpstr>
      <vt:lpstr>PowerPoint Presentation</vt:lpstr>
      <vt:lpstr>PowerPoint Presentation</vt:lpstr>
      <vt:lpstr>PowerPoint Presentation</vt:lpstr>
      <vt:lpstr>PowerPoint Presentation</vt:lpstr>
      <vt:lpstr>PowerPoint Presentation</vt:lpstr>
      <vt:lpstr>Bài 20: ĐẶC ĐIỂM DÂN CƯ, XÃ HỘI  Ô-XTRÂY-LI-A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
  <cp:lastModifiedBy>SONHOA</cp:lastModifiedBy>
  <cp:revision>1155</cp:revision>
  <dcterms:created xsi:type="dcterms:W3CDTF">2023-02-19T07:59:27Z</dcterms:created>
  <dcterms:modified xsi:type="dcterms:W3CDTF">2023-07-09T10:32:38Z</dcterms:modified>
</cp:coreProperties>
</file>