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1160" r:id="rId3"/>
    <p:sldId id="1161" r:id="rId5"/>
    <p:sldId id="1162" r:id="rId6"/>
    <p:sldId id="1163" r:id="rId7"/>
    <p:sldId id="1504" r:id="rId8"/>
    <p:sldId id="1505" r:id="rId9"/>
    <p:sldId id="574" r:id="rId10"/>
    <p:sldId id="1550" r:id="rId11"/>
    <p:sldId id="1549" r:id="rId12"/>
    <p:sldId id="1548" r:id="rId13"/>
    <p:sldId id="1552" r:id="rId14"/>
    <p:sldId id="1169" r:id="rId15"/>
    <p:sldId id="1553" r:id="rId16"/>
    <p:sldId id="1554" r:id="rId17"/>
    <p:sldId id="1556" r:id="rId18"/>
    <p:sldId id="1551" r:id="rId19"/>
    <p:sldId id="307" r:id="rId20"/>
    <p:sldId id="1187" r:id="rId21"/>
    <p:sldId id="383" r:id="rId22"/>
    <p:sldId id="384" r:id="rId23"/>
    <p:sldId id="381" r:id="rId24"/>
    <p:sldId id="382" r:id="rId25"/>
    <p:sldId id="1558" r:id="rId26"/>
    <p:sldId id="1557" r:id="rId27"/>
    <p:sldId id="300" r:id="rId28"/>
    <p:sldId id="1560" r:id="rId29"/>
    <p:sldId id="1561" r:id="rId30"/>
    <p:sldId id="330" r:id="rId31"/>
    <p:sldId id="317" r:id="rId32"/>
    <p:sldId id="62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1CF0"/>
    <a:srgbClr val="FF33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1" d="100"/>
          <a:sy n="81" d="100"/>
        </p:scale>
        <p:origin x="-27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17994-394F-4051-AAB5-875A20A5656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1A29C-DE64-4E9B-89BB-F23D5E2ACA8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b="0" i="0">
                <a:solidFill>
                  <a:srgbClr val="2B1CF0"/>
                </a:solidFill>
                <a:effectLst/>
                <a:latin typeface="+mn-lt"/>
                <a:cs typeface="Arial" panose="020B0604020202020204" pitchFamily="34" charset="0"/>
              </a:rPr>
              <a:t>- Châu Nam Cực gồm 2 bộ phận: lục địa Nam Cực và các đảo, quần đảo ven lục địa.</a:t>
            </a:r>
            <a:endParaRPr lang="vi-VN" sz="1200" b="0" i="0">
              <a:solidFill>
                <a:srgbClr val="2B1CF0"/>
              </a:solidFill>
              <a:effectLst/>
              <a:latin typeface="+mn-lt"/>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b="0" i="0" kern="1200">
                <a:solidFill>
                  <a:schemeClr val="tx1"/>
                </a:solidFill>
                <a:effectLst/>
                <a:latin typeface="+mn-lt"/>
                <a:ea typeface="+mn-ea"/>
                <a:cs typeface="+mn-cs"/>
              </a:rPr>
              <a:t>Do nằm ở vùng cực, nên mùa đông đêm địa cực kéo dài, mùa hạ tuy có ngày kéo dài, song cường độ bức xạ rất yếu và tia sáng bị mặt tuyết khuếch tán mạnh, lượng nhiệt sưởi ấm không khí không đáng kể =&gt; châu Nam Cực có khí hậu lạnh gay gắt.</a:t>
            </a:r>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Hiện nay, châu Nam Cực có một mạng lưới các trạm nghiên cứu khoa học, đang tiến hành nghiên cứu tổng hợp các điều kiện tự nhiên bằng các phương tiện kĩ thuật hiện đại.</a:t>
            </a:r>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32CC1C-D75A-4420-8BF8-CD8FB4F9208E}" type="slidenum">
              <a:rPr lang="en-US" altLang="en-US"/>
            </a:fld>
            <a:endParaRPr lang="en-US" altLang="en-US"/>
          </a:p>
        </p:txBody>
      </p:sp>
      <p:sp>
        <p:nvSpPr>
          <p:cNvPr id="52227" name="Rectangle 2"/>
          <p:cNvSpPr>
            <a:spLocks noGrp="1" noRot="1" noChangeAspect="1" noChangeArrowheads="1" noTextEdit="1"/>
          </p:cNvSpPr>
          <p:nvPr>
            <p:ph type="sldImg"/>
          </p:nvPr>
        </p:nvSpPr>
        <p:spPr/>
      </p:sp>
      <p:sp>
        <p:nvSpPr>
          <p:cNvPr id="522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A0C5321-9A31-458C-AA7B-9DB9EFC6A8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A0C5321-9A31-458C-AA7B-9DB9EFC6A8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A0C5321-9A31-458C-AA7B-9DB9EFC6A8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A0C5321-9A31-458C-AA7B-9DB9EFC6A8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A0C5321-9A31-458C-AA7B-9DB9EFC6A85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A0C5321-9A31-458C-AA7B-9DB9EFC6A85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A0C5321-9A31-458C-AA7B-9DB9EFC6A85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A0C5321-9A31-458C-AA7B-9DB9EFC6A85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C5321-9A31-458C-AA7B-9DB9EFC6A85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A0C5321-9A31-458C-AA7B-9DB9EFC6A85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A0C5321-9A31-458C-AA7B-9DB9EFC6A85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FC86B-8751-4953-B0B6-0A296089CA1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C5321-9A31-458C-AA7B-9DB9EFC6A853}"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FC86B-8751-4953-B0B6-0A296089CA1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image" Target="../media/image24.jpeg"/></Relationships>
</file>

<file path=ppt/slides/_rels/slide1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27.png"/><Relationship Id="rId24" Type="http://schemas.openxmlformats.org/officeDocument/2006/relationships/slideLayout" Target="../slideLayouts/slideLayout2.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image" Target="../media/image14.png"/><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9" Type="http://schemas.microsoft.com/office/2007/relationships/hdphoto" Target="../media/image38.wdp"/><Relationship Id="rId8" Type="http://schemas.openxmlformats.org/officeDocument/2006/relationships/image" Target="../media/image37.png"/><Relationship Id="rId7" Type="http://schemas.openxmlformats.org/officeDocument/2006/relationships/image" Target="../media/image22.png"/><Relationship Id="rId6" Type="http://schemas.microsoft.com/office/2007/relationships/media" Target="../media/media1.mp4"/><Relationship Id="rId5" Type="http://schemas.openxmlformats.org/officeDocument/2006/relationships/video" Target="../media/media1.mp4"/><Relationship Id="rId4" Type="http://schemas.microsoft.com/office/2007/relationships/hdphoto" Target="../media/image36.wdp"/><Relationship Id="rId3" Type="http://schemas.openxmlformats.org/officeDocument/2006/relationships/image" Target="../media/image35.png"/><Relationship Id="rId2" Type="http://schemas.microsoft.com/office/2007/relationships/hdphoto" Target="../media/image34.wdp"/><Relationship Id="rId11" Type="http://schemas.openxmlformats.org/officeDocument/2006/relationships/slideLayout" Target="../slideLayouts/slideLayout2.xml"/><Relationship Id="rId10" Type="http://schemas.openxmlformats.org/officeDocument/2006/relationships/image" Target="../media/image4.png"/><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7.xml"/><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44.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23.GI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56.GIF"/></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4.png"/><Relationship Id="rId2" Type="http://schemas.microsoft.com/office/2007/relationships/hdphoto" Target="../media/image13.wdp"/><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9" Type="http://schemas.openxmlformats.org/officeDocument/2006/relationships/video" Target="../media/media1.mp4"/><Relationship Id="rId8" Type="http://schemas.microsoft.com/office/2007/relationships/hdphoto" Target="../media/image21.wdp"/><Relationship Id="rId7" Type="http://schemas.openxmlformats.org/officeDocument/2006/relationships/image" Target="../media/image20.png"/><Relationship Id="rId6" Type="http://schemas.microsoft.com/office/2007/relationships/hdphoto" Target="../media/image19.wdp"/><Relationship Id="rId5" Type="http://schemas.openxmlformats.org/officeDocument/2006/relationships/image" Target="../media/image18.png"/><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image" Target="../media/image15.png"/><Relationship Id="rId12" Type="http://schemas.openxmlformats.org/officeDocument/2006/relationships/slideLayout" Target="../slideLayouts/slideLayout2.xml"/><Relationship Id="rId11" Type="http://schemas.openxmlformats.org/officeDocument/2006/relationships/image" Target="../media/image22.png"/><Relationship Id="rId10" Type="http://schemas.microsoft.com/office/2007/relationships/media" Target="../media/media1.mp4"/><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p:cNvSpPr txBox="1"/>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endParaRPr lang="en-US" sz="2400" b="1">
              <a:solidFill>
                <a:srgbClr val="0070C0"/>
              </a:solidFill>
              <a:latin typeface="Arial" panose="020B0604020202020204" pitchFamily="34" charset="0"/>
              <a:ea typeface="Tahoma" panose="020B0604030504040204" pitchFamily="34" charset="0"/>
              <a:cs typeface="Arial" panose="020B0604020202020204" pitchFamily="34" charset="0"/>
            </a:endParaRP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anose="020B0604020202020204" pitchFamily="34" charset="0"/>
                <a:cs typeface="Arial" panose="020B0604020202020204" pitchFamily="34" charset="0"/>
              </a:rPr>
              <a:t>THỬ </a:t>
            </a:r>
            <a:r>
              <a:rPr lang="en-US" b="1">
                <a:solidFill>
                  <a:srgbClr val="FFFF00"/>
                </a:solidFill>
                <a:latin typeface="Arial" panose="020B0604020202020204" pitchFamily="34" charset="0"/>
                <a:cs typeface="Arial" panose="020B0604020202020204" pitchFamily="34" charset="0"/>
              </a:rPr>
              <a:t>TÀI ĐẶT TÊN</a:t>
            </a:r>
            <a:endParaRPr lang="en-US" b="1" dirty="0">
              <a:solidFill>
                <a:srgbClr val="FFFF00"/>
              </a:solidFill>
              <a:latin typeface="Arial" panose="020B0604020202020204" pitchFamily="34" charset="0"/>
              <a:cs typeface="Arial" panose="020B0604020202020204" pitchFamily="34" charset="0"/>
            </a:endParaRPr>
          </a:p>
        </p:txBody>
      </p:sp>
      <p:pic>
        <p:nvPicPr>
          <p:cNvPr id="21" name="image308.jpg"/>
          <p:cNvPicPr/>
          <p:nvPr/>
        </p:nvPicPr>
        <p:blipFill>
          <a:blip r:embed="rId3"/>
          <a:srcRect/>
          <a:stretch>
            <a:fillRect/>
          </a:stretch>
        </p:blipFill>
        <p:spPr>
          <a:xfrm>
            <a:off x="3513272" y="2729167"/>
            <a:ext cx="5876654" cy="3243333"/>
          </a:xfrm>
          <a:prstGeom prst="rect">
            <a:avLst/>
          </a:prstGeom>
        </p:spPr>
      </p:pic>
      <p:sp>
        <p:nvSpPr>
          <p:cNvPr id="2" name="Rectangle 1"/>
          <p:cNvSpPr/>
          <p:nvPr/>
        </p:nvSpPr>
        <p:spPr>
          <a:xfrm>
            <a:off x="3626160" y="5456665"/>
            <a:ext cx="2701445" cy="369332"/>
          </a:xfrm>
          <a:prstGeom prst="rect">
            <a:avLst/>
          </a:prstGeom>
          <a:solidFill>
            <a:schemeClr val="bg1"/>
          </a:solidFill>
        </p:spPr>
        <p:txBody>
          <a:bodyPr wrap="none">
            <a:spAutoFit/>
          </a:bodyPr>
          <a:lstStyle/>
          <a:p>
            <a:r>
              <a:rPr lang="vi-VN" b="1">
                <a:solidFill>
                  <a:srgbClr val="7030A0"/>
                </a:solidFill>
                <a:latin typeface="Cambria" panose="02040503050406030204" pitchFamily="18" charset="0"/>
                <a:ea typeface="Cambria" panose="02040503050406030204" pitchFamily="18" charset="0"/>
                <a:cs typeface="Cambria" panose="02040503050406030204" pitchFamily="18" charset="0"/>
              </a:rPr>
              <a:t>BĂNG TAN (BĂNG TRÔI)</a:t>
            </a:r>
            <a:endParaRPr lang="en-US">
              <a:solidFill>
                <a:srgbClr val="7030A0"/>
              </a:solidFill>
            </a:endParaRPr>
          </a:p>
        </p:txBody>
      </p:sp>
      <p:pic>
        <p:nvPicPr>
          <p:cNvPr id="11" name="Picture 10"/>
          <p:cNvPicPr>
            <a:picLocks noChangeAspect="1"/>
          </p:cNvPicPr>
          <p:nvPr/>
        </p:nvPicPr>
        <p:blipFill>
          <a:blip r:embed="rId4"/>
          <a:stretch>
            <a:fillRect/>
          </a:stretch>
        </p:blipFill>
        <p:spPr>
          <a:xfrm>
            <a:off x="10779959" y="262670"/>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1000"/>
                                        <p:tgtEl>
                                          <p:spTgt spid="14">
                                            <p:txEl>
                                              <p:pRg st="0" end="0"/>
                                            </p:txEl>
                                          </p:spTgt>
                                        </p:tgtEl>
                                      </p:cBhvr>
                                    </p:animEffect>
                                    <p:anim calcmode="lin" valueType="num">
                                      <p:cBhvr>
                                        <p:cTn id="1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fade">
                                      <p:cBhvr>
                                        <p:cTn id="23" dur="1000"/>
                                        <p:tgtEl>
                                          <p:spTgt spid="14">
                                            <p:txEl>
                                              <p:pRg st="1" end="1"/>
                                            </p:txEl>
                                          </p:spTgt>
                                        </p:tgtEl>
                                      </p:cBhvr>
                                    </p:animEffect>
                                    <p:anim calcmode="lin" valueType="num">
                                      <p:cBhvr>
                                        <p:cTn id="2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8"/>
          <p:cNvSpPr txBox="1">
            <a:spLocks noChangeArrowheads="1"/>
          </p:cNvSpPr>
          <p:nvPr/>
        </p:nvSpPr>
        <p:spPr bwMode="auto">
          <a:xfrm>
            <a:off x="481891" y="1488397"/>
            <a:ext cx="112282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i="1">
                <a:solidFill>
                  <a:srgbClr val="1966FF"/>
                </a:solidFill>
                <a:cs typeface="Arial" panose="020B0604020202020204" pitchFamily="34" charset="0"/>
              </a:rPr>
              <a:t> </a:t>
            </a:r>
            <a:r>
              <a:rPr lang="en-US" altLang="en-US" sz="3600" i="1">
                <a:solidFill>
                  <a:srgbClr val="00B050"/>
                </a:solidFill>
                <a:cs typeface="Arial" panose="020B0604020202020204" pitchFamily="34" charset="0"/>
              </a:rPr>
              <a:t>- </a:t>
            </a:r>
            <a:r>
              <a:rPr lang="en-US" altLang="en-US" sz="3600">
                <a:solidFill>
                  <a:srgbClr val="00B050"/>
                </a:solidFill>
                <a:cs typeface="Arial" panose="020B0604020202020204" pitchFamily="34" charset="0"/>
              </a:rPr>
              <a:t>Vị trí </a:t>
            </a:r>
            <a:r>
              <a:rPr lang="en-US" altLang="en-US" sz="3600">
                <a:solidFill>
                  <a:srgbClr val="1966FF"/>
                </a:solidFill>
                <a:cs typeface="Arial" panose="020B0604020202020204" pitchFamily="34" charset="0"/>
              </a:rPr>
              <a:t>: từ vòng Cực Nam đến Cực Nam. </a:t>
            </a:r>
            <a:endParaRPr lang="en-US" altLang="en-US" sz="3600">
              <a:solidFill>
                <a:srgbClr val="1966FF"/>
              </a:solidFill>
              <a:cs typeface="Arial" panose="020B0604020202020204" pitchFamily="34" charset="0"/>
            </a:endParaRPr>
          </a:p>
        </p:txBody>
      </p:sp>
      <p:sp>
        <p:nvSpPr>
          <p:cNvPr id="5" name="Text Box 12"/>
          <p:cNvSpPr txBox="1">
            <a:spLocks noChangeArrowheads="1"/>
          </p:cNvSpPr>
          <p:nvPr/>
        </p:nvSpPr>
        <p:spPr bwMode="auto">
          <a:xfrm>
            <a:off x="412041" y="2210709"/>
            <a:ext cx="1102842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i="1">
                <a:solidFill>
                  <a:srgbClr val="00B050"/>
                </a:solidFill>
                <a:cs typeface="Arial" panose="020B0604020202020204" pitchFamily="34" charset="0"/>
              </a:rPr>
              <a:t>  - </a:t>
            </a:r>
            <a:r>
              <a:rPr lang="en-US" altLang="en-US" sz="3600">
                <a:solidFill>
                  <a:srgbClr val="00B050"/>
                </a:solidFill>
                <a:cs typeface="Arial" panose="020B0604020202020204" pitchFamily="34" charset="0"/>
              </a:rPr>
              <a:t>Giới hạn </a:t>
            </a:r>
            <a:r>
              <a:rPr lang="en-US" altLang="en-US" sz="3600">
                <a:solidFill>
                  <a:srgbClr val="1966FF"/>
                </a:solidFill>
                <a:cs typeface="Arial" panose="020B0604020202020204" pitchFamily="34" charset="0"/>
              </a:rPr>
              <a:t>: gồm lục địa Nam Cực và các đảo, quần đảo ven lục địa.</a:t>
            </a:r>
            <a:endParaRPr lang="en-US" altLang="en-US" sz="3600">
              <a:solidFill>
                <a:srgbClr val="1966FF"/>
              </a:solidFill>
              <a:cs typeface="Arial" panose="020B0604020202020204" pitchFamily="34" charset="0"/>
            </a:endParaRPr>
          </a:p>
        </p:txBody>
      </p:sp>
      <p:pic>
        <p:nvPicPr>
          <p:cNvPr id="6" name="Picture 5" descr="book9"/>
          <p:cNvPicPr>
            <a:picLocks noChangeAspect="1" noChangeArrowheads="1" noCrop="1"/>
          </p:cNvPicPr>
          <p:nvPr/>
        </p:nvPicPr>
        <p:blipFill>
          <a:blip r:embed="rId1"/>
          <a:srcRect/>
          <a:stretch>
            <a:fillRect/>
          </a:stretch>
        </p:blipFill>
        <p:spPr bwMode="auto">
          <a:xfrm>
            <a:off x="8494470" y="435399"/>
            <a:ext cx="1246692" cy="88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2"/>
          <p:cNvSpPr txBox="1">
            <a:spLocks noChangeArrowheads="1"/>
          </p:cNvSpPr>
          <p:nvPr/>
        </p:nvSpPr>
        <p:spPr bwMode="auto">
          <a:xfrm>
            <a:off x="640641" y="3582309"/>
            <a:ext cx="863094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00B050"/>
                </a:solidFill>
                <a:cs typeface="Arial" panose="020B0604020202020204" pitchFamily="34" charset="0"/>
              </a:rPr>
              <a:t>- Diện tích </a:t>
            </a:r>
            <a:r>
              <a:rPr lang="en-US" altLang="en-US" sz="3600">
                <a:solidFill>
                  <a:srgbClr val="1966FF"/>
                </a:solidFill>
                <a:cs typeface="Arial" panose="020B0604020202020204" pitchFamily="34" charset="0"/>
              </a:rPr>
              <a:t>: 14,1 Triệu km</a:t>
            </a:r>
            <a:r>
              <a:rPr lang="en-US" altLang="en-US" sz="3600" baseline="30000">
                <a:solidFill>
                  <a:srgbClr val="1966FF"/>
                </a:solidFill>
                <a:cs typeface="Arial" panose="020B0604020202020204" pitchFamily="34" charset="0"/>
              </a:rPr>
              <a:t>2</a:t>
            </a:r>
            <a:r>
              <a:rPr lang="en-US" altLang="en-US" sz="3600">
                <a:solidFill>
                  <a:srgbClr val="1966FF"/>
                </a:solidFill>
                <a:cs typeface="Arial" panose="020B0604020202020204" pitchFamily="34" charset="0"/>
              </a:rPr>
              <a:t> . </a:t>
            </a:r>
            <a:endParaRPr lang="en-US" altLang="en-US" sz="3600">
              <a:solidFill>
                <a:srgbClr val="1966FF"/>
              </a:solidFill>
              <a:cs typeface="Arial" panose="020B0604020202020204" pitchFamily="34" charset="0"/>
            </a:endParaRPr>
          </a:p>
        </p:txBody>
      </p:sp>
      <p:grpSp>
        <p:nvGrpSpPr>
          <p:cNvPr id="8" name="Group 7"/>
          <p:cNvGrpSpPr/>
          <p:nvPr/>
        </p:nvGrpSpPr>
        <p:grpSpPr>
          <a:xfrm>
            <a:off x="132012" y="95388"/>
            <a:ext cx="5741780" cy="938808"/>
            <a:chOff x="132012" y="95388"/>
            <a:chExt cx="5741780" cy="938808"/>
          </a:xfrm>
        </p:grpSpPr>
        <p:sp>
          <p:nvSpPr>
            <p:cNvPr id="9" name="Arrow: Pentagon 8"/>
            <p:cNvSpPr/>
            <p:nvPr/>
          </p:nvSpPr>
          <p:spPr>
            <a:xfrm>
              <a:off x="803815" y="105507"/>
              <a:ext cx="3734731"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11" name="Arrow: Pentagon 10"/>
            <p:cNvSpPr/>
            <p:nvPr/>
          </p:nvSpPr>
          <p:spPr>
            <a:xfrm>
              <a:off x="132012" y="95388"/>
              <a:ext cx="1301952" cy="938808"/>
            </a:xfrm>
            <a:prstGeom prst="homePlate">
              <a:avLst/>
            </a:prstGeom>
            <a:solidFill>
              <a:srgbClr val="2B1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12" name="Isosceles Triangle 11"/>
            <p:cNvSpPr/>
            <p:nvPr/>
          </p:nvSpPr>
          <p:spPr>
            <a:xfrm rot="5400000">
              <a:off x="1115042" y="41046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2"/>
          <a:stretch>
            <a:fillRect/>
          </a:stretch>
        </p:blipFill>
        <p:spPr>
          <a:xfrm>
            <a:off x="11137309" y="51986"/>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2012" y="95388"/>
            <a:ext cx="5741780" cy="938808"/>
            <a:chOff x="132012" y="95388"/>
            <a:chExt cx="5741780" cy="938808"/>
          </a:xfrm>
        </p:grpSpPr>
        <p:sp>
          <p:nvSpPr>
            <p:cNvPr id="9" name="Arrow: Pentagon 8"/>
            <p:cNvSpPr/>
            <p:nvPr/>
          </p:nvSpPr>
          <p:spPr>
            <a:xfrm>
              <a:off x="803815" y="105507"/>
              <a:ext cx="3734731"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11" name="Arrow: Pentagon 10"/>
            <p:cNvSpPr/>
            <p:nvPr/>
          </p:nvSpPr>
          <p:spPr>
            <a:xfrm>
              <a:off x="132012" y="95388"/>
              <a:ext cx="1301952" cy="93880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12" name="Isosceles Triangle 11"/>
            <p:cNvSpPr/>
            <p:nvPr/>
          </p:nvSpPr>
          <p:spPr>
            <a:xfrm rot="5400000">
              <a:off x="1115042" y="41046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1"/>
          <a:stretch>
            <a:fillRect/>
          </a:stretch>
        </p:blipFill>
        <p:spPr>
          <a:xfrm>
            <a:off x="11137309" y="51986"/>
            <a:ext cx="1054691" cy="927925"/>
          </a:xfrm>
          <a:prstGeom prst="rect">
            <a:avLst/>
          </a:prstGeom>
        </p:spPr>
      </p:pic>
      <p:sp>
        <p:nvSpPr>
          <p:cNvPr id="14" name="Rectangle 13"/>
          <p:cNvSpPr/>
          <p:nvPr/>
        </p:nvSpPr>
        <p:spPr>
          <a:xfrm>
            <a:off x="220546" y="1659804"/>
            <a:ext cx="4696439" cy="2308324"/>
          </a:xfrm>
          <a:prstGeom prst="rect">
            <a:avLst/>
          </a:prstGeom>
          <a:ln>
            <a:solidFill>
              <a:srgbClr val="1966FF"/>
            </a:solidFill>
            <a:prstDash val="sysDash"/>
          </a:ln>
        </p:spPr>
        <p:txBody>
          <a:bodyPr wrap="square">
            <a:spAutoFit/>
          </a:bodyPr>
          <a:lstStyle/>
          <a:p>
            <a:pPr algn="just"/>
            <a:r>
              <a:rPr lang="vi-VN" sz="3600">
                <a:solidFill>
                  <a:srgbClr val="FF0000"/>
                </a:solidFill>
                <a:latin typeface="Arial" panose="020B0604020202020204" pitchFamily="34" charset="0"/>
                <a:cs typeface="Arial" panose="020B0604020202020204" pitchFamily="34" charset="0"/>
              </a:rPr>
              <a:t>Cho biết vị trí địa lí ảnh hưởng như thế nào tới khí hậu của châu Nam Cực</a:t>
            </a:r>
            <a:r>
              <a:rPr lang="en-US" sz="3600">
                <a:solidFill>
                  <a:srgbClr val="FF0000"/>
                </a:solidFill>
                <a:latin typeface="Arial" panose="020B0604020202020204" pitchFamily="34" charset="0"/>
                <a:cs typeface="Arial" panose="020B0604020202020204" pitchFamily="34" charset="0"/>
              </a:rPr>
              <a:t>?</a:t>
            </a:r>
            <a:endParaRPr lang="en-US" sz="3600"/>
          </a:p>
        </p:txBody>
      </p:sp>
      <p:sp>
        <p:nvSpPr>
          <p:cNvPr id="15" name="TextBox 14"/>
          <p:cNvSpPr txBox="1"/>
          <p:nvPr/>
        </p:nvSpPr>
        <p:spPr>
          <a:xfrm>
            <a:off x="6837802" y="6348150"/>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endParaRPr lang="en-US" sz="1600">
              <a:solidFill>
                <a:srgbClr val="00B05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2"/>
          <a:srcRect l="1900" t="1446" r="5674" b="4256"/>
          <a:stretch>
            <a:fillRect/>
          </a:stretch>
        </p:blipFill>
        <p:spPr>
          <a:xfrm>
            <a:off x="6617464" y="-44336"/>
            <a:ext cx="5574536" cy="6466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p:cNvGrpSpPr/>
          <p:nvPr/>
        </p:nvGrpSpPr>
        <p:grpSpPr>
          <a:xfrm>
            <a:off x="0" y="-14068"/>
            <a:ext cx="12206068" cy="6858000"/>
            <a:chOff x="-14068" y="0"/>
            <a:chExt cx="12206068" cy="6858000"/>
          </a:xfrm>
        </p:grpSpPr>
        <p:grpSp>
          <p:nvGrpSpPr>
            <p:cNvPr id="88" name="Nhóm 2"/>
            <p:cNvGrpSpPr/>
            <p:nvPr/>
          </p:nvGrpSpPr>
          <p:grpSpPr>
            <a:xfrm>
              <a:off x="-14068" y="0"/>
              <a:ext cx="12206068" cy="6858000"/>
              <a:chOff x="-14068" y="0"/>
              <a:chExt cx="12206068" cy="6858000"/>
            </a:xfrm>
          </p:grpSpPr>
          <p:cxnSp>
            <p:nvCxnSpPr>
              <p:cNvPr id="90" name="Đường nối Thẳng 4"/>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2" name="Arrow: Pentagon 11"/>
          <p:cNvSpPr/>
          <p:nvPr/>
        </p:nvSpPr>
        <p:spPr>
          <a:xfrm>
            <a:off x="780626" y="105620"/>
            <a:ext cx="3503999"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Arrow: Pentagon 13"/>
          <p:cNvSpPr/>
          <p:nvPr/>
        </p:nvSpPr>
        <p:spPr>
          <a:xfrm>
            <a:off x="108823" y="95501"/>
            <a:ext cx="1301952" cy="938808"/>
          </a:xfrm>
          <a:prstGeom prst="homePlate">
            <a:avLst/>
          </a:prstGeom>
          <a:solidFill>
            <a:srgbClr val="2B1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15" name="Isosceles Triangle 14"/>
          <p:cNvSpPr/>
          <p:nvPr/>
        </p:nvSpPr>
        <p:spPr>
          <a:xfrm rot="5400000">
            <a:off x="1091853" y="410576"/>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5" descr="Untitled-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0879" y="2485093"/>
            <a:ext cx="571500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9"/>
          <p:cNvSpPr txBox="1">
            <a:spLocks noChangeArrowheads="1"/>
          </p:cNvSpPr>
          <p:nvPr/>
        </p:nvSpPr>
        <p:spPr bwMode="auto">
          <a:xfrm>
            <a:off x="1357752" y="5909648"/>
            <a:ext cx="104013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rgbClr val="FF0000"/>
                </a:solidFill>
                <a:cs typeface="Arial" panose="020B0604020202020204" pitchFamily="34" charset="0"/>
              </a:rPr>
              <a:t>Châu Nam cực là vùng lạnh nhất thế giới.</a:t>
            </a:r>
            <a:endParaRPr lang="en-US" altLang="en-US" sz="3200">
              <a:solidFill>
                <a:srgbClr val="FF0000"/>
              </a:solidFill>
              <a:cs typeface="Arial" panose="020B0604020202020204" pitchFamily="34" charset="0"/>
            </a:endParaRPr>
          </a:p>
        </p:txBody>
      </p:sp>
      <p:sp>
        <p:nvSpPr>
          <p:cNvPr id="18" name="AutoShape 6"/>
          <p:cNvSpPr>
            <a:spLocks noChangeArrowheads="1"/>
          </p:cNvSpPr>
          <p:nvPr/>
        </p:nvSpPr>
        <p:spPr bwMode="auto">
          <a:xfrm rot="14926930">
            <a:off x="9270166" y="256531"/>
            <a:ext cx="1144588" cy="21177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rgbClr val="C0C0C0"/>
          </a:solidFill>
          <a:ln w="9525">
            <a:solidFill>
              <a:srgbClr val="C0C0C0"/>
            </a:solidFill>
            <a:miter lim="800000"/>
          </a:ln>
        </p:spPr>
        <p:txBody>
          <a:bodyPr vert="eaVert" wrap="none" anchor="ctr"/>
          <a:lstStyle/>
          <a:p>
            <a:endParaRPr lang="en-US"/>
          </a:p>
        </p:txBody>
      </p:sp>
      <p:pic>
        <p:nvPicPr>
          <p:cNvPr id="19" name="Picture 7" descr="EARTH"/>
          <p:cNvPicPr>
            <a:picLocks noChangeAspect="1" noChangeArrowheads="1" noCrop="1"/>
          </p:cNvPicPr>
          <p:nvPr/>
        </p:nvPicPr>
        <p:blipFill>
          <a:blip r:embed="rId2"/>
          <a:srcRect/>
          <a:stretch>
            <a:fillRect/>
          </a:stretch>
        </p:blipFill>
        <p:spPr bwMode="auto">
          <a:xfrm>
            <a:off x="7994609" y="112251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SUN_MED_"/>
          <p:cNvPicPr>
            <a:picLocks noChangeAspect="1" noChangeArrowheads="1" noCrop="1"/>
          </p:cNvPicPr>
          <p:nvPr/>
        </p:nvPicPr>
        <p:blipFill>
          <a:blip r:embed="rId3"/>
          <a:srcRect/>
          <a:stretch>
            <a:fillRect/>
          </a:stretch>
        </p:blipFill>
        <p:spPr bwMode="auto">
          <a:xfrm>
            <a:off x="10517147" y="390675"/>
            <a:ext cx="9064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2012" y="95388"/>
            <a:ext cx="5741780" cy="938808"/>
            <a:chOff x="132012" y="95388"/>
            <a:chExt cx="5741780" cy="938808"/>
          </a:xfrm>
        </p:grpSpPr>
        <p:sp>
          <p:nvSpPr>
            <p:cNvPr id="9" name="Arrow: Pentagon 8"/>
            <p:cNvSpPr/>
            <p:nvPr/>
          </p:nvSpPr>
          <p:spPr>
            <a:xfrm>
              <a:off x="803815" y="105507"/>
              <a:ext cx="3734731"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11" name="Arrow: Pentagon 10"/>
            <p:cNvSpPr/>
            <p:nvPr/>
          </p:nvSpPr>
          <p:spPr>
            <a:xfrm>
              <a:off x="132012" y="95388"/>
              <a:ext cx="1301952" cy="93880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12" name="Isosceles Triangle 11"/>
            <p:cNvSpPr/>
            <p:nvPr/>
          </p:nvSpPr>
          <p:spPr>
            <a:xfrm rot="5400000">
              <a:off x="1115042" y="41046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1"/>
          <a:stretch>
            <a:fillRect/>
          </a:stretch>
        </p:blipFill>
        <p:spPr>
          <a:xfrm>
            <a:off x="11137309" y="51986"/>
            <a:ext cx="1054691" cy="927925"/>
          </a:xfrm>
          <a:prstGeom prst="rect">
            <a:avLst/>
          </a:prstGeom>
        </p:spPr>
      </p:pic>
      <p:sp>
        <p:nvSpPr>
          <p:cNvPr id="15" name="TextBox 14"/>
          <p:cNvSpPr txBox="1"/>
          <p:nvPr/>
        </p:nvSpPr>
        <p:spPr>
          <a:xfrm>
            <a:off x="6837802" y="6348150"/>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endParaRPr lang="en-US" sz="1600">
              <a:solidFill>
                <a:srgbClr val="00B05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rotWithShape="1">
          <a:blip r:embed="rId2"/>
          <a:srcRect l="1900" t="1446" r="5674" b="4256"/>
          <a:stretch>
            <a:fillRect/>
          </a:stretch>
        </p:blipFill>
        <p:spPr>
          <a:xfrm>
            <a:off x="6617464" y="-44336"/>
            <a:ext cx="5574536" cy="6466901"/>
          </a:xfrm>
          <a:prstGeom prst="rect">
            <a:avLst/>
          </a:prstGeom>
        </p:spPr>
      </p:pic>
      <p:sp>
        <p:nvSpPr>
          <p:cNvPr id="17" name="TextBox 16"/>
          <p:cNvSpPr txBox="1">
            <a:spLocks noChangeArrowheads="1"/>
          </p:cNvSpPr>
          <p:nvPr/>
        </p:nvSpPr>
        <p:spPr bwMode="auto">
          <a:xfrm>
            <a:off x="764381" y="2436705"/>
            <a:ext cx="4476691" cy="1754326"/>
          </a:xfrm>
          <a:prstGeom prst="rect">
            <a:avLst/>
          </a:prstGeom>
          <a:noFill/>
          <a:ln w="9525">
            <a:solidFill>
              <a:srgbClr val="0070C0"/>
            </a:solidFill>
            <a:prstDash val="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a:solidFill>
                  <a:srgbClr val="FF0000"/>
                </a:solidFill>
                <a:cs typeface="Arial" panose="020B0604020202020204" pitchFamily="34" charset="0"/>
              </a:rPr>
              <a:t>Em hãy nêu cách xác định phương hướng ở Nam Cực?</a:t>
            </a:r>
            <a:endParaRPr lang="en-US" altLang="en-US" sz="3600" b="1">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3"/>
          <a:srcRect l="39749" t="43556" r="43417" b="27111"/>
          <a:stretch>
            <a:fillRect/>
          </a:stretch>
        </p:blipFill>
        <p:spPr>
          <a:xfrm>
            <a:off x="275549" y="5476583"/>
            <a:ext cx="1409324" cy="1381417"/>
          </a:xfrm>
          <a:prstGeom prst="rect">
            <a:avLst/>
          </a:prstGeom>
        </p:spPr>
      </p:pic>
      <p:sp>
        <p:nvSpPr>
          <p:cNvPr id="19" name="AutoShape 11"/>
          <p:cNvSpPr>
            <a:spLocks noChangeArrowheads="1"/>
          </p:cNvSpPr>
          <p:nvPr/>
        </p:nvSpPr>
        <p:spPr bwMode="auto">
          <a:xfrm rot="21032489">
            <a:off x="9814411" y="2859886"/>
            <a:ext cx="1387475" cy="206375"/>
          </a:xfrm>
          <a:prstGeom prst="rightArrow">
            <a:avLst>
              <a:gd name="adj1" fmla="val 50000"/>
              <a:gd name="adj2" fmla="val 168077"/>
            </a:avLst>
          </a:prstGeom>
          <a:solidFill>
            <a:srgbClr val="A1DA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0" name="AutoShape 12"/>
          <p:cNvSpPr>
            <a:spLocks noChangeArrowheads="1"/>
          </p:cNvSpPr>
          <p:nvPr/>
        </p:nvSpPr>
        <p:spPr bwMode="auto">
          <a:xfrm>
            <a:off x="9284714" y="1590459"/>
            <a:ext cx="230187" cy="1236663"/>
          </a:xfrm>
          <a:prstGeom prst="upArrow">
            <a:avLst>
              <a:gd name="adj1" fmla="val 50000"/>
              <a:gd name="adj2" fmla="val 134310"/>
            </a:avLst>
          </a:prstGeom>
          <a:solidFill>
            <a:srgbClr val="A1DA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1" name="AutoShape 13"/>
          <p:cNvSpPr>
            <a:spLocks noChangeArrowheads="1"/>
          </p:cNvSpPr>
          <p:nvPr/>
        </p:nvSpPr>
        <p:spPr bwMode="auto">
          <a:xfrm>
            <a:off x="9311701" y="3647271"/>
            <a:ext cx="203200" cy="1390650"/>
          </a:xfrm>
          <a:prstGeom prst="downArrow">
            <a:avLst>
              <a:gd name="adj1" fmla="val 50000"/>
              <a:gd name="adj2" fmla="val 171094"/>
            </a:avLst>
          </a:prstGeom>
          <a:solidFill>
            <a:srgbClr val="A1DA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2" name="AutoShape 14"/>
          <p:cNvSpPr>
            <a:spLocks noChangeArrowheads="1"/>
          </p:cNvSpPr>
          <p:nvPr/>
        </p:nvSpPr>
        <p:spPr bwMode="auto">
          <a:xfrm rot="21003843">
            <a:off x="7510278" y="3250016"/>
            <a:ext cx="1465262" cy="206375"/>
          </a:xfrm>
          <a:prstGeom prst="leftArrow">
            <a:avLst>
              <a:gd name="adj1" fmla="val 50000"/>
              <a:gd name="adj2" fmla="val 177500"/>
            </a:avLst>
          </a:prstGeom>
          <a:solidFill>
            <a:srgbClr val="A1DA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3" name="AutoShape 19"/>
          <p:cNvSpPr>
            <a:spLocks noChangeArrowheads="1"/>
          </p:cNvSpPr>
          <p:nvPr/>
        </p:nvSpPr>
        <p:spPr bwMode="auto">
          <a:xfrm>
            <a:off x="9202235" y="3019424"/>
            <a:ext cx="379412" cy="409576"/>
          </a:xfrm>
          <a:prstGeom prst="star32">
            <a:avLst>
              <a:gd name="adj" fmla="val 37500"/>
            </a:avLst>
          </a:prstGeom>
          <a:solidFill>
            <a:srgbClr val="00F6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4" name="Rectangle 10"/>
          <p:cNvSpPr>
            <a:spLocks noChangeArrowheads="1"/>
          </p:cNvSpPr>
          <p:nvPr/>
        </p:nvSpPr>
        <p:spPr bwMode="auto">
          <a:xfrm>
            <a:off x="8614745" y="3340750"/>
            <a:ext cx="22352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defRPr/>
            </a:pPr>
            <a:r>
              <a:rPr lang="en-US" sz="2800" b="1">
                <a:solidFill>
                  <a:srgbClr val="2B1CF0"/>
                </a:solidFill>
                <a:effectLst>
                  <a:outerShdw blurRad="38100" dist="38100" dir="2700000" algn="tl">
                    <a:srgbClr val="C0C0C0"/>
                  </a:outerShdw>
                </a:effectLst>
                <a:latin typeface=".VnTime" panose="020B7200000000000000" pitchFamily="34" charset="0"/>
              </a:rPr>
              <a:t>Cùc  Nam</a:t>
            </a:r>
            <a:endParaRPr lang="en-US" sz="2800">
              <a:solidFill>
                <a:srgbClr val="2B1CF0"/>
              </a:solidFill>
              <a:latin typeface=".VnTime" panose="020B7200000000000000" pitchFamily="34" charset="0"/>
            </a:endParaRPr>
          </a:p>
        </p:txBody>
      </p:sp>
      <p:grpSp>
        <p:nvGrpSpPr>
          <p:cNvPr id="25" name="Group 54"/>
          <p:cNvGrpSpPr/>
          <p:nvPr>
            <p:custDataLst>
              <p:tags r:id="rId4"/>
            </p:custDataLst>
          </p:nvPr>
        </p:nvGrpSpPr>
        <p:grpSpPr bwMode="auto">
          <a:xfrm>
            <a:off x="9088329" y="1129087"/>
            <a:ext cx="637700" cy="483896"/>
            <a:chOff x="923" y="1237"/>
            <a:chExt cx="500" cy="419"/>
          </a:xfrm>
        </p:grpSpPr>
        <p:grpSp>
          <p:nvGrpSpPr>
            <p:cNvPr id="26" name="Group 3"/>
            <p:cNvGrpSpPr/>
            <p:nvPr/>
          </p:nvGrpSpPr>
          <p:grpSpPr bwMode="auto">
            <a:xfrm>
              <a:off x="930" y="1237"/>
              <a:ext cx="480" cy="419"/>
              <a:chOff x="1110" y="2656"/>
              <a:chExt cx="1549" cy="1351"/>
            </a:xfrm>
          </p:grpSpPr>
          <p:sp>
            <p:nvSpPr>
              <p:cNvPr id="28" name="AutoShape 4"/>
              <p:cNvSpPr>
                <a:spLocks noChangeArrowheads="1"/>
              </p:cNvSpPr>
              <p:nvPr>
                <p:custDataLst>
                  <p:tags r:id="rId5"/>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29" name="AutoShape 5"/>
              <p:cNvSpPr>
                <a:spLocks noChangeArrowheads="1"/>
              </p:cNvSpPr>
              <p:nvPr>
                <p:custDataLst>
                  <p:tags r:id="rId6"/>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0" name="AutoShape 6"/>
              <p:cNvSpPr>
                <a:spLocks noChangeArrowheads="1"/>
              </p:cNvSpPr>
              <p:nvPr>
                <p:custDataLst>
                  <p:tags r:id="rId7"/>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27" name="Text Box 14"/>
            <p:cNvSpPr txBox="1">
              <a:spLocks noChangeArrowheads="1"/>
            </p:cNvSpPr>
            <p:nvPr>
              <p:custDataLst>
                <p:tags r:id="rId8"/>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anose="02020603050405020304" pitchFamily="18" charset="0"/>
                </a:rPr>
                <a:t>Bắc</a:t>
              </a:r>
              <a:endParaRPr lang="en-US" sz="2200" b="1">
                <a:solidFill>
                  <a:srgbClr val="2B1CF0"/>
                </a:solidFill>
                <a:latin typeface="Times New Roman" panose="02020603050405020304" pitchFamily="18" charset="0"/>
              </a:endParaRPr>
            </a:p>
          </p:txBody>
        </p:sp>
      </p:grpSp>
      <p:grpSp>
        <p:nvGrpSpPr>
          <p:cNvPr id="31" name="Group 54"/>
          <p:cNvGrpSpPr/>
          <p:nvPr>
            <p:custDataLst>
              <p:tags r:id="rId9"/>
            </p:custDataLst>
          </p:nvPr>
        </p:nvGrpSpPr>
        <p:grpSpPr bwMode="auto">
          <a:xfrm>
            <a:off x="6819670" y="3225943"/>
            <a:ext cx="637700" cy="483896"/>
            <a:chOff x="923" y="1237"/>
            <a:chExt cx="500" cy="419"/>
          </a:xfrm>
        </p:grpSpPr>
        <p:grpSp>
          <p:nvGrpSpPr>
            <p:cNvPr id="32" name="Group 3"/>
            <p:cNvGrpSpPr/>
            <p:nvPr/>
          </p:nvGrpSpPr>
          <p:grpSpPr bwMode="auto">
            <a:xfrm>
              <a:off x="930" y="1237"/>
              <a:ext cx="480" cy="419"/>
              <a:chOff x="1110" y="2656"/>
              <a:chExt cx="1549" cy="1351"/>
            </a:xfrm>
          </p:grpSpPr>
          <p:sp>
            <p:nvSpPr>
              <p:cNvPr id="34" name="AutoShape 4"/>
              <p:cNvSpPr>
                <a:spLocks noChangeArrowheads="1"/>
              </p:cNvSpPr>
              <p:nvPr>
                <p:custDataLst>
                  <p:tags r:id="rId10"/>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5" name="AutoShape 5"/>
              <p:cNvSpPr>
                <a:spLocks noChangeArrowheads="1"/>
              </p:cNvSpPr>
              <p:nvPr>
                <p:custDataLst>
                  <p:tags r:id="rId11"/>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6" name="AutoShape 6"/>
              <p:cNvSpPr>
                <a:spLocks noChangeArrowheads="1"/>
              </p:cNvSpPr>
              <p:nvPr>
                <p:custDataLst>
                  <p:tags r:id="rId12"/>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33" name="Text Box 14"/>
            <p:cNvSpPr txBox="1">
              <a:spLocks noChangeArrowheads="1"/>
            </p:cNvSpPr>
            <p:nvPr>
              <p:custDataLst>
                <p:tags r:id="rId13"/>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anose="02020603050405020304" pitchFamily="18" charset="0"/>
                </a:rPr>
                <a:t>Bắc</a:t>
              </a:r>
              <a:endParaRPr lang="en-US" sz="2200" b="1">
                <a:solidFill>
                  <a:srgbClr val="2B1CF0"/>
                </a:solidFill>
                <a:latin typeface="Times New Roman" panose="02020603050405020304" pitchFamily="18" charset="0"/>
              </a:endParaRPr>
            </a:p>
          </p:txBody>
        </p:sp>
      </p:grpSp>
      <p:grpSp>
        <p:nvGrpSpPr>
          <p:cNvPr id="37" name="Group 54"/>
          <p:cNvGrpSpPr/>
          <p:nvPr>
            <p:custDataLst>
              <p:tags r:id="rId14"/>
            </p:custDataLst>
          </p:nvPr>
        </p:nvGrpSpPr>
        <p:grpSpPr bwMode="auto">
          <a:xfrm>
            <a:off x="11229333" y="2479177"/>
            <a:ext cx="637700" cy="483896"/>
            <a:chOff x="923" y="1237"/>
            <a:chExt cx="500" cy="419"/>
          </a:xfrm>
        </p:grpSpPr>
        <p:grpSp>
          <p:nvGrpSpPr>
            <p:cNvPr id="38" name="Group 3"/>
            <p:cNvGrpSpPr/>
            <p:nvPr/>
          </p:nvGrpSpPr>
          <p:grpSpPr bwMode="auto">
            <a:xfrm>
              <a:off x="930" y="1237"/>
              <a:ext cx="480" cy="419"/>
              <a:chOff x="1110" y="2656"/>
              <a:chExt cx="1549" cy="1351"/>
            </a:xfrm>
          </p:grpSpPr>
          <p:sp>
            <p:nvSpPr>
              <p:cNvPr id="40" name="AutoShape 4"/>
              <p:cNvSpPr>
                <a:spLocks noChangeArrowheads="1"/>
              </p:cNvSpPr>
              <p:nvPr>
                <p:custDataLst>
                  <p:tags r:id="rId15"/>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1" name="AutoShape 5"/>
              <p:cNvSpPr>
                <a:spLocks noChangeArrowheads="1"/>
              </p:cNvSpPr>
              <p:nvPr>
                <p:custDataLst>
                  <p:tags r:id="rId16"/>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2" name="AutoShape 6"/>
              <p:cNvSpPr>
                <a:spLocks noChangeArrowheads="1"/>
              </p:cNvSpPr>
              <p:nvPr>
                <p:custDataLst>
                  <p:tags r:id="rId17"/>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39" name="Text Box 14"/>
            <p:cNvSpPr txBox="1">
              <a:spLocks noChangeArrowheads="1"/>
            </p:cNvSpPr>
            <p:nvPr>
              <p:custDataLst>
                <p:tags r:id="rId18"/>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anose="02020603050405020304" pitchFamily="18" charset="0"/>
                </a:rPr>
                <a:t>Bắc</a:t>
              </a:r>
              <a:endParaRPr lang="en-US" sz="2200" b="1">
                <a:solidFill>
                  <a:srgbClr val="2B1CF0"/>
                </a:solidFill>
                <a:latin typeface="Times New Roman" panose="02020603050405020304" pitchFamily="18" charset="0"/>
              </a:endParaRPr>
            </a:p>
          </p:txBody>
        </p:sp>
      </p:grpSp>
      <p:grpSp>
        <p:nvGrpSpPr>
          <p:cNvPr id="43" name="Group 54"/>
          <p:cNvGrpSpPr/>
          <p:nvPr>
            <p:custDataLst>
              <p:tags r:id="rId19"/>
            </p:custDataLst>
          </p:nvPr>
        </p:nvGrpSpPr>
        <p:grpSpPr bwMode="auto">
          <a:xfrm>
            <a:off x="9073091" y="5065634"/>
            <a:ext cx="637700" cy="483896"/>
            <a:chOff x="923" y="1237"/>
            <a:chExt cx="500" cy="419"/>
          </a:xfrm>
        </p:grpSpPr>
        <p:grpSp>
          <p:nvGrpSpPr>
            <p:cNvPr id="44" name="Group 3"/>
            <p:cNvGrpSpPr/>
            <p:nvPr/>
          </p:nvGrpSpPr>
          <p:grpSpPr bwMode="auto">
            <a:xfrm>
              <a:off x="930" y="1237"/>
              <a:ext cx="480" cy="419"/>
              <a:chOff x="1110" y="2656"/>
              <a:chExt cx="1549" cy="1351"/>
            </a:xfrm>
          </p:grpSpPr>
          <p:sp>
            <p:nvSpPr>
              <p:cNvPr id="46" name="AutoShape 4"/>
              <p:cNvSpPr>
                <a:spLocks noChangeArrowheads="1"/>
              </p:cNvSpPr>
              <p:nvPr>
                <p:custDataLst>
                  <p:tags r:id="rId20"/>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7" name="AutoShape 5"/>
              <p:cNvSpPr>
                <a:spLocks noChangeArrowheads="1"/>
              </p:cNvSpPr>
              <p:nvPr>
                <p:custDataLst>
                  <p:tags r:id="rId21"/>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8" name="AutoShape 6"/>
              <p:cNvSpPr>
                <a:spLocks noChangeArrowheads="1"/>
              </p:cNvSpPr>
              <p:nvPr>
                <p:custDataLst>
                  <p:tags r:id="rId22"/>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45" name="Text Box 14"/>
            <p:cNvSpPr txBox="1">
              <a:spLocks noChangeArrowheads="1"/>
            </p:cNvSpPr>
            <p:nvPr>
              <p:custDataLst>
                <p:tags r:id="rId23"/>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anose="02020603050405020304" pitchFamily="18" charset="0"/>
                </a:rPr>
                <a:t>Bắc</a:t>
              </a:r>
              <a:endParaRPr lang="en-US" sz="2200" b="1">
                <a:solidFill>
                  <a:srgbClr val="2B1CF0"/>
                </a:solidFill>
                <a:latin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up)">
                                      <p:cBhvr>
                                        <p:cTn id="37" dur="500"/>
                                        <p:tgtEl>
                                          <p:spTgt spid="21"/>
                                        </p:tgtEl>
                                      </p:cBhvr>
                                    </p:animEffect>
                                  </p:childTnLst>
                                </p:cTn>
                              </p:par>
                              <p:par>
                                <p:cTn id="38" presetID="22" presetClass="entr" presetSubtype="1"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right)">
                                      <p:cBhvr>
                                        <p:cTn id="53" dur="500"/>
                                        <p:tgtEl>
                                          <p:spTgt spid="22"/>
                                        </p:tgtEl>
                                      </p:cBhvr>
                                    </p:animEffect>
                                  </p:childTnLst>
                                </p:cTn>
                              </p:par>
                              <p:par>
                                <p:cTn id="54" presetID="22" presetClass="entr" presetSubtype="2"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right)">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p:cNvSpPr/>
          <p:nvPr/>
        </p:nvSpPr>
        <p:spPr>
          <a:xfrm>
            <a:off x="823098" y="112200"/>
            <a:ext cx="5574537"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p:cNvSpPr txBox="1">
            <a:spLocks noChangeArrowheads="1"/>
          </p:cNvSpPr>
          <p:nvPr/>
        </p:nvSpPr>
        <p:spPr bwMode="auto">
          <a:xfrm>
            <a:off x="-1559173" y="125700"/>
            <a:ext cx="102295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400">
                <a:solidFill>
                  <a:srgbClr val="1966FF"/>
                </a:solidFill>
                <a:cs typeface="Arial" panose="020B0604020202020204" pitchFamily="34" charset="0"/>
              </a:rPr>
              <a:t>Lịch sử khám phá và </a:t>
            </a:r>
            <a:endParaRPr lang="en-US" altLang="en-US" sz="2400">
              <a:solidFill>
                <a:srgbClr val="1966FF"/>
              </a:solidFill>
              <a:cs typeface="Arial" panose="020B0604020202020204" pitchFamily="34" charset="0"/>
            </a:endParaRPr>
          </a:p>
          <a:p>
            <a:pPr algn="ctr">
              <a:spcBef>
                <a:spcPct val="0"/>
              </a:spcBef>
              <a:buFontTx/>
              <a:buNone/>
            </a:pPr>
            <a:r>
              <a:rPr lang="vi-VN" altLang="en-US" sz="2400">
                <a:solidFill>
                  <a:srgbClr val="1966FF"/>
                </a:solidFill>
                <a:cs typeface="Arial" panose="020B0604020202020204" pitchFamily="34" charset="0"/>
              </a:rPr>
              <a:t>nghiên cứu châu Nam Cực</a:t>
            </a:r>
            <a:endParaRPr lang="en-US" altLang="en-US" sz="2400">
              <a:solidFill>
                <a:srgbClr val="1966FF"/>
              </a:solidFill>
              <a:cs typeface="Arial" panose="020B0604020202020204" pitchFamily="34" charset="0"/>
            </a:endParaRPr>
          </a:p>
        </p:txBody>
      </p:sp>
      <p:sp>
        <p:nvSpPr>
          <p:cNvPr id="6" name="Arrow: Pentagon 5"/>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7" name="Isosceles Triangle 6"/>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86439" y="1943100"/>
            <a:ext cx="5017081" cy="2877968"/>
            <a:chOff x="286439" y="1943100"/>
            <a:chExt cx="5017081" cy="2877968"/>
          </a:xfrm>
        </p:grpSpPr>
        <p:sp>
          <p:nvSpPr>
            <p:cNvPr id="3" name="Speech Bubble: Rectangle with Corners Rounded 2"/>
            <p:cNvSpPr/>
            <p:nvPr/>
          </p:nvSpPr>
          <p:spPr>
            <a:xfrm>
              <a:off x="286439" y="1943100"/>
              <a:ext cx="5017081" cy="2877968"/>
            </a:xfrm>
            <a:prstGeom prst="wedgeRoundRectCallout">
              <a:avLst>
                <a:gd name="adj1" fmla="val 76563"/>
                <a:gd name="adj2" fmla="val -25211"/>
                <a:gd name="adj3" fmla="val 16667"/>
              </a:avLst>
            </a:prstGeom>
            <a:solidFill>
              <a:schemeClr val="accent6">
                <a:lumMod val="20000"/>
                <a:lumOff val="8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0323" y="2151727"/>
              <a:ext cx="4409312" cy="2554545"/>
            </a:xfrm>
            <a:prstGeom prst="rect">
              <a:avLst/>
            </a:prstGeom>
          </p:spPr>
          <p:txBody>
            <a:bodyPr wrap="square">
              <a:spAutoFit/>
            </a:bodyPr>
            <a:lstStyle/>
            <a:p>
              <a:pPr algn="just"/>
              <a:r>
                <a:rPr lang="en-US" sz="3200">
                  <a:solidFill>
                    <a:srgbClr val="FF0000"/>
                  </a:solidFill>
                  <a:latin typeface="Arial" panose="020B0604020202020204" pitchFamily="34" charset="0"/>
                  <a:cs typeface="Arial" panose="020B0604020202020204" pitchFamily="34" charset="0"/>
                </a:rPr>
                <a:t>Dựa vào hình 22.1, hình 22.2 em hãy kể tên một số trạm nghiên cứu của các quốc gia ở châu Nam Cực?</a:t>
              </a:r>
              <a:endParaRPr lang="en-US">
                <a:solidFill>
                  <a:srgbClr val="FF0000"/>
                </a:solidFill>
              </a:endParaRPr>
            </a:p>
          </p:txBody>
        </p:sp>
      </p:grpSp>
      <p:grpSp>
        <p:nvGrpSpPr>
          <p:cNvPr id="14" name="Group 13"/>
          <p:cNvGrpSpPr/>
          <p:nvPr/>
        </p:nvGrpSpPr>
        <p:grpSpPr>
          <a:xfrm>
            <a:off x="6708812" y="0"/>
            <a:ext cx="5500991" cy="6770536"/>
            <a:chOff x="6708812" y="0"/>
            <a:chExt cx="5500991" cy="6770536"/>
          </a:xfrm>
        </p:grpSpPr>
        <p:sp>
          <p:nvSpPr>
            <p:cNvPr id="8" name="TextBox 7"/>
            <p:cNvSpPr txBox="1"/>
            <p:nvPr/>
          </p:nvSpPr>
          <p:spPr>
            <a:xfrm>
              <a:off x="6708812" y="6185761"/>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endParaRPr lang="en-US" sz="1600">
                <a:solidFill>
                  <a:srgbClr val="00B05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5434"/>
            <a:stretch>
              <a:fillRect/>
            </a:stretch>
          </p:blipFill>
          <p:spPr bwMode="auto">
            <a:xfrm>
              <a:off x="6708812" y="0"/>
              <a:ext cx="5500991" cy="623382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Flowchart: Connector 15"/>
          <p:cNvSpPr/>
          <p:nvPr/>
        </p:nvSpPr>
        <p:spPr>
          <a:xfrm>
            <a:off x="9391720" y="304964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10821377" y="279564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p:cNvSpPr/>
          <p:nvPr/>
        </p:nvSpPr>
        <p:spPr>
          <a:xfrm>
            <a:off x="7751605" y="2062690"/>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9324133" y="1707107"/>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9770483" y="173445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9635310" y="176348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p:cNvSpPr/>
          <p:nvPr/>
        </p:nvSpPr>
        <p:spPr>
          <a:xfrm>
            <a:off x="10292997" y="197909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10453664" y="200477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p:cNvSpPr/>
          <p:nvPr/>
        </p:nvSpPr>
        <p:spPr>
          <a:xfrm>
            <a:off x="10735780" y="2378804"/>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p:cNvSpPr/>
          <p:nvPr/>
        </p:nvSpPr>
        <p:spPr>
          <a:xfrm>
            <a:off x="10735779" y="2708253"/>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p:cNvSpPr/>
          <p:nvPr/>
        </p:nvSpPr>
        <p:spPr>
          <a:xfrm>
            <a:off x="10985578" y="3145220"/>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10600606" y="4147752"/>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10917991" y="3655312"/>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p:nvPr/>
        </p:nvSpPr>
        <p:spPr>
          <a:xfrm>
            <a:off x="10149779" y="329446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p:nvSpPr>
        <p:spPr>
          <a:xfrm>
            <a:off x="9599120" y="387916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p:cNvSpPr/>
          <p:nvPr/>
        </p:nvSpPr>
        <p:spPr>
          <a:xfrm>
            <a:off x="8373546" y="302561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p:cNvSpPr/>
          <p:nvPr/>
        </p:nvSpPr>
        <p:spPr>
          <a:xfrm>
            <a:off x="7957948" y="2446069"/>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7811006" y="227178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p:cNvSpPr/>
          <p:nvPr/>
        </p:nvSpPr>
        <p:spPr>
          <a:xfrm>
            <a:off x="8922791" y="2378804"/>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p:cNvSpPr/>
          <p:nvPr/>
        </p:nvSpPr>
        <p:spPr>
          <a:xfrm>
            <a:off x="9188960" y="1851119"/>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p:cNvSpPr/>
          <p:nvPr/>
        </p:nvSpPr>
        <p:spPr>
          <a:xfrm>
            <a:off x="8995780" y="2227107"/>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246420" y="1164477"/>
            <a:ext cx="3773590" cy="2506829"/>
            <a:chOff x="264177" y="1371457"/>
            <a:chExt cx="3773590" cy="2506829"/>
          </a:xfrm>
        </p:grpSpPr>
        <p:pic>
          <p:nvPicPr>
            <p:cNvPr id="15" name="Picture 14"/>
            <p:cNvPicPr>
              <a:picLocks noChangeAspect="1"/>
            </p:cNvPicPr>
            <p:nvPr/>
          </p:nvPicPr>
          <p:blipFill>
            <a:blip r:embed="rId2"/>
            <a:stretch>
              <a:fillRect/>
            </a:stretch>
          </p:blipFill>
          <p:spPr>
            <a:xfrm>
              <a:off x="286438" y="1371457"/>
              <a:ext cx="3751329" cy="1935186"/>
            </a:xfrm>
            <a:prstGeom prst="rect">
              <a:avLst/>
            </a:prstGeom>
          </p:spPr>
        </p:pic>
        <p:sp>
          <p:nvSpPr>
            <p:cNvPr id="39" name="TextBox 38"/>
            <p:cNvSpPr txBox="1"/>
            <p:nvPr/>
          </p:nvSpPr>
          <p:spPr>
            <a:xfrm>
              <a:off x="264177" y="3262733"/>
              <a:ext cx="3773590" cy="615553"/>
            </a:xfrm>
            <a:prstGeom prst="rect">
              <a:avLst/>
            </a:prstGeom>
            <a:solidFill>
              <a:schemeClr val="bg1"/>
            </a:solidFill>
          </p:spPr>
          <p:txBody>
            <a:bodyPr wrap="square" rtlCol="0">
              <a:spAutoFit/>
            </a:bodyPr>
            <a:lstStyle/>
            <a:p>
              <a:r>
                <a:rPr lang="en-US">
                  <a:solidFill>
                    <a:srgbClr val="2B1CF0"/>
                  </a:solidFill>
                </a:rPr>
                <a:t>a</a:t>
              </a:r>
              <a:r>
                <a:rPr lang="en-US" sz="1600">
                  <a:solidFill>
                    <a:srgbClr val="2B1CF0"/>
                  </a:solidFill>
                  <a:latin typeface="Arial" panose="020B0604020202020204" pitchFamily="34" charset="0"/>
                  <a:cs typeface="Arial" panose="020B0604020202020204" pitchFamily="34" charset="0"/>
                </a:rPr>
                <a:t>. Trạm A-mu-xen- Xcốt (Amundsen- Scott)của Hoa Kỳ(thành lập năm 1956)</a:t>
              </a:r>
              <a:endParaRPr lang="en-US" sz="1600">
                <a:solidFill>
                  <a:srgbClr val="2B1CF0"/>
                </a:solidFill>
                <a:latin typeface="Arial" panose="020B0604020202020204" pitchFamily="34" charset="0"/>
                <a:cs typeface="Arial" panose="020B0604020202020204" pitchFamily="34" charset="0"/>
              </a:endParaRPr>
            </a:p>
          </p:txBody>
        </p:sp>
      </p:grpSp>
      <p:grpSp>
        <p:nvGrpSpPr>
          <p:cNvPr id="44" name="Group 43"/>
          <p:cNvGrpSpPr/>
          <p:nvPr/>
        </p:nvGrpSpPr>
        <p:grpSpPr>
          <a:xfrm>
            <a:off x="121543" y="3722577"/>
            <a:ext cx="3856326" cy="2444978"/>
            <a:chOff x="153409" y="3702379"/>
            <a:chExt cx="3856326" cy="2444978"/>
          </a:xfrm>
        </p:grpSpPr>
        <p:sp>
          <p:nvSpPr>
            <p:cNvPr id="42" name="TextBox 41"/>
            <p:cNvSpPr txBox="1"/>
            <p:nvPr/>
          </p:nvSpPr>
          <p:spPr>
            <a:xfrm>
              <a:off x="153409" y="5562582"/>
              <a:ext cx="3773590" cy="584775"/>
            </a:xfrm>
            <a:prstGeom prst="rect">
              <a:avLst/>
            </a:prstGeom>
            <a:solidFill>
              <a:schemeClr val="bg1"/>
            </a:solidFill>
          </p:spPr>
          <p:txBody>
            <a:bodyPr wrap="square" rtlCol="0">
              <a:spAutoFit/>
            </a:bodyPr>
            <a:lstStyle/>
            <a:p>
              <a:pPr algn="ctr"/>
              <a:r>
                <a:rPr lang="en-US" sz="1600">
                  <a:solidFill>
                    <a:srgbClr val="2B1CF0"/>
                  </a:solidFill>
                  <a:latin typeface="Arial" panose="020B0604020202020204" pitchFamily="34" charset="0"/>
                  <a:cs typeface="Arial" panose="020B0604020202020204" pitchFamily="34" charset="0"/>
                </a:rPr>
                <a:t>b. Trạm Đa-vít(Davis) của Ô-xtr ây-li-a (thành lập năm 1957)</a:t>
              </a:r>
              <a:endParaRPr lang="en-US" sz="1600">
                <a:solidFill>
                  <a:srgbClr val="2B1CF0"/>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3"/>
            <a:stretch>
              <a:fillRect/>
            </a:stretch>
          </p:blipFill>
          <p:spPr>
            <a:xfrm>
              <a:off x="256695" y="3702379"/>
              <a:ext cx="3753040" cy="1849467"/>
            </a:xfrm>
            <a:prstGeom prst="rect">
              <a:avLst/>
            </a:prstGeom>
          </p:spPr>
        </p:pic>
      </p:grpSp>
      <p:grpSp>
        <p:nvGrpSpPr>
          <p:cNvPr id="48" name="Group 47"/>
          <p:cNvGrpSpPr/>
          <p:nvPr/>
        </p:nvGrpSpPr>
        <p:grpSpPr>
          <a:xfrm>
            <a:off x="63546" y="1150016"/>
            <a:ext cx="4002608" cy="2861168"/>
            <a:chOff x="143041" y="1142521"/>
            <a:chExt cx="4002608" cy="2861168"/>
          </a:xfrm>
        </p:grpSpPr>
        <p:pic>
          <p:nvPicPr>
            <p:cNvPr id="45" name="Picture 44"/>
            <p:cNvPicPr>
              <a:picLocks noChangeAspect="1"/>
            </p:cNvPicPr>
            <p:nvPr/>
          </p:nvPicPr>
          <p:blipFill>
            <a:blip r:embed="rId4"/>
            <a:stretch>
              <a:fillRect/>
            </a:stretch>
          </p:blipFill>
          <p:spPr>
            <a:xfrm>
              <a:off x="225703" y="1142521"/>
              <a:ext cx="3837284" cy="2234002"/>
            </a:xfrm>
            <a:prstGeom prst="rect">
              <a:avLst/>
            </a:prstGeom>
          </p:spPr>
        </p:pic>
        <p:sp>
          <p:nvSpPr>
            <p:cNvPr id="46" name="TextBox 45"/>
            <p:cNvSpPr txBox="1"/>
            <p:nvPr/>
          </p:nvSpPr>
          <p:spPr>
            <a:xfrm>
              <a:off x="143041" y="3357358"/>
              <a:ext cx="4002608" cy="646331"/>
            </a:xfrm>
            <a:prstGeom prst="rect">
              <a:avLst/>
            </a:prstGeom>
            <a:solidFill>
              <a:schemeClr val="bg1"/>
            </a:solidFill>
          </p:spPr>
          <p:txBody>
            <a:bodyPr wrap="square" rtlCol="0">
              <a:spAutoFit/>
            </a:bodyPr>
            <a:lstStyle/>
            <a:p>
              <a:r>
                <a:rPr lang="en-US">
                  <a:solidFill>
                    <a:srgbClr val="2B1CF0"/>
                  </a:solidFill>
                </a:rPr>
                <a:t>c. Trạm Bê-lin-hao-den (Bellingshausen)</a:t>
              </a:r>
              <a:endParaRPr lang="en-US">
                <a:solidFill>
                  <a:srgbClr val="2B1CF0"/>
                </a:solidFill>
              </a:endParaRPr>
            </a:p>
            <a:p>
              <a:r>
                <a:rPr lang="en-US">
                  <a:solidFill>
                    <a:srgbClr val="2B1CF0"/>
                  </a:solidFill>
                </a:rPr>
                <a:t>của Liên Bang Nga (thành lập năm 1968)</a:t>
              </a:r>
              <a:endParaRPr lang="en-US">
                <a:solidFill>
                  <a:srgbClr val="2B1CF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500"/>
                            </p:stCondLst>
                            <p:childTnLst>
                              <p:par>
                                <p:cTn id="39" presetID="16" presetClass="entr" presetSubtype="21"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par>
                          <p:cTn id="49" fill="hold">
                            <p:stCondLst>
                              <p:cond delay="500"/>
                            </p:stCondLst>
                            <p:childTnLst>
                              <p:par>
                                <p:cTn id="50" presetID="16" presetClass="entr" presetSubtype="21"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barn(inVertical)">
                                      <p:cBhvr>
                                        <p:cTn id="64" dur="500"/>
                                        <p:tgtEl>
                                          <p:spTgt spid="48"/>
                                        </p:tgtEl>
                                      </p:cBhvr>
                                    </p:animEffect>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44"/>
                                        </p:tgtEl>
                                      </p:cBhvr>
                                    </p:animEffect>
                                    <p:set>
                                      <p:cBhvr>
                                        <p:cTn id="68" dur="1" fill="hold">
                                          <p:stCondLst>
                                            <p:cond delay="499"/>
                                          </p:stCondLst>
                                        </p:cTn>
                                        <p:tgtEl>
                                          <p:spTgt spid="44"/>
                                        </p:tgtEl>
                                        <p:attrNameLst>
                                          <p:attrName>style.visibility</p:attrName>
                                        </p:attrNameLst>
                                      </p:cBhvr>
                                      <p:to>
                                        <p:strVal val="hidden"/>
                                      </p:to>
                                    </p:se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ppt_w</p:attrName>
                                        </p:attrNameLst>
                                      </p:cBhvr>
                                      <p:tavLst>
                                        <p:tav tm="0">
                                          <p:val>
                                            <p:fltVal val="0"/>
                                          </p:val>
                                        </p:tav>
                                        <p:tav tm="100000">
                                          <p:val>
                                            <p:strVal val="#ppt_w"/>
                                          </p:val>
                                        </p:tav>
                                      </p:tavLst>
                                    </p:anim>
                                    <p:anim calcmode="lin" valueType="num">
                                      <p:cBhvr>
                                        <p:cTn id="92" dur="500" fill="hold"/>
                                        <p:tgtEl>
                                          <p:spTgt spid="21"/>
                                        </p:tgtEl>
                                        <p:attrNameLst>
                                          <p:attrName>ppt_h</p:attrName>
                                        </p:attrNameLst>
                                      </p:cBhvr>
                                      <p:tavLst>
                                        <p:tav tm="0">
                                          <p:val>
                                            <p:fltVal val="0"/>
                                          </p:val>
                                        </p:tav>
                                        <p:tav tm="100000">
                                          <p:val>
                                            <p:strVal val="#ppt_h"/>
                                          </p:val>
                                        </p:tav>
                                      </p:tavLst>
                                    </p:anim>
                                    <p:animEffect transition="in" filter="fade">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p:cTn id="98" dur="500" fill="hold"/>
                                        <p:tgtEl>
                                          <p:spTgt spid="22"/>
                                        </p:tgtEl>
                                        <p:attrNameLst>
                                          <p:attrName>ppt_w</p:attrName>
                                        </p:attrNameLst>
                                      </p:cBhvr>
                                      <p:tavLst>
                                        <p:tav tm="0">
                                          <p:val>
                                            <p:fltVal val="0"/>
                                          </p:val>
                                        </p:tav>
                                        <p:tav tm="100000">
                                          <p:val>
                                            <p:strVal val="#ppt_w"/>
                                          </p:val>
                                        </p:tav>
                                      </p:tavLst>
                                    </p:anim>
                                    <p:anim calcmode="lin" valueType="num">
                                      <p:cBhvr>
                                        <p:cTn id="99" dur="500" fill="hold"/>
                                        <p:tgtEl>
                                          <p:spTgt spid="22"/>
                                        </p:tgtEl>
                                        <p:attrNameLst>
                                          <p:attrName>ppt_h</p:attrName>
                                        </p:attrNameLst>
                                      </p:cBhvr>
                                      <p:tavLst>
                                        <p:tav tm="0">
                                          <p:val>
                                            <p:fltVal val="0"/>
                                          </p:val>
                                        </p:tav>
                                        <p:tav tm="100000">
                                          <p:val>
                                            <p:strVal val="#ppt_h"/>
                                          </p:val>
                                        </p:tav>
                                      </p:tavLst>
                                    </p:anim>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500" fill="hold"/>
                                        <p:tgtEl>
                                          <p:spTgt spid="23"/>
                                        </p:tgtEl>
                                        <p:attrNameLst>
                                          <p:attrName>ppt_w</p:attrName>
                                        </p:attrNameLst>
                                      </p:cBhvr>
                                      <p:tavLst>
                                        <p:tav tm="0">
                                          <p:val>
                                            <p:fltVal val="0"/>
                                          </p:val>
                                        </p:tav>
                                        <p:tav tm="100000">
                                          <p:val>
                                            <p:strVal val="#ppt_w"/>
                                          </p:val>
                                        </p:tav>
                                      </p:tavLst>
                                    </p:anim>
                                    <p:anim calcmode="lin" valueType="num">
                                      <p:cBhvr>
                                        <p:cTn id="106" dur="500" fill="hold"/>
                                        <p:tgtEl>
                                          <p:spTgt spid="23"/>
                                        </p:tgtEl>
                                        <p:attrNameLst>
                                          <p:attrName>ppt_h</p:attrName>
                                        </p:attrNameLst>
                                      </p:cBhvr>
                                      <p:tavLst>
                                        <p:tav tm="0">
                                          <p:val>
                                            <p:fltVal val="0"/>
                                          </p:val>
                                        </p:tav>
                                        <p:tav tm="100000">
                                          <p:val>
                                            <p:strVal val="#ppt_h"/>
                                          </p:val>
                                        </p:tav>
                                      </p:tavLst>
                                    </p:anim>
                                    <p:animEffect transition="in" filter="fade">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p:cTn id="112" dur="500" fill="hold"/>
                                        <p:tgtEl>
                                          <p:spTgt spid="24"/>
                                        </p:tgtEl>
                                        <p:attrNameLst>
                                          <p:attrName>ppt_w</p:attrName>
                                        </p:attrNameLst>
                                      </p:cBhvr>
                                      <p:tavLst>
                                        <p:tav tm="0">
                                          <p:val>
                                            <p:fltVal val="0"/>
                                          </p:val>
                                        </p:tav>
                                        <p:tav tm="100000">
                                          <p:val>
                                            <p:strVal val="#ppt_w"/>
                                          </p:val>
                                        </p:tav>
                                      </p:tavLst>
                                    </p:anim>
                                    <p:anim calcmode="lin" valueType="num">
                                      <p:cBhvr>
                                        <p:cTn id="113" dur="500" fill="hold"/>
                                        <p:tgtEl>
                                          <p:spTgt spid="24"/>
                                        </p:tgtEl>
                                        <p:attrNameLst>
                                          <p:attrName>ppt_h</p:attrName>
                                        </p:attrNameLst>
                                      </p:cBhvr>
                                      <p:tavLst>
                                        <p:tav tm="0">
                                          <p:val>
                                            <p:fltVal val="0"/>
                                          </p:val>
                                        </p:tav>
                                        <p:tav tm="100000">
                                          <p:val>
                                            <p:strVal val="#ppt_h"/>
                                          </p:val>
                                        </p:tav>
                                      </p:tavLst>
                                    </p:anim>
                                    <p:animEffect transition="in" filter="fade">
                                      <p:cBhvr>
                                        <p:cTn id="114" dur="500"/>
                                        <p:tgtEl>
                                          <p:spTgt spid="24"/>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p:cTn id="119" dur="500" fill="hold"/>
                                        <p:tgtEl>
                                          <p:spTgt spid="25"/>
                                        </p:tgtEl>
                                        <p:attrNameLst>
                                          <p:attrName>ppt_w</p:attrName>
                                        </p:attrNameLst>
                                      </p:cBhvr>
                                      <p:tavLst>
                                        <p:tav tm="0">
                                          <p:val>
                                            <p:fltVal val="0"/>
                                          </p:val>
                                        </p:tav>
                                        <p:tav tm="100000">
                                          <p:val>
                                            <p:strVal val="#ppt_w"/>
                                          </p:val>
                                        </p:tav>
                                      </p:tavLst>
                                    </p:anim>
                                    <p:anim calcmode="lin" valueType="num">
                                      <p:cBhvr>
                                        <p:cTn id="120" dur="500" fill="hold"/>
                                        <p:tgtEl>
                                          <p:spTgt spid="25"/>
                                        </p:tgtEl>
                                        <p:attrNameLst>
                                          <p:attrName>ppt_h</p:attrName>
                                        </p:attrNameLst>
                                      </p:cBhvr>
                                      <p:tavLst>
                                        <p:tav tm="0">
                                          <p:val>
                                            <p:fltVal val="0"/>
                                          </p:val>
                                        </p:tav>
                                        <p:tav tm="100000">
                                          <p:val>
                                            <p:strVal val="#ppt_h"/>
                                          </p:val>
                                        </p:tav>
                                      </p:tavLst>
                                    </p:anim>
                                    <p:animEffect transition="in" filter="fade">
                                      <p:cBhvr>
                                        <p:cTn id="121" dur="500"/>
                                        <p:tgtEl>
                                          <p:spTgt spid="25"/>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 calcmode="lin" valueType="num">
                                      <p:cBhvr>
                                        <p:cTn id="126" dur="500" fill="hold"/>
                                        <p:tgtEl>
                                          <p:spTgt spid="26"/>
                                        </p:tgtEl>
                                        <p:attrNameLst>
                                          <p:attrName>ppt_w</p:attrName>
                                        </p:attrNameLst>
                                      </p:cBhvr>
                                      <p:tavLst>
                                        <p:tav tm="0">
                                          <p:val>
                                            <p:fltVal val="0"/>
                                          </p:val>
                                        </p:tav>
                                        <p:tav tm="100000">
                                          <p:val>
                                            <p:strVal val="#ppt_w"/>
                                          </p:val>
                                        </p:tav>
                                      </p:tavLst>
                                    </p:anim>
                                    <p:anim calcmode="lin" valueType="num">
                                      <p:cBhvr>
                                        <p:cTn id="127" dur="500" fill="hold"/>
                                        <p:tgtEl>
                                          <p:spTgt spid="26"/>
                                        </p:tgtEl>
                                        <p:attrNameLst>
                                          <p:attrName>ppt_h</p:attrName>
                                        </p:attrNameLst>
                                      </p:cBhvr>
                                      <p:tavLst>
                                        <p:tav tm="0">
                                          <p:val>
                                            <p:fltVal val="0"/>
                                          </p:val>
                                        </p:tav>
                                        <p:tav tm="100000">
                                          <p:val>
                                            <p:strVal val="#ppt_h"/>
                                          </p:val>
                                        </p:tav>
                                      </p:tavLst>
                                    </p:anim>
                                    <p:animEffect transition="in" filter="fade">
                                      <p:cBhvr>
                                        <p:cTn id="128" dur="500"/>
                                        <p:tgtEl>
                                          <p:spTgt spid="26"/>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500" fill="hold"/>
                                        <p:tgtEl>
                                          <p:spTgt spid="27"/>
                                        </p:tgtEl>
                                        <p:attrNameLst>
                                          <p:attrName>ppt_w</p:attrName>
                                        </p:attrNameLst>
                                      </p:cBhvr>
                                      <p:tavLst>
                                        <p:tav tm="0">
                                          <p:val>
                                            <p:fltVal val="0"/>
                                          </p:val>
                                        </p:tav>
                                        <p:tav tm="100000">
                                          <p:val>
                                            <p:strVal val="#ppt_w"/>
                                          </p:val>
                                        </p:tav>
                                      </p:tavLst>
                                    </p:anim>
                                    <p:anim calcmode="lin" valueType="num">
                                      <p:cBhvr>
                                        <p:cTn id="134" dur="500" fill="hold"/>
                                        <p:tgtEl>
                                          <p:spTgt spid="27"/>
                                        </p:tgtEl>
                                        <p:attrNameLst>
                                          <p:attrName>ppt_h</p:attrName>
                                        </p:attrNameLst>
                                      </p:cBhvr>
                                      <p:tavLst>
                                        <p:tav tm="0">
                                          <p:val>
                                            <p:fltVal val="0"/>
                                          </p:val>
                                        </p:tav>
                                        <p:tav tm="100000">
                                          <p:val>
                                            <p:strVal val="#ppt_h"/>
                                          </p:val>
                                        </p:tav>
                                      </p:tavLst>
                                    </p:anim>
                                    <p:animEffect transition="in" filter="fade">
                                      <p:cBhvr>
                                        <p:cTn id="135" dur="500"/>
                                        <p:tgtEl>
                                          <p:spTgt spid="27"/>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8"/>
                                        </p:tgtEl>
                                        <p:attrNameLst>
                                          <p:attrName>style.visibility</p:attrName>
                                        </p:attrNameLst>
                                      </p:cBhvr>
                                      <p:to>
                                        <p:strVal val="visible"/>
                                      </p:to>
                                    </p:set>
                                    <p:anim calcmode="lin" valueType="num">
                                      <p:cBhvr>
                                        <p:cTn id="140" dur="500" fill="hold"/>
                                        <p:tgtEl>
                                          <p:spTgt spid="28"/>
                                        </p:tgtEl>
                                        <p:attrNameLst>
                                          <p:attrName>ppt_w</p:attrName>
                                        </p:attrNameLst>
                                      </p:cBhvr>
                                      <p:tavLst>
                                        <p:tav tm="0">
                                          <p:val>
                                            <p:fltVal val="0"/>
                                          </p:val>
                                        </p:tav>
                                        <p:tav tm="100000">
                                          <p:val>
                                            <p:strVal val="#ppt_w"/>
                                          </p:val>
                                        </p:tav>
                                      </p:tavLst>
                                    </p:anim>
                                    <p:anim calcmode="lin" valueType="num">
                                      <p:cBhvr>
                                        <p:cTn id="141" dur="500" fill="hold"/>
                                        <p:tgtEl>
                                          <p:spTgt spid="28"/>
                                        </p:tgtEl>
                                        <p:attrNameLst>
                                          <p:attrName>ppt_h</p:attrName>
                                        </p:attrNameLst>
                                      </p:cBhvr>
                                      <p:tavLst>
                                        <p:tav tm="0">
                                          <p:val>
                                            <p:fltVal val="0"/>
                                          </p:val>
                                        </p:tav>
                                        <p:tav tm="100000">
                                          <p:val>
                                            <p:strVal val="#ppt_h"/>
                                          </p:val>
                                        </p:tav>
                                      </p:tavLst>
                                    </p:anim>
                                    <p:animEffect transition="in" filter="fade">
                                      <p:cBhvr>
                                        <p:cTn id="142" dur="500"/>
                                        <p:tgtEl>
                                          <p:spTgt spid="28"/>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30"/>
                                        </p:tgtEl>
                                        <p:attrNameLst>
                                          <p:attrName>style.visibility</p:attrName>
                                        </p:attrNameLst>
                                      </p:cBhvr>
                                      <p:to>
                                        <p:strVal val="visible"/>
                                      </p:to>
                                    </p:set>
                                    <p:anim calcmode="lin" valueType="num">
                                      <p:cBhvr>
                                        <p:cTn id="147" dur="500" fill="hold"/>
                                        <p:tgtEl>
                                          <p:spTgt spid="30"/>
                                        </p:tgtEl>
                                        <p:attrNameLst>
                                          <p:attrName>ppt_w</p:attrName>
                                        </p:attrNameLst>
                                      </p:cBhvr>
                                      <p:tavLst>
                                        <p:tav tm="0">
                                          <p:val>
                                            <p:fltVal val="0"/>
                                          </p:val>
                                        </p:tav>
                                        <p:tav tm="100000">
                                          <p:val>
                                            <p:strVal val="#ppt_w"/>
                                          </p:val>
                                        </p:tav>
                                      </p:tavLst>
                                    </p:anim>
                                    <p:anim calcmode="lin" valueType="num">
                                      <p:cBhvr>
                                        <p:cTn id="148" dur="500" fill="hold"/>
                                        <p:tgtEl>
                                          <p:spTgt spid="30"/>
                                        </p:tgtEl>
                                        <p:attrNameLst>
                                          <p:attrName>ppt_h</p:attrName>
                                        </p:attrNameLst>
                                      </p:cBhvr>
                                      <p:tavLst>
                                        <p:tav tm="0">
                                          <p:val>
                                            <p:fltVal val="0"/>
                                          </p:val>
                                        </p:tav>
                                        <p:tav tm="100000">
                                          <p:val>
                                            <p:strVal val="#ppt_h"/>
                                          </p:val>
                                        </p:tav>
                                      </p:tavLst>
                                    </p:anim>
                                    <p:animEffect transition="in" filter="fade">
                                      <p:cBhvr>
                                        <p:cTn id="149" dur="500"/>
                                        <p:tgtEl>
                                          <p:spTgt spid="30"/>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31"/>
                                        </p:tgtEl>
                                        <p:attrNameLst>
                                          <p:attrName>style.visibility</p:attrName>
                                        </p:attrNameLst>
                                      </p:cBhvr>
                                      <p:to>
                                        <p:strVal val="visible"/>
                                      </p:to>
                                    </p:set>
                                    <p:anim calcmode="lin" valueType="num">
                                      <p:cBhvr>
                                        <p:cTn id="154" dur="500" fill="hold"/>
                                        <p:tgtEl>
                                          <p:spTgt spid="31"/>
                                        </p:tgtEl>
                                        <p:attrNameLst>
                                          <p:attrName>ppt_w</p:attrName>
                                        </p:attrNameLst>
                                      </p:cBhvr>
                                      <p:tavLst>
                                        <p:tav tm="0">
                                          <p:val>
                                            <p:fltVal val="0"/>
                                          </p:val>
                                        </p:tav>
                                        <p:tav tm="100000">
                                          <p:val>
                                            <p:strVal val="#ppt_w"/>
                                          </p:val>
                                        </p:tav>
                                      </p:tavLst>
                                    </p:anim>
                                    <p:anim calcmode="lin" valueType="num">
                                      <p:cBhvr>
                                        <p:cTn id="155" dur="500" fill="hold"/>
                                        <p:tgtEl>
                                          <p:spTgt spid="31"/>
                                        </p:tgtEl>
                                        <p:attrNameLst>
                                          <p:attrName>ppt_h</p:attrName>
                                        </p:attrNameLst>
                                      </p:cBhvr>
                                      <p:tavLst>
                                        <p:tav tm="0">
                                          <p:val>
                                            <p:fltVal val="0"/>
                                          </p:val>
                                        </p:tav>
                                        <p:tav tm="100000">
                                          <p:val>
                                            <p:strVal val="#ppt_h"/>
                                          </p:val>
                                        </p:tav>
                                      </p:tavLst>
                                    </p:anim>
                                    <p:animEffect transition="in" filter="fade">
                                      <p:cBhvr>
                                        <p:cTn id="156" dur="500"/>
                                        <p:tgtEl>
                                          <p:spTgt spid="31"/>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32"/>
                                        </p:tgtEl>
                                        <p:attrNameLst>
                                          <p:attrName>style.visibility</p:attrName>
                                        </p:attrNameLst>
                                      </p:cBhvr>
                                      <p:to>
                                        <p:strVal val="visible"/>
                                      </p:to>
                                    </p:set>
                                    <p:anim calcmode="lin" valueType="num">
                                      <p:cBhvr>
                                        <p:cTn id="161" dur="500" fill="hold"/>
                                        <p:tgtEl>
                                          <p:spTgt spid="32"/>
                                        </p:tgtEl>
                                        <p:attrNameLst>
                                          <p:attrName>ppt_w</p:attrName>
                                        </p:attrNameLst>
                                      </p:cBhvr>
                                      <p:tavLst>
                                        <p:tav tm="0">
                                          <p:val>
                                            <p:fltVal val="0"/>
                                          </p:val>
                                        </p:tav>
                                        <p:tav tm="100000">
                                          <p:val>
                                            <p:strVal val="#ppt_w"/>
                                          </p:val>
                                        </p:tav>
                                      </p:tavLst>
                                    </p:anim>
                                    <p:anim calcmode="lin" valueType="num">
                                      <p:cBhvr>
                                        <p:cTn id="162" dur="500" fill="hold"/>
                                        <p:tgtEl>
                                          <p:spTgt spid="32"/>
                                        </p:tgtEl>
                                        <p:attrNameLst>
                                          <p:attrName>ppt_h</p:attrName>
                                        </p:attrNameLst>
                                      </p:cBhvr>
                                      <p:tavLst>
                                        <p:tav tm="0">
                                          <p:val>
                                            <p:fltVal val="0"/>
                                          </p:val>
                                        </p:tav>
                                        <p:tav tm="100000">
                                          <p:val>
                                            <p:strVal val="#ppt_h"/>
                                          </p:val>
                                        </p:tav>
                                      </p:tavLst>
                                    </p:anim>
                                    <p:animEffect transition="in" filter="fade">
                                      <p:cBhvr>
                                        <p:cTn id="163" dur="500"/>
                                        <p:tgtEl>
                                          <p:spTgt spid="32"/>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500" fill="hold"/>
                                        <p:tgtEl>
                                          <p:spTgt spid="33"/>
                                        </p:tgtEl>
                                        <p:attrNameLst>
                                          <p:attrName>ppt_w</p:attrName>
                                        </p:attrNameLst>
                                      </p:cBhvr>
                                      <p:tavLst>
                                        <p:tav tm="0">
                                          <p:val>
                                            <p:fltVal val="0"/>
                                          </p:val>
                                        </p:tav>
                                        <p:tav tm="100000">
                                          <p:val>
                                            <p:strVal val="#ppt_w"/>
                                          </p:val>
                                        </p:tav>
                                      </p:tavLst>
                                    </p:anim>
                                    <p:anim calcmode="lin" valueType="num">
                                      <p:cBhvr>
                                        <p:cTn id="169" dur="500" fill="hold"/>
                                        <p:tgtEl>
                                          <p:spTgt spid="33"/>
                                        </p:tgtEl>
                                        <p:attrNameLst>
                                          <p:attrName>ppt_h</p:attrName>
                                        </p:attrNameLst>
                                      </p:cBhvr>
                                      <p:tavLst>
                                        <p:tav tm="0">
                                          <p:val>
                                            <p:fltVal val="0"/>
                                          </p:val>
                                        </p:tav>
                                        <p:tav tm="100000">
                                          <p:val>
                                            <p:strVal val="#ppt_h"/>
                                          </p:val>
                                        </p:tav>
                                      </p:tavLst>
                                    </p:anim>
                                    <p:animEffect transition="in" filter="fade">
                                      <p:cBhvr>
                                        <p:cTn id="170" dur="500"/>
                                        <p:tgtEl>
                                          <p:spTgt spid="33"/>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34"/>
                                        </p:tgtEl>
                                        <p:attrNameLst>
                                          <p:attrName>style.visibility</p:attrName>
                                        </p:attrNameLst>
                                      </p:cBhvr>
                                      <p:to>
                                        <p:strVal val="visible"/>
                                      </p:to>
                                    </p:set>
                                    <p:anim calcmode="lin" valueType="num">
                                      <p:cBhvr>
                                        <p:cTn id="175" dur="500" fill="hold"/>
                                        <p:tgtEl>
                                          <p:spTgt spid="34"/>
                                        </p:tgtEl>
                                        <p:attrNameLst>
                                          <p:attrName>ppt_w</p:attrName>
                                        </p:attrNameLst>
                                      </p:cBhvr>
                                      <p:tavLst>
                                        <p:tav tm="0">
                                          <p:val>
                                            <p:fltVal val="0"/>
                                          </p:val>
                                        </p:tav>
                                        <p:tav tm="100000">
                                          <p:val>
                                            <p:strVal val="#ppt_w"/>
                                          </p:val>
                                        </p:tav>
                                      </p:tavLst>
                                    </p:anim>
                                    <p:anim calcmode="lin" valueType="num">
                                      <p:cBhvr>
                                        <p:cTn id="176" dur="500" fill="hold"/>
                                        <p:tgtEl>
                                          <p:spTgt spid="34"/>
                                        </p:tgtEl>
                                        <p:attrNameLst>
                                          <p:attrName>ppt_h</p:attrName>
                                        </p:attrNameLst>
                                      </p:cBhvr>
                                      <p:tavLst>
                                        <p:tav tm="0">
                                          <p:val>
                                            <p:fltVal val="0"/>
                                          </p:val>
                                        </p:tav>
                                        <p:tav tm="100000">
                                          <p:val>
                                            <p:strVal val="#ppt_h"/>
                                          </p:val>
                                        </p:tav>
                                      </p:tavLst>
                                    </p:anim>
                                    <p:animEffect transition="in" filter="fade">
                                      <p:cBhvr>
                                        <p:cTn id="177" dur="500"/>
                                        <p:tgtEl>
                                          <p:spTgt spid="34"/>
                                        </p:tgtEl>
                                      </p:cBhvr>
                                    </p:animEffect>
                                  </p:childTnLst>
                                </p:cTn>
                              </p:par>
                            </p:childTnLst>
                          </p:cTn>
                        </p:par>
                      </p:childTnLst>
                    </p:cTn>
                  </p:par>
                  <p:par>
                    <p:cTn id="178" fill="hold">
                      <p:stCondLst>
                        <p:cond delay="indefinite"/>
                      </p:stCondLst>
                      <p:childTnLst>
                        <p:par>
                          <p:cTn id="179" fill="hold">
                            <p:stCondLst>
                              <p:cond delay="0"/>
                            </p:stCondLst>
                            <p:childTnLst>
                              <p:par>
                                <p:cTn id="180" presetID="53" presetClass="entr" presetSubtype="16" fill="hold" grpId="0" nodeType="clickEffect">
                                  <p:stCondLst>
                                    <p:cond delay="0"/>
                                  </p:stCondLst>
                                  <p:childTnLst>
                                    <p:set>
                                      <p:cBhvr>
                                        <p:cTn id="181" dur="1" fill="hold">
                                          <p:stCondLst>
                                            <p:cond delay="0"/>
                                          </p:stCondLst>
                                        </p:cTn>
                                        <p:tgtEl>
                                          <p:spTgt spid="35"/>
                                        </p:tgtEl>
                                        <p:attrNameLst>
                                          <p:attrName>style.visibility</p:attrName>
                                        </p:attrNameLst>
                                      </p:cBhvr>
                                      <p:to>
                                        <p:strVal val="visible"/>
                                      </p:to>
                                    </p:set>
                                    <p:anim calcmode="lin" valueType="num">
                                      <p:cBhvr>
                                        <p:cTn id="182" dur="500" fill="hold"/>
                                        <p:tgtEl>
                                          <p:spTgt spid="35"/>
                                        </p:tgtEl>
                                        <p:attrNameLst>
                                          <p:attrName>ppt_w</p:attrName>
                                        </p:attrNameLst>
                                      </p:cBhvr>
                                      <p:tavLst>
                                        <p:tav tm="0">
                                          <p:val>
                                            <p:fltVal val="0"/>
                                          </p:val>
                                        </p:tav>
                                        <p:tav tm="100000">
                                          <p:val>
                                            <p:strVal val="#ppt_w"/>
                                          </p:val>
                                        </p:tav>
                                      </p:tavLst>
                                    </p:anim>
                                    <p:anim calcmode="lin" valueType="num">
                                      <p:cBhvr>
                                        <p:cTn id="183" dur="500" fill="hold"/>
                                        <p:tgtEl>
                                          <p:spTgt spid="35"/>
                                        </p:tgtEl>
                                        <p:attrNameLst>
                                          <p:attrName>ppt_h</p:attrName>
                                        </p:attrNameLst>
                                      </p:cBhvr>
                                      <p:tavLst>
                                        <p:tav tm="0">
                                          <p:val>
                                            <p:fltVal val="0"/>
                                          </p:val>
                                        </p:tav>
                                        <p:tav tm="100000">
                                          <p:val>
                                            <p:strVal val="#ppt_h"/>
                                          </p:val>
                                        </p:tav>
                                      </p:tavLst>
                                    </p:anim>
                                    <p:animEffect transition="in" filter="fade">
                                      <p:cBhvr>
                                        <p:cTn id="184" dur="500"/>
                                        <p:tgtEl>
                                          <p:spTgt spid="35"/>
                                        </p:tgtEl>
                                      </p:cBhvr>
                                    </p:animEffec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36"/>
                                        </p:tgtEl>
                                        <p:attrNameLst>
                                          <p:attrName>style.visibility</p:attrName>
                                        </p:attrNameLst>
                                      </p:cBhvr>
                                      <p:to>
                                        <p:strVal val="visible"/>
                                      </p:to>
                                    </p:set>
                                    <p:anim calcmode="lin" valueType="num">
                                      <p:cBhvr>
                                        <p:cTn id="189" dur="500" fill="hold"/>
                                        <p:tgtEl>
                                          <p:spTgt spid="36"/>
                                        </p:tgtEl>
                                        <p:attrNameLst>
                                          <p:attrName>ppt_w</p:attrName>
                                        </p:attrNameLst>
                                      </p:cBhvr>
                                      <p:tavLst>
                                        <p:tav tm="0">
                                          <p:val>
                                            <p:fltVal val="0"/>
                                          </p:val>
                                        </p:tav>
                                        <p:tav tm="100000">
                                          <p:val>
                                            <p:strVal val="#ppt_w"/>
                                          </p:val>
                                        </p:tav>
                                      </p:tavLst>
                                    </p:anim>
                                    <p:anim calcmode="lin" valueType="num">
                                      <p:cBhvr>
                                        <p:cTn id="190" dur="500" fill="hold"/>
                                        <p:tgtEl>
                                          <p:spTgt spid="36"/>
                                        </p:tgtEl>
                                        <p:attrNameLst>
                                          <p:attrName>ppt_h</p:attrName>
                                        </p:attrNameLst>
                                      </p:cBhvr>
                                      <p:tavLst>
                                        <p:tav tm="0">
                                          <p:val>
                                            <p:fltVal val="0"/>
                                          </p:val>
                                        </p:tav>
                                        <p:tav tm="100000">
                                          <p:val>
                                            <p:strVal val="#ppt_h"/>
                                          </p:val>
                                        </p:tav>
                                      </p:tavLst>
                                    </p:anim>
                                    <p:animEffect transition="in" filter="fade">
                                      <p:cBhvr>
                                        <p:cTn id="191" dur="500"/>
                                        <p:tgtEl>
                                          <p:spTgt spid="36"/>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0" nodeType="clickEffect">
                                  <p:stCondLst>
                                    <p:cond delay="0"/>
                                  </p:stCondLst>
                                  <p:childTnLst>
                                    <p:set>
                                      <p:cBhvr>
                                        <p:cTn id="195" dur="1" fill="hold">
                                          <p:stCondLst>
                                            <p:cond delay="0"/>
                                          </p:stCondLst>
                                        </p:cTn>
                                        <p:tgtEl>
                                          <p:spTgt spid="37"/>
                                        </p:tgtEl>
                                        <p:attrNameLst>
                                          <p:attrName>style.visibility</p:attrName>
                                        </p:attrNameLst>
                                      </p:cBhvr>
                                      <p:to>
                                        <p:strVal val="visible"/>
                                      </p:to>
                                    </p:set>
                                    <p:anim calcmode="lin" valueType="num">
                                      <p:cBhvr>
                                        <p:cTn id="196" dur="500" fill="hold"/>
                                        <p:tgtEl>
                                          <p:spTgt spid="37"/>
                                        </p:tgtEl>
                                        <p:attrNameLst>
                                          <p:attrName>ppt_w</p:attrName>
                                        </p:attrNameLst>
                                      </p:cBhvr>
                                      <p:tavLst>
                                        <p:tav tm="0">
                                          <p:val>
                                            <p:fltVal val="0"/>
                                          </p:val>
                                        </p:tav>
                                        <p:tav tm="100000">
                                          <p:val>
                                            <p:strVal val="#ppt_w"/>
                                          </p:val>
                                        </p:tav>
                                      </p:tavLst>
                                    </p:anim>
                                    <p:anim calcmode="lin" valueType="num">
                                      <p:cBhvr>
                                        <p:cTn id="197" dur="500" fill="hold"/>
                                        <p:tgtEl>
                                          <p:spTgt spid="37"/>
                                        </p:tgtEl>
                                        <p:attrNameLst>
                                          <p:attrName>ppt_h</p:attrName>
                                        </p:attrNameLst>
                                      </p:cBhvr>
                                      <p:tavLst>
                                        <p:tav tm="0">
                                          <p:val>
                                            <p:fltVal val="0"/>
                                          </p:val>
                                        </p:tav>
                                        <p:tav tm="100000">
                                          <p:val>
                                            <p:strVal val="#ppt_h"/>
                                          </p:val>
                                        </p:tav>
                                      </p:tavLst>
                                    </p:anim>
                                    <p:animEffect transition="in" filter="fade">
                                      <p:cBhvr>
                                        <p:cTn id="19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1861" y="1138863"/>
            <a:ext cx="3666111" cy="2863608"/>
            <a:chOff x="181694" y="1538532"/>
            <a:chExt cx="3666111" cy="2863608"/>
          </a:xfrm>
        </p:grpSpPr>
        <p:pic>
          <p:nvPicPr>
            <p:cNvPr id="4" name="Picture 3"/>
            <p:cNvPicPr>
              <a:picLocks noChangeAspect="1"/>
            </p:cNvPicPr>
            <p:nvPr/>
          </p:nvPicPr>
          <p:blipFill rotWithShape="1">
            <a:blip r:embed="rId1"/>
            <a:srcRect l="3363" r="9102" b="71725"/>
            <a:stretch>
              <a:fillRect/>
            </a:stretch>
          </p:blipFill>
          <p:spPr>
            <a:xfrm>
              <a:off x="181694" y="1538532"/>
              <a:ext cx="3666111" cy="2215299"/>
            </a:xfrm>
            <a:prstGeom prst="rect">
              <a:avLst/>
            </a:prstGeom>
          </p:spPr>
        </p:pic>
        <p:sp>
          <p:nvSpPr>
            <p:cNvPr id="7" name="TextBox 6"/>
            <p:cNvSpPr txBox="1"/>
            <p:nvPr/>
          </p:nvSpPr>
          <p:spPr>
            <a:xfrm>
              <a:off x="181694" y="3755809"/>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Trạm A-tu-Brat (Arturo Prat) của Chi-lê (thành lập năm 1947)</a:t>
              </a:r>
              <a:endParaRPr lang="en-US">
                <a:solidFill>
                  <a:srgbClr val="2B1CF0"/>
                </a:solidFill>
                <a:latin typeface="Arial" panose="020B0604020202020204" pitchFamily="34" charset="0"/>
                <a:cs typeface="Arial" panose="020B0604020202020204" pitchFamily="34" charset="0"/>
              </a:endParaRPr>
            </a:p>
          </p:txBody>
        </p:sp>
      </p:grpSp>
      <p:grpSp>
        <p:nvGrpSpPr>
          <p:cNvPr id="11" name="Group 10"/>
          <p:cNvGrpSpPr/>
          <p:nvPr/>
        </p:nvGrpSpPr>
        <p:grpSpPr>
          <a:xfrm>
            <a:off x="8000543" y="1138863"/>
            <a:ext cx="4129596" cy="3071667"/>
            <a:chOff x="4193750" y="1694468"/>
            <a:chExt cx="3487918" cy="2527764"/>
          </a:xfrm>
        </p:grpSpPr>
        <p:pic>
          <p:nvPicPr>
            <p:cNvPr id="6" name="Picture 5"/>
            <p:cNvPicPr>
              <a:picLocks noChangeAspect="1"/>
            </p:cNvPicPr>
            <p:nvPr/>
          </p:nvPicPr>
          <p:blipFill rotWithShape="1">
            <a:blip r:embed="rId1"/>
            <a:srcRect l="2430" t="34872" r="8023" b="37374"/>
            <a:stretch>
              <a:fillRect/>
            </a:stretch>
          </p:blipFill>
          <p:spPr>
            <a:xfrm>
              <a:off x="4296266" y="1694468"/>
              <a:ext cx="3282886" cy="1903429"/>
            </a:xfrm>
            <a:prstGeom prst="rect">
              <a:avLst/>
            </a:prstGeom>
          </p:spPr>
        </p:pic>
        <p:sp>
          <p:nvSpPr>
            <p:cNvPr id="8" name="TextBox 7"/>
            <p:cNvSpPr txBox="1"/>
            <p:nvPr/>
          </p:nvSpPr>
          <p:spPr>
            <a:xfrm>
              <a:off x="4193750" y="3575901"/>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 Trạm Vô-xtốc (Vostok) của Liên bang Nga (thành lập năm 1957)</a:t>
              </a:r>
              <a:endParaRPr lang="en-US">
                <a:solidFill>
                  <a:srgbClr val="2B1CF0"/>
                </a:solidFill>
                <a:latin typeface="Arial" panose="020B0604020202020204" pitchFamily="34" charset="0"/>
                <a:cs typeface="Arial" panose="020B0604020202020204" pitchFamily="34" charset="0"/>
              </a:endParaRPr>
            </a:p>
          </p:txBody>
        </p:sp>
      </p:grpSp>
      <p:grpSp>
        <p:nvGrpSpPr>
          <p:cNvPr id="12" name="Group 11"/>
          <p:cNvGrpSpPr/>
          <p:nvPr/>
        </p:nvGrpSpPr>
        <p:grpSpPr>
          <a:xfrm>
            <a:off x="3494725" y="3849495"/>
            <a:ext cx="4560872" cy="3112202"/>
            <a:chOff x="7904310" y="1612174"/>
            <a:chExt cx="3666111" cy="2486219"/>
          </a:xfrm>
        </p:grpSpPr>
        <p:pic>
          <p:nvPicPr>
            <p:cNvPr id="5" name="Picture 4"/>
            <p:cNvPicPr>
              <a:picLocks noChangeAspect="1"/>
            </p:cNvPicPr>
            <p:nvPr/>
          </p:nvPicPr>
          <p:blipFill rotWithShape="1">
            <a:blip r:embed="rId1"/>
            <a:srcRect t="68843" b="3402"/>
            <a:stretch>
              <a:fillRect/>
            </a:stretch>
          </p:blipFill>
          <p:spPr>
            <a:xfrm>
              <a:off x="7904310" y="1612174"/>
              <a:ext cx="3666111" cy="1903430"/>
            </a:xfrm>
            <a:prstGeom prst="rect">
              <a:avLst/>
            </a:prstGeom>
          </p:spPr>
        </p:pic>
        <p:sp>
          <p:nvSpPr>
            <p:cNvPr id="9" name="TextBox 8"/>
            <p:cNvSpPr txBox="1"/>
            <p:nvPr/>
          </p:nvSpPr>
          <p:spPr>
            <a:xfrm>
              <a:off x="8038249" y="3452062"/>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Trạm Niu-mai-</a:t>
              </a:r>
              <a:r>
                <a:rPr lang="vi-VN">
                  <a:solidFill>
                    <a:srgbClr val="2B1CF0"/>
                  </a:solidFill>
                  <a:latin typeface="Arial" panose="020B0604020202020204" pitchFamily="34" charset="0"/>
                  <a:cs typeface="Arial" panose="020B0604020202020204" pitchFamily="34" charset="0"/>
                </a:rPr>
                <a:t>ơ</a:t>
              </a:r>
              <a:r>
                <a:rPr lang="en-US">
                  <a:solidFill>
                    <a:srgbClr val="2B1CF0"/>
                  </a:solidFill>
                  <a:latin typeface="Arial" panose="020B0604020202020204" pitchFamily="34" charset="0"/>
                  <a:cs typeface="Arial" panose="020B0604020202020204" pitchFamily="34" charset="0"/>
                </a:rPr>
                <a:t> (Neumayer)</a:t>
              </a:r>
              <a:endParaRPr lang="en-US">
                <a:solidFill>
                  <a:srgbClr val="2B1CF0"/>
                </a:solidFill>
                <a:latin typeface="Arial" panose="020B0604020202020204" pitchFamily="34" charset="0"/>
                <a:cs typeface="Arial" panose="020B0604020202020204" pitchFamily="34" charset="0"/>
              </a:endParaRPr>
            </a:p>
            <a:p>
              <a:pPr algn="ctr"/>
              <a:r>
                <a:rPr lang="en-US">
                  <a:solidFill>
                    <a:srgbClr val="2B1CF0"/>
                  </a:solidFill>
                  <a:latin typeface="Arial" panose="020B0604020202020204" pitchFamily="34" charset="0"/>
                  <a:cs typeface="Arial" panose="020B0604020202020204" pitchFamily="34" charset="0"/>
                </a:rPr>
                <a:t> của Đức (thành lập năm 2009)</a:t>
              </a:r>
              <a:endParaRPr lang="en-US">
                <a:solidFill>
                  <a:srgbClr val="2B1CF0"/>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p:cNvSpPr/>
          <p:nvPr/>
        </p:nvSpPr>
        <p:spPr>
          <a:xfrm>
            <a:off x="823098" y="112200"/>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p:cNvSpPr txBox="1">
            <a:spLocks noChangeArrowheads="1"/>
          </p:cNvSpPr>
          <p:nvPr/>
        </p:nvSpPr>
        <p:spPr bwMode="auto">
          <a:xfrm>
            <a:off x="1470465" y="336227"/>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 name="Arrow: Pentagon 5"/>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7" name="Isosceles Triangle 6"/>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8949" y="3010954"/>
            <a:ext cx="11211689" cy="1200329"/>
          </a:xfrm>
          <a:prstGeom prst="rect">
            <a:avLst/>
          </a:prstGeom>
          <a:ln>
            <a:solidFill>
              <a:srgbClr val="1966FF"/>
            </a:solidFill>
            <a:prstDash val="sysDash"/>
          </a:ln>
        </p:spPr>
        <p:txBody>
          <a:bodyPr wrap="square">
            <a:spAutoFit/>
          </a:bodyPr>
          <a:lstStyle/>
          <a:p>
            <a:pPr algn="ctr"/>
            <a:r>
              <a:rPr lang="en-US" sz="3600">
                <a:solidFill>
                  <a:srgbClr val="FF0000"/>
                </a:solidFill>
                <a:latin typeface="Arial" panose="020B0604020202020204" pitchFamily="34" charset="0"/>
                <a:cs typeface="Arial" panose="020B0604020202020204" pitchFamily="34" charset="0"/>
              </a:rPr>
              <a:t>Đọc thông tin trong mục 2, trình bày lịch sử khám phá và nghiên cứu châu Nam Cực.</a:t>
            </a:r>
            <a:endParaRPr lang="en-US" sz="3600">
              <a:solidFill>
                <a:srgbClr val="FF0000"/>
              </a:solidFill>
            </a:endParaRPr>
          </a:p>
        </p:txBody>
      </p:sp>
      <p:sp>
        <p:nvSpPr>
          <p:cNvPr id="9" name="TextBox 8"/>
          <p:cNvSpPr txBox="1"/>
          <p:nvPr/>
        </p:nvSpPr>
        <p:spPr>
          <a:xfrm>
            <a:off x="3356768" y="1458974"/>
            <a:ext cx="5963601" cy="923330"/>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AI NHANH HƠN</a:t>
            </a:r>
            <a:endParaRPr lang="en-US" sz="5400" b="1">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827571" y="2417185"/>
            <a:ext cx="4120231" cy="523220"/>
          </a:xfrm>
          <a:prstGeom prst="rect">
            <a:avLst/>
          </a:prstGeom>
        </p:spPr>
        <p:txBody>
          <a:bodyPr wrap="square">
            <a:spAutoFit/>
          </a:bodyPr>
          <a:lstStyle/>
          <a:p>
            <a:pPr algn="just"/>
            <a:r>
              <a:rPr lang="en-US" sz="2800" b="1" dirty="0">
                <a:solidFill>
                  <a:srgbClr val="1966FF"/>
                </a:solidFill>
                <a:latin typeface="#9Slide03 SFU Futura_12" panose="00000400000000000000" pitchFamily="2" charset="0"/>
                <a:cs typeface="Arial" panose="020B0604020202020204" pitchFamily="34" charset="0"/>
              </a:rPr>
              <a:t>HĐ</a:t>
            </a:r>
            <a:r>
              <a:rPr lang="en-US" sz="2800" b="1">
                <a:solidFill>
                  <a:srgbClr val="1966FF"/>
                </a:solidFill>
                <a:latin typeface="#9Slide03 SFU Futura_12" panose="00000400000000000000" pitchFamily="2" charset="0"/>
                <a:cs typeface="Arial" panose="020B0604020202020204" pitchFamily="34" charset="0"/>
              </a:rPr>
              <a:t>: Cặp đôi</a:t>
            </a:r>
            <a:endParaRPr lang="en-US" sz="2800" b="1" dirty="0">
              <a:solidFill>
                <a:srgbClr val="1966FF"/>
              </a:solidFill>
              <a:latin typeface="#9Slide03 SFU Futura_12" panose="00000400000000000000" pitchFamily="2" charset="0"/>
            </a:endParaRPr>
          </a:p>
        </p:txBody>
      </p:sp>
      <p:sp>
        <p:nvSpPr>
          <p:cNvPr id="11" name="Rectangle 10"/>
          <p:cNvSpPr/>
          <p:nvPr/>
        </p:nvSpPr>
        <p:spPr>
          <a:xfrm>
            <a:off x="8855131" y="2232519"/>
            <a:ext cx="3417946" cy="707886"/>
          </a:xfrm>
          <a:prstGeom prst="rect">
            <a:avLst/>
          </a:prstGeom>
        </p:spPr>
        <p:txBody>
          <a:bodyPr wrap="square">
            <a:spAutoFit/>
          </a:bodyPr>
          <a:lstStyle/>
          <a:p>
            <a:pPr algn="just"/>
            <a:r>
              <a:rPr lang="en-US" sz="2800" b="1">
                <a:solidFill>
                  <a:srgbClr val="1966FF"/>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1966FF"/>
                </a:solidFill>
                <a:latin typeface="#9Slide03 SFU Futura_12" panose="00000400000000000000" pitchFamily="2" charset="0"/>
                <a:cs typeface="Arial" panose="020B0604020202020204" pitchFamily="34" charset="0"/>
              </a:rPr>
              <a:t>(</a:t>
            </a:r>
            <a:r>
              <a:rPr lang="vi-VN" sz="2800" b="1">
                <a:solidFill>
                  <a:srgbClr val="1966FF"/>
                </a:solidFill>
                <a:latin typeface="#9Slide03 SFU Futura_12" panose="00000400000000000000" pitchFamily="2" charset="0"/>
                <a:cs typeface="Arial" panose="020B0604020202020204" pitchFamily="34" charset="0"/>
              </a:rPr>
              <a:t>3</a:t>
            </a:r>
            <a:r>
              <a:rPr lang="en-US" sz="4000" b="1">
                <a:solidFill>
                  <a:srgbClr val="1966FF"/>
                </a:solidFill>
                <a:latin typeface="#9Slide03 SFU Futura_12" panose="00000400000000000000" pitchFamily="2" charset="0"/>
                <a:cs typeface="Arial" panose="020B0604020202020204" pitchFamily="34" charset="0"/>
              </a:rPr>
              <a:t> </a:t>
            </a:r>
            <a:r>
              <a:rPr lang="en-US" sz="2800" b="1">
                <a:solidFill>
                  <a:srgbClr val="1966FF"/>
                </a:solidFill>
                <a:latin typeface="#9Slide03 SFU Futura_12" panose="00000400000000000000" pitchFamily="2" charset="0"/>
                <a:cs typeface="Arial" panose="020B0604020202020204" pitchFamily="34" charset="0"/>
              </a:rPr>
              <a:t>phút)</a:t>
            </a:r>
            <a:r>
              <a:rPr lang="en-US" sz="2800" b="1">
                <a:solidFill>
                  <a:srgbClr val="1966FF"/>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1966FF"/>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2" name="Group 11"/>
          <p:cNvGrpSpPr/>
          <p:nvPr/>
        </p:nvGrpSpPr>
        <p:grpSpPr>
          <a:xfrm>
            <a:off x="479463" y="1281092"/>
            <a:ext cx="1239063" cy="1049749"/>
            <a:chOff x="3634055" y="3302115"/>
            <a:chExt cx="848449" cy="796469"/>
          </a:xfrm>
        </p:grpSpPr>
        <p:pic>
          <p:nvPicPr>
            <p:cNvPr id="13" name="Picture 12"/>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a:fillRect/>
            </a:stretch>
          </p:blipFill>
          <p:spPr>
            <a:xfrm>
              <a:off x="3634055" y="3302116"/>
              <a:ext cx="444923" cy="796468"/>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2" b="100000" l="0" r="100000"/>
                      </a14:imgEffect>
                    </a14:imgLayer>
                  </a14:imgProps>
                </a:ext>
                <a:ext uri="{28A0092B-C50C-407E-A947-70E740481C1C}">
                  <a14:useLocalDpi xmlns:a14="http://schemas.microsoft.com/office/drawing/2010/main" val="0"/>
                </a:ext>
              </a:extLst>
            </a:blip>
            <a:srcRect l="7746" t="26255"/>
            <a:stretch>
              <a:fillRect/>
            </a:stretch>
          </p:blipFill>
          <p:spPr>
            <a:xfrm>
              <a:off x="4122720" y="3302115"/>
              <a:ext cx="359784" cy="796469"/>
            </a:xfrm>
            <a:prstGeom prst="rect">
              <a:avLst/>
            </a:prstGeom>
          </p:spPr>
        </p:pic>
      </p:grpSp>
      <p:pic>
        <p:nvPicPr>
          <p:cNvPr id="15" name="3 Minute Timer (Nho)">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9712373" y="1456035"/>
            <a:ext cx="1459751" cy="905136"/>
          </a:xfrm>
          <a:prstGeom prst="rect">
            <a:avLst/>
          </a:prstGeom>
        </p:spPr>
      </p:pic>
      <p:grpSp>
        <p:nvGrpSpPr>
          <p:cNvPr id="16" name="Group 15"/>
          <p:cNvGrpSpPr/>
          <p:nvPr/>
        </p:nvGrpSpPr>
        <p:grpSpPr>
          <a:xfrm>
            <a:off x="2241650" y="4502200"/>
            <a:ext cx="1205511" cy="1031663"/>
            <a:chOff x="763886" y="4529799"/>
            <a:chExt cx="1205511" cy="1031663"/>
          </a:xfrm>
        </p:grpSpPr>
        <p:sp>
          <p:nvSpPr>
            <p:cNvPr id="17" name="Oval 16"/>
            <p:cNvSpPr/>
            <p:nvPr/>
          </p:nvSpPr>
          <p:spPr>
            <a:xfrm>
              <a:off x="763886" y="4529799"/>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8" name="TextBox 17"/>
            <p:cNvSpPr txBox="1"/>
            <p:nvPr/>
          </p:nvSpPr>
          <p:spPr>
            <a:xfrm>
              <a:off x="842638" y="4814797"/>
              <a:ext cx="1126759" cy="461665"/>
            </a:xfrm>
            <a:prstGeom prst="rect">
              <a:avLst/>
            </a:prstGeom>
            <a:noFill/>
          </p:spPr>
          <p:txBody>
            <a:bodyPr wrap="square" rtlCol="0">
              <a:spAutoFit/>
            </a:bodyPr>
            <a:lstStyle/>
            <a:p>
              <a:r>
                <a:rPr lang="vi-VN" sz="2400" b="1">
                  <a:solidFill>
                    <a:schemeClr val="bg1"/>
                  </a:solidFill>
                </a:rPr>
                <a:t>1820</a:t>
              </a:r>
              <a:endParaRPr lang="en-US" sz="2400" b="1">
                <a:solidFill>
                  <a:schemeClr val="bg1"/>
                </a:solidFill>
              </a:endParaRPr>
            </a:p>
          </p:txBody>
        </p:sp>
      </p:grpSp>
      <p:grpSp>
        <p:nvGrpSpPr>
          <p:cNvPr id="19" name="Group 18"/>
          <p:cNvGrpSpPr/>
          <p:nvPr/>
        </p:nvGrpSpPr>
        <p:grpSpPr>
          <a:xfrm>
            <a:off x="4277102" y="4454087"/>
            <a:ext cx="1169589" cy="1031663"/>
            <a:chOff x="3227930" y="4524085"/>
            <a:chExt cx="1169589" cy="1031663"/>
          </a:xfrm>
        </p:grpSpPr>
        <p:sp>
          <p:nvSpPr>
            <p:cNvPr id="20" name="Oval 19"/>
            <p:cNvSpPr/>
            <p:nvPr/>
          </p:nvSpPr>
          <p:spPr>
            <a:xfrm>
              <a:off x="3227930" y="4524085"/>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1" name="TextBox 20"/>
            <p:cNvSpPr txBox="1"/>
            <p:nvPr/>
          </p:nvSpPr>
          <p:spPr>
            <a:xfrm>
              <a:off x="3270760" y="4824432"/>
              <a:ext cx="1126759" cy="461665"/>
            </a:xfrm>
            <a:prstGeom prst="rect">
              <a:avLst/>
            </a:prstGeom>
            <a:noFill/>
          </p:spPr>
          <p:txBody>
            <a:bodyPr wrap="square" rtlCol="0">
              <a:spAutoFit/>
            </a:bodyPr>
            <a:lstStyle/>
            <a:p>
              <a:r>
                <a:rPr lang="vi-VN" sz="2400" b="1">
                  <a:solidFill>
                    <a:schemeClr val="bg1"/>
                  </a:solidFill>
                </a:rPr>
                <a:t>1900</a:t>
              </a:r>
              <a:endParaRPr lang="en-US" sz="2400" b="1">
                <a:solidFill>
                  <a:schemeClr val="bg1"/>
                </a:solidFill>
              </a:endParaRPr>
            </a:p>
          </p:txBody>
        </p:sp>
      </p:grpSp>
      <p:grpSp>
        <p:nvGrpSpPr>
          <p:cNvPr id="22" name="Group 21"/>
          <p:cNvGrpSpPr/>
          <p:nvPr/>
        </p:nvGrpSpPr>
        <p:grpSpPr>
          <a:xfrm>
            <a:off x="6276632" y="4446048"/>
            <a:ext cx="1242475" cy="1031663"/>
            <a:chOff x="2927922" y="5762081"/>
            <a:chExt cx="1242475" cy="1031663"/>
          </a:xfrm>
        </p:grpSpPr>
        <p:sp>
          <p:nvSpPr>
            <p:cNvPr id="23" name="Oval 22"/>
            <p:cNvSpPr/>
            <p:nvPr/>
          </p:nvSpPr>
          <p:spPr>
            <a:xfrm>
              <a:off x="2927922" y="5762081"/>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4" name="TextBox 23"/>
            <p:cNvSpPr txBox="1"/>
            <p:nvPr/>
          </p:nvSpPr>
          <p:spPr>
            <a:xfrm>
              <a:off x="3043638" y="6014315"/>
              <a:ext cx="1126759" cy="461665"/>
            </a:xfrm>
            <a:prstGeom prst="rect">
              <a:avLst/>
            </a:prstGeom>
            <a:noFill/>
          </p:spPr>
          <p:txBody>
            <a:bodyPr wrap="square" rtlCol="0">
              <a:spAutoFit/>
            </a:bodyPr>
            <a:lstStyle/>
            <a:p>
              <a:r>
                <a:rPr lang="vi-VN" sz="2400" b="1">
                  <a:solidFill>
                    <a:schemeClr val="bg1"/>
                  </a:solidFill>
                </a:rPr>
                <a:t>1911</a:t>
              </a:r>
              <a:endParaRPr lang="en-US" sz="2400" b="1">
                <a:solidFill>
                  <a:schemeClr val="bg1"/>
                </a:solidFill>
              </a:endParaRPr>
            </a:p>
          </p:txBody>
        </p:sp>
      </p:grpSp>
      <p:grpSp>
        <p:nvGrpSpPr>
          <p:cNvPr id="25" name="Group 24"/>
          <p:cNvGrpSpPr/>
          <p:nvPr/>
        </p:nvGrpSpPr>
        <p:grpSpPr>
          <a:xfrm>
            <a:off x="8349048" y="4367363"/>
            <a:ext cx="1215954" cy="1031663"/>
            <a:chOff x="2575355" y="7090404"/>
            <a:chExt cx="1215954" cy="1031663"/>
          </a:xfrm>
        </p:grpSpPr>
        <p:sp>
          <p:nvSpPr>
            <p:cNvPr id="26" name="Oval 25"/>
            <p:cNvSpPr/>
            <p:nvPr/>
          </p:nvSpPr>
          <p:spPr>
            <a:xfrm>
              <a:off x="2575355" y="7090404"/>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7" name="TextBox 26"/>
            <p:cNvSpPr txBox="1"/>
            <p:nvPr/>
          </p:nvSpPr>
          <p:spPr>
            <a:xfrm>
              <a:off x="2664550" y="7377987"/>
              <a:ext cx="1126759" cy="461665"/>
            </a:xfrm>
            <a:prstGeom prst="rect">
              <a:avLst/>
            </a:prstGeom>
            <a:noFill/>
          </p:spPr>
          <p:txBody>
            <a:bodyPr wrap="square" rtlCol="0">
              <a:spAutoFit/>
            </a:bodyPr>
            <a:lstStyle/>
            <a:p>
              <a:r>
                <a:rPr lang="vi-VN" sz="2400" b="1">
                  <a:solidFill>
                    <a:schemeClr val="bg1"/>
                  </a:solidFill>
                </a:rPr>
                <a:t>1957</a:t>
              </a:r>
              <a:endParaRPr lang="en-US" sz="2400" b="1">
                <a:solidFill>
                  <a:schemeClr val="bg1"/>
                </a:solidFill>
              </a:endParaRPr>
            </a:p>
          </p:txBody>
        </p:sp>
      </p:grpSp>
      <p:sp>
        <p:nvSpPr>
          <p:cNvPr id="28" name="Rectangle: Rounded Corners 27"/>
          <p:cNvSpPr/>
          <p:nvPr/>
        </p:nvSpPr>
        <p:spPr>
          <a:xfrm>
            <a:off x="3380330" y="1655565"/>
            <a:ext cx="4858697" cy="843472"/>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p:cNvSpPr txBox="1"/>
          <p:nvPr/>
        </p:nvSpPr>
        <p:spPr>
          <a:xfrm>
            <a:off x="3603461" y="1697625"/>
            <a:ext cx="5963601" cy="769441"/>
          </a:xfrm>
          <a:prstGeom prst="rect">
            <a:avLst/>
          </a:prstGeom>
          <a:noFill/>
        </p:spPr>
        <p:txBody>
          <a:bodyPr wrap="square" rtlCol="0">
            <a:spAutoFit/>
          </a:bodyPr>
          <a:lstStyle/>
          <a:p>
            <a:r>
              <a:rPr lang="en-US" sz="4400" b="1">
                <a:solidFill>
                  <a:srgbClr val="FFFF00"/>
                </a:solidFill>
                <a:latin typeface="Arial" panose="020B0604020202020204" pitchFamily="34" charset="0"/>
                <a:cs typeface="Arial" panose="020B0604020202020204" pitchFamily="34" charset="0"/>
              </a:rPr>
              <a:t>AI NHANH HƠN</a:t>
            </a:r>
            <a:endParaRPr lang="en-US" sz="4400" b="1">
              <a:solidFill>
                <a:srgbClr val="FFFF00"/>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a:fillRect/>
          </a:stretch>
        </p:blipFill>
        <p:spPr>
          <a:xfrm>
            <a:off x="121543" y="4787198"/>
            <a:ext cx="1540241" cy="1913924"/>
          </a:xfrm>
          <a:prstGeom prst="rect">
            <a:avLst/>
          </a:prstGeom>
        </p:spPr>
      </p:pic>
      <p:pic>
        <p:nvPicPr>
          <p:cNvPr id="31" name="Picture 30"/>
          <p:cNvPicPr>
            <a:picLocks noChangeAspect="1"/>
          </p:cNvPicPr>
          <p:nvPr/>
        </p:nvPicPr>
        <p:blipFill>
          <a:blip r:embed="rId10"/>
          <a:stretch>
            <a:fillRect/>
          </a:stretch>
        </p:blipFill>
        <p:spPr>
          <a:xfrm>
            <a:off x="11015766" y="6657"/>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ntr" presetSubtype="21"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5"/>
                </p:tgtEl>
              </p:cMediaNode>
            </p:video>
          </p:childTnLst>
        </p:cTn>
      </p:par>
    </p:tnLst>
    <p:bldLst>
      <p:bldP spid="8" grpId="0" animBg="1"/>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lock Arc 10"/>
          <p:cNvSpPr/>
          <p:nvPr/>
        </p:nvSpPr>
        <p:spPr>
          <a:xfrm>
            <a:off x="-3755113" y="-1273949"/>
            <a:ext cx="5538778" cy="8884692"/>
          </a:xfrm>
          <a:prstGeom prst="blockArc">
            <a:avLst>
              <a:gd name="adj1" fmla="val 18900000"/>
              <a:gd name="adj2" fmla="val 2700000"/>
              <a:gd name="adj3" fmla="val 38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Shape 11"/>
          <p:cNvSpPr/>
          <p:nvPr/>
        </p:nvSpPr>
        <p:spPr>
          <a:xfrm>
            <a:off x="1525305" y="999404"/>
            <a:ext cx="9242779"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rgbClr val="FFB989">
              <a:alpha val="59000"/>
            </a:srgb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vi-VN" sz="2800">
                <a:solidFill>
                  <a:srgbClr val="1966FF"/>
                </a:solidFill>
              </a:rPr>
              <a:t>    Hai nhà hàng hải người Nga là Bê-linh-hao-den và    La-da-rép đã phát hiện ra lục địa Nam Cực. </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1009473" y="896237"/>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8" name="Freeform: Shape 17"/>
          <p:cNvSpPr/>
          <p:nvPr/>
        </p:nvSpPr>
        <p:spPr>
          <a:xfrm>
            <a:off x="1825312" y="2343067"/>
            <a:ext cx="8942772" cy="825330"/>
          </a:xfrm>
          <a:custGeom>
            <a:avLst/>
            <a:gdLst>
              <a:gd name="connsiteX0" fmla="*/ 0 w 6326644"/>
              <a:gd name="connsiteY0" fmla="*/ 0 h 825330"/>
              <a:gd name="connsiteX1" fmla="*/ 6326644 w 6326644"/>
              <a:gd name="connsiteY1" fmla="*/ 0 h 825330"/>
              <a:gd name="connsiteX2" fmla="*/ 6326644 w 6326644"/>
              <a:gd name="connsiteY2" fmla="*/ 825330 h 825330"/>
              <a:gd name="connsiteX3" fmla="*/ 0 w 6326644"/>
              <a:gd name="connsiteY3" fmla="*/ 825330 h 825330"/>
              <a:gd name="connsiteX4" fmla="*/ 0 w 6326644"/>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644" h="825330">
                <a:moveTo>
                  <a:pt x="0" y="0"/>
                </a:moveTo>
                <a:lnTo>
                  <a:pt x="6326644" y="0"/>
                </a:lnTo>
                <a:lnTo>
                  <a:pt x="6326644" y="825330"/>
                </a:lnTo>
                <a:lnTo>
                  <a:pt x="0" y="825330"/>
                </a:lnTo>
                <a:lnTo>
                  <a:pt x="0" y="0"/>
                </a:lnTo>
                <a:close/>
              </a:path>
            </a:pathLst>
          </a:custGeom>
          <a:solidFill>
            <a:srgbClr val="FFFF9B"/>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vi-VN" sz="2800">
                <a:solidFill>
                  <a:srgbClr val="1966FF"/>
                </a:solidFill>
              </a:rPr>
              <a:t> Nhà thám hiểm người Na Uy là Boóc-rơ-grê-vim đã đặt chân tới lục địa Nam Cực.</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18"/>
          <p:cNvSpPr/>
          <p:nvPr/>
        </p:nvSpPr>
        <p:spPr>
          <a:xfrm>
            <a:off x="1309481" y="2239900"/>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Freeform: Shape 19"/>
          <p:cNvSpPr/>
          <p:nvPr/>
        </p:nvSpPr>
        <p:spPr>
          <a:xfrm>
            <a:off x="1525305" y="3581063"/>
            <a:ext cx="9242779"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chemeClr val="accent5">
              <a:lumMod val="20000"/>
              <a:lumOff val="80000"/>
            </a:scheme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vi-VN" sz="2800">
                <a:solidFill>
                  <a:srgbClr val="1966FF"/>
                </a:solidFill>
              </a:rPr>
              <a:t>Nhà thám hiểm A-mun-sen người Na Uy là người đầu tiên tới được điểm cực Nam của Trái Đất</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21" name="Oval 20"/>
          <p:cNvSpPr/>
          <p:nvPr/>
        </p:nvSpPr>
        <p:spPr>
          <a:xfrm>
            <a:off x="1009473" y="3477896"/>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2" name="Freeform: Shape 21"/>
          <p:cNvSpPr/>
          <p:nvPr/>
        </p:nvSpPr>
        <p:spPr>
          <a:xfrm>
            <a:off x="1172738" y="4909386"/>
            <a:ext cx="9595346"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chemeClr val="accent4">
              <a:lumMod val="20000"/>
              <a:lumOff val="80000"/>
            </a:scheme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endParaRPr lang="vi-VN" sz="2800">
              <a:solidFill>
                <a:srgbClr val="1966FF"/>
              </a:solidFill>
            </a:endParaRPr>
          </a:p>
          <a:p>
            <a:pPr lvl="0" defTabSz="1066800">
              <a:lnSpc>
                <a:spcPct val="90000"/>
              </a:lnSpc>
              <a:spcBef>
                <a:spcPct val="0"/>
              </a:spcBef>
            </a:pPr>
            <a:endParaRPr lang="vi-VN" sz="2800">
              <a:solidFill>
                <a:srgbClr val="1966FF"/>
              </a:solidFill>
            </a:endParaRPr>
          </a:p>
          <a:p>
            <a:pPr lvl="0" defTabSz="1066800">
              <a:lnSpc>
                <a:spcPct val="90000"/>
              </a:lnSpc>
              <a:spcBef>
                <a:spcPct val="0"/>
              </a:spcBef>
            </a:pPr>
            <a:r>
              <a:rPr lang="vi-VN" sz="2800">
                <a:solidFill>
                  <a:srgbClr val="1966FF"/>
                </a:solidFill>
              </a:rPr>
              <a:t>  Việc nghiên cứu châu Nam Cực mới được xúc tiến mạnh mẽ và toàn diện. </a:t>
            </a:r>
            <a:br>
              <a:rPr lang="vi-VN" sz="2800">
                <a:solidFill>
                  <a:srgbClr val="1966FF"/>
                </a:solidFill>
              </a:rPr>
            </a:br>
            <a:br>
              <a:rPr lang="vi-VN" sz="2800">
                <a:solidFill>
                  <a:srgbClr val="1966FF"/>
                </a:solidFill>
              </a:rPr>
            </a:b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23" name="Oval 22"/>
          <p:cNvSpPr/>
          <p:nvPr/>
        </p:nvSpPr>
        <p:spPr>
          <a:xfrm>
            <a:off x="656906" y="4806219"/>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5" name="Frame 14"/>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1077642" y="1157348"/>
            <a:ext cx="1126759" cy="461665"/>
          </a:xfrm>
          <a:prstGeom prst="rect">
            <a:avLst/>
          </a:prstGeom>
          <a:noFill/>
        </p:spPr>
        <p:txBody>
          <a:bodyPr wrap="square" rtlCol="0">
            <a:spAutoFit/>
          </a:bodyPr>
          <a:lstStyle/>
          <a:p>
            <a:r>
              <a:rPr lang="vi-VN" sz="2400" b="1">
                <a:solidFill>
                  <a:schemeClr val="bg1"/>
                </a:solidFill>
              </a:rPr>
              <a:t>1820</a:t>
            </a:r>
            <a:endParaRPr lang="en-US" sz="2400" b="1">
              <a:solidFill>
                <a:schemeClr val="bg1"/>
              </a:solidFill>
            </a:endParaRPr>
          </a:p>
        </p:txBody>
      </p:sp>
      <p:sp>
        <p:nvSpPr>
          <p:cNvPr id="25" name="TextBox 24"/>
          <p:cNvSpPr txBox="1"/>
          <p:nvPr/>
        </p:nvSpPr>
        <p:spPr>
          <a:xfrm>
            <a:off x="1352311" y="2540247"/>
            <a:ext cx="1126759" cy="461665"/>
          </a:xfrm>
          <a:prstGeom prst="rect">
            <a:avLst/>
          </a:prstGeom>
          <a:noFill/>
        </p:spPr>
        <p:txBody>
          <a:bodyPr wrap="square" rtlCol="0">
            <a:spAutoFit/>
          </a:bodyPr>
          <a:lstStyle/>
          <a:p>
            <a:r>
              <a:rPr lang="vi-VN" sz="2400" b="1">
                <a:solidFill>
                  <a:schemeClr val="bg1"/>
                </a:solidFill>
              </a:rPr>
              <a:t>1900</a:t>
            </a:r>
            <a:endParaRPr lang="en-US" sz="2400" b="1">
              <a:solidFill>
                <a:schemeClr val="bg1"/>
              </a:solidFill>
            </a:endParaRPr>
          </a:p>
        </p:txBody>
      </p:sp>
      <p:sp>
        <p:nvSpPr>
          <p:cNvPr id="26" name="TextBox 25"/>
          <p:cNvSpPr txBox="1"/>
          <p:nvPr/>
        </p:nvSpPr>
        <p:spPr>
          <a:xfrm>
            <a:off x="1125189" y="3730130"/>
            <a:ext cx="1126759" cy="461665"/>
          </a:xfrm>
          <a:prstGeom prst="rect">
            <a:avLst/>
          </a:prstGeom>
          <a:noFill/>
        </p:spPr>
        <p:txBody>
          <a:bodyPr wrap="square" rtlCol="0">
            <a:spAutoFit/>
          </a:bodyPr>
          <a:lstStyle/>
          <a:p>
            <a:r>
              <a:rPr lang="vi-VN" sz="2400" b="1">
                <a:solidFill>
                  <a:schemeClr val="bg1"/>
                </a:solidFill>
              </a:rPr>
              <a:t>1911</a:t>
            </a:r>
            <a:endParaRPr lang="en-US" sz="2400" b="1">
              <a:solidFill>
                <a:schemeClr val="bg1"/>
              </a:solidFill>
            </a:endParaRPr>
          </a:p>
        </p:txBody>
      </p:sp>
      <p:sp>
        <p:nvSpPr>
          <p:cNvPr id="27" name="TextBox 26"/>
          <p:cNvSpPr txBox="1"/>
          <p:nvPr/>
        </p:nvSpPr>
        <p:spPr>
          <a:xfrm>
            <a:off x="746101" y="5093802"/>
            <a:ext cx="1126759" cy="461665"/>
          </a:xfrm>
          <a:prstGeom prst="rect">
            <a:avLst/>
          </a:prstGeom>
          <a:noFill/>
        </p:spPr>
        <p:txBody>
          <a:bodyPr wrap="square" rtlCol="0">
            <a:spAutoFit/>
          </a:bodyPr>
          <a:lstStyle/>
          <a:p>
            <a:r>
              <a:rPr lang="vi-VN" sz="2400" b="1">
                <a:solidFill>
                  <a:schemeClr val="bg1"/>
                </a:solidFill>
              </a:rPr>
              <a:t>1957</a:t>
            </a:r>
            <a:endParaRPr lang="en-US"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0"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7"/>
          <p:cNvGraphicFramePr>
            <a:graphicFrameLocks noChangeAspect="1"/>
          </p:cNvGraphicFramePr>
          <p:nvPr/>
        </p:nvGraphicFramePr>
        <p:xfrm>
          <a:off x="1600200" y="0"/>
          <a:ext cx="9144000" cy="6126163"/>
        </p:xfrm>
        <a:graphic>
          <a:graphicData uri="http://schemas.openxmlformats.org/presentationml/2006/ole">
            <mc:AlternateContent xmlns:mc="http://schemas.openxmlformats.org/markup-compatibility/2006">
              <mc:Choice xmlns:v="urn:schemas-microsoft-com:vml" Requires="v">
                <p:oleObj spid="_x0000_s2056" name="Clip" r:id="rId1" imgW="3048000" imgH="2286000" progId="MS_ClipArt_Gallery.2">
                  <p:embed/>
                </p:oleObj>
              </mc:Choice>
              <mc:Fallback>
                <p:oleObj name="Clip" r:id="rId1" imgW="3048000" imgH="2286000" progId="MS_ClipArt_Gallery.2">
                  <p:embed/>
                  <p:pic>
                    <p:nvPicPr>
                      <p:cNvPr id="0" name="Object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9144000" cy="6126163"/>
                      </a:xfrm>
                      <a:prstGeom prst="rect">
                        <a:avLst/>
                      </a:prstGeom>
                      <a:noFill/>
                      <a:ln w="19050">
                        <a:solidFill>
                          <a:schemeClr val="accent1"/>
                        </a:solidFill>
                        <a:miter lim="800000"/>
                        <a:headEnd/>
                        <a:tailEnd/>
                      </a:ln>
                      <a:effectLst/>
                    </p:spPr>
                  </p:pic>
                </p:oleObj>
              </mc:Fallback>
            </mc:AlternateContent>
          </a:graphicData>
        </a:graphic>
      </p:graphicFrame>
      <p:sp>
        <p:nvSpPr>
          <p:cNvPr id="3" name="Text Box 49"/>
          <p:cNvSpPr txBox="1">
            <a:spLocks noChangeArrowheads="1"/>
          </p:cNvSpPr>
          <p:nvPr/>
        </p:nvSpPr>
        <p:spPr bwMode="auto">
          <a:xfrm>
            <a:off x="1447800" y="6027003"/>
            <a:ext cx="9557982"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i="1">
                <a:solidFill>
                  <a:srgbClr val="1966FF"/>
                </a:solidFill>
                <a:cs typeface="Arial" panose="020B0604020202020204" pitchFamily="34" charset="0"/>
              </a:rPr>
              <a:t>Ngày 14/12/1911 ROALD AMUNDSEN  và đoàn thám hiểm </a:t>
            </a:r>
            <a:endParaRPr lang="en-US" altLang="en-US" sz="2400" i="1">
              <a:solidFill>
                <a:srgbClr val="1966FF"/>
              </a:solidFill>
              <a:cs typeface="Arial" panose="020B0604020202020204" pitchFamily="34" charset="0"/>
            </a:endParaRPr>
          </a:p>
          <a:p>
            <a:pPr algn="ctr" eaLnBrk="1" hangingPunct="1"/>
            <a:r>
              <a:rPr lang="en-US" altLang="en-US" sz="2400" i="1">
                <a:solidFill>
                  <a:srgbClr val="1966FF"/>
                </a:solidFill>
                <a:cs typeface="Arial" panose="020B0604020202020204" pitchFamily="34" charset="0"/>
              </a:rPr>
              <a:t>NA-UY là những người đầu tiên </a:t>
            </a:r>
            <a:r>
              <a:rPr lang="vi-VN" sz="2400">
                <a:solidFill>
                  <a:srgbClr val="1966FF"/>
                </a:solidFill>
              </a:rPr>
              <a:t>tới được điểm cực Nam của Trái Đất</a:t>
            </a:r>
            <a:endParaRPr lang="en-US" altLang="en-US" sz="2400" i="1">
              <a:solidFill>
                <a:srgbClr val="1966FF"/>
              </a:solidFill>
              <a:cs typeface="Arial" panose="020B0604020202020204" pitchFamily="34" charset="0"/>
            </a:endParaRPr>
          </a:p>
        </p:txBody>
      </p:sp>
      <p:pic>
        <p:nvPicPr>
          <p:cNvPr id="4" name="Picture 48" descr="roaldamund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0"/>
            <a:ext cx="3276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descr="Cloud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164" y="0"/>
            <a:ext cx="4922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anam cuc viet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276600"/>
            <a:ext cx="42068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AutoShape 6"/>
          <p:cNvSpPr>
            <a:spLocks noChangeArrowheads="1"/>
          </p:cNvSpPr>
          <p:nvPr/>
        </p:nvSpPr>
        <p:spPr bwMode="auto">
          <a:xfrm>
            <a:off x="1524000" y="1"/>
            <a:ext cx="5181600" cy="3186113"/>
          </a:xfrm>
          <a:prstGeom prst="cloudCallout">
            <a:avLst>
              <a:gd name="adj1" fmla="val 53847"/>
              <a:gd name="adj2" fmla="val 52343"/>
            </a:avLst>
          </a:prstGeom>
          <a:solidFill>
            <a:srgbClr val="FFFFD7"/>
          </a:solidFill>
          <a:ln w="9525">
            <a:solidFill>
              <a:schemeClr val="bg1">
                <a:lumMod val="95000"/>
              </a:schemeClr>
            </a:solidFill>
            <a:round/>
          </a:ln>
        </p:spPr>
        <p:txBody>
          <a:bodyPr/>
          <a:lstStyle/>
          <a:p>
            <a:pPr algn="ctr">
              <a:defRPr/>
            </a:pPr>
            <a:endParaRPr lang="en-US" dirty="0">
              <a:solidFill>
                <a:srgbClr val="FFFF00"/>
              </a:solidFill>
              <a:latin typeface="Times New Roman" panose="02020603050405020304" pitchFamily="18" charset="0"/>
              <a:cs typeface="Times New Roman" panose="02020603050405020304" pitchFamily="18" charset="0"/>
            </a:endParaRPr>
          </a:p>
        </p:txBody>
      </p:sp>
      <p:sp>
        <p:nvSpPr>
          <p:cNvPr id="162820" name="Text Box 4"/>
          <p:cNvSpPr txBox="1">
            <a:spLocks noChangeArrowheads="1"/>
          </p:cNvSpPr>
          <p:nvPr/>
        </p:nvSpPr>
        <p:spPr bwMode="auto">
          <a:xfrm>
            <a:off x="1600200" y="531228"/>
            <a:ext cx="5029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00FF"/>
                </a:solidFill>
                <a:cs typeface="Arial" panose="020B0604020202020204" pitchFamily="34" charset="0"/>
              </a:rPr>
              <a:t>TS Nguyễn Trọng Hiền-</a:t>
            </a:r>
            <a:endParaRPr lang="en-US" altLang="en-US" sz="2400" b="1">
              <a:solidFill>
                <a:srgbClr val="FF00FF"/>
              </a:solidFill>
              <a:cs typeface="Arial" panose="020B0604020202020204" pitchFamily="34" charset="0"/>
            </a:endParaRPr>
          </a:p>
          <a:p>
            <a:pPr algn="ctr" eaLnBrk="1" hangingPunct="1">
              <a:spcBef>
                <a:spcPct val="50000"/>
              </a:spcBef>
            </a:pPr>
            <a:r>
              <a:rPr lang="en-US" altLang="en-US" sz="2400" b="1">
                <a:solidFill>
                  <a:srgbClr val="FF00FF"/>
                </a:solidFill>
                <a:cs typeface="Arial" panose="020B0604020202020204" pitchFamily="34" charset="0"/>
              </a:rPr>
              <a:t>Người Việt Nam đầu tiên</a:t>
            </a:r>
            <a:endParaRPr lang="en-US" altLang="en-US" sz="2400" b="1">
              <a:solidFill>
                <a:srgbClr val="FF00FF"/>
              </a:solidFill>
              <a:cs typeface="Arial" panose="020B0604020202020204" pitchFamily="34" charset="0"/>
            </a:endParaRPr>
          </a:p>
          <a:p>
            <a:pPr algn="ctr" eaLnBrk="1" hangingPunct="1">
              <a:spcBef>
                <a:spcPct val="50000"/>
              </a:spcBef>
            </a:pPr>
            <a:r>
              <a:rPr lang="en-US" altLang="en-US" sz="2400" b="1">
                <a:solidFill>
                  <a:srgbClr val="FF00FF"/>
                </a:solidFill>
                <a:cs typeface="Arial" panose="020B0604020202020204" pitchFamily="34" charset="0"/>
              </a:rPr>
              <a:t>cắm cờ ở Nam Cực, vào </a:t>
            </a:r>
            <a:endParaRPr lang="en-US" altLang="en-US" sz="2400" b="1">
              <a:solidFill>
                <a:srgbClr val="FF00FF"/>
              </a:solidFill>
              <a:cs typeface="Arial" panose="020B0604020202020204" pitchFamily="34" charset="0"/>
            </a:endParaRPr>
          </a:p>
          <a:p>
            <a:pPr algn="ctr" eaLnBrk="1" hangingPunct="1">
              <a:spcBef>
                <a:spcPct val="50000"/>
              </a:spcBef>
            </a:pPr>
            <a:r>
              <a:rPr lang="en-US" altLang="en-US" sz="2400" b="1">
                <a:solidFill>
                  <a:srgbClr val="FF00FF"/>
                </a:solidFill>
                <a:cs typeface="Arial" panose="020B0604020202020204" pitchFamily="34" charset="0"/>
              </a:rPr>
              <a:t>tháng 9 năm 1992.</a:t>
            </a:r>
            <a:endParaRPr lang="en-US" altLang="en-US" sz="2400" b="1">
              <a:solidFill>
                <a:srgbClr val="FF00FF"/>
              </a:solidFill>
              <a:cs typeface="Arial" panose="020B0604020202020204" pitchFamily="34"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wedge">
                                      <p:cBhvr>
                                        <p:cTn id="7" dur="2000"/>
                                        <p:tgtEl>
                                          <p:spTgt spid="162819"/>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162822"/>
                                        </p:tgtEl>
                                        <p:attrNameLst>
                                          <p:attrName>style.visibility</p:attrName>
                                        </p:attrNameLst>
                                      </p:cBhvr>
                                      <p:to>
                                        <p:strVal val="visible"/>
                                      </p:to>
                                    </p:set>
                                    <p:animEffect transition="in" filter="fade">
                                      <p:cBhvr>
                                        <p:cTn id="12" dur="1000"/>
                                        <p:tgtEl>
                                          <p:spTgt spid="162822"/>
                                        </p:tgtEl>
                                      </p:cBhvr>
                                    </p:animEffect>
                                    <p:anim calcmode="lin" valueType="num">
                                      <p:cBhvr>
                                        <p:cTn id="13" dur="1000" fill="hold"/>
                                        <p:tgtEl>
                                          <p:spTgt spid="162822"/>
                                        </p:tgtEl>
                                        <p:attrNameLst>
                                          <p:attrName>ppt_x</p:attrName>
                                        </p:attrNameLst>
                                      </p:cBhvr>
                                      <p:tavLst>
                                        <p:tav tm="0">
                                          <p:val>
                                            <p:strVal val="#ppt_x-.1"/>
                                          </p:val>
                                        </p:tav>
                                        <p:tav tm="100000">
                                          <p:val>
                                            <p:strVal val="#ppt_x"/>
                                          </p:val>
                                        </p:tav>
                                      </p:tavLst>
                                    </p:anim>
                                    <p:anim calcmode="lin" valueType="num">
                                      <p:cBhvr>
                                        <p:cTn id="14" dur="1000" fill="hold"/>
                                        <p:tgtEl>
                                          <p:spTgt spid="162822"/>
                                        </p:tgtEl>
                                        <p:attrNameLst>
                                          <p:attrName>ppt_y</p:attrName>
                                        </p:attrNameLst>
                                      </p:cBhvr>
                                      <p:tavLst>
                                        <p:tav tm="0">
                                          <p:val>
                                            <p:strVal val="#ppt_y"/>
                                          </p:val>
                                        </p:tav>
                                        <p:tav tm="100000">
                                          <p:val>
                                            <p:strVal val="#ppt_y"/>
                                          </p:val>
                                        </p:tav>
                                      </p:tavLst>
                                    </p:anim>
                                  </p:childTnLst>
                                </p:cTn>
                              </p:par>
                              <p:par>
                                <p:cTn id="15" presetID="29" presetClass="entr" presetSubtype="0" fill="hold" grpId="0" nodeType="withEffect">
                                  <p:stCondLst>
                                    <p:cond delay="0"/>
                                  </p:stCondLst>
                                  <p:childTnLst>
                                    <p:set>
                                      <p:cBhvr>
                                        <p:cTn id="16" dur="1" fill="hold">
                                          <p:stCondLst>
                                            <p:cond delay="0"/>
                                          </p:stCondLst>
                                        </p:cTn>
                                        <p:tgtEl>
                                          <p:spTgt spid="162820"/>
                                        </p:tgtEl>
                                        <p:attrNameLst>
                                          <p:attrName>style.visibility</p:attrName>
                                        </p:attrNameLst>
                                      </p:cBhvr>
                                      <p:to>
                                        <p:strVal val="visible"/>
                                      </p:to>
                                    </p:set>
                                    <p:anim calcmode="lin" valueType="num">
                                      <p:cBhvr>
                                        <p:cTn id="17" dur="1000" fill="hold"/>
                                        <p:tgtEl>
                                          <p:spTgt spid="162820"/>
                                        </p:tgtEl>
                                        <p:attrNameLst>
                                          <p:attrName>ppt_x</p:attrName>
                                        </p:attrNameLst>
                                      </p:cBhvr>
                                      <p:tavLst>
                                        <p:tav tm="0">
                                          <p:val>
                                            <p:strVal val="#ppt_x-.2"/>
                                          </p:val>
                                        </p:tav>
                                        <p:tav tm="100000">
                                          <p:val>
                                            <p:strVal val="#ppt_x"/>
                                          </p:val>
                                        </p:tav>
                                      </p:tavLst>
                                    </p:anim>
                                    <p:anim calcmode="lin" valueType="num">
                                      <p:cBhvr>
                                        <p:cTn id="18" dur="1000" fill="hold"/>
                                        <p:tgtEl>
                                          <p:spTgt spid="16282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nimBg="1"/>
      <p:bldP spid="1628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p:cNvSpPr txBox="1"/>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endParaRPr lang="en-US" sz="2400" b="1">
              <a:solidFill>
                <a:srgbClr val="0070C0"/>
              </a:solidFill>
              <a:latin typeface="Arial" panose="020B0604020202020204" pitchFamily="34" charset="0"/>
              <a:ea typeface="Tahoma" panose="020B0604030504040204" pitchFamily="34" charset="0"/>
              <a:cs typeface="Arial" panose="020B0604020202020204" pitchFamily="34" charset="0"/>
            </a:endParaRP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anose="020B0604020202020204" pitchFamily="34" charset="0"/>
                <a:cs typeface="Arial" panose="020B0604020202020204" pitchFamily="34" charset="0"/>
              </a:rPr>
              <a:t>THỬ </a:t>
            </a:r>
            <a:r>
              <a:rPr lang="en-US" b="1">
                <a:solidFill>
                  <a:srgbClr val="FFFF00"/>
                </a:solidFill>
                <a:latin typeface="Arial" panose="020B0604020202020204" pitchFamily="34" charset="0"/>
                <a:cs typeface="Arial" panose="020B0604020202020204" pitchFamily="34" charset="0"/>
              </a:rPr>
              <a:t>TÀI ĐẶT TÊN</a:t>
            </a:r>
            <a:endParaRPr lang="en-US" b="1" dirty="0">
              <a:solidFill>
                <a:srgbClr val="FFFF00"/>
              </a:solidFill>
              <a:latin typeface="Arial" panose="020B0604020202020204" pitchFamily="34" charset="0"/>
              <a:cs typeface="Arial" panose="020B0604020202020204" pitchFamily="34" charset="0"/>
            </a:endParaRPr>
          </a:p>
        </p:txBody>
      </p:sp>
      <p:pic>
        <p:nvPicPr>
          <p:cNvPr id="11" name="image64.jpg"/>
          <p:cNvPicPr/>
          <p:nvPr/>
        </p:nvPicPr>
        <p:blipFill>
          <a:blip r:embed="rId3"/>
          <a:srcRect/>
          <a:stretch>
            <a:fillRect/>
          </a:stretch>
        </p:blipFill>
        <p:spPr>
          <a:xfrm>
            <a:off x="2984346" y="2648668"/>
            <a:ext cx="6704745" cy="3683893"/>
          </a:xfrm>
          <a:prstGeom prst="rect">
            <a:avLst/>
          </a:prstGeom>
        </p:spPr>
      </p:pic>
      <p:sp>
        <p:nvSpPr>
          <p:cNvPr id="12" name="Rectangle 11"/>
          <p:cNvSpPr/>
          <p:nvPr/>
        </p:nvSpPr>
        <p:spPr>
          <a:xfrm>
            <a:off x="6603885" y="2717910"/>
            <a:ext cx="3007555"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Chim cánh cụt</a:t>
            </a:r>
            <a:endParaRPr lang="en-US" sz="3200">
              <a:solidFill>
                <a:srgbClr val="7030A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0779959" y="262670"/>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ong16_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47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60442" y="1177457"/>
            <a:ext cx="4253552" cy="4462760"/>
          </a:xfrm>
          <a:prstGeom prst="rect">
            <a:avLst/>
          </a:prstGeom>
          <a:ln>
            <a:solidFill>
              <a:schemeClr val="accent5">
                <a:lumMod val="75000"/>
              </a:schemeClr>
            </a:solidFill>
            <a:prstDash val="dash"/>
          </a:ln>
        </p:spPr>
        <p:txBody>
          <a:bodyPr wrap="square">
            <a:spAutoFit/>
          </a:bodyPr>
          <a:lstStyle/>
          <a:p>
            <a:pPr algn="just">
              <a:defRPr/>
            </a:pPr>
            <a:r>
              <a:rPr lang="en-US" altLang="en-US" sz="2800" i="1">
                <a:solidFill>
                  <a:srgbClr val="1966FF"/>
                </a:solidFill>
                <a:latin typeface="Arial" panose="020B0604020202020204" pitchFamily="34" charset="0"/>
                <a:cs typeface="Arial" panose="020B0604020202020204" pitchFamily="34" charset="0"/>
              </a:rPr>
              <a:t>Hoàng Thị Minh Hồng</a:t>
            </a:r>
            <a:endParaRPr lang="en-US" altLang="en-US" sz="2800" i="1">
              <a:solidFill>
                <a:srgbClr val="1966FF"/>
              </a:solidFill>
              <a:latin typeface="Arial" panose="020B0604020202020204" pitchFamily="34" charset="0"/>
              <a:cs typeface="Arial" panose="020B0604020202020204" pitchFamily="34" charset="0"/>
            </a:endParaRPr>
          </a:p>
          <a:p>
            <a:pPr algn="just">
              <a:defRPr/>
            </a:pPr>
            <a:r>
              <a:rPr lang="en-US" altLang="en-US" sz="3200">
                <a:solidFill>
                  <a:srgbClr val="1966FF"/>
                </a:solidFill>
                <a:latin typeface="Arial" panose="020B0604020202020204" pitchFamily="34" charset="0"/>
                <a:cs typeface="Arial" panose="020B0604020202020204" pitchFamily="34" charset="0"/>
              </a:rPr>
              <a:t>là đại diện nữ duy nhất của Việt Nam tự hào giương lá cờ tổ quốc tại Nam Cực trong chuyến thám hiểm Nam Cực mang tên “Thách thức Nam Cực” năm 2007</a:t>
            </a:r>
            <a:endParaRPr lang="en-US" altLang="en-US" sz="3200">
              <a:solidFill>
                <a:srgbClr val="1966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1015766" y="6657"/>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ppt_x</p:attrName>
                                        </p:attrNameLst>
                                      </p:cBhvr>
                                      <p:tavLst>
                                        <p:tav tm="0">
                                          <p:val>
                                            <p:strVal val="#ppt_x-.2"/>
                                          </p:val>
                                        </p:tav>
                                        <p:tav tm="100000">
                                          <p:val>
                                            <p:strVal val="#ppt_x"/>
                                          </p:val>
                                        </p:tav>
                                      </p:tavLst>
                                    </p:anim>
                                    <p:anim calcmode="lin" valueType="num">
                                      <p:cBhvr>
                                        <p:cTn id="8" dur="1000" fill="hold"/>
                                        <p:tgtEl>
                                          <p:spTgt spid="348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1" descr="lam viec o tram casey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1" y="625475"/>
            <a:ext cx="452596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2" descr="SeaTru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597276"/>
            <a:ext cx="4525963"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5" descr="thamdodiac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676" y="625475"/>
            <a:ext cx="4632325" cy="2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descr="tham 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964" y="3581400"/>
            <a:ext cx="46180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11"/>
          <p:cNvSpPr>
            <a:spLocks noGrp="1" noChangeArrowheads="1"/>
          </p:cNvSpPr>
          <p:nvPr>
            <p:ph type="title"/>
          </p:nvPr>
        </p:nvSpPr>
        <p:spPr>
          <a:xfrm>
            <a:off x="1524000" y="1"/>
            <a:ext cx="8638095" cy="625475"/>
          </a:xfrm>
          <a:noFill/>
        </p:spPr>
        <p:txBody>
          <a:bodyPr>
            <a:normAutofit/>
          </a:bodyPr>
          <a:lstStyle/>
          <a:p>
            <a:pPr>
              <a:buFont typeface="Wingdings" panose="05000000000000000000" pitchFamily="2" charset="2"/>
              <a:buNone/>
            </a:pPr>
            <a:r>
              <a:rPr lang="en-US" altLang="en-US" sz="2800">
                <a:solidFill>
                  <a:srgbClr val="00B050"/>
                </a:solidFill>
                <a:latin typeface="Arial" panose="020B0604020202020204" pitchFamily="34" charset="0"/>
                <a:cs typeface="Arial" panose="020B0604020202020204" pitchFamily="34" charset="0"/>
              </a:rPr>
              <a:t>Một số hoạt động, nghiên cứu tại châu Nam Cực</a:t>
            </a:r>
            <a:endParaRPr lang="en-US" altLang="en-US" sz="2800">
              <a:solidFill>
                <a:srgbClr val="00B050"/>
              </a:solidFill>
              <a:latin typeface="Arial" panose="020B0604020202020204" pitchFamily="34" charset="0"/>
              <a:cs typeface="Arial" panose="020B0604020202020204" pitchFamily="34" charset="0"/>
            </a:endParaRPr>
          </a:p>
        </p:txBody>
      </p:sp>
      <p:sp>
        <p:nvSpPr>
          <p:cNvPr id="39943" name="Text Box 6"/>
          <p:cNvSpPr txBox="1">
            <a:spLocks noChangeArrowheads="1"/>
          </p:cNvSpPr>
          <p:nvPr/>
        </p:nvSpPr>
        <p:spPr bwMode="auto">
          <a:xfrm>
            <a:off x="4766482" y="3153053"/>
            <a:ext cx="3654187" cy="4616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1C11AF"/>
                </a:solidFill>
                <a:cs typeface="Arial" panose="020B0604020202020204" pitchFamily="34" charset="0"/>
              </a:rPr>
              <a:t>Khoan thăm dò địa hình</a:t>
            </a:r>
            <a:endParaRPr lang="en-US" altLang="en-US" sz="2400" b="1">
              <a:solidFill>
                <a:srgbClr val="1C11AF"/>
              </a:solidFill>
              <a:cs typeface="Arial" panose="020B0604020202020204" pitchFamily="34" charset="0"/>
            </a:endParaRPr>
          </a:p>
        </p:txBody>
      </p:sp>
      <p:sp>
        <p:nvSpPr>
          <p:cNvPr id="39944" name="Text Box 6"/>
          <p:cNvSpPr txBox="1">
            <a:spLocks noChangeArrowheads="1"/>
          </p:cNvSpPr>
          <p:nvPr/>
        </p:nvSpPr>
        <p:spPr bwMode="auto">
          <a:xfrm>
            <a:off x="4766482" y="6412210"/>
            <a:ext cx="3313491" cy="4616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1C11AF"/>
                </a:solidFill>
                <a:cs typeface="Arial" panose="020B0604020202020204" pitchFamily="34" charset="0"/>
              </a:rPr>
              <a:t>Nghiên cứu trên biển</a:t>
            </a:r>
            <a:endParaRPr lang="en-US" altLang="en-US" sz="2400" b="1">
              <a:solidFill>
                <a:srgbClr val="1C11AF"/>
              </a:solidFill>
              <a:cs typeface="Arial" panose="020B0604020202020204" pitchFamily="34" charset="0"/>
            </a:endParaRPr>
          </a:p>
        </p:txBody>
      </p:sp>
      <p:pic>
        <p:nvPicPr>
          <p:cNvPr id="9" name="Picture 8"/>
          <p:cNvPicPr>
            <a:picLocks noChangeAspect="1"/>
          </p:cNvPicPr>
          <p:nvPr/>
        </p:nvPicPr>
        <p:blipFill>
          <a:blip r:embed="rId5"/>
          <a:stretch>
            <a:fillRect/>
          </a:stretch>
        </p:blipFill>
        <p:spPr>
          <a:xfrm>
            <a:off x="11015766" y="6657"/>
            <a:ext cx="1054691" cy="927925"/>
          </a:xfrm>
          <a:prstGeom prst="rect">
            <a:avLst/>
          </a:prstGeom>
        </p:spPr>
      </p:pic>
    </p:spTree>
  </p:cSld>
  <p:clrMapOvr>
    <a:masterClrMapping/>
  </p:clrMapOvr>
  <p:transition advClick="0" advTm="4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SOUTHPOLE-PAN"/>
          <p:cNvPicPr>
            <a:picLocks noChangeAspect="1" noChangeArrowheads="1"/>
          </p:cNvPicPr>
          <p:nvPr/>
        </p:nvPicPr>
        <p:blipFill>
          <a:blip r:embed="rId1">
            <a:extLst>
              <a:ext uri="{28A0092B-C50C-407E-A947-70E740481C1C}">
                <a14:useLocalDpi xmlns:a14="http://schemas.microsoft.com/office/drawing/2010/main" val="0"/>
              </a:ext>
            </a:extLst>
          </a:blip>
          <a:srcRect b="51253"/>
          <a:stretch>
            <a:fillRect/>
          </a:stretch>
        </p:blipFill>
        <p:spPr bwMode="auto">
          <a:xfrm>
            <a:off x="1524000" y="833438"/>
            <a:ext cx="91440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6"/>
          <p:cNvSpPr>
            <a:spLocks noChangeArrowheads="1"/>
          </p:cNvSpPr>
          <p:nvPr/>
        </p:nvSpPr>
        <p:spPr bwMode="auto">
          <a:xfrm>
            <a:off x="0" y="5856288"/>
            <a:ext cx="12096521" cy="1042987"/>
          </a:xfrm>
          <a:prstGeom prst="rect">
            <a:avLst/>
          </a:prstGeom>
          <a:solidFill>
            <a:schemeClr val="bg1"/>
          </a:solidFill>
          <a:ln>
            <a:noFill/>
          </a:ln>
          <a:effectLst/>
        </p:spPr>
        <p:txBody>
          <a:bodyPr anchor="ctr"/>
          <a:lstStyle/>
          <a:p>
            <a:pPr algn="ctr">
              <a:defRPr/>
            </a:pPr>
            <a:r>
              <a:rPr lang="en-US" sz="2400" dirty="0" err="1">
                <a:solidFill>
                  <a:srgbClr val="00B050"/>
                </a:solidFill>
                <a:latin typeface="Arial" panose="020B0604020202020204" pitchFamily="34" charset="0"/>
                <a:cs typeface="Arial" panose="020B0604020202020204" pitchFamily="34" charset="0"/>
              </a:rPr>
              <a:t>Ngày</a:t>
            </a:r>
            <a:r>
              <a:rPr lang="en-US" sz="2400" dirty="0">
                <a:solidFill>
                  <a:srgbClr val="00B050"/>
                </a:solidFill>
                <a:latin typeface="Arial" panose="020B0604020202020204" pitchFamily="34" charset="0"/>
                <a:cs typeface="Arial" panose="020B0604020202020204" pitchFamily="34" charset="0"/>
              </a:rPr>
              <a:t> </a:t>
            </a:r>
            <a:r>
              <a:rPr lang="en-US" sz="2400" dirty="0">
                <a:solidFill>
                  <a:srgbClr val="FF00FF"/>
                </a:solidFill>
                <a:latin typeface="Arial" panose="020B0604020202020204" pitchFamily="34" charset="0"/>
                <a:cs typeface="Arial" panose="020B0604020202020204" pitchFamily="34" charset="0"/>
              </a:rPr>
              <a:t>1/12/1959, 12 </a:t>
            </a:r>
            <a:r>
              <a:rPr lang="en-US" sz="2400" dirty="0" err="1">
                <a:solidFill>
                  <a:srgbClr val="FF00FF"/>
                </a:solidFill>
                <a:latin typeface="Arial" panose="020B0604020202020204" pitchFamily="34" charset="0"/>
                <a:cs typeface="Arial" panose="020B0604020202020204" pitchFamily="34" charset="0"/>
              </a:rPr>
              <a:t>nước</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đã</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kí</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Hiệp</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ước</a:t>
            </a:r>
            <a:r>
              <a:rPr lang="en-US" sz="2400" dirty="0">
                <a:solidFill>
                  <a:srgbClr val="00B050"/>
                </a:solidFill>
                <a:latin typeface="Arial" panose="020B0604020202020204" pitchFamily="34" charset="0"/>
                <a:cs typeface="Arial" panose="020B0604020202020204" pitchFamily="34" charset="0"/>
              </a:rPr>
              <a:t> Nam </a:t>
            </a:r>
            <a:r>
              <a:rPr lang="en-US" sz="2400" dirty="0" err="1">
                <a:solidFill>
                  <a:srgbClr val="00B050"/>
                </a:solidFill>
                <a:latin typeface="Arial" panose="020B0604020202020204" pitchFamily="34" charset="0"/>
                <a:cs typeface="Arial" panose="020B0604020202020204" pitchFamily="34" charset="0"/>
              </a:rPr>
              <a:t>Cực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với</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mục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đích</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vì</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hòa</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bình</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và</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không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công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nhận</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những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đòi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hỏi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phân</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chia</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lãnh</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thổ</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tài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nguyên</a:t>
            </a:r>
            <a:endParaRPr lang="en-US" sz="2400" dirty="0">
              <a:solidFill>
                <a:srgbClr val="FF00FF"/>
              </a:solidFill>
              <a:latin typeface="Arial" panose="020B0604020202020204" pitchFamily="34" charset="0"/>
              <a:cs typeface="Arial" panose="020B0604020202020204" pitchFamily="34" charset="0"/>
            </a:endParaRPr>
          </a:p>
        </p:txBody>
      </p:sp>
      <p:sp>
        <p:nvSpPr>
          <p:cNvPr id="91144" name="Text Box 8"/>
          <p:cNvSpPr txBox="1">
            <a:spLocks noChangeArrowheads="1"/>
          </p:cNvSpPr>
          <p:nvPr/>
        </p:nvSpPr>
        <p:spPr bwMode="auto">
          <a:xfrm>
            <a:off x="2439989" y="38623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ĐỨC </a:t>
            </a:r>
            <a:endParaRPr lang="en-US" altLang="en-US" sz="1400" b="1">
              <a:solidFill>
                <a:srgbClr val="0000FF"/>
              </a:solidFill>
              <a:latin typeface="Times New Roman" panose="02020603050405020304" pitchFamily="18" charset="0"/>
              <a:cs typeface="Times New Roman" panose="02020603050405020304" pitchFamily="18" charset="0"/>
            </a:endParaRPr>
          </a:p>
        </p:txBody>
      </p:sp>
      <p:sp>
        <p:nvSpPr>
          <p:cNvPr id="91146" name="Text Box 10"/>
          <p:cNvSpPr txBox="1">
            <a:spLocks noChangeArrowheads="1"/>
          </p:cNvSpPr>
          <p:nvPr/>
        </p:nvSpPr>
        <p:spPr bwMode="auto">
          <a:xfrm>
            <a:off x="2962275" y="3876675"/>
            <a:ext cx="971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HÀ LAN</a:t>
            </a:r>
            <a:endParaRPr lang="en-US" altLang="en-US" sz="1400" b="1">
              <a:solidFill>
                <a:srgbClr val="FF3300"/>
              </a:solidFill>
              <a:latin typeface="Times New Roman" panose="02020603050405020304" pitchFamily="18" charset="0"/>
              <a:cs typeface="Times New Roman" panose="02020603050405020304" pitchFamily="18" charset="0"/>
            </a:endParaRPr>
          </a:p>
        </p:txBody>
      </p:sp>
      <p:sp>
        <p:nvSpPr>
          <p:cNvPr id="91147" name="Text Box 11"/>
          <p:cNvSpPr txBox="1">
            <a:spLocks noChangeArrowheads="1"/>
          </p:cNvSpPr>
          <p:nvPr/>
        </p:nvSpPr>
        <p:spPr bwMode="auto">
          <a:xfrm>
            <a:off x="3467100" y="4140200"/>
            <a:ext cx="118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NIU DI LÂN</a:t>
            </a:r>
            <a:endParaRPr lang="en-US" altLang="en-US" sz="1400" b="1">
              <a:solidFill>
                <a:srgbClr val="0000FF"/>
              </a:solidFill>
              <a:latin typeface="Times New Roman" panose="02020603050405020304" pitchFamily="18" charset="0"/>
              <a:cs typeface="Times New Roman" panose="02020603050405020304" pitchFamily="18" charset="0"/>
            </a:endParaRPr>
          </a:p>
        </p:txBody>
      </p:sp>
      <p:sp>
        <p:nvSpPr>
          <p:cNvPr id="91148" name="Text Box 12"/>
          <p:cNvSpPr txBox="1">
            <a:spLocks noChangeArrowheads="1"/>
          </p:cNvSpPr>
          <p:nvPr/>
        </p:nvSpPr>
        <p:spPr bwMode="auto">
          <a:xfrm>
            <a:off x="4249738" y="3875088"/>
            <a:ext cx="154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CHI LÊ</a:t>
            </a:r>
            <a:endParaRPr lang="en-US" altLang="en-US" sz="1400" b="1">
              <a:solidFill>
                <a:srgbClr val="FF3300"/>
              </a:solidFill>
              <a:latin typeface="Times New Roman" panose="02020603050405020304" pitchFamily="18" charset="0"/>
              <a:cs typeface="Times New Roman" panose="02020603050405020304" pitchFamily="18" charset="0"/>
            </a:endParaRPr>
          </a:p>
        </p:txBody>
      </p:sp>
      <p:sp>
        <p:nvSpPr>
          <p:cNvPr id="91149" name="Text Box 13"/>
          <p:cNvSpPr txBox="1">
            <a:spLocks noChangeArrowheads="1"/>
          </p:cNvSpPr>
          <p:nvPr/>
        </p:nvSpPr>
        <p:spPr bwMode="auto">
          <a:xfrm>
            <a:off x="4949826" y="3879850"/>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ANH</a:t>
            </a:r>
            <a:endParaRPr lang="en-US" altLang="en-US" sz="1400" b="1">
              <a:solidFill>
                <a:srgbClr val="0000FF"/>
              </a:solidFill>
              <a:latin typeface="Times New Roman" panose="02020603050405020304" pitchFamily="18" charset="0"/>
              <a:cs typeface="Times New Roman" panose="02020603050405020304" pitchFamily="18" charset="0"/>
            </a:endParaRPr>
          </a:p>
        </p:txBody>
      </p:sp>
      <p:sp>
        <p:nvSpPr>
          <p:cNvPr id="91150" name="Text Box 14"/>
          <p:cNvSpPr txBox="1">
            <a:spLocks noChangeArrowheads="1"/>
          </p:cNvSpPr>
          <p:nvPr/>
        </p:nvSpPr>
        <p:spPr bwMode="auto">
          <a:xfrm>
            <a:off x="5354638" y="4178300"/>
            <a:ext cx="925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HOA KÌ</a:t>
            </a:r>
            <a:endParaRPr lang="en-US" altLang="en-US" sz="1400" b="1">
              <a:solidFill>
                <a:srgbClr val="FF3300"/>
              </a:solidFill>
              <a:latin typeface="Times New Roman" panose="02020603050405020304" pitchFamily="18" charset="0"/>
              <a:cs typeface="Times New Roman" panose="02020603050405020304" pitchFamily="18" charset="0"/>
            </a:endParaRPr>
          </a:p>
        </p:txBody>
      </p:sp>
      <p:sp>
        <p:nvSpPr>
          <p:cNvPr id="91151" name="Text Box 15"/>
          <p:cNvSpPr txBox="1">
            <a:spLocks noChangeArrowheads="1"/>
          </p:cNvSpPr>
          <p:nvPr/>
        </p:nvSpPr>
        <p:spPr bwMode="auto">
          <a:xfrm>
            <a:off x="6049963" y="3933825"/>
            <a:ext cx="1084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THỤY SĨ</a:t>
            </a:r>
            <a:endParaRPr lang="en-US" altLang="en-US" sz="1400" b="1">
              <a:solidFill>
                <a:srgbClr val="0000FF"/>
              </a:solidFill>
              <a:latin typeface="Times New Roman" panose="02020603050405020304" pitchFamily="18" charset="0"/>
              <a:cs typeface="Times New Roman" panose="02020603050405020304" pitchFamily="18" charset="0"/>
            </a:endParaRPr>
          </a:p>
        </p:txBody>
      </p:sp>
      <p:sp>
        <p:nvSpPr>
          <p:cNvPr id="91152" name="Text Box 16"/>
          <p:cNvSpPr txBox="1">
            <a:spLocks noChangeArrowheads="1"/>
          </p:cNvSpPr>
          <p:nvPr/>
        </p:nvSpPr>
        <p:spPr bwMode="auto">
          <a:xfrm>
            <a:off x="6391276" y="4176714"/>
            <a:ext cx="1389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ÔXTRÂYLIA</a:t>
            </a:r>
            <a:endParaRPr lang="en-US" altLang="en-US" sz="1400" b="1">
              <a:solidFill>
                <a:srgbClr val="FF3300"/>
              </a:solidFill>
              <a:latin typeface="Times New Roman" panose="02020603050405020304" pitchFamily="18" charset="0"/>
              <a:cs typeface="Times New Roman" panose="02020603050405020304" pitchFamily="18" charset="0"/>
            </a:endParaRPr>
          </a:p>
        </p:txBody>
      </p:sp>
      <p:sp>
        <p:nvSpPr>
          <p:cNvPr id="91153" name="Text Box 17"/>
          <p:cNvSpPr txBox="1">
            <a:spLocks noChangeArrowheads="1"/>
          </p:cNvSpPr>
          <p:nvPr/>
        </p:nvSpPr>
        <p:spPr bwMode="auto">
          <a:xfrm>
            <a:off x="7378701" y="3992563"/>
            <a:ext cx="809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NA UY</a:t>
            </a:r>
            <a:endParaRPr lang="en-US" altLang="en-US" sz="1400" b="1">
              <a:solidFill>
                <a:srgbClr val="0000FF"/>
              </a:solidFill>
              <a:latin typeface="Times New Roman" panose="02020603050405020304" pitchFamily="18" charset="0"/>
              <a:cs typeface="Times New Roman" panose="02020603050405020304" pitchFamily="18" charset="0"/>
            </a:endParaRPr>
          </a:p>
        </p:txBody>
      </p:sp>
      <p:sp>
        <p:nvSpPr>
          <p:cNvPr id="91154" name="Text Box 18"/>
          <p:cNvSpPr txBox="1">
            <a:spLocks noChangeArrowheads="1"/>
          </p:cNvSpPr>
          <p:nvPr/>
        </p:nvSpPr>
        <p:spPr bwMode="auto">
          <a:xfrm>
            <a:off x="7807325" y="4208463"/>
            <a:ext cx="706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PHÁP</a:t>
            </a:r>
            <a:endParaRPr lang="en-US" altLang="en-US" sz="1400" b="1">
              <a:solidFill>
                <a:srgbClr val="FF3300"/>
              </a:solidFill>
              <a:latin typeface="Times New Roman" panose="02020603050405020304" pitchFamily="18" charset="0"/>
              <a:cs typeface="Times New Roman" panose="02020603050405020304" pitchFamily="18" charset="0"/>
            </a:endParaRPr>
          </a:p>
        </p:txBody>
      </p:sp>
      <p:sp>
        <p:nvSpPr>
          <p:cNvPr id="91155" name="Text Box 19"/>
          <p:cNvSpPr txBox="1">
            <a:spLocks noChangeArrowheads="1"/>
          </p:cNvSpPr>
          <p:nvPr/>
        </p:nvSpPr>
        <p:spPr bwMode="auto">
          <a:xfrm>
            <a:off x="8170864" y="3995738"/>
            <a:ext cx="1157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NHẬT BẢN</a:t>
            </a:r>
            <a:endParaRPr lang="en-US" altLang="en-US" sz="1400" b="1">
              <a:solidFill>
                <a:srgbClr val="0000FF"/>
              </a:solidFill>
              <a:latin typeface="Times New Roman" panose="02020603050405020304" pitchFamily="18" charset="0"/>
              <a:cs typeface="Times New Roman" panose="02020603050405020304" pitchFamily="18" charset="0"/>
            </a:endParaRPr>
          </a:p>
        </p:txBody>
      </p:sp>
      <p:sp>
        <p:nvSpPr>
          <p:cNvPr id="91156" name="Text Box 20"/>
          <p:cNvSpPr txBox="1">
            <a:spLocks noChangeArrowheads="1"/>
          </p:cNvSpPr>
          <p:nvPr/>
        </p:nvSpPr>
        <p:spPr bwMode="auto">
          <a:xfrm>
            <a:off x="8785225" y="4341813"/>
            <a:ext cx="154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AC HEN TI NA</a:t>
            </a:r>
            <a:endParaRPr lang="en-US" altLang="en-US" sz="1400" b="1">
              <a:solidFill>
                <a:srgbClr val="FF3300"/>
              </a:solidFill>
              <a:latin typeface="Times New Roman" panose="02020603050405020304" pitchFamily="18" charset="0"/>
              <a:cs typeface="Times New Roman" panose="02020603050405020304" pitchFamily="18" charset="0"/>
            </a:endParaRPr>
          </a:p>
        </p:txBody>
      </p:sp>
      <p:sp>
        <p:nvSpPr>
          <p:cNvPr id="42000" name="TextBox 17"/>
          <p:cNvSpPr txBox="1">
            <a:spLocks noChangeArrowheads="1"/>
          </p:cNvSpPr>
          <p:nvPr/>
        </p:nvSpPr>
        <p:spPr bwMode="auto">
          <a:xfrm>
            <a:off x="8513" y="-23303"/>
            <a:ext cx="12096521" cy="954107"/>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rPr>
              <a:t>“</a:t>
            </a:r>
            <a:r>
              <a:rPr lang="en-US" altLang="en-US" sz="2800" b="1">
                <a:solidFill>
                  <a:srgbClr val="FF0000"/>
                </a:solidFill>
                <a:cs typeface="Arial" panose="020B0604020202020204" pitchFamily="34" charset="0"/>
              </a:rPr>
              <a:t>Hiệp ước Nam Cực” </a:t>
            </a:r>
            <a:r>
              <a:rPr lang="en-US" altLang="en-US" sz="2800">
                <a:solidFill>
                  <a:srgbClr val="FF0000"/>
                </a:solidFill>
                <a:cs typeface="Arial" panose="020B0604020202020204" pitchFamily="34" charset="0"/>
              </a:rPr>
              <a:t>được kí vào thời gian nào, gồm bao nhiêu nước, nhằm mục đích gì?</a:t>
            </a:r>
            <a:endParaRPr lang="en-US" altLang="en-US" sz="36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strips(downRight)">
                                      <p:cBhvr>
                                        <p:cTn id="7" dur="500"/>
                                        <p:tgtEl>
                                          <p:spTgt spid="9114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1144"/>
                                        </p:tgtEl>
                                        <p:attrNameLst>
                                          <p:attrName>style.visibility</p:attrName>
                                        </p:attrNameLst>
                                      </p:cBhvr>
                                      <p:to>
                                        <p:strVal val="visible"/>
                                      </p:to>
                                    </p:set>
                                    <p:anim calcmode="lin" valueType="num">
                                      <p:cBhvr>
                                        <p:cTn id="12" dur="500" fill="hold"/>
                                        <p:tgtEl>
                                          <p:spTgt spid="91144"/>
                                        </p:tgtEl>
                                        <p:attrNameLst>
                                          <p:attrName>ppt_w</p:attrName>
                                        </p:attrNameLst>
                                      </p:cBhvr>
                                      <p:tavLst>
                                        <p:tav tm="0">
                                          <p:val>
                                            <p:fltVal val="0"/>
                                          </p:val>
                                        </p:tav>
                                        <p:tav tm="100000">
                                          <p:val>
                                            <p:strVal val="#ppt_w"/>
                                          </p:val>
                                        </p:tav>
                                      </p:tavLst>
                                    </p:anim>
                                    <p:anim calcmode="lin" valueType="num">
                                      <p:cBhvr>
                                        <p:cTn id="13" dur="500" fill="hold"/>
                                        <p:tgtEl>
                                          <p:spTgt spid="91144"/>
                                        </p:tgtEl>
                                        <p:attrNameLst>
                                          <p:attrName>ppt_h</p:attrName>
                                        </p:attrNameLst>
                                      </p:cBhvr>
                                      <p:tavLst>
                                        <p:tav tm="0">
                                          <p:val>
                                            <p:fltVal val="0"/>
                                          </p:val>
                                        </p:tav>
                                        <p:tav tm="100000">
                                          <p:val>
                                            <p:strVal val="#ppt_h"/>
                                          </p:val>
                                        </p:tav>
                                      </p:tavLst>
                                    </p:anim>
                                    <p:animEffect transition="in" filter="fade">
                                      <p:cBhvr>
                                        <p:cTn id="14" dur="500"/>
                                        <p:tgtEl>
                                          <p:spTgt spid="9114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91146"/>
                                        </p:tgtEl>
                                        <p:attrNameLst>
                                          <p:attrName>style.visibility</p:attrName>
                                        </p:attrNameLst>
                                      </p:cBhvr>
                                      <p:to>
                                        <p:strVal val="visible"/>
                                      </p:to>
                                    </p:set>
                                    <p:anim calcmode="lin" valueType="num">
                                      <p:cBhvr>
                                        <p:cTn id="18" dur="500" fill="hold"/>
                                        <p:tgtEl>
                                          <p:spTgt spid="91146"/>
                                        </p:tgtEl>
                                        <p:attrNameLst>
                                          <p:attrName>ppt_w</p:attrName>
                                        </p:attrNameLst>
                                      </p:cBhvr>
                                      <p:tavLst>
                                        <p:tav tm="0">
                                          <p:val>
                                            <p:fltVal val="0"/>
                                          </p:val>
                                        </p:tav>
                                        <p:tav tm="100000">
                                          <p:val>
                                            <p:strVal val="#ppt_w"/>
                                          </p:val>
                                        </p:tav>
                                      </p:tavLst>
                                    </p:anim>
                                    <p:anim calcmode="lin" valueType="num">
                                      <p:cBhvr>
                                        <p:cTn id="19" dur="500" fill="hold"/>
                                        <p:tgtEl>
                                          <p:spTgt spid="91146"/>
                                        </p:tgtEl>
                                        <p:attrNameLst>
                                          <p:attrName>ppt_h</p:attrName>
                                        </p:attrNameLst>
                                      </p:cBhvr>
                                      <p:tavLst>
                                        <p:tav tm="0">
                                          <p:val>
                                            <p:fltVal val="0"/>
                                          </p:val>
                                        </p:tav>
                                        <p:tav tm="100000">
                                          <p:val>
                                            <p:strVal val="#ppt_h"/>
                                          </p:val>
                                        </p:tav>
                                      </p:tavLst>
                                    </p:anim>
                                    <p:animEffect transition="in" filter="fade">
                                      <p:cBhvr>
                                        <p:cTn id="20" dur="500"/>
                                        <p:tgtEl>
                                          <p:spTgt spid="91146"/>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91147"/>
                                        </p:tgtEl>
                                        <p:attrNameLst>
                                          <p:attrName>style.visibility</p:attrName>
                                        </p:attrNameLst>
                                      </p:cBhvr>
                                      <p:to>
                                        <p:strVal val="visible"/>
                                      </p:to>
                                    </p:set>
                                    <p:anim calcmode="lin" valueType="num">
                                      <p:cBhvr>
                                        <p:cTn id="24" dur="500" fill="hold"/>
                                        <p:tgtEl>
                                          <p:spTgt spid="91147"/>
                                        </p:tgtEl>
                                        <p:attrNameLst>
                                          <p:attrName>ppt_w</p:attrName>
                                        </p:attrNameLst>
                                      </p:cBhvr>
                                      <p:tavLst>
                                        <p:tav tm="0">
                                          <p:val>
                                            <p:fltVal val="0"/>
                                          </p:val>
                                        </p:tav>
                                        <p:tav tm="100000">
                                          <p:val>
                                            <p:strVal val="#ppt_w"/>
                                          </p:val>
                                        </p:tav>
                                      </p:tavLst>
                                    </p:anim>
                                    <p:anim calcmode="lin" valueType="num">
                                      <p:cBhvr>
                                        <p:cTn id="25" dur="500" fill="hold"/>
                                        <p:tgtEl>
                                          <p:spTgt spid="91147"/>
                                        </p:tgtEl>
                                        <p:attrNameLst>
                                          <p:attrName>ppt_h</p:attrName>
                                        </p:attrNameLst>
                                      </p:cBhvr>
                                      <p:tavLst>
                                        <p:tav tm="0">
                                          <p:val>
                                            <p:fltVal val="0"/>
                                          </p:val>
                                        </p:tav>
                                        <p:tav tm="100000">
                                          <p:val>
                                            <p:strVal val="#ppt_h"/>
                                          </p:val>
                                        </p:tav>
                                      </p:tavLst>
                                    </p:anim>
                                    <p:animEffect transition="in" filter="fade">
                                      <p:cBhvr>
                                        <p:cTn id="26" dur="500"/>
                                        <p:tgtEl>
                                          <p:spTgt spid="91147"/>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91148"/>
                                        </p:tgtEl>
                                        <p:attrNameLst>
                                          <p:attrName>style.visibility</p:attrName>
                                        </p:attrNameLst>
                                      </p:cBhvr>
                                      <p:to>
                                        <p:strVal val="visible"/>
                                      </p:to>
                                    </p:set>
                                    <p:anim calcmode="lin" valueType="num">
                                      <p:cBhvr>
                                        <p:cTn id="30" dur="500" fill="hold"/>
                                        <p:tgtEl>
                                          <p:spTgt spid="91148"/>
                                        </p:tgtEl>
                                        <p:attrNameLst>
                                          <p:attrName>ppt_w</p:attrName>
                                        </p:attrNameLst>
                                      </p:cBhvr>
                                      <p:tavLst>
                                        <p:tav tm="0">
                                          <p:val>
                                            <p:fltVal val="0"/>
                                          </p:val>
                                        </p:tav>
                                        <p:tav tm="100000">
                                          <p:val>
                                            <p:strVal val="#ppt_w"/>
                                          </p:val>
                                        </p:tav>
                                      </p:tavLst>
                                    </p:anim>
                                    <p:anim calcmode="lin" valueType="num">
                                      <p:cBhvr>
                                        <p:cTn id="31" dur="500" fill="hold"/>
                                        <p:tgtEl>
                                          <p:spTgt spid="91148"/>
                                        </p:tgtEl>
                                        <p:attrNameLst>
                                          <p:attrName>ppt_h</p:attrName>
                                        </p:attrNameLst>
                                      </p:cBhvr>
                                      <p:tavLst>
                                        <p:tav tm="0">
                                          <p:val>
                                            <p:fltVal val="0"/>
                                          </p:val>
                                        </p:tav>
                                        <p:tav tm="100000">
                                          <p:val>
                                            <p:strVal val="#ppt_h"/>
                                          </p:val>
                                        </p:tav>
                                      </p:tavLst>
                                    </p:anim>
                                    <p:animEffect transition="in" filter="fade">
                                      <p:cBhvr>
                                        <p:cTn id="32" dur="500"/>
                                        <p:tgtEl>
                                          <p:spTgt spid="91148"/>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91149"/>
                                        </p:tgtEl>
                                        <p:attrNameLst>
                                          <p:attrName>style.visibility</p:attrName>
                                        </p:attrNameLst>
                                      </p:cBhvr>
                                      <p:to>
                                        <p:strVal val="visible"/>
                                      </p:to>
                                    </p:set>
                                    <p:anim calcmode="lin" valueType="num">
                                      <p:cBhvr>
                                        <p:cTn id="36" dur="500" fill="hold"/>
                                        <p:tgtEl>
                                          <p:spTgt spid="91149"/>
                                        </p:tgtEl>
                                        <p:attrNameLst>
                                          <p:attrName>ppt_w</p:attrName>
                                        </p:attrNameLst>
                                      </p:cBhvr>
                                      <p:tavLst>
                                        <p:tav tm="0">
                                          <p:val>
                                            <p:fltVal val="0"/>
                                          </p:val>
                                        </p:tav>
                                        <p:tav tm="100000">
                                          <p:val>
                                            <p:strVal val="#ppt_w"/>
                                          </p:val>
                                        </p:tav>
                                      </p:tavLst>
                                    </p:anim>
                                    <p:anim calcmode="lin" valueType="num">
                                      <p:cBhvr>
                                        <p:cTn id="37" dur="500" fill="hold"/>
                                        <p:tgtEl>
                                          <p:spTgt spid="91149"/>
                                        </p:tgtEl>
                                        <p:attrNameLst>
                                          <p:attrName>ppt_h</p:attrName>
                                        </p:attrNameLst>
                                      </p:cBhvr>
                                      <p:tavLst>
                                        <p:tav tm="0">
                                          <p:val>
                                            <p:fltVal val="0"/>
                                          </p:val>
                                        </p:tav>
                                        <p:tav tm="100000">
                                          <p:val>
                                            <p:strVal val="#ppt_h"/>
                                          </p:val>
                                        </p:tav>
                                      </p:tavLst>
                                    </p:anim>
                                    <p:animEffect transition="in" filter="fade">
                                      <p:cBhvr>
                                        <p:cTn id="38" dur="500"/>
                                        <p:tgtEl>
                                          <p:spTgt spid="91149"/>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91150"/>
                                        </p:tgtEl>
                                        <p:attrNameLst>
                                          <p:attrName>style.visibility</p:attrName>
                                        </p:attrNameLst>
                                      </p:cBhvr>
                                      <p:to>
                                        <p:strVal val="visible"/>
                                      </p:to>
                                    </p:set>
                                    <p:anim calcmode="lin" valueType="num">
                                      <p:cBhvr>
                                        <p:cTn id="42" dur="500" fill="hold"/>
                                        <p:tgtEl>
                                          <p:spTgt spid="91150"/>
                                        </p:tgtEl>
                                        <p:attrNameLst>
                                          <p:attrName>ppt_w</p:attrName>
                                        </p:attrNameLst>
                                      </p:cBhvr>
                                      <p:tavLst>
                                        <p:tav tm="0">
                                          <p:val>
                                            <p:fltVal val="0"/>
                                          </p:val>
                                        </p:tav>
                                        <p:tav tm="100000">
                                          <p:val>
                                            <p:strVal val="#ppt_w"/>
                                          </p:val>
                                        </p:tav>
                                      </p:tavLst>
                                    </p:anim>
                                    <p:anim calcmode="lin" valueType="num">
                                      <p:cBhvr>
                                        <p:cTn id="43" dur="500" fill="hold"/>
                                        <p:tgtEl>
                                          <p:spTgt spid="91150"/>
                                        </p:tgtEl>
                                        <p:attrNameLst>
                                          <p:attrName>ppt_h</p:attrName>
                                        </p:attrNameLst>
                                      </p:cBhvr>
                                      <p:tavLst>
                                        <p:tav tm="0">
                                          <p:val>
                                            <p:fltVal val="0"/>
                                          </p:val>
                                        </p:tav>
                                        <p:tav tm="100000">
                                          <p:val>
                                            <p:strVal val="#ppt_h"/>
                                          </p:val>
                                        </p:tav>
                                      </p:tavLst>
                                    </p:anim>
                                    <p:animEffect transition="in" filter="fade">
                                      <p:cBhvr>
                                        <p:cTn id="44" dur="500"/>
                                        <p:tgtEl>
                                          <p:spTgt spid="91150"/>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91151"/>
                                        </p:tgtEl>
                                        <p:attrNameLst>
                                          <p:attrName>style.visibility</p:attrName>
                                        </p:attrNameLst>
                                      </p:cBhvr>
                                      <p:to>
                                        <p:strVal val="visible"/>
                                      </p:to>
                                    </p:set>
                                    <p:anim calcmode="lin" valueType="num">
                                      <p:cBhvr>
                                        <p:cTn id="48" dur="500" fill="hold"/>
                                        <p:tgtEl>
                                          <p:spTgt spid="91151"/>
                                        </p:tgtEl>
                                        <p:attrNameLst>
                                          <p:attrName>ppt_w</p:attrName>
                                        </p:attrNameLst>
                                      </p:cBhvr>
                                      <p:tavLst>
                                        <p:tav tm="0">
                                          <p:val>
                                            <p:fltVal val="0"/>
                                          </p:val>
                                        </p:tav>
                                        <p:tav tm="100000">
                                          <p:val>
                                            <p:strVal val="#ppt_w"/>
                                          </p:val>
                                        </p:tav>
                                      </p:tavLst>
                                    </p:anim>
                                    <p:anim calcmode="lin" valueType="num">
                                      <p:cBhvr>
                                        <p:cTn id="49" dur="500" fill="hold"/>
                                        <p:tgtEl>
                                          <p:spTgt spid="91151"/>
                                        </p:tgtEl>
                                        <p:attrNameLst>
                                          <p:attrName>ppt_h</p:attrName>
                                        </p:attrNameLst>
                                      </p:cBhvr>
                                      <p:tavLst>
                                        <p:tav tm="0">
                                          <p:val>
                                            <p:fltVal val="0"/>
                                          </p:val>
                                        </p:tav>
                                        <p:tav tm="100000">
                                          <p:val>
                                            <p:strVal val="#ppt_h"/>
                                          </p:val>
                                        </p:tav>
                                      </p:tavLst>
                                    </p:anim>
                                    <p:animEffect transition="in" filter="fade">
                                      <p:cBhvr>
                                        <p:cTn id="50" dur="500"/>
                                        <p:tgtEl>
                                          <p:spTgt spid="91151"/>
                                        </p:tgtEl>
                                      </p:cBhvr>
                                    </p:animEffect>
                                  </p:childTnLst>
                                </p:cTn>
                              </p:par>
                            </p:childTnLst>
                          </p:cTn>
                        </p:par>
                        <p:par>
                          <p:cTn id="51" fill="hold">
                            <p:stCondLst>
                              <p:cond delay="3500"/>
                            </p:stCondLst>
                            <p:childTnLst>
                              <p:par>
                                <p:cTn id="52" presetID="53" presetClass="entr" presetSubtype="16" fill="hold" grpId="0" nodeType="afterEffect">
                                  <p:stCondLst>
                                    <p:cond delay="0"/>
                                  </p:stCondLst>
                                  <p:childTnLst>
                                    <p:set>
                                      <p:cBhvr>
                                        <p:cTn id="53" dur="1" fill="hold">
                                          <p:stCondLst>
                                            <p:cond delay="0"/>
                                          </p:stCondLst>
                                        </p:cTn>
                                        <p:tgtEl>
                                          <p:spTgt spid="91152"/>
                                        </p:tgtEl>
                                        <p:attrNameLst>
                                          <p:attrName>style.visibility</p:attrName>
                                        </p:attrNameLst>
                                      </p:cBhvr>
                                      <p:to>
                                        <p:strVal val="visible"/>
                                      </p:to>
                                    </p:set>
                                    <p:anim calcmode="lin" valueType="num">
                                      <p:cBhvr>
                                        <p:cTn id="54" dur="500" fill="hold"/>
                                        <p:tgtEl>
                                          <p:spTgt spid="91152"/>
                                        </p:tgtEl>
                                        <p:attrNameLst>
                                          <p:attrName>ppt_w</p:attrName>
                                        </p:attrNameLst>
                                      </p:cBhvr>
                                      <p:tavLst>
                                        <p:tav tm="0">
                                          <p:val>
                                            <p:fltVal val="0"/>
                                          </p:val>
                                        </p:tav>
                                        <p:tav tm="100000">
                                          <p:val>
                                            <p:strVal val="#ppt_w"/>
                                          </p:val>
                                        </p:tav>
                                      </p:tavLst>
                                    </p:anim>
                                    <p:anim calcmode="lin" valueType="num">
                                      <p:cBhvr>
                                        <p:cTn id="55" dur="500" fill="hold"/>
                                        <p:tgtEl>
                                          <p:spTgt spid="91152"/>
                                        </p:tgtEl>
                                        <p:attrNameLst>
                                          <p:attrName>ppt_h</p:attrName>
                                        </p:attrNameLst>
                                      </p:cBhvr>
                                      <p:tavLst>
                                        <p:tav tm="0">
                                          <p:val>
                                            <p:fltVal val="0"/>
                                          </p:val>
                                        </p:tav>
                                        <p:tav tm="100000">
                                          <p:val>
                                            <p:strVal val="#ppt_h"/>
                                          </p:val>
                                        </p:tav>
                                      </p:tavLst>
                                    </p:anim>
                                    <p:animEffect transition="in" filter="fade">
                                      <p:cBhvr>
                                        <p:cTn id="56" dur="500"/>
                                        <p:tgtEl>
                                          <p:spTgt spid="91152"/>
                                        </p:tgtEl>
                                      </p:cBhvr>
                                    </p:animEffect>
                                  </p:childTnLst>
                                </p:cTn>
                              </p:par>
                            </p:childTnLst>
                          </p:cTn>
                        </p:par>
                        <p:par>
                          <p:cTn id="57" fill="hold">
                            <p:stCondLst>
                              <p:cond delay="4000"/>
                            </p:stCondLst>
                            <p:childTnLst>
                              <p:par>
                                <p:cTn id="58" presetID="53" presetClass="entr" presetSubtype="16" fill="hold" grpId="0" nodeType="afterEffect">
                                  <p:stCondLst>
                                    <p:cond delay="0"/>
                                  </p:stCondLst>
                                  <p:childTnLst>
                                    <p:set>
                                      <p:cBhvr>
                                        <p:cTn id="59" dur="1" fill="hold">
                                          <p:stCondLst>
                                            <p:cond delay="0"/>
                                          </p:stCondLst>
                                        </p:cTn>
                                        <p:tgtEl>
                                          <p:spTgt spid="91153"/>
                                        </p:tgtEl>
                                        <p:attrNameLst>
                                          <p:attrName>style.visibility</p:attrName>
                                        </p:attrNameLst>
                                      </p:cBhvr>
                                      <p:to>
                                        <p:strVal val="visible"/>
                                      </p:to>
                                    </p:set>
                                    <p:anim calcmode="lin" valueType="num">
                                      <p:cBhvr>
                                        <p:cTn id="60" dur="500" fill="hold"/>
                                        <p:tgtEl>
                                          <p:spTgt spid="91153"/>
                                        </p:tgtEl>
                                        <p:attrNameLst>
                                          <p:attrName>ppt_w</p:attrName>
                                        </p:attrNameLst>
                                      </p:cBhvr>
                                      <p:tavLst>
                                        <p:tav tm="0">
                                          <p:val>
                                            <p:fltVal val="0"/>
                                          </p:val>
                                        </p:tav>
                                        <p:tav tm="100000">
                                          <p:val>
                                            <p:strVal val="#ppt_w"/>
                                          </p:val>
                                        </p:tav>
                                      </p:tavLst>
                                    </p:anim>
                                    <p:anim calcmode="lin" valueType="num">
                                      <p:cBhvr>
                                        <p:cTn id="61" dur="500" fill="hold"/>
                                        <p:tgtEl>
                                          <p:spTgt spid="91153"/>
                                        </p:tgtEl>
                                        <p:attrNameLst>
                                          <p:attrName>ppt_h</p:attrName>
                                        </p:attrNameLst>
                                      </p:cBhvr>
                                      <p:tavLst>
                                        <p:tav tm="0">
                                          <p:val>
                                            <p:fltVal val="0"/>
                                          </p:val>
                                        </p:tav>
                                        <p:tav tm="100000">
                                          <p:val>
                                            <p:strVal val="#ppt_h"/>
                                          </p:val>
                                        </p:tav>
                                      </p:tavLst>
                                    </p:anim>
                                    <p:animEffect transition="in" filter="fade">
                                      <p:cBhvr>
                                        <p:cTn id="62" dur="500"/>
                                        <p:tgtEl>
                                          <p:spTgt spid="91153"/>
                                        </p:tgtEl>
                                      </p:cBhvr>
                                    </p:animEffect>
                                  </p:childTnLst>
                                </p:cTn>
                              </p:par>
                            </p:childTnLst>
                          </p:cTn>
                        </p:par>
                        <p:par>
                          <p:cTn id="63" fill="hold">
                            <p:stCondLst>
                              <p:cond delay="4500"/>
                            </p:stCondLst>
                            <p:childTnLst>
                              <p:par>
                                <p:cTn id="64" presetID="53" presetClass="entr" presetSubtype="16" fill="hold" grpId="0" nodeType="afterEffect">
                                  <p:stCondLst>
                                    <p:cond delay="0"/>
                                  </p:stCondLst>
                                  <p:childTnLst>
                                    <p:set>
                                      <p:cBhvr>
                                        <p:cTn id="65" dur="1" fill="hold">
                                          <p:stCondLst>
                                            <p:cond delay="0"/>
                                          </p:stCondLst>
                                        </p:cTn>
                                        <p:tgtEl>
                                          <p:spTgt spid="91154"/>
                                        </p:tgtEl>
                                        <p:attrNameLst>
                                          <p:attrName>style.visibility</p:attrName>
                                        </p:attrNameLst>
                                      </p:cBhvr>
                                      <p:to>
                                        <p:strVal val="visible"/>
                                      </p:to>
                                    </p:set>
                                    <p:anim calcmode="lin" valueType="num">
                                      <p:cBhvr>
                                        <p:cTn id="66" dur="500" fill="hold"/>
                                        <p:tgtEl>
                                          <p:spTgt spid="91154"/>
                                        </p:tgtEl>
                                        <p:attrNameLst>
                                          <p:attrName>ppt_w</p:attrName>
                                        </p:attrNameLst>
                                      </p:cBhvr>
                                      <p:tavLst>
                                        <p:tav tm="0">
                                          <p:val>
                                            <p:fltVal val="0"/>
                                          </p:val>
                                        </p:tav>
                                        <p:tav tm="100000">
                                          <p:val>
                                            <p:strVal val="#ppt_w"/>
                                          </p:val>
                                        </p:tav>
                                      </p:tavLst>
                                    </p:anim>
                                    <p:anim calcmode="lin" valueType="num">
                                      <p:cBhvr>
                                        <p:cTn id="67" dur="500" fill="hold"/>
                                        <p:tgtEl>
                                          <p:spTgt spid="91154"/>
                                        </p:tgtEl>
                                        <p:attrNameLst>
                                          <p:attrName>ppt_h</p:attrName>
                                        </p:attrNameLst>
                                      </p:cBhvr>
                                      <p:tavLst>
                                        <p:tav tm="0">
                                          <p:val>
                                            <p:fltVal val="0"/>
                                          </p:val>
                                        </p:tav>
                                        <p:tav tm="100000">
                                          <p:val>
                                            <p:strVal val="#ppt_h"/>
                                          </p:val>
                                        </p:tav>
                                      </p:tavLst>
                                    </p:anim>
                                    <p:animEffect transition="in" filter="fade">
                                      <p:cBhvr>
                                        <p:cTn id="68" dur="500"/>
                                        <p:tgtEl>
                                          <p:spTgt spid="91154"/>
                                        </p:tgtEl>
                                      </p:cBhvr>
                                    </p:animEffect>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91155"/>
                                        </p:tgtEl>
                                        <p:attrNameLst>
                                          <p:attrName>style.visibility</p:attrName>
                                        </p:attrNameLst>
                                      </p:cBhvr>
                                      <p:to>
                                        <p:strVal val="visible"/>
                                      </p:to>
                                    </p:set>
                                    <p:anim calcmode="lin" valueType="num">
                                      <p:cBhvr>
                                        <p:cTn id="72" dur="500" fill="hold"/>
                                        <p:tgtEl>
                                          <p:spTgt spid="91155"/>
                                        </p:tgtEl>
                                        <p:attrNameLst>
                                          <p:attrName>ppt_w</p:attrName>
                                        </p:attrNameLst>
                                      </p:cBhvr>
                                      <p:tavLst>
                                        <p:tav tm="0">
                                          <p:val>
                                            <p:fltVal val="0"/>
                                          </p:val>
                                        </p:tav>
                                        <p:tav tm="100000">
                                          <p:val>
                                            <p:strVal val="#ppt_w"/>
                                          </p:val>
                                        </p:tav>
                                      </p:tavLst>
                                    </p:anim>
                                    <p:anim calcmode="lin" valueType="num">
                                      <p:cBhvr>
                                        <p:cTn id="73" dur="500" fill="hold"/>
                                        <p:tgtEl>
                                          <p:spTgt spid="91155"/>
                                        </p:tgtEl>
                                        <p:attrNameLst>
                                          <p:attrName>ppt_h</p:attrName>
                                        </p:attrNameLst>
                                      </p:cBhvr>
                                      <p:tavLst>
                                        <p:tav tm="0">
                                          <p:val>
                                            <p:fltVal val="0"/>
                                          </p:val>
                                        </p:tav>
                                        <p:tav tm="100000">
                                          <p:val>
                                            <p:strVal val="#ppt_h"/>
                                          </p:val>
                                        </p:tav>
                                      </p:tavLst>
                                    </p:anim>
                                    <p:animEffect transition="in" filter="fade">
                                      <p:cBhvr>
                                        <p:cTn id="74" dur="500"/>
                                        <p:tgtEl>
                                          <p:spTgt spid="91155"/>
                                        </p:tgtEl>
                                      </p:cBhvr>
                                    </p:animEffect>
                                  </p:childTnLst>
                                </p:cTn>
                              </p:par>
                            </p:childTnLst>
                          </p:cTn>
                        </p:par>
                        <p:par>
                          <p:cTn id="75" fill="hold">
                            <p:stCondLst>
                              <p:cond delay="5500"/>
                            </p:stCondLst>
                            <p:childTnLst>
                              <p:par>
                                <p:cTn id="76" presetID="53" presetClass="entr" presetSubtype="16" fill="hold" grpId="0" nodeType="afterEffect">
                                  <p:stCondLst>
                                    <p:cond delay="0"/>
                                  </p:stCondLst>
                                  <p:childTnLst>
                                    <p:set>
                                      <p:cBhvr>
                                        <p:cTn id="77" dur="1" fill="hold">
                                          <p:stCondLst>
                                            <p:cond delay="0"/>
                                          </p:stCondLst>
                                        </p:cTn>
                                        <p:tgtEl>
                                          <p:spTgt spid="91156"/>
                                        </p:tgtEl>
                                        <p:attrNameLst>
                                          <p:attrName>style.visibility</p:attrName>
                                        </p:attrNameLst>
                                      </p:cBhvr>
                                      <p:to>
                                        <p:strVal val="visible"/>
                                      </p:to>
                                    </p:set>
                                    <p:anim calcmode="lin" valueType="num">
                                      <p:cBhvr>
                                        <p:cTn id="78" dur="500" fill="hold"/>
                                        <p:tgtEl>
                                          <p:spTgt spid="91156"/>
                                        </p:tgtEl>
                                        <p:attrNameLst>
                                          <p:attrName>ppt_w</p:attrName>
                                        </p:attrNameLst>
                                      </p:cBhvr>
                                      <p:tavLst>
                                        <p:tav tm="0">
                                          <p:val>
                                            <p:fltVal val="0"/>
                                          </p:val>
                                        </p:tav>
                                        <p:tav tm="100000">
                                          <p:val>
                                            <p:strVal val="#ppt_w"/>
                                          </p:val>
                                        </p:tav>
                                      </p:tavLst>
                                    </p:anim>
                                    <p:anim calcmode="lin" valueType="num">
                                      <p:cBhvr>
                                        <p:cTn id="79" dur="500" fill="hold"/>
                                        <p:tgtEl>
                                          <p:spTgt spid="91156"/>
                                        </p:tgtEl>
                                        <p:attrNameLst>
                                          <p:attrName>ppt_h</p:attrName>
                                        </p:attrNameLst>
                                      </p:cBhvr>
                                      <p:tavLst>
                                        <p:tav tm="0">
                                          <p:val>
                                            <p:fltVal val="0"/>
                                          </p:val>
                                        </p:tav>
                                        <p:tav tm="100000">
                                          <p:val>
                                            <p:strVal val="#ppt_h"/>
                                          </p:val>
                                        </p:tav>
                                      </p:tavLst>
                                    </p:anim>
                                    <p:animEffect transition="in" filter="fade">
                                      <p:cBhvr>
                                        <p:cTn id="80" dur="500"/>
                                        <p:tgtEl>
                                          <p:spTgt spid="9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nimBg="1"/>
      <p:bldP spid="91144" grpId="0"/>
      <p:bldP spid="91146" grpId="0"/>
      <p:bldP spid="91147" grpId="0"/>
      <p:bldP spid="91148" grpId="0"/>
      <p:bldP spid="91149" grpId="0"/>
      <p:bldP spid="91150" grpId="0"/>
      <p:bldP spid="91151" grpId="0"/>
      <p:bldP spid="91152" grpId="0"/>
      <p:bldP spid="91153" grpId="0"/>
      <p:bldP spid="91154" grpId="0"/>
      <p:bldP spid="91155" grpId="0"/>
      <p:bldP spid="911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18388" y="319027"/>
            <a:ext cx="11755224" cy="6513921"/>
          </a:xfrm>
          <a:prstGeom prst="roundRect">
            <a:avLst/>
          </a:prstGeom>
          <a:solidFill>
            <a:srgbClr val="FFFFCC">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22170" y="1039881"/>
            <a:ext cx="11351442" cy="5693866"/>
          </a:xfrm>
          <a:prstGeom prst="rect">
            <a:avLst/>
          </a:prstGeom>
          <a:noFill/>
        </p:spPr>
        <p:txBody>
          <a:bodyPr wrap="square" rtlCol="0">
            <a:spAutoFit/>
          </a:bodyPr>
          <a:lstStyle/>
          <a:p>
            <a:pPr algn="just"/>
            <a:r>
              <a:rPr lang="en-US" sz="2800">
                <a:solidFill>
                  <a:srgbClr val="2B1CF0"/>
                </a:solidFill>
                <a:latin typeface="Times New Roman" panose="02020603050405020304" pitchFamily="18" charset="0"/>
                <a:cs typeface="Times New Roman" panose="02020603050405020304" pitchFamily="18" charset="0"/>
              </a:rPr>
              <a:t>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đ</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ợc kí kết năm 1959 và có hiệu lực kể từ năm 1961.Hiệp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bao gồm 14 điều với các nội dung chính nh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sau:</a:t>
            </a:r>
            <a:endParaRPr lang="en-US" sz="2800">
              <a:solidFill>
                <a:srgbClr val="2B1CF0"/>
              </a:solidFill>
              <a:latin typeface="Times New Roman" panose="02020603050405020304" pitchFamily="18" charset="0"/>
              <a:cs typeface="Times New Roman" panose="02020603050405020304" pitchFamily="18" charset="0"/>
            </a:endParaRPr>
          </a:p>
          <a:p>
            <a:pPr algn="just"/>
            <a:r>
              <a:rPr lang="en-US" sz="2800">
                <a:solidFill>
                  <a:srgbClr val="2B1CF0"/>
                </a:solidFill>
                <a:latin typeface="Times New Roman" panose="02020603050405020304" pitchFamily="18" charset="0"/>
                <a:cs typeface="Times New Roman" panose="02020603050405020304" pitchFamily="18" charset="0"/>
              </a:rPr>
              <a:t>-Thừa nhận trách nhiệm chung trong sử dụng và quản lí châu Nam cực.</a:t>
            </a:r>
            <a:endParaRPr lang="en-US" sz="2800">
              <a:solidFill>
                <a:srgbClr val="2B1CF0"/>
              </a:solidFill>
              <a:latin typeface="Times New Roman" panose="02020603050405020304" pitchFamily="18" charset="0"/>
              <a:cs typeface="Times New Roman" panose="02020603050405020304" pitchFamily="18" charset="0"/>
            </a:endParaRPr>
          </a:p>
          <a:p>
            <a:pPr algn="just"/>
            <a:r>
              <a:rPr lang="en-US" sz="2800">
                <a:solidFill>
                  <a:srgbClr val="2B1CF0"/>
                </a:solidFill>
                <a:latin typeface="Times New Roman" panose="02020603050405020304" pitchFamily="18" charset="0"/>
                <a:cs typeface="Times New Roman" panose="02020603050405020304" pitchFamily="18" charset="0"/>
              </a:rPr>
              <a:t>-Duy trì tình trạng phi quân sự hóa ở Nam Cực.</a:t>
            </a:r>
            <a:endParaRPr lang="en-US" sz="2800">
              <a:solidFill>
                <a:srgbClr val="2B1CF0"/>
              </a:solidFill>
              <a:latin typeface="Times New Roman" panose="02020603050405020304" pitchFamily="18" charset="0"/>
              <a:cs typeface="Times New Roman" panose="02020603050405020304" pitchFamily="18" charset="0"/>
            </a:endParaRP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Thúc đẩy hợp tác nghiên cứu khoa học.</a:t>
            </a:r>
            <a:endParaRPr lang="en-US" sz="2800">
              <a:solidFill>
                <a:srgbClr val="2B1CF0"/>
              </a:solidFill>
              <a:latin typeface="Times New Roman" panose="02020603050405020304" pitchFamily="18" charset="0"/>
              <a:cs typeface="Times New Roman" panose="02020603050405020304" pitchFamily="18" charset="0"/>
            </a:endParaRP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Bảo vệ môi tr</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ờng Nam Cực.</a:t>
            </a:r>
            <a:endParaRPr lang="en-US" sz="2800">
              <a:solidFill>
                <a:srgbClr val="2B1CF0"/>
              </a:solidFill>
              <a:latin typeface="Times New Roman" panose="02020603050405020304" pitchFamily="18" charset="0"/>
              <a:cs typeface="Times New Roman" panose="02020603050405020304" pitchFamily="18" charset="0"/>
            </a:endParaRP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Dừng lại các yêu sách về lãnh thổ của các quốc gia thành viên trong giai đoạn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có hiệu lực.</a:t>
            </a:r>
            <a:endParaRPr lang="en-US" sz="2800">
              <a:solidFill>
                <a:srgbClr val="2B1CF0"/>
              </a:solidFill>
              <a:latin typeface="Times New Roman" panose="02020603050405020304" pitchFamily="18" charset="0"/>
              <a:cs typeface="Times New Roman" panose="02020603050405020304" pitchFamily="18" charset="0"/>
            </a:endParaRPr>
          </a:p>
          <a:p>
            <a:pPr algn="just"/>
            <a:r>
              <a:rPr lang="en-US" sz="2800">
                <a:solidFill>
                  <a:srgbClr val="2B1CF0"/>
                </a:solidFill>
                <a:latin typeface="Times New Roman" panose="02020603050405020304" pitchFamily="18" charset="0"/>
                <a:cs typeface="Times New Roman" panose="02020603050405020304" pitchFamily="18" charset="0"/>
              </a:rPr>
              <a:t>	Bên cạnh đó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các quốc gia thành viên còn tham gia kí kết thỏa thuận liên quan nhằm hỗ trợ cho việc thực hiện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hiệu quả nh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Công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về bảo tồn các loài sinh vật biển sống ở Nam Cực năm 1980,Nghị định th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về bảo vệ môi tr</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ờng gắn liền với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năm 1991,…</a:t>
            </a:r>
            <a:endParaRPr lang="en-US" sz="2800">
              <a:solidFill>
                <a:srgbClr val="2B1CF0"/>
              </a:solidFill>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1651026" y="124253"/>
            <a:ext cx="2379945" cy="739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endParaRPr lang="en-US" sz="28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
          <a:stretch>
            <a:fillRect/>
          </a:stretch>
        </p:blipFill>
        <p:spPr>
          <a:xfrm>
            <a:off x="676170" y="5256"/>
            <a:ext cx="974855" cy="95533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p:cNvSpPr/>
          <p:nvPr/>
        </p:nvSpPr>
        <p:spPr>
          <a:xfrm>
            <a:off x="823098" y="112200"/>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p:cNvSpPr txBox="1">
            <a:spLocks noChangeArrowheads="1"/>
          </p:cNvSpPr>
          <p:nvPr/>
        </p:nvSpPr>
        <p:spPr bwMode="auto">
          <a:xfrm>
            <a:off x="1470465" y="336227"/>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 name="Arrow: Pentagon 5"/>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7" name="Isosceles Triangle 6"/>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a:spLocks noChangeArrowheads="1"/>
          </p:cNvSpPr>
          <p:nvPr/>
        </p:nvSpPr>
        <p:spPr bwMode="auto">
          <a:xfrm>
            <a:off x="759799" y="2074340"/>
            <a:ext cx="8519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Phát hiện vào cuối thế kỉ XIX</a:t>
            </a:r>
            <a:endParaRPr lang="en-US" altLang="en-US" sz="3200">
              <a:solidFill>
                <a:srgbClr val="2B1CF0"/>
              </a:solidFill>
              <a:cs typeface="Arial" panose="020B0604020202020204" pitchFamily="34" charset="0"/>
            </a:endParaRPr>
          </a:p>
        </p:txBody>
      </p:sp>
      <p:sp>
        <p:nvSpPr>
          <p:cNvPr id="9" name="TextBox 9"/>
          <p:cNvSpPr txBox="1">
            <a:spLocks noChangeArrowheads="1"/>
          </p:cNvSpPr>
          <p:nvPr/>
        </p:nvSpPr>
        <p:spPr bwMode="auto">
          <a:xfrm>
            <a:off x="780626" y="2881636"/>
            <a:ext cx="10128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Từ 1957 tiến hành nghiên cứu Nam cực</a:t>
            </a:r>
            <a:endParaRPr lang="en-US" altLang="en-US" sz="3200">
              <a:solidFill>
                <a:srgbClr val="2B1CF0"/>
              </a:solidFill>
              <a:cs typeface="Arial" panose="020B0604020202020204" pitchFamily="34" charset="0"/>
            </a:endParaRPr>
          </a:p>
        </p:txBody>
      </p:sp>
      <p:sp>
        <p:nvSpPr>
          <p:cNvPr id="10" name="TextBox 9"/>
          <p:cNvSpPr txBox="1">
            <a:spLocks noChangeArrowheads="1"/>
          </p:cNvSpPr>
          <p:nvPr/>
        </p:nvSpPr>
        <p:spPr bwMode="auto">
          <a:xfrm>
            <a:off x="780625" y="3699597"/>
            <a:ext cx="108680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- 1/12/1959 ký hiệp ước Nam cực, gồm 12 nước</a:t>
            </a:r>
            <a:endParaRPr lang="en-US" altLang="en-US" sz="3200">
              <a:solidFill>
                <a:srgbClr val="2B1CF0"/>
              </a:solidFill>
              <a:cs typeface="Arial" panose="020B0604020202020204" pitchFamily="34" charset="0"/>
            </a:endParaRPr>
          </a:p>
        </p:txBody>
      </p:sp>
      <p:sp>
        <p:nvSpPr>
          <p:cNvPr id="11" name="TextBox 10"/>
          <p:cNvSpPr txBox="1">
            <a:spLocks noChangeArrowheads="1"/>
          </p:cNvSpPr>
          <p:nvPr/>
        </p:nvSpPr>
        <p:spPr bwMode="auto">
          <a:xfrm>
            <a:off x="682150" y="4402117"/>
            <a:ext cx="11439511"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Không có dân cư sinh sống thường xuyên</a:t>
            </a:r>
            <a:r>
              <a:rPr lang="vi-VN" altLang="en-US" sz="3200">
                <a:solidFill>
                  <a:srgbClr val="2B1CF0"/>
                </a:solidFill>
                <a:cs typeface="Arial" panose="020B0604020202020204" pitchFamily="34" charset="0"/>
              </a:rPr>
              <a:t>,h</a:t>
            </a:r>
            <a:r>
              <a:rPr lang="vi-VN" sz="3200">
                <a:solidFill>
                  <a:srgbClr val="2B1CF0"/>
                </a:solidFill>
              </a:rPr>
              <a:t>ằng năm, có khoảng 1 000 – 5 000 người thuộc nhiều quốc gia luân phiên tới sinh sống và làm việc tại các trạm nghiên cứu</a:t>
            </a:r>
            <a:br>
              <a:rPr lang="vi-VN" sz="3200">
                <a:solidFill>
                  <a:srgbClr val="2B1CF0"/>
                </a:solidFill>
              </a:rPr>
            </a:br>
            <a:br>
              <a:rPr lang="vi-VN" sz="3200">
                <a:solidFill>
                  <a:srgbClr val="2B1CF0"/>
                </a:solidFill>
              </a:rPr>
            </a:br>
            <a:endParaRPr lang="en-US" altLang="en-US" sz="3200">
              <a:solidFill>
                <a:srgbClr val="2B1CF0"/>
              </a:solidFill>
              <a:cs typeface="Arial" panose="020B0604020202020204" pitchFamily="34" charset="0"/>
            </a:endParaRPr>
          </a:p>
        </p:txBody>
      </p:sp>
      <p:pic>
        <p:nvPicPr>
          <p:cNvPr id="12" name="Picture 11" descr="book9"/>
          <p:cNvPicPr>
            <a:picLocks noChangeAspect="1" noChangeArrowheads="1" noCrop="1"/>
          </p:cNvPicPr>
          <p:nvPr/>
        </p:nvPicPr>
        <p:blipFill>
          <a:blip r:embed="rId1"/>
          <a:srcRect/>
          <a:stretch>
            <a:fillRect/>
          </a:stretch>
        </p:blipFill>
        <p:spPr bwMode="auto">
          <a:xfrm>
            <a:off x="171657" y="1116810"/>
            <a:ext cx="1302881" cy="89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2"/>
          <a:stretch>
            <a:fillRect/>
          </a:stretch>
        </p:blipFill>
        <p:spPr>
          <a:xfrm>
            <a:off x="11015766" y="6657"/>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1">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endParaRPr lang="en-US" altLang="en-US" sz="4400" b="1">
              <a:solidFill>
                <a:srgbClr val="FF0066"/>
              </a:solidFill>
              <a:latin typeface="Arial" panose="020B0604020202020204" pitchFamily="34" charset="0"/>
              <a:ea typeface="Kids"/>
              <a:cs typeface="Arial" panose="020B0604020202020204" pitchFamily="34" charset="0"/>
            </a:endParaRP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endParaRPr lang="en-US" altLang="en-US" sz="4400" b="1">
              <a:solidFill>
                <a:srgbClr val="FF0066"/>
              </a:solidFill>
              <a:latin typeface="Arial" panose="020B0604020202020204" pitchFamily="34" charset="0"/>
              <a:ea typeface="Kids"/>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975" y="999322"/>
            <a:ext cx="10663824" cy="646331"/>
          </a:xfrm>
          <a:prstGeom prst="rect">
            <a:avLst/>
          </a:prstGeom>
          <a:ln>
            <a:solidFill>
              <a:srgbClr val="00B0F0"/>
            </a:solidFill>
            <a:prstDash val="dash"/>
          </a:ln>
        </p:spPr>
        <p:txBody>
          <a:bodyPr wrap="square">
            <a:spAutoFit/>
          </a:bodyPr>
          <a:lstStyle/>
          <a:p>
            <a:r>
              <a:rPr lang="en-US" sz="3600">
                <a:solidFill>
                  <a:srgbClr val="FF3399"/>
                </a:solidFill>
                <a:latin typeface="Arial" panose="020B0604020202020204" pitchFamily="34" charset="0"/>
                <a:cs typeface="Arial" panose="020B0604020202020204" pitchFamily="34" charset="0"/>
              </a:rPr>
              <a:t>Chứng minh châu Nam Cực có vị trí địa lí đặc biệt.</a:t>
            </a:r>
            <a:endParaRPr lang="en-US" sz="3600">
              <a:solidFill>
                <a:srgbClr val="FF3399"/>
              </a:solidFill>
              <a:latin typeface="Arial" panose="020B0604020202020204" pitchFamily="34" charset="0"/>
              <a:cs typeface="Arial" panose="020B0604020202020204" pitchFamily="34" charset="0"/>
            </a:endParaRPr>
          </a:p>
        </p:txBody>
      </p:sp>
      <p:sp>
        <p:nvSpPr>
          <p:cNvPr id="5" name="Rectangle: Rounded Corners 4"/>
          <p:cNvSpPr/>
          <p:nvPr/>
        </p:nvSpPr>
        <p:spPr>
          <a:xfrm>
            <a:off x="4096011" y="112734"/>
            <a:ext cx="2855934" cy="764087"/>
          </a:xfrm>
          <a:prstGeom prst="roundRect">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endParaRPr lang="en-US" sz="3200" b="1">
              <a:solidFill>
                <a:srgbClr val="FFFF00"/>
              </a:solidFill>
              <a:latin typeface="Arial" panose="020B0604020202020204" pitchFamily="34" charset="0"/>
              <a:cs typeface="Arial" panose="020B0604020202020204" pitchFamily="34" charset="0"/>
            </a:endParaRPr>
          </a:p>
        </p:txBody>
      </p:sp>
      <p:grpSp>
        <p:nvGrpSpPr>
          <p:cNvPr id="6" name="Group 5"/>
          <p:cNvGrpSpPr/>
          <p:nvPr/>
        </p:nvGrpSpPr>
        <p:grpSpPr>
          <a:xfrm>
            <a:off x="6951945" y="1768154"/>
            <a:ext cx="5240055" cy="5103161"/>
            <a:chOff x="5699475" y="307704"/>
            <a:chExt cx="6492525" cy="6594108"/>
          </a:xfrm>
        </p:grpSpPr>
        <p:grpSp>
          <p:nvGrpSpPr>
            <p:cNvPr id="7" name="Group 6"/>
            <p:cNvGrpSpPr/>
            <p:nvPr/>
          </p:nvGrpSpPr>
          <p:grpSpPr>
            <a:xfrm>
              <a:off x="5699475" y="307704"/>
              <a:ext cx="6492525" cy="6285586"/>
              <a:chOff x="5699475" y="307704"/>
              <a:chExt cx="6492525" cy="6285586"/>
            </a:xfrm>
          </p:grpSpPr>
          <p:pic>
            <p:nvPicPr>
              <p:cNvPr id="9" name="Picture 8"/>
              <p:cNvPicPr>
                <a:picLocks noChangeAspect="1"/>
              </p:cNvPicPr>
              <p:nvPr/>
            </p:nvPicPr>
            <p:blipFill rotWithShape="1">
              <a:blip r:embed="rId1"/>
              <a:srcRect l="7425" b="4582"/>
              <a:stretch>
                <a:fillRect/>
              </a:stretch>
            </p:blipFill>
            <p:spPr>
              <a:xfrm>
                <a:off x="5699475" y="307704"/>
                <a:ext cx="6492525" cy="5997562"/>
              </a:xfrm>
              <a:prstGeom prst="rect">
                <a:avLst/>
              </a:prstGeom>
            </p:spPr>
          </p:pic>
          <p:sp>
            <p:nvSpPr>
              <p:cNvPr id="10" name="Rectangle 9"/>
              <p:cNvSpPr/>
              <p:nvPr/>
            </p:nvSpPr>
            <p:spPr>
              <a:xfrm>
                <a:off x="10031104" y="5486400"/>
                <a:ext cx="1705971" cy="110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6096001" y="6305266"/>
              <a:ext cx="4995081" cy="596546"/>
            </a:xfrm>
            <a:prstGeom prst="rect">
              <a:avLst/>
            </a:prstGeom>
            <a:noFill/>
          </p:spPr>
          <p:txBody>
            <a:bodyPr wrap="square" rtlCol="0">
              <a:spAutoFit/>
            </a:bodyPr>
            <a:lstStyle/>
            <a:p>
              <a:r>
                <a:rPr lang="en-US" sz="2400">
                  <a:solidFill>
                    <a:srgbClr val="1966FF"/>
                  </a:solidFill>
                  <a:latin typeface="Arial" panose="020B0604020202020204" pitchFamily="34" charset="0"/>
                  <a:cs typeface="Arial" panose="020B0604020202020204" pitchFamily="34" charset="0"/>
                </a:rPr>
                <a:t>Bản đồ Châu Nam Cực</a:t>
              </a:r>
              <a:endParaRPr lang="en-US" sz="2400">
                <a:solidFill>
                  <a:srgbClr val="1966FF"/>
                </a:solidFill>
                <a:latin typeface="Arial" panose="020B0604020202020204" pitchFamily="34" charset="0"/>
                <a:cs typeface="Arial" panose="020B0604020202020204" pitchFamily="34" charset="0"/>
              </a:endParaRPr>
            </a:p>
          </p:txBody>
        </p:sp>
      </p:grpSp>
      <p:sp>
        <p:nvSpPr>
          <p:cNvPr id="11" name="Rectangle 10"/>
          <p:cNvSpPr/>
          <p:nvPr/>
        </p:nvSpPr>
        <p:spPr>
          <a:xfrm>
            <a:off x="189646" y="1819633"/>
            <a:ext cx="6096000" cy="1384995"/>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 Nằm hoàn toàn ở bán cầu Nam, đại bộ phận lãnh thổ nằm trong phạm vi của vòng cực Nam.</a:t>
            </a:r>
            <a:endParaRPr lang="en-US"/>
          </a:p>
        </p:txBody>
      </p:sp>
      <p:sp>
        <p:nvSpPr>
          <p:cNvPr id="12" name="Rectangle 11"/>
          <p:cNvSpPr/>
          <p:nvPr/>
        </p:nvSpPr>
        <p:spPr>
          <a:xfrm>
            <a:off x="189646" y="3260223"/>
            <a:ext cx="6096000" cy="1384995"/>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 Nằm tách biệt với các châu lục khác, bao bọc xung quanh bởi các biển và đại dương.</a:t>
            </a:r>
            <a:endParaRPr lang="en-US"/>
          </a:p>
        </p:txBody>
      </p:sp>
      <p:sp>
        <p:nvSpPr>
          <p:cNvPr id="13" name="Rectangle 12"/>
          <p:cNvSpPr/>
          <p:nvPr/>
        </p:nvSpPr>
        <p:spPr>
          <a:xfrm>
            <a:off x="189646" y="4655324"/>
            <a:ext cx="6096000" cy="2215991"/>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=&gt; Châu lục được biết đến muộn nhất và đây cũng là nơi duy nhất trên thế giới không có quốc gia.</a:t>
            </a:r>
            <a:endParaRPr lang="vi-VN" sz="2800">
              <a:solidFill>
                <a:srgbClr val="2B1CF0"/>
              </a:solidFill>
              <a:latin typeface="Arial" panose="020B0604020202020204" pitchFamily="34" charset="0"/>
              <a:cs typeface="Arial" panose="020B0604020202020204" pitchFamily="34" charset="0"/>
            </a:endParaRPr>
          </a:p>
          <a:p>
            <a:br>
              <a:rPr lang="vi-VN">
                <a:solidFill>
                  <a:srgbClr val="000000"/>
                </a:solidFill>
                <a:latin typeface="OpenSans"/>
              </a:rPr>
            </a:br>
            <a:br>
              <a:rPr lang="vi-VN">
                <a:solidFill>
                  <a:srgbClr val="000000"/>
                </a:solidFill>
                <a:latin typeface="OpenSans"/>
              </a:rPr>
            </a:br>
            <a:endParaRPr lang="en-US"/>
          </a:p>
        </p:txBody>
      </p:sp>
      <p:pic>
        <p:nvPicPr>
          <p:cNvPr id="14" name="Picture 13"/>
          <p:cNvPicPr>
            <a:picLocks noChangeAspect="1"/>
          </p:cNvPicPr>
          <p:nvPr/>
        </p:nvPicPr>
        <p:blipFill>
          <a:blip r:embed="rId2"/>
          <a:stretch>
            <a:fillRect/>
          </a:stretch>
        </p:blipFill>
        <p:spPr>
          <a:xfrm>
            <a:off x="11015766" y="6657"/>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340" y="1049426"/>
            <a:ext cx="11315178" cy="1200329"/>
          </a:xfrm>
          <a:prstGeom prst="rect">
            <a:avLst/>
          </a:prstGeom>
          <a:ln>
            <a:solidFill>
              <a:srgbClr val="00B0F0"/>
            </a:solidFill>
            <a:prstDash val="dash"/>
          </a:ln>
        </p:spPr>
        <p:txBody>
          <a:bodyPr wrap="square">
            <a:spAutoFit/>
          </a:bodyPr>
          <a:lstStyle/>
          <a:p>
            <a:pPr algn="ctr"/>
            <a:r>
              <a:rPr lang="en-US" sz="3600">
                <a:solidFill>
                  <a:srgbClr val="FF3399"/>
                </a:solidFill>
                <a:latin typeface="Arial" panose="020B0604020202020204" pitchFamily="34" charset="0"/>
                <a:cs typeface="Arial" panose="020B0604020202020204" pitchFamily="34" charset="0"/>
              </a:rPr>
              <a:t>Liệt kê các mốc thời gian chính trong lịch sử khám phá và nghiên cứu châu Nam Cực.</a:t>
            </a:r>
            <a:endParaRPr lang="en-US" sz="3600">
              <a:solidFill>
                <a:srgbClr val="FF3399"/>
              </a:solidFill>
              <a:latin typeface="Arial" panose="020B0604020202020204" pitchFamily="34" charset="0"/>
              <a:cs typeface="Arial" panose="020B0604020202020204" pitchFamily="34" charset="0"/>
            </a:endParaRPr>
          </a:p>
        </p:txBody>
      </p:sp>
      <p:sp>
        <p:nvSpPr>
          <p:cNvPr id="5" name="Rectangle: Rounded Corners 4"/>
          <p:cNvSpPr/>
          <p:nvPr/>
        </p:nvSpPr>
        <p:spPr>
          <a:xfrm>
            <a:off x="4452467" y="107706"/>
            <a:ext cx="2855934" cy="764087"/>
          </a:xfrm>
          <a:prstGeom prst="roundRect">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endParaRPr lang="en-US" sz="3200" b="1">
              <a:solidFill>
                <a:srgbClr val="FFFF00"/>
              </a:solidFill>
              <a:latin typeface="Arial" panose="020B0604020202020204" pitchFamily="34" charset="0"/>
              <a:cs typeface="Arial" panose="020B0604020202020204" pitchFamily="34" charset="0"/>
            </a:endParaRPr>
          </a:p>
        </p:txBody>
      </p:sp>
      <p:grpSp>
        <p:nvGrpSpPr>
          <p:cNvPr id="14" name="Group 13"/>
          <p:cNvGrpSpPr/>
          <p:nvPr/>
        </p:nvGrpSpPr>
        <p:grpSpPr>
          <a:xfrm>
            <a:off x="2417015" y="2557197"/>
            <a:ext cx="1205511" cy="1031663"/>
            <a:chOff x="763886" y="4529799"/>
            <a:chExt cx="1205511" cy="1031663"/>
          </a:xfrm>
        </p:grpSpPr>
        <p:sp>
          <p:nvSpPr>
            <p:cNvPr id="15" name="Oval 14"/>
            <p:cNvSpPr/>
            <p:nvPr/>
          </p:nvSpPr>
          <p:spPr>
            <a:xfrm>
              <a:off x="763886" y="4529799"/>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6" name="TextBox 15"/>
            <p:cNvSpPr txBox="1"/>
            <p:nvPr/>
          </p:nvSpPr>
          <p:spPr>
            <a:xfrm>
              <a:off x="842638" y="4814797"/>
              <a:ext cx="1126759" cy="461665"/>
            </a:xfrm>
            <a:prstGeom prst="rect">
              <a:avLst/>
            </a:prstGeom>
            <a:noFill/>
          </p:spPr>
          <p:txBody>
            <a:bodyPr wrap="square" rtlCol="0">
              <a:spAutoFit/>
            </a:bodyPr>
            <a:lstStyle/>
            <a:p>
              <a:r>
                <a:rPr lang="vi-VN" sz="2400" b="1">
                  <a:solidFill>
                    <a:schemeClr val="bg1"/>
                  </a:solidFill>
                </a:rPr>
                <a:t>1820</a:t>
              </a:r>
              <a:endParaRPr lang="en-US" sz="2400" b="1">
                <a:solidFill>
                  <a:schemeClr val="bg1"/>
                </a:solidFill>
              </a:endParaRPr>
            </a:p>
          </p:txBody>
        </p:sp>
      </p:grpSp>
      <p:grpSp>
        <p:nvGrpSpPr>
          <p:cNvPr id="17" name="Group 16"/>
          <p:cNvGrpSpPr/>
          <p:nvPr/>
        </p:nvGrpSpPr>
        <p:grpSpPr>
          <a:xfrm>
            <a:off x="4452467" y="2509084"/>
            <a:ext cx="1169589" cy="1031663"/>
            <a:chOff x="3227930" y="4524085"/>
            <a:chExt cx="1169589" cy="1031663"/>
          </a:xfrm>
        </p:grpSpPr>
        <p:sp>
          <p:nvSpPr>
            <p:cNvPr id="18" name="Oval 17"/>
            <p:cNvSpPr/>
            <p:nvPr/>
          </p:nvSpPr>
          <p:spPr>
            <a:xfrm>
              <a:off x="3227930" y="4524085"/>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9" name="TextBox 18"/>
            <p:cNvSpPr txBox="1"/>
            <p:nvPr/>
          </p:nvSpPr>
          <p:spPr>
            <a:xfrm>
              <a:off x="3270760" y="4824432"/>
              <a:ext cx="1126759" cy="461665"/>
            </a:xfrm>
            <a:prstGeom prst="rect">
              <a:avLst/>
            </a:prstGeom>
            <a:noFill/>
          </p:spPr>
          <p:txBody>
            <a:bodyPr wrap="square" rtlCol="0">
              <a:spAutoFit/>
            </a:bodyPr>
            <a:lstStyle/>
            <a:p>
              <a:r>
                <a:rPr lang="vi-VN" sz="2400" b="1">
                  <a:solidFill>
                    <a:schemeClr val="bg1"/>
                  </a:solidFill>
                </a:rPr>
                <a:t>1900</a:t>
              </a:r>
              <a:endParaRPr lang="en-US" sz="2400" b="1">
                <a:solidFill>
                  <a:schemeClr val="bg1"/>
                </a:solidFill>
              </a:endParaRPr>
            </a:p>
          </p:txBody>
        </p:sp>
      </p:grpSp>
      <p:grpSp>
        <p:nvGrpSpPr>
          <p:cNvPr id="20" name="Group 19"/>
          <p:cNvGrpSpPr/>
          <p:nvPr/>
        </p:nvGrpSpPr>
        <p:grpSpPr>
          <a:xfrm>
            <a:off x="6451997" y="2501045"/>
            <a:ext cx="1242475" cy="1031663"/>
            <a:chOff x="2927922" y="5762081"/>
            <a:chExt cx="1242475" cy="1031663"/>
          </a:xfrm>
        </p:grpSpPr>
        <p:sp>
          <p:nvSpPr>
            <p:cNvPr id="21" name="Oval 20"/>
            <p:cNvSpPr/>
            <p:nvPr/>
          </p:nvSpPr>
          <p:spPr>
            <a:xfrm>
              <a:off x="2927922" y="5762081"/>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2" name="TextBox 21"/>
            <p:cNvSpPr txBox="1"/>
            <p:nvPr/>
          </p:nvSpPr>
          <p:spPr>
            <a:xfrm>
              <a:off x="3043638" y="6014315"/>
              <a:ext cx="1126759" cy="461665"/>
            </a:xfrm>
            <a:prstGeom prst="rect">
              <a:avLst/>
            </a:prstGeom>
            <a:noFill/>
          </p:spPr>
          <p:txBody>
            <a:bodyPr wrap="square" rtlCol="0">
              <a:spAutoFit/>
            </a:bodyPr>
            <a:lstStyle/>
            <a:p>
              <a:r>
                <a:rPr lang="vi-VN" sz="2400" b="1">
                  <a:solidFill>
                    <a:schemeClr val="bg1"/>
                  </a:solidFill>
                </a:rPr>
                <a:t>1911</a:t>
              </a:r>
              <a:endParaRPr lang="en-US" sz="2400" b="1">
                <a:solidFill>
                  <a:schemeClr val="bg1"/>
                </a:solidFill>
              </a:endParaRPr>
            </a:p>
          </p:txBody>
        </p:sp>
      </p:grpSp>
      <p:grpSp>
        <p:nvGrpSpPr>
          <p:cNvPr id="23" name="Group 22"/>
          <p:cNvGrpSpPr/>
          <p:nvPr/>
        </p:nvGrpSpPr>
        <p:grpSpPr>
          <a:xfrm>
            <a:off x="8524413" y="2422360"/>
            <a:ext cx="1215954" cy="1031663"/>
            <a:chOff x="2575355" y="7090404"/>
            <a:chExt cx="1215954" cy="1031663"/>
          </a:xfrm>
        </p:grpSpPr>
        <p:sp>
          <p:nvSpPr>
            <p:cNvPr id="24" name="Oval 23"/>
            <p:cNvSpPr/>
            <p:nvPr/>
          </p:nvSpPr>
          <p:spPr>
            <a:xfrm>
              <a:off x="2575355" y="7090404"/>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5" name="TextBox 24"/>
            <p:cNvSpPr txBox="1"/>
            <p:nvPr/>
          </p:nvSpPr>
          <p:spPr>
            <a:xfrm>
              <a:off x="2664550" y="7377987"/>
              <a:ext cx="1126759" cy="461665"/>
            </a:xfrm>
            <a:prstGeom prst="rect">
              <a:avLst/>
            </a:prstGeom>
            <a:noFill/>
          </p:spPr>
          <p:txBody>
            <a:bodyPr wrap="square" rtlCol="0">
              <a:spAutoFit/>
            </a:bodyPr>
            <a:lstStyle/>
            <a:p>
              <a:r>
                <a:rPr lang="vi-VN" sz="2400" b="1">
                  <a:solidFill>
                    <a:schemeClr val="bg1"/>
                  </a:solidFill>
                </a:rPr>
                <a:t>1957</a:t>
              </a:r>
              <a:endParaRPr lang="en-US" sz="2400" b="1">
                <a:solidFill>
                  <a:schemeClr val="bg1"/>
                </a:solidFill>
              </a:endParaRPr>
            </a:p>
          </p:txBody>
        </p:sp>
      </p:grpSp>
      <p:pic>
        <p:nvPicPr>
          <p:cNvPr id="26" name="Picture 25"/>
          <p:cNvPicPr>
            <a:picLocks noChangeAspect="1"/>
          </p:cNvPicPr>
          <p:nvPr/>
        </p:nvPicPr>
        <p:blipFill>
          <a:blip r:embed="rId1"/>
          <a:stretch>
            <a:fillRect/>
          </a:stretch>
        </p:blipFill>
        <p:spPr>
          <a:xfrm>
            <a:off x="11015766" y="6657"/>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051" y="64832"/>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Analog Alarm Clock Icon Image Vector Illustration Design Royalty Free  Cliparts, Vectors, And Stock Illustration. Image 8203264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03279" y="4142776"/>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3919" y="2758590"/>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p:cNvSpPr txBox="1"/>
          <p:nvPr/>
        </p:nvSpPr>
        <p:spPr>
          <a:xfrm>
            <a:off x="2751994" y="3292832"/>
            <a:ext cx="8198771"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2B1CF0"/>
                </a:solidFill>
                <a:latin typeface="Arial" panose="020B0604020202020204" pitchFamily="34" charset="0"/>
                <a:cs typeface="Arial" panose="020B0604020202020204" pitchFamily="34" charset="0"/>
              </a:rPr>
              <a:t>Tìm kiếm thông tin trên sách, báo và Internet </a:t>
            </a:r>
            <a:endParaRPr lang="en-US" sz="2800" b="1" dirty="0">
              <a:solidFill>
                <a:srgbClr val="2B1CF0"/>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272563" y="1030324"/>
            <a:ext cx="11592604" cy="1754326"/>
          </a:xfrm>
          <a:prstGeom prst="rect">
            <a:avLst/>
          </a:prstGeom>
          <a:ln>
            <a:solidFill>
              <a:srgbClr val="00B0F0"/>
            </a:solidFill>
            <a:prstDash val="sysDash"/>
          </a:ln>
        </p:spPr>
        <p:txBody>
          <a:bodyPr wrap="square">
            <a:spAutoFit/>
          </a:bodyPr>
          <a:lstStyle/>
          <a:p>
            <a:pPr algn="ctr"/>
            <a:r>
              <a:rPr lang="vi-VN" sz="3600">
                <a:solidFill>
                  <a:srgbClr val="FF3399"/>
                </a:solidFill>
                <a:cs typeface="Arial" panose="020B0604020202020204" pitchFamily="34" charset="0"/>
              </a:rPr>
              <a:t>Em hãy tìm hiểu về Hiệp ước Nam Cực (1959) và viết một đoạn văn (khoảng 150 chữ) với thông điệp:</a:t>
            </a:r>
            <a:endParaRPr lang="en-US" sz="3600">
              <a:solidFill>
                <a:srgbClr val="FF3399"/>
              </a:solidFill>
              <a:latin typeface="Arial" panose="020B0604020202020204" pitchFamily="34" charset="0"/>
              <a:cs typeface="Arial" panose="020B0604020202020204" pitchFamily="34" charset="0"/>
            </a:endParaRPr>
          </a:p>
          <a:p>
            <a:pPr algn="ctr"/>
            <a:r>
              <a:rPr lang="vi-VN" sz="3600">
                <a:solidFill>
                  <a:srgbClr val="FF3399"/>
                </a:solidFill>
                <a:cs typeface="Arial" panose="020B0604020202020204" pitchFamily="34" charset="0"/>
              </a:rPr>
              <a:t> Nam Cực vì hòa bình thế giới.</a:t>
            </a:r>
            <a:endParaRPr lang="en-US" sz="3600">
              <a:solidFill>
                <a:srgbClr val="FF3399"/>
              </a:solidFill>
              <a:latin typeface="Arial" panose="020B0604020202020204" pitchFamily="34" charset="0"/>
              <a:cs typeface="Arial" panose="020B0604020202020204" pitchFamily="34" charset="0"/>
            </a:endParaRPr>
          </a:p>
        </p:txBody>
      </p:sp>
      <p:sp>
        <p:nvSpPr>
          <p:cNvPr id="8" name="Subtitle 2"/>
          <p:cNvSpPr txBox="1"/>
          <p:nvPr/>
        </p:nvSpPr>
        <p:spPr>
          <a:xfrm>
            <a:off x="2926482" y="4870459"/>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2B1CF0"/>
                </a:solidFill>
                <a:latin typeface="Arial" panose="020B0604020202020204" pitchFamily="34" charset="0"/>
                <a:cs typeface="Arial" panose="020B0604020202020204" pitchFamily="34" charset="0"/>
              </a:rPr>
              <a:t>Thời gian 1 tuần</a:t>
            </a:r>
            <a:r>
              <a:rPr lang="en-US" sz="2800">
                <a:solidFill>
                  <a:srgbClr val="2B1CF0"/>
                </a:solidFill>
                <a:latin typeface="Arial" panose="020B0604020202020204" pitchFamily="34" charset="0"/>
                <a:cs typeface="Arial" panose="020B0604020202020204" pitchFamily="34" charset="0"/>
              </a:rPr>
              <a:t> </a:t>
            </a:r>
            <a:endParaRPr lang="en-US" sz="2800" b="1" dirty="0">
              <a:solidFill>
                <a:srgbClr val="2B1CF0"/>
              </a:solidFill>
              <a:latin typeface="Arial" panose="020B0604020202020204" pitchFamily="34" charset="0"/>
              <a:ea typeface="Tahoma" panose="020B0604030504040204" pitchFamily="34" charset="0"/>
              <a:cs typeface="Arial" panose="020B0604020202020204" pitchFamily="34" charset="0"/>
            </a:endParaRPr>
          </a:p>
        </p:txBody>
      </p:sp>
      <p:sp>
        <p:nvSpPr>
          <p:cNvPr id="9" name="TextBox 8"/>
          <p:cNvSpPr txBox="1"/>
          <p:nvPr/>
        </p:nvSpPr>
        <p:spPr>
          <a:xfrm>
            <a:off x="8599448" y="5847548"/>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1CF0"/>
                </a:solidFill>
                <a:latin typeface="Arial" panose="020B0604020202020204" pitchFamily="34" charset="0"/>
                <a:cs typeface="Arial" panose="020B0604020202020204" pitchFamily="34" charset="0"/>
              </a:rPr>
              <a:t> </a:t>
            </a:r>
            <a:r>
              <a:rPr lang="en-US" sz="2800" i="1">
                <a:solidFill>
                  <a:srgbClr val="2B1CF0"/>
                </a:solidFill>
                <a:latin typeface="Arial" panose="020B0604020202020204" pitchFamily="34" charset="0"/>
                <a:cs typeface="Arial" panose="020B0604020202020204" pitchFamily="34" charset="0"/>
              </a:rPr>
              <a:t>Cá nhân</a:t>
            </a:r>
            <a:endParaRPr lang="en-US" sz="2800" i="1">
              <a:solidFill>
                <a:srgbClr val="2B1CF0"/>
              </a:solidFill>
              <a:latin typeface="Arial" panose="020B0604020202020204" pitchFamily="34" charset="0"/>
              <a:cs typeface="Arial" panose="020B0604020202020204" pitchFamily="34" charset="0"/>
            </a:endParaRPr>
          </a:p>
        </p:txBody>
      </p:sp>
      <p:pic>
        <p:nvPicPr>
          <p:cNvPr id="11" name="Picture 4" descr="Chương trình đào tạo học sinh thi tuyển vào các đại học hàng đầu tại M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67" t="13295" r="14207" b="13729"/>
          <a:stretch>
            <a:fillRect/>
          </a:stretch>
        </p:blipFill>
        <p:spPr bwMode="auto">
          <a:xfrm>
            <a:off x="7828081" y="5593138"/>
            <a:ext cx="830729" cy="927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30" b="1">
                <a:latin typeface="Arial" panose="020B0604020202020204" pitchFamily="34" charset="0"/>
                <a:cs typeface="Arial" panose="020B0604020202020204" pitchFamily="34" charset="0"/>
              </a:rPr>
              <a:t>  </a:t>
            </a:r>
            <a:r>
              <a:rPr lang="en-US" sz="6000" b="1">
                <a:latin typeface="Arial" panose="020B0604020202020204" pitchFamily="34" charset="0"/>
                <a:cs typeface="Arial" panose="020B0604020202020204" pitchFamily="34" charset="0"/>
              </a:rPr>
              <a:t>Dặn dò</a:t>
            </a:r>
            <a:endParaRPr lang="en-US" sz="6000" b="1">
              <a:latin typeface="Arial" panose="020B0604020202020204" pitchFamily="34" charset="0"/>
              <a:cs typeface="Arial" panose="020B0604020202020204" pitchFamily="34" charset="0"/>
            </a:endParaRP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85">
              <a:lnSpc>
                <a:spcPct val="90000"/>
              </a:lnSpc>
              <a:spcBef>
                <a:spcPct val="0"/>
              </a:spcBef>
              <a:spcAft>
                <a:spcPct val="35000"/>
              </a:spcAft>
            </a:pPr>
            <a:r>
              <a:rPr lang="en-US" sz="3600" b="1">
                <a:solidFill>
                  <a:srgbClr val="00B050"/>
                </a:solidFill>
                <a:latin typeface="Arial" panose="020B0604020202020204" pitchFamily="34" charset="0"/>
                <a:cs typeface="Arial" panose="020B0604020202020204" pitchFamily="34" charset="0"/>
              </a:rPr>
              <a:t>Xem lại bài đã học</a:t>
            </a:r>
            <a:endParaRPr lang="en-US" sz="3600" b="1">
              <a:solidFill>
                <a:srgbClr val="00B050"/>
              </a:solidFill>
              <a:latin typeface="Arial" panose="020B0604020202020204" pitchFamily="34" charset="0"/>
              <a:cs typeface="Arial" panose="020B0604020202020204" pitchFamily="34" charset="0"/>
            </a:endParaRP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800"/>
              </a:spcBef>
            </a:pPr>
            <a:r>
              <a:rPr lang="en-US" sz="5330" b="1">
                <a:solidFill>
                  <a:schemeClr val="bg1"/>
                </a:solidFill>
                <a:latin typeface="Arial" panose="020B0604020202020204" pitchFamily="34" charset="0"/>
                <a:cs typeface="Arial" panose="020B0604020202020204" pitchFamily="34" charset="0"/>
              </a:rPr>
              <a:t>1</a:t>
            </a:r>
            <a:endParaRPr lang="en-US" sz="5330" b="1">
              <a:solidFill>
                <a:schemeClr val="bg1"/>
              </a:solidFill>
              <a:latin typeface="Arial" panose="020B0604020202020204" pitchFamily="34" charset="0"/>
              <a:cs typeface="Arial" panose="020B0604020202020204" pitchFamily="34" charset="0"/>
            </a:endParaRP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30" b="1">
                <a:solidFill>
                  <a:schemeClr val="bg1"/>
                </a:solidFill>
                <a:latin typeface="Arial" panose="020B0604020202020204" pitchFamily="34" charset="0"/>
                <a:cs typeface="Arial" panose="020B0604020202020204" pitchFamily="34" charset="0"/>
              </a:rPr>
              <a:t>2</a:t>
            </a:r>
            <a:endParaRPr lang="en-US" sz="5330" b="1">
              <a:solidFill>
                <a:schemeClr val="bg1"/>
              </a:solidFill>
              <a:latin typeface="Arial" panose="020B0604020202020204" pitchFamily="34" charset="0"/>
              <a:cs typeface="Arial" panose="020B0604020202020204" pitchFamily="34" charset="0"/>
            </a:endParaRP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a:solidFill>
                  <a:srgbClr val="0070C0"/>
                </a:solidFill>
                <a:latin typeface="Arial" panose="020B0604020202020204" pitchFamily="34" charset="0"/>
                <a:cs typeface="Arial" panose="020B0604020202020204" pitchFamily="34" charset="0"/>
              </a:rPr>
              <a:t>Chuẩn bị…</a:t>
            </a:r>
            <a:endParaRPr lang="en-US" sz="3600" b="1" dirty="0">
              <a:solidFill>
                <a:srgbClr val="0070C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anose="020B0604020202020204" pitchFamily="34" charset="0"/>
                <a:cs typeface="Arial" panose="020B0604020202020204" pitchFamily="34" charset="0"/>
              </a:rPr>
              <a:t>3</a:t>
            </a:r>
            <a:endParaRPr lang="en-US" sz="4795" b="1">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p:cNvSpPr txBox="1"/>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endParaRPr lang="en-US" sz="2400" b="1">
              <a:solidFill>
                <a:srgbClr val="0070C0"/>
              </a:solidFill>
              <a:latin typeface="Arial" panose="020B0604020202020204" pitchFamily="34" charset="0"/>
              <a:ea typeface="Tahoma" panose="020B0604030504040204" pitchFamily="34" charset="0"/>
              <a:cs typeface="Arial" panose="020B0604020202020204" pitchFamily="34" charset="0"/>
            </a:endParaRP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anose="020B0604020202020204" pitchFamily="34" charset="0"/>
                <a:cs typeface="Arial" panose="020B0604020202020204" pitchFamily="34" charset="0"/>
              </a:rPr>
              <a:t>THỬ </a:t>
            </a:r>
            <a:r>
              <a:rPr lang="en-US" b="1">
                <a:solidFill>
                  <a:srgbClr val="FFFF00"/>
                </a:solidFill>
                <a:latin typeface="Arial" panose="020B0604020202020204" pitchFamily="34" charset="0"/>
                <a:cs typeface="Arial" panose="020B0604020202020204" pitchFamily="34" charset="0"/>
              </a:rPr>
              <a:t>TÀI ĐẶT TÊN</a:t>
            </a:r>
            <a:endParaRPr lang="en-US" b="1" dirty="0">
              <a:solidFill>
                <a:srgbClr val="FFFF00"/>
              </a:solidFill>
              <a:latin typeface="Arial" panose="020B0604020202020204" pitchFamily="34" charset="0"/>
              <a:cs typeface="Arial" panose="020B0604020202020204" pitchFamily="34" charset="0"/>
            </a:endParaRPr>
          </a:p>
        </p:txBody>
      </p:sp>
      <p:pic>
        <p:nvPicPr>
          <p:cNvPr id="9" name="image70.jpg"/>
          <p:cNvPicPr/>
          <p:nvPr/>
        </p:nvPicPr>
        <p:blipFill>
          <a:blip r:embed="rId3"/>
          <a:srcRect/>
          <a:stretch>
            <a:fillRect/>
          </a:stretch>
        </p:blipFill>
        <p:spPr>
          <a:xfrm>
            <a:off x="3279228" y="2726539"/>
            <a:ext cx="5739660" cy="3481363"/>
          </a:xfrm>
          <a:prstGeom prst="rect">
            <a:avLst/>
          </a:prstGeom>
        </p:spPr>
      </p:pic>
      <p:sp>
        <p:nvSpPr>
          <p:cNvPr id="10" name="Rectangle 9"/>
          <p:cNvSpPr/>
          <p:nvPr/>
        </p:nvSpPr>
        <p:spPr>
          <a:xfrm>
            <a:off x="6845376" y="5533609"/>
            <a:ext cx="1936749"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Núi băng</a:t>
            </a:r>
            <a:endParaRPr lang="en-US" sz="3200">
              <a:solidFill>
                <a:srgbClr val="7030A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0779959" y="262670"/>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p:cNvPicPr>
            <a:picLocks noChangeAspect="1" noChangeArrowheads="1"/>
          </p:cNvPicPr>
          <p:nvPr/>
        </p:nvPicPr>
        <p:blipFill rotWithShape="1">
          <a:blip r:embed="rId1">
            <a:extLst>
              <a:ext uri="{28A0092B-C50C-407E-A947-70E740481C1C}">
                <a14:useLocalDpi xmlns:a14="http://schemas.microsoft.com/office/drawing/2010/main" val="0"/>
              </a:ext>
            </a:extLst>
          </a:blip>
          <a:srcRect t="11297" r="-1" b="2603"/>
          <a:stretch>
            <a:fillRect/>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p:cNvSpPr txBox="1"/>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endParaRPr lang="en-US" sz="2400" b="1">
              <a:solidFill>
                <a:srgbClr val="0070C0"/>
              </a:solidFill>
              <a:latin typeface="Arial" panose="020B0604020202020204" pitchFamily="34" charset="0"/>
              <a:ea typeface="Tahoma" panose="020B0604030504040204" pitchFamily="34" charset="0"/>
              <a:cs typeface="Arial" panose="020B0604020202020204" pitchFamily="34" charset="0"/>
            </a:endParaRP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anose="020B0604020202020204" pitchFamily="34" charset="0"/>
                <a:cs typeface="Arial" panose="020B0604020202020204" pitchFamily="34" charset="0"/>
              </a:rPr>
              <a:t>THỬ </a:t>
            </a:r>
            <a:r>
              <a:rPr lang="en-US" b="1">
                <a:solidFill>
                  <a:srgbClr val="FFFF00"/>
                </a:solidFill>
                <a:latin typeface="Arial" panose="020B0604020202020204" pitchFamily="34" charset="0"/>
                <a:cs typeface="Arial" panose="020B0604020202020204" pitchFamily="34" charset="0"/>
              </a:rPr>
              <a:t>TÀI ĐẶT TÊN</a:t>
            </a:r>
            <a:endParaRPr lang="en-US" b="1" dirty="0">
              <a:solidFill>
                <a:srgbClr val="FFFF00"/>
              </a:solidFill>
              <a:latin typeface="Arial" panose="020B0604020202020204" pitchFamily="34" charset="0"/>
              <a:cs typeface="Arial" panose="020B0604020202020204" pitchFamily="34" charset="0"/>
            </a:endParaRPr>
          </a:p>
        </p:txBody>
      </p:sp>
      <p:pic>
        <p:nvPicPr>
          <p:cNvPr id="9" name="image69.jpg"/>
          <p:cNvPicPr/>
          <p:nvPr/>
        </p:nvPicPr>
        <p:blipFill>
          <a:blip r:embed="rId3"/>
          <a:srcRect/>
          <a:stretch>
            <a:fillRect/>
          </a:stretch>
        </p:blipFill>
        <p:spPr>
          <a:xfrm>
            <a:off x="3490133" y="2726539"/>
            <a:ext cx="5330870" cy="3420037"/>
          </a:xfrm>
          <a:prstGeom prst="rect">
            <a:avLst/>
          </a:prstGeom>
        </p:spPr>
      </p:pic>
      <p:sp>
        <p:nvSpPr>
          <p:cNvPr id="10" name="Rectangle 9"/>
          <p:cNvSpPr/>
          <p:nvPr/>
        </p:nvSpPr>
        <p:spPr>
          <a:xfrm>
            <a:off x="3571505" y="5506313"/>
            <a:ext cx="3962944"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Dựng lều trên tuyết</a:t>
            </a:r>
            <a:endParaRPr lang="en-US" sz="3200">
              <a:solidFill>
                <a:srgbClr val="7030A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0779959" y="262670"/>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61160" y="77118"/>
            <a:ext cx="11869679" cy="2511846"/>
          </a:xfrm>
          <a:prstGeom prst="rect">
            <a:avLst/>
          </a:prstGeom>
        </p:spPr>
      </p:pic>
      <p:sp>
        <p:nvSpPr>
          <p:cNvPr id="5" name="Rectangle 4"/>
          <p:cNvSpPr/>
          <p:nvPr/>
        </p:nvSpPr>
        <p:spPr>
          <a:xfrm>
            <a:off x="249382" y="2647557"/>
            <a:ext cx="11697195" cy="4164588"/>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7401" y="2810009"/>
            <a:ext cx="11697195" cy="645160"/>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TRONG CHƯ</a:t>
            </a:r>
            <a:r>
              <a:rPr lang="vi-VN" sz="3600" b="1">
                <a:solidFill>
                  <a:srgbClr val="FF0000"/>
                </a:solidFill>
                <a:latin typeface="Arial" panose="020B0604020202020204" pitchFamily="34" charset="0"/>
                <a:cs typeface="Arial" panose="020B0604020202020204" pitchFamily="34" charset="0"/>
              </a:rPr>
              <a:t>Ơ</a:t>
            </a:r>
            <a:r>
              <a:rPr lang="en-US" sz="3600" b="1">
                <a:solidFill>
                  <a:srgbClr val="FF0000"/>
                </a:solidFill>
                <a:latin typeface="Arial" panose="020B0604020202020204" pitchFamily="34" charset="0"/>
                <a:cs typeface="Arial" panose="020B0604020202020204" pitchFamily="34" charset="0"/>
              </a:rPr>
              <a:t>NG NÀY, EM SẼ TÌM HIỂU VỀ</a:t>
            </a:r>
            <a:endParaRPr lang="en-US" sz="3600" b="1">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1670044" y="3618792"/>
            <a:ext cx="9943667" cy="1569660"/>
          </a:xfrm>
          <a:prstGeom prst="rect">
            <a:avLst/>
          </a:prstGeom>
          <a:noFill/>
        </p:spPr>
        <p:txBody>
          <a:bodyPr wrap="square" rtlCol="0">
            <a:spAutoFit/>
          </a:bodyPr>
          <a:lstStyle/>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Vị trí địa lí, lịch sử khám phá và nghiên cứu châu Nam Cực.</a:t>
            </a:r>
            <a:endParaRPr lang="vi-VN" sz="3200" b="1">
              <a:solidFill>
                <a:srgbClr val="1C11AF"/>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Thiên nhiên châu Nam Cực</a:t>
            </a:r>
            <a:endParaRPr lang="en-US" sz="3200">
              <a:solidFill>
                <a:srgbClr val="1C11AF"/>
              </a:solidFill>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1628" y="4571216"/>
            <a:ext cx="11870372"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b="1" kern="1200">
                <a:solidFill>
                  <a:srgbClr val="00B050"/>
                </a:solidFill>
                <a:latin typeface="Arial" panose="020B0604020202020204" pitchFamily="34" charset="0"/>
                <a:ea typeface="+mj-ea"/>
                <a:cs typeface="Arial" panose="020B0604020202020204" pitchFamily="34" charset="0"/>
              </a:rPr>
              <a:t>BÀI 22. VỊ TRÍ ĐỊA LÍ, LỊCH SỬ KHÁM PHÁ VÀ </a:t>
            </a:r>
            <a:endParaRPr lang="en-US" sz="3300" b="1" kern="1200">
              <a:solidFill>
                <a:srgbClr val="00B050"/>
              </a:solidFill>
              <a:latin typeface="Arial" panose="020B0604020202020204" pitchFamily="34" charset="0"/>
              <a:ea typeface="+mj-ea"/>
              <a:cs typeface="Arial" panose="020B0604020202020204" pitchFamily="34" charset="0"/>
            </a:endParaRPr>
          </a:p>
          <a:p>
            <a:pPr algn="ctr">
              <a:lnSpc>
                <a:spcPct val="90000"/>
              </a:lnSpc>
              <a:spcBef>
                <a:spcPct val="0"/>
              </a:spcBef>
              <a:spcAft>
                <a:spcPts val="600"/>
              </a:spcAft>
            </a:pPr>
            <a:r>
              <a:rPr lang="en-US" sz="3300" b="1" kern="1200">
                <a:solidFill>
                  <a:srgbClr val="00B050"/>
                </a:solidFill>
                <a:latin typeface="Arial" panose="020B0604020202020204" pitchFamily="34" charset="0"/>
                <a:ea typeface="+mj-ea"/>
                <a:cs typeface="Arial" panose="020B0604020202020204" pitchFamily="34" charset="0"/>
              </a:rPr>
              <a:t>NGHIÊN CỨU CHÂU NAM CỰC</a:t>
            </a:r>
            <a:endParaRPr lang="en-US" sz="3300" kern="1200">
              <a:solidFill>
                <a:srgbClr val="00B050"/>
              </a:solidFill>
              <a:latin typeface="Arial" panose="020B0604020202020204" pitchFamily="34" charset="0"/>
              <a:ea typeface="+mj-ea"/>
              <a:cs typeface="Arial" panose="020B0604020202020204" pitchFamily="34" charset="0"/>
            </a:endParaRPr>
          </a:p>
        </p:txBody>
      </p:sp>
      <p:pic>
        <p:nvPicPr>
          <p:cNvPr id="1026" name="Picture 2" descr="Châu Nam Cực – Wikivoyage"/>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729" r="17869" b="-2"/>
          <a:stretch>
            <a:fillRect/>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 cái “nhất” của Nam Cực mà không phải ai cũng biết! - Migola Travel"/>
          <p:cNvPicPr>
            <a:picLocks noChangeAspect="1" noChangeArrowheads="1"/>
          </p:cNvPicPr>
          <p:nvPr/>
        </p:nvPicPr>
        <p:blipFill rotWithShape="1">
          <a:blip r:embed="rId2">
            <a:extLst>
              <a:ext uri="{28A0092B-C50C-407E-A947-70E740481C1C}">
                <a14:useLocalDpi xmlns:a14="http://schemas.microsoft.com/office/drawing/2010/main" val="0"/>
              </a:ext>
            </a:extLst>
          </a:blip>
          <a:srcRect l="26144" r="17866" b="1"/>
          <a:stretch>
            <a:fillRect/>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ại Sao Châu Nam Cực Là Một Hoang Mạc Lạnh?"/>
          <p:cNvPicPr>
            <a:picLocks noChangeAspect="1" noChangeArrowheads="1"/>
          </p:cNvPicPr>
          <p:nvPr/>
        </p:nvPicPr>
        <p:blipFill rotWithShape="1">
          <a:blip r:embed="rId3">
            <a:extLst>
              <a:ext uri="{28A0092B-C50C-407E-A947-70E740481C1C}">
                <a14:useLocalDpi xmlns:a14="http://schemas.microsoft.com/office/drawing/2010/main" val="0"/>
              </a:ext>
            </a:extLst>
          </a:blip>
          <a:srcRect l="20515" r="24701"/>
          <a:stretch>
            <a:fillRect/>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p:cNvCxnSpPr>
            <a:cxnSpLocks noGrp="1" noRot="1" noChangeAspect="1" noMove="1" noResize="1" noEditPoints="1" noAdjustHandles="1" noChangeArrowheads="1" noChangeShapeType="1"/>
          </p:cNvCxnSpPr>
          <p:nvPr/>
        </p:nvCxnSpPr>
        <p:spPr>
          <a:xfrm>
            <a:off x="1524000" y="5778706"/>
            <a:ext cx="9144000" cy="0"/>
          </a:xfrm>
          <a:prstGeom prst="line">
            <a:avLst/>
          </a:prstGeom>
          <a:ln w="19050">
            <a:solidFill>
              <a:srgbClr val="177ED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3184635" y="331012"/>
            <a:ext cx="4983875" cy="1050075"/>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lIns="68580" tIns="34290" rIns="68580" bIns="34290"/>
          <a:lstStyle/>
          <a:p>
            <a:pPr>
              <a:defRPr/>
            </a:pPr>
            <a:endParaRPr lang="en-US" sz="2400" dirty="0"/>
          </a:p>
        </p:txBody>
      </p:sp>
      <p:sp>
        <p:nvSpPr>
          <p:cNvPr id="12" name="Arrow: Pentagon 11"/>
          <p:cNvSpPr/>
          <p:nvPr/>
        </p:nvSpPr>
        <p:spPr>
          <a:xfrm>
            <a:off x="1737498" y="3635985"/>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Arrow: Pentagon 54"/>
          <p:cNvSpPr/>
          <p:nvPr/>
        </p:nvSpPr>
        <p:spPr>
          <a:xfrm>
            <a:off x="3788210" y="2293327"/>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9" name="TextBox 58"/>
          <p:cNvSpPr txBox="1">
            <a:spLocks noChangeArrowheads="1"/>
          </p:cNvSpPr>
          <p:nvPr/>
        </p:nvSpPr>
        <p:spPr bwMode="auto">
          <a:xfrm>
            <a:off x="2384865" y="3860012"/>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3" name="TextBox 62"/>
          <p:cNvSpPr txBox="1">
            <a:spLocks noChangeArrowheads="1"/>
          </p:cNvSpPr>
          <p:nvPr/>
        </p:nvSpPr>
        <p:spPr bwMode="auto">
          <a:xfrm>
            <a:off x="4688460" y="2425201"/>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pic>
        <p:nvPicPr>
          <p:cNvPr id="21" name="Hình ảnh 9"/>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backgroundMark x1="45341" y1="35326" x2="45341" y2="35326"/>
                      </a14:backgroundRemoval>
                    </a14:imgEffect>
                  </a14:imgLayer>
                </a14:imgProps>
              </a:ext>
            </a:extLst>
          </a:blip>
          <a:stretch>
            <a:fillRect/>
          </a:stretch>
        </p:blipFill>
        <p:spPr>
          <a:xfrm>
            <a:off x="1476617" y="-10542"/>
            <a:ext cx="1639789" cy="1714325"/>
          </a:xfrm>
          <a:prstGeom prst="rect">
            <a:avLst/>
          </a:prstGeom>
        </p:spPr>
      </p:pic>
      <p:sp>
        <p:nvSpPr>
          <p:cNvPr id="23" name="Arrow: Pentagon 22"/>
          <p:cNvSpPr/>
          <p:nvPr/>
        </p:nvSpPr>
        <p:spPr>
          <a:xfrm>
            <a:off x="1035943" y="3635985"/>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24" name="Isosceles Triangle 23"/>
          <p:cNvSpPr/>
          <p:nvPr/>
        </p:nvSpPr>
        <p:spPr>
          <a:xfrm rot="5400000">
            <a:off x="2018973" y="3951060"/>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Pentagon 24"/>
          <p:cNvSpPr/>
          <p:nvPr/>
        </p:nvSpPr>
        <p:spPr>
          <a:xfrm>
            <a:off x="3116406" y="2283208"/>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26" name="Isosceles Triangle 25"/>
          <p:cNvSpPr/>
          <p:nvPr/>
        </p:nvSpPr>
        <p:spPr>
          <a:xfrm rot="5400000">
            <a:off x="4099436" y="259828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stretch>
            <a:fillRect/>
          </a:stretch>
        </p:blipFill>
        <p:spPr>
          <a:xfrm>
            <a:off x="11137309" y="51986"/>
            <a:ext cx="1054691" cy="927925"/>
          </a:xfrm>
          <a:prstGeom prst="rect">
            <a:avLst/>
          </a:prstGeom>
        </p:spPr>
      </p:pic>
    </p:spTree>
    <p:custDataLst>
      <p:tags r:id="rId4"/>
    </p:custDataLst>
  </p:cSld>
  <p:clrMapOvr>
    <a:masterClrMapping/>
  </p:clrMapOvr>
  <p:transition spd="med" advTm="15797">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47"/>
                                        </p:tgtEl>
                                        <p:attrNameLst>
                                          <p:attrName>style.color</p:attrName>
                                        </p:attrNameLst>
                                      </p:cBhvr>
                                      <p:by>
                                        <p:hsl h="7200000" s="0" l="0"/>
                                      </p:by>
                                    </p:animClr>
                                    <p:animClr clrSpc="hsl" dir="cw">
                                      <p:cBhvr>
                                        <p:cTn id="7" dur="500" fill="hold"/>
                                        <p:tgtEl>
                                          <p:spTgt spid="47"/>
                                        </p:tgtEl>
                                        <p:attrNameLst>
                                          <p:attrName>fillcolor</p:attrName>
                                        </p:attrNameLst>
                                      </p:cBhvr>
                                      <p:by>
                                        <p:hsl h="7200000" s="0" l="0"/>
                                      </p:by>
                                    </p:animClr>
                                    <p:animClr clrSpc="hsl" dir="cw">
                                      <p:cBhvr>
                                        <p:cTn id="8" dur="500" fill="hold"/>
                                        <p:tgtEl>
                                          <p:spTgt spid="47"/>
                                        </p:tgtEl>
                                        <p:attrNameLst>
                                          <p:attrName>stroke.color</p:attrName>
                                        </p:attrNameLst>
                                      </p:cBhvr>
                                      <p:by>
                                        <p:hsl h="7200000" s="0" l="0"/>
                                      </p:by>
                                    </p:animClr>
                                    <p:set>
                                      <p:cBhvr>
                                        <p:cTn id="9" dur="500" fill="hold"/>
                                        <p:tgtEl>
                                          <p:spTgt spid="47"/>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21"/>
                                        </p:tgtEl>
                                        <p:attrNameLst>
                                          <p:attrName>style.color</p:attrName>
                                        </p:attrNameLst>
                                      </p:cBhvr>
                                      <p:by>
                                        <p:hsl h="7200000" s="0" l="0"/>
                                      </p:by>
                                    </p:animClr>
                                    <p:animClr clrSpc="hsl" dir="cw">
                                      <p:cBhvr>
                                        <p:cTn id="12" dur="500" fill="hold"/>
                                        <p:tgtEl>
                                          <p:spTgt spid="21"/>
                                        </p:tgtEl>
                                        <p:attrNameLst>
                                          <p:attrName>fillcolor</p:attrName>
                                        </p:attrNameLst>
                                      </p:cBhvr>
                                      <p:by>
                                        <p:hsl h="7200000" s="0" l="0"/>
                                      </p:by>
                                    </p:animClr>
                                    <p:animClr clrSpc="hsl" dir="cw">
                                      <p:cBhvr>
                                        <p:cTn id="13" dur="500" fill="hold"/>
                                        <p:tgtEl>
                                          <p:spTgt spid="21"/>
                                        </p:tgtEl>
                                        <p:attrNameLst>
                                          <p:attrName>stroke.color</p:attrName>
                                        </p:attrNameLst>
                                      </p:cBhvr>
                                      <p:by>
                                        <p:hsl h="7200000" s="0" l="0"/>
                                      </p:by>
                                    </p:animClr>
                                    <p:set>
                                      <p:cBhvr>
                                        <p:cTn id="14" dur="500" fill="hold"/>
                                        <p:tgtEl>
                                          <p:spTgt spid="2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2" grpId="0" animBg="1"/>
      <p:bldP spid="55" grpId="0" animBg="1"/>
      <p:bldP spid="59" grpId="0"/>
      <p:bldP spid="63" grpId="0"/>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17464" y="-22034"/>
            <a:ext cx="5574536" cy="6977261"/>
            <a:chOff x="6617464" y="-22034"/>
            <a:chExt cx="5574536" cy="6977261"/>
          </a:xfrm>
        </p:grpSpPr>
        <p:pic>
          <p:nvPicPr>
            <p:cNvPr id="4" name="Picture 3"/>
            <p:cNvPicPr>
              <a:picLocks noChangeAspect="1"/>
            </p:cNvPicPr>
            <p:nvPr/>
          </p:nvPicPr>
          <p:blipFill rotWithShape="1">
            <a:blip r:embed="rId1"/>
            <a:srcRect l="1900" t="1446" r="5674" b="4256"/>
            <a:stretch>
              <a:fillRect/>
            </a:stretch>
          </p:blipFill>
          <p:spPr>
            <a:xfrm>
              <a:off x="6617464" y="-22034"/>
              <a:ext cx="5574536" cy="6466901"/>
            </a:xfrm>
            <a:prstGeom prst="rect">
              <a:avLst/>
            </a:prstGeom>
          </p:spPr>
        </p:pic>
        <p:sp>
          <p:nvSpPr>
            <p:cNvPr id="5" name="TextBox 4"/>
            <p:cNvSpPr txBox="1"/>
            <p:nvPr/>
          </p:nvSpPr>
          <p:spPr>
            <a:xfrm>
              <a:off x="6837802" y="6370452"/>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endParaRPr lang="en-US" sz="1600">
                <a:solidFill>
                  <a:srgbClr val="00B050"/>
                </a:solidFill>
                <a:latin typeface="Arial" panose="020B0604020202020204" pitchFamily="34" charset="0"/>
                <a:cs typeface="Arial" panose="020B0604020202020204" pitchFamily="34" charset="0"/>
              </a:endParaRPr>
            </a:p>
          </p:txBody>
        </p:sp>
      </p:grpSp>
      <p:sp>
        <p:nvSpPr>
          <p:cNvPr id="7" name="Arrow: Pentagon 6"/>
          <p:cNvSpPr/>
          <p:nvPr/>
        </p:nvSpPr>
        <p:spPr>
          <a:xfrm>
            <a:off x="714503" y="56902"/>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7"/>
          <p:cNvSpPr txBox="1">
            <a:spLocks noChangeArrowheads="1"/>
          </p:cNvSpPr>
          <p:nvPr/>
        </p:nvSpPr>
        <p:spPr bwMode="auto">
          <a:xfrm>
            <a:off x="1614753" y="188776"/>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9" name="Arrow: Pentagon 8"/>
          <p:cNvSpPr/>
          <p:nvPr/>
        </p:nvSpPr>
        <p:spPr>
          <a:xfrm>
            <a:off x="42699" y="46783"/>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10" name="Isosceles Triangle 9"/>
          <p:cNvSpPr/>
          <p:nvPr/>
        </p:nvSpPr>
        <p:spPr>
          <a:xfrm rot="5400000">
            <a:off x="1025729" y="361858"/>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8435" y="2163748"/>
            <a:ext cx="6096000" cy="2677656"/>
          </a:xfrm>
          <a:prstGeom prst="rect">
            <a:avLst/>
          </a:prstGeom>
          <a:ln>
            <a:solidFill>
              <a:schemeClr val="accent5"/>
            </a:solidFill>
            <a:prstDash val="sysDash"/>
          </a:ln>
        </p:spPr>
        <p:txBody>
          <a:bodyPr>
            <a:spAutoFit/>
          </a:bodyPr>
          <a:lstStyle/>
          <a:p>
            <a:pPr algn="just"/>
            <a:r>
              <a:rPr lang="vi-VN" sz="2400" b="0" i="0">
                <a:solidFill>
                  <a:srgbClr val="FF3399"/>
                </a:solidFill>
                <a:effectLst/>
                <a:latin typeface="Arial" panose="020B0604020202020204" pitchFamily="34" charset="0"/>
                <a:cs typeface="Arial" panose="020B0604020202020204" pitchFamily="34" charset="0"/>
              </a:rPr>
              <a:t>Dựa vào hình 22.1 và thông tin trong bài, em hãy:</a:t>
            </a:r>
            <a:endParaRPr lang="vi-VN" sz="2400" b="0" i="0">
              <a:solidFill>
                <a:srgbClr val="FF3399"/>
              </a:solidFill>
              <a:effectLst/>
              <a:latin typeface="Arial" panose="020B0604020202020204" pitchFamily="34" charset="0"/>
              <a:cs typeface="Arial" panose="020B0604020202020204" pitchFamily="34" charset="0"/>
            </a:endParaRPr>
          </a:p>
          <a:p>
            <a:pPr algn="just"/>
            <a:r>
              <a:rPr lang="vi-VN" sz="2400" b="0" i="0">
                <a:solidFill>
                  <a:srgbClr val="FF3399"/>
                </a:solidFill>
                <a:effectLst/>
                <a:latin typeface="Arial" panose="020B0604020202020204" pitchFamily="34" charset="0"/>
                <a:cs typeface="Arial" panose="020B0604020202020204" pitchFamily="34" charset="0"/>
              </a:rPr>
              <a:t>- Xác định vị trí địa lí của châu Nam Cực.</a:t>
            </a:r>
            <a:endParaRPr lang="vi-VN" sz="2400" b="0" i="0">
              <a:solidFill>
                <a:srgbClr val="FF3399"/>
              </a:solidFill>
              <a:effectLst/>
              <a:latin typeface="Arial" panose="020B0604020202020204" pitchFamily="34" charset="0"/>
              <a:cs typeface="Arial" panose="020B0604020202020204" pitchFamily="34" charset="0"/>
            </a:endParaRPr>
          </a:p>
          <a:p>
            <a:pPr algn="just"/>
            <a:r>
              <a:rPr lang="vi-VN" sz="2400" b="0" i="0">
                <a:solidFill>
                  <a:srgbClr val="FF3399"/>
                </a:solidFill>
                <a:effectLst/>
                <a:latin typeface="Arial" panose="020B0604020202020204" pitchFamily="34" charset="0"/>
                <a:cs typeface="Arial" panose="020B0604020202020204" pitchFamily="34" charset="0"/>
              </a:rPr>
              <a:t>- Cho biết châu Nam Cực gồm những bộ phận nào.</a:t>
            </a:r>
            <a:r>
              <a:rPr lang="en-US" sz="2400">
                <a:solidFill>
                  <a:srgbClr val="FF3399"/>
                </a:solidFill>
                <a:latin typeface="Arial" panose="020B0604020202020204" pitchFamily="34" charset="0"/>
                <a:cs typeface="Arial" panose="020B0604020202020204" pitchFamily="34" charset="0"/>
              </a:rPr>
              <a:t>Diện tích là bao nhiêu?</a:t>
            </a:r>
            <a:endParaRPr lang="vi-VN" sz="2400" b="0" i="0">
              <a:solidFill>
                <a:srgbClr val="FF3399"/>
              </a:solidFill>
              <a:effectLst/>
              <a:latin typeface="Arial" panose="020B0604020202020204" pitchFamily="34" charset="0"/>
              <a:cs typeface="Arial" panose="020B0604020202020204" pitchFamily="34" charset="0"/>
            </a:endParaRPr>
          </a:p>
          <a:p>
            <a:pPr algn="just"/>
            <a:r>
              <a:rPr lang="vi-VN" sz="2400" b="0" i="0">
                <a:solidFill>
                  <a:srgbClr val="FF3399"/>
                </a:solidFill>
                <a:effectLst/>
                <a:latin typeface="Arial" panose="020B0604020202020204" pitchFamily="34" charset="0"/>
                <a:cs typeface="Arial" panose="020B0604020202020204" pitchFamily="34" charset="0"/>
              </a:rPr>
              <a:t>- Kể tên các biển và đại dương bao quanh châu Nam Cực.</a:t>
            </a:r>
            <a:endParaRPr lang="en-US" sz="2400">
              <a:solidFill>
                <a:srgbClr val="FF3399"/>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2"/>
          <a:srcRect l="3751" t="-1" r="74856" b="82326"/>
          <a:stretch>
            <a:fillRect/>
          </a:stretch>
        </p:blipFill>
        <p:spPr>
          <a:xfrm>
            <a:off x="5326026" y="1156124"/>
            <a:ext cx="1291438" cy="600164"/>
          </a:xfrm>
          <a:prstGeom prst="rect">
            <a:avLst/>
          </a:prstGeom>
        </p:spPr>
      </p:pic>
      <p:grpSp>
        <p:nvGrpSpPr>
          <p:cNvPr id="13" name="Group 12"/>
          <p:cNvGrpSpPr/>
          <p:nvPr/>
        </p:nvGrpSpPr>
        <p:grpSpPr>
          <a:xfrm>
            <a:off x="1626327" y="1203622"/>
            <a:ext cx="3810866" cy="827835"/>
            <a:chOff x="3199789" y="1093088"/>
            <a:chExt cx="3514971" cy="682233"/>
          </a:xfrm>
        </p:grpSpPr>
        <p:sp>
          <p:nvSpPr>
            <p:cNvPr id="14" name="Rectangle: Rounded Corners 13"/>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endParaRPr lang="en-US" sz="3200" b="1">
                <a:solidFill>
                  <a:srgbClr val="FFFF00"/>
                </a:solidFill>
                <a:latin typeface="Arial" panose="020B0604020202020204" pitchFamily="34" charset="0"/>
                <a:cs typeface="Arial" panose="020B0604020202020204" pitchFamily="34" charset="0"/>
              </a:endParaRPr>
            </a:p>
          </p:txBody>
        </p:sp>
      </p:grpSp>
      <p:pic>
        <p:nvPicPr>
          <p:cNvPr id="16" name="Hình ảnh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55608" y="913695"/>
            <a:ext cx="819062" cy="1308147"/>
          </a:xfrm>
          <a:prstGeom prst="rect">
            <a:avLst/>
          </a:prstGeom>
        </p:spPr>
      </p:pic>
      <p:grpSp>
        <p:nvGrpSpPr>
          <p:cNvPr id="17" name="Group 16"/>
          <p:cNvGrpSpPr/>
          <p:nvPr/>
        </p:nvGrpSpPr>
        <p:grpSpPr>
          <a:xfrm>
            <a:off x="520011" y="4913710"/>
            <a:ext cx="1268591" cy="796469"/>
            <a:chOff x="3634055" y="3302115"/>
            <a:chExt cx="848449" cy="796469"/>
          </a:xfrm>
        </p:grpSpPr>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a:fillRect/>
            </a:stretch>
          </p:blipFill>
          <p:spPr>
            <a:xfrm>
              <a:off x="3634055" y="3302116"/>
              <a:ext cx="444923" cy="796468"/>
            </a:xfrm>
            <a:prstGeom prst="rect">
              <a:avLst/>
            </a:prstGeom>
          </p:spPr>
        </p:pic>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a:fillRect/>
            </a:stretch>
          </p:blipFill>
          <p:spPr>
            <a:xfrm>
              <a:off x="4122720" y="3302115"/>
              <a:ext cx="359784" cy="796469"/>
            </a:xfrm>
            <a:prstGeom prst="rect">
              <a:avLst/>
            </a:prstGeom>
          </p:spPr>
        </p:pic>
      </p:grpSp>
      <p:pic>
        <p:nvPicPr>
          <p:cNvPr id="20" name="3 Minute Timer (Nho)">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a:blip r:embed="rId11"/>
          <a:stretch>
            <a:fillRect/>
          </a:stretch>
        </p:blipFill>
        <p:spPr>
          <a:xfrm>
            <a:off x="4167263" y="5514313"/>
            <a:ext cx="1688558" cy="1126546"/>
          </a:xfrm>
          <a:prstGeom prst="rect">
            <a:avLst/>
          </a:prstGeom>
        </p:spPr>
      </p:pic>
      <p:sp>
        <p:nvSpPr>
          <p:cNvPr id="21" name="Rectangle 20"/>
          <p:cNvSpPr/>
          <p:nvPr/>
        </p:nvSpPr>
        <p:spPr>
          <a:xfrm>
            <a:off x="1901802" y="524886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2" name="Rectangle 21"/>
          <p:cNvSpPr/>
          <p:nvPr/>
        </p:nvSpPr>
        <p:spPr>
          <a:xfrm>
            <a:off x="396991" y="611763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par>
                                <p:cTn id="49" presetID="22" presetClass="entr" presetSubtype="8"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20"/>
                </p:tgtEl>
              </p:cMediaNode>
            </p:video>
          </p:childTnLst>
        </p:cTn>
      </p:par>
    </p:tnLst>
    <p:bldLst>
      <p:bldP spid="7" grpId="0" animBg="1"/>
      <p:bldP spid="8" grpId="0"/>
      <p:bldP spid="9" grpId="0" animBg="1"/>
      <p:bldP spid="10" grpId="0" animBg="1"/>
      <p:bldP spid="11" grpId="0" animBg="1"/>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17464" y="-22034"/>
            <a:ext cx="5574536" cy="6915706"/>
            <a:chOff x="6617464" y="-22034"/>
            <a:chExt cx="5574536" cy="6915706"/>
          </a:xfrm>
        </p:grpSpPr>
        <p:pic>
          <p:nvPicPr>
            <p:cNvPr id="4" name="Picture 3"/>
            <p:cNvPicPr>
              <a:picLocks noChangeAspect="1"/>
            </p:cNvPicPr>
            <p:nvPr/>
          </p:nvPicPr>
          <p:blipFill rotWithShape="1">
            <a:blip r:embed="rId1"/>
            <a:srcRect l="1900" t="1446" r="5674" b="4256"/>
            <a:stretch>
              <a:fillRect/>
            </a:stretch>
          </p:blipFill>
          <p:spPr>
            <a:xfrm>
              <a:off x="6617464" y="-22034"/>
              <a:ext cx="5574536" cy="6466901"/>
            </a:xfrm>
            <a:prstGeom prst="rect">
              <a:avLst/>
            </a:prstGeom>
          </p:spPr>
        </p:pic>
        <p:sp>
          <p:nvSpPr>
            <p:cNvPr id="5" name="TextBox 4"/>
            <p:cNvSpPr txBox="1"/>
            <p:nvPr/>
          </p:nvSpPr>
          <p:spPr>
            <a:xfrm>
              <a:off x="6837802" y="6370452"/>
              <a:ext cx="5354198" cy="523220"/>
            </a:xfrm>
            <a:prstGeom prst="rect">
              <a:avLst/>
            </a:prstGeom>
            <a:noFill/>
          </p:spPr>
          <p:txBody>
            <a:bodyPr wrap="square" rtlCol="0">
              <a:spAutoFit/>
            </a:bodyPr>
            <a:lstStyle/>
            <a:p>
              <a:pPr algn="ctr"/>
              <a:r>
                <a:rPr lang="en-US" sz="14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endParaRPr lang="en-US" sz="1400">
                <a:solidFill>
                  <a:srgbClr val="00B050"/>
                </a:solidFill>
                <a:latin typeface="Arial" panose="020B0604020202020204" pitchFamily="34" charset="0"/>
                <a:cs typeface="Arial" panose="020B0604020202020204" pitchFamily="34" charset="0"/>
              </a:endParaRPr>
            </a:p>
          </p:txBody>
        </p:sp>
      </p:grpSp>
      <p:sp>
        <p:nvSpPr>
          <p:cNvPr id="7" name="Arrow: Pentagon 6"/>
          <p:cNvSpPr/>
          <p:nvPr/>
        </p:nvSpPr>
        <p:spPr>
          <a:xfrm>
            <a:off x="714503" y="56902"/>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7"/>
          <p:cNvSpPr txBox="1">
            <a:spLocks noChangeArrowheads="1"/>
          </p:cNvSpPr>
          <p:nvPr/>
        </p:nvSpPr>
        <p:spPr bwMode="auto">
          <a:xfrm>
            <a:off x="1614753" y="188776"/>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9" name="Arrow: Pentagon 8"/>
          <p:cNvSpPr/>
          <p:nvPr/>
        </p:nvSpPr>
        <p:spPr>
          <a:xfrm>
            <a:off x="42699" y="46783"/>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10" name="Isosceles Triangle 9"/>
          <p:cNvSpPr/>
          <p:nvPr/>
        </p:nvSpPr>
        <p:spPr>
          <a:xfrm rot="5400000">
            <a:off x="1025729" y="361858"/>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srcRect l="3751" t="-1" r="74856" b="82326"/>
          <a:stretch>
            <a:fillRect/>
          </a:stretch>
        </p:blipFill>
        <p:spPr>
          <a:xfrm>
            <a:off x="4679829" y="188776"/>
            <a:ext cx="1291438" cy="600164"/>
          </a:xfrm>
          <a:prstGeom prst="rect">
            <a:avLst/>
          </a:prstGeom>
        </p:spPr>
      </p:pic>
      <p:sp>
        <p:nvSpPr>
          <p:cNvPr id="24" name="Flowchart: Connector 23"/>
          <p:cNvSpPr/>
          <p:nvPr/>
        </p:nvSpPr>
        <p:spPr>
          <a:xfrm>
            <a:off x="9378574" y="3187235"/>
            <a:ext cx="122664" cy="10036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3315" y="1659467"/>
            <a:ext cx="6295152" cy="954107"/>
          </a:xfrm>
          <a:prstGeom prst="rect">
            <a:avLst/>
          </a:prstGeom>
        </p:spPr>
        <p:txBody>
          <a:bodyPr wrap="square">
            <a:spAutoFit/>
          </a:bodyPr>
          <a:lstStyle/>
          <a:p>
            <a:r>
              <a:rPr lang="en-US" sz="2800" b="0" i="0">
                <a:solidFill>
                  <a:srgbClr val="2B1CF0"/>
                </a:solidFill>
                <a:effectLst/>
                <a:latin typeface="Arial" panose="020B0604020202020204" pitchFamily="34" charset="0"/>
                <a:cs typeface="Arial" panose="020B0604020202020204" pitchFamily="34" charset="0"/>
              </a:rPr>
              <a:t>- Đại bộ phận lãnh thổ nằm trong phạm vi của vòng cực Nam (</a:t>
            </a:r>
            <a:r>
              <a:rPr lang="vi-VN" sz="2800">
                <a:solidFill>
                  <a:srgbClr val="2B1CF0"/>
                </a:solidFill>
                <a:cs typeface="Arial" panose="020B0604020202020204" pitchFamily="34" charset="0"/>
              </a:rPr>
              <a:t>66⸰33’N) </a:t>
            </a:r>
            <a:endParaRPr lang="en-US" sz="2800">
              <a:solidFill>
                <a:srgbClr val="2B1CF0"/>
              </a:solidFill>
              <a:latin typeface="Arial" panose="020B0604020202020204" pitchFamily="34" charset="0"/>
              <a:cs typeface="Arial" panose="020B0604020202020204" pitchFamily="34" charset="0"/>
            </a:endParaRPr>
          </a:p>
        </p:txBody>
      </p:sp>
      <p:sp>
        <p:nvSpPr>
          <p:cNvPr id="31" name="TextBox 30"/>
          <p:cNvSpPr txBox="1"/>
          <p:nvPr/>
        </p:nvSpPr>
        <p:spPr>
          <a:xfrm>
            <a:off x="198365" y="1159933"/>
            <a:ext cx="1664301" cy="523220"/>
          </a:xfrm>
          <a:prstGeom prst="rect">
            <a:avLst/>
          </a:prstGeom>
          <a:noFill/>
        </p:spPr>
        <p:txBody>
          <a:bodyPr wrap="square" rtlCol="0">
            <a:spAutoFit/>
          </a:bodyPr>
          <a:lstStyle/>
          <a:p>
            <a:r>
              <a:rPr lang="en-US" sz="2800" b="1">
                <a:solidFill>
                  <a:srgbClr val="2B1CF0"/>
                </a:solidFill>
                <a:latin typeface="Arial" panose="020B0604020202020204" pitchFamily="34" charset="0"/>
                <a:cs typeface="Arial" panose="020B0604020202020204" pitchFamily="34" charset="0"/>
              </a:rPr>
              <a:t>* Vị trí:</a:t>
            </a:r>
            <a:endParaRPr lang="en-US" sz="2800" b="1">
              <a:solidFill>
                <a:srgbClr val="2B1CF0"/>
              </a:solidFill>
              <a:latin typeface="Arial" panose="020B0604020202020204" pitchFamily="34" charset="0"/>
              <a:cs typeface="Arial" panose="020B0604020202020204" pitchFamily="34" charset="0"/>
            </a:endParaRPr>
          </a:p>
        </p:txBody>
      </p:sp>
      <p:sp>
        <p:nvSpPr>
          <p:cNvPr id="32" name="Rectangle 31"/>
          <p:cNvSpPr/>
          <p:nvPr/>
        </p:nvSpPr>
        <p:spPr>
          <a:xfrm>
            <a:off x="76816" y="2715470"/>
            <a:ext cx="6096000" cy="1384995"/>
          </a:xfrm>
          <a:prstGeom prst="rect">
            <a:avLst/>
          </a:prstGeom>
        </p:spPr>
        <p:txBody>
          <a:bodyPr>
            <a:spAutoFit/>
          </a:bodyPr>
          <a:lstStyle/>
          <a:p>
            <a:pPr algn="just"/>
            <a:r>
              <a:rPr lang="vi-VN" sz="2800" b="0" i="0">
                <a:solidFill>
                  <a:srgbClr val="2B1CF0"/>
                </a:solidFill>
                <a:effectLst/>
                <a:latin typeface="Arial" panose="020B0604020202020204" pitchFamily="34" charset="0"/>
                <a:cs typeface="Arial" panose="020B0604020202020204" pitchFamily="34" charset="0"/>
              </a:rPr>
              <a:t>- Châu Nam Cực gồm lục địa Nam Cực và các đảo, quần đảo ven lục địa.</a:t>
            </a:r>
            <a:r>
              <a:rPr lang="en-US" sz="2800">
                <a:solidFill>
                  <a:srgbClr val="1F497D"/>
                </a:solidFill>
                <a:latin typeface="Arial" panose="020B0604020202020204" pitchFamily="34" charset="0"/>
                <a:cs typeface="Arial" panose="020B0604020202020204" pitchFamily="34" charset="0"/>
              </a:rPr>
              <a:t> </a:t>
            </a:r>
            <a:r>
              <a:rPr lang="en-US" sz="2800">
                <a:solidFill>
                  <a:srgbClr val="2B1CF0"/>
                </a:solidFill>
                <a:latin typeface="Arial" panose="020B0604020202020204" pitchFamily="34" charset="0"/>
                <a:cs typeface="Arial" panose="020B0604020202020204" pitchFamily="34" charset="0"/>
              </a:rPr>
              <a:t>Diện tích 14,1 triệu km</a:t>
            </a:r>
            <a:r>
              <a:rPr lang="en-US" sz="2800" baseline="30000">
                <a:solidFill>
                  <a:srgbClr val="2B1CF0"/>
                </a:solidFill>
                <a:latin typeface="Arial" panose="020B0604020202020204" pitchFamily="34" charset="0"/>
                <a:cs typeface="Arial" panose="020B0604020202020204" pitchFamily="34" charset="0"/>
              </a:rPr>
              <a:t>2</a:t>
            </a:r>
            <a:endParaRPr lang="vi-VN" sz="2800" b="0" i="0">
              <a:solidFill>
                <a:srgbClr val="2B1CF0"/>
              </a:solidFill>
              <a:effectLst/>
              <a:latin typeface="Arial" panose="020B0604020202020204" pitchFamily="34" charset="0"/>
              <a:cs typeface="Arial" panose="020B0604020202020204" pitchFamily="34" charset="0"/>
            </a:endParaRPr>
          </a:p>
        </p:txBody>
      </p:sp>
      <p:sp>
        <p:nvSpPr>
          <p:cNvPr id="33" name="Rectangle 32"/>
          <p:cNvSpPr/>
          <p:nvPr/>
        </p:nvSpPr>
        <p:spPr>
          <a:xfrm>
            <a:off x="41214" y="4100465"/>
            <a:ext cx="6096000" cy="954107"/>
          </a:xfrm>
          <a:prstGeom prst="rect">
            <a:avLst/>
          </a:prstGeom>
        </p:spPr>
        <p:txBody>
          <a:bodyPr>
            <a:spAutoFit/>
          </a:bodyPr>
          <a:lstStyle/>
          <a:p>
            <a:pPr algn="just"/>
            <a:r>
              <a:rPr lang="vi-VN" sz="2800" b="0" i="0">
                <a:solidFill>
                  <a:srgbClr val="2B1CF0"/>
                </a:solidFill>
                <a:effectLst/>
                <a:latin typeface="Arial" panose="020B0604020202020204" pitchFamily="34" charset="0"/>
                <a:cs typeface="Arial" panose="020B0604020202020204" pitchFamily="34" charset="0"/>
              </a:rPr>
              <a:t>- </a:t>
            </a:r>
            <a:r>
              <a:rPr lang="en-US" sz="2800" b="0" i="0">
                <a:solidFill>
                  <a:srgbClr val="2B1CF0"/>
                </a:solidFill>
                <a:effectLst/>
                <a:latin typeface="Arial" panose="020B0604020202020204" pitchFamily="34" charset="0"/>
                <a:cs typeface="Arial" panose="020B0604020202020204" pitchFamily="34" charset="0"/>
              </a:rPr>
              <a:t>Bao </a:t>
            </a:r>
            <a:r>
              <a:rPr lang="vi-VN" sz="2800" b="0" i="0">
                <a:solidFill>
                  <a:srgbClr val="2B1CF0"/>
                </a:solidFill>
                <a:effectLst/>
                <a:latin typeface="Arial" panose="020B0604020202020204" pitchFamily="34" charset="0"/>
                <a:cs typeface="Arial" panose="020B0604020202020204" pitchFamily="34" charset="0"/>
              </a:rPr>
              <a:t>quanh châu Nam Cực</a:t>
            </a:r>
            <a:r>
              <a:rPr lang="en-US" sz="2800" b="0" i="0">
                <a:solidFill>
                  <a:srgbClr val="2B1CF0"/>
                </a:solidFill>
                <a:effectLst/>
                <a:latin typeface="Arial" panose="020B0604020202020204" pitchFamily="34" charset="0"/>
                <a:cs typeface="Arial" panose="020B0604020202020204" pitchFamily="34" charset="0"/>
              </a:rPr>
              <a:t> là các biển và đại dương</a:t>
            </a:r>
            <a:endParaRPr lang="en-US"/>
          </a:p>
        </p:txBody>
      </p:sp>
      <p:sp>
        <p:nvSpPr>
          <p:cNvPr id="41" name="Flowchart: Connector 40"/>
          <p:cNvSpPr/>
          <p:nvPr/>
        </p:nvSpPr>
        <p:spPr>
          <a:xfrm>
            <a:off x="7713133" y="1509551"/>
            <a:ext cx="3403599" cy="3426516"/>
          </a:xfrm>
          <a:prstGeom prst="flowChartConnector">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p:cNvSpPr/>
          <p:nvPr/>
        </p:nvSpPr>
        <p:spPr>
          <a:xfrm>
            <a:off x="7779836" y="1614741"/>
            <a:ext cx="3498991" cy="3098800"/>
          </a:xfrm>
          <a:custGeom>
            <a:avLst/>
            <a:gdLst>
              <a:gd name="connsiteX0" fmla="*/ 2258 w 3498991"/>
              <a:gd name="connsiteY0" fmla="*/ 660400 h 3098800"/>
              <a:gd name="connsiteX1" fmla="*/ 10724 w 3498991"/>
              <a:gd name="connsiteY1" fmla="*/ 711200 h 3098800"/>
              <a:gd name="connsiteX2" fmla="*/ 44591 w 3498991"/>
              <a:gd name="connsiteY2" fmla="*/ 795866 h 3098800"/>
              <a:gd name="connsiteX3" fmla="*/ 61524 w 3498991"/>
              <a:gd name="connsiteY3" fmla="*/ 812800 h 3098800"/>
              <a:gd name="connsiteX4" fmla="*/ 69991 w 3498991"/>
              <a:gd name="connsiteY4" fmla="*/ 838200 h 3098800"/>
              <a:gd name="connsiteX5" fmla="*/ 86924 w 3498991"/>
              <a:gd name="connsiteY5" fmla="*/ 872066 h 3098800"/>
              <a:gd name="connsiteX6" fmla="*/ 95391 w 3498991"/>
              <a:gd name="connsiteY6" fmla="*/ 1016000 h 3098800"/>
              <a:gd name="connsiteX7" fmla="*/ 103858 w 3498991"/>
              <a:gd name="connsiteY7" fmla="*/ 1041400 h 3098800"/>
              <a:gd name="connsiteX8" fmla="*/ 112324 w 3498991"/>
              <a:gd name="connsiteY8" fmla="*/ 1075266 h 3098800"/>
              <a:gd name="connsiteX9" fmla="*/ 129258 w 3498991"/>
              <a:gd name="connsiteY9" fmla="*/ 1100666 h 3098800"/>
              <a:gd name="connsiteX10" fmla="*/ 137724 w 3498991"/>
              <a:gd name="connsiteY10" fmla="*/ 1143000 h 3098800"/>
              <a:gd name="connsiteX11" fmla="*/ 146191 w 3498991"/>
              <a:gd name="connsiteY11" fmla="*/ 1168400 h 3098800"/>
              <a:gd name="connsiteX12" fmla="*/ 154658 w 3498991"/>
              <a:gd name="connsiteY12" fmla="*/ 1202266 h 3098800"/>
              <a:gd name="connsiteX13" fmla="*/ 154658 w 3498991"/>
              <a:gd name="connsiteY13" fmla="*/ 1473200 h 3098800"/>
              <a:gd name="connsiteX14" fmla="*/ 146191 w 3498991"/>
              <a:gd name="connsiteY14" fmla="*/ 1574800 h 3098800"/>
              <a:gd name="connsiteX15" fmla="*/ 154658 w 3498991"/>
              <a:gd name="connsiteY15" fmla="*/ 1659466 h 3098800"/>
              <a:gd name="connsiteX16" fmla="*/ 171591 w 3498991"/>
              <a:gd name="connsiteY16" fmla="*/ 1693333 h 3098800"/>
              <a:gd name="connsiteX17" fmla="*/ 188524 w 3498991"/>
              <a:gd name="connsiteY17" fmla="*/ 1744133 h 3098800"/>
              <a:gd name="connsiteX18" fmla="*/ 196991 w 3498991"/>
              <a:gd name="connsiteY18" fmla="*/ 1778000 h 3098800"/>
              <a:gd name="connsiteX19" fmla="*/ 247791 w 3498991"/>
              <a:gd name="connsiteY19" fmla="*/ 1862666 h 3098800"/>
              <a:gd name="connsiteX20" fmla="*/ 290124 w 3498991"/>
              <a:gd name="connsiteY20" fmla="*/ 1905000 h 3098800"/>
              <a:gd name="connsiteX21" fmla="*/ 307058 w 3498991"/>
              <a:gd name="connsiteY21" fmla="*/ 1921933 h 3098800"/>
              <a:gd name="connsiteX22" fmla="*/ 349391 w 3498991"/>
              <a:gd name="connsiteY22" fmla="*/ 1964266 h 3098800"/>
              <a:gd name="connsiteX23" fmla="*/ 357858 w 3498991"/>
              <a:gd name="connsiteY23" fmla="*/ 1998133 h 3098800"/>
              <a:gd name="connsiteX24" fmla="*/ 400191 w 3498991"/>
              <a:gd name="connsiteY24" fmla="*/ 2133600 h 3098800"/>
              <a:gd name="connsiteX25" fmla="*/ 425591 w 3498991"/>
              <a:gd name="connsiteY25" fmla="*/ 2142066 h 3098800"/>
              <a:gd name="connsiteX26" fmla="*/ 476391 w 3498991"/>
              <a:gd name="connsiteY26" fmla="*/ 2175933 h 3098800"/>
              <a:gd name="connsiteX27" fmla="*/ 501791 w 3498991"/>
              <a:gd name="connsiteY27" fmla="*/ 2192866 h 3098800"/>
              <a:gd name="connsiteX28" fmla="*/ 552591 w 3498991"/>
              <a:gd name="connsiteY28" fmla="*/ 2209800 h 3098800"/>
              <a:gd name="connsiteX29" fmla="*/ 561058 w 3498991"/>
              <a:gd name="connsiteY29" fmla="*/ 2319866 h 3098800"/>
              <a:gd name="connsiteX30" fmla="*/ 586458 w 3498991"/>
              <a:gd name="connsiteY30" fmla="*/ 2336800 h 3098800"/>
              <a:gd name="connsiteX31" fmla="*/ 637258 w 3498991"/>
              <a:gd name="connsiteY31" fmla="*/ 2379133 h 3098800"/>
              <a:gd name="connsiteX32" fmla="*/ 671124 w 3498991"/>
              <a:gd name="connsiteY32" fmla="*/ 2387600 h 3098800"/>
              <a:gd name="connsiteX33" fmla="*/ 713458 w 3498991"/>
              <a:gd name="connsiteY33" fmla="*/ 2421466 h 3098800"/>
              <a:gd name="connsiteX34" fmla="*/ 747324 w 3498991"/>
              <a:gd name="connsiteY34" fmla="*/ 2429933 h 3098800"/>
              <a:gd name="connsiteX35" fmla="*/ 772724 w 3498991"/>
              <a:gd name="connsiteY35" fmla="*/ 2438400 h 3098800"/>
              <a:gd name="connsiteX36" fmla="*/ 865858 w 3498991"/>
              <a:gd name="connsiteY36" fmla="*/ 2472266 h 3098800"/>
              <a:gd name="connsiteX37" fmla="*/ 899724 w 3498991"/>
              <a:gd name="connsiteY37" fmla="*/ 2480733 h 3098800"/>
              <a:gd name="connsiteX38" fmla="*/ 950524 w 3498991"/>
              <a:gd name="connsiteY38" fmla="*/ 2497666 h 3098800"/>
              <a:gd name="connsiteX39" fmla="*/ 975924 w 3498991"/>
              <a:gd name="connsiteY39" fmla="*/ 2506133 h 3098800"/>
              <a:gd name="connsiteX40" fmla="*/ 1009791 w 3498991"/>
              <a:gd name="connsiteY40" fmla="*/ 2514600 h 3098800"/>
              <a:gd name="connsiteX41" fmla="*/ 1035191 w 3498991"/>
              <a:gd name="connsiteY41" fmla="*/ 2540000 h 3098800"/>
              <a:gd name="connsiteX42" fmla="*/ 1119858 w 3498991"/>
              <a:gd name="connsiteY42" fmla="*/ 2556933 h 3098800"/>
              <a:gd name="connsiteX43" fmla="*/ 1145258 w 3498991"/>
              <a:gd name="connsiteY43" fmla="*/ 2573866 h 3098800"/>
              <a:gd name="connsiteX44" fmla="*/ 1196058 w 3498991"/>
              <a:gd name="connsiteY44" fmla="*/ 2590800 h 3098800"/>
              <a:gd name="connsiteX45" fmla="*/ 1221458 w 3498991"/>
              <a:gd name="connsiteY45" fmla="*/ 2607733 h 3098800"/>
              <a:gd name="connsiteX46" fmla="*/ 1314591 w 3498991"/>
              <a:gd name="connsiteY46" fmla="*/ 2633133 h 3098800"/>
              <a:gd name="connsiteX47" fmla="*/ 1390791 w 3498991"/>
              <a:gd name="connsiteY47" fmla="*/ 2658533 h 3098800"/>
              <a:gd name="connsiteX48" fmla="*/ 1416191 w 3498991"/>
              <a:gd name="connsiteY48" fmla="*/ 2667000 h 3098800"/>
              <a:gd name="connsiteX49" fmla="*/ 1441591 w 3498991"/>
              <a:gd name="connsiteY49" fmla="*/ 2692400 h 3098800"/>
              <a:gd name="connsiteX50" fmla="*/ 1466991 w 3498991"/>
              <a:gd name="connsiteY50" fmla="*/ 2709333 h 3098800"/>
              <a:gd name="connsiteX51" fmla="*/ 1483924 w 3498991"/>
              <a:gd name="connsiteY51" fmla="*/ 2734733 h 3098800"/>
              <a:gd name="connsiteX52" fmla="*/ 1534724 w 3498991"/>
              <a:gd name="connsiteY52" fmla="*/ 2760133 h 3098800"/>
              <a:gd name="connsiteX53" fmla="*/ 1577058 w 3498991"/>
              <a:gd name="connsiteY53" fmla="*/ 2794000 h 3098800"/>
              <a:gd name="connsiteX54" fmla="*/ 1602458 w 3498991"/>
              <a:gd name="connsiteY54" fmla="*/ 2802466 h 3098800"/>
              <a:gd name="connsiteX55" fmla="*/ 1670191 w 3498991"/>
              <a:gd name="connsiteY55" fmla="*/ 2861733 h 3098800"/>
              <a:gd name="connsiteX56" fmla="*/ 1720991 w 3498991"/>
              <a:gd name="connsiteY56" fmla="*/ 2878666 h 3098800"/>
              <a:gd name="connsiteX57" fmla="*/ 1746391 w 3498991"/>
              <a:gd name="connsiteY57" fmla="*/ 2887133 h 3098800"/>
              <a:gd name="connsiteX58" fmla="*/ 1763324 w 3498991"/>
              <a:gd name="connsiteY58" fmla="*/ 2912533 h 3098800"/>
              <a:gd name="connsiteX59" fmla="*/ 1788724 w 3498991"/>
              <a:gd name="connsiteY59" fmla="*/ 2921000 h 3098800"/>
              <a:gd name="connsiteX60" fmla="*/ 1831058 w 3498991"/>
              <a:gd name="connsiteY60" fmla="*/ 2980266 h 3098800"/>
              <a:gd name="connsiteX61" fmla="*/ 1864924 w 3498991"/>
              <a:gd name="connsiteY61" fmla="*/ 2988733 h 3098800"/>
              <a:gd name="connsiteX62" fmla="*/ 1907258 w 3498991"/>
              <a:gd name="connsiteY62" fmla="*/ 3022600 h 3098800"/>
              <a:gd name="connsiteX63" fmla="*/ 2025791 w 3498991"/>
              <a:gd name="connsiteY63" fmla="*/ 3039533 h 3098800"/>
              <a:gd name="connsiteX64" fmla="*/ 2161258 w 3498991"/>
              <a:gd name="connsiteY64" fmla="*/ 3064933 h 3098800"/>
              <a:gd name="connsiteX65" fmla="*/ 2279791 w 3498991"/>
              <a:gd name="connsiteY65" fmla="*/ 3073400 h 3098800"/>
              <a:gd name="connsiteX66" fmla="*/ 2305191 w 3498991"/>
              <a:gd name="connsiteY66" fmla="*/ 3098800 h 3098800"/>
              <a:gd name="connsiteX67" fmla="*/ 2474524 w 3498991"/>
              <a:gd name="connsiteY67" fmla="*/ 3073400 h 3098800"/>
              <a:gd name="connsiteX68" fmla="*/ 2525324 w 3498991"/>
              <a:gd name="connsiteY68" fmla="*/ 3056466 h 3098800"/>
              <a:gd name="connsiteX69" fmla="*/ 2550724 w 3498991"/>
              <a:gd name="connsiteY69" fmla="*/ 3048000 h 3098800"/>
              <a:gd name="connsiteX70" fmla="*/ 2703124 w 3498991"/>
              <a:gd name="connsiteY70" fmla="*/ 3039533 h 3098800"/>
              <a:gd name="connsiteX71" fmla="*/ 2753924 w 3498991"/>
              <a:gd name="connsiteY71" fmla="*/ 3005666 h 3098800"/>
              <a:gd name="connsiteX72" fmla="*/ 2804724 w 3498991"/>
              <a:gd name="connsiteY72" fmla="*/ 2971800 h 3098800"/>
              <a:gd name="connsiteX73" fmla="*/ 2821658 w 3498991"/>
              <a:gd name="connsiteY73" fmla="*/ 2954866 h 3098800"/>
              <a:gd name="connsiteX74" fmla="*/ 2838591 w 3498991"/>
              <a:gd name="connsiteY74" fmla="*/ 2929466 h 3098800"/>
              <a:gd name="connsiteX75" fmla="*/ 2889391 w 3498991"/>
              <a:gd name="connsiteY75" fmla="*/ 2921000 h 3098800"/>
              <a:gd name="connsiteX76" fmla="*/ 2914791 w 3498991"/>
              <a:gd name="connsiteY76" fmla="*/ 2912533 h 3098800"/>
              <a:gd name="connsiteX77" fmla="*/ 2957124 w 3498991"/>
              <a:gd name="connsiteY77" fmla="*/ 2853266 h 3098800"/>
              <a:gd name="connsiteX78" fmla="*/ 2974058 w 3498991"/>
              <a:gd name="connsiteY78" fmla="*/ 2836333 h 3098800"/>
              <a:gd name="connsiteX79" fmla="*/ 2990991 w 3498991"/>
              <a:gd name="connsiteY79" fmla="*/ 2810933 h 3098800"/>
              <a:gd name="connsiteX80" fmla="*/ 3016391 w 3498991"/>
              <a:gd name="connsiteY80" fmla="*/ 2785533 h 3098800"/>
              <a:gd name="connsiteX81" fmla="*/ 3050258 w 3498991"/>
              <a:gd name="connsiteY81" fmla="*/ 2734733 h 3098800"/>
              <a:gd name="connsiteX82" fmla="*/ 3067191 w 3498991"/>
              <a:gd name="connsiteY82" fmla="*/ 2700866 h 3098800"/>
              <a:gd name="connsiteX83" fmla="*/ 3117991 w 3498991"/>
              <a:gd name="connsiteY83" fmla="*/ 2650066 h 3098800"/>
              <a:gd name="connsiteX84" fmla="*/ 3151858 w 3498991"/>
              <a:gd name="connsiteY84" fmla="*/ 2616200 h 3098800"/>
              <a:gd name="connsiteX85" fmla="*/ 3185724 w 3498991"/>
              <a:gd name="connsiteY85" fmla="*/ 2565400 h 3098800"/>
              <a:gd name="connsiteX86" fmla="*/ 3202658 w 3498991"/>
              <a:gd name="connsiteY86" fmla="*/ 2540000 h 3098800"/>
              <a:gd name="connsiteX87" fmla="*/ 3211124 w 3498991"/>
              <a:gd name="connsiteY87" fmla="*/ 2514600 h 3098800"/>
              <a:gd name="connsiteX88" fmla="*/ 3244991 w 3498991"/>
              <a:gd name="connsiteY88" fmla="*/ 2455333 h 3098800"/>
              <a:gd name="connsiteX89" fmla="*/ 3278858 w 3498991"/>
              <a:gd name="connsiteY89" fmla="*/ 2387600 h 3098800"/>
              <a:gd name="connsiteX90" fmla="*/ 3295791 w 3498991"/>
              <a:gd name="connsiteY90" fmla="*/ 2319866 h 3098800"/>
              <a:gd name="connsiteX91" fmla="*/ 3321191 w 3498991"/>
              <a:gd name="connsiteY91" fmla="*/ 2302933 h 3098800"/>
              <a:gd name="connsiteX92" fmla="*/ 3338124 w 3498991"/>
              <a:gd name="connsiteY92" fmla="*/ 2252133 h 3098800"/>
              <a:gd name="connsiteX93" fmla="*/ 3380458 w 3498991"/>
              <a:gd name="connsiteY93" fmla="*/ 2201333 h 3098800"/>
              <a:gd name="connsiteX94" fmla="*/ 3388924 w 3498991"/>
              <a:gd name="connsiteY94" fmla="*/ 2175933 h 3098800"/>
              <a:gd name="connsiteX95" fmla="*/ 3422791 w 3498991"/>
              <a:gd name="connsiteY95" fmla="*/ 2116666 h 3098800"/>
              <a:gd name="connsiteX96" fmla="*/ 3431258 w 3498991"/>
              <a:gd name="connsiteY96" fmla="*/ 2082800 h 3098800"/>
              <a:gd name="connsiteX97" fmla="*/ 3439724 w 3498991"/>
              <a:gd name="connsiteY97" fmla="*/ 2023533 h 3098800"/>
              <a:gd name="connsiteX98" fmla="*/ 3465124 w 3498991"/>
              <a:gd name="connsiteY98" fmla="*/ 2006600 h 3098800"/>
              <a:gd name="connsiteX99" fmla="*/ 3473591 w 3498991"/>
              <a:gd name="connsiteY99" fmla="*/ 1972733 h 3098800"/>
              <a:gd name="connsiteX100" fmla="*/ 3490524 w 3498991"/>
              <a:gd name="connsiteY100" fmla="*/ 1828800 h 3098800"/>
              <a:gd name="connsiteX101" fmla="*/ 3498991 w 3498991"/>
              <a:gd name="connsiteY101" fmla="*/ 1744133 h 3098800"/>
              <a:gd name="connsiteX102" fmla="*/ 3482058 w 3498991"/>
              <a:gd name="connsiteY102" fmla="*/ 1608666 h 3098800"/>
              <a:gd name="connsiteX103" fmla="*/ 3456658 w 3498991"/>
              <a:gd name="connsiteY103" fmla="*/ 1557866 h 3098800"/>
              <a:gd name="connsiteX104" fmla="*/ 3439724 w 3498991"/>
              <a:gd name="connsiteY104" fmla="*/ 1498600 h 3098800"/>
              <a:gd name="connsiteX105" fmla="*/ 3431258 w 3498991"/>
              <a:gd name="connsiteY105" fmla="*/ 1430866 h 3098800"/>
              <a:gd name="connsiteX106" fmla="*/ 3422791 w 3498991"/>
              <a:gd name="connsiteY106" fmla="*/ 1397000 h 3098800"/>
              <a:gd name="connsiteX107" fmla="*/ 3414324 w 3498991"/>
              <a:gd name="connsiteY107" fmla="*/ 1278466 h 3098800"/>
              <a:gd name="connsiteX108" fmla="*/ 3397391 w 3498991"/>
              <a:gd name="connsiteY108" fmla="*/ 1227666 h 3098800"/>
              <a:gd name="connsiteX109" fmla="*/ 3380458 w 3498991"/>
              <a:gd name="connsiteY109" fmla="*/ 1176866 h 3098800"/>
              <a:gd name="connsiteX110" fmla="*/ 3371991 w 3498991"/>
              <a:gd name="connsiteY110" fmla="*/ 1151466 h 3098800"/>
              <a:gd name="connsiteX111" fmla="*/ 3338124 w 3498991"/>
              <a:gd name="connsiteY111" fmla="*/ 1109133 h 3098800"/>
              <a:gd name="connsiteX112" fmla="*/ 3329658 w 3498991"/>
              <a:gd name="connsiteY112" fmla="*/ 1083733 h 3098800"/>
              <a:gd name="connsiteX113" fmla="*/ 3295791 w 3498991"/>
              <a:gd name="connsiteY113" fmla="*/ 1032933 h 3098800"/>
              <a:gd name="connsiteX114" fmla="*/ 3261924 w 3498991"/>
              <a:gd name="connsiteY114" fmla="*/ 965200 h 3098800"/>
              <a:gd name="connsiteX115" fmla="*/ 3253458 w 3498991"/>
              <a:gd name="connsiteY115" fmla="*/ 905933 h 3098800"/>
              <a:gd name="connsiteX116" fmla="*/ 3219591 w 3498991"/>
              <a:gd name="connsiteY116" fmla="*/ 872066 h 3098800"/>
              <a:gd name="connsiteX117" fmla="*/ 3211124 w 3498991"/>
              <a:gd name="connsiteY117" fmla="*/ 838200 h 3098800"/>
              <a:gd name="connsiteX118" fmla="*/ 3194191 w 3498991"/>
              <a:gd name="connsiteY118" fmla="*/ 821266 h 3098800"/>
              <a:gd name="connsiteX119" fmla="*/ 3177258 w 3498991"/>
              <a:gd name="connsiteY119" fmla="*/ 736600 h 3098800"/>
              <a:gd name="connsiteX120" fmla="*/ 3160324 w 3498991"/>
              <a:gd name="connsiteY120" fmla="*/ 702733 h 3098800"/>
              <a:gd name="connsiteX121" fmla="*/ 3143391 w 3498991"/>
              <a:gd name="connsiteY121" fmla="*/ 651933 h 3098800"/>
              <a:gd name="connsiteX122" fmla="*/ 3126458 w 3498991"/>
              <a:gd name="connsiteY122" fmla="*/ 626533 h 3098800"/>
              <a:gd name="connsiteX123" fmla="*/ 3109524 w 3498991"/>
              <a:gd name="connsiteY123" fmla="*/ 575733 h 3098800"/>
              <a:gd name="connsiteX124" fmla="*/ 3101058 w 3498991"/>
              <a:gd name="connsiteY124" fmla="*/ 550333 h 3098800"/>
              <a:gd name="connsiteX125" fmla="*/ 3084124 w 3498991"/>
              <a:gd name="connsiteY125" fmla="*/ 533400 h 3098800"/>
              <a:gd name="connsiteX126" fmla="*/ 3058724 w 3498991"/>
              <a:gd name="connsiteY126" fmla="*/ 516466 h 3098800"/>
              <a:gd name="connsiteX127" fmla="*/ 3041791 w 3498991"/>
              <a:gd name="connsiteY127" fmla="*/ 491066 h 3098800"/>
              <a:gd name="connsiteX128" fmla="*/ 3016391 w 3498991"/>
              <a:gd name="connsiteY128" fmla="*/ 465666 h 3098800"/>
              <a:gd name="connsiteX129" fmla="*/ 2990991 w 3498991"/>
              <a:gd name="connsiteY129" fmla="*/ 423333 h 3098800"/>
              <a:gd name="connsiteX130" fmla="*/ 2965591 w 3498991"/>
              <a:gd name="connsiteY130" fmla="*/ 406400 h 3098800"/>
              <a:gd name="connsiteX131" fmla="*/ 2923258 w 3498991"/>
              <a:gd name="connsiteY131" fmla="*/ 381000 h 3098800"/>
              <a:gd name="connsiteX132" fmla="*/ 2897858 w 3498991"/>
              <a:gd name="connsiteY132" fmla="*/ 347133 h 3098800"/>
              <a:gd name="connsiteX133" fmla="*/ 2830124 w 3498991"/>
              <a:gd name="connsiteY133" fmla="*/ 330200 h 3098800"/>
              <a:gd name="connsiteX134" fmla="*/ 2728524 w 3498991"/>
              <a:gd name="connsiteY134" fmla="*/ 296333 h 3098800"/>
              <a:gd name="connsiteX135" fmla="*/ 2686191 w 3498991"/>
              <a:gd name="connsiteY135" fmla="*/ 287866 h 3098800"/>
              <a:gd name="connsiteX136" fmla="*/ 2652324 w 3498991"/>
              <a:gd name="connsiteY136" fmla="*/ 270933 h 3098800"/>
              <a:gd name="connsiteX137" fmla="*/ 2584591 w 3498991"/>
              <a:gd name="connsiteY137" fmla="*/ 262466 h 3098800"/>
              <a:gd name="connsiteX138" fmla="*/ 2542258 w 3498991"/>
              <a:gd name="connsiteY138" fmla="*/ 254000 h 3098800"/>
              <a:gd name="connsiteX139" fmla="*/ 2508391 w 3498991"/>
              <a:gd name="connsiteY139" fmla="*/ 237066 h 3098800"/>
              <a:gd name="connsiteX140" fmla="*/ 2457591 w 3498991"/>
              <a:gd name="connsiteY140" fmla="*/ 220133 h 3098800"/>
              <a:gd name="connsiteX141" fmla="*/ 2432191 w 3498991"/>
              <a:gd name="connsiteY141" fmla="*/ 211666 h 3098800"/>
              <a:gd name="connsiteX142" fmla="*/ 2389858 w 3498991"/>
              <a:gd name="connsiteY142" fmla="*/ 194733 h 3098800"/>
              <a:gd name="connsiteX143" fmla="*/ 2288258 w 3498991"/>
              <a:gd name="connsiteY143" fmla="*/ 186266 h 3098800"/>
              <a:gd name="connsiteX144" fmla="*/ 2152791 w 3498991"/>
              <a:gd name="connsiteY144" fmla="*/ 169333 h 3098800"/>
              <a:gd name="connsiteX145" fmla="*/ 2101991 w 3498991"/>
              <a:gd name="connsiteY145" fmla="*/ 143933 h 3098800"/>
              <a:gd name="connsiteX146" fmla="*/ 2051191 w 3498991"/>
              <a:gd name="connsiteY146" fmla="*/ 101600 h 3098800"/>
              <a:gd name="connsiteX147" fmla="*/ 2025791 w 3498991"/>
              <a:gd name="connsiteY147" fmla="*/ 93133 h 3098800"/>
              <a:gd name="connsiteX148" fmla="*/ 2000391 w 3498991"/>
              <a:gd name="connsiteY148" fmla="*/ 76200 h 3098800"/>
              <a:gd name="connsiteX149" fmla="*/ 1941124 w 3498991"/>
              <a:gd name="connsiteY149" fmla="*/ 59266 h 3098800"/>
              <a:gd name="connsiteX150" fmla="*/ 1915724 w 3498991"/>
              <a:gd name="connsiteY150" fmla="*/ 42333 h 3098800"/>
              <a:gd name="connsiteX151" fmla="*/ 1890324 w 3498991"/>
              <a:gd name="connsiteY151" fmla="*/ 33866 h 3098800"/>
              <a:gd name="connsiteX152" fmla="*/ 1856458 w 3498991"/>
              <a:gd name="connsiteY152" fmla="*/ 16933 h 3098800"/>
              <a:gd name="connsiteX153" fmla="*/ 1805658 w 3498991"/>
              <a:gd name="connsiteY153" fmla="*/ 8466 h 3098800"/>
              <a:gd name="connsiteX154" fmla="*/ 1771791 w 3498991"/>
              <a:gd name="connsiteY154" fmla="*/ 0 h 3098800"/>
              <a:gd name="connsiteX155" fmla="*/ 1450058 w 3498991"/>
              <a:gd name="connsiteY155" fmla="*/ 8466 h 3098800"/>
              <a:gd name="connsiteX156" fmla="*/ 1390791 w 3498991"/>
              <a:gd name="connsiteY156" fmla="*/ 33866 h 3098800"/>
              <a:gd name="connsiteX157" fmla="*/ 1373858 w 3498991"/>
              <a:gd name="connsiteY157" fmla="*/ 50800 h 3098800"/>
              <a:gd name="connsiteX158" fmla="*/ 1323058 w 3498991"/>
              <a:gd name="connsiteY158" fmla="*/ 67733 h 3098800"/>
              <a:gd name="connsiteX159" fmla="*/ 1280724 w 3498991"/>
              <a:gd name="connsiteY159" fmla="*/ 101600 h 3098800"/>
              <a:gd name="connsiteX160" fmla="*/ 1229924 w 3498991"/>
              <a:gd name="connsiteY160" fmla="*/ 152400 h 3098800"/>
              <a:gd name="connsiteX161" fmla="*/ 1170658 w 3498991"/>
              <a:gd name="connsiteY161" fmla="*/ 177800 h 3098800"/>
              <a:gd name="connsiteX162" fmla="*/ 1119858 w 3498991"/>
              <a:gd name="connsiteY162" fmla="*/ 211666 h 3098800"/>
              <a:gd name="connsiteX163" fmla="*/ 1094458 w 3498991"/>
              <a:gd name="connsiteY163" fmla="*/ 228600 h 3098800"/>
              <a:gd name="connsiteX164" fmla="*/ 1043658 w 3498991"/>
              <a:gd name="connsiteY164" fmla="*/ 245533 h 3098800"/>
              <a:gd name="connsiteX165" fmla="*/ 1026724 w 3498991"/>
              <a:gd name="connsiteY165" fmla="*/ 262466 h 3098800"/>
              <a:gd name="connsiteX166" fmla="*/ 857391 w 3498991"/>
              <a:gd name="connsiteY166" fmla="*/ 245533 h 3098800"/>
              <a:gd name="connsiteX167" fmla="*/ 831991 w 3498991"/>
              <a:gd name="connsiteY167" fmla="*/ 228600 h 3098800"/>
              <a:gd name="connsiteX168" fmla="*/ 730391 w 3498991"/>
              <a:gd name="connsiteY168" fmla="*/ 237066 h 3098800"/>
              <a:gd name="connsiteX169" fmla="*/ 704991 w 3498991"/>
              <a:gd name="connsiteY169" fmla="*/ 245533 h 3098800"/>
              <a:gd name="connsiteX170" fmla="*/ 679591 w 3498991"/>
              <a:gd name="connsiteY170" fmla="*/ 270933 h 3098800"/>
              <a:gd name="connsiteX171" fmla="*/ 654191 w 3498991"/>
              <a:gd name="connsiteY171" fmla="*/ 279400 h 3098800"/>
              <a:gd name="connsiteX172" fmla="*/ 577991 w 3498991"/>
              <a:gd name="connsiteY172" fmla="*/ 313266 h 3098800"/>
              <a:gd name="connsiteX173" fmla="*/ 561058 w 3498991"/>
              <a:gd name="connsiteY173" fmla="*/ 338666 h 3098800"/>
              <a:gd name="connsiteX174" fmla="*/ 510258 w 3498991"/>
              <a:gd name="connsiteY174" fmla="*/ 364066 h 3098800"/>
              <a:gd name="connsiteX175" fmla="*/ 493324 w 3498991"/>
              <a:gd name="connsiteY175" fmla="*/ 381000 h 3098800"/>
              <a:gd name="connsiteX176" fmla="*/ 442524 w 3498991"/>
              <a:gd name="connsiteY176" fmla="*/ 406400 h 3098800"/>
              <a:gd name="connsiteX177" fmla="*/ 417124 w 3498991"/>
              <a:gd name="connsiteY177" fmla="*/ 431800 h 3098800"/>
              <a:gd name="connsiteX178" fmla="*/ 332458 w 3498991"/>
              <a:gd name="connsiteY178" fmla="*/ 482600 h 3098800"/>
              <a:gd name="connsiteX179" fmla="*/ 290124 w 3498991"/>
              <a:gd name="connsiteY179" fmla="*/ 516466 h 3098800"/>
              <a:gd name="connsiteX180" fmla="*/ 273191 w 3498991"/>
              <a:gd name="connsiteY180" fmla="*/ 533400 h 3098800"/>
              <a:gd name="connsiteX181" fmla="*/ 239324 w 3498991"/>
              <a:gd name="connsiteY181" fmla="*/ 541866 h 3098800"/>
              <a:gd name="connsiteX182" fmla="*/ 213924 w 3498991"/>
              <a:gd name="connsiteY182" fmla="*/ 550333 h 3098800"/>
              <a:gd name="connsiteX183" fmla="*/ 154658 w 3498991"/>
              <a:gd name="connsiteY183" fmla="*/ 575733 h 3098800"/>
              <a:gd name="connsiteX184" fmla="*/ 112324 w 3498991"/>
              <a:gd name="connsiteY184" fmla="*/ 601133 h 3098800"/>
              <a:gd name="connsiteX185" fmla="*/ 86924 w 3498991"/>
              <a:gd name="connsiteY185" fmla="*/ 626533 h 3098800"/>
              <a:gd name="connsiteX186" fmla="*/ 53058 w 3498991"/>
              <a:gd name="connsiteY186" fmla="*/ 643466 h 3098800"/>
              <a:gd name="connsiteX187" fmla="*/ 2258 w 3498991"/>
              <a:gd name="connsiteY187" fmla="*/ 660400 h 309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8991" h="3098800">
                <a:moveTo>
                  <a:pt x="2258" y="660400"/>
                </a:moveTo>
                <a:cubicBezTo>
                  <a:pt x="-4798" y="671689"/>
                  <a:pt x="6560" y="694546"/>
                  <a:pt x="10724" y="711200"/>
                </a:cubicBezTo>
                <a:cubicBezTo>
                  <a:pt x="16231" y="733228"/>
                  <a:pt x="30578" y="774845"/>
                  <a:pt x="44591" y="795866"/>
                </a:cubicBezTo>
                <a:cubicBezTo>
                  <a:pt x="49019" y="802508"/>
                  <a:pt x="55880" y="807155"/>
                  <a:pt x="61524" y="812800"/>
                </a:cubicBezTo>
                <a:cubicBezTo>
                  <a:pt x="64346" y="821267"/>
                  <a:pt x="66475" y="829997"/>
                  <a:pt x="69991" y="838200"/>
                </a:cubicBezTo>
                <a:cubicBezTo>
                  <a:pt x="74963" y="849801"/>
                  <a:pt x="85139" y="859572"/>
                  <a:pt x="86924" y="872066"/>
                </a:cubicBezTo>
                <a:cubicBezTo>
                  <a:pt x="93721" y="919644"/>
                  <a:pt x="90609" y="968178"/>
                  <a:pt x="95391" y="1016000"/>
                </a:cubicBezTo>
                <a:cubicBezTo>
                  <a:pt x="96279" y="1024880"/>
                  <a:pt x="101406" y="1032819"/>
                  <a:pt x="103858" y="1041400"/>
                </a:cubicBezTo>
                <a:cubicBezTo>
                  <a:pt x="107055" y="1052588"/>
                  <a:pt x="107740" y="1064571"/>
                  <a:pt x="112324" y="1075266"/>
                </a:cubicBezTo>
                <a:cubicBezTo>
                  <a:pt x="116332" y="1084619"/>
                  <a:pt x="123613" y="1092199"/>
                  <a:pt x="129258" y="1100666"/>
                </a:cubicBezTo>
                <a:cubicBezTo>
                  <a:pt x="132080" y="1114777"/>
                  <a:pt x="134234" y="1129039"/>
                  <a:pt x="137724" y="1143000"/>
                </a:cubicBezTo>
                <a:cubicBezTo>
                  <a:pt x="139888" y="1151658"/>
                  <a:pt x="143739" y="1159819"/>
                  <a:pt x="146191" y="1168400"/>
                </a:cubicBezTo>
                <a:cubicBezTo>
                  <a:pt x="149388" y="1179588"/>
                  <a:pt x="151836" y="1190977"/>
                  <a:pt x="154658" y="1202266"/>
                </a:cubicBezTo>
                <a:cubicBezTo>
                  <a:pt x="135592" y="1411990"/>
                  <a:pt x="154658" y="1154818"/>
                  <a:pt x="154658" y="1473200"/>
                </a:cubicBezTo>
                <a:cubicBezTo>
                  <a:pt x="154658" y="1507184"/>
                  <a:pt x="149013" y="1540933"/>
                  <a:pt x="146191" y="1574800"/>
                </a:cubicBezTo>
                <a:cubicBezTo>
                  <a:pt x="149013" y="1603022"/>
                  <a:pt x="148715" y="1631733"/>
                  <a:pt x="154658" y="1659466"/>
                </a:cubicBezTo>
                <a:cubicBezTo>
                  <a:pt x="157303" y="1671807"/>
                  <a:pt x="166904" y="1681614"/>
                  <a:pt x="171591" y="1693333"/>
                </a:cubicBezTo>
                <a:cubicBezTo>
                  <a:pt x="178220" y="1709906"/>
                  <a:pt x="184195" y="1726817"/>
                  <a:pt x="188524" y="1744133"/>
                </a:cubicBezTo>
                <a:cubicBezTo>
                  <a:pt x="191346" y="1755422"/>
                  <a:pt x="192905" y="1767104"/>
                  <a:pt x="196991" y="1778000"/>
                </a:cubicBezTo>
                <a:cubicBezTo>
                  <a:pt x="205009" y="1799380"/>
                  <a:pt x="235975" y="1850850"/>
                  <a:pt x="247791" y="1862666"/>
                </a:cubicBezTo>
                <a:lnTo>
                  <a:pt x="290124" y="1905000"/>
                </a:lnTo>
                <a:cubicBezTo>
                  <a:pt x="295769" y="1910645"/>
                  <a:pt x="302630" y="1915291"/>
                  <a:pt x="307058" y="1921933"/>
                </a:cubicBezTo>
                <a:cubicBezTo>
                  <a:pt x="329635" y="1955800"/>
                  <a:pt x="315524" y="1941689"/>
                  <a:pt x="349391" y="1964266"/>
                </a:cubicBezTo>
                <a:cubicBezTo>
                  <a:pt x="352213" y="1975555"/>
                  <a:pt x="355836" y="1986674"/>
                  <a:pt x="357858" y="1998133"/>
                </a:cubicBezTo>
                <a:cubicBezTo>
                  <a:pt x="369063" y="2061627"/>
                  <a:pt x="350978" y="2100792"/>
                  <a:pt x="400191" y="2133600"/>
                </a:cubicBezTo>
                <a:cubicBezTo>
                  <a:pt x="407617" y="2138550"/>
                  <a:pt x="417124" y="2139244"/>
                  <a:pt x="425591" y="2142066"/>
                </a:cubicBezTo>
                <a:lnTo>
                  <a:pt x="476391" y="2175933"/>
                </a:lnTo>
                <a:cubicBezTo>
                  <a:pt x="484858" y="2181577"/>
                  <a:pt x="492138" y="2189648"/>
                  <a:pt x="501791" y="2192866"/>
                </a:cubicBezTo>
                <a:lnTo>
                  <a:pt x="552591" y="2209800"/>
                </a:lnTo>
                <a:cubicBezTo>
                  <a:pt x="555413" y="2246489"/>
                  <a:pt x="551577" y="2284311"/>
                  <a:pt x="561058" y="2319866"/>
                </a:cubicBezTo>
                <a:cubicBezTo>
                  <a:pt x="563680" y="2329698"/>
                  <a:pt x="578641" y="2330286"/>
                  <a:pt x="586458" y="2336800"/>
                </a:cubicBezTo>
                <a:cubicBezTo>
                  <a:pt x="607998" y="2354751"/>
                  <a:pt x="611290" y="2368004"/>
                  <a:pt x="637258" y="2379133"/>
                </a:cubicBezTo>
                <a:cubicBezTo>
                  <a:pt x="647953" y="2383717"/>
                  <a:pt x="659835" y="2384778"/>
                  <a:pt x="671124" y="2387600"/>
                </a:cubicBezTo>
                <a:cubicBezTo>
                  <a:pt x="684780" y="2401255"/>
                  <a:pt x="694767" y="2413456"/>
                  <a:pt x="713458" y="2421466"/>
                </a:cubicBezTo>
                <a:cubicBezTo>
                  <a:pt x="724153" y="2426050"/>
                  <a:pt x="736136" y="2426736"/>
                  <a:pt x="747324" y="2429933"/>
                </a:cubicBezTo>
                <a:cubicBezTo>
                  <a:pt x="755905" y="2432385"/>
                  <a:pt x="764368" y="2435266"/>
                  <a:pt x="772724" y="2438400"/>
                </a:cubicBezTo>
                <a:cubicBezTo>
                  <a:pt x="806391" y="2451025"/>
                  <a:pt x="830281" y="2463371"/>
                  <a:pt x="865858" y="2472266"/>
                </a:cubicBezTo>
                <a:cubicBezTo>
                  <a:pt x="877147" y="2475088"/>
                  <a:pt x="888579" y="2477389"/>
                  <a:pt x="899724" y="2480733"/>
                </a:cubicBezTo>
                <a:cubicBezTo>
                  <a:pt x="916820" y="2485862"/>
                  <a:pt x="933591" y="2492022"/>
                  <a:pt x="950524" y="2497666"/>
                </a:cubicBezTo>
                <a:cubicBezTo>
                  <a:pt x="958991" y="2500488"/>
                  <a:pt x="967266" y="2503968"/>
                  <a:pt x="975924" y="2506133"/>
                </a:cubicBezTo>
                <a:lnTo>
                  <a:pt x="1009791" y="2514600"/>
                </a:lnTo>
                <a:cubicBezTo>
                  <a:pt x="1018258" y="2523067"/>
                  <a:pt x="1025228" y="2533358"/>
                  <a:pt x="1035191" y="2540000"/>
                </a:cubicBezTo>
                <a:cubicBezTo>
                  <a:pt x="1051310" y="2550746"/>
                  <a:pt x="1114844" y="2556217"/>
                  <a:pt x="1119858" y="2556933"/>
                </a:cubicBezTo>
                <a:cubicBezTo>
                  <a:pt x="1128325" y="2562577"/>
                  <a:pt x="1135959" y="2569733"/>
                  <a:pt x="1145258" y="2573866"/>
                </a:cubicBezTo>
                <a:cubicBezTo>
                  <a:pt x="1161569" y="2581115"/>
                  <a:pt x="1181206" y="2580899"/>
                  <a:pt x="1196058" y="2590800"/>
                </a:cubicBezTo>
                <a:cubicBezTo>
                  <a:pt x="1204525" y="2596444"/>
                  <a:pt x="1212159" y="2603600"/>
                  <a:pt x="1221458" y="2607733"/>
                </a:cubicBezTo>
                <a:cubicBezTo>
                  <a:pt x="1275636" y="2631811"/>
                  <a:pt x="1263039" y="2619073"/>
                  <a:pt x="1314591" y="2633133"/>
                </a:cubicBezTo>
                <a:cubicBezTo>
                  <a:pt x="1314610" y="2633138"/>
                  <a:pt x="1378082" y="2654296"/>
                  <a:pt x="1390791" y="2658533"/>
                </a:cubicBezTo>
                <a:lnTo>
                  <a:pt x="1416191" y="2667000"/>
                </a:lnTo>
                <a:cubicBezTo>
                  <a:pt x="1424658" y="2675467"/>
                  <a:pt x="1432393" y="2684735"/>
                  <a:pt x="1441591" y="2692400"/>
                </a:cubicBezTo>
                <a:cubicBezTo>
                  <a:pt x="1449408" y="2698914"/>
                  <a:pt x="1459796" y="2702138"/>
                  <a:pt x="1466991" y="2709333"/>
                </a:cubicBezTo>
                <a:cubicBezTo>
                  <a:pt x="1474186" y="2716528"/>
                  <a:pt x="1476729" y="2727538"/>
                  <a:pt x="1483924" y="2734733"/>
                </a:cubicBezTo>
                <a:cubicBezTo>
                  <a:pt x="1500336" y="2751145"/>
                  <a:pt x="1514067" y="2753247"/>
                  <a:pt x="1534724" y="2760133"/>
                </a:cubicBezTo>
                <a:cubicBezTo>
                  <a:pt x="1550473" y="2775881"/>
                  <a:pt x="1555700" y="2783321"/>
                  <a:pt x="1577058" y="2794000"/>
                </a:cubicBezTo>
                <a:cubicBezTo>
                  <a:pt x="1585040" y="2797991"/>
                  <a:pt x="1593991" y="2799644"/>
                  <a:pt x="1602458" y="2802466"/>
                </a:cubicBezTo>
                <a:cubicBezTo>
                  <a:pt x="1619037" y="2819046"/>
                  <a:pt x="1644987" y="2850531"/>
                  <a:pt x="1670191" y="2861733"/>
                </a:cubicBezTo>
                <a:cubicBezTo>
                  <a:pt x="1686502" y="2868982"/>
                  <a:pt x="1704058" y="2873022"/>
                  <a:pt x="1720991" y="2878666"/>
                </a:cubicBezTo>
                <a:lnTo>
                  <a:pt x="1746391" y="2887133"/>
                </a:lnTo>
                <a:cubicBezTo>
                  <a:pt x="1752035" y="2895600"/>
                  <a:pt x="1755378" y="2906176"/>
                  <a:pt x="1763324" y="2912533"/>
                </a:cubicBezTo>
                <a:cubicBezTo>
                  <a:pt x="1770293" y="2918108"/>
                  <a:pt x="1783537" y="2913738"/>
                  <a:pt x="1788724" y="2921000"/>
                </a:cubicBezTo>
                <a:cubicBezTo>
                  <a:pt x="1833230" y="2983308"/>
                  <a:pt x="1776350" y="2964635"/>
                  <a:pt x="1831058" y="2980266"/>
                </a:cubicBezTo>
                <a:cubicBezTo>
                  <a:pt x="1842246" y="2983463"/>
                  <a:pt x="1853635" y="2985911"/>
                  <a:pt x="1864924" y="2988733"/>
                </a:cubicBezTo>
                <a:cubicBezTo>
                  <a:pt x="1877322" y="3001130"/>
                  <a:pt x="1890172" y="3016193"/>
                  <a:pt x="1907258" y="3022600"/>
                </a:cubicBezTo>
                <a:cubicBezTo>
                  <a:pt x="1929954" y="3031111"/>
                  <a:pt x="2014667" y="3038297"/>
                  <a:pt x="2025791" y="3039533"/>
                </a:cubicBezTo>
                <a:cubicBezTo>
                  <a:pt x="2089412" y="3071343"/>
                  <a:pt x="2048810" y="3056283"/>
                  <a:pt x="2161258" y="3064933"/>
                </a:cubicBezTo>
                <a:lnTo>
                  <a:pt x="2279791" y="3073400"/>
                </a:lnTo>
                <a:cubicBezTo>
                  <a:pt x="2288258" y="3081867"/>
                  <a:pt x="2293217" y="3098800"/>
                  <a:pt x="2305191" y="3098800"/>
                </a:cubicBezTo>
                <a:cubicBezTo>
                  <a:pt x="2362267" y="3098800"/>
                  <a:pt x="2418475" y="3084179"/>
                  <a:pt x="2474524" y="3073400"/>
                </a:cubicBezTo>
                <a:cubicBezTo>
                  <a:pt x="2492052" y="3070029"/>
                  <a:pt x="2508391" y="3062110"/>
                  <a:pt x="2525324" y="3056466"/>
                </a:cubicBezTo>
                <a:cubicBezTo>
                  <a:pt x="2533791" y="3053644"/>
                  <a:pt x="2541813" y="3048495"/>
                  <a:pt x="2550724" y="3048000"/>
                </a:cubicBezTo>
                <a:lnTo>
                  <a:pt x="2703124" y="3039533"/>
                </a:lnTo>
                <a:cubicBezTo>
                  <a:pt x="2751702" y="3023340"/>
                  <a:pt x="2706357" y="3042662"/>
                  <a:pt x="2753924" y="3005666"/>
                </a:cubicBezTo>
                <a:cubicBezTo>
                  <a:pt x="2769988" y="2993172"/>
                  <a:pt x="2790334" y="2986190"/>
                  <a:pt x="2804724" y="2971800"/>
                </a:cubicBezTo>
                <a:cubicBezTo>
                  <a:pt x="2810369" y="2966155"/>
                  <a:pt x="2816671" y="2961100"/>
                  <a:pt x="2821658" y="2954866"/>
                </a:cubicBezTo>
                <a:cubicBezTo>
                  <a:pt x="2828015" y="2946920"/>
                  <a:pt x="2829490" y="2934017"/>
                  <a:pt x="2838591" y="2929466"/>
                </a:cubicBezTo>
                <a:cubicBezTo>
                  <a:pt x="2853946" y="2921789"/>
                  <a:pt x="2872458" y="2923822"/>
                  <a:pt x="2889391" y="2921000"/>
                </a:cubicBezTo>
                <a:cubicBezTo>
                  <a:pt x="2897858" y="2918178"/>
                  <a:pt x="2907365" y="2917484"/>
                  <a:pt x="2914791" y="2912533"/>
                </a:cubicBezTo>
                <a:cubicBezTo>
                  <a:pt x="2948074" y="2890344"/>
                  <a:pt x="2935934" y="2885051"/>
                  <a:pt x="2957124" y="2853266"/>
                </a:cubicBezTo>
                <a:cubicBezTo>
                  <a:pt x="2961552" y="2846624"/>
                  <a:pt x="2969071" y="2842566"/>
                  <a:pt x="2974058" y="2836333"/>
                </a:cubicBezTo>
                <a:cubicBezTo>
                  <a:pt x="2980415" y="2828387"/>
                  <a:pt x="2984477" y="2818750"/>
                  <a:pt x="2990991" y="2810933"/>
                </a:cubicBezTo>
                <a:cubicBezTo>
                  <a:pt x="2998656" y="2801735"/>
                  <a:pt x="3009040" y="2794984"/>
                  <a:pt x="3016391" y="2785533"/>
                </a:cubicBezTo>
                <a:cubicBezTo>
                  <a:pt x="3028886" y="2769469"/>
                  <a:pt x="3041157" y="2752936"/>
                  <a:pt x="3050258" y="2734733"/>
                </a:cubicBezTo>
                <a:cubicBezTo>
                  <a:pt x="3055902" y="2723444"/>
                  <a:pt x="3059307" y="2710722"/>
                  <a:pt x="3067191" y="2700866"/>
                </a:cubicBezTo>
                <a:cubicBezTo>
                  <a:pt x="3082151" y="2682166"/>
                  <a:pt x="3101058" y="2666999"/>
                  <a:pt x="3117991" y="2650066"/>
                </a:cubicBezTo>
                <a:cubicBezTo>
                  <a:pt x="3129280" y="2638777"/>
                  <a:pt x="3143002" y="2629484"/>
                  <a:pt x="3151858" y="2616200"/>
                </a:cubicBezTo>
                <a:lnTo>
                  <a:pt x="3185724" y="2565400"/>
                </a:lnTo>
                <a:lnTo>
                  <a:pt x="3202658" y="2540000"/>
                </a:lnTo>
                <a:cubicBezTo>
                  <a:pt x="3205480" y="2531533"/>
                  <a:pt x="3207133" y="2522582"/>
                  <a:pt x="3211124" y="2514600"/>
                </a:cubicBezTo>
                <a:cubicBezTo>
                  <a:pt x="3241676" y="2453496"/>
                  <a:pt x="3215301" y="2529561"/>
                  <a:pt x="3244991" y="2455333"/>
                </a:cubicBezTo>
                <a:cubicBezTo>
                  <a:pt x="3270933" y="2390475"/>
                  <a:pt x="3246402" y="2420054"/>
                  <a:pt x="3278858" y="2387600"/>
                </a:cubicBezTo>
                <a:cubicBezTo>
                  <a:pt x="3279280" y="2385489"/>
                  <a:pt x="3288847" y="2328546"/>
                  <a:pt x="3295791" y="2319866"/>
                </a:cubicBezTo>
                <a:cubicBezTo>
                  <a:pt x="3302148" y="2311920"/>
                  <a:pt x="3312724" y="2308577"/>
                  <a:pt x="3321191" y="2302933"/>
                </a:cubicBezTo>
                <a:cubicBezTo>
                  <a:pt x="3326835" y="2286000"/>
                  <a:pt x="3325503" y="2264754"/>
                  <a:pt x="3338124" y="2252133"/>
                </a:cubicBezTo>
                <a:cubicBezTo>
                  <a:pt x="3370719" y="2219538"/>
                  <a:pt x="3356882" y="2236696"/>
                  <a:pt x="3380458" y="2201333"/>
                </a:cubicBezTo>
                <a:cubicBezTo>
                  <a:pt x="3383280" y="2192866"/>
                  <a:pt x="3384933" y="2183915"/>
                  <a:pt x="3388924" y="2175933"/>
                </a:cubicBezTo>
                <a:cubicBezTo>
                  <a:pt x="3413494" y="2126793"/>
                  <a:pt x="3400520" y="2176055"/>
                  <a:pt x="3422791" y="2116666"/>
                </a:cubicBezTo>
                <a:cubicBezTo>
                  <a:pt x="3426877" y="2105771"/>
                  <a:pt x="3429176" y="2094248"/>
                  <a:pt x="3431258" y="2082800"/>
                </a:cubicBezTo>
                <a:cubicBezTo>
                  <a:pt x="3434828" y="2063166"/>
                  <a:pt x="3431619" y="2041769"/>
                  <a:pt x="3439724" y="2023533"/>
                </a:cubicBezTo>
                <a:cubicBezTo>
                  <a:pt x="3443857" y="2014234"/>
                  <a:pt x="3456657" y="2012244"/>
                  <a:pt x="3465124" y="2006600"/>
                </a:cubicBezTo>
                <a:cubicBezTo>
                  <a:pt x="3467946" y="1995311"/>
                  <a:pt x="3472231" y="1984290"/>
                  <a:pt x="3473591" y="1972733"/>
                </a:cubicBezTo>
                <a:cubicBezTo>
                  <a:pt x="3492311" y="1813621"/>
                  <a:pt x="3470174" y="1910205"/>
                  <a:pt x="3490524" y="1828800"/>
                </a:cubicBezTo>
                <a:cubicBezTo>
                  <a:pt x="3493346" y="1800578"/>
                  <a:pt x="3498991" y="1772496"/>
                  <a:pt x="3498991" y="1744133"/>
                </a:cubicBezTo>
                <a:cubicBezTo>
                  <a:pt x="3498991" y="1732401"/>
                  <a:pt x="3485805" y="1627403"/>
                  <a:pt x="3482058" y="1608666"/>
                </a:cubicBezTo>
                <a:cubicBezTo>
                  <a:pt x="3474965" y="1573201"/>
                  <a:pt x="3473306" y="1591162"/>
                  <a:pt x="3456658" y="1557866"/>
                </a:cubicBezTo>
                <a:cubicBezTo>
                  <a:pt x="3450585" y="1545719"/>
                  <a:pt x="3442437" y="1509452"/>
                  <a:pt x="3439724" y="1498600"/>
                </a:cubicBezTo>
                <a:cubicBezTo>
                  <a:pt x="3436902" y="1476022"/>
                  <a:pt x="3434999" y="1453310"/>
                  <a:pt x="3431258" y="1430866"/>
                </a:cubicBezTo>
                <a:cubicBezTo>
                  <a:pt x="3429345" y="1419388"/>
                  <a:pt x="3424076" y="1408565"/>
                  <a:pt x="3422791" y="1397000"/>
                </a:cubicBezTo>
                <a:cubicBezTo>
                  <a:pt x="3418416" y="1357630"/>
                  <a:pt x="3420200" y="1317640"/>
                  <a:pt x="3414324" y="1278466"/>
                </a:cubicBezTo>
                <a:cubicBezTo>
                  <a:pt x="3411676" y="1260814"/>
                  <a:pt x="3403035" y="1244599"/>
                  <a:pt x="3397391" y="1227666"/>
                </a:cubicBezTo>
                <a:lnTo>
                  <a:pt x="3380458" y="1176866"/>
                </a:lnTo>
                <a:cubicBezTo>
                  <a:pt x="3377636" y="1168399"/>
                  <a:pt x="3376941" y="1158892"/>
                  <a:pt x="3371991" y="1151466"/>
                </a:cubicBezTo>
                <a:cubicBezTo>
                  <a:pt x="3350630" y="1119424"/>
                  <a:pt x="3362253" y="1133261"/>
                  <a:pt x="3338124" y="1109133"/>
                </a:cubicBezTo>
                <a:cubicBezTo>
                  <a:pt x="3335302" y="1100666"/>
                  <a:pt x="3333992" y="1091535"/>
                  <a:pt x="3329658" y="1083733"/>
                </a:cubicBezTo>
                <a:cubicBezTo>
                  <a:pt x="3319775" y="1065943"/>
                  <a:pt x="3302227" y="1052240"/>
                  <a:pt x="3295791" y="1032933"/>
                </a:cubicBezTo>
                <a:cubicBezTo>
                  <a:pt x="3276334" y="974560"/>
                  <a:pt x="3291480" y="994754"/>
                  <a:pt x="3261924" y="965200"/>
                </a:cubicBezTo>
                <a:cubicBezTo>
                  <a:pt x="3259102" y="945444"/>
                  <a:pt x="3261716" y="924101"/>
                  <a:pt x="3253458" y="905933"/>
                </a:cubicBezTo>
                <a:cubicBezTo>
                  <a:pt x="3246852" y="891399"/>
                  <a:pt x="3219591" y="872066"/>
                  <a:pt x="3219591" y="872066"/>
                </a:cubicBezTo>
                <a:cubicBezTo>
                  <a:pt x="3216769" y="860777"/>
                  <a:pt x="3216328" y="848608"/>
                  <a:pt x="3211124" y="838200"/>
                </a:cubicBezTo>
                <a:cubicBezTo>
                  <a:pt x="3207554" y="831060"/>
                  <a:pt x="3197761" y="828406"/>
                  <a:pt x="3194191" y="821266"/>
                </a:cubicBezTo>
                <a:cubicBezTo>
                  <a:pt x="3186432" y="805747"/>
                  <a:pt x="3180450" y="747240"/>
                  <a:pt x="3177258" y="736600"/>
                </a:cubicBezTo>
                <a:cubicBezTo>
                  <a:pt x="3173631" y="724511"/>
                  <a:pt x="3165012" y="714452"/>
                  <a:pt x="3160324" y="702733"/>
                </a:cubicBezTo>
                <a:cubicBezTo>
                  <a:pt x="3153695" y="686160"/>
                  <a:pt x="3153292" y="666785"/>
                  <a:pt x="3143391" y="651933"/>
                </a:cubicBezTo>
                <a:cubicBezTo>
                  <a:pt x="3137747" y="643466"/>
                  <a:pt x="3130591" y="635832"/>
                  <a:pt x="3126458" y="626533"/>
                </a:cubicBezTo>
                <a:cubicBezTo>
                  <a:pt x="3119209" y="610222"/>
                  <a:pt x="3115168" y="592666"/>
                  <a:pt x="3109524" y="575733"/>
                </a:cubicBezTo>
                <a:cubicBezTo>
                  <a:pt x="3106702" y="567266"/>
                  <a:pt x="3107369" y="556643"/>
                  <a:pt x="3101058" y="550333"/>
                </a:cubicBezTo>
                <a:cubicBezTo>
                  <a:pt x="3095413" y="544689"/>
                  <a:pt x="3090357" y="538387"/>
                  <a:pt x="3084124" y="533400"/>
                </a:cubicBezTo>
                <a:cubicBezTo>
                  <a:pt x="3076178" y="527043"/>
                  <a:pt x="3067191" y="522111"/>
                  <a:pt x="3058724" y="516466"/>
                </a:cubicBezTo>
                <a:cubicBezTo>
                  <a:pt x="3053080" y="507999"/>
                  <a:pt x="3048305" y="498883"/>
                  <a:pt x="3041791" y="491066"/>
                </a:cubicBezTo>
                <a:cubicBezTo>
                  <a:pt x="3034126" y="481868"/>
                  <a:pt x="3023575" y="475245"/>
                  <a:pt x="3016391" y="465666"/>
                </a:cubicBezTo>
                <a:cubicBezTo>
                  <a:pt x="3006517" y="452501"/>
                  <a:pt x="3001701" y="435827"/>
                  <a:pt x="2990991" y="423333"/>
                </a:cubicBezTo>
                <a:cubicBezTo>
                  <a:pt x="2984369" y="415607"/>
                  <a:pt x="2973537" y="412757"/>
                  <a:pt x="2965591" y="406400"/>
                </a:cubicBezTo>
                <a:cubicBezTo>
                  <a:pt x="2932385" y="379834"/>
                  <a:pt x="2967370" y="395703"/>
                  <a:pt x="2923258" y="381000"/>
                </a:cubicBezTo>
                <a:cubicBezTo>
                  <a:pt x="2914791" y="369711"/>
                  <a:pt x="2910246" y="353890"/>
                  <a:pt x="2897858" y="347133"/>
                </a:cubicBezTo>
                <a:cubicBezTo>
                  <a:pt x="2877427" y="335989"/>
                  <a:pt x="2830124" y="330200"/>
                  <a:pt x="2830124" y="330200"/>
                </a:cubicBezTo>
                <a:cubicBezTo>
                  <a:pt x="2792840" y="292914"/>
                  <a:pt x="2821019" y="314832"/>
                  <a:pt x="2728524" y="296333"/>
                </a:cubicBezTo>
                <a:lnTo>
                  <a:pt x="2686191" y="287866"/>
                </a:lnTo>
                <a:cubicBezTo>
                  <a:pt x="2674902" y="282222"/>
                  <a:pt x="2664569" y="273994"/>
                  <a:pt x="2652324" y="270933"/>
                </a:cubicBezTo>
                <a:cubicBezTo>
                  <a:pt x="2630250" y="265414"/>
                  <a:pt x="2607080" y="265926"/>
                  <a:pt x="2584591" y="262466"/>
                </a:cubicBezTo>
                <a:cubicBezTo>
                  <a:pt x="2570368" y="260278"/>
                  <a:pt x="2556369" y="256822"/>
                  <a:pt x="2542258" y="254000"/>
                </a:cubicBezTo>
                <a:cubicBezTo>
                  <a:pt x="2530969" y="248355"/>
                  <a:pt x="2520110" y="241754"/>
                  <a:pt x="2508391" y="237066"/>
                </a:cubicBezTo>
                <a:cubicBezTo>
                  <a:pt x="2491818" y="230437"/>
                  <a:pt x="2474524" y="225777"/>
                  <a:pt x="2457591" y="220133"/>
                </a:cubicBezTo>
                <a:cubicBezTo>
                  <a:pt x="2449124" y="217311"/>
                  <a:pt x="2440477" y="214981"/>
                  <a:pt x="2432191" y="211666"/>
                </a:cubicBezTo>
                <a:cubicBezTo>
                  <a:pt x="2418080" y="206022"/>
                  <a:pt x="2404825" y="197374"/>
                  <a:pt x="2389858" y="194733"/>
                </a:cubicBezTo>
                <a:cubicBezTo>
                  <a:pt x="2356391" y="188827"/>
                  <a:pt x="2322089" y="189488"/>
                  <a:pt x="2288258" y="186266"/>
                </a:cubicBezTo>
                <a:cubicBezTo>
                  <a:pt x="2224217" y="180167"/>
                  <a:pt x="2212375" y="177845"/>
                  <a:pt x="2152791" y="169333"/>
                </a:cubicBezTo>
                <a:cubicBezTo>
                  <a:pt x="2127335" y="160847"/>
                  <a:pt x="2123874" y="162169"/>
                  <a:pt x="2101991" y="143933"/>
                </a:cubicBezTo>
                <a:cubicBezTo>
                  <a:pt x="2073902" y="120525"/>
                  <a:pt x="2082724" y="117367"/>
                  <a:pt x="2051191" y="101600"/>
                </a:cubicBezTo>
                <a:cubicBezTo>
                  <a:pt x="2043209" y="97609"/>
                  <a:pt x="2033773" y="97124"/>
                  <a:pt x="2025791" y="93133"/>
                </a:cubicBezTo>
                <a:cubicBezTo>
                  <a:pt x="2016690" y="88582"/>
                  <a:pt x="2009744" y="80208"/>
                  <a:pt x="2000391" y="76200"/>
                </a:cubicBezTo>
                <a:cubicBezTo>
                  <a:pt x="1962410" y="59922"/>
                  <a:pt x="1974078" y="75743"/>
                  <a:pt x="1941124" y="59266"/>
                </a:cubicBezTo>
                <a:cubicBezTo>
                  <a:pt x="1932023" y="54715"/>
                  <a:pt x="1924825" y="46884"/>
                  <a:pt x="1915724" y="42333"/>
                </a:cubicBezTo>
                <a:cubicBezTo>
                  <a:pt x="1907742" y="38342"/>
                  <a:pt x="1898527" y="37382"/>
                  <a:pt x="1890324" y="33866"/>
                </a:cubicBezTo>
                <a:cubicBezTo>
                  <a:pt x="1878723" y="28894"/>
                  <a:pt x="1868547" y="20560"/>
                  <a:pt x="1856458" y="16933"/>
                </a:cubicBezTo>
                <a:cubicBezTo>
                  <a:pt x="1840015" y="12000"/>
                  <a:pt x="1822492" y="11833"/>
                  <a:pt x="1805658" y="8466"/>
                </a:cubicBezTo>
                <a:cubicBezTo>
                  <a:pt x="1794248" y="6184"/>
                  <a:pt x="1783080" y="2822"/>
                  <a:pt x="1771791" y="0"/>
                </a:cubicBezTo>
                <a:cubicBezTo>
                  <a:pt x="1664547" y="2822"/>
                  <a:pt x="1557218" y="3363"/>
                  <a:pt x="1450058" y="8466"/>
                </a:cubicBezTo>
                <a:cubicBezTo>
                  <a:pt x="1425196" y="9650"/>
                  <a:pt x="1409367" y="19005"/>
                  <a:pt x="1390791" y="33866"/>
                </a:cubicBezTo>
                <a:cubicBezTo>
                  <a:pt x="1384558" y="38853"/>
                  <a:pt x="1380998" y="47230"/>
                  <a:pt x="1373858" y="50800"/>
                </a:cubicBezTo>
                <a:cubicBezTo>
                  <a:pt x="1357893" y="58783"/>
                  <a:pt x="1323058" y="67733"/>
                  <a:pt x="1323058" y="67733"/>
                </a:cubicBezTo>
                <a:cubicBezTo>
                  <a:pt x="1248631" y="142156"/>
                  <a:pt x="1376883" y="16124"/>
                  <a:pt x="1280724" y="101600"/>
                </a:cubicBezTo>
                <a:cubicBezTo>
                  <a:pt x="1262826" y="117510"/>
                  <a:pt x="1252643" y="144828"/>
                  <a:pt x="1229924" y="152400"/>
                </a:cubicBezTo>
                <a:cubicBezTo>
                  <a:pt x="1209193" y="159310"/>
                  <a:pt x="1188971" y="164719"/>
                  <a:pt x="1170658" y="177800"/>
                </a:cubicBezTo>
                <a:cubicBezTo>
                  <a:pt x="1115169" y="217436"/>
                  <a:pt x="1174341" y="193507"/>
                  <a:pt x="1119858" y="211666"/>
                </a:cubicBezTo>
                <a:cubicBezTo>
                  <a:pt x="1111391" y="217311"/>
                  <a:pt x="1103757" y="224467"/>
                  <a:pt x="1094458" y="228600"/>
                </a:cubicBezTo>
                <a:cubicBezTo>
                  <a:pt x="1078147" y="235849"/>
                  <a:pt x="1043658" y="245533"/>
                  <a:pt x="1043658" y="245533"/>
                </a:cubicBezTo>
                <a:cubicBezTo>
                  <a:pt x="1038013" y="251177"/>
                  <a:pt x="1034695" y="262046"/>
                  <a:pt x="1026724" y="262466"/>
                </a:cubicBezTo>
                <a:cubicBezTo>
                  <a:pt x="1019997" y="262820"/>
                  <a:pt x="901252" y="267463"/>
                  <a:pt x="857391" y="245533"/>
                </a:cubicBezTo>
                <a:cubicBezTo>
                  <a:pt x="848290" y="240982"/>
                  <a:pt x="840458" y="234244"/>
                  <a:pt x="831991" y="228600"/>
                </a:cubicBezTo>
                <a:cubicBezTo>
                  <a:pt x="798124" y="231422"/>
                  <a:pt x="764077" y="232575"/>
                  <a:pt x="730391" y="237066"/>
                </a:cubicBezTo>
                <a:cubicBezTo>
                  <a:pt x="721545" y="238245"/>
                  <a:pt x="712417" y="240582"/>
                  <a:pt x="704991" y="245533"/>
                </a:cubicBezTo>
                <a:cubicBezTo>
                  <a:pt x="695028" y="252175"/>
                  <a:pt x="689554" y="264291"/>
                  <a:pt x="679591" y="270933"/>
                </a:cubicBezTo>
                <a:cubicBezTo>
                  <a:pt x="672165" y="275884"/>
                  <a:pt x="662173" y="275409"/>
                  <a:pt x="654191" y="279400"/>
                </a:cubicBezTo>
                <a:cubicBezTo>
                  <a:pt x="573693" y="319649"/>
                  <a:pt x="709042" y="269583"/>
                  <a:pt x="577991" y="313266"/>
                </a:cubicBezTo>
                <a:cubicBezTo>
                  <a:pt x="572347" y="321733"/>
                  <a:pt x="568253" y="331471"/>
                  <a:pt x="561058" y="338666"/>
                </a:cubicBezTo>
                <a:cubicBezTo>
                  <a:pt x="544644" y="355081"/>
                  <a:pt x="530918" y="357180"/>
                  <a:pt x="510258" y="364066"/>
                </a:cubicBezTo>
                <a:cubicBezTo>
                  <a:pt x="504613" y="369711"/>
                  <a:pt x="500169" y="376893"/>
                  <a:pt x="493324" y="381000"/>
                </a:cubicBezTo>
                <a:cubicBezTo>
                  <a:pt x="438771" y="413732"/>
                  <a:pt x="497583" y="360517"/>
                  <a:pt x="442524" y="406400"/>
                </a:cubicBezTo>
                <a:cubicBezTo>
                  <a:pt x="433326" y="414065"/>
                  <a:pt x="426575" y="424449"/>
                  <a:pt x="417124" y="431800"/>
                </a:cubicBezTo>
                <a:cubicBezTo>
                  <a:pt x="380347" y="460404"/>
                  <a:pt x="369317" y="464170"/>
                  <a:pt x="332458" y="482600"/>
                </a:cubicBezTo>
                <a:cubicBezTo>
                  <a:pt x="298729" y="533192"/>
                  <a:pt x="335566" y="489201"/>
                  <a:pt x="290124" y="516466"/>
                </a:cubicBezTo>
                <a:cubicBezTo>
                  <a:pt x="283279" y="520573"/>
                  <a:pt x="280331" y="529830"/>
                  <a:pt x="273191" y="533400"/>
                </a:cubicBezTo>
                <a:cubicBezTo>
                  <a:pt x="262783" y="538604"/>
                  <a:pt x="250513" y="538669"/>
                  <a:pt x="239324" y="541866"/>
                </a:cubicBezTo>
                <a:cubicBezTo>
                  <a:pt x="230743" y="544318"/>
                  <a:pt x="222127" y="546817"/>
                  <a:pt x="213924" y="550333"/>
                </a:cubicBezTo>
                <a:cubicBezTo>
                  <a:pt x="140689" y="581720"/>
                  <a:pt x="214226" y="555876"/>
                  <a:pt x="154658" y="575733"/>
                </a:cubicBezTo>
                <a:cubicBezTo>
                  <a:pt x="101916" y="628472"/>
                  <a:pt x="178276" y="557165"/>
                  <a:pt x="112324" y="601133"/>
                </a:cubicBezTo>
                <a:cubicBezTo>
                  <a:pt x="102361" y="607775"/>
                  <a:pt x="96667" y="619573"/>
                  <a:pt x="86924" y="626533"/>
                </a:cubicBezTo>
                <a:cubicBezTo>
                  <a:pt x="76654" y="633869"/>
                  <a:pt x="64659" y="638494"/>
                  <a:pt x="53058" y="643466"/>
                </a:cubicBezTo>
                <a:cubicBezTo>
                  <a:pt x="44855" y="646982"/>
                  <a:pt x="9314" y="649111"/>
                  <a:pt x="2258" y="660400"/>
                </a:cubicBezTo>
                <a:close/>
              </a:path>
            </a:pathLst>
          </a:custGeom>
          <a:solidFill>
            <a:srgbClr val="FF3399">
              <a:alpha val="23000"/>
            </a:srgbClr>
          </a:solidFill>
          <a:ln w="31750">
            <a:solidFill>
              <a:srgbClr val="2B1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8430307" y="1142999"/>
            <a:ext cx="1896533" cy="369332"/>
          </a:xfrm>
          <a:prstGeom prst="rect">
            <a:avLst/>
          </a:prstGeom>
          <a:solidFill>
            <a:schemeClr val="bg1"/>
          </a:solidFill>
        </p:spPr>
        <p:txBody>
          <a:bodyPr wrap="square" rtlCol="0">
            <a:spAutoFit/>
          </a:bodyPr>
          <a:lstStyle/>
          <a:p>
            <a:r>
              <a:rPr lang="en-US">
                <a:solidFill>
                  <a:srgbClr val="2B1CF0"/>
                </a:solidFill>
                <a:latin typeface="Arial" panose="020B0604020202020204" pitchFamily="34" charset="0"/>
                <a:cs typeface="Arial" panose="020B0604020202020204" pitchFamily="34" charset="0"/>
              </a:rPr>
              <a:t>Nam Đại D</a:t>
            </a:r>
            <a:r>
              <a:rPr lang="vi-VN">
                <a:solidFill>
                  <a:srgbClr val="2B1CF0"/>
                </a:solidFill>
                <a:latin typeface="Arial" panose="020B0604020202020204" pitchFamily="34" charset="0"/>
                <a:cs typeface="Arial" panose="020B0604020202020204" pitchFamily="34" charset="0"/>
              </a:rPr>
              <a:t>ư</a:t>
            </a:r>
            <a:r>
              <a:rPr lang="en-US">
                <a:solidFill>
                  <a:srgbClr val="2B1CF0"/>
                </a:solidFill>
                <a:latin typeface="Arial" panose="020B0604020202020204" pitchFamily="34" charset="0"/>
                <a:cs typeface="Arial" panose="020B0604020202020204" pitchFamily="34" charset="0"/>
              </a:rPr>
              <a:t>ơng</a:t>
            </a:r>
            <a:endParaRPr lang="en-US">
              <a:solidFill>
                <a:srgbClr val="2B1CF0"/>
              </a:solidFill>
              <a:latin typeface="Arial" panose="020B0604020202020204" pitchFamily="34" charset="0"/>
              <a:cs typeface="Arial" panose="020B0604020202020204" pitchFamily="34" charset="0"/>
            </a:endParaRPr>
          </a:p>
        </p:txBody>
      </p:sp>
      <p:sp>
        <p:nvSpPr>
          <p:cNvPr id="44" name="TextBox 43"/>
          <p:cNvSpPr txBox="1"/>
          <p:nvPr/>
        </p:nvSpPr>
        <p:spPr>
          <a:xfrm>
            <a:off x="8581064" y="4985594"/>
            <a:ext cx="1896533" cy="369332"/>
          </a:xfrm>
          <a:prstGeom prst="rect">
            <a:avLst/>
          </a:prstGeom>
          <a:solidFill>
            <a:schemeClr val="bg1"/>
          </a:solidFill>
        </p:spPr>
        <p:txBody>
          <a:bodyPr wrap="square" rtlCol="0">
            <a:spAutoFit/>
          </a:bodyPr>
          <a:lstStyle/>
          <a:p>
            <a:r>
              <a:rPr lang="en-US">
                <a:solidFill>
                  <a:srgbClr val="2B1CF0"/>
                </a:solidFill>
                <a:latin typeface="Arial" panose="020B0604020202020204" pitchFamily="34" charset="0"/>
                <a:cs typeface="Arial" panose="020B0604020202020204" pitchFamily="34" charset="0"/>
              </a:rPr>
              <a:t>Nam Đại D</a:t>
            </a:r>
            <a:r>
              <a:rPr lang="vi-VN">
                <a:solidFill>
                  <a:srgbClr val="2B1CF0"/>
                </a:solidFill>
                <a:latin typeface="Arial" panose="020B0604020202020204" pitchFamily="34" charset="0"/>
                <a:cs typeface="Arial" panose="020B0604020202020204" pitchFamily="34" charset="0"/>
              </a:rPr>
              <a:t>ư</a:t>
            </a:r>
            <a:r>
              <a:rPr lang="en-US">
                <a:solidFill>
                  <a:srgbClr val="2B1CF0"/>
                </a:solidFill>
                <a:latin typeface="Arial" panose="020B0604020202020204" pitchFamily="34" charset="0"/>
                <a:cs typeface="Arial" panose="020B0604020202020204" pitchFamily="34" charset="0"/>
              </a:rPr>
              <a:t>ơng</a:t>
            </a:r>
            <a:endParaRPr lang="en-US">
              <a:solidFill>
                <a:srgbClr val="2B1CF0"/>
              </a:solidFill>
              <a:latin typeface="Arial" panose="020B0604020202020204" pitchFamily="34" charset="0"/>
              <a:cs typeface="Arial" panose="020B0604020202020204" pitchFamily="34" charset="0"/>
            </a:endParaRPr>
          </a:p>
        </p:txBody>
      </p:sp>
      <p:sp>
        <p:nvSpPr>
          <p:cNvPr id="45" name="TextBox 44"/>
          <p:cNvSpPr txBox="1"/>
          <p:nvPr/>
        </p:nvSpPr>
        <p:spPr>
          <a:xfrm rot="774907">
            <a:off x="8404620" y="4366559"/>
            <a:ext cx="973953" cy="338554"/>
          </a:xfrm>
          <a:prstGeom prst="rect">
            <a:avLst/>
          </a:prstGeom>
          <a:noFill/>
        </p:spPr>
        <p:txBody>
          <a:bodyPr wrap="square" rtlCol="0">
            <a:spAutoFit/>
          </a:bodyPr>
          <a:lstStyle/>
          <a:p>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 Rốt</a:t>
            </a:r>
            <a:endPar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TextBox 45"/>
          <p:cNvSpPr txBox="1"/>
          <p:nvPr/>
        </p:nvSpPr>
        <p:spPr>
          <a:xfrm rot="21235862">
            <a:off x="7019626" y="3620152"/>
            <a:ext cx="1110618" cy="584775"/>
          </a:xfrm>
          <a:prstGeom prst="rect">
            <a:avLst/>
          </a:prstGeom>
          <a:noFill/>
        </p:spPr>
        <p:txBody>
          <a:bodyPr wrap="square" rtlCol="0">
            <a:spAutoFit/>
          </a:bodyPr>
          <a:lstStyle/>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endPar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A-mu-xen</a:t>
            </a:r>
            <a:endPar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7" name="TextBox 46"/>
          <p:cNvSpPr txBox="1"/>
          <p:nvPr/>
        </p:nvSpPr>
        <p:spPr>
          <a:xfrm>
            <a:off x="6547282" y="2736569"/>
            <a:ext cx="1394649" cy="523220"/>
          </a:xfrm>
          <a:prstGeom prst="rect">
            <a:avLst/>
          </a:prstGeom>
          <a:noFill/>
        </p:spPr>
        <p:txBody>
          <a:bodyPr wrap="square" rtlCol="0">
            <a:spAutoFit/>
          </a:bodyPr>
          <a:lstStyle/>
          <a:p>
            <a:pPr algn="ctr"/>
            <a:r>
              <a:rPr lang="en-US" sz="1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endParaRPr lang="en-US" sz="1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Bê-lin-hao-đen</a:t>
            </a:r>
            <a:endParaRPr lang="en-US" sz="1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 name="TextBox 47"/>
          <p:cNvSpPr txBox="1"/>
          <p:nvPr/>
        </p:nvSpPr>
        <p:spPr>
          <a:xfrm>
            <a:off x="11328832" y="2753506"/>
            <a:ext cx="786352" cy="584775"/>
          </a:xfrm>
          <a:prstGeom prst="rect">
            <a:avLst/>
          </a:prstGeom>
          <a:noFill/>
        </p:spPr>
        <p:txBody>
          <a:bodyPr wrap="square" rtlCol="0">
            <a:spAutoFit/>
          </a:bodyPr>
          <a:lstStyle/>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endPar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Đa-vit</a:t>
            </a:r>
            <a:endPar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50" name="Straight Connector 49"/>
          <p:cNvCxnSpPr>
            <a:stCxn id="4" idx="0"/>
          </p:cNvCxnSpPr>
          <p:nvPr/>
        </p:nvCxnSpPr>
        <p:spPr>
          <a:xfrm flipH="1">
            <a:off x="9404089" y="-22034"/>
            <a:ext cx="643" cy="6466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Rounded Rectangular Callout 194"/>
          <p:cNvSpPr/>
          <p:nvPr>
            <p:custDataLst>
              <p:tags r:id="rId3"/>
            </p:custDataLst>
          </p:nvPr>
        </p:nvSpPr>
        <p:spPr>
          <a:xfrm>
            <a:off x="6866985" y="589666"/>
            <a:ext cx="1784759" cy="457200"/>
          </a:xfrm>
          <a:prstGeom prst="wedgeRoundRectCallout">
            <a:avLst>
              <a:gd name="adj1" fmla="val 33665"/>
              <a:gd name="adj2" fmla="val 216591"/>
              <a:gd name="adj3" fmla="val 16667"/>
            </a:avLst>
          </a:prstGeom>
          <a:solidFill>
            <a:srgbClr val="00B050"/>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Phần Tây</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52" name="Rounded Rectangular Callout 195"/>
          <p:cNvSpPr/>
          <p:nvPr>
            <p:custDataLst>
              <p:tags r:id="rId4"/>
            </p:custDataLst>
          </p:nvPr>
        </p:nvSpPr>
        <p:spPr>
          <a:xfrm>
            <a:off x="10321668" y="5405489"/>
            <a:ext cx="1784759" cy="457200"/>
          </a:xfrm>
          <a:prstGeom prst="wedgeRoundRectCallout">
            <a:avLst>
              <a:gd name="adj1" fmla="val -30512"/>
              <a:gd name="adj2" fmla="val -156930"/>
              <a:gd name="adj3" fmla="val 16667"/>
            </a:avLst>
          </a:prstGeom>
          <a:solidFill>
            <a:srgbClr val="00B050"/>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Phần Đông</a:t>
            </a:r>
            <a:endParaRPr lang="en-US" sz="24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indefinite"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heel(1)">
                                      <p:cBhvr>
                                        <p:cTn id="14" dur="2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heel(1)">
                                      <p:cBhvr>
                                        <p:cTn id="27" dur="20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fltVal val="0"/>
                                          </p:val>
                                        </p:tav>
                                        <p:tav tm="100000">
                                          <p:val>
                                            <p:strVal val="#ppt_w"/>
                                          </p:val>
                                        </p:tav>
                                      </p:tavLst>
                                    </p:anim>
                                    <p:anim calcmode="lin" valueType="num">
                                      <p:cBhvr>
                                        <p:cTn id="48" dur="500" fill="hold"/>
                                        <p:tgtEl>
                                          <p:spTgt spid="44"/>
                                        </p:tgtEl>
                                        <p:attrNameLst>
                                          <p:attrName>ppt_h</p:attrName>
                                        </p:attrNameLst>
                                      </p:cBhvr>
                                      <p:tavLst>
                                        <p:tav tm="0">
                                          <p:val>
                                            <p:fltVal val="0"/>
                                          </p:val>
                                        </p:tav>
                                        <p:tav tm="100000">
                                          <p:val>
                                            <p:strVal val="#ppt_h"/>
                                          </p:val>
                                        </p:tav>
                                      </p:tavLst>
                                    </p:anim>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Effect transition="in" filter="fade">
                                      <p:cBhvr>
                                        <p:cTn id="56" dur="500"/>
                                        <p:tgtEl>
                                          <p:spTgt spid="45"/>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1250" fill="hold"/>
                                        <p:tgtEl>
                                          <p:spTgt spid="46"/>
                                        </p:tgtEl>
                                        <p:attrNameLst>
                                          <p:attrName>ppt_w</p:attrName>
                                        </p:attrNameLst>
                                      </p:cBhvr>
                                      <p:tavLst>
                                        <p:tav tm="0">
                                          <p:val>
                                            <p:fltVal val="0"/>
                                          </p:val>
                                        </p:tav>
                                        <p:tav tm="100000">
                                          <p:val>
                                            <p:strVal val="#ppt_w"/>
                                          </p:val>
                                        </p:tav>
                                      </p:tavLst>
                                    </p:anim>
                                    <p:anim calcmode="lin" valueType="num">
                                      <p:cBhvr>
                                        <p:cTn id="60" dur="1250" fill="hold"/>
                                        <p:tgtEl>
                                          <p:spTgt spid="46"/>
                                        </p:tgtEl>
                                        <p:attrNameLst>
                                          <p:attrName>ppt_h</p:attrName>
                                        </p:attrNameLst>
                                      </p:cBhvr>
                                      <p:tavLst>
                                        <p:tav tm="0">
                                          <p:val>
                                            <p:fltVal val="0"/>
                                          </p:val>
                                        </p:tav>
                                        <p:tav tm="100000">
                                          <p:val>
                                            <p:strVal val="#ppt_h"/>
                                          </p:val>
                                        </p:tav>
                                      </p:tavLst>
                                    </p:anim>
                                    <p:animEffect transition="in" filter="fade">
                                      <p:cBhvr>
                                        <p:cTn id="61" dur="1250"/>
                                        <p:tgtEl>
                                          <p:spTgt spid="4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000" fill="hold"/>
                                        <p:tgtEl>
                                          <p:spTgt spid="47"/>
                                        </p:tgtEl>
                                        <p:attrNameLst>
                                          <p:attrName>ppt_w</p:attrName>
                                        </p:attrNameLst>
                                      </p:cBhvr>
                                      <p:tavLst>
                                        <p:tav tm="0">
                                          <p:val>
                                            <p:fltVal val="0"/>
                                          </p:val>
                                        </p:tav>
                                        <p:tav tm="100000">
                                          <p:val>
                                            <p:strVal val="#ppt_w"/>
                                          </p:val>
                                        </p:tav>
                                      </p:tavLst>
                                    </p:anim>
                                    <p:anim calcmode="lin" valueType="num">
                                      <p:cBhvr>
                                        <p:cTn id="65" dur="2000" fill="hold"/>
                                        <p:tgtEl>
                                          <p:spTgt spid="47"/>
                                        </p:tgtEl>
                                        <p:attrNameLst>
                                          <p:attrName>ppt_h</p:attrName>
                                        </p:attrNameLst>
                                      </p:cBhvr>
                                      <p:tavLst>
                                        <p:tav tm="0">
                                          <p:val>
                                            <p:fltVal val="0"/>
                                          </p:val>
                                        </p:tav>
                                        <p:tav tm="100000">
                                          <p:val>
                                            <p:strVal val="#ppt_h"/>
                                          </p:val>
                                        </p:tav>
                                      </p:tavLst>
                                    </p:anim>
                                    <p:animEffect transition="in" filter="fade">
                                      <p:cBhvr>
                                        <p:cTn id="66" dur="2000"/>
                                        <p:tgtEl>
                                          <p:spTgt spid="47"/>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48"/>
                                        </p:tgtEl>
                                        <p:attrNameLst>
                                          <p:attrName>style.visibility</p:attrName>
                                        </p:attrNameLst>
                                      </p:cBhvr>
                                      <p:to>
                                        <p:strVal val="visible"/>
                                      </p:to>
                                    </p:set>
                                    <p:anim calcmode="lin" valueType="num">
                                      <p:cBhvr>
                                        <p:cTn id="70" dur="500" fill="hold"/>
                                        <p:tgtEl>
                                          <p:spTgt spid="48"/>
                                        </p:tgtEl>
                                        <p:attrNameLst>
                                          <p:attrName>ppt_w</p:attrName>
                                        </p:attrNameLst>
                                      </p:cBhvr>
                                      <p:tavLst>
                                        <p:tav tm="0">
                                          <p:val>
                                            <p:fltVal val="0"/>
                                          </p:val>
                                        </p:tav>
                                        <p:tav tm="100000">
                                          <p:val>
                                            <p:strVal val="#ppt_w"/>
                                          </p:val>
                                        </p:tav>
                                      </p:tavLst>
                                    </p:anim>
                                    <p:anim calcmode="lin" valueType="num">
                                      <p:cBhvr>
                                        <p:cTn id="71" dur="500" fill="hold"/>
                                        <p:tgtEl>
                                          <p:spTgt spid="48"/>
                                        </p:tgtEl>
                                        <p:attrNameLst>
                                          <p:attrName>ppt_h</p:attrName>
                                        </p:attrNameLst>
                                      </p:cBhvr>
                                      <p:tavLst>
                                        <p:tav tm="0">
                                          <p:val>
                                            <p:fltVal val="0"/>
                                          </p:val>
                                        </p:tav>
                                        <p:tav tm="100000">
                                          <p:val>
                                            <p:strVal val="#ppt_h"/>
                                          </p:val>
                                        </p:tav>
                                      </p:tavLst>
                                    </p:anim>
                                    <p:animEffect transition="in" filter="fade">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ppt_w</p:attrName>
                                        </p:attrNameLst>
                                      </p:cBhvr>
                                      <p:tavLst>
                                        <p:tav tm="0">
                                          <p:val>
                                            <p:fltVal val="0"/>
                                          </p:val>
                                        </p:tav>
                                        <p:tav tm="100000">
                                          <p:val>
                                            <p:strVal val="#ppt_w"/>
                                          </p:val>
                                        </p:tav>
                                      </p:tavLst>
                                    </p:anim>
                                    <p:anim calcmode="lin" valueType="num">
                                      <p:cBhvr>
                                        <p:cTn id="78" dur="500" fill="hold"/>
                                        <p:tgtEl>
                                          <p:spTgt spid="50"/>
                                        </p:tgtEl>
                                        <p:attrNameLst>
                                          <p:attrName>ppt_h</p:attrName>
                                        </p:attrNameLst>
                                      </p:cBhvr>
                                      <p:tavLst>
                                        <p:tav tm="0">
                                          <p:val>
                                            <p:fltVal val="0"/>
                                          </p:val>
                                        </p:tav>
                                        <p:tav tm="100000">
                                          <p:val>
                                            <p:strVal val="#ppt_h"/>
                                          </p:val>
                                        </p:tav>
                                      </p:tavLst>
                                    </p:anim>
                                    <p:animEffect transition="in" filter="fade">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barn(inVertical)">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barn(inVertical)">
                                      <p:cBhvr>
                                        <p:cTn id="8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31" grpId="0"/>
      <p:bldP spid="32" grpId="0"/>
      <p:bldP spid="33" grpId="0"/>
      <p:bldP spid="41" grpId="0" animBg="1"/>
      <p:bldP spid="42" grpId="0" animBg="1"/>
      <p:bldP spid="43" grpId="0" animBg="1"/>
      <p:bldP spid="44" grpId="0" animBg="1"/>
      <p:bldP spid="45" grpId="0"/>
      <p:bldP spid="46" grpId="0"/>
      <p:bldP spid="47" grpId="0"/>
      <p:bldP spid="48" grpId="0"/>
      <p:bldP spid="51" grpId="0" animBg="1"/>
      <p:bldP spid="52" grpId="0" animBg="1"/>
    </p:bldLst>
  </p:timing>
</p:sld>
</file>

<file path=ppt/tags/tag1.xml><?xml version="1.0" encoding="utf-8"?>
<p:tagLst xmlns:p="http://schemas.openxmlformats.org/presentationml/2006/main">
  <p:tag name="TIMING" val="|5.3|2.3|2.8"/>
</p:tagLst>
</file>

<file path=ppt/tags/tag10.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p="http://schemas.openxmlformats.org/presentationml/2006/main">
  <p:tag name="PRESENTER_SHAPETEXTINFO" val="&lt;ShapeTextInfo&gt;&lt;TableIndex row=&quot;-1&quot; col=&quot;-1&quot;&gt;&lt;linesCount val=&quot;1&quot;/&gt;&lt;lineCharCount val=&quot;3&quot;/&gt;&lt;/TableIndex&gt;&lt;/ShapeTextInfo&gt;"/>
</p:tagLst>
</file>

<file path=ppt/tags/tag14.xml><?xml version="1.0" encoding="utf-8"?>
<p:tagLst xmlns:p="http://schemas.openxmlformats.org/presentationml/2006/main">
  <p:tag name="HTML_SHAPEINFO" val="&lt;ThreeDShapeInfo&gt;&lt;uuid val=&quot;&quot;/&gt;&lt;isInvalidForFieldText val=&quot;0&quot;/&gt;&lt;Image&gt;&lt;filename val=&quot;C:\Users\NGUYEN~1\AppData\Local\Temp\PR\data\asimages\{0A8BB671-6BC0-4B46-87F6-00F1E9BEA6F2}_11.png&quot;/&gt;&lt;left val=&quot;602&quot;/&gt;&lt;top val=&quot;346&quot;/&gt;&lt;width val=&quot;68&quot;/&gt;&lt;height val=&quot;46&quot;/&gt;&lt;hasText val=&quot;1&quot;/&gt;&lt;/Image&gt;&lt;/ThreeDShapeInfo&gt;"/>
</p:tagLst>
</file>

<file path=ppt/tags/tag15.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p="http://schemas.openxmlformats.org/presentationml/2006/main">
  <p:tag name="PRESENTER_SHAPETEXTINFO" val="&lt;ShapeTextInfo&gt;&lt;TableIndex row=&quot;-1&quot; col=&quot;-1&quot;&gt;&lt;linesCount val=&quot;1&quot;/&gt;&lt;lineCharCount val=&quot;3&quot;/&gt;&lt;/TableIndex&gt;&lt;/ShapeTextInfo&gt;"/>
</p:tagLst>
</file>

<file path=ppt/tags/tag19.xml><?xml version="1.0" encoding="utf-8"?>
<p:tagLst xmlns:p="http://schemas.openxmlformats.org/presentationml/2006/main">
  <p:tag name="HTML_SHAPEINFO" val="&lt;ThreeDShapeInfo&gt;&lt;uuid val=&quot;&quot;/&gt;&lt;isInvalidForFieldText val=&quot;0&quot;/&gt;&lt;Image&gt;&lt;filename val=&quot;C:\Users\NGUYEN~1\AppData\Local\Temp\PR\data\asimages\{0A8BB671-6BC0-4B46-87F6-00F1E9BEA6F2}_11.png&quot;/&gt;&lt;left val=&quot;602&quot;/&gt;&lt;top val=&quot;346&quot;/&gt;&lt;width val=&quot;68&quot;/&gt;&lt;height val=&quot;46&quot;/&gt;&lt;hasText val=&quot;1&quot;/&gt;&lt;/Image&gt;&lt;/ThreeDShapeInfo&gt;"/>
</p:tagLst>
</file>

<file path=ppt/tags/tag2.xml><?xml version="1.0" encoding="utf-8"?>
<p:tagLst xmlns:p="http://schemas.openxmlformats.org/presentationml/2006/main">
  <p:tag name="HTML_SHAPEINFO" val="&lt;ThreeDShapeInfo&gt;&lt;uuid val=&quot;&quot;/&gt;&lt;isInvalidForFieldText val=&quot;0&quot;/&gt;&lt;Image&gt;&lt;filename val=&quot;C:\Users\NGUYEN~1\AppData\Local\Temp\PR\data\asimages\{A62538DE-3E08-4977-87E3-8477E93580CC}_11.png&quot;/&gt;&lt;left val=&quot;305&quot;/&gt;&lt;top val=&quot;77&quot;/&gt;&lt;width val=&quot;199&quot;/&gt;&lt;height val=&quot;100&quot;/&gt;&lt;hasText val=&quot;1&quot;/&gt;&lt;/Image&gt;&lt;/ThreeDShapeInfo&gt;"/>
  <p:tag name="PRESENTER_SHAPETEXTINFO" val="&lt;ShapeTextInfo&gt;&lt;TableIndex row=&quot;-1&quot; col=&quot;-1&quot;&gt;&lt;linesCount val=&quot;1&quot;/&gt;&lt;lineCharCount val=&quot;8&quot;/&gt;&lt;/TableIndex&gt;&lt;/ShapeTextInfo&gt;"/>
</p:tagLst>
</file>

<file path=ppt/tags/tag20.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p="http://schemas.openxmlformats.org/presentationml/2006/main">
  <p:tag name="PRESENTER_SHAPETEXTINFO" val="&lt;ShapeTextInfo&gt;&lt;TableIndex row=&quot;-1&quot; col=&quot;-1&quot;&gt;&lt;linesCount val=&quot;1&quot;/&gt;&lt;lineCharCount val=&quot;3&quot;/&gt;&lt;/TableIndex&gt;&lt;/ShapeTextInfo&gt;"/>
</p:tagLst>
</file>

<file path=ppt/tags/tag3.xml><?xml version="1.0" encoding="utf-8"?>
<p:tagLst xmlns:p="http://schemas.openxmlformats.org/presentationml/2006/main">
  <p:tag name="HTML_SHAPEINFO" val="&lt;ThreeDShapeInfo&gt;&lt;uuid val=&quot;&quot;/&gt;&lt;isInvalidForFieldText val=&quot;0&quot;/&gt;&lt;Image&gt;&lt;filename val=&quot;C:\Users\NGUYEN~1\AppData\Local\Temp\PR\data\asimages\{B4502185-EACD-4319-BA0D-BEFC31CE0D4C}_11.png&quot;/&gt;&lt;left val=&quot;271&quot;/&gt;&lt;top val=&quot;423&quot;/&gt;&lt;width val=&quot;193&quot;/&gt;&lt;height val=&quot;70&quot;/&gt;&lt;hasText val=&quot;1&quot;/&gt;&lt;/Image&gt;&lt;/ThreeDShapeInfo&gt;"/>
  <p:tag name="PRESENTER_SHAPETEXTINFO" val="&lt;ShapeTextInfo&gt;&lt;TableIndex row=&quot;-1&quot; col=&quot;-1&quot;&gt;&lt;linesCount val=&quot;1&quot;/&gt;&lt;lineCharCount val=&quot;9&quot;/&gt;&lt;/TableIndex&gt;&lt;/ShapeTextInfo&gt;"/>
</p:tagLst>
</file>

<file path=ppt/tags/tag4.xml><?xml version="1.0" encoding="utf-8"?>
<p:tagLst xmlns:p="http://schemas.openxmlformats.org/presentationml/2006/main">
  <p:tag name="HTML_SHAPEINFO" val="&lt;ThreeDShapeInfo&gt;&lt;uuid val=&quot;&quot;/&gt;&lt;isInvalidForFieldText val=&quot;0&quot;/&gt;&lt;Image&gt;&lt;filename val=&quot;C:\Users\NGUYEN~1\AppData\Local\Temp\PR\data\asimages\{C60E8BBF-4AA8-4570-AAD9-0A480CDA2B48}_11.png&quot;/&gt;&lt;left val=&quot;436&quot;/&gt;&lt;top val=&quot;165&quot;/&gt;&lt;width val=&quot;68&quot;/&gt;&lt;height val=&quot;46&quot;/&gt;&lt;hasText val=&quot;1&quot;/&gt;&lt;/Image&gt;&lt;/ThreeDShapeInfo&gt;"/>
</p:tagLst>
</file>

<file path=ppt/tags/tag5.xml><?xml version="1.0" encoding="utf-8"?>
<p:tagLst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p="http://schemas.openxmlformats.org/presentationml/2006/main">
  <p:tag name="PRESENTER_SHAPETEXTINFO" val="&lt;ShapeTextInfo&gt;&lt;TableIndex row=&quot;-1&quot; col=&quot;-1&quot;&gt;&lt;linesCount val=&quot;1&quot;/&gt;&lt;lineCharCount val=&quot;3&quot;/&gt;&lt;/TableIndex&gt;&lt;/ShapeTextInfo&gt;"/>
</p:tagLst>
</file>

<file path=ppt/tags/tag9.xml><?xml version="1.0" encoding="utf-8"?>
<p:tagLst xmlns:p="http://schemas.openxmlformats.org/presentationml/2006/main">
  <p:tag name="HTML_SHAPEINFO" val="&lt;ThreeDShapeInfo&gt;&lt;uuid val=&quot;&quot;/&gt;&lt;isInvalidForFieldText val=&quot;0&quot;/&gt;&lt;Image&gt;&lt;filename val=&quot;C:\Users\NGUYEN~1\AppData\Local\Temp\PR\data\asimages\{A0E3F7A4-4F94-4071-81EA-0F54EEB70C66}_11.png&quot;/&gt;&lt;left val=&quot;377&quot;/&gt;&lt;top val=&quot;313&quot;/&gt;&lt;width val=&quot;68&quot;/&gt;&lt;height val=&quot;46&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5822</Words>
  <Application>WPS Presentation</Application>
  <PresentationFormat>Custom</PresentationFormat>
  <Paragraphs>326</Paragraphs>
  <Slides>30</Slides>
  <Notes>13</Notes>
  <HiddenSlides>0</HiddenSlides>
  <MMClips>2</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1</vt:i4>
      </vt:variant>
      <vt:variant>
        <vt:lpstr>幻灯片标题</vt:lpstr>
      </vt:variant>
      <vt:variant>
        <vt:i4>30</vt:i4>
      </vt:variant>
    </vt:vector>
  </HeadingPairs>
  <TitlesOfParts>
    <vt:vector size="48" baseType="lpstr">
      <vt:lpstr>Arial</vt:lpstr>
      <vt:lpstr>SimSun</vt:lpstr>
      <vt:lpstr>Wingdings</vt:lpstr>
      <vt:lpstr>Tahoma</vt:lpstr>
      <vt:lpstr>Cambria</vt:lpstr>
      <vt:lpstr>#9Slide03 SFU Futura_12</vt:lpstr>
      <vt:lpstr>Segoe Print</vt:lpstr>
      <vt:lpstr>Times New Roman</vt:lpstr>
      <vt:lpstr>Calibri</vt:lpstr>
      <vt:lpstr>Microsoft YaHei</vt:lpstr>
      <vt:lpstr>Arial Unicode MS</vt:lpstr>
      <vt:lpstr>Calibri Light</vt:lpstr>
      <vt:lpstr>.VnTime</vt:lpstr>
      <vt:lpstr>Verdana</vt:lpstr>
      <vt:lpstr>Kids</vt:lpstr>
      <vt:lpstr>OpenSans</vt:lpstr>
      <vt:lpstr>Office Theme</vt:lpstr>
      <vt:lpstr>MS_ClipArt_Gallery.2</vt:lpstr>
      <vt:lpstr>THỬ TÀI ĐẶT TÊN</vt:lpstr>
      <vt:lpstr>THỬ TÀI ĐẶT TÊN</vt:lpstr>
      <vt:lpstr>THỬ TÀI ĐẶT TÊN</vt:lpstr>
      <vt:lpstr>THỬ TÀI ĐẶT TÊN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Một số hoạt động, nghiên cứu tại châu Nam Cực</vt:lpstr>
      <vt:lpstr>PowerPoint 演示文稿</vt:lpstr>
      <vt:lpstr>PowerPoint 演示文稿</vt:lpstr>
      <vt:lpstr>PowerPoint 演示文稿</vt:lpstr>
      <vt:lpstr>PowerPoint 演示文稿</vt:lpstr>
      <vt:lpstr>PowerPoint 演示文稿</vt:lpstr>
      <vt:lpstr>PowerPoint 演示文稿</vt:lpstr>
      <vt:lpstr>THỬ THÁCH CHO EM</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Phuong</cp:lastModifiedBy>
  <cp:revision>27</cp:revision>
  <dcterms:created xsi:type="dcterms:W3CDTF">2022-07-02T09:04:00Z</dcterms:created>
  <dcterms:modified xsi:type="dcterms:W3CDTF">2024-04-12T07:22:51Z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576D5F2744B94C33899961732B3718BD_12</vt:lpwstr>
  </property>
  <property fmtid="{D5CDD505-2E9C-101B-9397-08002B2CF9AE}" pid="3" name="KSOProductBuildVer">
    <vt:lpwstr>1033-12.2.0.16731</vt:lpwstr>
  </property>
</Properties>
</file>