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1195" r:id="rId3"/>
    <p:sldId id="1196" r:id="rId4"/>
    <p:sldId id="1171" r:id="rId5"/>
    <p:sldId id="1504" r:id="rId6"/>
    <p:sldId id="1400" r:id="rId8"/>
    <p:sldId id="1563" r:id="rId9"/>
    <p:sldId id="1565" r:id="rId10"/>
    <p:sldId id="1225" r:id="rId11"/>
    <p:sldId id="1557" r:id="rId12"/>
    <p:sldId id="1564" r:id="rId13"/>
    <p:sldId id="1568" r:id="rId14"/>
    <p:sldId id="586" r:id="rId15"/>
    <p:sldId id="1566" r:id="rId16"/>
    <p:sldId id="1571" r:id="rId17"/>
    <p:sldId id="1573" r:id="rId18"/>
    <p:sldId id="1570" r:id="rId19"/>
    <p:sldId id="1572" r:id="rId20"/>
    <p:sldId id="1575" r:id="rId21"/>
    <p:sldId id="1574" r:id="rId22"/>
    <p:sldId id="1558" r:id="rId23"/>
    <p:sldId id="1556" r:id="rId24"/>
    <p:sldId id="1569" r:id="rId25"/>
    <p:sldId id="279" r:id="rId26"/>
    <p:sldId id="1471" r:id="rId27"/>
    <p:sldId id="330" r:id="rId28"/>
    <p:sldId id="317" r:id="rId29"/>
    <p:sldId id="62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3121FB"/>
    <a:srgbClr val="F7F7A3"/>
    <a:srgbClr val="FBFA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27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E0EF4-43CF-436C-BB8A-DBD2CB87154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69E440-4049-4DBE-B5FD-EEDEE377250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endParaRPr lang="en-US"/>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a:solidFill>
                  <a:srgbClr val="0131FF"/>
                </a:solidFill>
                <a:latin typeface="+mn-lt"/>
                <a:cs typeface="Arial" panose="020B0604020202020204" pitchFamily="34" charset="0"/>
              </a:rPr>
              <a:t>Một số vấn đề rất được quan tâm là bảo vệ nguồn nước, chống hạn hán, chống nhiễm mặn.</a:t>
            </a:r>
            <a:endParaRPr lang="en-US" sz="1200">
              <a:solidFill>
                <a:srgbClr val="0131FF"/>
              </a:solidFill>
              <a:latin typeface="Arial" panose="020B0604020202020204" pitchFamily="34" charset="0"/>
              <a:cs typeface="Arial" panose="020B0604020202020204" pitchFamily="34" charset="0"/>
            </a:endParaRPr>
          </a:p>
          <a:p>
            <a:pPr rtl="0"/>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endParaRPr lang="en-US"/>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Ô-xtrây-li-a có ba khu vực địa hình, khoáng sản:</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Phía tây là vùng sơn nguyên: sắt, đồng, vàng, ni-ken, bô-xít,...</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Ở giữa là vùng đồng bằng Trung tâm, lớn nhất là bồn địa Ác-tê-di-an lớn: hầu như không có khoáng sản.</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Phía đông là dãy Trường Sơn Ô-xtrây-li-a: than đá, dầu mỏ, khí tự nhiên,...</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Việt Nam và Ô-xtrây-li-a đã xác lập quan hệ ngoại giao từ 26 tháng 02 năm 1973. Hiện nay, hai nước đã thiết lập quan hệ Đối tác toàn diện từ năm 2009 và là Đối tác chiến lược từ năm 2018.</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Điều này thể hiện rõ trong lĩnh vực kinh tế, thương mại khi Việt Nam và Ô-xtrây-li-a đều ủng hộ mạnh mẽ hệ thống thương mại đa phương và là thành viên của nhiều hiệp định thương mại tự do khu vực.</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Quan hệ thương mại Việt Nam - Ô-xtrây-li-a liên tục tăng trưởng trong suốt 20 năm qua, với mức tăng trung bình 8,6% và hai bên đã trở thành đối tác thương mại lớn thứ 14 của nhau.</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Ngay trong bối cảnh thương mại toàn cầu đang bị tác động nghiêm trọng của đại dịch Covid-19, kim  ngạch hai chiều năm 2020 vẫn đạt mức trên 11,3 tỷ AUD (tăng gần 5%). Trong 7 tháng đầu năm 2021, tổng kim ngạch hai chiều Việt Nam - Ô-xtrây-li-a đạt gần 9,4 tỷ AUD, tăng 49% so với cùng kỳ năm ngoái.</a:t>
            </a:r>
            <a:endParaRPr lang="vi-VN" sz="1200" b="0" i="0" kern="1200">
              <a:solidFill>
                <a:schemeClr val="tx1"/>
              </a:solidFill>
              <a:effectLst/>
              <a:latin typeface="+mn-lt"/>
              <a:ea typeface="+mn-ea"/>
              <a:cs typeface="+mn-cs"/>
            </a:endParaRPr>
          </a:p>
          <a:p>
            <a:pPr rtl="0"/>
            <a:r>
              <a:rPr lang="vi-VN" sz="1200" b="0" i="0" kern="1200">
                <a:solidFill>
                  <a:schemeClr val="tx1"/>
                </a:solidFill>
                <a:effectLst/>
                <a:latin typeface="+mn-lt"/>
                <a:ea typeface="+mn-ea"/>
                <a:cs typeface="+mn-cs"/>
              </a:rPr>
              <a:t>- Về đầu tư, tổng giá trị đầu tư giữa hai nước đạt hơn 3,5 tỷ AUD, trong đó Ô-xtrây-li-a đầu tư vào Việt Nam hơn 2,6 tỷ, trở thành nhà đầu tư lớn thứ 19 trong tổng số 132 quốc gia và vùng lãnh thổ đầu tư vào Việt Nam.</a:t>
            </a:r>
            <a:endParaRPr lang="vi-VN" sz="1200" b="0" i="0" kern="1200">
              <a:solidFill>
                <a:schemeClr val="tx1"/>
              </a:solidFill>
              <a:effectLst/>
              <a:latin typeface="+mn-lt"/>
              <a:ea typeface="+mn-ea"/>
              <a:cs typeface="+mn-cs"/>
            </a:endParaRPr>
          </a:p>
          <a:p>
            <a:pPr rtl="0"/>
            <a:r>
              <a:rPr lang="vi-VN" sz="1200" b="0" i="1" kern="1200">
                <a:solidFill>
                  <a:schemeClr val="tx1"/>
                </a:solidFill>
                <a:effectLst/>
                <a:latin typeface="+mn-lt"/>
                <a:ea typeface="+mn-ea"/>
                <a:cs typeface="+mn-cs"/>
              </a:rPr>
              <a:t>Chú ý: AUD là đồng đô la Úc, đơn vị tiền tệ của khối thịnh vượng chung Úc.</a:t>
            </a:r>
            <a:endParaRPr lang="vi-VN" sz="1200" b="0" i="0" kern="1200">
              <a:solidFill>
                <a:schemeClr val="tx1"/>
              </a:solidFill>
              <a:effectLst/>
              <a:latin typeface="+mn-lt"/>
              <a:ea typeface="+mn-ea"/>
              <a:cs typeface="+mn-cs"/>
            </a:endParaRP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endParaRPr lang="en-US"/>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https://kenh14.vn/kham-pha/xem-ban-do-the-gioi-tu-co-dai-den-hien-dai-20121126090929166.chn</a:t>
            </a:r>
            <a:endParaRPr lang="en-US"/>
          </a:p>
          <a:p>
            <a:r>
              <a:rPr lang="en-US"/>
              <a:t>https://intertour.vn/blog/cam-nang-du-lich-uc/10-loai-dong-vat-ma-ban-chi-co-the-tim-thay-o-uc-phan-1/</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3121FB"/>
                </a:solidFill>
                <a:latin typeface="+mn-lt"/>
                <a:cs typeface="Arial" panose="020B0604020202020204" pitchFamily="34" charset="0"/>
              </a:rPr>
              <a:t>Diện tích rừng của Ô-xtrây-li-a trong giai đoạn 1990 – 2020 có sự biến động:</a:t>
            </a:r>
            <a:endParaRPr lang="vi-VN" sz="1200">
              <a:solidFill>
                <a:srgbClr val="3121FB"/>
              </a:solidFill>
              <a:latin typeface="+mn-lt"/>
              <a:cs typeface="Arial" panose="020B0604020202020204" pitchFamily="34" charset="0"/>
            </a:endParaRPr>
          </a:p>
          <a:p>
            <a:pPr algn="just"/>
            <a:r>
              <a:rPr lang="vi-VN" sz="1200">
                <a:solidFill>
                  <a:srgbClr val="3121FB"/>
                </a:solidFill>
                <a:latin typeface="+mn-lt"/>
                <a:cs typeface="Arial" panose="020B0604020202020204" pitchFamily="34" charset="0"/>
              </a:rPr>
              <a:t>+ Diện tích rừng có xu hướng giảm trong giai đoạn 1990 – 2010. Cụ thể, năm 1990 diện tích rừng đạt 133,8 triệu ha, đến năm 2010 còn 129,5 triệu ha (giảm 4,3 triệu ha so với năm 1990).</a:t>
            </a:r>
            <a:endParaRPr lang="vi-VN" sz="1200">
              <a:solidFill>
                <a:srgbClr val="3121FB"/>
              </a:solidFill>
              <a:latin typeface="+mn-lt"/>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5669E440-4049-4DBE-B5FD-EEDEE3772500}"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https://voh.com.vn/khoa-hoc/mot-so-loai-dong-vat-tai-uc-co-nguy-co-tuyet-chung-do-chay-rung-349702.html</a:t>
            </a:r>
            <a:endParaRPr lang="en-US"/>
          </a:p>
        </p:txBody>
      </p:sp>
      <p:sp>
        <p:nvSpPr>
          <p:cNvPr id="4" name="Slide Number Placeholder 3"/>
          <p:cNvSpPr>
            <a:spLocks noGrp="1"/>
          </p:cNvSpPr>
          <p:nvPr>
            <p:ph type="sldNum" sz="quarter" idx="5"/>
          </p:nvPr>
        </p:nvSpPr>
        <p:spPr/>
        <p:txBody>
          <a:bodyPr/>
          <a:lstStyle/>
          <a:p>
            <a:fld id="{5669E440-4049-4DBE-B5FD-EEDEE3772500}"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https://voh.com.vn/khoa-hoc/mot-so-loai-dong-vat-tai-uc-co-nguy-co-tuyet-chung-do-chay-rung-349702.html</a:t>
            </a:r>
            <a:endParaRPr lang="en-US"/>
          </a:p>
        </p:txBody>
      </p:sp>
      <p:sp>
        <p:nvSpPr>
          <p:cNvPr id="4" name="Slide Number Placeholder 3"/>
          <p:cNvSpPr>
            <a:spLocks noGrp="1"/>
          </p:cNvSpPr>
          <p:nvPr>
            <p:ph type="sldNum" sz="quarter" idx="5"/>
          </p:nvPr>
        </p:nvSpPr>
        <p:spPr/>
        <p:txBody>
          <a:bodyPr/>
          <a:lstStyle/>
          <a:p>
            <a:fld id="{5669E440-4049-4DBE-B5FD-EEDEE3772500}"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https://voh.com.vn/khoa-hoc/mot-so-loai-dong-vat-tai-uc-co-nguy-co-tuyet-chung-do-chay-rung-349702.html</a:t>
            </a:r>
            <a:endParaRPr lang="en-US"/>
          </a:p>
        </p:txBody>
      </p:sp>
      <p:sp>
        <p:nvSpPr>
          <p:cNvPr id="4" name="Slide Number Placeholder 3"/>
          <p:cNvSpPr>
            <a:spLocks noGrp="1"/>
          </p:cNvSpPr>
          <p:nvPr>
            <p:ph type="sldNum" sz="quarter" idx="5"/>
          </p:nvPr>
        </p:nvSpPr>
        <p:spPr/>
        <p:txBody>
          <a:bodyPr/>
          <a:lstStyle/>
          <a:p>
            <a:fld id="{5669E440-4049-4DBE-B5FD-EEDEE377250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https://voh.com.vn/khoa-hoc/mot-so-loai-dong-vat-tai-uc-co-nguy-co-tuyet-chung-do-chay-rung-349702.html</a:t>
            </a:r>
            <a:endParaRPr lang="en-US"/>
          </a:p>
        </p:txBody>
      </p:sp>
      <p:sp>
        <p:nvSpPr>
          <p:cNvPr id="4" name="Slide Number Placeholder 3"/>
          <p:cNvSpPr>
            <a:spLocks noGrp="1"/>
          </p:cNvSpPr>
          <p:nvPr>
            <p:ph type="sldNum" sz="quarter" idx="5"/>
          </p:nvPr>
        </p:nvSpPr>
        <p:spPr/>
        <p:txBody>
          <a:bodyPr/>
          <a:lstStyle/>
          <a:p>
            <a:fld id="{5669E440-4049-4DBE-B5FD-EEDEE377250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vi-VN" sz="1200">
                <a:solidFill>
                  <a:srgbClr val="0131FF"/>
                </a:solidFill>
                <a:latin typeface="+mn-lt"/>
                <a:cs typeface="Arial" panose="020B0604020202020204" pitchFamily="34" charset="0"/>
              </a:rPr>
              <a:t>+ Các loại cây ưa khô, có khả năng chịu hạn được trồng theo hình thức quảng canh.</a:t>
            </a:r>
            <a:endParaRPr lang="vi-VN" sz="1200">
              <a:solidFill>
                <a:srgbClr val="0131FF"/>
              </a:solidFill>
              <a:latin typeface="+mn-lt"/>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81B9BCE-087F-4E40-9BAF-BCEFD8EF9B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1B9BCE-087F-4E40-9BAF-BCEFD8EF9B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1B9BCE-087F-4E40-9BAF-BCEFD8EF9B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81B9BCE-087F-4E40-9BAF-BCEFD8EF9B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81B9BCE-087F-4E40-9BAF-BCEFD8EF9B35}"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81B9BCE-087F-4E40-9BAF-BCEFD8EF9B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81B9BCE-087F-4E40-9BAF-BCEFD8EF9B35}"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81B9BCE-087F-4E40-9BAF-BCEFD8EF9B35}"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B9BCE-087F-4E40-9BAF-BCEFD8EF9B35}"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1B9BCE-087F-4E40-9BAF-BCEFD8EF9B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81B9BCE-087F-4E40-9BAF-BCEFD8EF9B35}"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62FEF5-5A84-40A2-897C-9E56C79F211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1B9BCE-087F-4E40-9BAF-BCEFD8EF9B35}"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2FEF5-5A84-40A2-897C-9E56C79F211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GIF"/></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microsoft.com/office/2007/relationships/hdphoto" Target="../media/image28.wdp"/><Relationship Id="rId6" Type="http://schemas.openxmlformats.org/officeDocument/2006/relationships/image" Target="../media/image27.png"/><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media" Target="../media/media2.mp4"/><Relationship Id="rId1" Type="http://schemas.openxmlformats.org/officeDocument/2006/relationships/video" Target="../media/media2.mp4"/></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hyperlink" Target="https://voh.com.vn/the-gioi/australia-hoi-thuc-nguoi-dan-nhanh-chong-di-tan-vi-chay-rung-co-the-vuot-tam-kiem-soat-349631.html" TargetMode="Externa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33.jpeg"/><Relationship Id="rId2" Type="http://schemas.openxmlformats.org/officeDocument/2006/relationships/hyperlink" Target="https://baotainguyenmoitruong.vn/thu-mo-vit-ptag.html" TargetMode="External"/><Relationship Id="rId1"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3.GIF"/></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hdphoto" Target="../media/image28.wdp"/><Relationship Id="rId6" Type="http://schemas.openxmlformats.org/officeDocument/2006/relationships/image" Target="../media/image27.png"/><Relationship Id="rId5" Type="http://schemas.microsoft.com/office/2007/relationships/hdphoto" Target="../media/image26.wdp"/><Relationship Id="rId4" Type="http://schemas.openxmlformats.org/officeDocument/2006/relationships/image" Target="../media/image25.png"/><Relationship Id="rId3" Type="http://schemas.openxmlformats.org/officeDocument/2006/relationships/image" Target="../media/image24.png"/><Relationship Id="rId2" Type="http://schemas.microsoft.com/office/2007/relationships/media" Target="../media/media2.mp4"/><Relationship Id="rId1" Type="http://schemas.openxmlformats.org/officeDocument/2006/relationships/video" Target="../media/media2.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41.jpeg"/><Relationship Id="rId1" Type="http://schemas.openxmlformats.org/officeDocument/2006/relationships/image" Target="../media/image40.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image" Target="../media/image46.jpeg"/><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47.GI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7.xml"/><Relationship Id="rId3" Type="http://schemas.openxmlformats.org/officeDocument/2006/relationships/image" Target="../media/image8.png"/><Relationship Id="rId2" Type="http://schemas.microsoft.com/office/2007/relationships/hdphoto" Target="../media/image7.wdp"/><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microsoft.com/office/2007/relationships/hdphoto" Target="../media/image15.wdp"/><Relationship Id="rId8" Type="http://schemas.openxmlformats.org/officeDocument/2006/relationships/image" Target="../media/image14.png"/><Relationship Id="rId7" Type="http://schemas.openxmlformats.org/officeDocument/2006/relationships/image" Target="../media/image13.png"/><Relationship Id="rId6" Type="http://schemas.microsoft.com/office/2007/relationships/media" Target="../media/media2.mp4"/><Relationship Id="rId5" Type="http://schemas.openxmlformats.org/officeDocument/2006/relationships/video" Target="../media/media2.mp4"/><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0.wdp"/><Relationship Id="rId11" Type="http://schemas.openxmlformats.org/officeDocument/2006/relationships/slideLayout" Target="../slideLayouts/slideLayout2.xml"/><Relationship Id="rId10" Type="http://schemas.openxmlformats.org/officeDocument/2006/relationships/image" Target="../media/image16.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jpe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p:cNvGrpSpPr/>
          <p:nvPr/>
        </p:nvGrpSpPr>
        <p:grpSpPr>
          <a:xfrm>
            <a:off x="-14068" y="0"/>
            <a:ext cx="12206068" cy="6858000"/>
            <a:chOff x="-14068" y="0"/>
            <a:chExt cx="12206068" cy="6858000"/>
          </a:xfrm>
        </p:grpSpPr>
        <p:grpSp>
          <p:nvGrpSpPr>
            <p:cNvPr id="88" name="Nhóm 2"/>
            <p:cNvGrpSpPr/>
            <p:nvPr/>
          </p:nvGrpSpPr>
          <p:grpSpPr>
            <a:xfrm>
              <a:off x="-14068" y="0"/>
              <a:ext cx="12206068" cy="6858000"/>
              <a:chOff x="-14068" y="0"/>
              <a:chExt cx="12206068" cy="6858000"/>
            </a:xfrm>
          </p:grpSpPr>
          <p:cxnSp>
            <p:nvCxnSpPr>
              <p:cNvPr id="90" name="Đường nối Thẳng 4"/>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947451" y="1864598"/>
            <a:ext cx="9935528" cy="2690417"/>
          </a:xfrm>
          <a:prstGeom prst="rect">
            <a:avLst/>
          </a:prstGeom>
          <a:ln>
            <a:solidFill>
              <a:schemeClr val="accent1"/>
            </a:solidFill>
            <a:prstDash val="dash"/>
          </a:ln>
        </p:spPr>
        <p:txBody>
          <a:bodyPr wrap="square">
            <a:spAutoFit/>
          </a:bodyPr>
          <a:lstStyle/>
          <a:p>
            <a:pPr indent="180340" algn="just">
              <a:lnSpc>
                <a:spcPct val="120000"/>
              </a:lnSpc>
              <a:spcAft>
                <a:spcPts val="0"/>
              </a:spcAft>
            </a:pPr>
            <a:r>
              <a:rPr lang="en-US" sz="3600">
                <a:solidFill>
                  <a:srgbClr val="FF3399"/>
                </a:solidFill>
                <a:latin typeface="Arial" panose="020B0604020202020204" pitchFamily="34" charset="0"/>
                <a:ea typeface="Cambria" panose="02040503050406030204" pitchFamily="18" charset="0"/>
                <a:cs typeface="Arial" panose="020B0604020202020204" pitchFamily="34" charset="0"/>
              </a:rPr>
              <a:t>X</a:t>
            </a:r>
            <a:r>
              <a:rPr lang="vi-VN" sz="3600">
                <a:solidFill>
                  <a:srgbClr val="FF3399"/>
                </a:solidFill>
                <a:latin typeface="Arial" panose="020B0604020202020204" pitchFamily="34" charset="0"/>
                <a:ea typeface="Cambria" panose="02040503050406030204" pitchFamily="18" charset="0"/>
                <a:cs typeface="Arial" panose="020B0604020202020204" pitchFamily="34" charset="0"/>
              </a:rPr>
              <a:t>em đoạn phim ngắn về vấn đề của khu vực </a:t>
            </a:r>
            <a:endParaRPr lang="en-US" sz="3600">
              <a:solidFill>
                <a:srgbClr val="FF3399"/>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3600">
                <a:solidFill>
                  <a:srgbClr val="FF3399"/>
                </a:solidFill>
                <a:latin typeface="Arial" panose="020B0604020202020204" pitchFamily="34" charset="0"/>
                <a:ea typeface="Cambria" panose="02040503050406030204" pitchFamily="18" charset="0"/>
                <a:cs typeface="Arial" panose="020B0604020202020204" pitchFamily="34" charset="0"/>
              </a:rPr>
              <a:t>+ Vấn đề nào đang diễn ra?</a:t>
            </a:r>
            <a:endParaRPr lang="en-US" sz="3600">
              <a:solidFill>
                <a:srgbClr val="FF3399"/>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3600">
                <a:solidFill>
                  <a:srgbClr val="FF3399"/>
                </a:solidFill>
                <a:latin typeface="Arial" panose="020B0604020202020204" pitchFamily="34" charset="0"/>
                <a:ea typeface="Cambria" panose="02040503050406030204" pitchFamily="18" charset="0"/>
                <a:cs typeface="Arial" panose="020B0604020202020204" pitchFamily="34" charset="0"/>
              </a:rPr>
              <a:t>+ Em có đánh giá gì về vấn đề đó?</a:t>
            </a:r>
            <a:endParaRPr lang="en-US" sz="3600">
              <a:solidFill>
                <a:srgbClr val="FF3399"/>
              </a:solidFill>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20000"/>
              </a:lnSpc>
              <a:spcAft>
                <a:spcPts val="0"/>
              </a:spcAft>
            </a:pPr>
            <a:r>
              <a:rPr lang="vi-VN" sz="3600">
                <a:solidFill>
                  <a:srgbClr val="FF3399"/>
                </a:solidFill>
                <a:latin typeface="Arial" panose="020B0604020202020204" pitchFamily="34" charset="0"/>
                <a:ea typeface="Cambria" panose="02040503050406030204" pitchFamily="18" charset="0"/>
                <a:cs typeface="Arial" panose="020B0604020202020204" pitchFamily="34" charset="0"/>
              </a:rPr>
              <a:t>+ Nguyên nhân nào khiến nó diễn ra như vậy?</a:t>
            </a:r>
            <a:endParaRPr lang="en-US" sz="3600">
              <a:solidFill>
                <a:srgbClr val="FF3399"/>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2"/>
          <p:cNvPicPr>
            <a:picLocks noChangeAspect="1"/>
          </p:cNvPicPr>
          <p:nvPr/>
        </p:nvPicPr>
        <p:blipFill>
          <a:blip r:embed="rId1"/>
          <a:stretch>
            <a:fillRect/>
          </a:stretch>
        </p:blipFill>
        <p:spPr>
          <a:xfrm>
            <a:off x="3504249" y="188849"/>
            <a:ext cx="5197571" cy="121221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66135" y="1564085"/>
            <a:ext cx="5248507" cy="4375149"/>
            <a:chOff x="6679580" y="2200339"/>
            <a:chExt cx="5248507" cy="4375149"/>
          </a:xfrm>
        </p:grpSpPr>
        <p:pic>
          <p:nvPicPr>
            <p:cNvPr id="3" name="Picture 2" descr="Australia xay dung hai nha may pin tri gia gan 800 trieu USD hinh anh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79580" y="2200339"/>
              <a:ext cx="5163015" cy="34518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679580" y="5652158"/>
              <a:ext cx="5248507" cy="923330"/>
            </a:xfrm>
            <a:prstGeom prst="rect">
              <a:avLst/>
            </a:prstGeom>
            <a:solidFill>
              <a:schemeClr val="bg1"/>
            </a:solidFill>
          </p:spPr>
          <p:txBody>
            <a:bodyPr wrap="square">
              <a:spAutoFit/>
            </a:bodyPr>
            <a:lstStyle/>
            <a:p>
              <a:pPr algn="ctr"/>
              <a:r>
                <a:rPr lang="vi-VN">
                  <a:solidFill>
                    <a:srgbClr val="FF3399"/>
                  </a:solidFill>
                  <a:latin typeface="Roboto" panose="02000000000000000000" pitchFamily="2" charset="0"/>
                </a:rPr>
                <a:t>Nhà máy pin quái vật 300 megawatt được xây dựng bên ngoài Geelong, Australia, để đẩy nhanh quá trình chuyển đổi sang năng lượng tái tạo</a:t>
              </a:r>
              <a:endParaRPr lang="en-US">
                <a:solidFill>
                  <a:srgbClr val="FF3399"/>
                </a:solidFill>
              </a:endParaRPr>
            </a:p>
          </p:txBody>
        </p:sp>
      </p:grpSp>
      <p:grpSp>
        <p:nvGrpSpPr>
          <p:cNvPr id="8" name="Group 7"/>
          <p:cNvGrpSpPr/>
          <p:nvPr/>
        </p:nvGrpSpPr>
        <p:grpSpPr>
          <a:xfrm>
            <a:off x="6820649" y="1564085"/>
            <a:ext cx="4023804" cy="4045686"/>
            <a:chOff x="6820649" y="1564085"/>
            <a:chExt cx="4023804" cy="4045686"/>
          </a:xfrm>
        </p:grpSpPr>
        <p:pic>
          <p:nvPicPr>
            <p:cNvPr id="5" name="Picture 4"/>
            <p:cNvPicPr>
              <a:picLocks noChangeAspect="1"/>
            </p:cNvPicPr>
            <p:nvPr/>
          </p:nvPicPr>
          <p:blipFill rotWithShape="1">
            <a:blip r:embed="rId2"/>
            <a:srcRect t="3893" r="44337"/>
            <a:stretch>
              <a:fillRect/>
            </a:stretch>
          </p:blipFill>
          <p:spPr>
            <a:xfrm>
              <a:off x="6820649" y="1564085"/>
              <a:ext cx="4023804" cy="3451819"/>
            </a:xfrm>
            <a:prstGeom prst="rect">
              <a:avLst/>
            </a:prstGeom>
          </p:spPr>
        </p:pic>
        <p:sp>
          <p:nvSpPr>
            <p:cNvPr id="6" name="TextBox 5"/>
            <p:cNvSpPr txBox="1"/>
            <p:nvPr/>
          </p:nvSpPr>
          <p:spPr>
            <a:xfrm>
              <a:off x="7119945" y="5240439"/>
              <a:ext cx="3490331" cy="369332"/>
            </a:xfrm>
            <a:prstGeom prst="rect">
              <a:avLst/>
            </a:prstGeom>
            <a:noFill/>
          </p:spPr>
          <p:txBody>
            <a:bodyPr wrap="square" rtlCol="0">
              <a:spAutoFit/>
            </a:bodyPr>
            <a:lstStyle/>
            <a:p>
              <a:r>
                <a:rPr lang="vi-VN">
                  <a:solidFill>
                    <a:srgbClr val="FF3399"/>
                  </a:solidFill>
                </a:rPr>
                <a:t>Nhà máy lọc nước biển ở Úc</a:t>
              </a:r>
              <a:endParaRPr lang="en-US">
                <a:solidFill>
                  <a:srgbClr val="FF3399"/>
                </a:solidFill>
              </a:endParaRPr>
            </a:p>
          </p:txBody>
        </p:sp>
      </p:grpSp>
      <p:sp>
        <p:nvSpPr>
          <p:cNvPr id="7" name="Rectangle 6"/>
          <p:cNvSpPr/>
          <p:nvPr/>
        </p:nvSpPr>
        <p:spPr>
          <a:xfrm>
            <a:off x="656760" y="363756"/>
            <a:ext cx="11715764" cy="553998"/>
          </a:xfrm>
          <a:prstGeom prst="rect">
            <a:avLst/>
          </a:prstGeom>
        </p:spPr>
        <p:txBody>
          <a:bodyPr wrap="square">
            <a:spAutoFit/>
          </a:bodyPr>
          <a:lstStyle/>
          <a:p>
            <a:pPr marL="457200" indent="-457200" algn="just">
              <a:buFont typeface="Wingdings" panose="05000000000000000000" pitchFamily="2" charset="2"/>
              <a:buChar char="ü"/>
            </a:pPr>
            <a:r>
              <a:rPr lang="en-US" sz="3000">
                <a:solidFill>
                  <a:srgbClr val="0131FF"/>
                </a:solidFill>
                <a:latin typeface="Arial" panose="020B0604020202020204" pitchFamily="34" charset="0"/>
                <a:cs typeface="Arial" panose="020B0604020202020204" pitchFamily="34" charset="0"/>
              </a:rPr>
              <a:t> Tăng cường khai thác, sử dụng các nguồn năng lượng mới</a:t>
            </a:r>
            <a:endParaRPr lang="en-US" sz="3000">
              <a:solidFill>
                <a:srgbClr val="0131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987" y="1944333"/>
            <a:ext cx="10976385" cy="1754326"/>
          </a:xfrm>
          <a:prstGeom prst="rect">
            <a:avLst/>
          </a:prstGeom>
        </p:spPr>
        <p:txBody>
          <a:bodyPr wrap="square">
            <a:spAutoFit/>
          </a:bodyPr>
          <a:lstStyle/>
          <a:p>
            <a:pPr algn="just"/>
            <a:r>
              <a:rPr lang="en-US" sz="3600">
                <a:solidFill>
                  <a:srgbClr val="3121FB"/>
                </a:solidFill>
                <a:latin typeface="Arial" panose="020B0604020202020204" pitchFamily="34" charset="0"/>
                <a:cs typeface="Arial" panose="020B0604020202020204" pitchFamily="34" charset="0"/>
              </a:rPr>
              <a:t>- Ô-xtrây-li-a đã sử dụng nguồn tài nguyên khoáng sản để xuất khẩu, phát triển các ngành công nghiệp chế tạo để nâng cao giá trị xuất khẩu.</a:t>
            </a:r>
            <a:endParaRPr lang="en-US" sz="3600">
              <a:solidFill>
                <a:srgbClr val="3121FB"/>
              </a:solidFill>
              <a:latin typeface="Arial" panose="020B0604020202020204" pitchFamily="34" charset="0"/>
              <a:cs typeface="Arial" panose="020B0604020202020204" pitchFamily="34" charset="0"/>
            </a:endParaRPr>
          </a:p>
        </p:txBody>
      </p:sp>
      <p:grpSp>
        <p:nvGrpSpPr>
          <p:cNvPr id="5" name="Group 4"/>
          <p:cNvGrpSpPr/>
          <p:nvPr/>
        </p:nvGrpSpPr>
        <p:grpSpPr>
          <a:xfrm>
            <a:off x="92515" y="46992"/>
            <a:ext cx="10681980" cy="872949"/>
            <a:chOff x="1133367" y="2220084"/>
            <a:chExt cx="4461323" cy="914400"/>
          </a:xfrm>
          <a:solidFill>
            <a:srgbClr val="FCFEB0"/>
          </a:solidFill>
        </p:grpSpPr>
        <p:sp>
          <p:nvSpPr>
            <p:cNvPr id="6" name="Arrow: Pentagon 5"/>
            <p:cNvSpPr/>
            <p:nvPr/>
          </p:nvSpPr>
          <p:spPr>
            <a:xfrm>
              <a:off x="1133367" y="2220084"/>
              <a:ext cx="44613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TextBox 6"/>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8" name="TextBox 7"/>
          <p:cNvSpPr txBox="1"/>
          <p:nvPr/>
        </p:nvSpPr>
        <p:spPr>
          <a:xfrm>
            <a:off x="1071685" y="200882"/>
            <a:ext cx="94989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và sử dụng tài nguyên khoáng sản</a:t>
            </a:r>
            <a:endParaRPr lang="en-US" sz="2600">
              <a:solidFill>
                <a:srgbClr val="0070C0"/>
              </a:solidFill>
              <a:latin typeface="Arial" panose="020B0604020202020204" pitchFamily="34" charset="0"/>
              <a:cs typeface="Arial" panose="020B0604020202020204" pitchFamily="34" charset="0"/>
            </a:endParaRPr>
          </a:p>
        </p:txBody>
      </p:sp>
      <p:sp>
        <p:nvSpPr>
          <p:cNvPr id="9" name="Arrow: Pentagon 8"/>
          <p:cNvSpPr/>
          <p:nvPr/>
        </p:nvSpPr>
        <p:spPr>
          <a:xfrm>
            <a:off x="45529" y="44068"/>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pic>
        <p:nvPicPr>
          <p:cNvPr id="10" name="Picture 9" descr="book9"/>
          <p:cNvPicPr>
            <a:picLocks noChangeAspect="1" noChangeArrowheads="1" noCrop="1"/>
          </p:cNvPicPr>
          <p:nvPr/>
        </p:nvPicPr>
        <p:blipFill>
          <a:blip r:embed="rId1"/>
          <a:srcRect/>
          <a:stretch>
            <a:fillRect/>
          </a:stretch>
        </p:blipFill>
        <p:spPr bwMode="auto">
          <a:xfrm>
            <a:off x="141135" y="971805"/>
            <a:ext cx="1080830" cy="7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34665" y="1562669"/>
            <a:ext cx="8812156" cy="2123657"/>
            <a:chOff x="2612336" y="780471"/>
            <a:chExt cx="8812156" cy="2123657"/>
          </a:xfrm>
        </p:grpSpPr>
        <p:sp>
          <p:nvSpPr>
            <p:cNvPr id="7" name="Rectangle 9"/>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8" name="Rectangle 7"/>
            <p:cNvSpPr/>
            <p:nvPr/>
          </p:nvSpPr>
          <p:spPr>
            <a:xfrm>
              <a:off x="2857940" y="842025"/>
              <a:ext cx="8418494" cy="2062103"/>
            </a:xfrm>
            <a:prstGeom prst="rect">
              <a:avLst/>
            </a:prstGeom>
          </p:spPr>
          <p:txBody>
            <a:bodyPr wrap="square">
              <a:spAutoFit/>
            </a:bodyPr>
            <a:lstStyle/>
            <a:p>
              <a:pPr algn="just"/>
              <a:r>
                <a:rPr lang="vi-VN" sz="3200" b="1">
                  <a:solidFill>
                    <a:srgbClr val="FF3399"/>
                  </a:solidFill>
                </a:rPr>
                <a:t> </a:t>
              </a:r>
              <a:r>
                <a:rPr lang="en-US" sz="3200" b="1">
                  <a:solidFill>
                    <a:srgbClr val="FF3399"/>
                  </a:solidFill>
                  <a:latin typeface="Arial" panose="020B0604020202020204" pitchFamily="34" charset="0"/>
                  <a:cs typeface="Arial" panose="020B0604020202020204" pitchFamily="34" charset="0"/>
                </a:rPr>
                <a:t>Nhiệm vụ 1: </a:t>
              </a:r>
              <a:r>
                <a:rPr lang="en-US" sz="3200">
                  <a:solidFill>
                    <a:srgbClr val="3121FB"/>
                  </a:solidFill>
                  <a:latin typeface="Arial" panose="020B0604020202020204" pitchFamily="34" charset="0"/>
                  <a:cs typeface="Arial" panose="020B0604020202020204" pitchFamily="34" charset="0"/>
                </a:rPr>
                <a:t>Dựa vào bảng số liệu em hãy:Nhận xét sự biến động diện tích rừng của Ô-xtrây-li-a trong giai đoạn 1990 – 2020.</a:t>
              </a:r>
              <a:endParaRPr lang="en-US" sz="3200">
                <a:solidFill>
                  <a:srgbClr val="3121FB"/>
                </a:solidFill>
                <a:latin typeface="Arial" panose="020B0604020202020204" pitchFamily="34" charset="0"/>
                <a:cs typeface="Arial" panose="020B0604020202020204" pitchFamily="34" charset="0"/>
              </a:endParaRPr>
            </a:p>
            <a:p>
              <a:endParaRPr lang="en-US" sz="3200">
                <a:solidFill>
                  <a:srgbClr val="2B26F6"/>
                </a:solidFill>
                <a:latin typeface="Arial" panose="020B0604020202020204" pitchFamily="34" charset="0"/>
                <a:cs typeface="Arial" panose="020B0604020202020204" pitchFamily="34" charset="0"/>
              </a:endParaRPr>
            </a:p>
          </p:txBody>
        </p:sp>
      </p:grpSp>
      <p:grpSp>
        <p:nvGrpSpPr>
          <p:cNvPr id="9" name="Group 8"/>
          <p:cNvGrpSpPr/>
          <p:nvPr/>
        </p:nvGrpSpPr>
        <p:grpSpPr>
          <a:xfrm>
            <a:off x="0" y="2368994"/>
            <a:ext cx="2634665" cy="2634665"/>
            <a:chOff x="163827" y="1365896"/>
            <a:chExt cx="2183374" cy="2183374"/>
          </a:xfrm>
        </p:grpSpPr>
        <p:sp>
          <p:nvSpPr>
            <p:cNvPr id="10" name="Arrow: Circular 9"/>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1" name="Group 10"/>
            <p:cNvGrpSpPr/>
            <p:nvPr/>
          </p:nvGrpSpPr>
          <p:grpSpPr>
            <a:xfrm>
              <a:off x="274846" y="1465512"/>
              <a:ext cx="1942833" cy="1942833"/>
              <a:chOff x="274846" y="1465512"/>
              <a:chExt cx="1942833" cy="1942833"/>
            </a:xfrm>
          </p:grpSpPr>
          <p:grpSp>
            <p:nvGrpSpPr>
              <p:cNvPr id="12" name="Group 11"/>
              <p:cNvGrpSpPr/>
              <p:nvPr/>
            </p:nvGrpSpPr>
            <p:grpSpPr>
              <a:xfrm>
                <a:off x="274846" y="1465512"/>
                <a:ext cx="1942833" cy="1942833"/>
                <a:chOff x="610892" y="370063"/>
                <a:chExt cx="1942833" cy="1942833"/>
              </a:xfrm>
            </p:grpSpPr>
            <p:sp>
              <p:nvSpPr>
                <p:cNvPr id="14" name="Oval 13"/>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Oval 4"/>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3" name="TextBox 12"/>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endParaRPr lang="en-US" sz="3200" b="1">
                  <a:solidFill>
                    <a:schemeClr val="bg1"/>
                  </a:solidFill>
                  <a:latin typeface="Arial" panose="020B0604020202020204" pitchFamily="34" charset="0"/>
                  <a:cs typeface="Arial" panose="020B0604020202020204" pitchFamily="34" charset="0"/>
                </a:endParaRPr>
              </a:p>
              <a:p>
                <a:pPr algn="ctr"/>
                <a:r>
                  <a:rPr lang="en-US" sz="3200" b="1">
                    <a:solidFill>
                      <a:schemeClr val="bg1"/>
                    </a:solidFill>
                    <a:latin typeface="Arial" panose="020B0604020202020204" pitchFamily="34" charset="0"/>
                    <a:cs typeface="Arial" panose="020B0604020202020204" pitchFamily="34" charset="0"/>
                  </a:rPr>
                  <a:t>của em</a:t>
                </a:r>
                <a:endParaRPr lang="en-US" sz="3200" b="1">
                  <a:solidFill>
                    <a:schemeClr val="bg1"/>
                  </a:solidFill>
                  <a:latin typeface="Arial" panose="020B0604020202020204" pitchFamily="34" charset="0"/>
                  <a:cs typeface="Arial" panose="020B0604020202020204" pitchFamily="34" charset="0"/>
                </a:endParaRPr>
              </a:p>
            </p:txBody>
          </p:sp>
        </p:grpSp>
      </p:grpSp>
      <p:grpSp>
        <p:nvGrpSpPr>
          <p:cNvPr id="3" name="Group 2"/>
          <p:cNvGrpSpPr/>
          <p:nvPr/>
        </p:nvGrpSpPr>
        <p:grpSpPr>
          <a:xfrm>
            <a:off x="2612338" y="4492651"/>
            <a:ext cx="8812156" cy="1726289"/>
            <a:chOff x="2612336" y="3301497"/>
            <a:chExt cx="8812156" cy="1726289"/>
          </a:xfrm>
        </p:grpSpPr>
        <p:sp>
          <p:nvSpPr>
            <p:cNvPr id="16" name="Rectangle 9"/>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7" name="Rectangle 16"/>
            <p:cNvSpPr/>
            <p:nvPr/>
          </p:nvSpPr>
          <p:spPr>
            <a:xfrm>
              <a:off x="2992892" y="3301497"/>
              <a:ext cx="8431600" cy="1569660"/>
            </a:xfrm>
            <a:prstGeom prst="rect">
              <a:avLst/>
            </a:prstGeom>
          </p:spPr>
          <p:txBody>
            <a:bodyPr wrap="square">
              <a:spAutoFit/>
            </a:bodyPr>
            <a:lstStyle/>
            <a:p>
              <a:r>
                <a:rPr lang="en-US" sz="3200" b="1">
                  <a:solidFill>
                    <a:srgbClr val="FF3399"/>
                  </a:solidFill>
                </a:rPr>
                <a:t>Nhiệm vụ 2: </a:t>
              </a:r>
              <a:r>
                <a:rPr lang="en-US" sz="3200">
                  <a:solidFill>
                    <a:srgbClr val="3121FB"/>
                  </a:solidFill>
                  <a:latin typeface="Arial" panose="020B0604020202020204" pitchFamily="34" charset="0"/>
                  <a:cs typeface="Arial" panose="020B0604020202020204" pitchFamily="34" charset="0"/>
                </a:rPr>
                <a:t>Cho biết Ô-xtrây-li-a đã thực hiện những biện pháp nào để bảo vệ tài nguyên sinh vật.</a:t>
              </a:r>
              <a:r>
                <a:rPr lang="vi-VN" sz="3200">
                  <a:solidFill>
                    <a:srgbClr val="3121FB"/>
                  </a:solidFill>
                </a:rPr>
                <a:t> </a:t>
              </a:r>
              <a:endParaRPr lang="en-US" sz="3200">
                <a:solidFill>
                  <a:srgbClr val="3121FB"/>
                </a:solidFill>
              </a:endParaRPr>
            </a:p>
          </p:txBody>
        </p:sp>
      </p:grpSp>
      <p:pic>
        <p:nvPicPr>
          <p:cNvPr id="19" name="3 Minute Timer (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934242" y="3498218"/>
            <a:ext cx="1470991" cy="826787"/>
          </a:xfrm>
          <a:prstGeom prst="rect">
            <a:avLst/>
          </a:prstGeom>
        </p:spPr>
      </p:pic>
      <p:grpSp>
        <p:nvGrpSpPr>
          <p:cNvPr id="20" name="Group 19"/>
          <p:cNvGrpSpPr/>
          <p:nvPr/>
        </p:nvGrpSpPr>
        <p:grpSpPr>
          <a:xfrm>
            <a:off x="3106489" y="3461731"/>
            <a:ext cx="1094053" cy="848554"/>
            <a:chOff x="3634055" y="3302115"/>
            <a:chExt cx="848449" cy="796469"/>
          </a:xfrm>
        </p:grpSpPr>
        <p:pic>
          <p:nvPicPr>
            <p:cNvPr id="21" name="Picture 2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a:fillRect/>
            </a:stretch>
          </p:blipFill>
          <p:spPr>
            <a:xfrm>
              <a:off x="3634055" y="3302116"/>
              <a:ext cx="444923" cy="796468"/>
            </a:xfrm>
            <a:prstGeom prst="rect">
              <a:avLst/>
            </a:prstGeom>
          </p:spPr>
        </p:pic>
        <p:pic>
          <p:nvPicPr>
            <p:cNvPr id="22" name="Picture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a:fillRect/>
            </a:stretch>
          </p:blipFill>
          <p:spPr>
            <a:xfrm>
              <a:off x="4122720" y="3302115"/>
              <a:ext cx="359784" cy="796469"/>
            </a:xfrm>
            <a:prstGeom prst="rect">
              <a:avLst/>
            </a:prstGeom>
          </p:spPr>
        </p:pic>
      </p:grpSp>
      <p:grpSp>
        <p:nvGrpSpPr>
          <p:cNvPr id="31" name="Group 30"/>
          <p:cNvGrpSpPr/>
          <p:nvPr/>
        </p:nvGrpSpPr>
        <p:grpSpPr>
          <a:xfrm>
            <a:off x="22034" y="33051"/>
            <a:ext cx="11488416" cy="875873"/>
            <a:chOff x="847704" y="3377745"/>
            <a:chExt cx="11488416" cy="875873"/>
          </a:xfrm>
        </p:grpSpPr>
        <p:grpSp>
          <p:nvGrpSpPr>
            <p:cNvPr id="32" name="Group 31"/>
            <p:cNvGrpSpPr/>
            <p:nvPr/>
          </p:nvGrpSpPr>
          <p:grpSpPr>
            <a:xfrm>
              <a:off x="908615" y="3380669"/>
              <a:ext cx="11227113" cy="872949"/>
              <a:chOff x="1133365" y="2220084"/>
              <a:chExt cx="5682483" cy="914400"/>
            </a:xfrm>
            <a:solidFill>
              <a:srgbClr val="FCFEB0"/>
            </a:solidFill>
          </p:grpSpPr>
          <p:sp>
            <p:nvSpPr>
              <p:cNvPr id="37" name="Arrow: Pentagon 36"/>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33" name="Group 32"/>
            <p:cNvGrpSpPr/>
            <p:nvPr/>
          </p:nvGrpSpPr>
          <p:grpSpPr>
            <a:xfrm>
              <a:off x="847704" y="3377745"/>
              <a:ext cx="1061586" cy="872947"/>
              <a:chOff x="3101140" y="2797566"/>
              <a:chExt cx="1061586" cy="872947"/>
            </a:xfrm>
          </p:grpSpPr>
          <p:sp>
            <p:nvSpPr>
              <p:cNvPr id="35" name="Arrow: Pentagon 34"/>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36" name="Isosceles Triangle 35"/>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1542030" y="3558460"/>
              <a:ext cx="10794090" cy="492443"/>
            </a:xfrm>
            <a:prstGeom prst="rect">
              <a:avLst/>
            </a:prstGeom>
            <a:noFill/>
          </p:spPr>
          <p:txBody>
            <a:bodyPr wrap="square" rtlCol="0">
              <a:spAutoFit/>
            </a:bodyPr>
            <a:lstStyle/>
            <a:p>
              <a:pPr algn="ctr"/>
              <a:r>
                <a:rPr lang="vi-VN" sz="2600">
                  <a:solidFill>
                    <a:srgbClr val="0070C0"/>
                  </a:solidFill>
                  <a:cs typeface="Arial" panose="020B0604020202020204" pitchFamily="34" charset="0"/>
                </a:rPr>
                <a:t>Phương thức khai thác, sử dụng và bảo vệ tài nguyên sinh vật</a:t>
              </a:r>
              <a:endParaRPr lang="en-US" sz="2600">
                <a:solidFill>
                  <a:srgbClr val="0070C0"/>
                </a:solidFill>
                <a:latin typeface="Arial" panose="020B0604020202020204" pitchFamily="34" charset="0"/>
                <a:cs typeface="Arial" panose="020B0604020202020204" pitchFamily="34" charset="0"/>
              </a:endParaRPr>
            </a:p>
          </p:txBody>
        </p:sp>
      </p:grpSp>
      <p:sp>
        <p:nvSpPr>
          <p:cNvPr id="39" name="Rectangle 38"/>
          <p:cNvSpPr/>
          <p:nvPr/>
        </p:nvSpPr>
        <p:spPr>
          <a:xfrm>
            <a:off x="4312368" y="383252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40" name="Rectangle 39"/>
          <p:cNvSpPr/>
          <p:nvPr/>
        </p:nvSpPr>
        <p:spPr>
          <a:xfrm>
            <a:off x="8538485" y="378900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wipe(right)">
                                      <p:cBhvr>
                                        <p:cTn id="25" dur="500"/>
                                        <p:tgtEl>
                                          <p:spTgt spid="39"/>
                                        </p:tgtEl>
                                      </p:cBhvr>
                                    </p:animEffect>
                                  </p:childTnLst>
                                </p:cTn>
                              </p:par>
                              <p:par>
                                <p:cTn id="26" presetID="22" presetClass="entr" presetSubtype="2"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right)">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right)">
                                      <p:cBhvr>
                                        <p:cTn id="33" dur="500"/>
                                        <p:tgtEl>
                                          <p:spTgt spid="19"/>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right)">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9"/>
                </p:tgtEl>
              </p:cMediaNode>
            </p:video>
          </p:childTnLst>
        </p:cTn>
      </p:par>
    </p:tnLst>
    <p:bldLst>
      <p:bldP spid="39"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2034" y="33051"/>
            <a:ext cx="11488416" cy="875873"/>
            <a:chOff x="847704" y="3377745"/>
            <a:chExt cx="11488416" cy="875873"/>
          </a:xfrm>
        </p:grpSpPr>
        <p:grpSp>
          <p:nvGrpSpPr>
            <p:cNvPr id="16" name="Group 15"/>
            <p:cNvGrpSpPr/>
            <p:nvPr/>
          </p:nvGrpSpPr>
          <p:grpSpPr>
            <a:xfrm>
              <a:off x="908615" y="3380669"/>
              <a:ext cx="11227113" cy="872949"/>
              <a:chOff x="1133365" y="2220084"/>
              <a:chExt cx="5682483" cy="914400"/>
            </a:xfrm>
            <a:solidFill>
              <a:srgbClr val="FCFEB0"/>
            </a:solidFill>
          </p:grpSpPr>
          <p:sp>
            <p:nvSpPr>
              <p:cNvPr id="21" name="Arrow: Pentagon 20"/>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TextBox 21"/>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17" name="Group 16"/>
            <p:cNvGrpSpPr/>
            <p:nvPr/>
          </p:nvGrpSpPr>
          <p:grpSpPr>
            <a:xfrm>
              <a:off x="847704" y="3377745"/>
              <a:ext cx="1061586" cy="872947"/>
              <a:chOff x="3101140" y="2797566"/>
              <a:chExt cx="1061586" cy="872947"/>
            </a:xfrm>
          </p:grpSpPr>
          <p:sp>
            <p:nvSpPr>
              <p:cNvPr id="19" name="Arrow: Pentagon 18"/>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20" name="Isosceles Triangle 19"/>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1542030" y="3558460"/>
              <a:ext cx="10794090" cy="492443"/>
            </a:xfrm>
            <a:prstGeom prst="rect">
              <a:avLst/>
            </a:prstGeom>
            <a:noFill/>
          </p:spPr>
          <p:txBody>
            <a:bodyPr wrap="square" rtlCol="0">
              <a:spAutoFit/>
            </a:bodyPr>
            <a:lstStyle/>
            <a:p>
              <a:pPr algn="ctr"/>
              <a:r>
                <a:rPr lang="vi-VN" sz="2600">
                  <a:solidFill>
                    <a:srgbClr val="3121FB"/>
                  </a:solidFill>
                  <a:cs typeface="Arial" panose="020B0604020202020204" pitchFamily="34" charset="0"/>
                </a:rPr>
                <a:t>Phương thức khai thác, sử dụng và bảo vệ tài nguyên sinh vật</a:t>
              </a:r>
              <a:endParaRPr lang="en-US" sz="2600">
                <a:solidFill>
                  <a:srgbClr val="3121FB"/>
                </a:solidFill>
                <a:latin typeface="Arial" panose="020B0604020202020204" pitchFamily="34" charset="0"/>
                <a:cs typeface="Arial" panose="020B0604020202020204" pitchFamily="34" charset="0"/>
              </a:endParaRPr>
            </a:p>
          </p:txBody>
        </p:sp>
      </p:grpSp>
      <p:graphicFrame>
        <p:nvGraphicFramePr>
          <p:cNvPr id="5" name="Table 22"/>
          <p:cNvGraphicFramePr>
            <a:graphicFrameLocks noGrp="1"/>
          </p:cNvGraphicFramePr>
          <p:nvPr/>
        </p:nvGraphicFramePr>
        <p:xfrm>
          <a:off x="127905" y="1848274"/>
          <a:ext cx="11459895" cy="1036320"/>
        </p:xfrm>
        <a:graphic>
          <a:graphicData uri="http://schemas.openxmlformats.org/drawingml/2006/table">
            <a:tbl>
              <a:tblPr firstRow="1" bandRow="1">
                <a:tableStyleId>{5C22544A-7EE6-4342-B048-85BDC9FD1C3A}</a:tableStyleId>
              </a:tblPr>
              <a:tblGrid>
                <a:gridCol w="1921232"/>
                <a:gridCol w="1172012"/>
                <a:gridCol w="1204216"/>
                <a:gridCol w="1432487"/>
                <a:gridCol w="1432487"/>
                <a:gridCol w="1432487"/>
                <a:gridCol w="1432487"/>
                <a:gridCol w="1432487"/>
              </a:tblGrid>
              <a:tr h="0">
                <a:tc>
                  <a:txBody>
                    <a:bodyPr/>
                    <a:lstStyle/>
                    <a:p>
                      <a:r>
                        <a:rPr lang="en-US" sz="2800">
                          <a:latin typeface="Arial" panose="020B0604020202020204" pitchFamily="34" charset="0"/>
                          <a:cs typeface="Arial" panose="020B0604020202020204" pitchFamily="34" charset="0"/>
                        </a:rPr>
                        <a:t>Năm</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1990</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1995</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2000</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2005</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2010</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2015</a:t>
                      </a:r>
                      <a:endParaRPr lang="en-US" sz="2800">
                        <a:latin typeface="Arial" panose="020B0604020202020204" pitchFamily="34" charset="0"/>
                        <a:cs typeface="Arial" panose="020B0604020202020204" pitchFamily="34" charset="0"/>
                      </a:endParaRPr>
                    </a:p>
                  </a:txBody>
                  <a:tcPr>
                    <a:solidFill>
                      <a:srgbClr val="00B050"/>
                    </a:solidFill>
                  </a:tcPr>
                </a:tc>
                <a:tc>
                  <a:txBody>
                    <a:bodyPr/>
                    <a:lstStyle/>
                    <a:p>
                      <a:r>
                        <a:rPr lang="en-US" sz="2800">
                          <a:latin typeface="Arial" panose="020B0604020202020204" pitchFamily="34" charset="0"/>
                          <a:cs typeface="Arial" panose="020B0604020202020204" pitchFamily="34" charset="0"/>
                        </a:rPr>
                        <a:t>2020</a:t>
                      </a:r>
                      <a:endParaRPr lang="en-US" sz="2800">
                        <a:latin typeface="Arial" panose="020B0604020202020204" pitchFamily="34" charset="0"/>
                        <a:cs typeface="Arial" panose="020B0604020202020204" pitchFamily="34" charset="0"/>
                      </a:endParaRPr>
                    </a:p>
                  </a:txBody>
                  <a:tcPr>
                    <a:solidFill>
                      <a:srgbClr val="00B050"/>
                    </a:solidFill>
                  </a:tcPr>
                </a:tc>
              </a:tr>
              <a:tr h="269036">
                <a:tc>
                  <a:txBody>
                    <a:bodyPr/>
                    <a:lstStyle/>
                    <a:p>
                      <a:r>
                        <a:rPr lang="en-US" sz="2800">
                          <a:solidFill>
                            <a:srgbClr val="3121FB"/>
                          </a:solidFill>
                          <a:latin typeface="Arial" panose="020B0604020202020204" pitchFamily="34" charset="0"/>
                          <a:cs typeface="Arial" panose="020B0604020202020204" pitchFamily="34" charset="0"/>
                        </a:rPr>
                        <a:t>Diện tích</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133.8</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132.8</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131.8</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130.7</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129.5</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133.1</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c>
                  <a:txBody>
                    <a:bodyPr/>
                    <a:lstStyle/>
                    <a:p>
                      <a:r>
                        <a:rPr lang="en-US" sz="2800">
                          <a:solidFill>
                            <a:srgbClr val="3121FB"/>
                          </a:solidFill>
                          <a:latin typeface="Arial" panose="020B0604020202020204" pitchFamily="34" charset="0"/>
                          <a:cs typeface="Arial" panose="020B0604020202020204" pitchFamily="34" charset="0"/>
                        </a:rPr>
                        <a:t>134.0</a:t>
                      </a:r>
                      <a:endParaRPr lang="en-US" sz="2800">
                        <a:solidFill>
                          <a:srgbClr val="3121FB"/>
                        </a:solidFill>
                        <a:latin typeface="Arial" panose="020B0604020202020204" pitchFamily="34" charset="0"/>
                        <a:cs typeface="Arial" panose="020B0604020202020204" pitchFamily="34" charset="0"/>
                      </a:endParaRPr>
                    </a:p>
                  </a:txBody>
                  <a:tcPr>
                    <a:solidFill>
                      <a:srgbClr val="F7F7A3"/>
                    </a:solidFill>
                  </a:tcPr>
                </a:tc>
              </a:tr>
            </a:tbl>
          </a:graphicData>
        </a:graphic>
      </p:graphicFrame>
      <p:sp>
        <p:nvSpPr>
          <p:cNvPr id="24" name="TextBox 23"/>
          <p:cNvSpPr txBox="1"/>
          <p:nvPr/>
        </p:nvSpPr>
        <p:spPr>
          <a:xfrm>
            <a:off x="2075109" y="1234704"/>
            <a:ext cx="8493740" cy="461665"/>
          </a:xfrm>
          <a:prstGeom prst="rect">
            <a:avLst/>
          </a:prstGeom>
          <a:noFill/>
        </p:spPr>
        <p:txBody>
          <a:bodyPr wrap="square" rtlCol="0">
            <a:spAutoFit/>
          </a:bodyPr>
          <a:lstStyle/>
          <a:p>
            <a:r>
              <a:rPr lang="en-US" sz="2400">
                <a:solidFill>
                  <a:srgbClr val="7030A0"/>
                </a:solidFill>
                <a:latin typeface="Arial" panose="020B0604020202020204" pitchFamily="34" charset="0"/>
                <a:cs typeface="Arial" panose="020B0604020202020204" pitchFamily="34" charset="0"/>
              </a:rPr>
              <a:t>Diện tích rừng của ô-x rây-li-a, giai đoạn 1990-2020 (triệu ha)</a:t>
            </a:r>
            <a:endParaRPr lang="en-US" sz="2400">
              <a:solidFill>
                <a:srgbClr val="7030A0"/>
              </a:solidFill>
              <a:latin typeface="Arial" panose="020B0604020202020204" pitchFamily="34" charset="0"/>
              <a:cs typeface="Arial" panose="020B0604020202020204" pitchFamily="34" charset="0"/>
            </a:endParaRPr>
          </a:p>
        </p:txBody>
      </p:sp>
      <p:sp>
        <p:nvSpPr>
          <p:cNvPr id="25" name="Rectangle 24"/>
          <p:cNvSpPr/>
          <p:nvPr/>
        </p:nvSpPr>
        <p:spPr>
          <a:xfrm>
            <a:off x="303917" y="3820985"/>
            <a:ext cx="5879186" cy="430887"/>
          </a:xfrm>
          <a:prstGeom prst="rect">
            <a:avLst/>
          </a:prstGeom>
          <a:ln>
            <a:noFill/>
          </a:ln>
        </p:spPr>
        <p:txBody>
          <a:bodyPr wrap="square">
            <a:spAutoFit/>
          </a:bodyPr>
          <a:lstStyle/>
          <a:p>
            <a:pPr algn="just"/>
            <a:r>
              <a:rPr lang="vi-VN" sz="2200">
                <a:solidFill>
                  <a:srgbClr val="00B050"/>
                </a:solidFill>
                <a:latin typeface="Arial" panose="020B0604020202020204" pitchFamily="34" charset="0"/>
                <a:cs typeface="Arial" panose="020B0604020202020204" pitchFamily="34" charset="0"/>
              </a:rPr>
              <a:t> </a:t>
            </a:r>
            <a:r>
              <a:rPr lang="en-US" sz="2200">
                <a:solidFill>
                  <a:srgbClr val="00B050"/>
                </a:solidFill>
                <a:latin typeface="Arial" panose="020B0604020202020204" pitchFamily="34" charset="0"/>
                <a:cs typeface="Arial" panose="020B0604020202020204" pitchFamily="34" charset="0"/>
              </a:rPr>
              <a:t>*Giai </a:t>
            </a:r>
            <a:r>
              <a:rPr lang="vi-VN" sz="2200">
                <a:solidFill>
                  <a:srgbClr val="00B050"/>
                </a:solidFill>
                <a:latin typeface="Arial" panose="020B0604020202020204" pitchFamily="34" charset="0"/>
                <a:cs typeface="Arial" panose="020B0604020202020204" pitchFamily="34" charset="0"/>
              </a:rPr>
              <a:t>đoạn 1990 – 2010</a:t>
            </a:r>
            <a:r>
              <a:rPr lang="en-US" sz="2200">
                <a:solidFill>
                  <a:srgbClr val="00B050"/>
                </a:solidFill>
                <a:latin typeface="Arial" panose="020B0604020202020204" pitchFamily="34" charset="0"/>
                <a:cs typeface="Arial" panose="020B0604020202020204" pitchFamily="34" charset="0"/>
              </a:rPr>
              <a:t>: diện tích rừng giảm</a:t>
            </a:r>
            <a:endParaRPr lang="vi-VN" sz="2200">
              <a:solidFill>
                <a:srgbClr val="00B050"/>
              </a:solidFill>
              <a:latin typeface="Arial" panose="020B0604020202020204" pitchFamily="34" charset="0"/>
              <a:cs typeface="Arial" panose="020B0604020202020204" pitchFamily="34" charset="0"/>
            </a:endParaRPr>
          </a:p>
        </p:txBody>
      </p:sp>
      <p:sp>
        <p:nvSpPr>
          <p:cNvPr id="26" name="Rectangle: Rounded Corners 25"/>
          <p:cNvSpPr/>
          <p:nvPr/>
        </p:nvSpPr>
        <p:spPr>
          <a:xfrm>
            <a:off x="2075109" y="2455899"/>
            <a:ext cx="1024569" cy="359639"/>
          </a:xfrm>
          <a:prstGeom prst="roundRect">
            <a:avLst/>
          </a:prstGeom>
          <a:solidFill>
            <a:schemeClr val="accent5">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3121FB"/>
                </a:solidFill>
                <a:latin typeface="Arial" panose="020B0604020202020204" pitchFamily="34" charset="0"/>
                <a:cs typeface="Arial" panose="020B0604020202020204" pitchFamily="34" charset="0"/>
              </a:rPr>
              <a:t>133.8</a:t>
            </a:r>
            <a:endParaRPr lang="en-US" sz="2400" b="1">
              <a:solidFill>
                <a:srgbClr val="3121FB"/>
              </a:solidFill>
              <a:latin typeface="Arial" panose="020B0604020202020204" pitchFamily="34" charset="0"/>
              <a:cs typeface="Arial" panose="020B0604020202020204" pitchFamily="34" charset="0"/>
            </a:endParaRPr>
          </a:p>
        </p:txBody>
      </p:sp>
      <p:sp>
        <p:nvSpPr>
          <p:cNvPr id="29" name="Rectangle: Rounded Corners 28"/>
          <p:cNvSpPr/>
          <p:nvPr/>
        </p:nvSpPr>
        <p:spPr>
          <a:xfrm>
            <a:off x="7372387" y="2455898"/>
            <a:ext cx="1024569" cy="359639"/>
          </a:xfrm>
          <a:prstGeom prst="roundRect">
            <a:avLst/>
          </a:prstGeom>
          <a:solidFill>
            <a:schemeClr val="accent5">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3121FB"/>
                </a:solidFill>
                <a:latin typeface="Arial" panose="020B0604020202020204" pitchFamily="34" charset="0"/>
                <a:cs typeface="Arial" panose="020B0604020202020204" pitchFamily="34" charset="0"/>
              </a:rPr>
              <a:t>129.5</a:t>
            </a:r>
            <a:endParaRPr lang="en-US" sz="2400" b="1">
              <a:solidFill>
                <a:srgbClr val="3121FB"/>
              </a:solidFill>
              <a:latin typeface="Arial" panose="020B0604020202020204" pitchFamily="34" charset="0"/>
              <a:cs typeface="Arial" panose="020B0604020202020204" pitchFamily="34" charset="0"/>
            </a:endParaRPr>
          </a:p>
        </p:txBody>
      </p:sp>
      <p:sp>
        <p:nvSpPr>
          <p:cNvPr id="28" name="Left Brace 27"/>
          <p:cNvSpPr/>
          <p:nvPr/>
        </p:nvSpPr>
        <p:spPr>
          <a:xfrm rot="16200000">
            <a:off x="4809855" y="561886"/>
            <a:ext cx="893937" cy="5630275"/>
          </a:xfrm>
          <a:prstGeom prst="leftBrace">
            <a:avLst/>
          </a:prstGeom>
          <a:ln w="2540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p:cNvSpPr txBox="1"/>
          <p:nvPr/>
        </p:nvSpPr>
        <p:spPr>
          <a:xfrm>
            <a:off x="3909060" y="2930054"/>
            <a:ext cx="2834640"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giảm 4.3 triệu ha</a:t>
            </a:r>
            <a:endParaRPr lang="en-US" sz="2400">
              <a:solidFill>
                <a:srgbClr val="FF0000"/>
              </a:solidFill>
              <a:latin typeface="Arial" panose="020B0604020202020204" pitchFamily="34" charset="0"/>
              <a:cs typeface="Arial" panose="020B0604020202020204" pitchFamily="34" charset="0"/>
            </a:endParaRPr>
          </a:p>
        </p:txBody>
      </p:sp>
      <p:sp>
        <p:nvSpPr>
          <p:cNvPr id="31" name="Rectangle 30"/>
          <p:cNvSpPr/>
          <p:nvPr/>
        </p:nvSpPr>
        <p:spPr>
          <a:xfrm>
            <a:off x="320883" y="5107803"/>
            <a:ext cx="11550233" cy="1200329"/>
          </a:xfrm>
          <a:prstGeom prst="rect">
            <a:avLst/>
          </a:prstGeom>
        </p:spPr>
        <p:txBody>
          <a:bodyPr wrap="square">
            <a:spAutoFit/>
          </a:bodyPr>
          <a:lstStyle/>
          <a:p>
            <a:pPr algn="just"/>
            <a:r>
              <a:rPr lang="vi-VN" sz="3600">
                <a:solidFill>
                  <a:srgbClr val="3121FB"/>
                </a:solidFill>
                <a:cs typeface="Arial" panose="020B0604020202020204" pitchFamily="34" charset="0"/>
              </a:rPr>
              <a:t>=&gt; Ô-xtrây-li-a đã chú trọng thực hiện các biện pháp bảo vệ rừng và trồng rừng.</a:t>
            </a:r>
            <a:endParaRPr lang="en-US" sz="3600"/>
          </a:p>
        </p:txBody>
      </p:sp>
      <p:sp>
        <p:nvSpPr>
          <p:cNvPr id="33" name="Rectangle: Rounded Corners 32"/>
          <p:cNvSpPr/>
          <p:nvPr/>
        </p:nvSpPr>
        <p:spPr>
          <a:xfrm>
            <a:off x="10238567" y="2446726"/>
            <a:ext cx="1024569" cy="359639"/>
          </a:xfrm>
          <a:prstGeom prst="roundRect">
            <a:avLst/>
          </a:prstGeom>
          <a:solidFill>
            <a:schemeClr val="accent5">
              <a:lumMod val="20000"/>
              <a:lumOff val="80000"/>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3121FB"/>
                </a:solidFill>
                <a:latin typeface="Arial" panose="020B0604020202020204" pitchFamily="34" charset="0"/>
                <a:cs typeface="Arial" panose="020B0604020202020204" pitchFamily="34" charset="0"/>
              </a:rPr>
              <a:t>1340</a:t>
            </a:r>
            <a:endParaRPr lang="en-US" sz="2400" b="1">
              <a:solidFill>
                <a:srgbClr val="3121FB"/>
              </a:solidFill>
              <a:latin typeface="Arial" panose="020B0604020202020204" pitchFamily="34" charset="0"/>
              <a:cs typeface="Arial" panose="020B0604020202020204" pitchFamily="34" charset="0"/>
            </a:endParaRPr>
          </a:p>
        </p:txBody>
      </p:sp>
      <p:sp>
        <p:nvSpPr>
          <p:cNvPr id="34" name="Left Brace 33"/>
          <p:cNvSpPr/>
          <p:nvPr/>
        </p:nvSpPr>
        <p:spPr>
          <a:xfrm rot="16200000">
            <a:off x="9234563" y="1795370"/>
            <a:ext cx="893937" cy="3163210"/>
          </a:xfrm>
          <a:prstGeom prst="leftBrace">
            <a:avLst/>
          </a:prstGeom>
          <a:ln w="25400">
            <a:solidFill>
              <a:srgbClr val="FF33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8523519" y="2878663"/>
            <a:ext cx="2834640" cy="461665"/>
          </a:xfrm>
          <a:prstGeom prst="rect">
            <a:avLst/>
          </a:prstGeom>
          <a:noFill/>
        </p:spPr>
        <p:txBody>
          <a:bodyPr wrap="square" rtlCol="0">
            <a:spAutoFit/>
          </a:bodyPr>
          <a:lstStyle/>
          <a:p>
            <a:r>
              <a:rPr lang="en-US" sz="2400">
                <a:solidFill>
                  <a:srgbClr val="FF0000"/>
                </a:solidFill>
                <a:latin typeface="Arial" panose="020B0604020202020204" pitchFamily="34" charset="0"/>
                <a:cs typeface="Arial" panose="020B0604020202020204" pitchFamily="34" charset="0"/>
              </a:rPr>
              <a:t>Tăng 4.5  triệu ha</a:t>
            </a:r>
            <a:endParaRPr lang="en-US" sz="2400">
              <a:solidFill>
                <a:srgbClr val="FF0000"/>
              </a:solidFill>
              <a:latin typeface="Arial" panose="020B0604020202020204" pitchFamily="34" charset="0"/>
              <a:cs typeface="Arial" panose="020B0604020202020204" pitchFamily="34" charset="0"/>
            </a:endParaRPr>
          </a:p>
        </p:txBody>
      </p:sp>
      <p:sp>
        <p:nvSpPr>
          <p:cNvPr id="36" name="Rectangle 35"/>
          <p:cNvSpPr/>
          <p:nvPr/>
        </p:nvSpPr>
        <p:spPr>
          <a:xfrm>
            <a:off x="6472382" y="3803485"/>
            <a:ext cx="7532370" cy="430887"/>
          </a:xfrm>
          <a:prstGeom prst="rect">
            <a:avLst/>
          </a:prstGeom>
        </p:spPr>
        <p:txBody>
          <a:bodyPr wrap="square">
            <a:spAutoFit/>
          </a:bodyPr>
          <a:lstStyle/>
          <a:p>
            <a:pPr algn="just"/>
            <a:r>
              <a:rPr lang="vi-VN" sz="2200">
                <a:solidFill>
                  <a:srgbClr val="00B050"/>
                </a:solidFill>
                <a:latin typeface="Arial" panose="020B0604020202020204" pitchFamily="34" charset="0"/>
                <a:cs typeface="Arial" panose="020B0604020202020204" pitchFamily="34" charset="0"/>
              </a:rPr>
              <a:t> </a:t>
            </a:r>
            <a:r>
              <a:rPr lang="en-US" sz="2200">
                <a:solidFill>
                  <a:srgbClr val="00B050"/>
                </a:solidFill>
                <a:latin typeface="Arial" panose="020B0604020202020204" pitchFamily="34" charset="0"/>
                <a:cs typeface="Arial" panose="020B0604020202020204" pitchFamily="34" charset="0"/>
              </a:rPr>
              <a:t>*Giai </a:t>
            </a:r>
            <a:r>
              <a:rPr lang="vi-VN" sz="2200">
                <a:solidFill>
                  <a:srgbClr val="00B050"/>
                </a:solidFill>
                <a:latin typeface="Arial" panose="020B0604020202020204" pitchFamily="34" charset="0"/>
                <a:cs typeface="Arial" panose="020B0604020202020204" pitchFamily="34" charset="0"/>
              </a:rPr>
              <a:t>đoạn 1990 – 2010</a:t>
            </a:r>
            <a:r>
              <a:rPr lang="en-US" sz="2200">
                <a:solidFill>
                  <a:srgbClr val="00B050"/>
                </a:solidFill>
                <a:latin typeface="Arial" panose="020B0604020202020204" pitchFamily="34" charset="0"/>
                <a:cs typeface="Arial" panose="020B0604020202020204" pitchFamily="34" charset="0"/>
              </a:rPr>
              <a:t>: diện tích rừng tăng</a:t>
            </a:r>
            <a:endParaRPr lang="vi-VN" sz="2200">
              <a:solidFill>
                <a:srgbClr val="00B05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up)">
                                      <p:cBhvr>
                                        <p:cTn id="17" dur="500"/>
                                        <p:tgtEl>
                                          <p:spTgt spid="28"/>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arn(inVertical)">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up)">
                                      <p:cBhvr>
                                        <p:cTn id="35" dur="500"/>
                                        <p:tgtEl>
                                          <p:spTgt spid="3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barn(inVertical)">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animBg="1"/>
      <p:bldP spid="29" grpId="0" animBg="1"/>
      <p:bldP spid="28" grpId="0" animBg="1"/>
      <p:bldP spid="30" grpId="0"/>
      <p:bldP spid="31" grpId="0"/>
      <p:bldP spid="33" grpId="0" animBg="1"/>
      <p:bldP spid="34" grpId="0" animBg="1"/>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034" y="33051"/>
            <a:ext cx="11488416" cy="875873"/>
            <a:chOff x="847704" y="3377745"/>
            <a:chExt cx="11488416" cy="875873"/>
          </a:xfrm>
        </p:grpSpPr>
        <p:grpSp>
          <p:nvGrpSpPr>
            <p:cNvPr id="6" name="Group 5"/>
            <p:cNvGrpSpPr/>
            <p:nvPr/>
          </p:nvGrpSpPr>
          <p:grpSpPr>
            <a:xfrm>
              <a:off x="908615" y="3380669"/>
              <a:ext cx="11227113" cy="872949"/>
              <a:chOff x="1133365" y="2220084"/>
              <a:chExt cx="5682483" cy="914400"/>
            </a:xfrm>
            <a:solidFill>
              <a:srgbClr val="FCFEB0"/>
            </a:solidFill>
          </p:grpSpPr>
          <p:sp>
            <p:nvSpPr>
              <p:cNvPr id="11" name="Arrow: Pentagon 10"/>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847704" y="3377745"/>
              <a:ext cx="1061586" cy="872947"/>
              <a:chOff x="3101140" y="2797566"/>
              <a:chExt cx="1061586" cy="872947"/>
            </a:xfrm>
          </p:grpSpPr>
          <p:sp>
            <p:nvSpPr>
              <p:cNvPr id="9" name="Arrow: Pentagon 8"/>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10" name="Isosceles Triangle 9"/>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542030" y="3558460"/>
              <a:ext cx="10794090" cy="492443"/>
            </a:xfrm>
            <a:prstGeom prst="rect">
              <a:avLst/>
            </a:prstGeom>
            <a:noFill/>
          </p:spPr>
          <p:txBody>
            <a:bodyPr wrap="square" rtlCol="0">
              <a:spAutoFit/>
            </a:bodyPr>
            <a:lstStyle/>
            <a:p>
              <a:pPr algn="ctr"/>
              <a:r>
                <a:rPr lang="vi-VN" sz="2600">
                  <a:solidFill>
                    <a:srgbClr val="3121FB"/>
                  </a:solidFill>
                  <a:cs typeface="Arial" panose="020B0604020202020204" pitchFamily="34" charset="0"/>
                </a:rPr>
                <a:t>Phương thức khai thác, sử dụng và bảo vệ tài nguyên sinh vật</a:t>
              </a:r>
              <a:endParaRPr lang="en-US" sz="2600">
                <a:solidFill>
                  <a:srgbClr val="3121FB"/>
                </a:solidFill>
                <a:latin typeface="Arial" panose="020B0604020202020204" pitchFamily="34" charset="0"/>
                <a:cs typeface="Arial" panose="020B0604020202020204" pitchFamily="34" charset="0"/>
              </a:endParaRPr>
            </a:p>
          </p:txBody>
        </p:sp>
      </p:grpSp>
      <p:sp>
        <p:nvSpPr>
          <p:cNvPr id="2" name="Rectangle 1"/>
          <p:cNvSpPr/>
          <p:nvPr/>
        </p:nvSpPr>
        <p:spPr>
          <a:xfrm>
            <a:off x="82945" y="1936283"/>
            <a:ext cx="5631583" cy="2985433"/>
          </a:xfrm>
          <a:prstGeom prst="rect">
            <a:avLst/>
          </a:prstGeom>
          <a:ln>
            <a:solidFill>
              <a:srgbClr val="3121FB"/>
            </a:solidFill>
            <a:prstDash val="sysDash"/>
          </a:ln>
        </p:spPr>
        <p:txBody>
          <a:bodyPr wrap="square">
            <a:spAutoFit/>
          </a:bodyPr>
          <a:lstStyle/>
          <a:p>
            <a:r>
              <a:rPr lang="vi-VN" sz="2800">
                <a:solidFill>
                  <a:srgbClr val="FF3399"/>
                </a:solidFill>
                <a:latin typeface="+mj-lt"/>
                <a:cs typeface="Arial" panose="020B0604020202020204" pitchFamily="34" charset="0"/>
              </a:rPr>
              <a:t>Các nhà sinh thái học tại Đại học Sydney ước tính, gần nửa tỷ động vật đã bị xóa sổ kể từ khi vụ </a:t>
            </a:r>
            <a:r>
              <a:rPr lang="vi-VN" sz="2800">
                <a:solidFill>
                  <a:srgbClr val="3121FB"/>
                </a:solidFill>
                <a:latin typeface="+mj-lt"/>
                <a:cs typeface="Arial" panose="020B0604020202020204" pitchFamily="34" charset="0"/>
                <a:hlinkClick r:id="rId1"/>
              </a:rPr>
              <a:t>cháy rừng ở Úc</a:t>
            </a:r>
            <a:r>
              <a:rPr lang="vi-VN" sz="2800">
                <a:solidFill>
                  <a:srgbClr val="3121FB"/>
                </a:solidFill>
                <a:latin typeface="+mj-lt"/>
                <a:cs typeface="Arial" panose="020B0604020202020204" pitchFamily="34" charset="0"/>
              </a:rPr>
              <a:t> </a:t>
            </a:r>
            <a:r>
              <a:rPr lang="vi-VN" sz="2800">
                <a:solidFill>
                  <a:srgbClr val="FF3399"/>
                </a:solidFill>
                <a:latin typeface="+mj-lt"/>
                <a:cs typeface="Arial" panose="020B0604020202020204" pitchFamily="34" charset="0"/>
              </a:rPr>
              <a:t>bắt đầu vài tháng trước, kéo theo đó là nguy cơ tuyệt chủng một số loài động vật.</a:t>
            </a:r>
            <a:endParaRPr lang="en-US" sz="2800">
              <a:solidFill>
                <a:srgbClr val="FF3399"/>
              </a:solidFill>
              <a:latin typeface="+mj-lt"/>
              <a:cs typeface="Arial" panose="020B0604020202020204" pitchFamily="34" charset="0"/>
            </a:endParaRPr>
          </a:p>
          <a:p>
            <a:r>
              <a:rPr lang="fi-FI" sz="2000">
                <a:solidFill>
                  <a:srgbClr val="3121FB"/>
                </a:solidFill>
                <a:latin typeface="+mj-lt"/>
                <a:cs typeface="Arial" panose="020B0604020202020204" pitchFamily="34" charset="0"/>
              </a:rPr>
              <a:t>Sự kiện:  tin khoa học ( 4/1/2020)</a:t>
            </a:r>
            <a:endParaRPr lang="en-US" sz="3200">
              <a:solidFill>
                <a:srgbClr val="FF3399"/>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5927075" y="1502413"/>
            <a:ext cx="6264925" cy="40401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884" y="1083789"/>
            <a:ext cx="11255566" cy="1077218"/>
          </a:xfrm>
          <a:prstGeom prst="rect">
            <a:avLst/>
          </a:prstGeom>
        </p:spPr>
        <p:txBody>
          <a:bodyPr wrap="square">
            <a:spAutoFit/>
          </a:bodyPr>
          <a:lstStyle/>
          <a:p>
            <a:pPr algn="just"/>
            <a:r>
              <a:rPr lang="vi-VN" sz="3200">
                <a:solidFill>
                  <a:srgbClr val="3121FB"/>
                </a:solidFill>
                <a:latin typeface="Arial" panose="020B0604020202020204" pitchFamily="34" charset="0"/>
                <a:cs typeface="Arial" panose="020B0604020202020204" pitchFamily="34" charset="0"/>
              </a:rPr>
              <a:t>+ Phát triển các khu bảo tồn thiên nhiên, công viên, vườn quốc gia,…</a:t>
            </a:r>
            <a:endParaRPr lang="vi-VN" sz="3200">
              <a:solidFill>
                <a:srgbClr val="3121FB"/>
              </a:solidFill>
              <a:latin typeface="Arial" panose="020B0604020202020204" pitchFamily="34" charset="0"/>
              <a:cs typeface="Arial" panose="020B0604020202020204" pitchFamily="34" charset="0"/>
            </a:endParaRPr>
          </a:p>
        </p:txBody>
      </p:sp>
      <p:grpSp>
        <p:nvGrpSpPr>
          <p:cNvPr id="5" name="Group 4"/>
          <p:cNvGrpSpPr/>
          <p:nvPr/>
        </p:nvGrpSpPr>
        <p:grpSpPr>
          <a:xfrm>
            <a:off x="22034" y="33051"/>
            <a:ext cx="11488416" cy="875873"/>
            <a:chOff x="847704" y="3377745"/>
            <a:chExt cx="11488416" cy="875873"/>
          </a:xfrm>
        </p:grpSpPr>
        <p:grpSp>
          <p:nvGrpSpPr>
            <p:cNvPr id="6" name="Group 5"/>
            <p:cNvGrpSpPr/>
            <p:nvPr/>
          </p:nvGrpSpPr>
          <p:grpSpPr>
            <a:xfrm>
              <a:off x="908615" y="3380669"/>
              <a:ext cx="11227113" cy="872949"/>
              <a:chOff x="1133365" y="2220084"/>
              <a:chExt cx="5682483" cy="914400"/>
            </a:xfrm>
            <a:solidFill>
              <a:srgbClr val="FCFEB0"/>
            </a:solidFill>
          </p:grpSpPr>
          <p:sp>
            <p:nvSpPr>
              <p:cNvPr id="11" name="Arrow: Pentagon 10"/>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847704" y="3377745"/>
              <a:ext cx="1061586" cy="872947"/>
              <a:chOff x="3101140" y="2797566"/>
              <a:chExt cx="1061586" cy="872947"/>
            </a:xfrm>
          </p:grpSpPr>
          <p:sp>
            <p:nvSpPr>
              <p:cNvPr id="9" name="Arrow: Pentagon 8"/>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10" name="Isosceles Triangle 9"/>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542030" y="3558460"/>
              <a:ext cx="10794090" cy="492443"/>
            </a:xfrm>
            <a:prstGeom prst="rect">
              <a:avLst/>
            </a:prstGeom>
            <a:noFill/>
          </p:spPr>
          <p:txBody>
            <a:bodyPr wrap="square" rtlCol="0">
              <a:spAutoFit/>
            </a:bodyPr>
            <a:lstStyle/>
            <a:p>
              <a:pPr algn="ctr"/>
              <a:r>
                <a:rPr lang="vi-VN" sz="2600">
                  <a:solidFill>
                    <a:srgbClr val="3121FB"/>
                  </a:solidFill>
                  <a:cs typeface="Arial" panose="020B0604020202020204" pitchFamily="34" charset="0"/>
                </a:rPr>
                <a:t>Phương thức khai thác, sử dụng và bảo vệ tài nguyên sinh vật</a:t>
              </a:r>
              <a:endParaRPr lang="en-US" sz="2600">
                <a:solidFill>
                  <a:srgbClr val="3121FB"/>
                </a:solidFill>
                <a:latin typeface="Arial" panose="020B0604020202020204" pitchFamily="34" charset="0"/>
                <a:cs typeface="Arial" panose="020B0604020202020204" pitchFamily="34" charset="0"/>
              </a:endParaRPr>
            </a:p>
          </p:txBody>
        </p:sp>
      </p:grpSp>
      <p:grpSp>
        <p:nvGrpSpPr>
          <p:cNvPr id="3" name="Group 2"/>
          <p:cNvGrpSpPr/>
          <p:nvPr/>
        </p:nvGrpSpPr>
        <p:grpSpPr>
          <a:xfrm>
            <a:off x="82945" y="2161704"/>
            <a:ext cx="11669219" cy="4595159"/>
            <a:chOff x="82945" y="2161704"/>
            <a:chExt cx="11669219" cy="4595159"/>
          </a:xfrm>
        </p:grpSpPr>
        <p:pic>
          <p:nvPicPr>
            <p:cNvPr id="15" name="Picture 14"/>
            <p:cNvPicPr>
              <a:picLocks noChangeAspect="1"/>
            </p:cNvPicPr>
            <p:nvPr/>
          </p:nvPicPr>
          <p:blipFill>
            <a:blip r:embed="rId1"/>
            <a:stretch>
              <a:fillRect/>
            </a:stretch>
          </p:blipFill>
          <p:spPr>
            <a:xfrm>
              <a:off x="6158059" y="2172721"/>
              <a:ext cx="5594105" cy="3601490"/>
            </a:xfrm>
            <a:prstGeom prst="rect">
              <a:avLst/>
            </a:prstGeom>
          </p:spPr>
        </p:pic>
        <p:sp>
          <p:nvSpPr>
            <p:cNvPr id="16" name="Rectangle 15"/>
            <p:cNvSpPr/>
            <p:nvPr/>
          </p:nvSpPr>
          <p:spPr>
            <a:xfrm>
              <a:off x="82945" y="5925866"/>
              <a:ext cx="11669219" cy="830997"/>
            </a:xfrm>
            <a:prstGeom prst="rect">
              <a:avLst/>
            </a:prstGeom>
          </p:spPr>
          <p:txBody>
            <a:bodyPr wrap="square">
              <a:spAutoFit/>
            </a:bodyPr>
            <a:lstStyle/>
            <a:p>
              <a:pPr algn="ctr"/>
              <a:r>
                <a:rPr lang="vi-VN" sz="2400">
                  <a:solidFill>
                    <a:srgbClr val="00B050"/>
                  </a:solidFill>
                  <a:latin typeface="Arial" panose="020B0604020202020204" pitchFamily="34" charset="0"/>
                  <a:cs typeface="Arial" panose="020B0604020202020204" pitchFamily="34" charset="0"/>
                </a:rPr>
                <a:t>Vườn quốc gia Kakadu hội tụ 1600 loại động thực vật khác nhau, gồm 275 loài chim, 75 loài bò sát và 25 loại ếch, khoảng 10.500 loài sâu bọ.</a:t>
              </a:r>
              <a:endParaRPr lang="en-US" sz="2400">
                <a:solidFill>
                  <a:srgbClr val="00B05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54884" y="2161704"/>
              <a:ext cx="5903175" cy="360149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4884" y="1083789"/>
            <a:ext cx="11255566" cy="1077218"/>
          </a:xfrm>
          <a:prstGeom prst="rect">
            <a:avLst/>
          </a:prstGeom>
        </p:spPr>
        <p:txBody>
          <a:bodyPr wrap="square">
            <a:spAutoFit/>
          </a:bodyPr>
          <a:lstStyle/>
          <a:p>
            <a:pPr algn="just"/>
            <a:r>
              <a:rPr lang="vi-VN" sz="3200">
                <a:solidFill>
                  <a:srgbClr val="3121FB"/>
                </a:solidFill>
                <a:cs typeface="Arial" panose="020B0604020202020204" pitchFamily="34" charset="0"/>
              </a:rPr>
              <a:t>+ Đề ra những chiến lược bảo tồn các quần thể sinh vật và cảnh quan bản địa.</a:t>
            </a:r>
            <a:endParaRPr lang="en-US" sz="3200">
              <a:solidFill>
                <a:srgbClr val="3121FB"/>
              </a:solidFill>
              <a:latin typeface="Arial" panose="020B0604020202020204" pitchFamily="34" charset="0"/>
              <a:cs typeface="Arial" panose="020B0604020202020204" pitchFamily="34" charset="0"/>
            </a:endParaRPr>
          </a:p>
        </p:txBody>
      </p:sp>
      <p:grpSp>
        <p:nvGrpSpPr>
          <p:cNvPr id="5" name="Group 4"/>
          <p:cNvGrpSpPr/>
          <p:nvPr/>
        </p:nvGrpSpPr>
        <p:grpSpPr>
          <a:xfrm>
            <a:off x="22034" y="33051"/>
            <a:ext cx="11488416" cy="875873"/>
            <a:chOff x="847704" y="3377745"/>
            <a:chExt cx="11488416" cy="875873"/>
          </a:xfrm>
        </p:grpSpPr>
        <p:grpSp>
          <p:nvGrpSpPr>
            <p:cNvPr id="6" name="Group 5"/>
            <p:cNvGrpSpPr/>
            <p:nvPr/>
          </p:nvGrpSpPr>
          <p:grpSpPr>
            <a:xfrm>
              <a:off x="908615" y="3380669"/>
              <a:ext cx="11227113" cy="872949"/>
              <a:chOff x="1133365" y="2220084"/>
              <a:chExt cx="5682483" cy="914400"/>
            </a:xfrm>
            <a:solidFill>
              <a:srgbClr val="FCFEB0"/>
            </a:solidFill>
          </p:grpSpPr>
          <p:sp>
            <p:nvSpPr>
              <p:cNvPr id="11" name="Arrow: Pentagon 10"/>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847704" y="3377745"/>
              <a:ext cx="1061586" cy="872947"/>
              <a:chOff x="3101140" y="2797566"/>
              <a:chExt cx="1061586" cy="872947"/>
            </a:xfrm>
          </p:grpSpPr>
          <p:sp>
            <p:nvSpPr>
              <p:cNvPr id="9" name="Arrow: Pentagon 8"/>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10" name="Isosceles Triangle 9"/>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542030" y="3558460"/>
              <a:ext cx="10794090" cy="492443"/>
            </a:xfrm>
            <a:prstGeom prst="rect">
              <a:avLst/>
            </a:prstGeom>
            <a:noFill/>
          </p:spPr>
          <p:txBody>
            <a:bodyPr wrap="square" rtlCol="0">
              <a:spAutoFit/>
            </a:bodyPr>
            <a:lstStyle/>
            <a:p>
              <a:pPr algn="ctr"/>
              <a:r>
                <a:rPr lang="vi-VN" sz="2600">
                  <a:solidFill>
                    <a:srgbClr val="3121FB"/>
                  </a:solidFill>
                  <a:cs typeface="Arial" panose="020B0604020202020204" pitchFamily="34" charset="0"/>
                </a:rPr>
                <a:t>Phương thức khai thác, sử dụng và bảo vệ tài nguyên sinh vật</a:t>
              </a:r>
              <a:endParaRPr lang="en-US" sz="2600">
                <a:solidFill>
                  <a:srgbClr val="3121FB"/>
                </a:solidFill>
                <a:latin typeface="Arial" panose="020B0604020202020204" pitchFamily="34" charset="0"/>
                <a:cs typeface="Arial" panose="020B0604020202020204" pitchFamily="34" charset="0"/>
              </a:endParaRPr>
            </a:p>
          </p:txBody>
        </p:sp>
      </p:grpSp>
      <p:grpSp>
        <p:nvGrpSpPr>
          <p:cNvPr id="14" name="Group 13"/>
          <p:cNvGrpSpPr/>
          <p:nvPr/>
        </p:nvGrpSpPr>
        <p:grpSpPr>
          <a:xfrm>
            <a:off x="254884" y="2237182"/>
            <a:ext cx="5291128" cy="4536534"/>
            <a:chOff x="254884" y="2237182"/>
            <a:chExt cx="5291128" cy="4536534"/>
          </a:xfrm>
        </p:grpSpPr>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27301" y="2237182"/>
              <a:ext cx="5118711" cy="353702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54884" y="5850386"/>
              <a:ext cx="5291128" cy="923330"/>
            </a:xfrm>
            <a:prstGeom prst="rect">
              <a:avLst/>
            </a:prstGeom>
          </p:spPr>
          <p:txBody>
            <a:bodyPr wrap="square">
              <a:spAutoFit/>
            </a:bodyPr>
            <a:lstStyle/>
            <a:p>
              <a:pPr algn="just"/>
              <a:r>
                <a:rPr lang="vi-VN" i="1">
                  <a:solidFill>
                    <a:srgbClr val="00B050"/>
                  </a:solidFill>
                  <a:latin typeface="Arial" panose="020B0604020202020204" pitchFamily="34" charset="0"/>
                </a:rPr>
                <a:t>Một con </a:t>
              </a:r>
              <a:r>
                <a:rPr lang="vi-VN" i="1">
                  <a:solidFill>
                    <a:srgbClr val="00B050"/>
                  </a:solidFill>
                  <a:latin typeface="IBM Plex Serif"/>
                  <a:hlinkClick r:id="rId2" tooltip="thú mỏ vịt"/>
                </a:rPr>
                <a:t>thú mỏ vịt</a:t>
              </a:r>
              <a:r>
                <a:rPr lang="vi-VN" i="1">
                  <a:solidFill>
                    <a:srgbClr val="00B050"/>
                  </a:solidFill>
                  <a:latin typeface="Arial" panose="020B0604020202020204" pitchFamily="34" charset="0"/>
                </a:rPr>
                <a:t> đực trưởng thành có tên Millsom được người nuôi chăm sóc tại khu bảo tồn động vật ở Melbourne,</a:t>
              </a:r>
              <a:endParaRPr lang="en-US">
                <a:solidFill>
                  <a:srgbClr val="00B050"/>
                </a:solidFill>
              </a:endParaRPr>
            </a:p>
          </p:txBody>
        </p:sp>
      </p:grpSp>
      <p:pic>
        <p:nvPicPr>
          <p:cNvPr id="2052" name="Picture 4" descr="Đến Alice Springs lưu ngay những trải nghiệm đắt giá - Fantasea Trav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5246" y="2161008"/>
            <a:ext cx="4926195" cy="361320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7387226" y="5942719"/>
            <a:ext cx="3454792" cy="369332"/>
          </a:xfrm>
          <a:prstGeom prst="rect">
            <a:avLst/>
          </a:prstGeom>
        </p:spPr>
        <p:txBody>
          <a:bodyPr wrap="none">
            <a:spAutoFit/>
          </a:bodyPr>
          <a:lstStyle/>
          <a:p>
            <a:r>
              <a:rPr lang="en-US" i="1">
                <a:solidFill>
                  <a:srgbClr val="00B050"/>
                </a:solidFill>
                <a:latin typeface="Arial" panose="020B0604020202020204" pitchFamily="34" charset="0"/>
                <a:cs typeface="Arial" panose="020B0604020202020204" pitchFamily="34" charset="0"/>
              </a:rPr>
              <a:t>Công viên sa mạc Alice Springs</a:t>
            </a:r>
            <a:endParaRPr lang="en-US" i="1">
              <a:solidFill>
                <a:srgbClr val="00B05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034" y="33051"/>
            <a:ext cx="11488416" cy="875873"/>
            <a:chOff x="847704" y="3377745"/>
            <a:chExt cx="11488416" cy="875873"/>
          </a:xfrm>
        </p:grpSpPr>
        <p:grpSp>
          <p:nvGrpSpPr>
            <p:cNvPr id="6" name="Group 5"/>
            <p:cNvGrpSpPr/>
            <p:nvPr/>
          </p:nvGrpSpPr>
          <p:grpSpPr>
            <a:xfrm>
              <a:off x="908615" y="3380669"/>
              <a:ext cx="11227113" cy="872949"/>
              <a:chOff x="1133365" y="2220084"/>
              <a:chExt cx="5682483" cy="914400"/>
            </a:xfrm>
            <a:solidFill>
              <a:srgbClr val="FCFEB0"/>
            </a:solidFill>
          </p:grpSpPr>
          <p:sp>
            <p:nvSpPr>
              <p:cNvPr id="11" name="Arrow: Pentagon 10"/>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7" name="Group 6"/>
            <p:cNvGrpSpPr/>
            <p:nvPr/>
          </p:nvGrpSpPr>
          <p:grpSpPr>
            <a:xfrm>
              <a:off x="847704" y="3377745"/>
              <a:ext cx="1061586" cy="872947"/>
              <a:chOff x="3101140" y="2797566"/>
              <a:chExt cx="1061586" cy="872947"/>
            </a:xfrm>
          </p:grpSpPr>
          <p:sp>
            <p:nvSpPr>
              <p:cNvPr id="9" name="Arrow: Pentagon 8"/>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10" name="Isosceles Triangle 9"/>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542030" y="3558460"/>
              <a:ext cx="10794090" cy="492443"/>
            </a:xfrm>
            <a:prstGeom prst="rect">
              <a:avLst/>
            </a:prstGeom>
            <a:noFill/>
          </p:spPr>
          <p:txBody>
            <a:bodyPr wrap="square" rtlCol="0">
              <a:spAutoFit/>
            </a:bodyPr>
            <a:lstStyle/>
            <a:p>
              <a:pPr algn="ctr"/>
              <a:r>
                <a:rPr lang="vi-VN" sz="2600">
                  <a:solidFill>
                    <a:srgbClr val="3121FB"/>
                  </a:solidFill>
                  <a:cs typeface="Arial" panose="020B0604020202020204" pitchFamily="34" charset="0"/>
                </a:rPr>
                <a:t>Phương thức khai thác, sử dụng và bảo vệ tài nguyên sinh vật</a:t>
              </a:r>
              <a:endParaRPr lang="en-US" sz="2600">
                <a:solidFill>
                  <a:srgbClr val="3121FB"/>
                </a:solidFill>
                <a:latin typeface="Arial" panose="020B0604020202020204" pitchFamily="34" charset="0"/>
                <a:cs typeface="Arial" panose="020B0604020202020204" pitchFamily="34" charset="0"/>
              </a:endParaRPr>
            </a:p>
          </p:txBody>
        </p:sp>
      </p:grpSp>
      <p:sp>
        <p:nvSpPr>
          <p:cNvPr id="13" name="Rectangle 12"/>
          <p:cNvSpPr/>
          <p:nvPr/>
        </p:nvSpPr>
        <p:spPr>
          <a:xfrm>
            <a:off x="254884" y="1874676"/>
            <a:ext cx="11255566" cy="1077218"/>
          </a:xfrm>
          <a:prstGeom prst="rect">
            <a:avLst/>
          </a:prstGeom>
        </p:spPr>
        <p:txBody>
          <a:bodyPr wrap="square">
            <a:spAutoFit/>
          </a:bodyPr>
          <a:lstStyle/>
          <a:p>
            <a:pPr algn="just"/>
            <a:r>
              <a:rPr lang="vi-VN" sz="3200">
                <a:solidFill>
                  <a:srgbClr val="3121FB"/>
                </a:solidFill>
                <a:latin typeface="Arial" panose="020B0604020202020204" pitchFamily="34" charset="0"/>
                <a:cs typeface="Arial" panose="020B0604020202020204" pitchFamily="34" charset="0"/>
              </a:rPr>
              <a:t>+ Phát triển các khu bảo tồn thiên nhiên, công viên, vườn quốc gia,…</a:t>
            </a:r>
            <a:endParaRPr lang="vi-VN" sz="3200">
              <a:solidFill>
                <a:srgbClr val="3121FB"/>
              </a:solidFill>
              <a:latin typeface="Arial" panose="020B0604020202020204" pitchFamily="34" charset="0"/>
              <a:cs typeface="Arial" panose="020B0604020202020204" pitchFamily="34" charset="0"/>
            </a:endParaRPr>
          </a:p>
        </p:txBody>
      </p:sp>
      <p:sp>
        <p:nvSpPr>
          <p:cNvPr id="14" name="Rectangle 13"/>
          <p:cNvSpPr/>
          <p:nvPr/>
        </p:nvSpPr>
        <p:spPr>
          <a:xfrm>
            <a:off x="164913" y="2954820"/>
            <a:ext cx="11255566" cy="1077218"/>
          </a:xfrm>
          <a:prstGeom prst="rect">
            <a:avLst/>
          </a:prstGeom>
        </p:spPr>
        <p:txBody>
          <a:bodyPr wrap="square">
            <a:spAutoFit/>
          </a:bodyPr>
          <a:lstStyle/>
          <a:p>
            <a:pPr algn="just"/>
            <a:r>
              <a:rPr lang="vi-VN" sz="3200">
                <a:solidFill>
                  <a:srgbClr val="3121FB"/>
                </a:solidFill>
                <a:cs typeface="Arial" panose="020B0604020202020204" pitchFamily="34" charset="0"/>
              </a:rPr>
              <a:t>+ Đề ra những chiến lược bảo tồn các quần thể sinh vật và cảnh quan bản địa.</a:t>
            </a:r>
            <a:endParaRPr lang="en-US" sz="3200">
              <a:solidFill>
                <a:srgbClr val="3121FB"/>
              </a:solidFill>
              <a:latin typeface="Arial" panose="020B0604020202020204" pitchFamily="34" charset="0"/>
              <a:cs typeface="Arial" panose="020B0604020202020204" pitchFamily="34" charset="0"/>
            </a:endParaRPr>
          </a:p>
        </p:txBody>
      </p:sp>
      <p:pic>
        <p:nvPicPr>
          <p:cNvPr id="15" name="Picture 14" descr="book9"/>
          <p:cNvPicPr>
            <a:picLocks noChangeAspect="1" noChangeArrowheads="1" noCrop="1"/>
          </p:cNvPicPr>
          <p:nvPr/>
        </p:nvPicPr>
        <p:blipFill>
          <a:blip r:embed="rId1"/>
          <a:srcRect/>
          <a:stretch>
            <a:fillRect/>
          </a:stretch>
        </p:blipFill>
        <p:spPr bwMode="auto">
          <a:xfrm>
            <a:off x="141135" y="971805"/>
            <a:ext cx="1080830" cy="7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2645" y="105009"/>
            <a:ext cx="10728966" cy="875873"/>
            <a:chOff x="827727" y="2132073"/>
            <a:chExt cx="10728966" cy="875873"/>
          </a:xfrm>
        </p:grpSpPr>
        <p:grpSp>
          <p:nvGrpSpPr>
            <p:cNvPr id="5" name="Group 4"/>
            <p:cNvGrpSpPr/>
            <p:nvPr/>
          </p:nvGrpSpPr>
          <p:grpSpPr>
            <a:xfrm>
              <a:off x="874713" y="2134997"/>
              <a:ext cx="10681980" cy="872949"/>
              <a:chOff x="1133367" y="2220084"/>
              <a:chExt cx="4461323" cy="914400"/>
            </a:xfrm>
            <a:solidFill>
              <a:srgbClr val="FCFEB0"/>
            </a:solidFill>
          </p:grpSpPr>
          <p:sp>
            <p:nvSpPr>
              <p:cNvPr id="9" name="Arrow: Pentagon 8"/>
              <p:cNvSpPr/>
              <p:nvPr/>
            </p:nvSpPr>
            <p:spPr>
              <a:xfrm>
                <a:off x="1133367" y="2220084"/>
                <a:ext cx="4461323"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p:cNvSpPr txBox="1"/>
              <p:nvPr/>
            </p:nvSpPr>
            <p:spPr>
              <a:xfrm>
                <a:off x="1307657" y="2384346"/>
                <a:ext cx="1883135" cy="628662"/>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6" name="TextBox 5"/>
            <p:cNvSpPr txBox="1"/>
            <p:nvPr/>
          </p:nvSpPr>
          <p:spPr>
            <a:xfrm>
              <a:off x="1853883" y="2288887"/>
              <a:ext cx="94989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a:t>
              </a:r>
              <a:r>
                <a:rPr lang="en-US" sz="2600">
                  <a:solidFill>
                    <a:srgbClr val="0070C0"/>
                  </a:solidFill>
                  <a:latin typeface="Arial" panose="020B0604020202020204" pitchFamily="34" charset="0"/>
                  <a:cs typeface="Arial" panose="020B0604020202020204" pitchFamily="34" charset="0"/>
                </a:rPr>
                <a:t>, </a:t>
              </a:r>
              <a:r>
                <a:rPr lang="vi-VN" sz="2600">
                  <a:solidFill>
                    <a:srgbClr val="0070C0"/>
                  </a:solidFill>
                  <a:latin typeface="Arial" panose="020B0604020202020204" pitchFamily="34" charset="0"/>
                  <a:cs typeface="Arial" panose="020B0604020202020204" pitchFamily="34" charset="0"/>
                </a:rPr>
                <a:t>sử dụng</a:t>
              </a:r>
              <a:r>
                <a:rPr lang="en-US" sz="2600">
                  <a:solidFill>
                    <a:srgbClr val="0070C0"/>
                  </a:solidFill>
                  <a:latin typeface="Arial" panose="020B0604020202020204" pitchFamily="34" charset="0"/>
                  <a:cs typeface="Arial" panose="020B0604020202020204" pitchFamily="34" charset="0"/>
                </a:rPr>
                <a:t> và bảo vệ</a:t>
              </a:r>
              <a:r>
                <a:rPr lang="vi-VN" sz="2600">
                  <a:solidFill>
                    <a:srgbClr val="0070C0"/>
                  </a:solidFill>
                  <a:latin typeface="Arial" panose="020B0604020202020204" pitchFamily="34" charset="0"/>
                  <a:cs typeface="Arial" panose="020B0604020202020204" pitchFamily="34" charset="0"/>
                </a:rPr>
                <a:t> tài nguyên </a:t>
              </a:r>
              <a:r>
                <a:rPr lang="en-US" sz="2600">
                  <a:solidFill>
                    <a:srgbClr val="0070C0"/>
                  </a:solidFill>
                  <a:latin typeface="Arial" panose="020B0604020202020204" pitchFamily="34" charset="0"/>
                  <a:cs typeface="Arial" panose="020B0604020202020204" pitchFamily="34" charset="0"/>
                </a:rPr>
                <a:t>đất</a:t>
              </a:r>
              <a:endParaRPr lang="en-US" sz="2600">
                <a:solidFill>
                  <a:srgbClr val="0070C0"/>
                </a:solidFill>
                <a:latin typeface="Arial" panose="020B0604020202020204" pitchFamily="34" charset="0"/>
                <a:cs typeface="Arial" panose="020B0604020202020204" pitchFamily="34" charset="0"/>
              </a:endParaRPr>
            </a:p>
          </p:txBody>
        </p:sp>
        <p:sp>
          <p:nvSpPr>
            <p:cNvPr id="7" name="Arrow: Pentagon 6"/>
            <p:cNvSpPr/>
            <p:nvPr/>
          </p:nvSpPr>
          <p:spPr>
            <a:xfrm>
              <a:off x="827727" y="2132073"/>
              <a:ext cx="981591" cy="872947"/>
            </a:xfrm>
            <a:prstGeom prst="homePlate">
              <a:avLst/>
            </a:prstGeom>
            <a:solidFill>
              <a:srgbClr val="3121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endParaRPr lang="en-US" sz="4000" b="1">
                <a:latin typeface="Arial" panose="020B0604020202020204" pitchFamily="34" charset="0"/>
                <a:cs typeface="Arial" panose="020B0604020202020204" pitchFamily="34" charset="0"/>
              </a:endParaRPr>
            </a:p>
          </p:txBody>
        </p:sp>
        <p:sp>
          <p:nvSpPr>
            <p:cNvPr id="8" name="Isosceles Triangle 7"/>
            <p:cNvSpPr/>
            <p:nvPr/>
          </p:nvSpPr>
          <p:spPr>
            <a:xfrm rot="5400000">
              <a:off x="1506583" y="247069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802395" y="2304922"/>
            <a:ext cx="10587209" cy="1569660"/>
          </a:xfrm>
          <a:prstGeom prst="rect">
            <a:avLst/>
          </a:prstGeom>
          <a:ln>
            <a:solidFill>
              <a:srgbClr val="3121FB"/>
            </a:solidFill>
            <a:prstDash val="sysDash"/>
          </a:ln>
        </p:spPr>
        <p:txBody>
          <a:bodyPr wrap="square">
            <a:spAutoFit/>
          </a:bodyPr>
          <a:lstStyle/>
          <a:p>
            <a:pPr algn="just"/>
            <a:r>
              <a:rPr lang="en-US" sz="3200">
                <a:solidFill>
                  <a:srgbClr val="FF3399"/>
                </a:solidFill>
                <a:latin typeface="Arial" panose="020B0604020202020204" pitchFamily="34" charset="0"/>
                <a:cs typeface="Arial" panose="020B0604020202020204" pitchFamily="34" charset="0"/>
              </a:rPr>
              <a:t>Dựa vào thông tin trong bài, em hãy phân tích những biện pháp khai thác, sử dụng và bảo vệ nguồn tài nguyên đất của Ô-xtrây-li-a.</a:t>
            </a:r>
            <a:endParaRPr lang="en-US">
              <a:solidFill>
                <a:srgbClr val="FF3399"/>
              </a:solidFill>
            </a:endParaRPr>
          </a:p>
        </p:txBody>
      </p:sp>
      <p:sp>
        <p:nvSpPr>
          <p:cNvPr id="11" name="Rectangle: Rounded Corners 10"/>
          <p:cNvSpPr/>
          <p:nvPr/>
        </p:nvSpPr>
        <p:spPr>
          <a:xfrm>
            <a:off x="3976154" y="1347698"/>
            <a:ext cx="3873798" cy="827835"/>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2" name="TextBox 11"/>
          <p:cNvSpPr txBox="1"/>
          <p:nvPr/>
        </p:nvSpPr>
        <p:spPr>
          <a:xfrm>
            <a:off x="3976153" y="1356572"/>
            <a:ext cx="5210342" cy="523221"/>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TỚ LÀ CHUYÊN GIA</a:t>
            </a:r>
            <a:endParaRPr lang="en-US" sz="2800" b="1">
              <a:solidFill>
                <a:srgbClr val="FFFF00"/>
              </a:solidFill>
              <a:latin typeface="Arial" panose="020B0604020202020204" pitchFamily="34" charset="0"/>
              <a:cs typeface="Arial" panose="020B0604020202020204" pitchFamily="34" charset="0"/>
            </a:endParaRPr>
          </a:p>
        </p:txBody>
      </p:sp>
      <p:pic>
        <p:nvPicPr>
          <p:cNvPr id="13" name="3 Minute Timer (Nho)">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0654108" y="961642"/>
            <a:ext cx="1470991" cy="826787"/>
          </a:xfrm>
          <a:prstGeom prst="rect">
            <a:avLst/>
          </a:prstGeom>
        </p:spPr>
      </p:pic>
      <p:grpSp>
        <p:nvGrpSpPr>
          <p:cNvPr id="14" name="Group 13"/>
          <p:cNvGrpSpPr/>
          <p:nvPr/>
        </p:nvGrpSpPr>
        <p:grpSpPr>
          <a:xfrm>
            <a:off x="586943" y="1294940"/>
            <a:ext cx="1094053" cy="848554"/>
            <a:chOff x="3634055" y="3302115"/>
            <a:chExt cx="848449" cy="796469"/>
          </a:xfrm>
        </p:grpSpPr>
        <p:pic>
          <p:nvPicPr>
            <p:cNvPr id="15" name="Picture 1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a:fillRect/>
            </a:stretch>
          </p:blipFill>
          <p:spPr>
            <a:xfrm>
              <a:off x="3634055" y="3302116"/>
              <a:ext cx="444923" cy="796468"/>
            </a:xfrm>
            <a:prstGeom prst="rect">
              <a:avLst/>
            </a:prstGeom>
          </p:spPr>
        </p:pic>
        <p:pic>
          <p:nvPicPr>
            <p:cNvPr id="16" name="Picture 1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a:fillRect/>
            </a:stretch>
          </p:blipFill>
          <p:spPr>
            <a:xfrm>
              <a:off x="4122720" y="3302115"/>
              <a:ext cx="359784" cy="796469"/>
            </a:xfrm>
            <a:prstGeom prst="rect">
              <a:avLst/>
            </a:prstGeom>
          </p:spPr>
        </p:pic>
      </p:grpSp>
      <p:sp>
        <p:nvSpPr>
          <p:cNvPr id="17" name="Rectangle 16"/>
          <p:cNvSpPr/>
          <p:nvPr/>
        </p:nvSpPr>
        <p:spPr>
          <a:xfrm>
            <a:off x="1792822" y="166573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18" name="Rectangle 17"/>
          <p:cNvSpPr/>
          <p:nvPr/>
        </p:nvSpPr>
        <p:spPr>
          <a:xfrm>
            <a:off x="7951881" y="1761615"/>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right)">
                                      <p:cBhvr>
                                        <p:cTn id="18" dur="500"/>
                                        <p:tgtEl>
                                          <p:spTgt spid="17"/>
                                        </p:tgtEl>
                                      </p:cBhvr>
                                    </p:animEffect>
                                  </p:childTnLst>
                                </p:cTn>
                              </p:par>
                              <p:par>
                                <p:cTn id="19" presetID="22" presetClass="entr" presetSubtype="2"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par>
                                <p:cTn id="27" presetID="22" presetClass="entr" presetSubtype="8"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13"/>
                </p:tgtEl>
              </p:cMediaNode>
            </p:video>
          </p:childTnLst>
        </p:cTn>
      </p:par>
    </p:tnLst>
    <p:bldLst>
      <p:bldP spid="2" grpId="0" animBg="1"/>
      <p:bldP spid="11" grpId="0" animBg="1"/>
      <p:bldP spid="12"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2645" y="105009"/>
            <a:ext cx="10728966" cy="875873"/>
            <a:chOff x="827727" y="2132073"/>
            <a:chExt cx="10728966" cy="875873"/>
          </a:xfrm>
        </p:grpSpPr>
        <p:grpSp>
          <p:nvGrpSpPr>
            <p:cNvPr id="5" name="Group 4"/>
            <p:cNvGrpSpPr/>
            <p:nvPr/>
          </p:nvGrpSpPr>
          <p:grpSpPr>
            <a:xfrm>
              <a:off x="874713" y="2134997"/>
              <a:ext cx="10681980" cy="872949"/>
              <a:chOff x="1133367" y="2220084"/>
              <a:chExt cx="4461323" cy="914400"/>
            </a:xfrm>
            <a:solidFill>
              <a:srgbClr val="FCFEB0"/>
            </a:solidFill>
          </p:grpSpPr>
          <p:sp>
            <p:nvSpPr>
              <p:cNvPr id="9" name="Arrow: Pentagon 8"/>
              <p:cNvSpPr/>
              <p:nvPr/>
            </p:nvSpPr>
            <p:spPr>
              <a:xfrm>
                <a:off x="1133367" y="2220084"/>
                <a:ext cx="4461323"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p:cNvSpPr txBox="1"/>
              <p:nvPr/>
            </p:nvSpPr>
            <p:spPr>
              <a:xfrm>
                <a:off x="1307657" y="2384346"/>
                <a:ext cx="1883135" cy="628662"/>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6" name="TextBox 5"/>
            <p:cNvSpPr txBox="1"/>
            <p:nvPr/>
          </p:nvSpPr>
          <p:spPr>
            <a:xfrm>
              <a:off x="1853883" y="2288887"/>
              <a:ext cx="9498991" cy="492443"/>
            </a:xfrm>
            <a:prstGeom prst="rect">
              <a:avLst/>
            </a:prstGeom>
            <a:noFill/>
          </p:spPr>
          <p:txBody>
            <a:bodyPr wrap="square" rtlCol="0">
              <a:spAutoFit/>
            </a:bodyPr>
            <a:lstStyle/>
            <a:p>
              <a:pPr algn="ctr"/>
              <a:r>
                <a:rPr lang="vi-VN" sz="2600">
                  <a:solidFill>
                    <a:srgbClr val="3121FB"/>
                  </a:solidFill>
                  <a:latin typeface="Arial" panose="020B0604020202020204" pitchFamily="34" charset="0"/>
                  <a:cs typeface="Arial" panose="020B0604020202020204" pitchFamily="34" charset="0"/>
                </a:rPr>
                <a:t>Phương thức khai thác</a:t>
              </a:r>
              <a:r>
                <a:rPr lang="en-US" sz="2600">
                  <a:solidFill>
                    <a:srgbClr val="3121FB"/>
                  </a:solidFill>
                  <a:latin typeface="Arial" panose="020B0604020202020204" pitchFamily="34" charset="0"/>
                  <a:cs typeface="Arial" panose="020B0604020202020204" pitchFamily="34" charset="0"/>
                </a:rPr>
                <a:t>, </a:t>
              </a:r>
              <a:r>
                <a:rPr lang="vi-VN" sz="2600">
                  <a:solidFill>
                    <a:srgbClr val="3121FB"/>
                  </a:solidFill>
                  <a:latin typeface="Arial" panose="020B0604020202020204" pitchFamily="34" charset="0"/>
                  <a:cs typeface="Arial" panose="020B0604020202020204" pitchFamily="34" charset="0"/>
                </a:rPr>
                <a:t>sử dụng</a:t>
              </a:r>
              <a:r>
                <a:rPr lang="en-US" sz="2600">
                  <a:solidFill>
                    <a:srgbClr val="3121FB"/>
                  </a:solidFill>
                  <a:latin typeface="Arial" panose="020B0604020202020204" pitchFamily="34" charset="0"/>
                  <a:cs typeface="Arial" panose="020B0604020202020204" pitchFamily="34" charset="0"/>
                </a:rPr>
                <a:t> và bảo vệ</a:t>
              </a:r>
              <a:r>
                <a:rPr lang="vi-VN" sz="2600">
                  <a:solidFill>
                    <a:srgbClr val="3121FB"/>
                  </a:solidFill>
                  <a:latin typeface="Arial" panose="020B0604020202020204" pitchFamily="34" charset="0"/>
                  <a:cs typeface="Arial" panose="020B0604020202020204" pitchFamily="34" charset="0"/>
                </a:rPr>
                <a:t> tài nguyên </a:t>
              </a:r>
              <a:r>
                <a:rPr lang="en-US" sz="2600">
                  <a:solidFill>
                    <a:srgbClr val="3121FB"/>
                  </a:solidFill>
                  <a:latin typeface="Arial" panose="020B0604020202020204" pitchFamily="34" charset="0"/>
                  <a:cs typeface="Arial" panose="020B0604020202020204" pitchFamily="34" charset="0"/>
                </a:rPr>
                <a:t>đất</a:t>
              </a:r>
              <a:endParaRPr lang="en-US" sz="2600">
                <a:solidFill>
                  <a:srgbClr val="3121FB"/>
                </a:solidFill>
                <a:latin typeface="Arial" panose="020B0604020202020204" pitchFamily="34" charset="0"/>
                <a:cs typeface="Arial" panose="020B0604020202020204" pitchFamily="34" charset="0"/>
              </a:endParaRPr>
            </a:p>
          </p:txBody>
        </p:sp>
        <p:sp>
          <p:nvSpPr>
            <p:cNvPr id="7" name="Arrow: Pentagon 6"/>
            <p:cNvSpPr/>
            <p:nvPr/>
          </p:nvSpPr>
          <p:spPr>
            <a:xfrm>
              <a:off x="827727" y="2132073"/>
              <a:ext cx="981591" cy="872947"/>
            </a:xfrm>
            <a:prstGeom prst="homePlate">
              <a:avLst/>
            </a:prstGeom>
            <a:solidFill>
              <a:srgbClr val="3121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endParaRPr lang="en-US" sz="4000" b="1">
                <a:latin typeface="Arial" panose="020B0604020202020204" pitchFamily="34" charset="0"/>
                <a:cs typeface="Arial" panose="020B0604020202020204" pitchFamily="34" charset="0"/>
              </a:endParaRPr>
            </a:p>
          </p:txBody>
        </p:sp>
        <p:sp>
          <p:nvSpPr>
            <p:cNvPr id="8" name="Isosceles Triangle 7"/>
            <p:cNvSpPr/>
            <p:nvPr/>
          </p:nvSpPr>
          <p:spPr>
            <a:xfrm rot="5400000">
              <a:off x="1506583" y="247069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99401" y="2135267"/>
            <a:ext cx="6100296" cy="4120517"/>
            <a:chOff x="932698" y="2337813"/>
            <a:chExt cx="6100296" cy="4120517"/>
          </a:xfrm>
        </p:grpSpPr>
        <p:pic>
          <p:nvPicPr>
            <p:cNvPr id="13" name="Picture 12"/>
            <p:cNvPicPr>
              <a:picLocks noChangeAspect="1"/>
            </p:cNvPicPr>
            <p:nvPr/>
          </p:nvPicPr>
          <p:blipFill>
            <a:blip r:embed="rId1"/>
            <a:stretch>
              <a:fillRect/>
            </a:stretch>
          </p:blipFill>
          <p:spPr>
            <a:xfrm>
              <a:off x="1028448" y="2337813"/>
              <a:ext cx="5297137" cy="3715427"/>
            </a:xfrm>
            <a:prstGeom prst="rect">
              <a:avLst/>
            </a:prstGeom>
          </p:spPr>
        </p:pic>
        <p:sp>
          <p:nvSpPr>
            <p:cNvPr id="14" name="Rectangle 13"/>
            <p:cNvSpPr/>
            <p:nvPr/>
          </p:nvSpPr>
          <p:spPr>
            <a:xfrm>
              <a:off x="932698" y="6058220"/>
              <a:ext cx="6100296" cy="400110"/>
            </a:xfrm>
            <a:prstGeom prst="rect">
              <a:avLst/>
            </a:prstGeom>
          </p:spPr>
          <p:txBody>
            <a:bodyPr wrap="square">
              <a:spAutoFit/>
            </a:bodyPr>
            <a:lstStyle/>
            <a:p>
              <a:pPr algn="just"/>
              <a:r>
                <a:rPr lang="en-US" sz="2000">
                  <a:solidFill>
                    <a:srgbClr val="00B050"/>
                  </a:solidFill>
                  <a:latin typeface="Arial" panose="020B0604020202020204" pitchFamily="34" charset="0"/>
                  <a:cs typeface="Arial" panose="020B0604020202020204" pitchFamily="34" charset="0"/>
                </a:rPr>
                <a:t>Đ</a:t>
              </a:r>
              <a:r>
                <a:rPr lang="vi-VN" sz="2000">
                  <a:solidFill>
                    <a:srgbClr val="00B050"/>
                  </a:solidFill>
                  <a:latin typeface="Arial" panose="020B0604020202020204" pitchFamily="34" charset="0"/>
                  <a:cs typeface="Arial" panose="020B0604020202020204" pitchFamily="34" charset="0"/>
                </a:rPr>
                <a:t>iều kiện khí hậu khô hạn, </a:t>
              </a:r>
              <a:r>
                <a:rPr lang="en-US" sz="2000">
                  <a:solidFill>
                    <a:srgbClr val="00B050"/>
                  </a:solidFill>
                  <a:latin typeface="Arial" panose="020B0604020202020204" pitchFamily="34" charset="0"/>
                  <a:cs typeface="Arial" panose="020B0604020202020204" pitchFamily="34" charset="0"/>
                </a:rPr>
                <a:t>đất đai kém màu mỡ</a:t>
              </a:r>
              <a:endParaRPr lang="en-US" sz="2000">
                <a:solidFill>
                  <a:srgbClr val="00B050"/>
                </a:solidFill>
                <a:latin typeface="Arial" panose="020B0604020202020204" pitchFamily="34" charset="0"/>
                <a:cs typeface="Arial" panose="020B0604020202020204" pitchFamily="34" charset="0"/>
              </a:endParaRPr>
            </a:p>
          </p:txBody>
        </p:sp>
      </p:grpSp>
      <p:grpSp>
        <p:nvGrpSpPr>
          <p:cNvPr id="17" name="Group 16"/>
          <p:cNvGrpSpPr/>
          <p:nvPr/>
        </p:nvGrpSpPr>
        <p:grpSpPr>
          <a:xfrm>
            <a:off x="6495447" y="2135267"/>
            <a:ext cx="5512168" cy="4423313"/>
            <a:chOff x="6553933" y="2337813"/>
            <a:chExt cx="5512168" cy="4423313"/>
          </a:xfrm>
        </p:grpSpPr>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087"/>
            <a:stretch>
              <a:fillRect/>
            </a:stretch>
          </p:blipFill>
          <p:spPr bwMode="auto">
            <a:xfrm>
              <a:off x="6553933" y="2337813"/>
              <a:ext cx="5512168" cy="371542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972637" y="6053240"/>
              <a:ext cx="4939228" cy="707886"/>
            </a:xfrm>
            <a:prstGeom prst="rect">
              <a:avLst/>
            </a:prstGeom>
          </p:spPr>
          <p:txBody>
            <a:bodyPr wrap="square">
              <a:spAutoFit/>
            </a:bodyPr>
            <a:lstStyle/>
            <a:p>
              <a:pPr algn="ctr"/>
              <a:r>
                <a:rPr lang="vi-VN" sz="2000">
                  <a:solidFill>
                    <a:srgbClr val="00B050"/>
                  </a:solidFill>
                  <a:cs typeface="Arial" panose="020B0604020202020204" pitchFamily="34" charset="0"/>
                </a:rPr>
                <a:t>Ngành chăn nuôi gia súc (đặc biệt là cừu) được chú trọng phát triển</a:t>
              </a:r>
              <a:endParaRPr lang="en-US" sz="2000">
                <a:solidFill>
                  <a:srgbClr val="00B050"/>
                </a:solidFill>
              </a:endParaRPr>
            </a:p>
          </p:txBody>
        </p:sp>
      </p:grpSp>
      <p:sp>
        <p:nvSpPr>
          <p:cNvPr id="18" name="TextBox 17"/>
          <p:cNvSpPr txBox="1"/>
          <p:nvPr/>
        </p:nvSpPr>
        <p:spPr>
          <a:xfrm>
            <a:off x="683046" y="1200839"/>
            <a:ext cx="3910988" cy="523220"/>
          </a:xfrm>
          <a:prstGeom prst="rect">
            <a:avLst/>
          </a:prstGeom>
          <a:noFill/>
        </p:spPr>
        <p:txBody>
          <a:bodyPr wrap="square" rtlCol="0">
            <a:spAutoFit/>
          </a:bodyPr>
          <a:lstStyle/>
          <a:p>
            <a:pPr marL="285750" indent="-285750">
              <a:buFont typeface="Wingdings" panose="05000000000000000000" pitchFamily="2" charset="2"/>
              <a:buChar char="v"/>
            </a:pPr>
            <a:r>
              <a:rPr lang="en-US" sz="2800">
                <a:solidFill>
                  <a:srgbClr val="FF3399"/>
                </a:solidFill>
                <a:latin typeface="Arial" panose="020B0604020202020204" pitchFamily="34" charset="0"/>
                <a:cs typeface="Arial" panose="020B0604020202020204" pitchFamily="34" charset="0"/>
              </a:rPr>
              <a:t>Khai thác và sử dụng</a:t>
            </a:r>
            <a:endParaRPr lang="en-US" sz="2800">
              <a:solidFill>
                <a:srgbClr val="FF339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p:cNvGrpSpPr/>
          <p:nvPr/>
        </p:nvGrpSpPr>
        <p:grpSpPr>
          <a:xfrm>
            <a:off x="0" y="-14068"/>
            <a:ext cx="12206068" cy="6858000"/>
            <a:chOff x="-14068" y="0"/>
            <a:chExt cx="12206068" cy="6858000"/>
          </a:xfrm>
        </p:grpSpPr>
        <p:grpSp>
          <p:nvGrpSpPr>
            <p:cNvPr id="88" name="Nhóm 2"/>
            <p:cNvGrpSpPr/>
            <p:nvPr/>
          </p:nvGrpSpPr>
          <p:grpSpPr>
            <a:xfrm>
              <a:off x="-14068" y="0"/>
              <a:ext cx="12206068" cy="6858000"/>
              <a:chOff x="-14068" y="0"/>
              <a:chExt cx="12206068" cy="6858000"/>
            </a:xfrm>
          </p:grpSpPr>
          <p:cxnSp>
            <p:nvCxnSpPr>
              <p:cNvPr id="90" name="Đường nối Thẳng 4"/>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2" name="The Great Barrier Reef May Be Dying Faster Than We Thought - National Geographi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08911" y="1551545"/>
            <a:ext cx="4883089" cy="53176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0197" y="228909"/>
            <a:ext cx="11530361"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 Những nơi đất tốt, khí hậu thuận lợi, được sự hỗ trợ của hệ thống thuỷ lợi đã hình thành các nông trại trồng lúa mì, nho, cam... </a:t>
            </a:r>
            <a:endParaRPr lang="en-US" sz="2800">
              <a:solidFill>
                <a:srgbClr val="0131FF"/>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0" y="1575860"/>
            <a:ext cx="3591426" cy="2238687"/>
          </a:xfrm>
          <a:prstGeom prst="rect">
            <a:avLst/>
          </a:prstGeom>
        </p:spPr>
      </p:pic>
      <p:pic>
        <p:nvPicPr>
          <p:cNvPr id="5" name="Picture 4"/>
          <p:cNvPicPr>
            <a:picLocks noChangeAspect="1"/>
          </p:cNvPicPr>
          <p:nvPr/>
        </p:nvPicPr>
        <p:blipFill>
          <a:blip r:embed="rId3"/>
          <a:stretch>
            <a:fillRect/>
          </a:stretch>
        </p:blipFill>
        <p:spPr>
          <a:xfrm>
            <a:off x="3702607" y="1890922"/>
            <a:ext cx="3025808" cy="1898920"/>
          </a:xfrm>
          <a:prstGeom prst="rect">
            <a:avLst/>
          </a:prstGeom>
        </p:spPr>
      </p:pic>
      <p:pic>
        <p:nvPicPr>
          <p:cNvPr id="6" name="Picture 5"/>
          <p:cNvPicPr>
            <a:picLocks noChangeAspect="1"/>
          </p:cNvPicPr>
          <p:nvPr/>
        </p:nvPicPr>
        <p:blipFill>
          <a:blip r:embed="rId4"/>
          <a:stretch>
            <a:fillRect/>
          </a:stretch>
        </p:blipFill>
        <p:spPr>
          <a:xfrm>
            <a:off x="2491463" y="4799704"/>
            <a:ext cx="3007867" cy="2011755"/>
          </a:xfrm>
          <a:prstGeom prst="rect">
            <a:avLst/>
          </a:prstGeom>
        </p:spPr>
      </p:pic>
      <p:sp>
        <p:nvSpPr>
          <p:cNvPr id="7" name="Rectangle 6"/>
          <p:cNvSpPr/>
          <p:nvPr/>
        </p:nvSpPr>
        <p:spPr>
          <a:xfrm>
            <a:off x="317051" y="3879274"/>
            <a:ext cx="6548750" cy="830997"/>
          </a:xfrm>
          <a:prstGeom prst="rect">
            <a:avLst/>
          </a:prstGeom>
        </p:spPr>
        <p:txBody>
          <a:bodyPr wrap="square">
            <a:spAutoFit/>
          </a:bodyPr>
          <a:lstStyle/>
          <a:p>
            <a:pPr algn="just"/>
            <a:r>
              <a:rPr lang="vi-VN" sz="2400">
                <a:solidFill>
                  <a:srgbClr val="FF3399"/>
                </a:solidFill>
                <a:latin typeface="Arial" panose="020B0604020202020204" pitchFamily="34" charset="0"/>
                <a:cs typeface="Arial" panose="020B0604020202020204" pitchFamily="34" charset="0"/>
              </a:rPr>
              <a:t>Các cơ sở chế biến sản phẩm nông nghiệp nằm gần các cảng biển để phục vụ xuất khẩu.</a:t>
            </a:r>
            <a:endParaRPr lang="en-US" sz="2400">
              <a:solidFill>
                <a:srgbClr val="FF3399"/>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3303" y="219728"/>
            <a:ext cx="11985394" cy="1384995"/>
          </a:xfrm>
          <a:prstGeom prst="rect">
            <a:avLst/>
          </a:prstGeom>
        </p:spPr>
        <p:txBody>
          <a:bodyPr wrap="square">
            <a:spAutoFit/>
          </a:bodyPr>
          <a:lstStyle/>
          <a:p>
            <a:pPr marL="457200" indent="-457200" algn="just">
              <a:buFont typeface="Wingdings" panose="05000000000000000000" pitchFamily="2" charset="2"/>
              <a:buChar char="ü"/>
            </a:pPr>
            <a:r>
              <a:rPr lang="en-US" sz="2800">
                <a:solidFill>
                  <a:srgbClr val="3121FB"/>
                </a:solidFill>
                <a:latin typeface="Arial" panose="020B0604020202020204" pitchFamily="34" charset="0"/>
                <a:cs typeface="Arial" panose="020B0604020202020204" pitchFamily="34" charset="0"/>
              </a:rPr>
              <a:t>T</a:t>
            </a:r>
            <a:r>
              <a:rPr lang="vi-VN" sz="2800">
                <a:solidFill>
                  <a:srgbClr val="3121FB"/>
                </a:solidFill>
                <a:latin typeface="Arial" panose="020B0604020202020204" pitchFamily="34" charset="0"/>
                <a:cs typeface="Arial" panose="020B0604020202020204" pitchFamily="34" charset="0"/>
              </a:rPr>
              <a:t>riển khai Chương trình quốc gia về chăm sóc đất để thúc đẩy các phương pháp canh tác mới, phủ xanh đất trống, phổ biến các giải pháp kĩ thuật,…</a:t>
            </a:r>
            <a:endParaRPr lang="en-US" sz="2800">
              <a:solidFill>
                <a:srgbClr val="3121FB"/>
              </a:solidFill>
              <a:latin typeface="Arial" panose="020B0604020202020204" pitchFamily="34" charset="0"/>
              <a:cs typeface="Arial" panose="020B0604020202020204" pitchFamily="34" charset="0"/>
            </a:endParaRPr>
          </a:p>
        </p:txBody>
      </p:sp>
      <p:sp>
        <p:nvSpPr>
          <p:cNvPr id="10" name="TextBox 9"/>
          <p:cNvSpPr txBox="1"/>
          <p:nvPr/>
        </p:nvSpPr>
        <p:spPr>
          <a:xfrm>
            <a:off x="464721" y="5930386"/>
            <a:ext cx="10819647" cy="707886"/>
          </a:xfrm>
          <a:prstGeom prst="rect">
            <a:avLst/>
          </a:prstGeom>
          <a:noFill/>
        </p:spPr>
        <p:txBody>
          <a:bodyPr wrap="square" rtlCol="0">
            <a:spAutoFit/>
          </a:bodyPr>
          <a:lstStyle/>
          <a:p>
            <a:pPr algn="ctr"/>
            <a:r>
              <a:rPr lang="en-US" sz="2000">
                <a:solidFill>
                  <a:srgbClr val="FF3399"/>
                </a:solidFill>
                <a:latin typeface="Arial" panose="020B0604020202020204" pitchFamily="34" charset="0"/>
                <a:cs typeface="Arial" panose="020B0604020202020204" pitchFamily="34" charset="0"/>
              </a:rPr>
              <a:t>Úc có rất nhiều nông trại, và tuỳ mỗi vùng miền lại có những loại nông trại trồng những giống cây trái khác nhau.</a:t>
            </a:r>
            <a:endParaRPr lang="en-US" sz="2000">
              <a:solidFill>
                <a:srgbClr val="FF3399"/>
              </a:solidFill>
              <a:latin typeface="Arial" panose="020B0604020202020204" pitchFamily="34" charset="0"/>
              <a:cs typeface="Arial" panose="020B0604020202020204" pitchFamily="34" charset="0"/>
            </a:endParaRPr>
          </a:p>
        </p:txBody>
      </p:sp>
      <p:pic>
        <p:nvPicPr>
          <p:cNvPr id="614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39168" y="2041503"/>
            <a:ext cx="5849529" cy="38888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41" y="2041502"/>
            <a:ext cx="5678459" cy="38888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barn(inVertical)">
                                      <p:cBhvr>
                                        <p:cTn id="12" dur="500"/>
                                        <p:tgtEl>
                                          <p:spTgt spid="6148"/>
                                        </p:tgtEl>
                                      </p:cBhvr>
                                    </p:animEffect>
                                  </p:childTnLst>
                                </p:cTn>
                              </p:par>
                              <p:par>
                                <p:cTn id="13" presetID="16" presetClass="entr" presetSubtype="21"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Effect transition="in" filter="barn(inVertical)">
                                      <p:cBhvr>
                                        <p:cTn id="15" dur="500"/>
                                        <p:tgtEl>
                                          <p:spTgt spid="614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493" y="16874"/>
            <a:ext cx="10728966" cy="875873"/>
            <a:chOff x="827727" y="2132073"/>
            <a:chExt cx="10728966" cy="875873"/>
          </a:xfrm>
        </p:grpSpPr>
        <p:grpSp>
          <p:nvGrpSpPr>
            <p:cNvPr id="5" name="Group 4"/>
            <p:cNvGrpSpPr/>
            <p:nvPr/>
          </p:nvGrpSpPr>
          <p:grpSpPr>
            <a:xfrm>
              <a:off x="874713" y="2134997"/>
              <a:ext cx="10681980" cy="872949"/>
              <a:chOff x="1133367" y="2220084"/>
              <a:chExt cx="4461323" cy="914400"/>
            </a:xfrm>
            <a:solidFill>
              <a:srgbClr val="FCFEB0"/>
            </a:solidFill>
          </p:grpSpPr>
          <p:sp>
            <p:nvSpPr>
              <p:cNvPr id="9" name="Arrow: Pentagon 8"/>
              <p:cNvSpPr/>
              <p:nvPr/>
            </p:nvSpPr>
            <p:spPr>
              <a:xfrm>
                <a:off x="1133367" y="2220084"/>
                <a:ext cx="4461323"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p:cNvSpPr txBox="1"/>
              <p:nvPr/>
            </p:nvSpPr>
            <p:spPr>
              <a:xfrm>
                <a:off x="1307657" y="2384346"/>
                <a:ext cx="1883135" cy="628662"/>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6" name="TextBox 5"/>
            <p:cNvSpPr txBox="1"/>
            <p:nvPr/>
          </p:nvSpPr>
          <p:spPr>
            <a:xfrm>
              <a:off x="1853883" y="2288887"/>
              <a:ext cx="94989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a:t>
              </a:r>
              <a:r>
                <a:rPr lang="en-US" sz="2600">
                  <a:solidFill>
                    <a:srgbClr val="0070C0"/>
                  </a:solidFill>
                  <a:latin typeface="Arial" panose="020B0604020202020204" pitchFamily="34" charset="0"/>
                  <a:cs typeface="Arial" panose="020B0604020202020204" pitchFamily="34" charset="0"/>
                </a:rPr>
                <a:t>, </a:t>
              </a:r>
              <a:r>
                <a:rPr lang="vi-VN" sz="2600">
                  <a:solidFill>
                    <a:srgbClr val="0070C0"/>
                  </a:solidFill>
                  <a:latin typeface="Arial" panose="020B0604020202020204" pitchFamily="34" charset="0"/>
                  <a:cs typeface="Arial" panose="020B0604020202020204" pitchFamily="34" charset="0"/>
                </a:rPr>
                <a:t>sử dụng</a:t>
              </a:r>
              <a:r>
                <a:rPr lang="en-US" sz="2600">
                  <a:solidFill>
                    <a:srgbClr val="0070C0"/>
                  </a:solidFill>
                  <a:latin typeface="Arial" panose="020B0604020202020204" pitchFamily="34" charset="0"/>
                  <a:cs typeface="Arial" panose="020B0604020202020204" pitchFamily="34" charset="0"/>
                </a:rPr>
                <a:t> và bảo vệ</a:t>
              </a:r>
              <a:r>
                <a:rPr lang="vi-VN" sz="2600">
                  <a:solidFill>
                    <a:srgbClr val="0070C0"/>
                  </a:solidFill>
                  <a:latin typeface="Arial" panose="020B0604020202020204" pitchFamily="34" charset="0"/>
                  <a:cs typeface="Arial" panose="020B0604020202020204" pitchFamily="34" charset="0"/>
                </a:rPr>
                <a:t> tài nguyên </a:t>
              </a:r>
              <a:r>
                <a:rPr lang="en-US" sz="2600">
                  <a:solidFill>
                    <a:srgbClr val="0070C0"/>
                  </a:solidFill>
                  <a:latin typeface="Arial" panose="020B0604020202020204" pitchFamily="34" charset="0"/>
                  <a:cs typeface="Arial" panose="020B0604020202020204" pitchFamily="34" charset="0"/>
                </a:rPr>
                <a:t>đất</a:t>
              </a:r>
              <a:endParaRPr lang="en-US" sz="2600">
                <a:solidFill>
                  <a:srgbClr val="0070C0"/>
                </a:solidFill>
                <a:latin typeface="Arial" panose="020B0604020202020204" pitchFamily="34" charset="0"/>
                <a:cs typeface="Arial" panose="020B0604020202020204" pitchFamily="34" charset="0"/>
              </a:endParaRPr>
            </a:p>
          </p:txBody>
        </p:sp>
        <p:sp>
          <p:nvSpPr>
            <p:cNvPr id="7" name="Arrow: Pentagon 6"/>
            <p:cNvSpPr/>
            <p:nvPr/>
          </p:nvSpPr>
          <p:spPr>
            <a:xfrm>
              <a:off x="827727" y="2132073"/>
              <a:ext cx="981591" cy="872947"/>
            </a:xfrm>
            <a:prstGeom prst="homePlate">
              <a:avLst/>
            </a:prstGeom>
            <a:solidFill>
              <a:srgbClr val="3121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endParaRPr lang="en-US" sz="4000" b="1">
                <a:latin typeface="Arial" panose="020B0604020202020204" pitchFamily="34" charset="0"/>
                <a:cs typeface="Arial" panose="020B0604020202020204" pitchFamily="34" charset="0"/>
              </a:endParaRPr>
            </a:p>
          </p:txBody>
        </p:sp>
        <p:sp>
          <p:nvSpPr>
            <p:cNvPr id="8" name="Isosceles Triangle 7"/>
            <p:cNvSpPr/>
            <p:nvPr/>
          </p:nvSpPr>
          <p:spPr>
            <a:xfrm rot="5400000">
              <a:off x="1506583" y="247069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70479" y="1707617"/>
            <a:ext cx="12272790" cy="1198880"/>
          </a:xfrm>
          <a:prstGeom prst="rect">
            <a:avLst/>
          </a:prstGeom>
          <a:noFill/>
        </p:spPr>
        <p:txBody>
          <a:bodyPr wrap="square" rtlCol="0">
            <a:spAutoFit/>
          </a:bodyPr>
          <a:lstStyle/>
          <a:p>
            <a:r>
              <a:rPr lang="en-US" sz="3600">
                <a:solidFill>
                  <a:srgbClr val="3121FB"/>
                </a:solidFill>
                <a:latin typeface="Arial" panose="020B0604020202020204" pitchFamily="34" charset="0"/>
                <a:cs typeface="Arial" panose="020B0604020202020204" pitchFamily="34" charset="0"/>
              </a:rPr>
              <a:t>- Điều kiện khí hậu khô hạn, đất đai kém màu mỡ,ngành chăn nuôi gia súc đ</a:t>
            </a:r>
            <a:r>
              <a:rPr lang="vi-VN" sz="3600">
                <a:solidFill>
                  <a:srgbClr val="3121FB"/>
                </a:solidFill>
                <a:latin typeface="Arial" panose="020B0604020202020204" pitchFamily="34" charset="0"/>
                <a:cs typeface="Arial" panose="020B0604020202020204" pitchFamily="34" charset="0"/>
              </a:rPr>
              <a:t>ư</a:t>
            </a:r>
            <a:r>
              <a:rPr lang="en-US" sz="3600">
                <a:solidFill>
                  <a:srgbClr val="3121FB"/>
                </a:solidFill>
                <a:latin typeface="Arial" panose="020B0604020202020204" pitchFamily="34" charset="0"/>
                <a:cs typeface="Arial" panose="020B0604020202020204" pitchFamily="34" charset="0"/>
              </a:rPr>
              <a:t>ợc chú trọng phát triển.</a:t>
            </a:r>
            <a:endParaRPr lang="en-US" sz="3600">
              <a:solidFill>
                <a:srgbClr val="3121FB"/>
              </a:solidFill>
              <a:latin typeface="Arial" panose="020B0604020202020204" pitchFamily="34" charset="0"/>
              <a:cs typeface="Arial" panose="020B0604020202020204" pitchFamily="34" charset="0"/>
            </a:endParaRPr>
          </a:p>
        </p:txBody>
      </p:sp>
      <p:sp>
        <p:nvSpPr>
          <p:cNvPr id="13" name="Rectangle 12"/>
          <p:cNvSpPr/>
          <p:nvPr/>
        </p:nvSpPr>
        <p:spPr>
          <a:xfrm>
            <a:off x="70479" y="2901757"/>
            <a:ext cx="11985394" cy="1754326"/>
          </a:xfrm>
          <a:prstGeom prst="rect">
            <a:avLst/>
          </a:prstGeom>
        </p:spPr>
        <p:txBody>
          <a:bodyPr wrap="square">
            <a:spAutoFit/>
          </a:bodyPr>
          <a:lstStyle/>
          <a:p>
            <a:pPr algn="just"/>
            <a:r>
              <a:rPr lang="en-US" sz="3600">
                <a:solidFill>
                  <a:srgbClr val="3121FB"/>
                </a:solidFill>
                <a:latin typeface="Arial" panose="020B0604020202020204" pitchFamily="34" charset="0"/>
                <a:cs typeface="Arial" panose="020B0604020202020204" pitchFamily="34" charset="0"/>
              </a:rPr>
              <a:t>- T</a:t>
            </a:r>
            <a:r>
              <a:rPr lang="vi-VN" sz="3600">
                <a:solidFill>
                  <a:srgbClr val="3121FB"/>
                </a:solidFill>
                <a:latin typeface="Arial" panose="020B0604020202020204" pitchFamily="34" charset="0"/>
                <a:cs typeface="Arial" panose="020B0604020202020204" pitchFamily="34" charset="0"/>
              </a:rPr>
              <a:t>riển khai Chương trình quốc gia về chăm sóc đất để thúc đẩy các phương pháp canh tác mới, phủ xanh đất trống, phổ biến các giải pháp kĩ thuật,…</a:t>
            </a:r>
            <a:endParaRPr lang="en-US" sz="3600">
              <a:solidFill>
                <a:srgbClr val="3121FB"/>
              </a:solidFill>
              <a:latin typeface="Arial" panose="020B0604020202020204" pitchFamily="34" charset="0"/>
              <a:cs typeface="Arial" panose="020B0604020202020204" pitchFamily="34" charset="0"/>
            </a:endParaRPr>
          </a:p>
        </p:txBody>
      </p:sp>
      <p:pic>
        <p:nvPicPr>
          <p:cNvPr id="14" name="Picture 13" descr="book9"/>
          <p:cNvPicPr>
            <a:picLocks noChangeAspect="1" noChangeArrowheads="1" noCrop="1"/>
          </p:cNvPicPr>
          <p:nvPr/>
        </p:nvPicPr>
        <p:blipFill>
          <a:blip r:embed="rId1"/>
          <a:srcRect/>
          <a:stretch>
            <a:fillRect/>
          </a:stretch>
        </p:blipFill>
        <p:spPr bwMode="auto">
          <a:xfrm>
            <a:off x="141135" y="971805"/>
            <a:ext cx="1080830" cy="74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1">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endParaRPr lang="en-US" altLang="en-US" sz="4400" b="1">
              <a:solidFill>
                <a:srgbClr val="FF0066"/>
              </a:solidFill>
              <a:latin typeface="Arial" panose="020B0604020202020204" pitchFamily="34" charset="0"/>
              <a:ea typeface="Kids"/>
              <a:cs typeface="Arial" panose="020B0604020202020204" pitchFamily="34" charset="0"/>
            </a:endParaRP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endParaRPr lang="en-US" altLang="en-US" sz="4400" b="1">
              <a:solidFill>
                <a:srgbClr val="FF0066"/>
              </a:solidFill>
              <a:latin typeface="Arial" panose="020B0604020202020204" pitchFamily="34" charset="0"/>
              <a:ea typeface="Kids"/>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9878" y="1149326"/>
            <a:ext cx="11632243" cy="1200329"/>
          </a:xfrm>
          <a:prstGeom prst="rect">
            <a:avLst/>
          </a:prstGeom>
          <a:noFill/>
          <a:ln>
            <a:solidFill>
              <a:srgbClr val="0070C0"/>
            </a:solidFill>
            <a:prstDash val="sysDash"/>
          </a:ln>
        </p:spPr>
        <p:txBody>
          <a:bodyPr wrap="square" rtlCol="0">
            <a:spAutoFit/>
          </a:bodyPr>
          <a:lstStyle/>
          <a:p>
            <a:pPr algn="ctr"/>
            <a:r>
              <a:rPr lang="vi-VN" sz="3600">
                <a:solidFill>
                  <a:srgbClr val="FF3399"/>
                </a:solidFill>
              </a:rPr>
              <a:t>Em hãy vẽ sơ đồ thể hiện các phương thức con người khai thác, sử dụng và bảo vệ thiên nhiên ở Ô-xtrây-li-a.</a:t>
            </a:r>
            <a:endParaRPr lang="en-US" sz="4000" dirty="0">
              <a:solidFill>
                <a:srgbClr val="FF3399"/>
              </a:solidFill>
              <a:latin typeface="Arial" panose="020B0604020202020204" pitchFamily="34" charset="0"/>
              <a:cs typeface="Arial" panose="020B0604020202020204" pitchFamily="34" charset="0"/>
            </a:endParaRPr>
          </a:p>
        </p:txBody>
      </p:sp>
      <p:grpSp>
        <p:nvGrpSpPr>
          <p:cNvPr id="3" name="Group 2"/>
          <p:cNvGrpSpPr/>
          <p:nvPr/>
        </p:nvGrpSpPr>
        <p:grpSpPr>
          <a:xfrm>
            <a:off x="4281291" y="46823"/>
            <a:ext cx="3108949" cy="838556"/>
            <a:chOff x="3331608" y="268761"/>
            <a:chExt cx="3108949" cy="838556"/>
          </a:xfrm>
        </p:grpSpPr>
        <p:sp>
          <p:nvSpPr>
            <p:cNvPr id="5" name="Rectangle: Rounded Corners 4"/>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endParaRPr lang="en-US" sz="3600" b="1">
                <a:solidFill>
                  <a:srgbClr val="FFFF00"/>
                </a:solidFill>
                <a:latin typeface="Arial" panose="020B0604020202020204" pitchFamily="34" charset="0"/>
                <a:cs typeface="Arial" panose="020B0604020202020204" pitchFamily="34" charset="0"/>
              </a:endParaRPr>
            </a:p>
          </p:txBody>
        </p:sp>
      </p:grpSp>
      <p:sp>
        <p:nvSpPr>
          <p:cNvPr id="2" name="Rectangle: Rounded Corners 1"/>
          <p:cNvSpPr/>
          <p:nvPr/>
        </p:nvSpPr>
        <p:spPr>
          <a:xfrm>
            <a:off x="3281189" y="2456761"/>
            <a:ext cx="6226368" cy="881350"/>
          </a:xfrm>
          <a:prstGeom prst="roundRect">
            <a:avLst/>
          </a:prstGeom>
          <a:solidFill>
            <a:schemeClr val="accent4">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391358" y="2456761"/>
            <a:ext cx="5950946" cy="830997"/>
          </a:xfrm>
          <a:prstGeom prst="rect">
            <a:avLst/>
          </a:prstGeom>
          <a:noFill/>
        </p:spPr>
        <p:txBody>
          <a:bodyPr wrap="square" rtlCol="0">
            <a:spAutoFit/>
          </a:bodyPr>
          <a:lstStyle/>
          <a:p>
            <a:pPr algn="ctr"/>
            <a:r>
              <a:rPr lang="en-US" sz="2400">
                <a:solidFill>
                  <a:srgbClr val="3121FB"/>
                </a:solidFill>
                <a:latin typeface="Arial" panose="020B0604020202020204" pitchFamily="34" charset="0"/>
                <a:cs typeface="Arial" panose="020B0604020202020204" pitchFamily="34" charset="0"/>
              </a:rPr>
              <a:t>P</a:t>
            </a:r>
            <a:r>
              <a:rPr lang="vi-VN" sz="2400">
                <a:solidFill>
                  <a:srgbClr val="3121FB"/>
                </a:solidFill>
                <a:latin typeface="Arial" panose="020B0604020202020204" pitchFamily="34" charset="0"/>
                <a:cs typeface="Arial" panose="020B0604020202020204" pitchFamily="34" charset="0"/>
              </a:rPr>
              <a:t>hương thức con người khai thác, sử dụng và bảo vệ thiên nhiên</a:t>
            </a:r>
            <a:r>
              <a:rPr lang="en-US" sz="2400">
                <a:solidFill>
                  <a:srgbClr val="3121FB"/>
                </a:solidFill>
                <a:latin typeface="Arial" panose="020B0604020202020204" pitchFamily="34" charset="0"/>
                <a:cs typeface="Arial" panose="020B0604020202020204" pitchFamily="34" charset="0"/>
              </a:rPr>
              <a:t> </a:t>
            </a:r>
            <a:r>
              <a:rPr lang="vi-VN" sz="2400">
                <a:solidFill>
                  <a:srgbClr val="3121FB"/>
                </a:solidFill>
                <a:latin typeface="Arial" panose="020B0604020202020204" pitchFamily="34" charset="0"/>
                <a:cs typeface="Arial" panose="020B0604020202020204" pitchFamily="34" charset="0"/>
              </a:rPr>
              <a:t>ở Ô-xtrây-li-a.</a:t>
            </a:r>
            <a:endParaRPr lang="en-US" sz="2400">
              <a:solidFill>
                <a:srgbClr val="3121FB"/>
              </a:solidFill>
              <a:latin typeface="Arial" panose="020B0604020202020204" pitchFamily="34" charset="0"/>
              <a:cs typeface="Arial" panose="020B0604020202020204" pitchFamily="34" charset="0"/>
            </a:endParaRPr>
          </a:p>
        </p:txBody>
      </p:sp>
      <p:grpSp>
        <p:nvGrpSpPr>
          <p:cNvPr id="15" name="Group 14"/>
          <p:cNvGrpSpPr/>
          <p:nvPr/>
        </p:nvGrpSpPr>
        <p:grpSpPr>
          <a:xfrm>
            <a:off x="342899" y="4777749"/>
            <a:ext cx="11721662" cy="881350"/>
            <a:chOff x="0" y="3677349"/>
            <a:chExt cx="11721662" cy="881350"/>
          </a:xfrm>
        </p:grpSpPr>
        <p:sp>
          <p:nvSpPr>
            <p:cNvPr id="8" name="Rectangle: Rounded Corners 7"/>
            <p:cNvSpPr/>
            <p:nvPr/>
          </p:nvSpPr>
          <p:spPr>
            <a:xfrm>
              <a:off x="279878" y="3677349"/>
              <a:ext cx="3534050" cy="881350"/>
            </a:xfrm>
            <a:prstGeom prst="roundRect">
              <a:avLst/>
            </a:prstGeom>
            <a:solidFill>
              <a:srgbClr val="F7F7A3"/>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0" y="3842602"/>
              <a:ext cx="3983649" cy="461665"/>
            </a:xfrm>
            <a:prstGeom prst="rect">
              <a:avLst/>
            </a:prstGeom>
            <a:noFill/>
          </p:spPr>
          <p:txBody>
            <a:bodyPr wrap="square" rtlCol="0">
              <a:spAutoFit/>
            </a:bodyPr>
            <a:lstStyle/>
            <a:p>
              <a:pPr algn="ctr"/>
              <a:r>
                <a:rPr lang="en-US" sz="2400">
                  <a:solidFill>
                    <a:srgbClr val="3121FB"/>
                  </a:solidFill>
                  <a:latin typeface="Arial" panose="020B0604020202020204" pitchFamily="34" charset="0"/>
                  <a:cs typeface="Arial" panose="020B0604020202020204" pitchFamily="34" charset="0"/>
                </a:rPr>
                <a:t>Tài nguyên khoáng sản</a:t>
              </a:r>
              <a:r>
                <a:rPr lang="vi-VN" sz="2400">
                  <a:solidFill>
                    <a:srgbClr val="3121FB"/>
                  </a:solidFill>
                  <a:latin typeface="Arial" panose="020B0604020202020204" pitchFamily="34" charset="0"/>
                  <a:cs typeface="Arial" panose="020B0604020202020204" pitchFamily="34" charset="0"/>
                </a:rPr>
                <a:t>.</a:t>
              </a:r>
              <a:endParaRPr lang="en-US" sz="2400">
                <a:solidFill>
                  <a:srgbClr val="3121FB"/>
                </a:solidFill>
                <a:latin typeface="Arial" panose="020B0604020202020204" pitchFamily="34" charset="0"/>
                <a:cs typeface="Arial" panose="020B0604020202020204" pitchFamily="34" charset="0"/>
              </a:endParaRPr>
            </a:p>
          </p:txBody>
        </p:sp>
        <p:sp>
          <p:nvSpPr>
            <p:cNvPr id="10" name="Rectangle: Rounded Corners 9"/>
            <p:cNvSpPr/>
            <p:nvPr/>
          </p:nvSpPr>
          <p:spPr>
            <a:xfrm>
              <a:off x="4093806" y="3677349"/>
              <a:ext cx="3534050" cy="881350"/>
            </a:xfrm>
            <a:prstGeom prst="roundRect">
              <a:avLst/>
            </a:prstGeom>
            <a:solidFill>
              <a:srgbClr val="F7F7A3"/>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13928" y="3842602"/>
              <a:ext cx="3983649" cy="461665"/>
            </a:xfrm>
            <a:prstGeom prst="rect">
              <a:avLst/>
            </a:prstGeom>
            <a:noFill/>
          </p:spPr>
          <p:txBody>
            <a:bodyPr wrap="square" rtlCol="0">
              <a:spAutoFit/>
            </a:bodyPr>
            <a:lstStyle/>
            <a:p>
              <a:pPr algn="ctr"/>
              <a:r>
                <a:rPr lang="en-US" sz="2400">
                  <a:solidFill>
                    <a:srgbClr val="3121FB"/>
                  </a:solidFill>
                  <a:latin typeface="Arial" panose="020B0604020202020204" pitchFamily="34" charset="0"/>
                  <a:cs typeface="Arial" panose="020B0604020202020204" pitchFamily="34" charset="0"/>
                </a:rPr>
                <a:t>Tài nguyên sinh vật</a:t>
              </a:r>
              <a:r>
                <a:rPr lang="vi-VN" sz="2400">
                  <a:solidFill>
                    <a:srgbClr val="3121FB"/>
                  </a:solidFill>
                  <a:latin typeface="Arial" panose="020B0604020202020204" pitchFamily="34" charset="0"/>
                  <a:cs typeface="Arial" panose="020B0604020202020204" pitchFamily="34" charset="0"/>
                </a:rPr>
                <a:t>.</a:t>
              </a:r>
              <a:endParaRPr lang="en-US" sz="2400">
                <a:solidFill>
                  <a:srgbClr val="3121FB"/>
                </a:solidFill>
                <a:latin typeface="Arial" panose="020B0604020202020204" pitchFamily="34" charset="0"/>
                <a:cs typeface="Arial" panose="020B0604020202020204" pitchFamily="34" charset="0"/>
              </a:endParaRPr>
            </a:p>
          </p:txBody>
        </p:sp>
        <p:sp>
          <p:nvSpPr>
            <p:cNvPr id="13" name="Rectangle: Rounded Corners 12"/>
            <p:cNvSpPr/>
            <p:nvPr/>
          </p:nvSpPr>
          <p:spPr>
            <a:xfrm>
              <a:off x="8017891" y="3677349"/>
              <a:ext cx="3534050" cy="881350"/>
            </a:xfrm>
            <a:prstGeom prst="roundRect">
              <a:avLst/>
            </a:prstGeom>
            <a:solidFill>
              <a:srgbClr val="F7F7A3"/>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738013" y="3842602"/>
              <a:ext cx="3983649" cy="461665"/>
            </a:xfrm>
            <a:prstGeom prst="rect">
              <a:avLst/>
            </a:prstGeom>
            <a:noFill/>
          </p:spPr>
          <p:txBody>
            <a:bodyPr wrap="square" rtlCol="0">
              <a:spAutoFit/>
            </a:bodyPr>
            <a:lstStyle/>
            <a:p>
              <a:pPr algn="ctr"/>
              <a:r>
                <a:rPr lang="en-US" sz="2400">
                  <a:solidFill>
                    <a:srgbClr val="3121FB"/>
                  </a:solidFill>
                  <a:latin typeface="Arial" panose="020B0604020202020204" pitchFamily="34" charset="0"/>
                  <a:cs typeface="Arial" panose="020B0604020202020204" pitchFamily="34" charset="0"/>
                </a:rPr>
                <a:t>Tài nguyên đất</a:t>
              </a:r>
              <a:r>
                <a:rPr lang="vi-VN" sz="2400">
                  <a:solidFill>
                    <a:srgbClr val="3121FB"/>
                  </a:solidFill>
                  <a:latin typeface="Arial" panose="020B0604020202020204" pitchFamily="34" charset="0"/>
                  <a:cs typeface="Arial" panose="020B0604020202020204" pitchFamily="34" charset="0"/>
                </a:rPr>
                <a:t>.</a:t>
              </a:r>
              <a:endParaRPr lang="en-US" sz="2400">
                <a:solidFill>
                  <a:srgbClr val="3121FB"/>
                </a:solidFill>
                <a:latin typeface="Arial" panose="020B0604020202020204" pitchFamily="34" charset="0"/>
                <a:cs typeface="Arial" panose="020B0604020202020204" pitchFamily="34" charset="0"/>
              </a:endParaRPr>
            </a:p>
          </p:txBody>
        </p:sp>
      </p:grpSp>
      <p:cxnSp>
        <p:nvCxnSpPr>
          <p:cNvPr id="17" name="Straight Arrow Connector 16"/>
          <p:cNvCxnSpPr>
            <a:stCxn id="2" idx="2"/>
          </p:cNvCxnSpPr>
          <p:nvPr/>
        </p:nvCxnSpPr>
        <p:spPr>
          <a:xfrm flipH="1">
            <a:off x="1972019" y="3338111"/>
            <a:ext cx="4422354" cy="1439638"/>
          </a:xfrm>
          <a:prstGeom prst="straightConnector1">
            <a:avLst/>
          </a:prstGeom>
          <a:ln w="38100">
            <a:solidFill>
              <a:srgbClr val="3121FB"/>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3" idx="0"/>
          </p:cNvCxnSpPr>
          <p:nvPr/>
        </p:nvCxnSpPr>
        <p:spPr>
          <a:xfrm>
            <a:off x="6388865" y="3331826"/>
            <a:ext cx="3738950" cy="1445923"/>
          </a:xfrm>
          <a:prstGeom prst="straightConnector1">
            <a:avLst/>
          </a:prstGeom>
          <a:ln w="38100">
            <a:solidFill>
              <a:srgbClr val="3121FB"/>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6388866" y="3331826"/>
            <a:ext cx="1" cy="1445923"/>
          </a:xfrm>
          <a:prstGeom prst="straightConnector1">
            <a:avLst/>
          </a:prstGeom>
          <a:ln w="38100">
            <a:solidFill>
              <a:srgbClr val="3121FB"/>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22" presetClass="entr" presetSubtype="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22" presetClass="entr" presetSubtype="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up)">
                                      <p:cBhvr>
                                        <p:cTn id="26" dur="500"/>
                                        <p:tgtEl>
                                          <p:spTgt spid="19"/>
                                        </p:tgtEl>
                                      </p:cBhvr>
                                    </p:animEffect>
                                  </p:childTnLst>
                                </p:cTn>
                              </p:par>
                              <p:par>
                                <p:cTn id="27" presetID="22" presetClass="entr" presetSubtype="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endPar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Analog Alarm Clock Icon Image Vector Illustration Design Royalty Free  Cliparts, Vectors, And Stock Illustration. Image 82032642."/>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29088" y="4825825"/>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885" y="3386551"/>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p:cNvSpPr txBox="1"/>
          <p:nvPr/>
        </p:nvSpPr>
        <p:spPr>
          <a:xfrm>
            <a:off x="1432759" y="3917602"/>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p:cNvSpPr/>
          <p:nvPr/>
        </p:nvSpPr>
        <p:spPr>
          <a:xfrm>
            <a:off x="286885" y="1312655"/>
            <a:ext cx="11618230" cy="1077218"/>
          </a:xfrm>
          <a:prstGeom prst="rect">
            <a:avLst/>
          </a:prstGeom>
          <a:ln>
            <a:solidFill>
              <a:srgbClr val="00B0F0"/>
            </a:solidFill>
            <a:prstDash val="sysDash"/>
          </a:ln>
        </p:spPr>
        <p:txBody>
          <a:bodyPr wrap="square">
            <a:spAutoFit/>
          </a:bodyPr>
          <a:lstStyle/>
          <a:p>
            <a:pPr algn="ctr"/>
            <a:r>
              <a:rPr lang="en-US" sz="3200">
                <a:solidFill>
                  <a:srgbClr val="FF3399"/>
                </a:solidFill>
                <a:latin typeface="Arial" panose="020B0604020202020204" pitchFamily="34" charset="0"/>
                <a:cs typeface="Arial" panose="020B0604020202020204" pitchFamily="34" charset="0"/>
              </a:rPr>
              <a:t>Em hãy tìm các thông tin về khai thác, sử dụng và bảo vệ một loại tài nguyên thiên nhiên khác ở Ô-xtrây-li-a.</a:t>
            </a:r>
            <a:endParaRPr lang="en-US" sz="3200">
              <a:solidFill>
                <a:srgbClr val="FF3399"/>
              </a:solidFill>
              <a:latin typeface="Arial" panose="020B0604020202020204" pitchFamily="34" charset="0"/>
              <a:cs typeface="Arial" panose="020B0604020202020204" pitchFamily="34" charset="0"/>
            </a:endParaRPr>
          </a:p>
        </p:txBody>
      </p:sp>
      <p:sp>
        <p:nvSpPr>
          <p:cNvPr id="8" name="Subtitle 2"/>
          <p:cNvSpPr txBox="1"/>
          <p:nvPr/>
        </p:nvSpPr>
        <p:spPr>
          <a:xfrm>
            <a:off x="670168" y="5625376"/>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 1 tuần</a:t>
            </a:r>
            <a:r>
              <a:rPr lang="en-US" sz="2800">
                <a:solidFill>
                  <a:srgbClr val="0131FF"/>
                </a:solidFill>
                <a:latin typeface="Arial" panose="020B0604020202020204" pitchFamily="34" charset="0"/>
                <a:cs typeface="Arial" panose="020B0604020202020204" pitchFamily="34" charset="0"/>
              </a:rPr>
              <a: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7194015" y="4711424"/>
            <a:ext cx="2663487" cy="1793764"/>
          </a:xfrm>
          <a:prstGeom prst="rect">
            <a:avLst/>
          </a:prstGeom>
        </p:spPr>
      </p:pic>
      <p:pic>
        <p:nvPicPr>
          <p:cNvPr id="15" name="Picture 14" descr="A picture containing tree, plant, ground, outdoo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4719" y="2548843"/>
            <a:ext cx="2622757" cy="2003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30" b="1">
                <a:latin typeface="Arial" panose="020B0604020202020204" pitchFamily="34" charset="0"/>
                <a:cs typeface="Arial" panose="020B0604020202020204" pitchFamily="34" charset="0"/>
              </a:rPr>
              <a:t>  </a:t>
            </a:r>
            <a:r>
              <a:rPr lang="en-US" sz="6000" b="1">
                <a:latin typeface="Arial" panose="020B0604020202020204" pitchFamily="34" charset="0"/>
                <a:cs typeface="Arial" panose="020B0604020202020204" pitchFamily="34" charset="0"/>
              </a:rPr>
              <a:t>Dặn dò</a:t>
            </a:r>
            <a:endParaRPr lang="en-US" sz="6000" b="1">
              <a:latin typeface="Arial" panose="020B0604020202020204" pitchFamily="34" charset="0"/>
              <a:cs typeface="Arial" panose="020B0604020202020204" pitchFamily="34" charset="0"/>
            </a:endParaRP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85">
              <a:lnSpc>
                <a:spcPct val="90000"/>
              </a:lnSpc>
              <a:spcBef>
                <a:spcPct val="0"/>
              </a:spcBef>
              <a:spcAft>
                <a:spcPct val="35000"/>
              </a:spcAft>
            </a:pPr>
            <a:r>
              <a:rPr lang="en-US" sz="3600" b="1">
                <a:solidFill>
                  <a:srgbClr val="00B050"/>
                </a:solidFill>
                <a:latin typeface="Arial" panose="020B0604020202020204" pitchFamily="34" charset="0"/>
                <a:cs typeface="Arial" panose="020B0604020202020204" pitchFamily="34" charset="0"/>
              </a:rPr>
              <a:t>Xem lại bài đã học</a:t>
            </a:r>
            <a:endParaRPr lang="en-US" sz="3600" b="1">
              <a:solidFill>
                <a:srgbClr val="00B050"/>
              </a:solidFill>
              <a:latin typeface="Arial" panose="020B0604020202020204" pitchFamily="34" charset="0"/>
              <a:cs typeface="Arial" panose="020B0604020202020204" pitchFamily="34" charset="0"/>
            </a:endParaRP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800"/>
              </a:spcBef>
            </a:pPr>
            <a:r>
              <a:rPr lang="en-US" sz="5330" b="1">
                <a:solidFill>
                  <a:schemeClr val="bg1"/>
                </a:solidFill>
                <a:latin typeface="Arial" panose="020B0604020202020204" pitchFamily="34" charset="0"/>
                <a:cs typeface="Arial" panose="020B0604020202020204" pitchFamily="34" charset="0"/>
              </a:rPr>
              <a:t>1</a:t>
            </a:r>
            <a:endParaRPr lang="en-US" sz="5330" b="1">
              <a:solidFill>
                <a:schemeClr val="bg1"/>
              </a:solidFill>
              <a:latin typeface="Arial" panose="020B0604020202020204" pitchFamily="34" charset="0"/>
              <a:cs typeface="Arial" panose="020B0604020202020204" pitchFamily="34" charset="0"/>
            </a:endParaRP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30" b="1">
                <a:solidFill>
                  <a:schemeClr val="bg1"/>
                </a:solidFill>
                <a:latin typeface="Arial" panose="020B0604020202020204" pitchFamily="34" charset="0"/>
                <a:cs typeface="Arial" panose="020B0604020202020204" pitchFamily="34" charset="0"/>
              </a:rPr>
              <a:t>2</a:t>
            </a:r>
            <a:endParaRPr lang="en-US" sz="5330" b="1">
              <a:solidFill>
                <a:schemeClr val="bg1"/>
              </a:solidFill>
              <a:latin typeface="Arial" panose="020B0604020202020204" pitchFamily="34" charset="0"/>
              <a:cs typeface="Arial" panose="020B0604020202020204" pitchFamily="34" charset="0"/>
            </a:endParaRP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anose="020B0604020202020204" pitchFamily="34" charset="0"/>
                <a:cs typeface="Arial" panose="020B0604020202020204" pitchFamily="34" charset="0"/>
              </a:rPr>
              <a:t>Chuẩn</a:t>
            </a:r>
            <a:r>
              <a:rPr lang="en-US" sz="3600" b="1" dirty="0">
                <a:solidFill>
                  <a:srgbClr val="3399FF"/>
                </a:solidFill>
                <a:latin typeface="Arial" panose="020B0604020202020204" pitchFamily="34" charset="0"/>
                <a:cs typeface="Arial" panose="020B0604020202020204" pitchFamily="34" charset="0"/>
              </a:rPr>
              <a:t> </a:t>
            </a:r>
            <a:r>
              <a:rPr lang="en-US" sz="3600" b="1" dirty="0" err="1">
                <a:solidFill>
                  <a:srgbClr val="3399FF"/>
                </a:solidFill>
                <a:latin typeface="Arial" panose="020B0604020202020204" pitchFamily="34" charset="0"/>
                <a:cs typeface="Arial" panose="020B0604020202020204" pitchFamily="34" charset="0"/>
              </a:rPr>
              <a:t>bị</a:t>
            </a:r>
            <a:r>
              <a:rPr lang="en-US" sz="3600" b="1" dirty="0">
                <a:solidFill>
                  <a:srgbClr val="3399FF"/>
                </a:solidFill>
                <a:latin typeface="Arial" panose="020B0604020202020204" pitchFamily="34" charset="0"/>
                <a:cs typeface="Arial" panose="020B0604020202020204" pitchFamily="34" charset="0"/>
              </a:rPr>
              <a:t> </a:t>
            </a:r>
            <a:r>
              <a:rPr lang="en-US" sz="3600" b="1" err="1">
                <a:solidFill>
                  <a:srgbClr val="3399FF"/>
                </a:solidFill>
                <a:latin typeface="Arial" panose="020B0604020202020204" pitchFamily="34" charset="0"/>
                <a:cs typeface="Arial" panose="020B0604020202020204" pitchFamily="34" charset="0"/>
              </a:rPr>
              <a:t>bài</a:t>
            </a:r>
            <a:r>
              <a:rPr lang="en-US" sz="3600" b="1">
                <a:solidFill>
                  <a:srgbClr val="3399FF"/>
                </a:solidFill>
                <a:latin typeface="Arial" panose="020B0604020202020204" pitchFamily="34" charset="0"/>
                <a:cs typeface="Arial" panose="020B0604020202020204"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anose="020B0604020202020204" pitchFamily="34" charset="0"/>
                <a:cs typeface="Arial" panose="020B0604020202020204" pitchFamily="34" charset="0"/>
              </a:rPr>
              <a:t>3</a:t>
            </a:r>
            <a:endParaRPr lang="en-US" sz="4795" b="1">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p:cNvPicPr>
            <a:picLocks noChangeAspect="1" noChangeArrowheads="1"/>
          </p:cNvPicPr>
          <p:nvPr/>
        </p:nvPicPr>
        <p:blipFill rotWithShape="1">
          <a:blip r:embed="rId1">
            <a:extLst>
              <a:ext uri="{28A0092B-C50C-407E-A947-70E740481C1C}">
                <a14:useLocalDpi xmlns:a14="http://schemas.microsoft.com/office/drawing/2010/main" val="0"/>
              </a:ext>
            </a:extLst>
          </a:blip>
          <a:srcRect t="11297" r="-1" b="2603"/>
          <a:stretch>
            <a:fillRect/>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62.jpg" descr="Image result for San hô bị tẩy trắng ở Úc"/>
          <p:cNvPicPr/>
          <p:nvPr/>
        </p:nvPicPr>
        <p:blipFill rotWithShape="1">
          <a:blip r:embed="rId1"/>
          <a:srcRect l="11213" r="22909" b="1"/>
          <a:stretch>
            <a:fillRect/>
          </a:stretch>
        </p:blipFill>
        <p:spPr>
          <a:xfrm>
            <a:off x="321731" y="557189"/>
            <a:ext cx="5668684" cy="5743618"/>
          </a:xfrm>
          <a:prstGeom prst="rect">
            <a:avLst/>
          </a:prstGeom>
        </p:spPr>
      </p:pic>
      <p:pic>
        <p:nvPicPr>
          <p:cNvPr id="16" name="image63.jpg" descr="Image result for great barrier reef"/>
          <p:cNvPicPr/>
          <p:nvPr/>
        </p:nvPicPr>
        <p:blipFill rotWithShape="1">
          <a:blip r:embed="rId2"/>
          <a:srcRect l="17892" r="8004" b="-2"/>
          <a:stretch>
            <a:fillRect/>
          </a:stretch>
        </p:blipFill>
        <p:spPr>
          <a:xfrm>
            <a:off x="6195375" y="557189"/>
            <a:ext cx="5674893" cy="574361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7</a:t>
            </a:r>
            <a:endParaRPr lang="en-US" sz="4800" b="1">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29688" y="890"/>
            <a:ext cx="12132623" cy="1377862"/>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sp>
        <p:nvSpPr>
          <p:cNvPr id="12" name="TextBox 11"/>
          <p:cNvSpPr txBox="1"/>
          <p:nvPr/>
        </p:nvSpPr>
        <p:spPr>
          <a:xfrm>
            <a:off x="184602" y="196641"/>
            <a:ext cx="3217741" cy="830997"/>
          </a:xfrm>
          <a:prstGeom prst="rect">
            <a:avLst/>
          </a:prstGeom>
          <a:noFill/>
        </p:spPr>
        <p:txBody>
          <a:bodyPr wrap="square" rtlCol="0">
            <a:spAutoFit/>
          </a:bodyPr>
          <a:lstStyle/>
          <a:p>
            <a:r>
              <a:rPr lang="vi-VN" sz="4800" b="1">
                <a:solidFill>
                  <a:srgbClr val="3333FF"/>
                </a:solidFill>
                <a:latin typeface="Arial" panose="020B0604020202020204" pitchFamily="34" charset="0"/>
                <a:cs typeface="Arial" panose="020B0604020202020204" pitchFamily="34" charset="0"/>
              </a:rPr>
              <a:t>Bài 21</a:t>
            </a:r>
            <a:endParaRPr lang="en-US" sz="4800" b="1">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1903640" y="179937"/>
            <a:ext cx="10506075" cy="1015663"/>
          </a:xfrm>
          <a:prstGeom prst="rect">
            <a:avLst/>
          </a:prstGeom>
          <a:noFill/>
        </p:spPr>
        <p:txBody>
          <a:bodyPr wrap="square" rtlCol="0">
            <a:spAutoFit/>
          </a:bodyPr>
          <a:lstStyle/>
          <a:p>
            <a:pPr algn="ctr"/>
            <a:r>
              <a:rPr lang="vi-VN" sz="3000" b="1">
                <a:solidFill>
                  <a:srgbClr val="FF0000"/>
                </a:solidFill>
              </a:rPr>
              <a:t>PHƯƠNG THỨC CON NGƯỜI KHAI THÁC, SỬ DỤNG</a:t>
            </a:r>
            <a:endParaRPr lang="vi-VN" sz="3000" b="1">
              <a:solidFill>
                <a:srgbClr val="FF0000"/>
              </a:solidFill>
            </a:endParaRPr>
          </a:p>
          <a:p>
            <a:pPr algn="ctr"/>
            <a:r>
              <a:rPr lang="vi-VN" sz="3000" b="1">
                <a:solidFill>
                  <a:srgbClr val="FF0000"/>
                </a:solidFill>
              </a:rPr>
              <a:t> VÀ BẢO VỆ THIÊN NHIÊN Ở Ô-XTRÂY-LI-A</a:t>
            </a:r>
            <a:endParaRPr lang="en-US" sz="3000" b="1">
              <a:solidFill>
                <a:srgbClr val="FF0000"/>
              </a:solidFill>
            </a:endParaRPr>
          </a:p>
        </p:txBody>
      </p:sp>
      <p:cxnSp>
        <p:nvCxnSpPr>
          <p:cNvPr id="14" name="Straight Connector 13"/>
          <p:cNvCxnSpPr/>
          <p:nvPr/>
        </p:nvCxnSpPr>
        <p:spPr>
          <a:xfrm>
            <a:off x="0" y="1027638"/>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
          <a:stretch>
            <a:fillRect/>
          </a:stretch>
        </p:blipFill>
        <p:spPr>
          <a:xfrm>
            <a:off x="81720" y="1574503"/>
            <a:ext cx="12192000" cy="516474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p:cNvGrpSpPr/>
          <p:nvPr/>
        </p:nvGrpSpPr>
        <p:grpSpPr>
          <a:xfrm>
            <a:off x="0" y="0"/>
            <a:ext cx="12206068" cy="6858000"/>
            <a:chOff x="-14068" y="0"/>
            <a:chExt cx="12206068" cy="6858000"/>
          </a:xfrm>
        </p:grpSpPr>
        <p:grpSp>
          <p:nvGrpSpPr>
            <p:cNvPr id="88" name="Nhóm 2"/>
            <p:cNvGrpSpPr/>
            <p:nvPr/>
          </p:nvGrpSpPr>
          <p:grpSpPr>
            <a:xfrm>
              <a:off x="-14068" y="0"/>
              <a:ext cx="12206068" cy="6858000"/>
              <a:chOff x="-14068" y="0"/>
              <a:chExt cx="12206068" cy="6858000"/>
            </a:xfrm>
          </p:grpSpPr>
          <p:cxnSp>
            <p:nvCxnSpPr>
              <p:cNvPr id="90" name="Đường nối Thẳng 4"/>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en-US">
              <a:latin typeface="Arial" panose="020B0604020202020204" pitchFamily="34" charset="0"/>
              <a:cs typeface="Arial" panose="020B0604020202020204" pitchFamily="34" charset="0"/>
            </a:endParaRPr>
          </a:p>
        </p:txBody>
      </p:sp>
      <p:grpSp>
        <p:nvGrpSpPr>
          <p:cNvPr id="2" name="Group 1"/>
          <p:cNvGrpSpPr/>
          <p:nvPr/>
        </p:nvGrpSpPr>
        <p:grpSpPr>
          <a:xfrm>
            <a:off x="618404" y="2132073"/>
            <a:ext cx="10728966" cy="875873"/>
            <a:chOff x="827727" y="2132073"/>
            <a:chExt cx="10728966" cy="875873"/>
          </a:xfrm>
        </p:grpSpPr>
        <p:grpSp>
          <p:nvGrpSpPr>
            <p:cNvPr id="17" name="Group 16"/>
            <p:cNvGrpSpPr/>
            <p:nvPr/>
          </p:nvGrpSpPr>
          <p:grpSpPr>
            <a:xfrm>
              <a:off x="874713" y="2134997"/>
              <a:ext cx="10681980" cy="872949"/>
              <a:chOff x="1133367" y="2220084"/>
              <a:chExt cx="4461323" cy="914400"/>
            </a:xfrm>
            <a:solidFill>
              <a:srgbClr val="FCFEB0"/>
            </a:solidFill>
          </p:grpSpPr>
          <p:sp>
            <p:nvSpPr>
              <p:cNvPr id="18" name="Arrow: Pentagon 17"/>
              <p:cNvSpPr/>
              <p:nvPr/>
            </p:nvSpPr>
            <p:spPr>
              <a:xfrm>
                <a:off x="1133367" y="2220084"/>
                <a:ext cx="44613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TextBox 18"/>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20" name="TextBox 19"/>
            <p:cNvSpPr txBox="1"/>
            <p:nvPr/>
          </p:nvSpPr>
          <p:spPr>
            <a:xfrm>
              <a:off x="1853883" y="2288887"/>
              <a:ext cx="94989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và sử dụng tài nguyên khoáng sản</a:t>
              </a:r>
              <a:endParaRPr lang="en-US" sz="2600">
                <a:solidFill>
                  <a:srgbClr val="0070C0"/>
                </a:solidFill>
                <a:latin typeface="Arial" panose="020B0604020202020204" pitchFamily="34" charset="0"/>
                <a:cs typeface="Arial" panose="020B0604020202020204" pitchFamily="34" charset="0"/>
              </a:endParaRPr>
            </a:p>
          </p:txBody>
        </p:sp>
        <p:sp>
          <p:nvSpPr>
            <p:cNvPr id="21" name="Arrow: Pentagon 20"/>
            <p:cNvSpPr/>
            <p:nvPr/>
          </p:nvSpPr>
          <p:spPr>
            <a:xfrm>
              <a:off x="827727" y="2132073"/>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22" name="Isosceles Triangle 21"/>
            <p:cNvSpPr/>
            <p:nvPr/>
          </p:nvSpPr>
          <p:spPr>
            <a:xfrm rot="5400000">
              <a:off x="1506583" y="247069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Hình ảnh 13"/>
          <p:cNvPicPr>
            <a:picLocks noChangeAspect="1"/>
          </p:cNvPicPr>
          <p:nvPr/>
        </p:nvPicPr>
        <p:blipFill>
          <a:blip r:embed="rId1">
            <a:extLst>
              <a:ext uri="{BEBA8EAE-BF5A-486C-A8C5-ECC9F3942E4B}">
                <a14:imgProps xmlns:a14="http://schemas.microsoft.com/office/drawing/2010/main">
                  <a14:imgLayer r:embed="rId2">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3" name="Group 2"/>
          <p:cNvGrpSpPr/>
          <p:nvPr/>
        </p:nvGrpSpPr>
        <p:grpSpPr>
          <a:xfrm>
            <a:off x="638381" y="3377745"/>
            <a:ext cx="11488416" cy="875873"/>
            <a:chOff x="847704" y="3377745"/>
            <a:chExt cx="11488416" cy="875873"/>
          </a:xfrm>
        </p:grpSpPr>
        <p:grpSp>
          <p:nvGrpSpPr>
            <p:cNvPr id="24" name="Group 23"/>
            <p:cNvGrpSpPr/>
            <p:nvPr/>
          </p:nvGrpSpPr>
          <p:grpSpPr>
            <a:xfrm>
              <a:off x="908615" y="3380669"/>
              <a:ext cx="11227113" cy="872949"/>
              <a:chOff x="1133365" y="2220084"/>
              <a:chExt cx="5682483" cy="914400"/>
            </a:xfrm>
            <a:solidFill>
              <a:srgbClr val="FCFEB0"/>
            </a:solidFill>
          </p:grpSpPr>
          <p:sp>
            <p:nvSpPr>
              <p:cNvPr id="33" name="Arrow: Pentagon 32"/>
              <p:cNvSpPr/>
              <p:nvPr/>
            </p:nvSpPr>
            <p:spPr>
              <a:xfrm>
                <a:off x="1133365" y="2220084"/>
                <a:ext cx="5682483"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4" name="TextBox 33"/>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grpSp>
          <p:nvGrpSpPr>
            <p:cNvPr id="8" name="Group 7"/>
            <p:cNvGrpSpPr/>
            <p:nvPr/>
          </p:nvGrpSpPr>
          <p:grpSpPr>
            <a:xfrm>
              <a:off x="847704" y="3377745"/>
              <a:ext cx="1061586" cy="872947"/>
              <a:chOff x="3101140" y="2797566"/>
              <a:chExt cx="1061586" cy="872947"/>
            </a:xfrm>
          </p:grpSpPr>
          <p:sp>
            <p:nvSpPr>
              <p:cNvPr id="30" name="Arrow: Pentagon 29"/>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31" name="Isosceles Triangle 30"/>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1542030" y="3558460"/>
              <a:ext cx="10794090" cy="492443"/>
            </a:xfrm>
            <a:prstGeom prst="rect">
              <a:avLst/>
            </a:prstGeom>
            <a:noFill/>
          </p:spPr>
          <p:txBody>
            <a:bodyPr wrap="square" rtlCol="0">
              <a:spAutoFit/>
            </a:bodyPr>
            <a:lstStyle/>
            <a:p>
              <a:pPr algn="ctr"/>
              <a:r>
                <a:rPr lang="vi-VN" sz="2600">
                  <a:solidFill>
                    <a:srgbClr val="0070C0"/>
                  </a:solidFill>
                  <a:cs typeface="Arial" panose="020B0604020202020204" pitchFamily="34" charset="0"/>
                </a:rPr>
                <a:t>Phương thức khai thác, sử dụng và bảo vệ tài nguyên sinh vật</a:t>
              </a:r>
              <a:endParaRPr lang="en-US" sz="2600">
                <a:solidFill>
                  <a:srgbClr val="0070C0"/>
                </a:solidFill>
                <a:latin typeface="Arial" panose="020B0604020202020204" pitchFamily="34" charset="0"/>
                <a:cs typeface="Arial" panose="020B0604020202020204" pitchFamily="34" charset="0"/>
              </a:endParaRPr>
            </a:p>
          </p:txBody>
        </p:sp>
      </p:grpSp>
      <p:pic>
        <p:nvPicPr>
          <p:cNvPr id="25" name="Picture 24"/>
          <p:cNvPicPr>
            <a:picLocks noChangeAspect="1"/>
          </p:cNvPicPr>
          <p:nvPr/>
        </p:nvPicPr>
        <p:blipFill>
          <a:blip r:embed="rId3"/>
          <a:stretch>
            <a:fillRect/>
          </a:stretch>
        </p:blipFill>
        <p:spPr>
          <a:xfrm>
            <a:off x="11010718" y="104652"/>
            <a:ext cx="1054691" cy="927925"/>
          </a:xfrm>
          <a:prstGeom prst="rect">
            <a:avLst/>
          </a:prstGeom>
        </p:spPr>
      </p:pic>
      <p:grpSp>
        <p:nvGrpSpPr>
          <p:cNvPr id="28" name="Group 27"/>
          <p:cNvGrpSpPr/>
          <p:nvPr/>
        </p:nvGrpSpPr>
        <p:grpSpPr>
          <a:xfrm>
            <a:off x="618404" y="4677009"/>
            <a:ext cx="10728966" cy="875873"/>
            <a:chOff x="827727" y="2132073"/>
            <a:chExt cx="10728966" cy="875873"/>
          </a:xfrm>
        </p:grpSpPr>
        <p:grpSp>
          <p:nvGrpSpPr>
            <p:cNvPr id="29" name="Group 28"/>
            <p:cNvGrpSpPr/>
            <p:nvPr/>
          </p:nvGrpSpPr>
          <p:grpSpPr>
            <a:xfrm>
              <a:off x="874713" y="2134997"/>
              <a:ext cx="10681980" cy="872949"/>
              <a:chOff x="1133367" y="2220084"/>
              <a:chExt cx="4461323" cy="914400"/>
            </a:xfrm>
            <a:solidFill>
              <a:srgbClr val="FCFEB0"/>
            </a:solidFill>
          </p:grpSpPr>
          <p:sp>
            <p:nvSpPr>
              <p:cNvPr id="37" name="Arrow: Pentagon 36"/>
              <p:cNvSpPr/>
              <p:nvPr/>
            </p:nvSpPr>
            <p:spPr>
              <a:xfrm>
                <a:off x="1133367" y="2220084"/>
                <a:ext cx="4461323"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8" name="TextBox 37"/>
              <p:cNvSpPr txBox="1"/>
              <p:nvPr/>
            </p:nvSpPr>
            <p:spPr>
              <a:xfrm>
                <a:off x="1307657" y="2384346"/>
                <a:ext cx="1883135" cy="628662"/>
              </a:xfrm>
              <a:prstGeom prst="rect">
                <a:avLst/>
              </a:prstGeom>
              <a:solidFill>
                <a:schemeClr val="accent4">
                  <a:lumMod val="20000"/>
                  <a:lumOff val="80000"/>
                </a:schemeClr>
              </a:solid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32" name="TextBox 31"/>
            <p:cNvSpPr txBox="1"/>
            <p:nvPr/>
          </p:nvSpPr>
          <p:spPr>
            <a:xfrm>
              <a:off x="1853883" y="2288887"/>
              <a:ext cx="94989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a:t>
              </a:r>
              <a:r>
                <a:rPr lang="en-US" sz="2600">
                  <a:solidFill>
                    <a:srgbClr val="0070C0"/>
                  </a:solidFill>
                  <a:latin typeface="Arial" panose="020B0604020202020204" pitchFamily="34" charset="0"/>
                  <a:cs typeface="Arial" panose="020B0604020202020204" pitchFamily="34" charset="0"/>
                </a:rPr>
                <a:t>, </a:t>
              </a:r>
              <a:r>
                <a:rPr lang="vi-VN" sz="2600">
                  <a:solidFill>
                    <a:srgbClr val="0070C0"/>
                  </a:solidFill>
                  <a:latin typeface="Arial" panose="020B0604020202020204" pitchFamily="34" charset="0"/>
                  <a:cs typeface="Arial" panose="020B0604020202020204" pitchFamily="34" charset="0"/>
                </a:rPr>
                <a:t>sử dụng</a:t>
              </a:r>
              <a:r>
                <a:rPr lang="en-US" sz="2600">
                  <a:solidFill>
                    <a:srgbClr val="0070C0"/>
                  </a:solidFill>
                  <a:latin typeface="Arial" panose="020B0604020202020204" pitchFamily="34" charset="0"/>
                  <a:cs typeface="Arial" panose="020B0604020202020204" pitchFamily="34" charset="0"/>
                </a:rPr>
                <a:t> và bảo vệ</a:t>
              </a:r>
              <a:r>
                <a:rPr lang="vi-VN" sz="2600">
                  <a:solidFill>
                    <a:srgbClr val="0070C0"/>
                  </a:solidFill>
                  <a:latin typeface="Arial" panose="020B0604020202020204" pitchFamily="34" charset="0"/>
                  <a:cs typeface="Arial" panose="020B0604020202020204" pitchFamily="34" charset="0"/>
                </a:rPr>
                <a:t> tài nguyên </a:t>
              </a:r>
              <a:r>
                <a:rPr lang="en-US" sz="2600">
                  <a:solidFill>
                    <a:srgbClr val="0070C0"/>
                  </a:solidFill>
                  <a:latin typeface="Arial" panose="020B0604020202020204" pitchFamily="34" charset="0"/>
                  <a:cs typeface="Arial" panose="020B0604020202020204" pitchFamily="34" charset="0"/>
                </a:rPr>
                <a:t>đất</a:t>
              </a:r>
              <a:endParaRPr lang="en-US" sz="2600">
                <a:solidFill>
                  <a:srgbClr val="0070C0"/>
                </a:solidFill>
                <a:latin typeface="Arial" panose="020B0604020202020204" pitchFamily="34" charset="0"/>
                <a:cs typeface="Arial" panose="020B0604020202020204" pitchFamily="34" charset="0"/>
              </a:endParaRPr>
            </a:p>
          </p:txBody>
        </p:sp>
        <p:sp>
          <p:nvSpPr>
            <p:cNvPr id="35" name="Arrow: Pentagon 34"/>
            <p:cNvSpPr/>
            <p:nvPr/>
          </p:nvSpPr>
          <p:spPr>
            <a:xfrm>
              <a:off x="827727" y="2132073"/>
              <a:ext cx="981591" cy="872947"/>
            </a:xfrm>
            <a:prstGeom prst="homePlate">
              <a:avLst/>
            </a:prstGeom>
            <a:solidFill>
              <a:srgbClr val="3121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endParaRPr lang="en-US" sz="4000" b="1">
                <a:latin typeface="Arial" panose="020B0604020202020204" pitchFamily="34" charset="0"/>
                <a:cs typeface="Arial" panose="020B0604020202020204" pitchFamily="34" charset="0"/>
              </a:endParaRPr>
            </a:p>
          </p:txBody>
        </p:sp>
        <p:sp>
          <p:nvSpPr>
            <p:cNvPr id="36" name="Isosceles Triangle 35"/>
            <p:cNvSpPr/>
            <p:nvPr/>
          </p:nvSpPr>
          <p:spPr>
            <a:xfrm rot="5400000">
              <a:off x="1506583" y="2470696"/>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2515" y="46992"/>
            <a:ext cx="10681980" cy="872949"/>
            <a:chOff x="1133367" y="2220084"/>
            <a:chExt cx="4461323" cy="914400"/>
          </a:xfrm>
          <a:solidFill>
            <a:srgbClr val="FCFEB0"/>
          </a:solidFill>
        </p:grpSpPr>
        <p:sp>
          <p:nvSpPr>
            <p:cNvPr id="7" name="Arrow: Pentagon 6"/>
            <p:cNvSpPr/>
            <p:nvPr/>
          </p:nvSpPr>
          <p:spPr>
            <a:xfrm>
              <a:off x="1133367" y="2220084"/>
              <a:ext cx="4461323"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anose="020B0604020202020204" pitchFamily="34" charset="0"/>
                <a:cs typeface="Arial" panose="020B0604020202020204" pitchFamily="34" charset="0"/>
              </a:endParaRPr>
            </a:p>
          </p:txBody>
        </p:sp>
      </p:grpSp>
      <p:sp>
        <p:nvSpPr>
          <p:cNvPr id="9" name="TextBox 8"/>
          <p:cNvSpPr txBox="1"/>
          <p:nvPr/>
        </p:nvSpPr>
        <p:spPr>
          <a:xfrm>
            <a:off x="1071685" y="200882"/>
            <a:ext cx="9498991" cy="492443"/>
          </a:xfrm>
          <a:prstGeom prst="rect">
            <a:avLst/>
          </a:prstGeom>
          <a:noFill/>
        </p:spPr>
        <p:txBody>
          <a:bodyPr wrap="square" rtlCol="0">
            <a:spAutoFit/>
          </a:bodyPr>
          <a:lstStyle/>
          <a:p>
            <a:pPr algn="ctr"/>
            <a:r>
              <a:rPr lang="vi-VN" sz="2600">
                <a:solidFill>
                  <a:srgbClr val="0070C0"/>
                </a:solidFill>
                <a:latin typeface="Arial" panose="020B0604020202020204" pitchFamily="34" charset="0"/>
                <a:cs typeface="Arial" panose="020B0604020202020204" pitchFamily="34" charset="0"/>
              </a:rPr>
              <a:t>Phương thức khai thác và sử dụng tài nguyên khoáng sản</a:t>
            </a:r>
            <a:endParaRPr lang="en-US" sz="2600">
              <a:solidFill>
                <a:srgbClr val="0070C0"/>
              </a:solidFill>
              <a:latin typeface="Arial" panose="020B0604020202020204" pitchFamily="34" charset="0"/>
              <a:cs typeface="Arial" panose="020B0604020202020204" pitchFamily="34" charset="0"/>
            </a:endParaRPr>
          </a:p>
        </p:txBody>
      </p:sp>
      <p:sp>
        <p:nvSpPr>
          <p:cNvPr id="10" name="Arrow: Pentagon 9"/>
          <p:cNvSpPr/>
          <p:nvPr/>
        </p:nvSpPr>
        <p:spPr>
          <a:xfrm>
            <a:off x="45529" y="44068"/>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11" name="Isosceles Triangle 10"/>
          <p:cNvSpPr/>
          <p:nvPr/>
        </p:nvSpPr>
        <p:spPr>
          <a:xfrm rot="5400000">
            <a:off x="724385" y="382691"/>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55582" y="2295294"/>
            <a:ext cx="10837549" cy="1815882"/>
          </a:xfrm>
          <a:prstGeom prst="rect">
            <a:avLst/>
          </a:prstGeom>
          <a:ln>
            <a:solidFill>
              <a:srgbClr val="00B0F0"/>
            </a:solidFill>
            <a:prstDash val="sysDash"/>
          </a:ln>
        </p:spPr>
        <p:txBody>
          <a:bodyPr wrap="square">
            <a:spAutoFit/>
          </a:bodyPr>
          <a:lstStyle/>
          <a:p>
            <a:pPr algn="just"/>
            <a:r>
              <a:rPr lang="vi-VN" sz="2800" b="0" i="0">
                <a:solidFill>
                  <a:srgbClr val="FF3399"/>
                </a:solidFill>
                <a:effectLst/>
              </a:rPr>
              <a:t>Dựa vào hình 21 và thông tin trong bài, em hãy:</a:t>
            </a:r>
            <a:endParaRPr lang="vi-VN" sz="2800" b="0" i="0">
              <a:solidFill>
                <a:srgbClr val="FF3399"/>
              </a:solidFill>
              <a:effectLst/>
            </a:endParaRPr>
          </a:p>
          <a:p>
            <a:pPr algn="just"/>
            <a:r>
              <a:rPr lang="vi-VN" sz="2800" b="0" i="0">
                <a:solidFill>
                  <a:srgbClr val="FF3399"/>
                </a:solidFill>
                <a:effectLst/>
              </a:rPr>
              <a:t>- Kể tên các khoáng sản chính được khai thác ở Ô-xtrây-li-a.</a:t>
            </a:r>
            <a:endParaRPr lang="vi-VN" sz="2800" b="0" i="0">
              <a:solidFill>
                <a:srgbClr val="FF3399"/>
              </a:solidFill>
              <a:effectLst/>
            </a:endParaRPr>
          </a:p>
          <a:p>
            <a:pPr algn="just"/>
            <a:r>
              <a:rPr lang="vi-VN" sz="2800" b="0" i="0">
                <a:solidFill>
                  <a:srgbClr val="FF3399"/>
                </a:solidFill>
                <a:effectLst/>
              </a:rPr>
              <a:t>- Cho biết Ô-xtrây-li-a đã sử dụng nguồn tài nguyên khoáng sản như thế nào.</a:t>
            </a:r>
            <a:endParaRPr lang="en-US" sz="2800"/>
          </a:p>
        </p:txBody>
      </p:sp>
      <p:grpSp>
        <p:nvGrpSpPr>
          <p:cNvPr id="16" name="Group 15"/>
          <p:cNvGrpSpPr/>
          <p:nvPr/>
        </p:nvGrpSpPr>
        <p:grpSpPr>
          <a:xfrm>
            <a:off x="3518519" y="1440763"/>
            <a:ext cx="5210343" cy="827835"/>
            <a:chOff x="3222880" y="908516"/>
            <a:chExt cx="3514972" cy="682233"/>
          </a:xfrm>
        </p:grpSpPr>
        <p:sp>
          <p:nvSpPr>
            <p:cNvPr id="17" name="Rectangle: Rounded Corners 16"/>
            <p:cNvSpPr/>
            <p:nvPr/>
          </p:nvSpPr>
          <p:spPr>
            <a:xfrm>
              <a:off x="3222881" y="908516"/>
              <a:ext cx="3514971"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8" name="TextBox 17"/>
            <p:cNvSpPr txBox="1"/>
            <p:nvPr/>
          </p:nvSpPr>
          <p:spPr>
            <a:xfrm>
              <a:off x="3222880" y="1070177"/>
              <a:ext cx="3514971" cy="431195"/>
            </a:xfrm>
            <a:prstGeom prst="rect">
              <a:avLst/>
            </a:prstGeom>
            <a:noFill/>
          </p:spPr>
          <p:txBody>
            <a:bodyPr wrap="square" rtlCol="0">
              <a:spAutoFit/>
            </a:bodyPr>
            <a:lstStyle/>
            <a:p>
              <a:r>
                <a:rPr lang="vi-VN" sz="2800" b="1">
                  <a:solidFill>
                    <a:srgbClr val="FFFF00"/>
                  </a:solidFill>
                  <a:latin typeface="Arial" panose="020B0604020202020204" pitchFamily="34" charset="0"/>
                  <a:cs typeface="Arial" panose="020B0604020202020204" pitchFamily="34" charset="0"/>
                </a:rPr>
                <a:t>TÔI TÀI GIỎI-BẠN CŨNG THẾ</a:t>
              </a:r>
              <a:endParaRPr lang="en-US" sz="2800" b="1">
                <a:solidFill>
                  <a:srgbClr val="FFFF00"/>
                </a:solidFill>
                <a:latin typeface="Arial" panose="020B0604020202020204" pitchFamily="34" charset="0"/>
                <a:cs typeface="Arial" panose="020B0604020202020204" pitchFamily="34" charset="0"/>
              </a:endParaRPr>
            </a:p>
          </p:txBody>
        </p:sp>
      </p:grpSp>
      <p:grpSp>
        <p:nvGrpSpPr>
          <p:cNvPr id="19" name="Group 18"/>
          <p:cNvGrpSpPr/>
          <p:nvPr/>
        </p:nvGrpSpPr>
        <p:grpSpPr>
          <a:xfrm>
            <a:off x="205720" y="1042529"/>
            <a:ext cx="1203578" cy="891511"/>
            <a:chOff x="3634055" y="3302115"/>
            <a:chExt cx="848449" cy="796469"/>
          </a:xfrm>
        </p:grpSpPr>
        <p:pic>
          <p:nvPicPr>
            <p:cNvPr id="20" name="Picture 19"/>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a:fillRect/>
            </a:stretch>
          </p:blipFill>
          <p:spPr>
            <a:xfrm>
              <a:off x="3634055" y="3302116"/>
              <a:ext cx="444923" cy="796468"/>
            </a:xfrm>
            <a:prstGeom prst="rect">
              <a:avLst/>
            </a:prstGeom>
          </p:spPr>
        </p:pic>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42" b="100000" l="0" r="100000"/>
                      </a14:imgEffect>
                    </a14:imgLayer>
                  </a14:imgProps>
                </a:ext>
                <a:ext uri="{28A0092B-C50C-407E-A947-70E740481C1C}">
                  <a14:useLocalDpi xmlns:a14="http://schemas.microsoft.com/office/drawing/2010/main" val="0"/>
                </a:ext>
              </a:extLst>
            </a:blip>
            <a:srcRect l="7746" t="26255"/>
            <a:stretch>
              <a:fillRect/>
            </a:stretch>
          </p:blipFill>
          <p:spPr>
            <a:xfrm>
              <a:off x="4122720" y="3302115"/>
              <a:ext cx="359784" cy="796469"/>
            </a:xfrm>
            <a:prstGeom prst="rect">
              <a:avLst/>
            </a:prstGeom>
          </p:spPr>
        </p:pic>
      </p:grpSp>
      <p:pic>
        <p:nvPicPr>
          <p:cNvPr id="22" name="3 Minute Timer (Nho)">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10570676" y="759306"/>
            <a:ext cx="1203578" cy="802985"/>
          </a:xfrm>
          <a:prstGeom prst="rect">
            <a:avLst/>
          </a:prstGeom>
        </p:spPr>
      </p:pic>
      <p:sp>
        <p:nvSpPr>
          <p:cNvPr id="23" name="Rectangle 22"/>
          <p:cNvSpPr/>
          <p:nvPr/>
        </p:nvSpPr>
        <p:spPr>
          <a:xfrm>
            <a:off x="1379194" y="175582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4" name="Rectangle 23"/>
          <p:cNvSpPr/>
          <p:nvPr/>
        </p:nvSpPr>
        <p:spPr>
          <a:xfrm>
            <a:off x="8774054" y="1766277"/>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25" name="Rectangle 24"/>
          <p:cNvSpPr/>
          <p:nvPr/>
        </p:nvSpPr>
        <p:spPr>
          <a:xfrm>
            <a:off x="4698311" y="4472430"/>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p:cNvSpPr/>
          <p:nvPr/>
        </p:nvSpPr>
        <p:spPr>
          <a:xfrm>
            <a:off x="3628786" y="4469256"/>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8" name="Picture 2" descr="Giấy Máy Tính Biểu Tượng Bút Chì - biểu tượng bút chì png tải về - Miễn phí  trong suốt Trắng png Tải về."/>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a:fillRect/>
          </a:stretch>
        </p:blipFill>
        <p:spPr bwMode="auto">
          <a:xfrm>
            <a:off x="2772408" y="4246323"/>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4635681" y="5045521"/>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endParaRPr lang="en-US">
              <a:solidFill>
                <a:srgbClr val="1503BD"/>
              </a:solidFill>
              <a:latin typeface="Arial" panose="020B0604020202020204" pitchFamily="34" charset="0"/>
              <a:cs typeface="Arial" panose="020B0604020202020204" pitchFamily="34" charset="0"/>
            </a:endParaRPr>
          </a:p>
        </p:txBody>
      </p:sp>
      <p:sp>
        <p:nvSpPr>
          <p:cNvPr id="30" name="Rectangle 29"/>
          <p:cNvSpPr/>
          <p:nvPr/>
        </p:nvSpPr>
        <p:spPr>
          <a:xfrm>
            <a:off x="3553965" y="5045521"/>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31" name="Picture 30"/>
          <p:cNvPicPr>
            <a:picLocks noChangeAspect="1"/>
          </p:cNvPicPr>
          <p:nvPr/>
        </p:nvPicPr>
        <p:blipFill>
          <a:blip r:embed="rId10"/>
          <a:stretch>
            <a:fillRect/>
          </a:stretch>
        </p:blipFill>
        <p:spPr>
          <a:xfrm>
            <a:off x="2663969" y="4964338"/>
            <a:ext cx="814683" cy="561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right)">
                                      <p:cBhvr>
                                        <p:cTn id="21" dur="500"/>
                                        <p:tgtEl>
                                          <p:spTgt spid="23"/>
                                        </p:tgtEl>
                                      </p:cBhvr>
                                    </p:animEffect>
                                  </p:childTnLst>
                                </p:cTn>
                              </p:par>
                              <p:par>
                                <p:cTn id="22" presetID="22" presetClass="entr" presetSubtype="2"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righ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22" presetClass="entr" presetSubtype="8"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fill="hold" display="0">
                  <p:stCondLst>
                    <p:cond delay="indefinite"/>
                  </p:stCondLst>
                </p:cTn>
                <p:tgtEl>
                  <p:spTgt spid="22"/>
                </p:tgtEl>
              </p:cMediaNode>
            </p:video>
          </p:childTnLst>
        </p:cTn>
      </p:par>
    </p:tnLst>
    <p:bldLst>
      <p:bldP spid="9" grpId="0"/>
      <p:bldP spid="10" grpId="0" animBg="1"/>
      <p:bldP spid="11" grpId="0" animBg="1"/>
      <p:bldP spid="23" grpId="0"/>
      <p:bldP spid="24" grpId="0"/>
      <p:bldP spid="25" grpId="0" animBg="1"/>
      <p:bldP spid="26"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2482"/>
            <a:ext cx="10003316" cy="523220"/>
          </a:xfrm>
          <a:prstGeom prst="rect">
            <a:avLst/>
          </a:prstGeom>
        </p:spPr>
        <p:txBody>
          <a:bodyPr wrap="square">
            <a:spAutoFit/>
          </a:bodyPr>
          <a:lstStyle/>
          <a:p>
            <a:r>
              <a:rPr lang="vi-VN" sz="2800" b="0" i="0">
                <a:solidFill>
                  <a:srgbClr val="C00000"/>
                </a:solidFill>
                <a:effectLst/>
              </a:rPr>
              <a:t>* Các khoáng sản chính được khai thác ở Ô-xtrây-li-a</a:t>
            </a:r>
            <a:endParaRPr lang="en-US" sz="2800">
              <a:solidFill>
                <a:srgbClr val="C00000"/>
              </a:solidFill>
            </a:endParaRPr>
          </a:p>
        </p:txBody>
      </p:sp>
      <p:sp>
        <p:nvSpPr>
          <p:cNvPr id="16" name="Rectangle 15"/>
          <p:cNvSpPr/>
          <p:nvPr/>
        </p:nvSpPr>
        <p:spPr>
          <a:xfrm>
            <a:off x="0" y="1346462"/>
            <a:ext cx="3580482" cy="400110"/>
          </a:xfrm>
          <a:prstGeom prst="rect">
            <a:avLst/>
          </a:prstGeom>
        </p:spPr>
        <p:txBody>
          <a:bodyPr wrap="square">
            <a:spAutoFit/>
          </a:bodyPr>
          <a:lstStyle/>
          <a:p>
            <a:pPr marL="342900" indent="-342900">
              <a:buFont typeface="Wingdings" panose="05000000000000000000" pitchFamily="2" charset="2"/>
              <a:buChar char="ü"/>
            </a:pPr>
            <a:r>
              <a:rPr lang="vi-VN" sz="2000" b="0" i="0">
                <a:solidFill>
                  <a:srgbClr val="3121FB"/>
                </a:solidFill>
                <a:effectLst/>
              </a:rPr>
              <a:t>Than đá</a:t>
            </a:r>
            <a:endParaRPr lang="en-US" sz="2000"/>
          </a:p>
        </p:txBody>
      </p:sp>
      <p:sp>
        <p:nvSpPr>
          <p:cNvPr id="17" name="Rectangle 16"/>
          <p:cNvSpPr/>
          <p:nvPr/>
        </p:nvSpPr>
        <p:spPr>
          <a:xfrm>
            <a:off x="0" y="1940038"/>
            <a:ext cx="3580482" cy="400110"/>
          </a:xfrm>
          <a:prstGeom prst="rect">
            <a:avLst/>
          </a:prstGeom>
        </p:spPr>
        <p:txBody>
          <a:bodyPr wrap="square">
            <a:spAutoFit/>
          </a:bodyPr>
          <a:lstStyle/>
          <a:p>
            <a:pPr marL="342900" indent="-342900">
              <a:buFont typeface="Wingdings" panose="05000000000000000000" pitchFamily="2" charset="2"/>
              <a:buChar char="ü"/>
            </a:pPr>
            <a:r>
              <a:rPr lang="vi-VN" sz="2000" b="0" i="0">
                <a:solidFill>
                  <a:srgbClr val="3121FB"/>
                </a:solidFill>
                <a:effectLst/>
              </a:rPr>
              <a:t>U-ra-ni-um</a:t>
            </a:r>
            <a:endParaRPr lang="en-US" sz="2000"/>
          </a:p>
        </p:txBody>
      </p:sp>
      <p:sp>
        <p:nvSpPr>
          <p:cNvPr id="18" name="Rectangle 17"/>
          <p:cNvSpPr/>
          <p:nvPr/>
        </p:nvSpPr>
        <p:spPr>
          <a:xfrm>
            <a:off x="0" y="2533614"/>
            <a:ext cx="3580482" cy="400110"/>
          </a:xfrm>
          <a:prstGeom prst="rect">
            <a:avLst/>
          </a:prstGeom>
        </p:spPr>
        <p:txBody>
          <a:bodyPr wrap="square">
            <a:spAutoFit/>
          </a:bodyPr>
          <a:lstStyle/>
          <a:p>
            <a:pPr marL="342900" indent="-342900">
              <a:buFont typeface="Wingdings" panose="05000000000000000000" pitchFamily="2" charset="2"/>
              <a:buChar char="ü"/>
            </a:pPr>
            <a:r>
              <a:rPr lang="vi-VN" sz="2000">
                <a:solidFill>
                  <a:srgbClr val="3121FB"/>
                </a:solidFill>
              </a:rPr>
              <a:t>N</a:t>
            </a:r>
            <a:r>
              <a:rPr lang="vi-VN" sz="2000" b="0" i="0">
                <a:solidFill>
                  <a:srgbClr val="3121FB"/>
                </a:solidFill>
                <a:effectLst/>
              </a:rPr>
              <a:t>i-ken</a:t>
            </a:r>
            <a:endParaRPr lang="en-US" sz="2000"/>
          </a:p>
        </p:txBody>
      </p:sp>
      <p:sp>
        <p:nvSpPr>
          <p:cNvPr id="19" name="Rectangle 18"/>
          <p:cNvSpPr/>
          <p:nvPr/>
        </p:nvSpPr>
        <p:spPr>
          <a:xfrm>
            <a:off x="0" y="3042420"/>
            <a:ext cx="3580482" cy="400110"/>
          </a:xfrm>
          <a:prstGeom prst="rect">
            <a:avLst/>
          </a:prstGeom>
        </p:spPr>
        <p:txBody>
          <a:bodyPr wrap="square">
            <a:spAutoFit/>
          </a:bodyPr>
          <a:lstStyle/>
          <a:p>
            <a:pPr marL="342900" indent="-342900">
              <a:buFont typeface="Wingdings" panose="05000000000000000000" pitchFamily="2" charset="2"/>
              <a:buChar char="ü"/>
            </a:pPr>
            <a:r>
              <a:rPr lang="vi-VN" sz="2000">
                <a:solidFill>
                  <a:srgbClr val="3121FB"/>
                </a:solidFill>
              </a:rPr>
              <a:t>C</a:t>
            </a:r>
            <a:r>
              <a:rPr lang="vi-VN" sz="2000" b="0" i="0">
                <a:solidFill>
                  <a:srgbClr val="3121FB"/>
                </a:solidFill>
                <a:effectLst/>
              </a:rPr>
              <a:t>hì</a:t>
            </a:r>
            <a:endParaRPr lang="en-US" sz="2000"/>
          </a:p>
        </p:txBody>
      </p:sp>
      <p:sp>
        <p:nvSpPr>
          <p:cNvPr id="20" name="Rectangle 19"/>
          <p:cNvSpPr/>
          <p:nvPr/>
        </p:nvSpPr>
        <p:spPr>
          <a:xfrm>
            <a:off x="0" y="3622069"/>
            <a:ext cx="3580482" cy="400110"/>
          </a:xfrm>
          <a:prstGeom prst="rect">
            <a:avLst/>
          </a:prstGeom>
        </p:spPr>
        <p:txBody>
          <a:bodyPr wrap="square">
            <a:spAutoFit/>
          </a:bodyPr>
          <a:lstStyle/>
          <a:p>
            <a:pPr marL="342900" indent="-342900">
              <a:buFont typeface="Wingdings" panose="05000000000000000000" pitchFamily="2" charset="2"/>
              <a:buChar char="ü"/>
            </a:pPr>
            <a:r>
              <a:rPr lang="vi-VN" sz="2000">
                <a:solidFill>
                  <a:srgbClr val="3121FB"/>
                </a:solidFill>
              </a:rPr>
              <a:t>B</a:t>
            </a:r>
            <a:r>
              <a:rPr lang="vi-VN" sz="2000" b="0" i="0">
                <a:solidFill>
                  <a:srgbClr val="3121FB"/>
                </a:solidFill>
                <a:effectLst/>
              </a:rPr>
              <a:t>ô-xít</a:t>
            </a:r>
            <a:endParaRPr lang="en-US" sz="2000"/>
          </a:p>
        </p:txBody>
      </p:sp>
      <p:sp>
        <p:nvSpPr>
          <p:cNvPr id="21" name="Rectangle 20"/>
          <p:cNvSpPr/>
          <p:nvPr/>
        </p:nvSpPr>
        <p:spPr>
          <a:xfrm>
            <a:off x="0" y="4201718"/>
            <a:ext cx="3759495" cy="400110"/>
          </a:xfrm>
          <a:prstGeom prst="rect">
            <a:avLst/>
          </a:prstGeom>
        </p:spPr>
        <p:txBody>
          <a:bodyPr wrap="square">
            <a:spAutoFit/>
          </a:bodyPr>
          <a:lstStyle/>
          <a:p>
            <a:pPr marL="342900" indent="-342900">
              <a:buFont typeface="Wingdings" panose="05000000000000000000" pitchFamily="2" charset="2"/>
              <a:buChar char="ü"/>
            </a:pPr>
            <a:r>
              <a:rPr lang="vi-VN" sz="2000">
                <a:solidFill>
                  <a:srgbClr val="3121FB"/>
                </a:solidFill>
              </a:rPr>
              <a:t>Đ</a:t>
            </a:r>
            <a:r>
              <a:rPr lang="vi-VN" sz="2000" b="0" i="0">
                <a:solidFill>
                  <a:srgbClr val="3121FB"/>
                </a:solidFill>
                <a:effectLst/>
              </a:rPr>
              <a:t>ồng, vàng, sắt, kim cương</a:t>
            </a:r>
            <a:endParaRPr lang="en-US" sz="2000"/>
          </a:p>
        </p:txBody>
      </p:sp>
      <p:sp>
        <p:nvSpPr>
          <p:cNvPr id="22" name="Rectangle 21"/>
          <p:cNvSpPr/>
          <p:nvPr/>
        </p:nvSpPr>
        <p:spPr>
          <a:xfrm>
            <a:off x="0" y="4714321"/>
            <a:ext cx="3580482" cy="400110"/>
          </a:xfrm>
          <a:prstGeom prst="rect">
            <a:avLst/>
          </a:prstGeom>
        </p:spPr>
        <p:txBody>
          <a:bodyPr wrap="square">
            <a:spAutoFit/>
          </a:bodyPr>
          <a:lstStyle/>
          <a:p>
            <a:pPr marL="342900" indent="-342900">
              <a:buFont typeface="Wingdings" panose="05000000000000000000" pitchFamily="2" charset="2"/>
              <a:buChar char="ü"/>
            </a:pPr>
            <a:r>
              <a:rPr lang="vi-VN" sz="2000" b="0" i="0">
                <a:solidFill>
                  <a:srgbClr val="3121FB"/>
                </a:solidFill>
                <a:effectLst/>
              </a:rPr>
              <a:t>Dầu mỏ, khí tự nhiên,…</a:t>
            </a:r>
            <a:endParaRPr lang="en-US" sz="2000"/>
          </a:p>
        </p:txBody>
      </p:sp>
      <p:grpSp>
        <p:nvGrpSpPr>
          <p:cNvPr id="14" name="Group 13"/>
          <p:cNvGrpSpPr/>
          <p:nvPr/>
        </p:nvGrpSpPr>
        <p:grpSpPr>
          <a:xfrm>
            <a:off x="3562134" y="570873"/>
            <a:ext cx="8629866" cy="6287128"/>
            <a:chOff x="3304605" y="1335342"/>
            <a:chExt cx="6456339" cy="5011713"/>
          </a:xfrm>
        </p:grpSpPr>
        <p:pic>
          <p:nvPicPr>
            <p:cNvPr id="12" name="Picture 11"/>
            <p:cNvPicPr>
              <a:picLocks noChangeAspect="1"/>
            </p:cNvPicPr>
            <p:nvPr/>
          </p:nvPicPr>
          <p:blipFill>
            <a:blip r:embed="rId1"/>
            <a:stretch>
              <a:fillRect/>
            </a:stretch>
          </p:blipFill>
          <p:spPr>
            <a:xfrm>
              <a:off x="3304605" y="1335342"/>
              <a:ext cx="6456339" cy="4717304"/>
            </a:xfrm>
            <a:prstGeom prst="rect">
              <a:avLst/>
            </a:prstGeom>
          </p:spPr>
        </p:pic>
        <p:sp>
          <p:nvSpPr>
            <p:cNvPr id="13" name="TextBox 12"/>
            <p:cNvSpPr txBox="1"/>
            <p:nvPr/>
          </p:nvSpPr>
          <p:spPr>
            <a:xfrm>
              <a:off x="3547886" y="6052646"/>
              <a:ext cx="6026226" cy="294409"/>
            </a:xfrm>
            <a:prstGeom prst="rect">
              <a:avLst/>
            </a:prstGeom>
            <a:noFill/>
          </p:spPr>
          <p:txBody>
            <a:bodyPr wrap="square" rtlCol="0">
              <a:spAutoFit/>
            </a:bodyPr>
            <a:lstStyle/>
            <a:p>
              <a:pPr algn="ctr"/>
              <a:r>
                <a:rPr lang="vi-VN">
                  <a:solidFill>
                    <a:srgbClr val="00B050"/>
                  </a:solidFill>
                </a:rPr>
                <a:t>Hình 21. Bản đồ khai thác khoáng sản Ô-xtrây-li-a</a:t>
              </a:r>
              <a:endParaRPr lang="en-US">
                <a:solidFill>
                  <a:srgbClr val="00B050"/>
                </a:solidFill>
              </a:endParaRPr>
            </a:p>
          </p:txBody>
        </p:sp>
      </p:grpSp>
      <p:grpSp>
        <p:nvGrpSpPr>
          <p:cNvPr id="39" name="Group 38"/>
          <p:cNvGrpSpPr/>
          <p:nvPr/>
        </p:nvGrpSpPr>
        <p:grpSpPr>
          <a:xfrm>
            <a:off x="4709710" y="1121885"/>
            <a:ext cx="5701237" cy="4472848"/>
            <a:chOff x="4709710" y="1121885"/>
            <a:chExt cx="5701237" cy="4472848"/>
          </a:xfrm>
        </p:grpSpPr>
        <p:sp>
          <p:nvSpPr>
            <p:cNvPr id="3" name="Flowchart: Connector 2"/>
            <p:cNvSpPr/>
            <p:nvPr/>
          </p:nvSpPr>
          <p:spPr>
            <a:xfrm>
              <a:off x="4792337" y="2688116"/>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p:cNvSpPr/>
            <p:nvPr/>
          </p:nvSpPr>
          <p:spPr>
            <a:xfrm>
              <a:off x="6288793" y="1121885"/>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p:cNvSpPr/>
            <p:nvPr/>
          </p:nvSpPr>
          <p:spPr>
            <a:xfrm>
              <a:off x="6925937" y="1527675"/>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p:cNvSpPr/>
            <p:nvPr/>
          </p:nvSpPr>
          <p:spPr>
            <a:xfrm>
              <a:off x="4709710" y="3497858"/>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p:cNvSpPr/>
            <p:nvPr/>
          </p:nvSpPr>
          <p:spPr>
            <a:xfrm>
              <a:off x="9136663" y="3573139"/>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p:cNvSpPr/>
            <p:nvPr/>
          </p:nvSpPr>
          <p:spPr>
            <a:xfrm>
              <a:off x="8727203" y="3670454"/>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p:cNvSpPr/>
            <p:nvPr/>
          </p:nvSpPr>
          <p:spPr>
            <a:xfrm>
              <a:off x="10267727" y="3635567"/>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p:cNvSpPr/>
            <p:nvPr/>
          </p:nvSpPr>
          <p:spPr>
            <a:xfrm>
              <a:off x="9770129" y="5451514"/>
              <a:ext cx="143220" cy="14321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8516032" y="2610997"/>
            <a:ext cx="1953658" cy="2370461"/>
            <a:chOff x="8516032" y="2610997"/>
            <a:chExt cx="1953658" cy="2370461"/>
          </a:xfrm>
        </p:grpSpPr>
        <p:sp>
          <p:nvSpPr>
            <p:cNvPr id="30" name="Flowchart: Connector 29"/>
            <p:cNvSpPr/>
            <p:nvPr/>
          </p:nvSpPr>
          <p:spPr>
            <a:xfrm>
              <a:off x="9948231" y="2610997"/>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p:cNvSpPr/>
            <p:nvPr/>
          </p:nvSpPr>
          <p:spPr>
            <a:xfrm>
              <a:off x="9968427" y="2763397"/>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p:cNvSpPr/>
            <p:nvPr/>
          </p:nvSpPr>
          <p:spPr>
            <a:xfrm>
              <a:off x="10153876" y="2882746"/>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p:cNvSpPr/>
            <p:nvPr/>
          </p:nvSpPr>
          <p:spPr>
            <a:xfrm>
              <a:off x="10240172" y="3101248"/>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10326470" y="4410419"/>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p:cNvSpPr/>
            <p:nvPr/>
          </p:nvSpPr>
          <p:spPr>
            <a:xfrm>
              <a:off x="10071246" y="4838239"/>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p:cNvSpPr/>
            <p:nvPr/>
          </p:nvSpPr>
          <p:spPr>
            <a:xfrm>
              <a:off x="8516032" y="4043188"/>
              <a:ext cx="143220" cy="143219"/>
            </a:xfrm>
            <a:prstGeom prst="flowChartConnector">
              <a:avLst/>
            </a:prstGeom>
            <a:noFill/>
            <a:ln w="19050">
              <a:solidFill>
                <a:srgbClr val="3121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heel(1)">
                                      <p:cBhvr>
                                        <p:cTn id="11" dur="2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barn(inVertical)">
                                      <p:cBhvr>
                                        <p:cTn id="41" dur="500"/>
                                        <p:tgtEl>
                                          <p:spTgt spid="22"/>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barn(inVertical)">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4441" y="1639229"/>
            <a:ext cx="11803117" cy="4592970"/>
            <a:chOff x="94593" y="1182029"/>
            <a:chExt cx="11803117" cy="4592970"/>
          </a:xfrm>
        </p:grpSpPr>
        <p:pic>
          <p:nvPicPr>
            <p:cNvPr id="4" name="image129.png"/>
            <p:cNvPicPr/>
            <p:nvPr/>
          </p:nvPicPr>
          <p:blipFill rotWithShape="1">
            <a:blip r:embed="rId1"/>
            <a:srcRect t="17236" b="21626"/>
            <a:stretch>
              <a:fillRect/>
            </a:stretch>
          </p:blipFill>
          <p:spPr>
            <a:xfrm>
              <a:off x="94593" y="1182029"/>
              <a:ext cx="11803117" cy="4192860"/>
            </a:xfrm>
            <a:prstGeom prst="rect">
              <a:avLst/>
            </a:prstGeom>
          </p:spPr>
        </p:pic>
        <p:sp>
          <p:nvSpPr>
            <p:cNvPr id="2" name="TextBox 1"/>
            <p:cNvSpPr txBox="1"/>
            <p:nvPr/>
          </p:nvSpPr>
          <p:spPr>
            <a:xfrm>
              <a:off x="591013" y="5374889"/>
              <a:ext cx="5853809" cy="400110"/>
            </a:xfrm>
            <a:prstGeom prst="rect">
              <a:avLst/>
            </a:prstGeom>
            <a:solidFill>
              <a:schemeClr val="bg1"/>
            </a:solidFill>
          </p:spPr>
          <p:txBody>
            <a:bodyPr wrap="square" rtlCol="0">
              <a:spAutoFit/>
            </a:bodyPr>
            <a:lstStyle/>
            <a:p>
              <a:r>
                <a:rPr lang="vi-VN" sz="2000">
                  <a:solidFill>
                    <a:srgbClr val="00B050"/>
                  </a:solidFill>
                </a:rPr>
                <a:t>Mỏ kim cương ở Kimberly,Bang Tây Australia</a:t>
              </a:r>
              <a:endParaRPr lang="en-US" sz="2000">
                <a:solidFill>
                  <a:srgbClr val="00B050"/>
                </a:solidFill>
              </a:endParaRPr>
            </a:p>
          </p:txBody>
        </p:sp>
        <p:sp>
          <p:nvSpPr>
            <p:cNvPr id="5" name="TextBox 4"/>
            <p:cNvSpPr txBox="1"/>
            <p:nvPr/>
          </p:nvSpPr>
          <p:spPr>
            <a:xfrm>
              <a:off x="7043854" y="5306639"/>
              <a:ext cx="4611296" cy="400110"/>
            </a:xfrm>
            <a:prstGeom prst="rect">
              <a:avLst/>
            </a:prstGeom>
            <a:solidFill>
              <a:schemeClr val="bg1"/>
            </a:solidFill>
          </p:spPr>
          <p:txBody>
            <a:bodyPr wrap="square" rtlCol="0">
              <a:spAutoFit/>
            </a:bodyPr>
            <a:lstStyle/>
            <a:p>
              <a:r>
                <a:rPr lang="vi-VN" sz="2000">
                  <a:solidFill>
                    <a:srgbClr val="00B050"/>
                  </a:solidFill>
                </a:rPr>
                <a:t>Mỏ vàng lộ thiên lớn nhất Australia</a:t>
              </a:r>
              <a:endParaRPr lang="en-US" sz="2000">
                <a:solidFill>
                  <a:srgbClr val="00B050"/>
                </a:solidFill>
              </a:endParaRPr>
            </a:p>
          </p:txBody>
        </p:sp>
      </p:grpSp>
      <p:sp>
        <p:nvSpPr>
          <p:cNvPr id="6" name="Rectangle 5"/>
          <p:cNvSpPr/>
          <p:nvPr/>
        </p:nvSpPr>
        <p:spPr>
          <a:xfrm>
            <a:off x="433287" y="117970"/>
            <a:ext cx="11653481" cy="1077218"/>
          </a:xfrm>
          <a:prstGeom prst="rect">
            <a:avLst/>
          </a:prstGeom>
        </p:spPr>
        <p:txBody>
          <a:bodyPr wrap="square">
            <a:spAutoFit/>
          </a:bodyPr>
          <a:lstStyle/>
          <a:p>
            <a:pPr marL="457200" indent="-457200" algn="ctr">
              <a:buFont typeface="Wingdings" panose="05000000000000000000" pitchFamily="2" charset="2"/>
              <a:buChar char="ü"/>
            </a:pPr>
            <a:r>
              <a:rPr lang="en-US" sz="3200">
                <a:solidFill>
                  <a:srgbClr val="3121FB"/>
                </a:solidFill>
                <a:latin typeface="Arial" panose="020B0604020202020204" pitchFamily="34" charset="0"/>
                <a:cs typeface="Arial" panose="020B0604020202020204" pitchFamily="34" charset="0"/>
              </a:rPr>
              <a:t> </a:t>
            </a:r>
            <a:r>
              <a:rPr lang="vi-VN" sz="3200">
                <a:solidFill>
                  <a:srgbClr val="3121FB"/>
                </a:solidFill>
                <a:latin typeface="Arial" panose="020B0604020202020204" pitchFamily="34" charset="0"/>
                <a:cs typeface="Arial" panose="020B0604020202020204" pitchFamily="34" charset="0"/>
              </a:rPr>
              <a:t>Việc khai thác khoáng sản được tiến hành từ lâu, hiện nay vẫn là nước xuất khẩu nhiều khoáng sản.</a:t>
            </a:r>
            <a:endParaRPr lang="en-US">
              <a:solidFill>
                <a:srgbClr val="3121FB"/>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0419" y="440875"/>
            <a:ext cx="11715764" cy="1015663"/>
          </a:xfrm>
          <a:prstGeom prst="rect">
            <a:avLst/>
          </a:prstGeom>
        </p:spPr>
        <p:txBody>
          <a:bodyPr wrap="square">
            <a:spAutoFit/>
          </a:bodyPr>
          <a:lstStyle/>
          <a:p>
            <a:pPr marL="457200" indent="-457200" algn="just">
              <a:buFont typeface="Wingdings" panose="05000000000000000000" pitchFamily="2" charset="2"/>
              <a:buChar char="ü"/>
            </a:pPr>
            <a:r>
              <a:rPr lang="en-US" sz="3000">
                <a:solidFill>
                  <a:srgbClr val="0131FF"/>
                </a:solidFill>
                <a:latin typeface="Arial" panose="020B0604020202020204" pitchFamily="34" charset="0"/>
                <a:cs typeface="Arial" panose="020B0604020202020204" pitchFamily="34" charset="0"/>
              </a:rPr>
              <a:t> </a:t>
            </a:r>
            <a:r>
              <a:rPr lang="vi-VN" sz="3000">
                <a:solidFill>
                  <a:srgbClr val="0131FF"/>
                </a:solidFill>
                <a:latin typeface="Arial" panose="020B0604020202020204" pitchFamily="34" charset="0"/>
                <a:cs typeface="Arial" panose="020B0604020202020204" pitchFamily="34" charset="0"/>
              </a:rPr>
              <a:t>Hiện nay giảm </a:t>
            </a:r>
            <a:r>
              <a:rPr lang="en-US" sz="3000">
                <a:solidFill>
                  <a:srgbClr val="0131FF"/>
                </a:solidFill>
                <a:latin typeface="Arial" panose="020B0604020202020204" pitchFamily="34" charset="0"/>
                <a:cs typeface="Arial" panose="020B0604020202020204" pitchFamily="34" charset="0"/>
              </a:rPr>
              <a:t>tốc độ khai thác khoáng sản, đồng thời phát triển các ngành công nghiệp chế tạo để nâng cao  giá trị xuất khẩu.</a:t>
            </a:r>
            <a:endParaRPr lang="en-US" sz="3000">
              <a:solidFill>
                <a:srgbClr val="0131FF"/>
              </a:solidFill>
              <a:latin typeface="Arial" panose="020B0604020202020204" pitchFamily="34" charset="0"/>
              <a:cs typeface="Arial" panose="020B0604020202020204" pitchFamily="34" charset="0"/>
            </a:endParaRPr>
          </a:p>
        </p:txBody>
      </p:sp>
      <p:pic>
        <p:nvPicPr>
          <p:cNvPr id="17" name="Picture 4" descr="Ai Group: Australian PMI surges in February - Manufacturers' Monthly"/>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4082" y="2151804"/>
            <a:ext cx="5931752" cy="34861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y We Need A Manufacturing S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406" y="2151804"/>
            <a:ext cx="5341434" cy="3486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barn(inVertical)">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5145</Words>
  <Application>WPS Presentation</Application>
  <PresentationFormat>Custom</PresentationFormat>
  <Paragraphs>266</Paragraphs>
  <Slides>27</Slides>
  <Notes>14</Notes>
  <HiddenSlides>0</HiddenSlides>
  <MMClips>4</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27</vt:i4>
      </vt:variant>
    </vt:vector>
  </HeadingPairs>
  <TitlesOfParts>
    <vt:vector size="44" baseType="lpstr">
      <vt:lpstr>Arial</vt:lpstr>
      <vt:lpstr>SimSun</vt:lpstr>
      <vt:lpstr>Wingdings</vt:lpstr>
      <vt:lpstr>Cambria</vt:lpstr>
      <vt:lpstr>Times New Roman</vt:lpstr>
      <vt:lpstr>#9Slide03 SFU Futura_12</vt:lpstr>
      <vt:lpstr>Segoe Print</vt:lpstr>
      <vt:lpstr>Tahoma</vt:lpstr>
      <vt:lpstr>Roboto</vt:lpstr>
      <vt:lpstr>Microsoft YaHei</vt:lpstr>
      <vt:lpstr>Arial Unicode MS</vt:lpstr>
      <vt:lpstr>Calibri Light</vt:lpstr>
      <vt:lpstr>Calibri</vt:lpstr>
      <vt:lpstr>IBM Plex Serif</vt:lpstr>
      <vt:lpstr>Verdana</vt:lpstr>
      <vt:lpstr>Kids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THỬ THÁCH CHO EM</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Thiphuong Luong</cp:lastModifiedBy>
  <cp:revision>32</cp:revision>
  <dcterms:created xsi:type="dcterms:W3CDTF">2022-07-01T02:28:00Z</dcterms:created>
  <dcterms:modified xsi:type="dcterms:W3CDTF">2024-04-10T08:24:32Z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4F3ECC0700DC4277A67AE2497CBDD6D7_12</vt:lpwstr>
  </property>
  <property fmtid="{D5CDD505-2E9C-101B-9397-08002B2CF9AE}" pid="3" name="KSOProductBuildVer">
    <vt:lpwstr>1033-12.2.0.16731</vt:lpwstr>
  </property>
</Properties>
</file>