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1587" r:id="rId2"/>
    <p:sldId id="272" r:id="rId3"/>
    <p:sldId id="277" r:id="rId4"/>
    <p:sldId id="278" r:id="rId5"/>
    <p:sldId id="279" r:id="rId6"/>
    <p:sldId id="280" r:id="rId7"/>
    <p:sldId id="1400" r:id="rId8"/>
    <p:sldId id="1588" r:id="rId9"/>
    <p:sldId id="1589" r:id="rId10"/>
    <p:sldId id="315" r:id="rId11"/>
    <p:sldId id="1592" r:id="rId12"/>
    <p:sldId id="1546" r:id="rId13"/>
    <p:sldId id="1591" r:id="rId14"/>
    <p:sldId id="1593" r:id="rId15"/>
    <p:sldId id="1145" r:id="rId16"/>
    <p:sldId id="1549" r:id="rId17"/>
    <p:sldId id="1551" r:id="rId18"/>
    <p:sldId id="1552" r:id="rId19"/>
    <p:sldId id="1553" r:id="rId20"/>
    <p:sldId id="586" r:id="rId21"/>
    <p:sldId id="1154" r:id="rId22"/>
    <p:sldId id="1594" r:id="rId23"/>
    <p:sldId id="1148" r:id="rId24"/>
    <p:sldId id="1150" r:id="rId25"/>
    <p:sldId id="1152" r:id="rId26"/>
    <p:sldId id="333" r:id="rId27"/>
    <p:sldId id="300" r:id="rId28"/>
    <p:sldId id="323" r:id="rId29"/>
    <p:sldId id="452" r:id="rId30"/>
    <p:sldId id="453" r:id="rId31"/>
    <p:sldId id="454" r:id="rId32"/>
    <p:sldId id="256" r:id="rId33"/>
    <p:sldId id="455" r:id="rId34"/>
    <p:sldId id="1595" r:id="rId35"/>
    <p:sldId id="1521" r:id="rId36"/>
    <p:sldId id="344" r:id="rId37"/>
    <p:sldId id="317" r:id="rId38"/>
    <p:sldId id="62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16F2"/>
    <a:srgbClr val="FF0066"/>
    <a:srgbClr val="FFFFC9"/>
    <a:srgbClr val="FFFF9B"/>
    <a:srgbClr val="1C11AF"/>
    <a:srgbClr val="FF00FF"/>
    <a:srgbClr val="DBF10D"/>
    <a:srgbClr val="FFB989"/>
    <a:srgbClr val="D05F12"/>
    <a:srgbClr val="CA30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532" autoAdjust="0"/>
    <p:restoredTop sz="90995" autoAdjust="0"/>
  </p:normalViewPr>
  <p:slideViewPr>
    <p:cSldViewPr snapToGrid="0">
      <p:cViewPr>
        <p:scale>
          <a:sx n="51" d="100"/>
          <a:sy n="51" d="100"/>
        </p:scale>
        <p:origin x="-966" y="-66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BAC25-1D03-492A-B25E-BAD2F7B1DAF3}" type="datetimeFigureOut">
              <a:rPr lang="en-US" smtClean="0"/>
              <a:pPr/>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C52CD-A8C5-484B-B00E-2101948BB170}" type="slidenum">
              <a:rPr lang="en-US" smtClean="0"/>
              <a:pPr/>
              <a:t>‹#›</a:t>
            </a:fld>
            <a:endParaRPr lang="en-US"/>
          </a:p>
        </p:txBody>
      </p:sp>
    </p:spTree>
    <p:extLst>
      <p:ext uri="{BB962C8B-B14F-4D97-AF65-F5344CB8AC3E}">
        <p14:creationId xmlns:p14="http://schemas.microsoft.com/office/powerpoint/2010/main" val="177345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xmlns="" id="{0ADEA73F-1772-419B-99F1-84C70CF2C4C9}"/>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xmlns="" id="{F278FD71-3A2C-4239-8113-76B7C5B266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20" name="Slide Number Placeholder 3">
            <a:extLst>
              <a:ext uri="{FF2B5EF4-FFF2-40B4-BE49-F238E27FC236}">
                <a16:creationId xmlns:a16="http://schemas.microsoft.com/office/drawing/2014/main" xmlns="" id="{32917DE3-2045-4E8D-AE92-86C5459D0B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fld id="{6DA4B416-E4D6-4A2D-B9C3-B9FAA5896823}" type="slidenum">
              <a:rPr lang="en-US" altLang="en-US" smtClean="0"/>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21</a:t>
            </a:fld>
            <a:endParaRPr lang="en-US"/>
          </a:p>
        </p:txBody>
      </p:sp>
    </p:spTree>
    <p:extLst>
      <p:ext uri="{BB962C8B-B14F-4D97-AF65-F5344CB8AC3E}">
        <p14:creationId xmlns:p14="http://schemas.microsoft.com/office/powerpoint/2010/main" val="727176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24</a:t>
            </a:fld>
            <a:endParaRPr lang="en-US"/>
          </a:p>
        </p:txBody>
      </p:sp>
    </p:spTree>
    <p:extLst>
      <p:ext uri="{BB962C8B-B14F-4D97-AF65-F5344CB8AC3E}">
        <p14:creationId xmlns:p14="http://schemas.microsoft.com/office/powerpoint/2010/main" val="1559246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26</a:t>
            </a:fld>
            <a:endParaRPr lang="en-US"/>
          </a:p>
        </p:txBody>
      </p:sp>
    </p:spTree>
    <p:extLst>
      <p:ext uri="{BB962C8B-B14F-4D97-AF65-F5344CB8AC3E}">
        <p14:creationId xmlns:p14="http://schemas.microsoft.com/office/powerpoint/2010/main" val="2208687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KÍCH VÀO HÌNH TRÒN ĐỎ ĐẾN PHẦN MỞ RỘN VẬN DỤNG</a:t>
            </a:r>
          </a:p>
        </p:txBody>
      </p:sp>
      <p:sp>
        <p:nvSpPr>
          <p:cNvPr id="4" name="Slide Number Placeholder 3"/>
          <p:cNvSpPr>
            <a:spLocks noGrp="1"/>
          </p:cNvSpPr>
          <p:nvPr>
            <p:ph type="sldNum" sz="quarter" idx="5"/>
          </p:nvPr>
        </p:nvSpPr>
        <p:spPr/>
        <p:txBody>
          <a:bodyPr/>
          <a:lstStyle/>
          <a:p>
            <a:fld id="{2D58C77D-F9E7-4FB3-B953-0922B29A5D78}" type="slidenum">
              <a:rPr lang="en-US" smtClean="0"/>
              <a:t>29</a:t>
            </a:fld>
            <a:endParaRPr lang="en-US"/>
          </a:p>
        </p:txBody>
      </p:sp>
    </p:spTree>
    <p:extLst>
      <p:ext uri="{BB962C8B-B14F-4D97-AF65-F5344CB8AC3E}">
        <p14:creationId xmlns:p14="http://schemas.microsoft.com/office/powerpoint/2010/main" val="2152181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1981370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35</a:t>
            </a:fld>
            <a:endParaRPr lang="en-US"/>
          </a:p>
        </p:txBody>
      </p:sp>
    </p:spTree>
    <p:extLst>
      <p:ext uri="{BB962C8B-B14F-4D97-AF65-F5344CB8AC3E}">
        <p14:creationId xmlns:p14="http://schemas.microsoft.com/office/powerpoint/2010/main" val="295909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37</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 Rừng trải rộng trên nhiều quốc gia, chủ yếu ở Bra-xin (60% diện tích).+ Mức độ đa dạng sinh học rất cao</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a: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9</a:t>
            </a:fld>
            <a:endParaRPr lang="en-US"/>
          </a:p>
        </p:txBody>
      </p:sp>
    </p:spTree>
    <p:extLst>
      <p:ext uri="{BB962C8B-B14F-4D97-AF65-F5344CB8AC3E}">
        <p14:creationId xmlns:p14="http://schemas.microsoft.com/office/powerpoint/2010/main" val="2125424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Thành phần loài động, thực vật hết sức phong phú, đa dạng với hàng triệu loài côn trùng; hàng nghìn loài chim, thú, bò sát và hàng chục nghìn loài thực vật.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a: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984634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kern="1200">
                <a:solidFill>
                  <a:schemeClr val="tx1"/>
                </a:solidFill>
                <a:effectLst/>
                <a:latin typeface="+mn-lt"/>
                <a:ea typeface="+mn-ea"/>
                <a:cs typeface="+mn-cs"/>
              </a:rPr>
              <a:t>Amazon đã hấp thụ hàng tỷ tấn khí CO2 mang lại bầu không khí trong lành cho trái đất. Chính vì vậy khu rừng này được mệnh danh là lá phổi xanh của hành tinh và là nhân tố quan trọng nhất điều tiết khí hậu toàn cầu. Bảo tồn Amazon chính là bảo vệ sự sống còn của trái đất.</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12</a:t>
            </a:fld>
            <a:endParaRPr lang="en-US"/>
          </a:p>
        </p:txBody>
      </p:sp>
    </p:spTree>
    <p:extLst>
      <p:ext uri="{BB962C8B-B14F-4D97-AF65-F5344CB8AC3E}">
        <p14:creationId xmlns:p14="http://schemas.microsoft.com/office/powerpoint/2010/main" val="343971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Diện tích rừng A-ma-dôn đang bị suy giảm (Năm 2016, mất khoảng 3,4 triệu ha rừng và năm 2020 mất khoảng 2,3 triệu ha rừng).</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a: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16</a:t>
            </a:fld>
            <a:endParaRPr lang="en-US"/>
          </a:p>
        </p:txBody>
      </p:sp>
    </p:spTree>
    <p:extLst>
      <p:ext uri="{BB962C8B-B14F-4D97-AF65-F5344CB8AC3E}">
        <p14:creationId xmlns:p14="http://schemas.microsoft.com/office/powerpoint/2010/main" val="2404464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17</a:t>
            </a:fld>
            <a:endParaRPr lang="en-US"/>
          </a:p>
        </p:txBody>
      </p:sp>
    </p:spTree>
    <p:extLst>
      <p:ext uri="{BB962C8B-B14F-4D97-AF65-F5344CB8AC3E}">
        <p14:creationId xmlns:p14="http://schemas.microsoft.com/office/powerpoint/2010/main" val="600538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0000"/>
                </a:solidFill>
                <a:latin typeface="Arial" panose="020B0604020202020204" pitchFamily="34" charset="0"/>
                <a:cs typeface="Arial" panose="020B0604020202020204" pitchFamily="34" charset="0"/>
              </a:rPr>
              <a:t>+ Các vụ cháy rừng cũng làm diện tích rừng mất đi đáng kể. </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18</a:t>
            </a:fld>
            <a:endParaRPr lang="en-US"/>
          </a:p>
        </p:txBody>
      </p:sp>
    </p:spTree>
    <p:extLst>
      <p:ext uri="{BB962C8B-B14F-4D97-AF65-F5344CB8AC3E}">
        <p14:creationId xmlns:p14="http://schemas.microsoft.com/office/powerpoint/2010/main" val="3115171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https://kenh14.vn/kham-pha/xem-ban-do-the-gioi-tu-co-dai-den-hien-dai-20121126090929166.chn</a:t>
            </a:r>
          </a:p>
        </p:txBody>
      </p:sp>
      <p:sp>
        <p:nvSpPr>
          <p:cNvPr id="4" name="Slide Number Placeholder 3"/>
          <p:cNvSpPr>
            <a:spLocks noGrp="1"/>
          </p:cNvSpPr>
          <p:nvPr>
            <p:ph type="sldNum" sz="quarter" idx="5"/>
          </p:nvPr>
        </p:nvSpPr>
        <p:spPr/>
        <p:txBody>
          <a:bodyPr/>
          <a:lstStyle/>
          <a:p>
            <a:fld id="{849C52CD-A8C5-484B-B00E-2101948BB170}" type="slidenum">
              <a:rPr lang="en-US" smtClean="0"/>
              <a:pPr/>
              <a:t>20</a:t>
            </a:fld>
            <a:endParaRPr lang="en-US"/>
          </a:p>
        </p:txBody>
      </p:sp>
    </p:spTree>
    <p:extLst>
      <p:ext uri="{BB962C8B-B14F-4D97-AF65-F5344CB8AC3E}">
        <p14:creationId xmlns:p14="http://schemas.microsoft.com/office/powerpoint/2010/main" val="97040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85A3C1-3DF7-4A0A-A234-F2B70A4604CD}"/>
              </a:ext>
            </a:extLst>
          </p:cNvPr>
          <p:cNvSpPr>
            <a:spLocks noGrp="1"/>
          </p:cNvSpPr>
          <p:nvPr>
            <p:ph type="dt" sz="half" idx="10"/>
          </p:nvPr>
        </p:nvSpPr>
        <p:spPr/>
        <p:txBody>
          <a:bodyPr/>
          <a:lstStyle/>
          <a:p>
            <a:fld id="{EE292EB7-1D61-4500-B31C-363A84C88370}" type="datetimeFigureOut">
              <a:rPr lang="en-US" smtClean="0"/>
              <a:pPr/>
              <a:t>3/6/2023</a:t>
            </a:fld>
            <a:endParaRPr lang="en-US"/>
          </a:p>
        </p:txBody>
      </p:sp>
      <p:sp>
        <p:nvSpPr>
          <p:cNvPr id="5" name="Footer Placeholder 4">
            <a:extLst>
              <a:ext uri="{FF2B5EF4-FFF2-40B4-BE49-F238E27FC236}">
                <a16:creationId xmlns:a16="http://schemas.microsoft.com/office/drawing/2014/main" xmlns=""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3880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4CD9E-C117-448F-8045-3AD1D4ED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D73533D-32C0-499E-B8F5-16E9480A7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4A5682-6C09-4DC4-A6BE-1A4D68165A38}"/>
              </a:ext>
            </a:extLst>
          </p:cNvPr>
          <p:cNvSpPr>
            <a:spLocks noGrp="1"/>
          </p:cNvSpPr>
          <p:nvPr>
            <p:ph type="dt" sz="half" idx="10"/>
          </p:nvPr>
        </p:nvSpPr>
        <p:spPr/>
        <p:txBody>
          <a:bodyPr/>
          <a:lstStyle/>
          <a:p>
            <a:fld id="{EE292EB7-1D61-4500-B31C-363A84C88370}" type="datetimeFigureOut">
              <a:rPr lang="en-US" smtClean="0"/>
              <a:pPr/>
              <a:t>3/6/2023</a:t>
            </a:fld>
            <a:endParaRPr lang="en-US"/>
          </a:p>
        </p:txBody>
      </p:sp>
      <p:sp>
        <p:nvSpPr>
          <p:cNvPr id="5" name="Footer Placeholder 4">
            <a:extLst>
              <a:ext uri="{FF2B5EF4-FFF2-40B4-BE49-F238E27FC236}">
                <a16:creationId xmlns:a16="http://schemas.microsoft.com/office/drawing/2014/main" xmlns="" id="{E4CE585E-A603-405C-88C3-598AF432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1CE439-A908-488B-AFA4-2D4D063D224D}"/>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05519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03FD90-E573-4B89-A945-1CE747395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910EAA5-00C4-4410-B3F9-7ACD1EDF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8A7F3C-20E4-459D-943D-41A163D2C1A1}"/>
              </a:ext>
            </a:extLst>
          </p:cNvPr>
          <p:cNvSpPr>
            <a:spLocks noGrp="1"/>
          </p:cNvSpPr>
          <p:nvPr>
            <p:ph type="dt" sz="half" idx="10"/>
          </p:nvPr>
        </p:nvSpPr>
        <p:spPr/>
        <p:txBody>
          <a:bodyPr/>
          <a:lstStyle/>
          <a:p>
            <a:fld id="{EE292EB7-1D61-4500-B31C-363A84C88370}" type="datetimeFigureOut">
              <a:rPr lang="en-US" smtClean="0"/>
              <a:pPr/>
              <a:t>3/6/2023</a:t>
            </a:fld>
            <a:endParaRPr lang="en-US"/>
          </a:p>
        </p:txBody>
      </p:sp>
      <p:sp>
        <p:nvSpPr>
          <p:cNvPr id="5" name="Footer Placeholder 4">
            <a:extLst>
              <a:ext uri="{FF2B5EF4-FFF2-40B4-BE49-F238E27FC236}">
                <a16:creationId xmlns:a16="http://schemas.microsoft.com/office/drawing/2014/main" xmlns="" id="{CC3F4130-A27A-4A9C-B423-F60CA29F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1140066-4B1C-404C-8527-751471E6BA96}"/>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16077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96B23A-FCAB-490E-BF8B-17623240E218}"/>
              </a:ext>
            </a:extLst>
          </p:cNvPr>
          <p:cNvSpPr>
            <a:spLocks noGrp="1"/>
          </p:cNvSpPr>
          <p:nvPr>
            <p:ph type="dt" sz="half" idx="10"/>
          </p:nvPr>
        </p:nvSpPr>
        <p:spPr/>
        <p:txBody>
          <a:bodyPr/>
          <a:lstStyle/>
          <a:p>
            <a:fld id="{EE292EB7-1D61-4500-B31C-363A84C88370}" type="datetimeFigureOut">
              <a:rPr lang="en-US" smtClean="0"/>
              <a:pPr/>
              <a:t>3/6/2023</a:t>
            </a:fld>
            <a:endParaRPr lang="en-US"/>
          </a:p>
        </p:txBody>
      </p:sp>
      <p:sp>
        <p:nvSpPr>
          <p:cNvPr id="5" name="Footer Placeholder 4">
            <a:extLst>
              <a:ext uri="{FF2B5EF4-FFF2-40B4-BE49-F238E27FC236}">
                <a16:creationId xmlns:a16="http://schemas.microsoft.com/office/drawing/2014/main" xmlns=""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25402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E35ED8-7771-4490-9B48-5EEA041F6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F0905C-976A-4BCD-98FD-B0B6B9404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F0FF6E9-EA51-4DAD-88B2-9725071B7293}"/>
              </a:ext>
            </a:extLst>
          </p:cNvPr>
          <p:cNvSpPr>
            <a:spLocks noGrp="1"/>
          </p:cNvSpPr>
          <p:nvPr>
            <p:ph type="dt" sz="half" idx="10"/>
          </p:nvPr>
        </p:nvSpPr>
        <p:spPr/>
        <p:txBody>
          <a:bodyPr/>
          <a:lstStyle/>
          <a:p>
            <a:fld id="{EE292EB7-1D61-4500-B31C-363A84C88370}" type="datetimeFigureOut">
              <a:rPr lang="en-US" smtClean="0"/>
              <a:pPr/>
              <a:t>3/6/2023</a:t>
            </a:fld>
            <a:endParaRPr lang="en-US"/>
          </a:p>
        </p:txBody>
      </p:sp>
      <p:sp>
        <p:nvSpPr>
          <p:cNvPr id="5" name="Footer Placeholder 4">
            <a:extLst>
              <a:ext uri="{FF2B5EF4-FFF2-40B4-BE49-F238E27FC236}">
                <a16:creationId xmlns:a16="http://schemas.microsoft.com/office/drawing/2014/main" xmlns="" id="{5F5DEC9A-8551-42C8-B307-DAE5440A7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34773B-BD54-4A78-A5F7-B7F09F7CD04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0410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E8871-2290-4442-B1B0-F78F1D949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A2A54E4-6BE3-45CC-8AFD-F5754AEDE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AE6762A-4958-4CB1-9CD3-5CB738126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938811F-87E2-4F66-8EEF-B52A79E80DF9}"/>
              </a:ext>
            </a:extLst>
          </p:cNvPr>
          <p:cNvSpPr>
            <a:spLocks noGrp="1"/>
          </p:cNvSpPr>
          <p:nvPr>
            <p:ph type="dt" sz="half" idx="10"/>
          </p:nvPr>
        </p:nvSpPr>
        <p:spPr/>
        <p:txBody>
          <a:bodyPr/>
          <a:lstStyle/>
          <a:p>
            <a:fld id="{EE292EB7-1D61-4500-B31C-363A84C88370}" type="datetimeFigureOut">
              <a:rPr lang="en-US" smtClean="0"/>
              <a:pPr/>
              <a:t>3/6/2023</a:t>
            </a:fld>
            <a:endParaRPr lang="en-US"/>
          </a:p>
        </p:txBody>
      </p:sp>
      <p:sp>
        <p:nvSpPr>
          <p:cNvPr id="6" name="Footer Placeholder 5">
            <a:extLst>
              <a:ext uri="{FF2B5EF4-FFF2-40B4-BE49-F238E27FC236}">
                <a16:creationId xmlns:a16="http://schemas.microsoft.com/office/drawing/2014/main" xmlns="" id="{4B800C67-C337-4917-A702-FE4C54DFC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3C26EE6-755B-47FA-9F4A-33A9998D9318}"/>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039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BF57D8-22C6-45A0-A44B-E25D3B81A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7B22E7B-3605-4D12-8D49-58FE6CA85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5FA4480-5B25-43BC-B25D-4283BBD06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A493A61-490C-46DC-ABDC-F79C8045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E816ABB-CAA7-4BED-B996-257F01AB0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1C9B53-C5CD-4975-B06B-262015F58AC9}"/>
              </a:ext>
            </a:extLst>
          </p:cNvPr>
          <p:cNvSpPr>
            <a:spLocks noGrp="1"/>
          </p:cNvSpPr>
          <p:nvPr>
            <p:ph type="dt" sz="half" idx="10"/>
          </p:nvPr>
        </p:nvSpPr>
        <p:spPr/>
        <p:txBody>
          <a:bodyPr/>
          <a:lstStyle/>
          <a:p>
            <a:fld id="{EE292EB7-1D61-4500-B31C-363A84C88370}" type="datetimeFigureOut">
              <a:rPr lang="en-US" smtClean="0"/>
              <a:pPr/>
              <a:t>3/6/2023</a:t>
            </a:fld>
            <a:endParaRPr lang="en-US"/>
          </a:p>
        </p:txBody>
      </p:sp>
      <p:sp>
        <p:nvSpPr>
          <p:cNvPr id="8" name="Footer Placeholder 7">
            <a:extLst>
              <a:ext uri="{FF2B5EF4-FFF2-40B4-BE49-F238E27FC236}">
                <a16:creationId xmlns:a16="http://schemas.microsoft.com/office/drawing/2014/main" xmlns="" id="{2D94CB1E-EAA7-4A62-A257-515007F8C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405D1CB-DBE8-462F-9F03-A81C87E530F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904814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5692FC-0B28-4080-AD7E-425190645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9C81F8B-9252-4534-B4C8-0778826049BF}"/>
              </a:ext>
            </a:extLst>
          </p:cNvPr>
          <p:cNvSpPr>
            <a:spLocks noGrp="1"/>
          </p:cNvSpPr>
          <p:nvPr>
            <p:ph type="dt" sz="half" idx="10"/>
          </p:nvPr>
        </p:nvSpPr>
        <p:spPr/>
        <p:txBody>
          <a:bodyPr/>
          <a:lstStyle/>
          <a:p>
            <a:fld id="{EE292EB7-1D61-4500-B31C-363A84C88370}" type="datetimeFigureOut">
              <a:rPr lang="en-US" smtClean="0"/>
              <a:pPr/>
              <a:t>3/6/2023</a:t>
            </a:fld>
            <a:endParaRPr lang="en-US"/>
          </a:p>
        </p:txBody>
      </p:sp>
      <p:sp>
        <p:nvSpPr>
          <p:cNvPr id="4" name="Footer Placeholder 3">
            <a:extLst>
              <a:ext uri="{FF2B5EF4-FFF2-40B4-BE49-F238E27FC236}">
                <a16:creationId xmlns:a16="http://schemas.microsoft.com/office/drawing/2014/main" xmlns="" id="{3BA64DA9-80DD-42DC-BFF0-AEA079945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9945AB1-2D9A-40AA-B782-52C3CBF3BFD4}"/>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03476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8432673-2A6E-4813-9C93-B385EE430A3D}"/>
              </a:ext>
            </a:extLst>
          </p:cNvPr>
          <p:cNvSpPr>
            <a:spLocks noGrp="1"/>
          </p:cNvSpPr>
          <p:nvPr>
            <p:ph type="dt" sz="half" idx="10"/>
          </p:nvPr>
        </p:nvSpPr>
        <p:spPr/>
        <p:txBody>
          <a:bodyPr/>
          <a:lstStyle/>
          <a:p>
            <a:fld id="{EE292EB7-1D61-4500-B31C-363A84C88370}" type="datetimeFigureOut">
              <a:rPr lang="en-US" smtClean="0"/>
              <a:pPr/>
              <a:t>3/6/2023</a:t>
            </a:fld>
            <a:endParaRPr lang="en-US"/>
          </a:p>
        </p:txBody>
      </p:sp>
      <p:sp>
        <p:nvSpPr>
          <p:cNvPr id="3" name="Footer Placeholder 2">
            <a:extLst>
              <a:ext uri="{FF2B5EF4-FFF2-40B4-BE49-F238E27FC236}">
                <a16:creationId xmlns:a16="http://schemas.microsoft.com/office/drawing/2014/main" xmlns=""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6968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FF6A07-33DA-448E-984D-B8E39E89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E2F3DF5-94EF-45C3-8A4A-5C5B646E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97C1C83-5748-4E4F-8445-5CBA1EBE4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E9A21B-B563-478D-AA9F-A58EE7AEB9BA}"/>
              </a:ext>
            </a:extLst>
          </p:cNvPr>
          <p:cNvSpPr>
            <a:spLocks noGrp="1"/>
          </p:cNvSpPr>
          <p:nvPr>
            <p:ph type="dt" sz="half" idx="10"/>
          </p:nvPr>
        </p:nvSpPr>
        <p:spPr/>
        <p:txBody>
          <a:bodyPr/>
          <a:lstStyle/>
          <a:p>
            <a:fld id="{EE292EB7-1D61-4500-B31C-363A84C88370}" type="datetimeFigureOut">
              <a:rPr lang="en-US" smtClean="0"/>
              <a:pPr/>
              <a:t>3/6/2023</a:t>
            </a:fld>
            <a:endParaRPr lang="en-US"/>
          </a:p>
        </p:txBody>
      </p:sp>
      <p:sp>
        <p:nvSpPr>
          <p:cNvPr id="6" name="Footer Placeholder 5">
            <a:extLst>
              <a:ext uri="{FF2B5EF4-FFF2-40B4-BE49-F238E27FC236}">
                <a16:creationId xmlns:a16="http://schemas.microsoft.com/office/drawing/2014/main" xmlns="" id="{5BC7BEFE-BF8D-4ADC-A7D1-FED389117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A89EBE9-E56F-4D66-97F7-B372A000B42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21946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45C19A-EA9D-4B7C-94D8-6DFE57353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B243141-7125-48B2-B01A-33D85B325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B708F97-721D-4C25-9C16-6BF2DD99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7F0E93-DB8D-4BC9-9F36-F17892E4DD6C}"/>
              </a:ext>
            </a:extLst>
          </p:cNvPr>
          <p:cNvSpPr>
            <a:spLocks noGrp="1"/>
          </p:cNvSpPr>
          <p:nvPr>
            <p:ph type="dt" sz="half" idx="10"/>
          </p:nvPr>
        </p:nvSpPr>
        <p:spPr/>
        <p:txBody>
          <a:bodyPr/>
          <a:lstStyle/>
          <a:p>
            <a:fld id="{EE292EB7-1D61-4500-B31C-363A84C88370}" type="datetimeFigureOut">
              <a:rPr lang="en-US" smtClean="0"/>
              <a:pPr/>
              <a:t>3/6/2023</a:t>
            </a:fld>
            <a:endParaRPr lang="en-US"/>
          </a:p>
        </p:txBody>
      </p:sp>
      <p:sp>
        <p:nvSpPr>
          <p:cNvPr id="6" name="Footer Placeholder 5">
            <a:extLst>
              <a:ext uri="{FF2B5EF4-FFF2-40B4-BE49-F238E27FC236}">
                <a16:creationId xmlns:a16="http://schemas.microsoft.com/office/drawing/2014/main" xmlns="" id="{C44A21C2-0F10-423F-A34F-8EA753AC3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CD5D8A2-D818-4342-A37A-BA3540C7EC6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25289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7D1219-0CB0-4206-A867-4A210F30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B7B0190-AB16-4C40-8B3C-38AE19D3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488C8CD-29AE-4906-B413-FD0FF226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2EB7-1D61-4500-B31C-363A84C88370}" type="datetimeFigureOut">
              <a:rPr lang="en-US" smtClean="0"/>
              <a:pPr/>
              <a:t>3/6/2023</a:t>
            </a:fld>
            <a:endParaRPr lang="en-US"/>
          </a:p>
        </p:txBody>
      </p:sp>
      <p:sp>
        <p:nvSpPr>
          <p:cNvPr id="5" name="Footer Placeholder 4">
            <a:extLst>
              <a:ext uri="{FF2B5EF4-FFF2-40B4-BE49-F238E27FC236}">
                <a16:creationId xmlns:a16="http://schemas.microsoft.com/office/drawing/2014/main" xmlns="" id="{D7258325-0170-4D2A-AEDD-1F64EEF0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A44E4D0-9345-4960-8FE4-872568F69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B06AE-31DD-4DB5-89F5-1D3EF10FDE39}" type="slidenum">
              <a:rPr lang="en-US" smtClean="0"/>
              <a:pPr/>
              <a:t>‹#›</a:t>
            </a:fld>
            <a:endParaRPr lang="en-US"/>
          </a:p>
        </p:txBody>
      </p:sp>
    </p:spTree>
    <p:extLst>
      <p:ext uri="{BB962C8B-B14F-4D97-AF65-F5344CB8AC3E}">
        <p14:creationId xmlns:p14="http://schemas.microsoft.com/office/powerpoint/2010/main" val="246007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hyperlink" Target="https://vi.wikipedia.org/wiki/%C4%90%E1%BB%99ng_v%E1%BA%ADt_l%C6%B0%E1%BB%A1ng_c%C6%B0" TargetMode="External"/><Relationship Id="rId3" Type="http://schemas.openxmlformats.org/officeDocument/2006/relationships/image" Target="../media/image2.jpeg"/><Relationship Id="rId7" Type="http://schemas.openxmlformats.org/officeDocument/2006/relationships/image" Target="../media/image34.jpeg"/><Relationship Id="rId12" Type="http://schemas.openxmlformats.org/officeDocument/2006/relationships/hyperlink" Target="https://vi.wikipedia.org/wiki/L%E1%BB%9Bp_Th%C3%BA"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hyperlink" Target="https://vi.wikipedia.org/wiki/Chim" TargetMode="External"/><Relationship Id="rId5" Type="http://schemas.openxmlformats.org/officeDocument/2006/relationships/image" Target="../media/image32.jpeg"/><Relationship Id="rId10" Type="http://schemas.openxmlformats.org/officeDocument/2006/relationships/hyperlink" Target="https://vi.wikipedia.org/wiki/Th%E1%BB%B1c_v%E1%BA%ADt" TargetMode="External"/><Relationship Id="rId4" Type="http://schemas.openxmlformats.org/officeDocument/2006/relationships/image" Target="../media/image31.jpeg"/><Relationship Id="rId9" Type="http://schemas.openxmlformats.org/officeDocument/2006/relationships/hyperlink" Target="https://vi.wikipedia.org/wiki/C%C3%B4n_tr%C3%B9ng" TargetMode="External"/><Relationship Id="rId14" Type="http://schemas.openxmlformats.org/officeDocument/2006/relationships/hyperlink" Target="https://vi.wikipedia.org/wiki/%C4%90%E1%BB%99ng_v%E1%BA%ADt_b%C3%B2_s%C3%A1t"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1.png"/><Relationship Id="rId18" Type="http://schemas.openxmlformats.org/officeDocument/2006/relationships/image" Target="../media/image14.png"/><Relationship Id="rId26" Type="http://schemas.openxmlformats.org/officeDocument/2006/relationships/image" Target="../media/image19.png"/><Relationship Id="rId3" Type="http://schemas.openxmlformats.org/officeDocument/2006/relationships/audio" Target="../media/audio1.wav"/><Relationship Id="rId21" Type="http://schemas.openxmlformats.org/officeDocument/2006/relationships/image" Target="../media/image16.png"/><Relationship Id="rId7" Type="http://schemas.openxmlformats.org/officeDocument/2006/relationships/image" Target="../media/image6.gif"/><Relationship Id="rId12" Type="http://schemas.openxmlformats.org/officeDocument/2006/relationships/image" Target="../media/image10.png"/><Relationship Id="rId17" Type="http://schemas.openxmlformats.org/officeDocument/2006/relationships/slide" Target="slide3.xml"/><Relationship Id="rId25" Type="http://schemas.openxmlformats.org/officeDocument/2006/relationships/slide" Target="slide6.xml"/><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8.xml"/><Relationship Id="rId24" Type="http://schemas.openxmlformats.org/officeDocument/2006/relationships/image" Target="../media/image18.png"/><Relationship Id="rId5" Type="http://schemas.openxmlformats.org/officeDocument/2006/relationships/image" Target="../media/image5.gif"/><Relationship Id="rId15" Type="http://schemas.openxmlformats.org/officeDocument/2006/relationships/image" Target="../media/image12.png"/><Relationship Id="rId23" Type="http://schemas.openxmlformats.org/officeDocument/2006/relationships/image" Target="../media/image17.png"/><Relationship Id="rId10" Type="http://schemas.openxmlformats.org/officeDocument/2006/relationships/image" Target="../media/image9.gif"/><Relationship Id="rId19" Type="http://schemas.openxmlformats.org/officeDocument/2006/relationships/slide" Target="slide4.xml"/><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png"/><Relationship Id="rId22"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7.xml"/><Relationship Id="rId7" Type="http://schemas.openxmlformats.org/officeDocument/2006/relationships/image" Target="../media/image49.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5.wdp"/><Relationship Id="rId5" Type="http://schemas.openxmlformats.org/officeDocument/2006/relationships/image" Target="../media/image48.png"/><Relationship Id="rId4" Type="http://schemas.openxmlformats.org/officeDocument/2006/relationships/notesSlide" Target="../notesSlides/notesSlide9.xml"/><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slide" Target="slide33.xml"/><Relationship Id="rId3" Type="http://schemas.openxmlformats.org/officeDocument/2006/relationships/image" Target="../media/image61.jpeg"/><Relationship Id="rId7" Type="http://schemas.openxmlformats.org/officeDocument/2006/relationships/slide" Target="slide31.xml"/><Relationship Id="rId12" Type="http://schemas.openxmlformats.org/officeDocument/2006/relationships/image" Target="../media/image67.png"/><Relationship Id="rId17" Type="http://schemas.openxmlformats.org/officeDocument/2006/relationships/slide" Target="slide35.xml"/><Relationship Id="rId2" Type="http://schemas.openxmlformats.org/officeDocument/2006/relationships/notesSlide" Target="../notesSlides/notesSlide13.xml"/><Relationship Id="rId16" Type="http://schemas.openxmlformats.org/officeDocument/2006/relationships/image" Target="../media/image70.gif"/><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69.png"/><Relationship Id="rId10" Type="http://schemas.openxmlformats.org/officeDocument/2006/relationships/slide" Target="slide32.xml"/><Relationship Id="rId4" Type="http://schemas.openxmlformats.org/officeDocument/2006/relationships/slide" Target="slide30.xml"/><Relationship Id="rId9" Type="http://schemas.openxmlformats.org/officeDocument/2006/relationships/image" Target="../media/image65.png"/><Relationship Id="rId1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audio" Target="../media/audio3.wav"/><Relationship Id="rId7" Type="http://schemas.openxmlformats.org/officeDocument/2006/relationships/image" Target="../media/image22.e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77.gif"/><Relationship Id="rId3" Type="http://schemas.openxmlformats.org/officeDocument/2006/relationships/audio" Target="../media/audio5.wav"/><Relationship Id="rId7" Type="http://schemas.openxmlformats.org/officeDocument/2006/relationships/image" Target="../media/image72.jpeg"/><Relationship Id="rId12" Type="http://schemas.openxmlformats.org/officeDocument/2006/relationships/image" Target="../media/image76.gif"/><Relationship Id="rId2" Type="http://schemas.openxmlformats.org/officeDocument/2006/relationships/audio" Target="../media/audio4.wav"/><Relationship Id="rId16"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75.gif"/><Relationship Id="rId5" Type="http://schemas.openxmlformats.org/officeDocument/2006/relationships/image" Target="../media/image62.png"/><Relationship Id="rId15" Type="http://schemas.openxmlformats.org/officeDocument/2006/relationships/image" Target="../media/image79.gif"/><Relationship Id="rId10" Type="http://schemas.openxmlformats.org/officeDocument/2006/relationships/image" Target="../media/image74.gif"/><Relationship Id="rId4" Type="http://schemas.openxmlformats.org/officeDocument/2006/relationships/image" Target="../media/image71.png"/><Relationship Id="rId9" Type="http://schemas.openxmlformats.org/officeDocument/2006/relationships/image" Target="../media/image73.gif"/><Relationship Id="rId14" Type="http://schemas.openxmlformats.org/officeDocument/2006/relationships/image" Target="../media/image78.gif"/></Relationships>
</file>

<file path=ppt/slides/_rels/slide31.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6.gif"/><Relationship Id="rId3" Type="http://schemas.openxmlformats.org/officeDocument/2006/relationships/audio" Target="../media/audio5.wav"/><Relationship Id="rId7" Type="http://schemas.openxmlformats.org/officeDocument/2006/relationships/image" Target="../media/image65.png"/><Relationship Id="rId12" Type="http://schemas.openxmlformats.org/officeDocument/2006/relationships/image" Target="../media/image75.gif"/><Relationship Id="rId17"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74.gif"/><Relationship Id="rId5" Type="http://schemas.openxmlformats.org/officeDocument/2006/relationships/image" Target="../media/image79.gif"/><Relationship Id="rId15" Type="http://schemas.openxmlformats.org/officeDocument/2006/relationships/image" Target="../media/image78.gif"/><Relationship Id="rId10" Type="http://schemas.openxmlformats.org/officeDocument/2006/relationships/image" Target="../media/image73.gif"/><Relationship Id="rId4" Type="http://schemas.openxmlformats.org/officeDocument/2006/relationships/image" Target="../media/image71.png"/><Relationship Id="rId9" Type="http://schemas.openxmlformats.org/officeDocument/2006/relationships/slide" Target="slide29.xml"/><Relationship Id="rId14" Type="http://schemas.openxmlformats.org/officeDocument/2006/relationships/image" Target="../media/image77.gif"/></Relationships>
</file>

<file path=ppt/slides/_rels/slide32.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6.gif"/><Relationship Id="rId3" Type="http://schemas.openxmlformats.org/officeDocument/2006/relationships/audio" Target="../media/audio5.wav"/><Relationship Id="rId7" Type="http://schemas.openxmlformats.org/officeDocument/2006/relationships/image" Target="../media/image67.png"/><Relationship Id="rId12" Type="http://schemas.openxmlformats.org/officeDocument/2006/relationships/image" Target="../media/image75.gif"/><Relationship Id="rId2" Type="http://schemas.openxmlformats.org/officeDocument/2006/relationships/audio" Target="../media/audio4.wav"/><Relationship Id="rId16"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4.gif"/><Relationship Id="rId5" Type="http://schemas.openxmlformats.org/officeDocument/2006/relationships/image" Target="../media/image79.gif"/><Relationship Id="rId15" Type="http://schemas.openxmlformats.org/officeDocument/2006/relationships/image" Target="../media/image78.gif"/><Relationship Id="rId10" Type="http://schemas.openxmlformats.org/officeDocument/2006/relationships/image" Target="../media/image73.gif"/><Relationship Id="rId4" Type="http://schemas.openxmlformats.org/officeDocument/2006/relationships/image" Target="../media/image71.png"/><Relationship Id="rId9" Type="http://schemas.openxmlformats.org/officeDocument/2006/relationships/slide" Target="slide29.xml"/><Relationship Id="rId14" Type="http://schemas.openxmlformats.org/officeDocument/2006/relationships/image" Target="../media/image77.gif"/></Relationships>
</file>

<file path=ppt/slides/_rels/slide33.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6.gif"/><Relationship Id="rId3" Type="http://schemas.openxmlformats.org/officeDocument/2006/relationships/audio" Target="../media/audio5.wav"/><Relationship Id="rId7" Type="http://schemas.openxmlformats.org/officeDocument/2006/relationships/image" Target="../media/image69.png"/><Relationship Id="rId12" Type="http://schemas.openxmlformats.org/officeDocument/2006/relationships/image" Target="../media/image75.gif"/><Relationship Id="rId2" Type="http://schemas.openxmlformats.org/officeDocument/2006/relationships/audio" Target="../media/audio4.wav"/><Relationship Id="rId16"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4.gif"/><Relationship Id="rId5" Type="http://schemas.openxmlformats.org/officeDocument/2006/relationships/image" Target="../media/image79.gif"/><Relationship Id="rId15" Type="http://schemas.openxmlformats.org/officeDocument/2006/relationships/image" Target="../media/image78.gif"/><Relationship Id="rId10" Type="http://schemas.openxmlformats.org/officeDocument/2006/relationships/image" Target="../media/image73.gif"/><Relationship Id="rId4" Type="http://schemas.openxmlformats.org/officeDocument/2006/relationships/image" Target="../media/image71.png"/><Relationship Id="rId9" Type="http://schemas.openxmlformats.org/officeDocument/2006/relationships/slide" Target="slide29.xml"/><Relationship Id="rId14" Type="http://schemas.openxmlformats.org/officeDocument/2006/relationships/image" Target="../media/image77.gif"/></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83.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groups/gvthcsketnoi/"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audio" Target="../media/audio3.wav"/><Relationship Id="rId7" Type="http://schemas.openxmlformats.org/officeDocument/2006/relationships/image" Target="../media/image22.e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audio" Target="../media/audio3.wav"/><Relationship Id="rId7" Type="http://schemas.openxmlformats.org/officeDocument/2006/relationships/image" Target="../media/image22.e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audio" Target="../media/audio3.wav"/><Relationship Id="rId7" Type="http://schemas.openxmlformats.org/officeDocument/2006/relationships/image" Target="../media/image22.em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xmlns="" id="{1E9986A5-A7D1-4022-BAC0-885FB7A141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a:extLst>
              <a:ext uri="{FF2B5EF4-FFF2-40B4-BE49-F238E27FC236}">
                <a16:creationId xmlns:a16="http://schemas.microsoft.com/office/drawing/2014/main" xmlns="" id="{1948EB4A-C32B-465F-8CBD-AFF7CFBA6B89}"/>
              </a:ext>
            </a:extLst>
          </p:cNvPr>
          <p:cNvPicPr>
            <a:picLocks noChangeAspect="1"/>
          </p:cNvPicPr>
          <p:nvPr/>
        </p:nvPicPr>
        <p:blipFill rotWithShape="1">
          <a:blip r:embed="rId2">
            <a:extLst>
              <a:ext uri="{28A0092B-C50C-407E-A947-70E740481C1C}">
                <a14:useLocalDpi xmlns:a14="http://schemas.microsoft.com/office/drawing/2010/main" val="0"/>
              </a:ext>
            </a:extLst>
          </a:blip>
          <a:srcRect r="2" b="6297"/>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7" name="imgb" descr="change2">
            <a:extLst>
              <a:ext uri="{FF2B5EF4-FFF2-40B4-BE49-F238E27FC236}">
                <a16:creationId xmlns:a16="http://schemas.microsoft.com/office/drawing/2014/main" xmlns="" id="{58B9DFE7-1211-4EF3-A957-6581DF995B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81" r="6676" b="-3"/>
          <a:stretch/>
        </p:blipFill>
        <p:spPr bwMode="auto">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A picture containing sky, grass, outdoor, nature&#10;&#10;Description automatically generated">
            <a:extLst>
              <a:ext uri="{FF2B5EF4-FFF2-40B4-BE49-F238E27FC236}">
                <a16:creationId xmlns:a16="http://schemas.microsoft.com/office/drawing/2014/main" xmlns="" id="{13AB3C0E-B392-4FEE-9836-49773FD00B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99" r="19350" b="3"/>
          <a:stretch/>
        </p:blipFill>
        <p:spPr bwMode="auto">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sketch line">
            <a:extLst>
              <a:ext uri="{FF2B5EF4-FFF2-40B4-BE49-F238E27FC236}">
                <a16:creationId xmlns:a16="http://schemas.microsoft.com/office/drawing/2014/main" xmlns="" id="{D2758DA7-6A89-49A1-B9F5-546D993242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1E91E84-AEEC-4BBA-9A50-BCC470C3AA36}"/>
              </a:ext>
            </a:extLst>
          </p:cNvPr>
          <p:cNvSpPr/>
          <p:nvPr/>
        </p:nvSpPr>
        <p:spPr>
          <a:xfrm>
            <a:off x="4413582" y="4544570"/>
            <a:ext cx="7147481" cy="1703830"/>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600" b="1">
                <a:solidFill>
                  <a:srgbClr val="1C11AF"/>
                </a:solidFill>
                <a:latin typeface="Arial" panose="020B0604020202020204" pitchFamily="34" charset="0"/>
                <a:cs typeface="Arial" panose="020B0604020202020204" pitchFamily="34" charset="0"/>
              </a:rPr>
              <a:t>BÀI 18</a:t>
            </a:r>
          </a:p>
          <a:p>
            <a:pPr algn="ctr">
              <a:lnSpc>
                <a:spcPct val="90000"/>
              </a:lnSpc>
              <a:spcBef>
                <a:spcPct val="0"/>
              </a:spcBef>
              <a:spcAft>
                <a:spcPts val="600"/>
              </a:spcAft>
            </a:pPr>
            <a:r>
              <a:rPr lang="en-US" sz="3600" b="1">
                <a:solidFill>
                  <a:srgbClr val="1C11AF"/>
                </a:solidFill>
                <a:latin typeface="Arial" panose="020B0604020202020204" pitchFamily="34" charset="0"/>
                <a:cs typeface="Arial" panose="020B0604020202020204" pitchFamily="34" charset="0"/>
              </a:rPr>
              <a:t>VẤN ĐỀ KHAI THÁC,  SỬ DỤNG VÀ BẢO VỆ RỪNG A-MA-DÔN</a:t>
            </a:r>
          </a:p>
        </p:txBody>
      </p:sp>
    </p:spTree>
    <p:extLst>
      <p:ext uri="{BB962C8B-B14F-4D97-AF65-F5344CB8AC3E}">
        <p14:creationId xmlns:p14="http://schemas.microsoft.com/office/powerpoint/2010/main" val="228521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xmlns="" id="{C7336F7B-7038-4227-BCAC-E417CC3F66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gb" descr="change2">
            <a:extLst>
              <a:ext uri="{FF2B5EF4-FFF2-40B4-BE49-F238E27FC236}">
                <a16:creationId xmlns:a16="http://schemas.microsoft.com/office/drawing/2014/main" xmlns="" id="{4F719806-759C-48AF-9514-70E5D84C5E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13" r="-3" b="-3"/>
          <a:stretch/>
        </p:blipFill>
        <p:spPr bwMode="auto">
          <a:xfrm>
            <a:off x="196731" y="175147"/>
            <a:ext cx="3792174" cy="31743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4" descr="image_record_02">
            <a:extLst>
              <a:ext uri="{FF2B5EF4-FFF2-40B4-BE49-F238E27FC236}">
                <a16:creationId xmlns:a16="http://schemas.microsoft.com/office/drawing/2014/main" xmlns="" id="{7518F7AA-4168-46C2-9087-795664A157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 b="11650"/>
          <a:stretch/>
        </p:blipFill>
        <p:spPr bwMode="auto">
          <a:xfrm>
            <a:off x="4209091" y="175147"/>
            <a:ext cx="3792174" cy="31743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1" descr="Ho">
            <a:extLst>
              <a:ext uri="{FF2B5EF4-FFF2-40B4-BE49-F238E27FC236}">
                <a16:creationId xmlns:a16="http://schemas.microsoft.com/office/drawing/2014/main" xmlns="" id="{68D67625-F127-4D98-BAB7-CD9DE24486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234" b="2"/>
          <a:stretch/>
        </p:blipFill>
        <p:spPr bwMode="auto">
          <a:xfrm>
            <a:off x="8194217" y="175147"/>
            <a:ext cx="3792174" cy="31743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3" descr="A picture containing tree, outdoor, mammal, standing&#10;&#10;Description automatically generated">
            <a:extLst>
              <a:ext uri="{FF2B5EF4-FFF2-40B4-BE49-F238E27FC236}">
                <a16:creationId xmlns:a16="http://schemas.microsoft.com/office/drawing/2014/main" xmlns="" id="{28CD19A9-B8EA-4082-8A0C-6F69DC0B43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14" r="15572" b="3"/>
          <a:stretch/>
        </p:blipFill>
        <p:spPr bwMode="auto">
          <a:xfrm>
            <a:off x="191088" y="3508511"/>
            <a:ext cx="3792174" cy="31714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2" descr="1127071L">
            <a:extLst>
              <a:ext uri="{FF2B5EF4-FFF2-40B4-BE49-F238E27FC236}">
                <a16:creationId xmlns:a16="http://schemas.microsoft.com/office/drawing/2014/main" xmlns="" id="{B0F483F7-8163-4B06-8A2D-3D75AB0BD7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764" r="7317"/>
          <a:stretch/>
        </p:blipFill>
        <p:spPr bwMode="auto">
          <a:xfrm>
            <a:off x="4203448" y="3508511"/>
            <a:ext cx="3792174" cy="31714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A picture containing sky, grass, nature, outdoor&#10;&#10;Description automatically generated">
            <a:extLst>
              <a:ext uri="{FF2B5EF4-FFF2-40B4-BE49-F238E27FC236}">
                <a16:creationId xmlns:a16="http://schemas.microsoft.com/office/drawing/2014/main" xmlns="" id="{C0225C2C-EBFA-4756-BE74-16350588D4E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54" r="12831"/>
          <a:stretch/>
        </p:blipFill>
        <p:spPr bwMode="auto">
          <a:xfrm>
            <a:off x="8188574" y="3508511"/>
            <a:ext cx="3792174" cy="31714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B87F7594-4FE2-44F1-91E7-57F9631947A4}"/>
              </a:ext>
            </a:extLst>
          </p:cNvPr>
          <p:cNvSpPr/>
          <p:nvPr/>
        </p:nvSpPr>
        <p:spPr>
          <a:xfrm>
            <a:off x="4181857" y="221906"/>
            <a:ext cx="4003481" cy="3108543"/>
          </a:xfrm>
          <a:prstGeom prst="rect">
            <a:avLst/>
          </a:prstGeom>
          <a:solidFill>
            <a:schemeClr val="bg1"/>
          </a:solidFill>
        </p:spPr>
        <p:txBody>
          <a:bodyPr wrap="square">
            <a:spAutoFit/>
          </a:bodyPr>
          <a:lstStyle/>
          <a:p>
            <a:pPr algn="just"/>
            <a:r>
              <a:rPr lang="vi-VN" sz="2800">
                <a:solidFill>
                  <a:srgbClr val="1C11AF"/>
                </a:solidFill>
              </a:rPr>
              <a:t>Khí hậu nóng ẩm quanh năm nên sinh vật rất phong phú: rừng phát triển nhiều tầng; động vật đa dạng về thành phần loài.</a:t>
            </a:r>
            <a:endParaRPr lang="en-US" sz="2800">
              <a:solidFill>
                <a:srgbClr val="1C11AF"/>
              </a:solidFill>
            </a:endParaRPr>
          </a:p>
          <a:p>
            <a:pPr algn="just"/>
            <a:endParaRPr lang="vi-VN" sz="2800">
              <a:solidFill>
                <a:srgbClr val="1C11AF"/>
              </a:solidFill>
            </a:endParaRPr>
          </a:p>
        </p:txBody>
      </p:sp>
      <p:sp>
        <p:nvSpPr>
          <p:cNvPr id="11" name="Rectangle 10">
            <a:extLst>
              <a:ext uri="{FF2B5EF4-FFF2-40B4-BE49-F238E27FC236}">
                <a16:creationId xmlns:a16="http://schemas.microsoft.com/office/drawing/2014/main" xmlns="" id="{111EBD01-D514-44EA-BD6F-71288D366177}"/>
              </a:ext>
            </a:extLst>
          </p:cNvPr>
          <p:cNvSpPr>
            <a:spLocks noChangeArrowheads="1"/>
          </p:cNvSpPr>
          <p:nvPr/>
        </p:nvSpPr>
        <p:spPr bwMode="auto">
          <a:xfrm>
            <a:off x="4221802" y="12679"/>
            <a:ext cx="3999649" cy="3416320"/>
          </a:xfrm>
          <a:prstGeom prst="rect">
            <a:avLst/>
          </a:prstGeom>
          <a:solidFill>
            <a:schemeClr val="bg1"/>
          </a:solidFill>
          <a:ln>
            <a:noFill/>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just" eaLnBrk="1" hangingPunct="1">
              <a:buFont typeface="Wingdings 2" panose="05020102010507070707" pitchFamily="18" charset="2"/>
              <a:buNone/>
            </a:pPr>
            <a:r>
              <a:rPr lang="vi-VN" altLang="en-US" b="1">
                <a:solidFill>
                  <a:srgbClr val="1C11AF"/>
                </a:solidFill>
                <a:latin typeface="Arial" panose="020B0604020202020204" pitchFamily="34" charset="0"/>
                <a:cs typeface="Arial" panose="020B0604020202020204" pitchFamily="34" charset="0"/>
              </a:rPr>
              <a:t>Khu vực này là quê hương của khoảng 2,5 triệu loài </a:t>
            </a:r>
            <a:r>
              <a:rPr lang="vi-VN" altLang="en-US" b="1">
                <a:solidFill>
                  <a:srgbClr val="1C11AF"/>
                </a:solidFill>
                <a:latin typeface="Arial" panose="020B0604020202020204" pitchFamily="34" charset="0"/>
                <a:cs typeface="Arial" panose="020B0604020202020204" pitchFamily="34" charset="0"/>
                <a:hlinkClick r:id="rId9" tooltip="Côn trùng">
                  <a:extLst>
                    <a:ext uri="{A12FA001-AC4F-418D-AE19-62706E023703}">
                      <ahyp:hlinkClr xmlns:ahyp="http://schemas.microsoft.com/office/drawing/2018/hyperlinkcolor" xmlns="" val="tx"/>
                    </a:ext>
                  </a:extLst>
                </a:hlinkClick>
              </a:rPr>
              <a:t>côn trùng</a:t>
            </a:r>
            <a:r>
              <a:rPr lang="vi-VN" altLang="en-US" b="1">
                <a:solidFill>
                  <a:srgbClr val="1C11AF"/>
                </a:solidFill>
                <a:latin typeface="Arial" panose="020B0604020202020204" pitchFamily="34" charset="0"/>
                <a:cs typeface="Arial" panose="020B0604020202020204" pitchFamily="34" charset="0"/>
              </a:rPr>
              <a:t>, hàng chục nghìn loài </a:t>
            </a:r>
            <a:r>
              <a:rPr lang="vi-VN" altLang="en-US" b="1">
                <a:solidFill>
                  <a:srgbClr val="1C11AF"/>
                </a:solidFill>
                <a:latin typeface="Arial" panose="020B0604020202020204" pitchFamily="34" charset="0"/>
                <a:cs typeface="Arial" panose="020B0604020202020204" pitchFamily="34" charset="0"/>
                <a:hlinkClick r:id="rId10" tooltip="Thực vật">
                  <a:extLst>
                    <a:ext uri="{A12FA001-AC4F-418D-AE19-62706E023703}">
                      <ahyp:hlinkClr xmlns:ahyp="http://schemas.microsoft.com/office/drawing/2018/hyperlinkcolor" xmlns="" val="tx"/>
                    </a:ext>
                  </a:extLst>
                </a:hlinkClick>
              </a:rPr>
              <a:t>thực vật</a:t>
            </a:r>
            <a:r>
              <a:rPr lang="vi-VN" altLang="en-US" b="1">
                <a:solidFill>
                  <a:srgbClr val="1C11AF"/>
                </a:solidFill>
                <a:latin typeface="Arial" panose="020B0604020202020204" pitchFamily="34" charset="0"/>
                <a:cs typeface="Arial" panose="020B0604020202020204" pitchFamily="34" charset="0"/>
              </a:rPr>
              <a:t>, và khoảng 2.000 loài </a:t>
            </a:r>
            <a:r>
              <a:rPr lang="vi-VN" altLang="en-US" b="1">
                <a:solidFill>
                  <a:srgbClr val="1C11AF"/>
                </a:solidFill>
                <a:latin typeface="Arial" panose="020B0604020202020204" pitchFamily="34" charset="0"/>
                <a:cs typeface="Arial" panose="020B0604020202020204" pitchFamily="34" charset="0"/>
                <a:hlinkClick r:id="rId11" tooltip="Chim">
                  <a:extLst>
                    <a:ext uri="{A12FA001-AC4F-418D-AE19-62706E023703}">
                      <ahyp:hlinkClr xmlns:ahyp="http://schemas.microsoft.com/office/drawing/2018/hyperlinkcolor" xmlns="" val="tx"/>
                    </a:ext>
                  </a:extLst>
                </a:hlinkClick>
              </a:rPr>
              <a:t>chim</a:t>
            </a:r>
            <a:r>
              <a:rPr lang="vi-VN" altLang="en-US" b="1">
                <a:solidFill>
                  <a:srgbClr val="1C11AF"/>
                </a:solidFill>
                <a:latin typeface="Arial" panose="020B0604020202020204" pitchFamily="34" charset="0"/>
                <a:cs typeface="Arial" panose="020B0604020202020204" pitchFamily="34" charset="0"/>
              </a:rPr>
              <a:t> cùng </a:t>
            </a:r>
            <a:r>
              <a:rPr lang="vi-VN" altLang="en-US" b="1">
                <a:solidFill>
                  <a:srgbClr val="1C11AF"/>
                </a:solidFill>
                <a:latin typeface="Arial" panose="020B0604020202020204" pitchFamily="34" charset="0"/>
                <a:cs typeface="Arial" panose="020B0604020202020204" pitchFamily="34" charset="0"/>
                <a:hlinkClick r:id="rId12" tooltip="Lớp Thú">
                  <a:extLst>
                    <a:ext uri="{A12FA001-AC4F-418D-AE19-62706E023703}">
                      <ahyp:hlinkClr xmlns:ahyp="http://schemas.microsoft.com/office/drawing/2018/hyperlinkcolor" xmlns="" val="tx"/>
                    </a:ext>
                  </a:extLst>
                </a:hlinkClick>
              </a:rPr>
              <a:t>thú</a:t>
            </a:r>
            <a:r>
              <a:rPr lang="vi-VN" altLang="en-US" b="1">
                <a:solidFill>
                  <a:srgbClr val="1C11AF"/>
                </a:solidFill>
                <a:latin typeface="Arial" panose="020B0604020202020204" pitchFamily="34" charset="0"/>
                <a:cs typeface="Arial" panose="020B0604020202020204" pitchFamily="34" charset="0"/>
              </a:rPr>
              <a:t>. Tới nay, ít nhất khoảng 40.000 loài thực vật, 3.000 loài cá, 1.294 loài chim, 427 loài thú, 428 loài </a:t>
            </a:r>
            <a:r>
              <a:rPr lang="vi-VN" altLang="en-US" b="1">
                <a:solidFill>
                  <a:srgbClr val="1C11AF"/>
                </a:solidFill>
                <a:latin typeface="Arial" panose="020B0604020202020204" pitchFamily="34" charset="0"/>
                <a:cs typeface="Arial" panose="020B0604020202020204" pitchFamily="34" charset="0"/>
                <a:hlinkClick r:id="rId13" tooltip="Động vật lưỡng cư">
                  <a:extLst>
                    <a:ext uri="{A12FA001-AC4F-418D-AE19-62706E023703}">
                      <ahyp:hlinkClr xmlns:ahyp="http://schemas.microsoft.com/office/drawing/2018/hyperlinkcolor" xmlns="" val="tx"/>
                    </a:ext>
                  </a:extLst>
                </a:hlinkClick>
              </a:rPr>
              <a:t>động vật lưỡng cư</a:t>
            </a:r>
            <a:r>
              <a:rPr lang="vi-VN" altLang="en-US" b="1">
                <a:solidFill>
                  <a:srgbClr val="1C11AF"/>
                </a:solidFill>
                <a:latin typeface="Arial" panose="020B0604020202020204" pitchFamily="34" charset="0"/>
                <a:cs typeface="Arial" panose="020B0604020202020204" pitchFamily="34" charset="0"/>
              </a:rPr>
              <a:t>, và 378 loài </a:t>
            </a:r>
            <a:r>
              <a:rPr lang="vi-VN" altLang="en-US" b="1">
                <a:solidFill>
                  <a:srgbClr val="1C11AF"/>
                </a:solidFill>
                <a:latin typeface="Arial" panose="020B0604020202020204" pitchFamily="34" charset="0"/>
                <a:cs typeface="Arial" panose="020B0604020202020204" pitchFamily="34" charset="0"/>
                <a:hlinkClick r:id="rId14" tooltip="Động vật bò sát">
                  <a:extLst>
                    <a:ext uri="{A12FA001-AC4F-418D-AE19-62706E023703}">
                      <ahyp:hlinkClr xmlns:ahyp="http://schemas.microsoft.com/office/drawing/2018/hyperlinkcolor" xmlns="" val="tx"/>
                    </a:ext>
                  </a:extLst>
                </a:hlinkClick>
              </a:rPr>
              <a:t>bò sát</a:t>
            </a:r>
            <a:r>
              <a:rPr lang="vi-VN" altLang="en-US" b="1">
                <a:solidFill>
                  <a:srgbClr val="1C11AF"/>
                </a:solidFill>
                <a:latin typeface="Arial" panose="020B0604020202020204" pitchFamily="34" charset="0"/>
                <a:cs typeface="Arial" panose="020B0604020202020204" pitchFamily="34" charset="0"/>
              </a:rPr>
              <a:t> đã được phân loại khoa học trong khu vực này. Khoảng 20% loài chim trên thế giới sống trong các khu rừng mưa của Amazon.</a:t>
            </a:r>
            <a:endParaRPr lang="en-US" altLang="en-US" b="1">
              <a:solidFill>
                <a:srgbClr val="1C11AF"/>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256310A-7D32-4FA2-9220-ECBB0DE1C828}"/>
              </a:ext>
            </a:extLst>
          </p:cNvPr>
          <p:cNvSpPr txBox="1"/>
          <p:nvPr/>
        </p:nvSpPr>
        <p:spPr>
          <a:xfrm>
            <a:off x="443865" y="180218"/>
            <a:ext cx="10968990" cy="1569660"/>
          </a:xfrm>
          <a:prstGeom prst="rect">
            <a:avLst/>
          </a:prstGeom>
          <a:noFill/>
          <a:ln>
            <a:solidFill>
              <a:srgbClr val="0070C0"/>
            </a:solidFill>
            <a:prstDash val="sysDash"/>
          </a:ln>
        </p:spPr>
        <p:txBody>
          <a:bodyPr wrap="square" rtlCol="0">
            <a:spAutoFit/>
          </a:bodyPr>
          <a:lstStyle/>
          <a:p>
            <a:pPr algn="just"/>
            <a:r>
              <a:rPr lang="vi-VN" sz="3200">
                <a:solidFill>
                  <a:srgbClr val="5516F2"/>
                </a:solidFill>
                <a:latin typeface="Arial" panose="020B0604020202020204" pitchFamily="34" charset="0"/>
                <a:cs typeface="Arial" panose="020B0604020202020204" pitchFamily="34" charset="0"/>
              </a:rPr>
              <a:t>Rừng gồm 5 – 6 tầng cây với các cây vượt tán có thể cao trên 50 m, bên dưới là các cây gỗ lớn, cây bụi thấp cùng hệ thống dây leo chằng chịt.</a:t>
            </a:r>
            <a:endParaRPr lang="en-US" sz="3200">
              <a:solidFill>
                <a:srgbClr val="5516F2"/>
              </a:solidFill>
              <a:latin typeface="Arial" panose="020B0604020202020204" pitchFamily="34" charset="0"/>
              <a:cs typeface="Arial" panose="020B0604020202020204" pitchFamily="34" charset="0"/>
            </a:endParaRPr>
          </a:p>
        </p:txBody>
      </p:sp>
      <p:pic>
        <p:nvPicPr>
          <p:cNvPr id="1026" name="Picture 2" descr="Rừng Amazon. Ảnh: DW.">
            <a:extLst>
              <a:ext uri="{FF2B5EF4-FFF2-40B4-BE49-F238E27FC236}">
                <a16:creationId xmlns:a16="http://schemas.microsoft.com/office/drawing/2014/main" xmlns="" id="{AAFF8ED2-8B2F-4DE3-BE3A-A0D8E61D05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98"/>
          <a:stretch/>
        </p:blipFill>
        <p:spPr bwMode="auto">
          <a:xfrm>
            <a:off x="1463040" y="1988820"/>
            <a:ext cx="8930640" cy="478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74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xmlns="" id="{0F9E57F2-E5C6-4516-BDEB-B9C6173A515C}"/>
              </a:ext>
            </a:extLst>
          </p:cNvPr>
          <p:cNvSpPr/>
          <p:nvPr/>
        </p:nvSpPr>
        <p:spPr>
          <a:xfrm>
            <a:off x="523881" y="374321"/>
            <a:ext cx="11144238" cy="1754326"/>
          </a:xfrm>
          <a:prstGeom prst="rect">
            <a:avLst/>
          </a:prstGeom>
        </p:spPr>
        <p:txBody>
          <a:bodyPr wrap="square">
            <a:spAutoFit/>
          </a:bodyPr>
          <a:lstStyle/>
          <a:p>
            <a:pPr algn="just"/>
            <a:r>
              <a:rPr lang="vi-VN" sz="3600">
                <a:solidFill>
                  <a:srgbClr val="5516F2"/>
                </a:solidFill>
              </a:rPr>
              <a:t>- Rừng được xem là "lá phổi xanh" của Trái Đất, là nguồn dự trữ sinh học quý giá, giúp điều hoà khí hậu, cân bằng sinh thái toàn cầu.</a:t>
            </a:r>
            <a:endParaRPr lang="en-US" sz="3600">
              <a:solidFill>
                <a:srgbClr val="5516F2"/>
              </a:solidFill>
            </a:endParaRPr>
          </a:p>
        </p:txBody>
      </p:sp>
      <p:pic>
        <p:nvPicPr>
          <p:cNvPr id="3" name="Picture 2">
            <a:extLst>
              <a:ext uri="{FF2B5EF4-FFF2-40B4-BE49-F238E27FC236}">
                <a16:creationId xmlns:a16="http://schemas.microsoft.com/office/drawing/2014/main" xmlns="" id="{11C17EFA-C37B-4244-8943-D4810B6A6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519" y="2568905"/>
            <a:ext cx="5859780" cy="3420408"/>
          </a:xfrm>
          <a:prstGeom prst="rect">
            <a:avLst/>
          </a:prstGeom>
        </p:spPr>
      </p:pic>
      <p:pic>
        <p:nvPicPr>
          <p:cNvPr id="8" name="Picture 7">
            <a:extLst>
              <a:ext uri="{FF2B5EF4-FFF2-40B4-BE49-F238E27FC236}">
                <a16:creationId xmlns:a16="http://schemas.microsoft.com/office/drawing/2014/main" xmlns="" id="{B07E76E3-94C2-4E76-83AB-E8FF967CFB30}"/>
              </a:ext>
            </a:extLst>
          </p:cNvPr>
          <p:cNvPicPr>
            <a:picLocks noChangeAspect="1"/>
          </p:cNvPicPr>
          <p:nvPr/>
        </p:nvPicPr>
        <p:blipFill>
          <a:blip r:embed="rId4"/>
          <a:stretch>
            <a:fillRect/>
          </a:stretch>
        </p:blipFill>
        <p:spPr>
          <a:xfrm>
            <a:off x="6521171" y="2526088"/>
            <a:ext cx="5146948" cy="3463225"/>
          </a:xfrm>
          <a:prstGeom prst="rect">
            <a:avLst/>
          </a:prstGeom>
        </p:spPr>
      </p:pic>
    </p:spTree>
    <p:extLst>
      <p:ext uri="{BB962C8B-B14F-4D97-AF65-F5344CB8AC3E}">
        <p14:creationId xmlns:p14="http://schemas.microsoft.com/office/powerpoint/2010/main" val="3306094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9139A577-BFB7-40A2-9772-9AF802FDD736}"/>
              </a:ext>
            </a:extLst>
          </p:cNvPr>
          <p:cNvGrpSpPr/>
          <p:nvPr/>
        </p:nvGrpSpPr>
        <p:grpSpPr>
          <a:xfrm>
            <a:off x="137421" y="104055"/>
            <a:ext cx="8241264" cy="872949"/>
            <a:chOff x="3196548" y="1633376"/>
            <a:chExt cx="6885911" cy="872949"/>
          </a:xfrm>
        </p:grpSpPr>
        <p:grpSp>
          <p:nvGrpSpPr>
            <p:cNvPr id="8" name="Group 7">
              <a:extLst>
                <a:ext uri="{FF2B5EF4-FFF2-40B4-BE49-F238E27FC236}">
                  <a16:creationId xmlns:a16="http://schemas.microsoft.com/office/drawing/2014/main" xmlns="" id="{9524046B-45AC-4223-AA9E-6813470B1D39}"/>
                </a:ext>
              </a:extLst>
            </p:cNvPr>
            <p:cNvGrpSpPr/>
            <p:nvPr/>
          </p:nvGrpSpPr>
          <p:grpSpPr>
            <a:xfrm>
              <a:off x="3196548" y="1633376"/>
              <a:ext cx="6885911" cy="872949"/>
              <a:chOff x="1133367" y="2220084"/>
              <a:chExt cx="3974596" cy="914400"/>
            </a:xfrm>
            <a:solidFill>
              <a:srgbClr val="FCFEB0"/>
            </a:solidFill>
          </p:grpSpPr>
          <p:sp>
            <p:nvSpPr>
              <p:cNvPr id="10" name="Arrow: Pentagon 9">
                <a:extLst>
                  <a:ext uri="{FF2B5EF4-FFF2-40B4-BE49-F238E27FC236}">
                    <a16:creationId xmlns:a16="http://schemas.microsoft.com/office/drawing/2014/main" xmlns="" id="{B1EBF9ED-07D1-4D4E-BD53-B3DED6AC2261}"/>
                  </a:ext>
                </a:extLst>
              </p:cNvPr>
              <p:cNvSpPr/>
              <p:nvPr/>
            </p:nvSpPr>
            <p:spPr>
              <a:xfrm>
                <a:off x="1133367" y="2220084"/>
                <a:ext cx="3974596"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TextBox 10">
                <a:extLst>
                  <a:ext uri="{FF2B5EF4-FFF2-40B4-BE49-F238E27FC236}">
                    <a16:creationId xmlns:a16="http://schemas.microsoft.com/office/drawing/2014/main" xmlns="" id="{9EDFA24B-8113-4905-B054-FDAC64D791EA}"/>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xmlns="" id="{6A95D3E9-1D3C-44E2-9CF3-A74C22A2C01C}"/>
                </a:ext>
              </a:extLst>
            </p:cNvPr>
            <p:cNvSpPr txBox="1"/>
            <p:nvPr/>
          </p:nvSpPr>
          <p:spPr>
            <a:xfrm>
              <a:off x="4113525" y="1803215"/>
              <a:ext cx="5544820"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của rừng nhiệt đới A-ma-dôn</a:t>
              </a:r>
            </a:p>
          </p:txBody>
        </p:sp>
      </p:grpSp>
      <p:sp>
        <p:nvSpPr>
          <p:cNvPr id="12" name="Arrow: Pentagon 11">
            <a:extLst>
              <a:ext uri="{FF2B5EF4-FFF2-40B4-BE49-F238E27FC236}">
                <a16:creationId xmlns:a16="http://schemas.microsoft.com/office/drawing/2014/main" xmlns="" id="{3C1BAD56-2908-437F-B7DB-CDCB27A00412}"/>
              </a:ext>
            </a:extLst>
          </p:cNvPr>
          <p:cNvSpPr/>
          <p:nvPr/>
        </p:nvSpPr>
        <p:spPr>
          <a:xfrm>
            <a:off x="90434" y="101131"/>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3" name="Isosceles Triangle 12">
            <a:extLst>
              <a:ext uri="{FF2B5EF4-FFF2-40B4-BE49-F238E27FC236}">
                <a16:creationId xmlns:a16="http://schemas.microsoft.com/office/drawing/2014/main" xmlns="" id="{AA770659-F255-4C80-ADAB-E201F900E1ED}"/>
              </a:ext>
            </a:extLst>
          </p:cNvPr>
          <p:cNvSpPr/>
          <p:nvPr/>
        </p:nvSpPr>
        <p:spPr>
          <a:xfrm rot="5400000">
            <a:off x="769290" y="439754"/>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book9">
            <a:extLst>
              <a:ext uri="{FF2B5EF4-FFF2-40B4-BE49-F238E27FC236}">
                <a16:creationId xmlns:a16="http://schemas.microsoft.com/office/drawing/2014/main" xmlns="" id="{5BD43C31-AA4B-40F7-8592-B3A1DE7A218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832106" y="101131"/>
            <a:ext cx="1584388" cy="102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xmlns="" id="{22167059-A89E-440C-A9A4-A2C556A91BB8}"/>
              </a:ext>
            </a:extLst>
          </p:cNvPr>
          <p:cNvSpPr/>
          <p:nvPr/>
        </p:nvSpPr>
        <p:spPr>
          <a:xfrm>
            <a:off x="212577" y="1650989"/>
            <a:ext cx="11587307" cy="1200329"/>
          </a:xfrm>
          <a:prstGeom prst="rect">
            <a:avLst/>
          </a:prstGeom>
        </p:spPr>
        <p:txBody>
          <a:bodyPr wrap="square">
            <a:spAutoFit/>
          </a:bodyPr>
          <a:lstStyle/>
          <a:p>
            <a:pPr algn="just"/>
            <a:r>
              <a:rPr lang="en-US" sz="3600">
                <a:solidFill>
                  <a:srgbClr val="5516F2"/>
                </a:solidFill>
                <a:latin typeface="Arial" panose="020B0604020202020204" pitchFamily="34" charset="0"/>
                <a:cs typeface="Arial" panose="020B0604020202020204" pitchFamily="34" charset="0"/>
              </a:rPr>
              <a:t>- </a:t>
            </a:r>
            <a:r>
              <a:rPr lang="vi-VN" sz="3600">
                <a:solidFill>
                  <a:srgbClr val="5516F2"/>
                </a:solidFill>
                <a:latin typeface="Arial" panose="020B0604020202020204" pitchFamily="34" charset="0"/>
                <a:cs typeface="Arial" panose="020B0604020202020204" pitchFamily="34" charset="0"/>
              </a:rPr>
              <a:t>Rừng nhiệt đới rộng nhất thế giới (diện tích hơn 5 triệu </a:t>
            </a:r>
            <a:r>
              <a:rPr lang="en-US" sz="3600">
                <a:solidFill>
                  <a:srgbClr val="5516F2"/>
                </a:solidFill>
                <a:latin typeface="Arial" panose="020B0604020202020204" pitchFamily="34" charset="0"/>
                <a:cs typeface="Arial" panose="020B0604020202020204" pitchFamily="34" charset="0"/>
              </a:rPr>
              <a:t>km</a:t>
            </a:r>
            <a:r>
              <a:rPr lang="en-US" sz="3600" baseline="30000">
                <a:solidFill>
                  <a:srgbClr val="5516F2"/>
                </a:solidFill>
                <a:latin typeface="Arial" panose="020B0604020202020204" pitchFamily="34" charset="0"/>
                <a:cs typeface="Arial" panose="020B0604020202020204" pitchFamily="34" charset="0"/>
              </a:rPr>
              <a:t>2</a:t>
            </a:r>
            <a:r>
              <a:rPr lang="vi-VN" sz="3600">
                <a:solidFill>
                  <a:srgbClr val="5516F2"/>
                </a:solidFill>
                <a:latin typeface="Arial" panose="020B0604020202020204" pitchFamily="34" charset="0"/>
                <a:cs typeface="Arial" panose="020B0604020202020204" pitchFamily="34" charset="0"/>
              </a:rPr>
              <a:t>), tập trung chủ yếu ở Bra-xin.</a:t>
            </a:r>
            <a:endParaRPr lang="en-US" sz="3600">
              <a:solidFill>
                <a:srgbClr val="5516F2"/>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4778C0D1-86D0-4165-823D-2735B65BCED9}"/>
              </a:ext>
            </a:extLst>
          </p:cNvPr>
          <p:cNvSpPr/>
          <p:nvPr/>
        </p:nvSpPr>
        <p:spPr>
          <a:xfrm>
            <a:off x="165590" y="3129520"/>
            <a:ext cx="11144238" cy="1754326"/>
          </a:xfrm>
          <a:prstGeom prst="rect">
            <a:avLst/>
          </a:prstGeom>
        </p:spPr>
        <p:txBody>
          <a:bodyPr wrap="square">
            <a:spAutoFit/>
          </a:bodyPr>
          <a:lstStyle/>
          <a:p>
            <a:pPr algn="just"/>
            <a:r>
              <a:rPr lang="vi-VN" sz="3600">
                <a:solidFill>
                  <a:srgbClr val="5516F2"/>
                </a:solidFill>
                <a:latin typeface="Arial" panose="020B0604020202020204" pitchFamily="34" charset="0"/>
                <a:cs typeface="Arial" panose="020B0604020202020204" pitchFamily="34" charset="0"/>
              </a:rPr>
              <a:t>- Rừng được xem là "lá phổi xanh" của Trái Đất, là nguồn dự trữ sinh học quý giá, giúp điều hoà khí hậu, cân bằng sinh thái toàn cầu.</a:t>
            </a:r>
            <a:endParaRPr lang="en-US" sz="3600">
              <a:solidFill>
                <a:srgbClr val="5516F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999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F8E61D5-CDF7-49D7-A534-37ECB2B76AFA}"/>
              </a:ext>
            </a:extLst>
          </p:cNvPr>
          <p:cNvGrpSpPr/>
          <p:nvPr/>
        </p:nvGrpSpPr>
        <p:grpSpPr>
          <a:xfrm>
            <a:off x="50104" y="53094"/>
            <a:ext cx="10837739" cy="875873"/>
            <a:chOff x="3101140" y="2797566"/>
            <a:chExt cx="11030198" cy="875873"/>
          </a:xfrm>
        </p:grpSpPr>
        <p:grpSp>
          <p:nvGrpSpPr>
            <p:cNvPr id="3" name="Group 2">
              <a:extLst>
                <a:ext uri="{FF2B5EF4-FFF2-40B4-BE49-F238E27FC236}">
                  <a16:creationId xmlns:a16="http://schemas.microsoft.com/office/drawing/2014/main" xmlns="" id="{5BA06FD9-0304-4987-AE18-565C71C2425A}"/>
                </a:ext>
              </a:extLst>
            </p:cNvPr>
            <p:cNvGrpSpPr/>
            <p:nvPr/>
          </p:nvGrpSpPr>
          <p:grpSpPr>
            <a:xfrm>
              <a:off x="3162053" y="2800490"/>
              <a:ext cx="10164053" cy="872949"/>
              <a:chOff x="1133365" y="2220084"/>
              <a:chExt cx="6671095" cy="914400"/>
            </a:xfrm>
            <a:solidFill>
              <a:srgbClr val="FCFEB0"/>
            </a:solidFill>
          </p:grpSpPr>
          <p:sp>
            <p:nvSpPr>
              <p:cNvPr id="8" name="Arrow: Pentagon 7">
                <a:extLst>
                  <a:ext uri="{FF2B5EF4-FFF2-40B4-BE49-F238E27FC236}">
                    <a16:creationId xmlns:a16="http://schemas.microsoft.com/office/drawing/2014/main" xmlns="" id="{6373C37B-EECF-4A7B-8D26-C7C5D6CF84A6}"/>
                  </a:ext>
                </a:extLst>
              </p:cNvPr>
              <p:cNvSpPr/>
              <p:nvPr/>
            </p:nvSpPr>
            <p:spPr>
              <a:xfrm>
                <a:off x="1133365" y="2220084"/>
                <a:ext cx="6671095"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xmlns="" id="{75F36199-F2D8-4D38-B05C-DAD57A058721}"/>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4" name="Group 3">
              <a:extLst>
                <a:ext uri="{FF2B5EF4-FFF2-40B4-BE49-F238E27FC236}">
                  <a16:creationId xmlns:a16="http://schemas.microsoft.com/office/drawing/2014/main" xmlns="" id="{4D297E17-075E-4A6B-BF3D-584E015E629E}"/>
                </a:ext>
              </a:extLst>
            </p:cNvPr>
            <p:cNvGrpSpPr/>
            <p:nvPr/>
          </p:nvGrpSpPr>
          <p:grpSpPr>
            <a:xfrm>
              <a:off x="3101140" y="2797566"/>
              <a:ext cx="1061586" cy="872947"/>
              <a:chOff x="3101140" y="2797566"/>
              <a:chExt cx="1061586" cy="872947"/>
            </a:xfrm>
          </p:grpSpPr>
          <p:sp>
            <p:nvSpPr>
              <p:cNvPr id="6" name="Arrow: Pentagon 5">
                <a:extLst>
                  <a:ext uri="{FF2B5EF4-FFF2-40B4-BE49-F238E27FC236}">
                    <a16:creationId xmlns:a16="http://schemas.microsoft.com/office/drawing/2014/main" xmlns="" id="{C31DABBB-A92C-468F-94A5-8D90B040B836}"/>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xmlns="" id="{D04D945E-C0FA-4CCA-8452-A4EE5F0FBD88}"/>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xmlns="" id="{BA11A2CA-6060-40E2-8DE7-358152652E6C}"/>
                </a:ext>
              </a:extLst>
            </p:cNvPr>
            <p:cNvSpPr txBox="1"/>
            <p:nvPr/>
          </p:nvSpPr>
          <p:spPr>
            <a:xfrm>
              <a:off x="3101140" y="2986913"/>
              <a:ext cx="11030198"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Vấn đề khai thác, sử dụng và bảo vệ rừng A-ma-dôn</a:t>
              </a:r>
            </a:p>
          </p:txBody>
        </p:sp>
      </p:grpSp>
      <p:graphicFrame>
        <p:nvGraphicFramePr>
          <p:cNvPr id="10" name="Table 5">
            <a:extLst>
              <a:ext uri="{FF2B5EF4-FFF2-40B4-BE49-F238E27FC236}">
                <a16:creationId xmlns:a16="http://schemas.microsoft.com/office/drawing/2014/main" xmlns="" id="{AA94032D-C616-4A93-B14E-DD9B9F5CA9FC}"/>
              </a:ext>
            </a:extLst>
          </p:cNvPr>
          <p:cNvGraphicFramePr>
            <a:graphicFrameLocks noGrp="1"/>
          </p:cNvGraphicFramePr>
          <p:nvPr>
            <p:extLst>
              <p:ext uri="{D42A27DB-BD31-4B8C-83A1-F6EECF244321}">
                <p14:modId xmlns:p14="http://schemas.microsoft.com/office/powerpoint/2010/main" val="1851907681"/>
              </p:ext>
            </p:extLst>
          </p:nvPr>
        </p:nvGraphicFramePr>
        <p:xfrm>
          <a:off x="845239" y="5105627"/>
          <a:ext cx="10682544" cy="1677664"/>
        </p:xfrm>
        <a:graphic>
          <a:graphicData uri="http://schemas.openxmlformats.org/drawingml/2006/table">
            <a:tbl>
              <a:tblPr firstRow="1" bandRow="1">
                <a:tableStyleId>{5C22544A-7EE6-4342-B048-85BDC9FD1C3A}</a:tableStyleId>
              </a:tblPr>
              <a:tblGrid>
                <a:gridCol w="2681545">
                  <a:extLst>
                    <a:ext uri="{9D8B030D-6E8A-4147-A177-3AD203B41FA5}">
                      <a16:colId xmlns:a16="http://schemas.microsoft.com/office/drawing/2014/main" xmlns="" val="3342770364"/>
                    </a:ext>
                  </a:extLst>
                </a:gridCol>
                <a:gridCol w="1794510">
                  <a:extLst>
                    <a:ext uri="{9D8B030D-6E8A-4147-A177-3AD203B41FA5}">
                      <a16:colId xmlns:a16="http://schemas.microsoft.com/office/drawing/2014/main" xmlns="" val="469326541"/>
                    </a:ext>
                  </a:extLst>
                </a:gridCol>
                <a:gridCol w="1554480">
                  <a:extLst>
                    <a:ext uri="{9D8B030D-6E8A-4147-A177-3AD203B41FA5}">
                      <a16:colId xmlns:a16="http://schemas.microsoft.com/office/drawing/2014/main" xmlns="" val="703567478"/>
                    </a:ext>
                  </a:extLst>
                </a:gridCol>
                <a:gridCol w="1520190">
                  <a:extLst>
                    <a:ext uri="{9D8B030D-6E8A-4147-A177-3AD203B41FA5}">
                      <a16:colId xmlns:a16="http://schemas.microsoft.com/office/drawing/2014/main" xmlns="" val="1324869780"/>
                    </a:ext>
                  </a:extLst>
                </a:gridCol>
                <a:gridCol w="1543050">
                  <a:extLst>
                    <a:ext uri="{9D8B030D-6E8A-4147-A177-3AD203B41FA5}">
                      <a16:colId xmlns:a16="http://schemas.microsoft.com/office/drawing/2014/main" xmlns="" val="3929462450"/>
                    </a:ext>
                  </a:extLst>
                </a:gridCol>
                <a:gridCol w="1588769">
                  <a:extLst>
                    <a:ext uri="{9D8B030D-6E8A-4147-A177-3AD203B41FA5}">
                      <a16:colId xmlns:a16="http://schemas.microsoft.com/office/drawing/2014/main" xmlns="" val="3992835760"/>
                    </a:ext>
                  </a:extLst>
                </a:gridCol>
              </a:tblGrid>
              <a:tr h="838832">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extLst>
                  <a:ext uri="{0D108BD9-81ED-4DB2-BD59-A6C34878D82A}">
                    <a16:rowId xmlns:a16="http://schemas.microsoft.com/office/drawing/2014/main" xmlns="" val="3345590955"/>
                  </a:ext>
                </a:extLst>
              </a:tr>
              <a:tr h="838832">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extLst>
                  <a:ext uri="{0D108BD9-81ED-4DB2-BD59-A6C34878D82A}">
                    <a16:rowId xmlns:a16="http://schemas.microsoft.com/office/drawing/2014/main" xmlns="" val="3435381477"/>
                  </a:ext>
                </a:extLst>
              </a:tr>
            </a:tbl>
          </a:graphicData>
        </a:graphic>
      </p:graphicFrame>
      <p:grpSp>
        <p:nvGrpSpPr>
          <p:cNvPr id="11" name="Group 10">
            <a:extLst>
              <a:ext uri="{FF2B5EF4-FFF2-40B4-BE49-F238E27FC236}">
                <a16:creationId xmlns:a16="http://schemas.microsoft.com/office/drawing/2014/main" xmlns="" id="{BEF0F47B-F92A-4906-830C-0C9ACDC7EB15}"/>
              </a:ext>
            </a:extLst>
          </p:cNvPr>
          <p:cNvGrpSpPr/>
          <p:nvPr/>
        </p:nvGrpSpPr>
        <p:grpSpPr>
          <a:xfrm>
            <a:off x="648288" y="5320982"/>
            <a:ext cx="10747702" cy="1226091"/>
            <a:chOff x="150453" y="3428995"/>
            <a:chExt cx="10747702" cy="1226091"/>
          </a:xfrm>
        </p:grpSpPr>
        <p:sp>
          <p:nvSpPr>
            <p:cNvPr id="12" name="TextBox 11">
              <a:extLst>
                <a:ext uri="{FF2B5EF4-FFF2-40B4-BE49-F238E27FC236}">
                  <a16:creationId xmlns:a16="http://schemas.microsoft.com/office/drawing/2014/main" xmlns="" id="{6844313C-8828-427C-A030-23AE42A7821E}"/>
                </a:ext>
              </a:extLst>
            </p:cNvPr>
            <p:cNvSpPr txBox="1"/>
            <p:nvPr/>
          </p:nvSpPr>
          <p:spPr>
            <a:xfrm>
              <a:off x="627091" y="3429000"/>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Năm</a:t>
              </a:r>
            </a:p>
          </p:txBody>
        </p:sp>
        <p:sp>
          <p:nvSpPr>
            <p:cNvPr id="13" name="TextBox 12">
              <a:extLst>
                <a:ext uri="{FF2B5EF4-FFF2-40B4-BE49-F238E27FC236}">
                  <a16:creationId xmlns:a16="http://schemas.microsoft.com/office/drawing/2014/main" xmlns="" id="{6BCC7659-79CD-4E78-B9AD-4A2F841567EA}"/>
                </a:ext>
              </a:extLst>
            </p:cNvPr>
            <p:cNvSpPr txBox="1"/>
            <p:nvPr/>
          </p:nvSpPr>
          <p:spPr>
            <a:xfrm>
              <a:off x="150453" y="4193415"/>
              <a:ext cx="3119264"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Diện tích triệu km</a:t>
              </a:r>
              <a:r>
                <a:rPr lang="en-US" sz="2200" b="1" baseline="30000">
                  <a:solidFill>
                    <a:srgbClr val="1C11AF"/>
                  </a:solidFill>
                  <a:latin typeface="Arial" panose="020B0604020202020204" pitchFamily="34" charset="0"/>
                  <a:cs typeface="Arial" panose="020B0604020202020204" pitchFamily="34" charset="0"/>
                </a:rPr>
                <a:t>2 </a:t>
              </a:r>
              <a:r>
                <a:rPr lang="en-US" sz="2200" baseline="30000">
                  <a:solidFill>
                    <a:srgbClr val="1C11AF"/>
                  </a:solidFill>
                  <a:latin typeface="Arial" panose="020B0604020202020204" pitchFamily="34" charset="0"/>
                  <a:cs typeface="Arial" panose="020B0604020202020204" pitchFamily="34" charset="0"/>
                </a:rPr>
                <a:t> </a:t>
              </a:r>
              <a:endParaRPr lang="en-US" sz="2200">
                <a:solidFill>
                  <a:srgbClr val="1C11AF"/>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4029C7D3-D359-4BA7-880F-3C717CD3EDB9}"/>
                </a:ext>
              </a:extLst>
            </p:cNvPr>
            <p:cNvSpPr txBox="1"/>
            <p:nvPr/>
          </p:nvSpPr>
          <p:spPr>
            <a:xfrm>
              <a:off x="3505894" y="3428999"/>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1970</a:t>
              </a:r>
            </a:p>
          </p:txBody>
        </p:sp>
        <p:sp>
          <p:nvSpPr>
            <p:cNvPr id="15" name="TextBox 14">
              <a:extLst>
                <a:ext uri="{FF2B5EF4-FFF2-40B4-BE49-F238E27FC236}">
                  <a16:creationId xmlns:a16="http://schemas.microsoft.com/office/drawing/2014/main" xmlns="" id="{92FB1F6E-9033-4FAB-AAC1-5482055FDF35}"/>
                </a:ext>
              </a:extLst>
            </p:cNvPr>
            <p:cNvSpPr txBox="1"/>
            <p:nvPr/>
          </p:nvSpPr>
          <p:spPr>
            <a:xfrm>
              <a:off x="5019242" y="3428998"/>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1990</a:t>
              </a:r>
            </a:p>
          </p:txBody>
        </p:sp>
        <p:sp>
          <p:nvSpPr>
            <p:cNvPr id="16" name="TextBox 15">
              <a:extLst>
                <a:ext uri="{FF2B5EF4-FFF2-40B4-BE49-F238E27FC236}">
                  <a16:creationId xmlns:a16="http://schemas.microsoft.com/office/drawing/2014/main" xmlns="" id="{7A7F946C-FFFE-47E1-963D-76BE3F26A325}"/>
                </a:ext>
              </a:extLst>
            </p:cNvPr>
            <p:cNvSpPr txBox="1"/>
            <p:nvPr/>
          </p:nvSpPr>
          <p:spPr>
            <a:xfrm>
              <a:off x="6532590" y="3428997"/>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2000</a:t>
              </a:r>
            </a:p>
          </p:txBody>
        </p:sp>
        <p:sp>
          <p:nvSpPr>
            <p:cNvPr id="17" name="TextBox 16">
              <a:extLst>
                <a:ext uri="{FF2B5EF4-FFF2-40B4-BE49-F238E27FC236}">
                  <a16:creationId xmlns:a16="http://schemas.microsoft.com/office/drawing/2014/main" xmlns="" id="{FD4A160C-9522-4098-8317-631475428BF0}"/>
                </a:ext>
              </a:extLst>
            </p:cNvPr>
            <p:cNvSpPr txBox="1"/>
            <p:nvPr/>
          </p:nvSpPr>
          <p:spPr>
            <a:xfrm>
              <a:off x="8045938" y="3428996"/>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2010</a:t>
              </a:r>
            </a:p>
          </p:txBody>
        </p:sp>
        <p:sp>
          <p:nvSpPr>
            <p:cNvPr id="18" name="TextBox 17">
              <a:extLst>
                <a:ext uri="{FF2B5EF4-FFF2-40B4-BE49-F238E27FC236}">
                  <a16:creationId xmlns:a16="http://schemas.microsoft.com/office/drawing/2014/main" xmlns="" id="{607EC848-F3A1-42A2-8DB7-968B3A7AC229}"/>
                </a:ext>
              </a:extLst>
            </p:cNvPr>
            <p:cNvSpPr txBox="1"/>
            <p:nvPr/>
          </p:nvSpPr>
          <p:spPr>
            <a:xfrm>
              <a:off x="9559286" y="3428995"/>
              <a:ext cx="1338869"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2019</a:t>
              </a:r>
            </a:p>
          </p:txBody>
        </p:sp>
        <p:sp>
          <p:nvSpPr>
            <p:cNvPr id="19" name="TextBox 18">
              <a:extLst>
                <a:ext uri="{FF2B5EF4-FFF2-40B4-BE49-F238E27FC236}">
                  <a16:creationId xmlns:a16="http://schemas.microsoft.com/office/drawing/2014/main" xmlns="" id="{890E917F-7518-444E-9D3F-68D0E32BDDF1}"/>
                </a:ext>
              </a:extLst>
            </p:cNvPr>
            <p:cNvSpPr txBox="1"/>
            <p:nvPr/>
          </p:nvSpPr>
          <p:spPr>
            <a:xfrm>
              <a:off x="3464762" y="4224199"/>
              <a:ext cx="1338869"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4.0</a:t>
              </a:r>
            </a:p>
          </p:txBody>
        </p:sp>
        <p:sp>
          <p:nvSpPr>
            <p:cNvPr id="20" name="TextBox 19">
              <a:extLst>
                <a:ext uri="{FF2B5EF4-FFF2-40B4-BE49-F238E27FC236}">
                  <a16:creationId xmlns:a16="http://schemas.microsoft.com/office/drawing/2014/main" xmlns="" id="{A4E9F9B7-ED22-4182-ACDA-85BC794CFC56}"/>
                </a:ext>
              </a:extLst>
            </p:cNvPr>
            <p:cNvSpPr txBox="1"/>
            <p:nvPr/>
          </p:nvSpPr>
          <p:spPr>
            <a:xfrm>
              <a:off x="5193721" y="4193418"/>
              <a:ext cx="1338869"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3.79</a:t>
              </a:r>
            </a:p>
          </p:txBody>
        </p:sp>
        <p:sp>
          <p:nvSpPr>
            <p:cNvPr id="21" name="TextBox 20">
              <a:extLst>
                <a:ext uri="{FF2B5EF4-FFF2-40B4-BE49-F238E27FC236}">
                  <a16:creationId xmlns:a16="http://schemas.microsoft.com/office/drawing/2014/main" xmlns="" id="{B98EE596-64C3-413C-B676-FF2D3FCEABB1}"/>
                </a:ext>
              </a:extLst>
            </p:cNvPr>
            <p:cNvSpPr txBox="1"/>
            <p:nvPr/>
          </p:nvSpPr>
          <p:spPr>
            <a:xfrm>
              <a:off x="6922680" y="4162637"/>
              <a:ext cx="1338869"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3.6</a:t>
              </a:r>
            </a:p>
          </p:txBody>
        </p:sp>
        <p:sp>
          <p:nvSpPr>
            <p:cNvPr id="22" name="TextBox 21">
              <a:extLst>
                <a:ext uri="{FF2B5EF4-FFF2-40B4-BE49-F238E27FC236}">
                  <a16:creationId xmlns:a16="http://schemas.microsoft.com/office/drawing/2014/main" xmlns="" id="{EE2D467B-A9A6-4CF3-81CC-06F255ABB955}"/>
                </a:ext>
              </a:extLst>
            </p:cNvPr>
            <p:cNvSpPr txBox="1"/>
            <p:nvPr/>
          </p:nvSpPr>
          <p:spPr>
            <a:xfrm>
              <a:off x="8229116" y="4193416"/>
              <a:ext cx="1338869"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3.43</a:t>
              </a:r>
            </a:p>
          </p:txBody>
        </p:sp>
        <p:sp>
          <p:nvSpPr>
            <p:cNvPr id="23" name="TextBox 22">
              <a:extLst>
                <a:ext uri="{FF2B5EF4-FFF2-40B4-BE49-F238E27FC236}">
                  <a16:creationId xmlns:a16="http://schemas.microsoft.com/office/drawing/2014/main" xmlns="" id="{16F91CBB-8C81-422E-AFD5-C79F94569F7A}"/>
                </a:ext>
              </a:extLst>
            </p:cNvPr>
            <p:cNvSpPr txBox="1"/>
            <p:nvPr/>
          </p:nvSpPr>
          <p:spPr>
            <a:xfrm>
              <a:off x="9535552" y="4224195"/>
              <a:ext cx="1338869" cy="430887"/>
            </a:xfrm>
            <a:prstGeom prst="rect">
              <a:avLst/>
            </a:prstGeom>
            <a:noFill/>
          </p:spPr>
          <p:txBody>
            <a:bodyPr wrap="square" rtlCol="0">
              <a:spAutoFit/>
            </a:bodyPr>
            <a:lstStyle/>
            <a:p>
              <a:pPr algn="ctr"/>
              <a:r>
                <a:rPr lang="en-US" sz="2200">
                  <a:solidFill>
                    <a:srgbClr val="1C11AF"/>
                  </a:solidFill>
                  <a:latin typeface="Arial" panose="020B0604020202020204" pitchFamily="34" charset="0"/>
                  <a:cs typeface="Arial" panose="020B0604020202020204" pitchFamily="34" charset="0"/>
                </a:rPr>
                <a:t>3.39</a:t>
              </a:r>
            </a:p>
          </p:txBody>
        </p:sp>
      </p:grpSp>
      <p:sp>
        <p:nvSpPr>
          <p:cNvPr id="24" name="TextBox 23">
            <a:extLst>
              <a:ext uri="{FF2B5EF4-FFF2-40B4-BE49-F238E27FC236}">
                <a16:creationId xmlns:a16="http://schemas.microsoft.com/office/drawing/2014/main" xmlns="" id="{E523416F-24A8-422D-9EE0-ACEA5D382501}"/>
              </a:ext>
            </a:extLst>
          </p:cNvPr>
          <p:cNvSpPr txBox="1"/>
          <p:nvPr/>
        </p:nvSpPr>
        <p:spPr>
          <a:xfrm>
            <a:off x="2362954" y="4624080"/>
            <a:ext cx="8482833" cy="461665"/>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Diện tích rừng A-ma-dôn ở Bra-xin giai đoạn 1970-2019</a:t>
            </a:r>
          </a:p>
        </p:txBody>
      </p:sp>
      <p:sp>
        <p:nvSpPr>
          <p:cNvPr id="25" name="TextBox 24">
            <a:extLst>
              <a:ext uri="{FF2B5EF4-FFF2-40B4-BE49-F238E27FC236}">
                <a16:creationId xmlns:a16="http://schemas.microsoft.com/office/drawing/2014/main" xmlns="" id="{CFB9414E-FA5E-403A-A0FA-6DAE570F3A77}"/>
              </a:ext>
            </a:extLst>
          </p:cNvPr>
          <p:cNvSpPr txBox="1">
            <a:spLocks noChangeArrowheads="1"/>
          </p:cNvSpPr>
          <p:nvPr/>
        </p:nvSpPr>
        <p:spPr bwMode="auto">
          <a:xfrm>
            <a:off x="1083008" y="2223589"/>
            <a:ext cx="9878263" cy="2419124"/>
          </a:xfrm>
          <a:prstGeom prst="rect">
            <a:avLst/>
          </a:prstGeom>
          <a:noFill/>
          <a:ln w="9525">
            <a:solidFill>
              <a:schemeClr val="accent5"/>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FF0066"/>
                </a:solidFill>
                <a:cs typeface="Arial" panose="020B0604020202020204" pitchFamily="34" charset="0"/>
              </a:rPr>
              <a:t>- Xem video kết hợp bảng số liệu:</a:t>
            </a:r>
          </a:p>
          <a:p>
            <a:pPr marL="342900" indent="-342900">
              <a:spcBef>
                <a:spcPct val="0"/>
              </a:spcBef>
              <a:buFontTx/>
              <a:buChar char="-"/>
            </a:pPr>
            <a:r>
              <a:rPr lang="en-US" sz="2800">
                <a:solidFill>
                  <a:srgbClr val="FF0066"/>
                </a:solidFill>
              </a:rPr>
              <a:t>Nhận xét sự thay đổi diện tích rừng A-ma-dôn ở Bra-xin </a:t>
            </a:r>
          </a:p>
          <a:p>
            <a:pPr>
              <a:spcBef>
                <a:spcPct val="0"/>
              </a:spcBef>
              <a:buNone/>
            </a:pPr>
            <a:r>
              <a:rPr lang="en-US" sz="2800">
                <a:solidFill>
                  <a:srgbClr val="FF0066"/>
                </a:solidFill>
              </a:rPr>
              <a:t>giai đoạn 1970 – 2019. </a:t>
            </a:r>
          </a:p>
          <a:p>
            <a:pPr>
              <a:buNone/>
            </a:pPr>
            <a:r>
              <a:rPr lang="en-US" sz="2800">
                <a:solidFill>
                  <a:srgbClr val="FF0066"/>
                </a:solidFill>
              </a:rPr>
              <a:t>- Nêu nguyên nhân của việc suy giảm rừng A-ma-dôn.</a:t>
            </a:r>
          </a:p>
          <a:p>
            <a:pPr>
              <a:buNone/>
            </a:pPr>
            <a:r>
              <a:rPr lang="en-US" sz="2800">
                <a:solidFill>
                  <a:srgbClr val="FF0066"/>
                </a:solidFill>
              </a:rPr>
              <a:t>- Nêu một số biện pháp bảo vệ rừng A-ma-dôn.</a:t>
            </a:r>
            <a:endParaRPr lang="en-US" altLang="en-US" sz="2800">
              <a:solidFill>
                <a:srgbClr val="FF0066"/>
              </a:solidFill>
              <a:cs typeface="Arial" panose="020B0604020202020204" pitchFamily="34" charset="0"/>
            </a:endParaRPr>
          </a:p>
        </p:txBody>
      </p:sp>
      <p:pic>
        <p:nvPicPr>
          <p:cNvPr id="26" name="Picture 25">
            <a:extLst>
              <a:ext uri="{FF2B5EF4-FFF2-40B4-BE49-F238E27FC236}">
                <a16:creationId xmlns:a16="http://schemas.microsoft.com/office/drawing/2014/main" xmlns="" id="{283AC957-DD78-4702-A9A8-6F96CB1779F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341847" y="1056298"/>
            <a:ext cx="1105481" cy="705626"/>
          </a:xfrm>
          <a:prstGeom prst="rect">
            <a:avLst/>
          </a:prstGeom>
        </p:spPr>
      </p:pic>
      <p:sp>
        <p:nvSpPr>
          <p:cNvPr id="27" name="Rectangle 26">
            <a:extLst>
              <a:ext uri="{FF2B5EF4-FFF2-40B4-BE49-F238E27FC236}">
                <a16:creationId xmlns:a16="http://schemas.microsoft.com/office/drawing/2014/main" xmlns="" id="{B5203397-EE7E-4E08-B2E4-DD212846C0B3}"/>
              </a:ext>
            </a:extLst>
          </p:cNvPr>
          <p:cNvSpPr/>
          <p:nvPr/>
        </p:nvSpPr>
        <p:spPr>
          <a:xfrm>
            <a:off x="302838" y="1619272"/>
            <a:ext cx="4120231" cy="707886"/>
          </a:xfrm>
          <a:prstGeom prst="rect">
            <a:avLst/>
          </a:prstGeom>
        </p:spPr>
        <p:txBody>
          <a:bodyPr wrap="square">
            <a:spAutoFit/>
          </a:bodyPr>
          <a:lstStyle/>
          <a:p>
            <a:pPr algn="just"/>
            <a:r>
              <a:rPr lang="en-US" sz="2800" b="1" dirty="0">
                <a:solidFill>
                  <a:srgbClr val="2A08B8"/>
                </a:solidFill>
                <a:latin typeface="#9Slide03 SFU Futura_12" panose="00000400000000000000" pitchFamily="2" charset="0"/>
                <a:cs typeface="Arial" panose="020B0604020202020204" pitchFamily="34" charset="0"/>
              </a:rPr>
              <a:t>HĐ: </a:t>
            </a:r>
            <a:r>
              <a:rPr lang="en-US" sz="2800" b="1" dirty="0" err="1">
                <a:solidFill>
                  <a:srgbClr val="2A08B8"/>
                </a:solidFill>
                <a:latin typeface="#9Slide03 SFU Futura_12" panose="00000400000000000000" pitchFamily="2" charset="0"/>
                <a:cs typeface="Arial" panose="020B0604020202020204" pitchFamily="34" charset="0"/>
              </a:rPr>
              <a:t>theo</a:t>
            </a:r>
            <a:r>
              <a:rPr lang="en-US" sz="2800" b="1" dirty="0">
                <a:solidFill>
                  <a:srgbClr val="2A08B8"/>
                </a:solidFill>
                <a:latin typeface="#9Slide03 SFU Futura_12" panose="00000400000000000000" pitchFamily="2" charset="0"/>
                <a:cs typeface="Arial" panose="020B0604020202020204" pitchFamily="34" charset="0"/>
              </a:rPr>
              <a:t> </a:t>
            </a:r>
            <a:r>
              <a:rPr lang="en-US" sz="2800" b="1" err="1">
                <a:solidFill>
                  <a:srgbClr val="2A08B8"/>
                </a:solidFill>
                <a:latin typeface="#9Slide03 SFU Futura_12" panose="00000400000000000000" pitchFamily="2" charset="0"/>
                <a:cs typeface="Arial" panose="020B0604020202020204" pitchFamily="34" charset="0"/>
              </a:rPr>
              <a:t>nhóm</a:t>
            </a:r>
            <a:r>
              <a:rPr lang="en-US" sz="2800" b="1">
                <a:solidFill>
                  <a:srgbClr val="2A08B8"/>
                </a:solidFill>
                <a:latin typeface="#9Slide03 SFU Futura_12" panose="00000400000000000000" pitchFamily="2" charset="0"/>
                <a:cs typeface="Arial" panose="020B0604020202020204" pitchFamily="34" charset="0"/>
              </a:rPr>
              <a:t> (</a:t>
            </a:r>
            <a:r>
              <a:rPr lang="en-US" sz="4000" b="1">
                <a:solidFill>
                  <a:srgbClr val="FF0000"/>
                </a:solidFill>
                <a:latin typeface="#9Slide03 SFU Futura_12" panose="00000400000000000000" pitchFamily="2" charset="0"/>
                <a:cs typeface="Arial" panose="020B0604020202020204" pitchFamily="34" charset="0"/>
              </a:rPr>
              <a:t>4</a:t>
            </a:r>
            <a:r>
              <a:rPr lang="en-US" sz="4000" b="1">
                <a:solidFill>
                  <a:srgbClr val="2A08B8"/>
                </a:solidFill>
                <a:latin typeface="#9Slide03 SFU Futura_12" panose="00000400000000000000" pitchFamily="2" charset="0"/>
                <a:cs typeface="Arial" panose="020B0604020202020204" pitchFamily="34" charset="0"/>
              </a:rPr>
              <a:t> </a:t>
            </a:r>
            <a:r>
              <a:rPr lang="en-US" sz="2800" b="1">
                <a:solidFill>
                  <a:srgbClr val="2A08B8"/>
                </a:solidFill>
                <a:latin typeface="#9Slide03 SFU Futura_12" panose="00000400000000000000" pitchFamily="2" charset="0"/>
                <a:cs typeface="Arial" panose="020B0604020202020204" pitchFamily="34" charset="0"/>
              </a:rPr>
              <a:t>nhóm</a:t>
            </a:r>
            <a:r>
              <a:rPr lang="en-US" sz="2800" b="1" dirty="0">
                <a:solidFill>
                  <a:srgbClr val="2A08B8"/>
                </a:solidFill>
                <a:latin typeface="#9Slide03 SFU Futura_12" panose="00000400000000000000" pitchFamily="2" charset="0"/>
                <a:cs typeface="Arial" panose="020B0604020202020204" pitchFamily="34" charset="0"/>
              </a:rPr>
              <a:t>)</a:t>
            </a:r>
            <a:endParaRPr lang="en-US" sz="2800" b="1" dirty="0">
              <a:solidFill>
                <a:srgbClr val="2A08B8"/>
              </a:solidFill>
              <a:latin typeface="#9Slide03 SFU Futura_12" panose="00000400000000000000" pitchFamily="2" charset="0"/>
            </a:endParaRPr>
          </a:p>
        </p:txBody>
      </p:sp>
      <p:sp>
        <p:nvSpPr>
          <p:cNvPr id="28" name="Rectangle 27">
            <a:extLst>
              <a:ext uri="{FF2B5EF4-FFF2-40B4-BE49-F238E27FC236}">
                <a16:creationId xmlns:a16="http://schemas.microsoft.com/office/drawing/2014/main" xmlns="" id="{9D0076C3-726E-4665-9AE6-AB68B38453D3}"/>
              </a:ext>
            </a:extLst>
          </p:cNvPr>
          <p:cNvSpPr/>
          <p:nvPr/>
        </p:nvSpPr>
        <p:spPr>
          <a:xfrm>
            <a:off x="8685033" y="1515703"/>
            <a:ext cx="3417946" cy="707886"/>
          </a:xfrm>
          <a:prstGeom prst="rect">
            <a:avLst/>
          </a:prstGeom>
        </p:spPr>
        <p:txBody>
          <a:bodyPr wrap="square">
            <a:spAutoFit/>
          </a:bodyPr>
          <a:lstStyle/>
          <a:p>
            <a:pPr algn="just"/>
            <a:r>
              <a:rPr lang="en-US" sz="2800" b="1">
                <a:solidFill>
                  <a:srgbClr val="2A08B8"/>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a:t>
            </a:r>
            <a:r>
              <a:rPr lang="en-US" sz="4000" b="1">
                <a:solidFill>
                  <a:srgbClr val="FF0000"/>
                </a:solidFill>
                <a:latin typeface="#9Slide03 SFU Futura_12" panose="00000400000000000000" pitchFamily="2" charset="0"/>
                <a:cs typeface="Arial" panose="020B0604020202020204" pitchFamily="34" charset="0"/>
              </a:rPr>
              <a:t>3 </a:t>
            </a:r>
            <a:r>
              <a:rPr lang="en-US" sz="2800" b="1">
                <a:solidFill>
                  <a:srgbClr val="2A08B8"/>
                </a:solidFill>
                <a:latin typeface="#9Slide03 SFU Futura_12" panose="00000400000000000000" pitchFamily="2" charset="0"/>
                <a:cs typeface="Arial" panose="020B0604020202020204" pitchFamily="34" charset="0"/>
              </a:rPr>
              <a:t>phút)</a:t>
            </a:r>
            <a:r>
              <a:rPr lang="en-US" sz="2800" b="1">
                <a:solidFill>
                  <a:srgbClr val="2A08B8"/>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2A08B8"/>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9" name="3 Minute Timer (Nho)">
            <a:hlinkClick r:id="" action="ppaction://media"/>
            <a:extLst>
              <a:ext uri="{FF2B5EF4-FFF2-40B4-BE49-F238E27FC236}">
                <a16:creationId xmlns:a16="http://schemas.microsoft.com/office/drawing/2014/main" xmlns="" id="{C44B8344-9E68-4546-8D41-FE0260FD1A5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45758" y="719373"/>
            <a:ext cx="1431026" cy="791642"/>
          </a:xfrm>
          <a:prstGeom prst="rect">
            <a:avLst/>
          </a:prstGeom>
        </p:spPr>
      </p:pic>
      <p:sp>
        <p:nvSpPr>
          <p:cNvPr id="30" name="Flowchart: Terminator 29">
            <a:extLst>
              <a:ext uri="{FF2B5EF4-FFF2-40B4-BE49-F238E27FC236}">
                <a16:creationId xmlns:a16="http://schemas.microsoft.com/office/drawing/2014/main" xmlns="" id="{0FFD845D-617C-4FF9-982E-FC69829ABAF9}"/>
              </a:ext>
            </a:extLst>
          </p:cNvPr>
          <p:cNvSpPr/>
          <p:nvPr/>
        </p:nvSpPr>
        <p:spPr>
          <a:xfrm>
            <a:off x="4626075" y="1224596"/>
            <a:ext cx="3791415" cy="754118"/>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9Slide03 SFU Futura_12" panose="00000400000000000000" pitchFamily="2" charset="0"/>
              </a:rPr>
              <a:t>NHÓM TÀI NĂNG</a:t>
            </a:r>
            <a:endParaRPr lang="en-US" sz="2800" b="1" dirty="0">
              <a:latin typeface="#9Slide03 SFU Futura_12" panose="00000400000000000000" pitchFamily="2" charset="0"/>
            </a:endParaRPr>
          </a:p>
        </p:txBody>
      </p:sp>
    </p:spTree>
    <p:extLst>
      <p:ext uri="{BB962C8B-B14F-4D97-AF65-F5344CB8AC3E}">
        <p14:creationId xmlns:p14="http://schemas.microsoft.com/office/powerpoint/2010/main" val="358389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p:cTn id="10" dur="500" fill="hold"/>
                                        <p:tgtEl>
                                          <p:spTgt spid="25"/>
                                        </p:tgtEl>
                                        <p:attrNameLst>
                                          <p:attrName>ppt_w</p:attrName>
                                        </p:attrNameLst>
                                      </p:cBhvr>
                                      <p:tavLst>
                                        <p:tav tm="0">
                                          <p:val>
                                            <p:fltVal val="0"/>
                                          </p:val>
                                        </p:tav>
                                        <p:tav tm="100000">
                                          <p:val>
                                            <p:strVal val="#ppt_w"/>
                                          </p:val>
                                        </p:tav>
                                      </p:tavLst>
                                    </p:anim>
                                    <p:anim calcmode="lin" valueType="num">
                                      <p:cBhvr>
                                        <p:cTn id="11" dur="500" fill="hold"/>
                                        <p:tgtEl>
                                          <p:spTgt spid="25"/>
                                        </p:tgtEl>
                                        <p:attrNameLst>
                                          <p:attrName>ppt_h</p:attrName>
                                        </p:attrNameLst>
                                      </p:cBhvr>
                                      <p:tavLst>
                                        <p:tav tm="0">
                                          <p:val>
                                            <p:fltVal val="0"/>
                                          </p:val>
                                        </p:tav>
                                        <p:tav tm="100000">
                                          <p:val>
                                            <p:strVal val="#ppt_h"/>
                                          </p:val>
                                        </p:tav>
                                      </p:tavLst>
                                    </p:anim>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5118"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9"/>
                                        </p:tgtEl>
                                      </p:cBhvr>
                                    </p:cmd>
                                  </p:childTnLst>
                                </p:cTn>
                              </p:par>
                            </p:childTnLst>
                          </p:cTn>
                        </p:par>
                      </p:childTnLst>
                    </p:cTn>
                  </p:par>
                </p:childTnLst>
              </p:cTn>
              <p:nextCondLst>
                <p:cond evt="onClick" delay="0">
                  <p:tgtEl>
                    <p:spTgt spid="29"/>
                  </p:tgtEl>
                </p:cond>
              </p:nextCondLst>
            </p:seq>
            <p:video>
              <p:cMediaNode vol="80000">
                <p:cTn id="33" fill="hold" display="0">
                  <p:stCondLst>
                    <p:cond delay="indefinite"/>
                  </p:stCondLst>
                </p:cTn>
                <p:tgtEl>
                  <p:spTgt spid="29"/>
                </p:tgtEl>
              </p:cMediaNode>
            </p:video>
          </p:childTnLst>
        </p:cTn>
      </p:par>
    </p:tnLst>
    <p:bldLst>
      <p:bldP spid="25" grpId="0" animBg="1"/>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y rừng Amazon tác hại đến biến đổi khí hậu">
            <a:hlinkClick r:id="" action="ppaction://media"/>
            <a:extLst>
              <a:ext uri="{FF2B5EF4-FFF2-40B4-BE49-F238E27FC236}">
                <a16:creationId xmlns:a16="http://schemas.microsoft.com/office/drawing/2014/main" xmlns="" id="{3FA1F283-679E-4774-9B3A-619F9EB95B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752897"/>
          </a:xfrm>
          <a:prstGeom prst="rect">
            <a:avLst/>
          </a:prstGeom>
        </p:spPr>
      </p:pic>
    </p:spTree>
    <p:extLst>
      <p:ext uri="{BB962C8B-B14F-4D97-AF65-F5344CB8AC3E}">
        <p14:creationId xmlns:p14="http://schemas.microsoft.com/office/powerpoint/2010/main" val="67778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xmlns="" id="{C07027CC-7DEF-4403-A284-BF5E4DD13E2A}"/>
              </a:ext>
            </a:extLst>
          </p:cNvPr>
          <p:cNvGraphicFramePr>
            <a:graphicFrameLocks noGrp="1"/>
          </p:cNvGraphicFramePr>
          <p:nvPr>
            <p:extLst>
              <p:ext uri="{D42A27DB-BD31-4B8C-83A1-F6EECF244321}">
                <p14:modId xmlns:p14="http://schemas.microsoft.com/office/powerpoint/2010/main" val="1552736712"/>
              </p:ext>
            </p:extLst>
          </p:nvPr>
        </p:nvGraphicFramePr>
        <p:xfrm>
          <a:off x="754728" y="780405"/>
          <a:ext cx="10682544" cy="1677664"/>
        </p:xfrm>
        <a:graphic>
          <a:graphicData uri="http://schemas.openxmlformats.org/drawingml/2006/table">
            <a:tbl>
              <a:tblPr firstRow="1" bandRow="1">
                <a:tableStyleId>{5C22544A-7EE6-4342-B048-85BDC9FD1C3A}</a:tableStyleId>
              </a:tblPr>
              <a:tblGrid>
                <a:gridCol w="2681545">
                  <a:extLst>
                    <a:ext uri="{9D8B030D-6E8A-4147-A177-3AD203B41FA5}">
                      <a16:colId xmlns:a16="http://schemas.microsoft.com/office/drawing/2014/main" xmlns="" val="3342770364"/>
                    </a:ext>
                  </a:extLst>
                </a:gridCol>
                <a:gridCol w="1794510">
                  <a:extLst>
                    <a:ext uri="{9D8B030D-6E8A-4147-A177-3AD203B41FA5}">
                      <a16:colId xmlns:a16="http://schemas.microsoft.com/office/drawing/2014/main" xmlns="" val="469326541"/>
                    </a:ext>
                  </a:extLst>
                </a:gridCol>
                <a:gridCol w="1554480">
                  <a:extLst>
                    <a:ext uri="{9D8B030D-6E8A-4147-A177-3AD203B41FA5}">
                      <a16:colId xmlns:a16="http://schemas.microsoft.com/office/drawing/2014/main" xmlns="" val="703567478"/>
                    </a:ext>
                  </a:extLst>
                </a:gridCol>
                <a:gridCol w="1520190">
                  <a:extLst>
                    <a:ext uri="{9D8B030D-6E8A-4147-A177-3AD203B41FA5}">
                      <a16:colId xmlns:a16="http://schemas.microsoft.com/office/drawing/2014/main" xmlns="" val="1324869780"/>
                    </a:ext>
                  </a:extLst>
                </a:gridCol>
                <a:gridCol w="1543050">
                  <a:extLst>
                    <a:ext uri="{9D8B030D-6E8A-4147-A177-3AD203B41FA5}">
                      <a16:colId xmlns:a16="http://schemas.microsoft.com/office/drawing/2014/main" xmlns="" val="3929462450"/>
                    </a:ext>
                  </a:extLst>
                </a:gridCol>
                <a:gridCol w="1588769">
                  <a:extLst>
                    <a:ext uri="{9D8B030D-6E8A-4147-A177-3AD203B41FA5}">
                      <a16:colId xmlns:a16="http://schemas.microsoft.com/office/drawing/2014/main" xmlns="" val="3992835760"/>
                    </a:ext>
                  </a:extLst>
                </a:gridCol>
              </a:tblGrid>
              <a:tr h="838832">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tc>
                  <a:txBody>
                    <a:bodyPr/>
                    <a:lstStyle/>
                    <a:p>
                      <a:endParaRPr lang="en-US"/>
                    </a:p>
                  </a:txBody>
                  <a:tcPr>
                    <a:solidFill>
                      <a:srgbClr val="DBF10D">
                        <a:alpha val="73000"/>
                      </a:srgbClr>
                    </a:solidFill>
                  </a:tcPr>
                </a:tc>
                <a:extLst>
                  <a:ext uri="{0D108BD9-81ED-4DB2-BD59-A6C34878D82A}">
                    <a16:rowId xmlns:a16="http://schemas.microsoft.com/office/drawing/2014/main" xmlns="" val="3345590955"/>
                  </a:ext>
                </a:extLst>
              </a:tr>
              <a:tr h="838832">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tc>
                  <a:txBody>
                    <a:bodyPr/>
                    <a:lstStyle/>
                    <a:p>
                      <a:endParaRPr lang="en-US"/>
                    </a:p>
                  </a:txBody>
                  <a:tcPr>
                    <a:solidFill>
                      <a:schemeClr val="accent4">
                        <a:lumMod val="40000"/>
                        <a:lumOff val="60000"/>
                        <a:alpha val="62000"/>
                      </a:schemeClr>
                    </a:solidFill>
                  </a:tcPr>
                </a:tc>
                <a:extLst>
                  <a:ext uri="{0D108BD9-81ED-4DB2-BD59-A6C34878D82A}">
                    <a16:rowId xmlns:a16="http://schemas.microsoft.com/office/drawing/2014/main" xmlns="" val="3435381477"/>
                  </a:ext>
                </a:extLst>
              </a:tr>
            </a:tbl>
          </a:graphicData>
        </a:graphic>
      </p:graphicFrame>
      <p:grpSp>
        <p:nvGrpSpPr>
          <p:cNvPr id="4" name="Group 3">
            <a:extLst>
              <a:ext uri="{FF2B5EF4-FFF2-40B4-BE49-F238E27FC236}">
                <a16:creationId xmlns:a16="http://schemas.microsoft.com/office/drawing/2014/main" xmlns="" id="{065B0BE9-6932-4B0E-99AE-03724F0E05D4}"/>
              </a:ext>
            </a:extLst>
          </p:cNvPr>
          <p:cNvGrpSpPr/>
          <p:nvPr/>
        </p:nvGrpSpPr>
        <p:grpSpPr>
          <a:xfrm>
            <a:off x="557777" y="995760"/>
            <a:ext cx="10747702" cy="1318424"/>
            <a:chOff x="150453" y="3428995"/>
            <a:chExt cx="10747702" cy="1318424"/>
          </a:xfrm>
        </p:grpSpPr>
        <p:sp>
          <p:nvSpPr>
            <p:cNvPr id="5" name="TextBox 4">
              <a:extLst>
                <a:ext uri="{FF2B5EF4-FFF2-40B4-BE49-F238E27FC236}">
                  <a16:creationId xmlns:a16="http://schemas.microsoft.com/office/drawing/2014/main" xmlns="" id="{4FE9D9C6-47A4-46E7-9E81-4DBAE7A39862}"/>
                </a:ext>
              </a:extLst>
            </p:cNvPr>
            <p:cNvSpPr txBox="1"/>
            <p:nvPr/>
          </p:nvSpPr>
          <p:spPr>
            <a:xfrm>
              <a:off x="627091" y="3429000"/>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Năm</a:t>
              </a:r>
            </a:p>
          </p:txBody>
        </p:sp>
        <p:sp>
          <p:nvSpPr>
            <p:cNvPr id="6" name="TextBox 5">
              <a:extLst>
                <a:ext uri="{FF2B5EF4-FFF2-40B4-BE49-F238E27FC236}">
                  <a16:creationId xmlns:a16="http://schemas.microsoft.com/office/drawing/2014/main" xmlns="" id="{D7DEE3BB-4FD0-41A0-BD41-70669F0BE884}"/>
                </a:ext>
              </a:extLst>
            </p:cNvPr>
            <p:cNvSpPr txBox="1"/>
            <p:nvPr/>
          </p:nvSpPr>
          <p:spPr>
            <a:xfrm>
              <a:off x="150453" y="4193415"/>
              <a:ext cx="3119264" cy="430887"/>
            </a:xfrm>
            <a:prstGeom prst="rect">
              <a:avLst/>
            </a:prstGeom>
            <a:noFill/>
          </p:spPr>
          <p:txBody>
            <a:bodyPr wrap="square" rtlCol="0">
              <a:spAutoFit/>
            </a:bodyPr>
            <a:lstStyle/>
            <a:p>
              <a:pPr algn="ctr"/>
              <a:r>
                <a:rPr lang="en-US" sz="2200" b="1">
                  <a:solidFill>
                    <a:srgbClr val="1C11AF"/>
                  </a:solidFill>
                  <a:latin typeface="Arial" panose="020B0604020202020204" pitchFamily="34" charset="0"/>
                  <a:cs typeface="Arial" panose="020B0604020202020204" pitchFamily="34" charset="0"/>
                </a:rPr>
                <a:t>Diện tích triệu km</a:t>
              </a:r>
              <a:r>
                <a:rPr lang="en-US" sz="2200" b="1" baseline="30000">
                  <a:solidFill>
                    <a:srgbClr val="1C11AF"/>
                  </a:solidFill>
                  <a:latin typeface="Arial" panose="020B0604020202020204" pitchFamily="34" charset="0"/>
                  <a:cs typeface="Arial" panose="020B0604020202020204" pitchFamily="34" charset="0"/>
                </a:rPr>
                <a:t>2 </a:t>
              </a:r>
              <a:r>
                <a:rPr lang="en-US" sz="2200" baseline="30000">
                  <a:solidFill>
                    <a:srgbClr val="1C11AF"/>
                  </a:solidFill>
                  <a:latin typeface="Arial" panose="020B0604020202020204" pitchFamily="34" charset="0"/>
                  <a:cs typeface="Arial" panose="020B0604020202020204" pitchFamily="34" charset="0"/>
                </a:rPr>
                <a:t> </a:t>
              </a:r>
              <a:endParaRPr lang="en-US" sz="2200">
                <a:solidFill>
                  <a:srgbClr val="1C11AF"/>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E7F4EA96-687A-417C-81CC-EF55F01B5F39}"/>
                </a:ext>
              </a:extLst>
            </p:cNvPr>
            <p:cNvSpPr txBox="1"/>
            <p:nvPr/>
          </p:nvSpPr>
          <p:spPr>
            <a:xfrm>
              <a:off x="3505894" y="3428999"/>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1970</a:t>
              </a:r>
            </a:p>
          </p:txBody>
        </p:sp>
        <p:sp>
          <p:nvSpPr>
            <p:cNvPr id="8" name="TextBox 7">
              <a:extLst>
                <a:ext uri="{FF2B5EF4-FFF2-40B4-BE49-F238E27FC236}">
                  <a16:creationId xmlns:a16="http://schemas.microsoft.com/office/drawing/2014/main" xmlns="" id="{A5F91437-F471-41A6-8CAD-685E7C05DF7C}"/>
                </a:ext>
              </a:extLst>
            </p:cNvPr>
            <p:cNvSpPr txBox="1"/>
            <p:nvPr/>
          </p:nvSpPr>
          <p:spPr>
            <a:xfrm>
              <a:off x="5019242" y="3428998"/>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1990</a:t>
              </a:r>
            </a:p>
          </p:txBody>
        </p:sp>
        <p:sp>
          <p:nvSpPr>
            <p:cNvPr id="9" name="TextBox 8">
              <a:extLst>
                <a:ext uri="{FF2B5EF4-FFF2-40B4-BE49-F238E27FC236}">
                  <a16:creationId xmlns:a16="http://schemas.microsoft.com/office/drawing/2014/main" xmlns="" id="{D434305F-B5FF-4E79-BDE8-68DC110D51E4}"/>
                </a:ext>
              </a:extLst>
            </p:cNvPr>
            <p:cNvSpPr txBox="1"/>
            <p:nvPr/>
          </p:nvSpPr>
          <p:spPr>
            <a:xfrm>
              <a:off x="6532590" y="3428997"/>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2000</a:t>
              </a:r>
            </a:p>
          </p:txBody>
        </p:sp>
        <p:sp>
          <p:nvSpPr>
            <p:cNvPr id="10" name="TextBox 9">
              <a:extLst>
                <a:ext uri="{FF2B5EF4-FFF2-40B4-BE49-F238E27FC236}">
                  <a16:creationId xmlns:a16="http://schemas.microsoft.com/office/drawing/2014/main" xmlns="" id="{332F85FE-8DBB-4338-BB3A-8A866959004C}"/>
                </a:ext>
              </a:extLst>
            </p:cNvPr>
            <p:cNvSpPr txBox="1"/>
            <p:nvPr/>
          </p:nvSpPr>
          <p:spPr>
            <a:xfrm>
              <a:off x="8045938" y="3428996"/>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2010</a:t>
              </a:r>
            </a:p>
          </p:txBody>
        </p:sp>
        <p:sp>
          <p:nvSpPr>
            <p:cNvPr id="11" name="TextBox 10">
              <a:extLst>
                <a:ext uri="{FF2B5EF4-FFF2-40B4-BE49-F238E27FC236}">
                  <a16:creationId xmlns:a16="http://schemas.microsoft.com/office/drawing/2014/main" xmlns="" id="{1F055CE4-F7C8-4B8F-9DF4-D4FC508A53AE}"/>
                </a:ext>
              </a:extLst>
            </p:cNvPr>
            <p:cNvSpPr txBox="1"/>
            <p:nvPr/>
          </p:nvSpPr>
          <p:spPr>
            <a:xfrm>
              <a:off x="9559286" y="3428995"/>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2019</a:t>
              </a:r>
            </a:p>
          </p:txBody>
        </p:sp>
        <p:sp>
          <p:nvSpPr>
            <p:cNvPr id="12" name="TextBox 11">
              <a:extLst>
                <a:ext uri="{FF2B5EF4-FFF2-40B4-BE49-F238E27FC236}">
                  <a16:creationId xmlns:a16="http://schemas.microsoft.com/office/drawing/2014/main" xmlns="" id="{644F5B02-E1A5-4FDE-9AF9-4E942AC9982F}"/>
                </a:ext>
              </a:extLst>
            </p:cNvPr>
            <p:cNvSpPr txBox="1"/>
            <p:nvPr/>
          </p:nvSpPr>
          <p:spPr>
            <a:xfrm>
              <a:off x="3464762" y="4224199"/>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4.0</a:t>
              </a:r>
            </a:p>
          </p:txBody>
        </p:sp>
        <p:sp>
          <p:nvSpPr>
            <p:cNvPr id="13" name="TextBox 12">
              <a:extLst>
                <a:ext uri="{FF2B5EF4-FFF2-40B4-BE49-F238E27FC236}">
                  <a16:creationId xmlns:a16="http://schemas.microsoft.com/office/drawing/2014/main" xmlns="" id="{9F228A33-1ADC-46F6-8E5C-F7C0019FB2AB}"/>
                </a:ext>
              </a:extLst>
            </p:cNvPr>
            <p:cNvSpPr txBox="1"/>
            <p:nvPr/>
          </p:nvSpPr>
          <p:spPr>
            <a:xfrm>
              <a:off x="5193721" y="4193418"/>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3.79</a:t>
              </a:r>
            </a:p>
          </p:txBody>
        </p:sp>
        <p:sp>
          <p:nvSpPr>
            <p:cNvPr id="14" name="TextBox 13">
              <a:extLst>
                <a:ext uri="{FF2B5EF4-FFF2-40B4-BE49-F238E27FC236}">
                  <a16:creationId xmlns:a16="http://schemas.microsoft.com/office/drawing/2014/main" xmlns="" id="{4574C28D-6A2D-4D73-9BA1-E71CE053DA80}"/>
                </a:ext>
              </a:extLst>
            </p:cNvPr>
            <p:cNvSpPr txBox="1"/>
            <p:nvPr/>
          </p:nvSpPr>
          <p:spPr>
            <a:xfrm>
              <a:off x="6922680" y="4162637"/>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3.6</a:t>
              </a:r>
            </a:p>
          </p:txBody>
        </p:sp>
        <p:sp>
          <p:nvSpPr>
            <p:cNvPr id="15" name="TextBox 14">
              <a:extLst>
                <a:ext uri="{FF2B5EF4-FFF2-40B4-BE49-F238E27FC236}">
                  <a16:creationId xmlns:a16="http://schemas.microsoft.com/office/drawing/2014/main" xmlns="" id="{E9BAAFA6-4156-434C-953B-AA0C67DF5481}"/>
                </a:ext>
              </a:extLst>
            </p:cNvPr>
            <p:cNvSpPr txBox="1"/>
            <p:nvPr/>
          </p:nvSpPr>
          <p:spPr>
            <a:xfrm>
              <a:off x="8229116" y="4193416"/>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3.43</a:t>
              </a:r>
            </a:p>
          </p:txBody>
        </p:sp>
        <p:sp>
          <p:nvSpPr>
            <p:cNvPr id="16" name="TextBox 15">
              <a:extLst>
                <a:ext uri="{FF2B5EF4-FFF2-40B4-BE49-F238E27FC236}">
                  <a16:creationId xmlns:a16="http://schemas.microsoft.com/office/drawing/2014/main" xmlns="" id="{1BCD3B90-3191-4F71-8024-CF82B0342DE2}"/>
                </a:ext>
              </a:extLst>
            </p:cNvPr>
            <p:cNvSpPr txBox="1"/>
            <p:nvPr/>
          </p:nvSpPr>
          <p:spPr>
            <a:xfrm>
              <a:off x="9535552" y="4224195"/>
              <a:ext cx="1338869"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3.39</a:t>
              </a:r>
            </a:p>
          </p:txBody>
        </p:sp>
      </p:grpSp>
      <p:sp>
        <p:nvSpPr>
          <p:cNvPr id="17" name="TextBox 16">
            <a:extLst>
              <a:ext uri="{FF2B5EF4-FFF2-40B4-BE49-F238E27FC236}">
                <a16:creationId xmlns:a16="http://schemas.microsoft.com/office/drawing/2014/main" xmlns="" id="{20802EC4-2FB1-4D5B-A50B-55A502E6F7B1}"/>
              </a:ext>
            </a:extLst>
          </p:cNvPr>
          <p:cNvSpPr txBox="1"/>
          <p:nvPr/>
        </p:nvSpPr>
        <p:spPr>
          <a:xfrm>
            <a:off x="1656320" y="230181"/>
            <a:ext cx="9221567" cy="523220"/>
          </a:xfrm>
          <a:prstGeom prst="rect">
            <a:avLst/>
          </a:prstGeom>
          <a:no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Diện tích rừng A-ma-dôn ở Bra - xin giai đoạn 1970-2019</a:t>
            </a:r>
          </a:p>
        </p:txBody>
      </p:sp>
      <p:sp>
        <p:nvSpPr>
          <p:cNvPr id="18" name="Left Brace 17">
            <a:extLst>
              <a:ext uri="{FF2B5EF4-FFF2-40B4-BE49-F238E27FC236}">
                <a16:creationId xmlns:a16="http://schemas.microsoft.com/office/drawing/2014/main" xmlns="" id="{558A98BA-490F-44BA-B3B5-58746AE06CC2}"/>
              </a:ext>
            </a:extLst>
          </p:cNvPr>
          <p:cNvSpPr/>
          <p:nvPr/>
        </p:nvSpPr>
        <p:spPr>
          <a:xfrm rot="16200000">
            <a:off x="4796410" y="1780626"/>
            <a:ext cx="497052" cy="1424873"/>
          </a:xfrm>
          <a:prstGeom prst="leftBrace">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 name="Group 26">
            <a:extLst>
              <a:ext uri="{FF2B5EF4-FFF2-40B4-BE49-F238E27FC236}">
                <a16:creationId xmlns:a16="http://schemas.microsoft.com/office/drawing/2014/main" xmlns="" id="{8E21A0AE-ADDC-4B87-98B9-992BAE8516F5}"/>
              </a:ext>
            </a:extLst>
          </p:cNvPr>
          <p:cNvGrpSpPr/>
          <p:nvPr/>
        </p:nvGrpSpPr>
        <p:grpSpPr>
          <a:xfrm>
            <a:off x="4024313" y="2913552"/>
            <a:ext cx="2373284" cy="646331"/>
            <a:chOff x="4384890" y="2910901"/>
            <a:chExt cx="2373284" cy="646331"/>
          </a:xfrm>
        </p:grpSpPr>
        <p:sp>
          <p:nvSpPr>
            <p:cNvPr id="2" name="Rectangle 1">
              <a:extLst>
                <a:ext uri="{FF2B5EF4-FFF2-40B4-BE49-F238E27FC236}">
                  <a16:creationId xmlns:a16="http://schemas.microsoft.com/office/drawing/2014/main" xmlns="" id="{60BB2B00-81E3-4572-9530-1B2F69F8588B}"/>
                </a:ext>
              </a:extLst>
            </p:cNvPr>
            <p:cNvSpPr/>
            <p:nvPr/>
          </p:nvSpPr>
          <p:spPr>
            <a:xfrm>
              <a:off x="4384890" y="2910901"/>
              <a:ext cx="2373284" cy="646331"/>
            </a:xfrm>
            <a:prstGeom prst="rect">
              <a:avLst/>
            </a:prstGeom>
          </p:spPr>
          <p:txBody>
            <a:bodyPr wrap="square">
              <a:spAutoFit/>
            </a:bodyPr>
            <a:lstStyle/>
            <a:p>
              <a:pPr algn="just"/>
              <a:r>
                <a:rPr lang="en-US" sz="3600">
                  <a:solidFill>
                    <a:srgbClr val="1C11AF"/>
                  </a:solidFill>
                  <a:latin typeface="Arial" panose="020B0604020202020204" pitchFamily="34" charset="0"/>
                  <a:cs typeface="Arial" panose="020B0604020202020204" pitchFamily="34" charset="0"/>
                </a:rPr>
                <a:t>    </a:t>
              </a:r>
              <a:r>
                <a:rPr lang="en-US" sz="3600" b="1">
                  <a:solidFill>
                    <a:srgbClr val="FF0000"/>
                  </a:solidFill>
                  <a:latin typeface="Arial" panose="020B0604020202020204" pitchFamily="34" charset="0"/>
                  <a:cs typeface="Arial" panose="020B0604020202020204" pitchFamily="34" charset="0"/>
                </a:rPr>
                <a:t>0,21</a:t>
              </a:r>
            </a:p>
          </p:txBody>
        </p:sp>
        <p:sp>
          <p:nvSpPr>
            <p:cNvPr id="22" name="Arrow: Down 21">
              <a:extLst>
                <a:ext uri="{FF2B5EF4-FFF2-40B4-BE49-F238E27FC236}">
                  <a16:creationId xmlns:a16="http://schemas.microsoft.com/office/drawing/2014/main" xmlns="" id="{636F2B9E-4B93-4F0D-8D59-77686A2D93C7}"/>
                </a:ext>
              </a:extLst>
            </p:cNvPr>
            <p:cNvSpPr/>
            <p:nvPr/>
          </p:nvSpPr>
          <p:spPr>
            <a:xfrm>
              <a:off x="4477464" y="2995514"/>
              <a:ext cx="326548" cy="4861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Left Brace 22">
            <a:extLst>
              <a:ext uri="{FF2B5EF4-FFF2-40B4-BE49-F238E27FC236}">
                <a16:creationId xmlns:a16="http://schemas.microsoft.com/office/drawing/2014/main" xmlns="" id="{8350A89D-98DD-4728-B385-23FE0C39AA15}"/>
              </a:ext>
            </a:extLst>
          </p:cNvPr>
          <p:cNvSpPr/>
          <p:nvPr/>
        </p:nvSpPr>
        <p:spPr>
          <a:xfrm rot="16200000">
            <a:off x="6749845" y="1673793"/>
            <a:ext cx="470173" cy="1612391"/>
          </a:xfrm>
          <a:prstGeom prst="leftBrace">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a:extLst>
              <a:ext uri="{FF2B5EF4-FFF2-40B4-BE49-F238E27FC236}">
                <a16:creationId xmlns:a16="http://schemas.microsoft.com/office/drawing/2014/main" xmlns="" id="{D7D23DF6-604D-4D25-8E0B-600465D7A830}"/>
              </a:ext>
            </a:extLst>
          </p:cNvPr>
          <p:cNvGrpSpPr/>
          <p:nvPr/>
        </p:nvGrpSpPr>
        <p:grpSpPr>
          <a:xfrm>
            <a:off x="6096000" y="2913552"/>
            <a:ext cx="2373284" cy="646331"/>
            <a:chOff x="6249909" y="2748874"/>
            <a:chExt cx="2373284" cy="646331"/>
          </a:xfrm>
        </p:grpSpPr>
        <p:sp>
          <p:nvSpPr>
            <p:cNvPr id="25" name="Rectangle 24">
              <a:extLst>
                <a:ext uri="{FF2B5EF4-FFF2-40B4-BE49-F238E27FC236}">
                  <a16:creationId xmlns:a16="http://schemas.microsoft.com/office/drawing/2014/main" xmlns="" id="{A8D9F529-87CF-4368-802A-3A36E83846B9}"/>
                </a:ext>
              </a:extLst>
            </p:cNvPr>
            <p:cNvSpPr/>
            <p:nvPr/>
          </p:nvSpPr>
          <p:spPr>
            <a:xfrm>
              <a:off x="6249909" y="2748874"/>
              <a:ext cx="2373284" cy="646331"/>
            </a:xfrm>
            <a:prstGeom prst="rect">
              <a:avLst/>
            </a:prstGeom>
          </p:spPr>
          <p:txBody>
            <a:bodyPr wrap="square">
              <a:spAutoFit/>
            </a:bodyPr>
            <a:lstStyle/>
            <a:p>
              <a:pPr algn="just"/>
              <a:r>
                <a:rPr lang="en-US" sz="3600">
                  <a:solidFill>
                    <a:srgbClr val="1C11AF"/>
                  </a:solidFill>
                  <a:latin typeface="Arial" panose="020B0604020202020204" pitchFamily="34" charset="0"/>
                  <a:cs typeface="Arial" panose="020B0604020202020204" pitchFamily="34" charset="0"/>
                </a:rPr>
                <a:t>    </a:t>
              </a:r>
              <a:r>
                <a:rPr lang="en-US" sz="3600" b="1">
                  <a:solidFill>
                    <a:srgbClr val="FF0000"/>
                  </a:solidFill>
                  <a:latin typeface="Arial" panose="020B0604020202020204" pitchFamily="34" charset="0"/>
                  <a:cs typeface="Arial" panose="020B0604020202020204" pitchFamily="34" charset="0"/>
                </a:rPr>
                <a:t>0,37</a:t>
              </a:r>
            </a:p>
          </p:txBody>
        </p:sp>
        <p:sp>
          <p:nvSpPr>
            <p:cNvPr id="26" name="Arrow: Down 25">
              <a:extLst>
                <a:ext uri="{FF2B5EF4-FFF2-40B4-BE49-F238E27FC236}">
                  <a16:creationId xmlns:a16="http://schemas.microsoft.com/office/drawing/2014/main" xmlns="" id="{06D56C13-E498-4927-916C-7C031D198372}"/>
                </a:ext>
              </a:extLst>
            </p:cNvPr>
            <p:cNvSpPr/>
            <p:nvPr/>
          </p:nvSpPr>
          <p:spPr>
            <a:xfrm>
              <a:off x="6342483" y="2833487"/>
              <a:ext cx="326548" cy="4861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Left Brace 28">
            <a:extLst>
              <a:ext uri="{FF2B5EF4-FFF2-40B4-BE49-F238E27FC236}">
                <a16:creationId xmlns:a16="http://schemas.microsoft.com/office/drawing/2014/main" xmlns="" id="{C263A23E-03AF-45BC-AB68-D432B1095FEA}"/>
              </a:ext>
            </a:extLst>
          </p:cNvPr>
          <p:cNvSpPr/>
          <p:nvPr/>
        </p:nvSpPr>
        <p:spPr>
          <a:xfrm rot="16200000">
            <a:off x="8461082" y="1690417"/>
            <a:ext cx="470173" cy="1612391"/>
          </a:xfrm>
          <a:prstGeom prst="leftBrace">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xmlns="" id="{33FBE6BC-1C13-4167-8F68-271E49D3AA23}"/>
              </a:ext>
            </a:extLst>
          </p:cNvPr>
          <p:cNvSpPr/>
          <p:nvPr/>
        </p:nvSpPr>
        <p:spPr>
          <a:xfrm>
            <a:off x="7998156" y="2913552"/>
            <a:ext cx="2373284" cy="646331"/>
          </a:xfrm>
          <a:prstGeom prst="rect">
            <a:avLst/>
          </a:prstGeom>
        </p:spPr>
        <p:txBody>
          <a:bodyPr wrap="square">
            <a:spAutoFit/>
          </a:bodyPr>
          <a:lstStyle/>
          <a:p>
            <a:pPr algn="just"/>
            <a:r>
              <a:rPr lang="en-US" sz="3600">
                <a:solidFill>
                  <a:srgbClr val="1C11AF"/>
                </a:solidFill>
                <a:latin typeface="Arial" panose="020B0604020202020204" pitchFamily="34" charset="0"/>
                <a:cs typeface="Arial" panose="020B0604020202020204" pitchFamily="34" charset="0"/>
              </a:rPr>
              <a:t>    </a:t>
            </a:r>
            <a:r>
              <a:rPr lang="en-US" sz="3600" b="1">
                <a:solidFill>
                  <a:srgbClr val="FF0000"/>
                </a:solidFill>
                <a:latin typeface="Arial" panose="020B0604020202020204" pitchFamily="34" charset="0"/>
                <a:cs typeface="Arial" panose="020B0604020202020204" pitchFamily="34" charset="0"/>
              </a:rPr>
              <a:t>0,17</a:t>
            </a:r>
          </a:p>
        </p:txBody>
      </p:sp>
      <p:sp>
        <p:nvSpPr>
          <p:cNvPr id="32" name="Arrow: Down 31">
            <a:extLst>
              <a:ext uri="{FF2B5EF4-FFF2-40B4-BE49-F238E27FC236}">
                <a16:creationId xmlns:a16="http://schemas.microsoft.com/office/drawing/2014/main" xmlns="" id="{021A7172-47B2-4C1E-9882-499F4B8B1DF3}"/>
              </a:ext>
            </a:extLst>
          </p:cNvPr>
          <p:cNvSpPr/>
          <p:nvPr/>
        </p:nvSpPr>
        <p:spPr>
          <a:xfrm>
            <a:off x="8090730" y="2998165"/>
            <a:ext cx="326548" cy="4861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xmlns="" id="{BBDCD451-A0B3-4FC7-9047-B75D98D5AE60}"/>
              </a:ext>
            </a:extLst>
          </p:cNvPr>
          <p:cNvGrpSpPr/>
          <p:nvPr/>
        </p:nvGrpSpPr>
        <p:grpSpPr>
          <a:xfrm>
            <a:off x="9792131" y="2930876"/>
            <a:ext cx="2373284" cy="646331"/>
            <a:chOff x="9937097" y="2863969"/>
            <a:chExt cx="2373284" cy="646331"/>
          </a:xfrm>
        </p:grpSpPr>
        <p:sp>
          <p:nvSpPr>
            <p:cNvPr id="35" name="Rectangle 34">
              <a:extLst>
                <a:ext uri="{FF2B5EF4-FFF2-40B4-BE49-F238E27FC236}">
                  <a16:creationId xmlns:a16="http://schemas.microsoft.com/office/drawing/2014/main" xmlns="" id="{1F537395-0493-4164-918F-EB8E41589B60}"/>
                </a:ext>
              </a:extLst>
            </p:cNvPr>
            <p:cNvSpPr/>
            <p:nvPr/>
          </p:nvSpPr>
          <p:spPr>
            <a:xfrm>
              <a:off x="9937097" y="2863969"/>
              <a:ext cx="2373284" cy="646331"/>
            </a:xfrm>
            <a:prstGeom prst="rect">
              <a:avLst/>
            </a:prstGeom>
          </p:spPr>
          <p:txBody>
            <a:bodyPr wrap="square">
              <a:spAutoFit/>
            </a:bodyPr>
            <a:lstStyle/>
            <a:p>
              <a:pPr algn="just"/>
              <a:r>
                <a:rPr lang="en-US" sz="3600">
                  <a:solidFill>
                    <a:srgbClr val="1C11AF"/>
                  </a:solidFill>
                  <a:latin typeface="Arial" panose="020B0604020202020204" pitchFamily="34" charset="0"/>
                  <a:cs typeface="Arial" panose="020B0604020202020204" pitchFamily="34" charset="0"/>
                </a:rPr>
                <a:t>    </a:t>
              </a:r>
              <a:r>
                <a:rPr lang="en-US" sz="3600" b="1">
                  <a:solidFill>
                    <a:srgbClr val="FF0000"/>
                  </a:solidFill>
                  <a:latin typeface="Arial" panose="020B0604020202020204" pitchFamily="34" charset="0"/>
                  <a:cs typeface="Arial" panose="020B0604020202020204" pitchFamily="34" charset="0"/>
                </a:rPr>
                <a:t>0,04</a:t>
              </a:r>
            </a:p>
          </p:txBody>
        </p:sp>
        <p:sp>
          <p:nvSpPr>
            <p:cNvPr id="36" name="Arrow: Down 35">
              <a:extLst>
                <a:ext uri="{FF2B5EF4-FFF2-40B4-BE49-F238E27FC236}">
                  <a16:creationId xmlns:a16="http://schemas.microsoft.com/office/drawing/2014/main" xmlns="" id="{FE310447-4E79-4532-8C63-52071A7C7920}"/>
                </a:ext>
              </a:extLst>
            </p:cNvPr>
            <p:cNvSpPr/>
            <p:nvPr/>
          </p:nvSpPr>
          <p:spPr>
            <a:xfrm>
              <a:off x="10029671" y="2948582"/>
              <a:ext cx="326548" cy="4861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Left Brace 32">
            <a:extLst>
              <a:ext uri="{FF2B5EF4-FFF2-40B4-BE49-F238E27FC236}">
                <a16:creationId xmlns:a16="http://schemas.microsoft.com/office/drawing/2014/main" xmlns="" id="{739F6087-0603-4188-A33D-8CD92D776D06}"/>
              </a:ext>
            </a:extLst>
          </p:cNvPr>
          <p:cNvSpPr/>
          <p:nvPr/>
        </p:nvSpPr>
        <p:spPr>
          <a:xfrm rot="16200000">
            <a:off x="10106058" y="1681517"/>
            <a:ext cx="470173" cy="1612391"/>
          </a:xfrm>
          <a:prstGeom prst="leftBrace">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a:extLst>
              <a:ext uri="{FF2B5EF4-FFF2-40B4-BE49-F238E27FC236}">
                <a16:creationId xmlns:a16="http://schemas.microsoft.com/office/drawing/2014/main" xmlns="" id="{C8918A97-CC48-470F-B4F7-B263206A2A02}"/>
              </a:ext>
            </a:extLst>
          </p:cNvPr>
          <p:cNvSpPr/>
          <p:nvPr/>
        </p:nvSpPr>
        <p:spPr>
          <a:xfrm>
            <a:off x="423394" y="3802925"/>
            <a:ext cx="11820292" cy="553998"/>
          </a:xfrm>
          <a:prstGeom prst="rect">
            <a:avLst/>
          </a:prstGeom>
        </p:spPr>
        <p:txBody>
          <a:bodyPr wrap="square">
            <a:spAutoFit/>
          </a:bodyPr>
          <a:lstStyle/>
          <a:p>
            <a:r>
              <a:rPr lang="en-US" sz="3000">
                <a:solidFill>
                  <a:srgbClr val="FF0000"/>
                </a:solidFill>
                <a:latin typeface="Arial" panose="020B0604020202020204" pitchFamily="34" charset="0"/>
                <a:cs typeface="Arial" panose="020B0604020202020204" pitchFamily="34" charset="0"/>
              </a:rPr>
              <a:t>Diện tích rừng A-ma-dôn từ năm 1970 đến năm 2019 giảm liên tục</a:t>
            </a:r>
            <a:endParaRPr lang="en-US" sz="3200">
              <a:solidFill>
                <a:srgbClr val="FF0000"/>
              </a:solidFill>
            </a:endParaRPr>
          </a:p>
        </p:txBody>
      </p:sp>
      <p:sp>
        <p:nvSpPr>
          <p:cNvPr id="19" name="Rectangle 18">
            <a:extLst>
              <a:ext uri="{FF2B5EF4-FFF2-40B4-BE49-F238E27FC236}">
                <a16:creationId xmlns:a16="http://schemas.microsoft.com/office/drawing/2014/main" xmlns="" id="{584753C4-5CD2-4B25-8E35-FA4203EA06DB}"/>
              </a:ext>
            </a:extLst>
          </p:cNvPr>
          <p:cNvSpPr/>
          <p:nvPr/>
        </p:nvSpPr>
        <p:spPr>
          <a:xfrm>
            <a:off x="75156" y="4859728"/>
            <a:ext cx="12027629" cy="1015663"/>
          </a:xfrm>
          <a:prstGeom prst="rect">
            <a:avLst/>
          </a:prstGeom>
          <a:ln>
            <a:solidFill>
              <a:schemeClr val="accent5">
                <a:lumMod val="75000"/>
              </a:schemeClr>
            </a:solidFill>
            <a:prstDash val="sysDash"/>
          </a:ln>
        </p:spPr>
        <p:txBody>
          <a:bodyPr wrap="square">
            <a:spAutoFit/>
          </a:bodyPr>
          <a:lstStyle/>
          <a:p>
            <a:pPr algn="just"/>
            <a:r>
              <a:rPr lang="en-US" sz="3000">
                <a:solidFill>
                  <a:srgbClr val="5516F2"/>
                </a:solidFill>
                <a:latin typeface="Arial" panose="020B0604020202020204" pitchFamily="34" charset="0"/>
                <a:cs typeface="Arial" panose="020B0604020202020204" pitchFamily="34" charset="0"/>
              </a:rPr>
              <a:t>Diện tích rừng A-ma-dôn đang bị suy giảm (Năm 2016, mất khoảng 3,4 triệu ha rừng và năm 2020 mất khoảng 2,3 triệu ha rừng).</a:t>
            </a:r>
          </a:p>
        </p:txBody>
      </p:sp>
    </p:spTree>
    <p:extLst>
      <p:ext uri="{BB962C8B-B14F-4D97-AF65-F5344CB8AC3E}">
        <p14:creationId xmlns:p14="http://schemas.microsoft.com/office/powerpoint/2010/main" val="221530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barn(inVertical)">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9" grpId="0" animBg="1"/>
      <p:bldP spid="31" grpId="0"/>
      <p:bldP spid="32" grpId="0" animBg="1"/>
      <p:bldP spid="33" grpId="0" animBg="1"/>
      <p:bldP spid="38"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62ABC4B-37D8-4218-BDD8-6DF6A00C0C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gb" descr="TTVH_163230125">
            <a:extLst>
              <a:ext uri="{FF2B5EF4-FFF2-40B4-BE49-F238E27FC236}">
                <a16:creationId xmlns:a16="http://schemas.microsoft.com/office/drawing/2014/main" xmlns="" id="{7F8726A4-4582-4D20-9B19-0A3D37653A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54" r="-2" b="2450"/>
          <a:stretch/>
        </p:blipFill>
        <p:spPr bwMode="auto">
          <a:xfrm>
            <a:off x="133147" y="81719"/>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Khai thac go">
            <a:extLst>
              <a:ext uri="{FF2B5EF4-FFF2-40B4-BE49-F238E27FC236}">
                <a16:creationId xmlns:a16="http://schemas.microsoft.com/office/drawing/2014/main" xmlns="" id="{3FFC074F-89B4-4F9D-AE1C-CB1F7B6B9D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37" r="25920"/>
          <a:stretch/>
        </p:blipFill>
        <p:spPr bwMode="auto">
          <a:xfrm>
            <a:off x="6006790" y="48267"/>
            <a:ext cx="5674897" cy="59790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713CBB11-80C3-43C7-BD56-097684DF6940}"/>
              </a:ext>
            </a:extLst>
          </p:cNvPr>
          <p:cNvSpPr/>
          <p:nvPr/>
        </p:nvSpPr>
        <p:spPr>
          <a:xfrm>
            <a:off x="258444" y="6075270"/>
            <a:ext cx="11496691" cy="830997"/>
          </a:xfrm>
          <a:prstGeom prst="rect">
            <a:avLst/>
          </a:prstGeom>
        </p:spPr>
        <p:txBody>
          <a:bodyPr wrap="square">
            <a:spAutoFit/>
          </a:bodyPr>
          <a:lstStyle/>
          <a:p>
            <a:pPr algn="ctr"/>
            <a:r>
              <a:rPr lang="vi-VN" sz="2400">
                <a:solidFill>
                  <a:srgbClr val="FF0000"/>
                </a:solidFill>
                <a:latin typeface="Arial" panose="020B0604020202020204" pitchFamily="34" charset="0"/>
                <a:cs typeface="Arial" panose="020B0604020202020204" pitchFamily="34" charset="0"/>
              </a:rPr>
              <a:t>+ </a:t>
            </a:r>
            <a:r>
              <a:rPr lang="en-US" sz="2400">
                <a:solidFill>
                  <a:srgbClr val="FF0000"/>
                </a:solidFill>
                <a:latin typeface="Arial" panose="020B0604020202020204" pitchFamily="34" charset="0"/>
                <a:cs typeface="Arial" panose="020B0604020202020204" pitchFamily="34" charset="0"/>
              </a:rPr>
              <a:t>K</a:t>
            </a:r>
            <a:r>
              <a:rPr lang="vi-VN" sz="2400">
                <a:solidFill>
                  <a:srgbClr val="FF0000"/>
                </a:solidFill>
                <a:latin typeface="Arial" panose="020B0604020202020204" pitchFamily="34" charset="0"/>
                <a:cs typeface="Arial" panose="020B0604020202020204" pitchFamily="34" charset="0"/>
              </a:rPr>
              <a:t>hai phá rừng A-ma-dôn để lấy gỗ, lấy đất canh tác, khai thác khoáng sản và làm đường giao thông.</a:t>
            </a:r>
            <a:endParaRPr lang="en-US" sz="240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AE127105-8A21-4CC6-8CA7-7960332391FA}"/>
              </a:ext>
            </a:extLst>
          </p:cNvPr>
          <p:cNvPicPr>
            <a:picLocks noChangeAspect="1"/>
          </p:cNvPicPr>
          <p:nvPr/>
        </p:nvPicPr>
        <p:blipFill rotWithShape="1">
          <a:blip r:embed="rId5"/>
          <a:srcRect l="1831" t="2498" r="51423" b="19531"/>
          <a:stretch/>
        </p:blipFill>
        <p:spPr>
          <a:xfrm>
            <a:off x="133146" y="3132577"/>
            <a:ext cx="5674898" cy="2927880"/>
          </a:xfrm>
          <a:prstGeom prst="rect">
            <a:avLst/>
          </a:prstGeom>
        </p:spPr>
      </p:pic>
    </p:spTree>
    <p:extLst>
      <p:ext uri="{BB962C8B-B14F-4D97-AF65-F5344CB8AC3E}">
        <p14:creationId xmlns:p14="http://schemas.microsoft.com/office/powerpoint/2010/main" val="334905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262ABC4B-37D8-4218-BDD8-6DF6A00C0C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176.jpg" descr="Tháº£m há»a chÃ¡y rá»«ng Amazon: Táº¥t cáº£ nhá»¯ng gÃ¬ báº¡n cÃ³ thá» nhÃ¬n tháº¥y lÃ  cÃ¡i cháº¿t - áº¢nh 1.">
            <a:extLst>
              <a:ext uri="{FF2B5EF4-FFF2-40B4-BE49-F238E27FC236}">
                <a16:creationId xmlns:a16="http://schemas.microsoft.com/office/drawing/2014/main" xmlns="" id="{1E1F0B49-695B-44DB-9931-E66C7FB023F2}"/>
              </a:ext>
            </a:extLst>
          </p:cNvPr>
          <p:cNvPicPr/>
          <p:nvPr/>
        </p:nvPicPr>
        <p:blipFill rotWithShape="1">
          <a:blip r:embed="rId3"/>
          <a:srcRect t="5052" r="-2" b="-2"/>
          <a:stretch/>
        </p:blipFill>
        <p:spPr>
          <a:xfrm>
            <a:off x="321730" y="321732"/>
            <a:ext cx="5674897" cy="3017405"/>
          </a:xfrm>
          <a:prstGeom prst="rect">
            <a:avLst/>
          </a:prstGeom>
        </p:spPr>
      </p:pic>
      <p:pic>
        <p:nvPicPr>
          <p:cNvPr id="3" name="image208.jpg" descr="Tháº£m há»a chÃ¡y rá»«ng Amazon: Táº¥t cáº£ nhá»¯ng gÃ¬ báº¡n cÃ³ thá» nhÃ¬n tháº¥y lÃ  cÃ¡i cháº¿t - áº¢nh 2.">
            <a:extLst>
              <a:ext uri="{FF2B5EF4-FFF2-40B4-BE49-F238E27FC236}">
                <a16:creationId xmlns:a16="http://schemas.microsoft.com/office/drawing/2014/main" xmlns="" id="{CB648131-24B0-4F54-AF4F-EA7A538EA1CC}"/>
              </a:ext>
            </a:extLst>
          </p:cNvPr>
          <p:cNvPicPr/>
          <p:nvPr/>
        </p:nvPicPr>
        <p:blipFill rotWithShape="1">
          <a:blip r:embed="rId4"/>
          <a:srcRect t="5368" r="-2" b="6839"/>
          <a:stretch/>
        </p:blipFill>
        <p:spPr>
          <a:xfrm>
            <a:off x="321730" y="3510853"/>
            <a:ext cx="5674897" cy="3149254"/>
          </a:xfrm>
          <a:prstGeom prst="rect">
            <a:avLst/>
          </a:prstGeom>
        </p:spPr>
      </p:pic>
      <p:grpSp>
        <p:nvGrpSpPr>
          <p:cNvPr id="6" name="Group 5">
            <a:extLst>
              <a:ext uri="{FF2B5EF4-FFF2-40B4-BE49-F238E27FC236}">
                <a16:creationId xmlns:a16="http://schemas.microsoft.com/office/drawing/2014/main" xmlns="" id="{1B4BB769-B666-4A0C-956C-607B3576ED0C}"/>
              </a:ext>
            </a:extLst>
          </p:cNvPr>
          <p:cNvGrpSpPr/>
          <p:nvPr/>
        </p:nvGrpSpPr>
        <p:grpSpPr>
          <a:xfrm>
            <a:off x="6155968" y="204716"/>
            <a:ext cx="5875167" cy="4588633"/>
            <a:chOff x="6096000" y="0"/>
            <a:chExt cx="5875167" cy="4588633"/>
          </a:xfrm>
        </p:grpSpPr>
        <p:pic>
          <p:nvPicPr>
            <p:cNvPr id="5" name="Picture 4">
              <a:extLst>
                <a:ext uri="{FF2B5EF4-FFF2-40B4-BE49-F238E27FC236}">
                  <a16:creationId xmlns:a16="http://schemas.microsoft.com/office/drawing/2014/main" xmlns="" id="{9693CCD8-3A84-4C36-BC05-5AF94A5F34DA}"/>
                </a:ext>
              </a:extLst>
            </p:cNvPr>
            <p:cNvPicPr>
              <a:picLocks noChangeAspect="1"/>
            </p:cNvPicPr>
            <p:nvPr/>
          </p:nvPicPr>
          <p:blipFill>
            <a:blip r:embed="rId5"/>
            <a:stretch>
              <a:fillRect/>
            </a:stretch>
          </p:blipFill>
          <p:spPr>
            <a:xfrm>
              <a:off x="6096000" y="0"/>
              <a:ext cx="5875167" cy="4386470"/>
            </a:xfrm>
            <a:prstGeom prst="rect">
              <a:avLst/>
            </a:prstGeom>
          </p:spPr>
        </p:pic>
        <p:sp>
          <p:nvSpPr>
            <p:cNvPr id="7" name="Rectangle 6">
              <a:extLst>
                <a:ext uri="{FF2B5EF4-FFF2-40B4-BE49-F238E27FC236}">
                  <a16:creationId xmlns:a16="http://schemas.microsoft.com/office/drawing/2014/main" xmlns="" id="{6E1CACB4-11EE-48F9-8477-FD2467539C7A}"/>
                </a:ext>
              </a:extLst>
            </p:cNvPr>
            <p:cNvSpPr/>
            <p:nvPr/>
          </p:nvSpPr>
          <p:spPr>
            <a:xfrm>
              <a:off x="6400737" y="3757636"/>
              <a:ext cx="5469533" cy="830997"/>
            </a:xfrm>
            <a:prstGeom prst="rect">
              <a:avLst/>
            </a:prstGeom>
            <a:solidFill>
              <a:schemeClr val="bg1"/>
            </a:solidFill>
          </p:spPr>
          <p:txBody>
            <a:bodyPr wrap="square">
              <a:spAutoFit/>
            </a:bodyPr>
            <a:lstStyle/>
            <a:p>
              <a:pPr algn="ctr"/>
              <a:r>
                <a:rPr lang="en-US" sz="2400">
                  <a:solidFill>
                    <a:srgbClr val="1C11AF"/>
                  </a:solidFill>
                  <a:latin typeface="Arial" panose="020B0604020202020204" pitchFamily="34" charset="0"/>
                  <a:cs typeface="Arial" panose="020B0604020202020204" pitchFamily="34" charset="0"/>
                </a:rPr>
                <a:t>Hình 5. Cháy rừng A-ma-dôn ở Bra-xin năm 2020</a:t>
              </a:r>
            </a:p>
          </p:txBody>
        </p:sp>
      </p:grpSp>
      <p:sp>
        <p:nvSpPr>
          <p:cNvPr id="8" name="Rectangle 7">
            <a:extLst>
              <a:ext uri="{FF2B5EF4-FFF2-40B4-BE49-F238E27FC236}">
                <a16:creationId xmlns:a16="http://schemas.microsoft.com/office/drawing/2014/main" xmlns="" id="{469B98C5-5C78-4DCB-A91F-AB7F5BDFABDC}"/>
              </a:ext>
            </a:extLst>
          </p:cNvPr>
          <p:cNvSpPr/>
          <p:nvPr/>
        </p:nvSpPr>
        <p:spPr>
          <a:xfrm>
            <a:off x="6316834" y="5084902"/>
            <a:ext cx="5875166" cy="1077218"/>
          </a:xfrm>
          <a:prstGeom prst="rect">
            <a:avLst/>
          </a:prstGeom>
        </p:spPr>
        <p:txBody>
          <a:bodyPr wrap="square">
            <a:spAutoFit/>
          </a:bodyPr>
          <a:lstStyle/>
          <a:p>
            <a:pPr lvl="0" algn="just">
              <a:defRPr/>
            </a:pPr>
            <a:r>
              <a:rPr lang="en-US" sz="3200">
                <a:solidFill>
                  <a:srgbClr val="FF0000"/>
                </a:solidFill>
                <a:latin typeface="Arial" panose="020B0604020202020204" pitchFamily="34" charset="0"/>
                <a:cs typeface="Arial" panose="020B0604020202020204" pitchFamily="34" charset="0"/>
              </a:rPr>
              <a:t>Các vụ cháy rừng cũng làm diện tích rừng mất đi đáng kể. </a:t>
            </a:r>
          </a:p>
        </p:txBody>
      </p:sp>
    </p:spTree>
    <p:extLst>
      <p:ext uri="{BB962C8B-B14F-4D97-AF65-F5344CB8AC3E}">
        <p14:creationId xmlns:p14="http://schemas.microsoft.com/office/powerpoint/2010/main" val="28398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409A701-FDA8-4ABF-A34C-C400DB323E54}"/>
              </a:ext>
            </a:extLst>
          </p:cNvPr>
          <p:cNvSpPr txBox="1"/>
          <p:nvPr/>
        </p:nvSpPr>
        <p:spPr>
          <a:xfrm>
            <a:off x="5158853" y="62356"/>
            <a:ext cx="2210937"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Biện pháp</a:t>
            </a:r>
          </a:p>
        </p:txBody>
      </p:sp>
      <p:sp>
        <p:nvSpPr>
          <p:cNvPr id="6" name="Rectangle 5">
            <a:extLst>
              <a:ext uri="{FF2B5EF4-FFF2-40B4-BE49-F238E27FC236}">
                <a16:creationId xmlns:a16="http://schemas.microsoft.com/office/drawing/2014/main" xmlns="" id="{D142CC8E-0B44-4572-B22C-15D072BAEDC7}"/>
              </a:ext>
            </a:extLst>
          </p:cNvPr>
          <p:cNvSpPr/>
          <p:nvPr/>
        </p:nvSpPr>
        <p:spPr>
          <a:xfrm>
            <a:off x="66806" y="825352"/>
            <a:ext cx="11924778" cy="646331"/>
          </a:xfrm>
          <a:prstGeom prst="rect">
            <a:avLst/>
          </a:prstGeom>
        </p:spPr>
        <p:txBody>
          <a:bodyPr wrap="square">
            <a:spAutoFit/>
          </a:bodyPr>
          <a:lstStyle/>
          <a:p>
            <a:pPr algn="just"/>
            <a:r>
              <a:rPr lang="en-US" sz="3600">
                <a:solidFill>
                  <a:srgbClr val="00B050"/>
                </a:solidFill>
                <a:latin typeface="Arial" panose="020B0604020202020204" pitchFamily="34" charset="0"/>
                <a:cs typeface="Arial" panose="020B0604020202020204" pitchFamily="34" charset="0"/>
              </a:rPr>
              <a:t>- Hạn chế khai thác gỗ</a:t>
            </a:r>
          </a:p>
        </p:txBody>
      </p:sp>
      <p:sp>
        <p:nvSpPr>
          <p:cNvPr id="7" name="Rectangle 6">
            <a:extLst>
              <a:ext uri="{FF2B5EF4-FFF2-40B4-BE49-F238E27FC236}">
                <a16:creationId xmlns:a16="http://schemas.microsoft.com/office/drawing/2014/main" xmlns="" id="{DB5C7A92-1528-48B0-BDB9-1FD48B8E4960}"/>
              </a:ext>
            </a:extLst>
          </p:cNvPr>
          <p:cNvSpPr/>
          <p:nvPr/>
        </p:nvSpPr>
        <p:spPr>
          <a:xfrm>
            <a:off x="66806" y="1471683"/>
            <a:ext cx="11924778" cy="646331"/>
          </a:xfrm>
          <a:prstGeom prst="rect">
            <a:avLst/>
          </a:prstGeom>
        </p:spPr>
        <p:txBody>
          <a:bodyPr wrap="square">
            <a:spAutoFit/>
          </a:bodyPr>
          <a:lstStyle/>
          <a:p>
            <a:pPr algn="just"/>
            <a:r>
              <a:rPr lang="en-US" sz="3600">
                <a:solidFill>
                  <a:srgbClr val="00B050"/>
                </a:solidFill>
                <a:latin typeface="Arial" panose="020B0604020202020204" pitchFamily="34" charset="0"/>
                <a:cs typeface="Arial" panose="020B0604020202020204" pitchFamily="34" charset="0"/>
              </a:rPr>
              <a:t>- Trồng lại rừng</a:t>
            </a:r>
          </a:p>
        </p:txBody>
      </p:sp>
      <p:sp>
        <p:nvSpPr>
          <p:cNvPr id="8" name="Rectangle 7">
            <a:extLst>
              <a:ext uri="{FF2B5EF4-FFF2-40B4-BE49-F238E27FC236}">
                <a16:creationId xmlns:a16="http://schemas.microsoft.com/office/drawing/2014/main" xmlns="" id="{FD55192F-25B2-4112-9624-785ADD097FF0}"/>
              </a:ext>
            </a:extLst>
          </p:cNvPr>
          <p:cNvSpPr/>
          <p:nvPr/>
        </p:nvSpPr>
        <p:spPr>
          <a:xfrm>
            <a:off x="66806" y="2223496"/>
            <a:ext cx="11924778" cy="1200329"/>
          </a:xfrm>
          <a:prstGeom prst="rect">
            <a:avLst/>
          </a:prstGeom>
        </p:spPr>
        <p:txBody>
          <a:bodyPr wrap="square">
            <a:spAutoFit/>
          </a:bodyPr>
          <a:lstStyle/>
          <a:p>
            <a:pPr algn="just"/>
            <a:r>
              <a:rPr lang="en-US" sz="3600">
                <a:solidFill>
                  <a:srgbClr val="00B050"/>
                </a:solidFill>
                <a:latin typeface="Arial" panose="020B0604020202020204" pitchFamily="34" charset="0"/>
                <a:cs typeface="Arial" panose="020B0604020202020204" pitchFamily="34" charset="0"/>
              </a:rPr>
              <a:t>- Đẩy mạnh vai trò của cộng đồng bản địa trong phát triển bền vững</a:t>
            </a:r>
          </a:p>
        </p:txBody>
      </p:sp>
      <p:sp>
        <p:nvSpPr>
          <p:cNvPr id="9" name="Rectangle 8">
            <a:extLst>
              <a:ext uri="{FF2B5EF4-FFF2-40B4-BE49-F238E27FC236}">
                <a16:creationId xmlns:a16="http://schemas.microsoft.com/office/drawing/2014/main" xmlns="" id="{36252332-37C1-45FC-8BF1-8EDF969C48EA}"/>
              </a:ext>
            </a:extLst>
          </p:cNvPr>
          <p:cNvSpPr/>
          <p:nvPr/>
        </p:nvSpPr>
        <p:spPr>
          <a:xfrm>
            <a:off x="66806" y="3451118"/>
            <a:ext cx="11924778" cy="1200329"/>
          </a:xfrm>
          <a:prstGeom prst="rect">
            <a:avLst/>
          </a:prstGeom>
        </p:spPr>
        <p:txBody>
          <a:bodyPr wrap="square">
            <a:spAutoFit/>
          </a:bodyPr>
          <a:lstStyle/>
          <a:p>
            <a:pPr algn="just"/>
            <a:r>
              <a:rPr lang="en-US" sz="3600">
                <a:solidFill>
                  <a:srgbClr val="00B050"/>
                </a:solidFill>
                <a:latin typeface="Arial" panose="020B0604020202020204" pitchFamily="34" charset="0"/>
                <a:cs typeface="Arial" panose="020B0604020202020204" pitchFamily="34" charset="0"/>
              </a:rPr>
              <a:t>- Hỗ trợ về tài chính để thực hiện các cam kết và sáng kiến bảo vệ rừng,…</a:t>
            </a:r>
            <a:endParaRPr lang="en-US">
              <a:solidFill>
                <a:srgbClr val="00B050"/>
              </a:solidFill>
            </a:endParaRPr>
          </a:p>
        </p:txBody>
      </p:sp>
    </p:spTree>
    <p:extLst>
      <p:ext uri="{BB962C8B-B14F-4D97-AF65-F5344CB8AC3E}">
        <p14:creationId xmlns:p14="http://schemas.microsoft.com/office/powerpoint/2010/main" val="246550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37">
            <a:extLst>
              <a:ext uri="{FF2B5EF4-FFF2-40B4-BE49-F238E27FC236}">
                <a16:creationId xmlns:a16="http://schemas.microsoft.com/office/drawing/2014/main" xmlns="" id="{718595C1-8066-4525-8533-1E94EC9765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784" b="17316"/>
          <a:stretch/>
        </p:blipFill>
        <p:spPr bwMode="auto">
          <a:xfrm>
            <a:off x="1024716" y="614107"/>
            <a:ext cx="4832042" cy="589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45">
            <a:extLst>
              <a:ext uri="{FF2B5EF4-FFF2-40B4-BE49-F238E27FC236}">
                <a16:creationId xmlns:a16="http://schemas.microsoft.com/office/drawing/2014/main" xmlns="" id="{7B2CCEC0-F303-46F3-A951-365D2C2FF6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5914" y="1557337"/>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46">
            <a:hlinkClick r:id="rId6" action="ppaction://hlinksldjump"/>
            <a:extLst>
              <a:ext uri="{FF2B5EF4-FFF2-40B4-BE49-F238E27FC236}">
                <a16:creationId xmlns:a16="http://schemas.microsoft.com/office/drawing/2014/main" xmlns="" id="{BFBAB117-A05F-4A18-A4D2-E9D2BD08BC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52626" y="1395412"/>
            <a:ext cx="79533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47">
            <a:extLst>
              <a:ext uri="{FF2B5EF4-FFF2-40B4-BE49-F238E27FC236}">
                <a16:creationId xmlns:a16="http://schemas.microsoft.com/office/drawing/2014/main" xmlns="" id="{265F9ADC-38A4-4BBE-9737-526A445776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9089" y="2035176"/>
            <a:ext cx="84455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148">
            <a:extLst>
              <a:ext uri="{FF2B5EF4-FFF2-40B4-BE49-F238E27FC236}">
                <a16:creationId xmlns:a16="http://schemas.microsoft.com/office/drawing/2014/main" xmlns="" id="{9B340D93-9A30-436E-A94E-D3754C11FD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6214" y="0"/>
            <a:ext cx="1320800"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49">
            <a:extLst>
              <a:ext uri="{FF2B5EF4-FFF2-40B4-BE49-F238E27FC236}">
                <a16:creationId xmlns:a16="http://schemas.microsoft.com/office/drawing/2014/main" xmlns="" id="{43833246-3857-47AF-9CE1-79C16DB960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6836" y="3834607"/>
            <a:ext cx="48577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58">
            <a:hlinkClick r:id="rId11" action="ppaction://hlinksldjump"/>
            <a:extLst>
              <a:ext uri="{FF2B5EF4-FFF2-40B4-BE49-F238E27FC236}">
                <a16:creationId xmlns:a16="http://schemas.microsoft.com/office/drawing/2014/main" xmlns="" id="{2DABCE70-375B-47D8-821B-50F8609C6F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13977" y="5121275"/>
            <a:ext cx="8858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vuidehoc">
            <a:hlinkClick r:id="" action="ppaction://media"/>
            <a:extLst>
              <a:ext uri="{FF2B5EF4-FFF2-40B4-BE49-F238E27FC236}">
                <a16:creationId xmlns:a16="http://schemas.microsoft.com/office/drawing/2014/main" xmlns="" id="{ABCB62A9-9394-43CD-B3F0-A6E0C32594E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14475" y="-5032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Map&#10;&#10;Description automatically generated">
            <a:extLst>
              <a:ext uri="{FF2B5EF4-FFF2-40B4-BE49-F238E27FC236}">
                <a16:creationId xmlns:a16="http://schemas.microsoft.com/office/drawing/2014/main" xmlns="" id="{63E2EB53-8152-41F0-B9B9-0355CB19552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12046" y="691646"/>
            <a:ext cx="4459523" cy="5320598"/>
          </a:xfrm>
          <a:prstGeom prst="rect">
            <a:avLst/>
          </a:prstGeom>
        </p:spPr>
      </p:pic>
      <p:pic>
        <p:nvPicPr>
          <p:cNvPr id="27" name="den1">
            <a:extLst>
              <a:ext uri="{FF2B5EF4-FFF2-40B4-BE49-F238E27FC236}">
                <a16:creationId xmlns:a16="http://schemas.microsoft.com/office/drawing/2014/main" xmlns="" id="{072D9714-DDFC-4FE2-B675-F020FF334EA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58348" y="272633"/>
            <a:ext cx="2665961" cy="315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den2">
            <a:extLst>
              <a:ext uri="{FF2B5EF4-FFF2-40B4-BE49-F238E27FC236}">
                <a16:creationId xmlns:a16="http://schemas.microsoft.com/office/drawing/2014/main" xmlns="" id="{8D8B4B71-45FD-49A8-B3BD-D0FB3C46E09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57973" y="631608"/>
            <a:ext cx="2788723" cy="330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mau1">
            <a:hlinkClick r:id="rId17" action="ppaction://hlinksldjump"/>
            <a:extLst>
              <a:ext uri="{FF2B5EF4-FFF2-40B4-BE49-F238E27FC236}">
                <a16:creationId xmlns:a16="http://schemas.microsoft.com/office/drawing/2014/main" xmlns="" id="{3A9114FF-8F84-4BA0-822B-ABD836DF69D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56759" y="244082"/>
            <a:ext cx="2656697" cy="321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mau2">
            <a:hlinkClick r:id="rId19" action="ppaction://hlinksldjump"/>
            <a:extLst>
              <a:ext uri="{FF2B5EF4-FFF2-40B4-BE49-F238E27FC236}">
                <a16:creationId xmlns:a16="http://schemas.microsoft.com/office/drawing/2014/main" xmlns="" id="{99E074F8-6FDC-459D-BA30-31337B10296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49667" y="614107"/>
            <a:ext cx="2973179" cy="336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F0080A36-DD3B-4D12-ADC4-4DBFE5BD2007}"/>
              </a:ext>
            </a:extLst>
          </p:cNvPr>
          <p:cNvSpPr/>
          <p:nvPr/>
        </p:nvSpPr>
        <p:spPr>
          <a:xfrm>
            <a:off x="6110456" y="5640779"/>
            <a:ext cx="4459523" cy="431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den3">
            <a:extLst>
              <a:ext uri="{FF2B5EF4-FFF2-40B4-BE49-F238E27FC236}">
                <a16:creationId xmlns:a16="http://schemas.microsoft.com/office/drawing/2014/main" xmlns="" id="{A8E493E4-3E19-4579-B026-3ECE8526E78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31714" y="2965704"/>
            <a:ext cx="2744203" cy="32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mau3">
            <a:hlinkClick r:id="rId22" action="ppaction://hlinksldjump"/>
            <a:extLst>
              <a:ext uri="{FF2B5EF4-FFF2-40B4-BE49-F238E27FC236}">
                <a16:creationId xmlns:a16="http://schemas.microsoft.com/office/drawing/2014/main" xmlns="" id="{F4AC5EBB-2B7F-46D8-871B-9CC0662E1C6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17880" y="2983310"/>
            <a:ext cx="2656697" cy="324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den4">
            <a:extLst>
              <a:ext uri="{FF2B5EF4-FFF2-40B4-BE49-F238E27FC236}">
                <a16:creationId xmlns:a16="http://schemas.microsoft.com/office/drawing/2014/main" xmlns="" id="{8D495885-C0E7-43F8-9BBE-5F447905FBA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791145" y="2903345"/>
            <a:ext cx="2787140" cy="332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mau4">
            <a:hlinkClick r:id="rId25" action="ppaction://hlinksldjump"/>
            <a:extLst>
              <a:ext uri="{FF2B5EF4-FFF2-40B4-BE49-F238E27FC236}">
                <a16:creationId xmlns:a16="http://schemas.microsoft.com/office/drawing/2014/main" xmlns="" id="{D012AB5F-5DE8-4487-852F-AC87ED440FC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37019" y="2920777"/>
            <a:ext cx="2876519" cy="328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27"/>
                  </p:tgtEl>
                </p:cond>
              </p:nextCondLst>
            </p:seq>
            <p:seq concurrent="1" nextAc="seek">
              <p:cTn id="22" restart="whenNotActive" fill="hold" evtFilter="cancelBubble" nodeType="interactiveSeq">
                <p:stCondLst>
                  <p:cond evt="onClick" delay="0">
                    <p:tgtEl>
                      <p:spTgt spid="29"/>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29"/>
                  </p:tgtEl>
                </p:cond>
              </p:nextCondLst>
            </p:seq>
            <p:seq concurrent="1" nextAc="seek">
              <p:cTn id="28" restart="whenNotActive" fill="hold" evtFilter="cancelBubble" nodeType="interactiveSeq">
                <p:stCondLst>
                  <p:cond evt="onClick" delay="0">
                    <p:tgtEl>
                      <p:spTgt spid="32"/>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2"/>
                                        </p:tgtEl>
                                      </p:cBhvr>
                                    </p:animEffect>
                                    <p:set>
                                      <p:cBhvr>
                                        <p:cTn id="3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4" restart="whenNotActive" fill="hold" evtFilter="cancelBubble" nodeType="interactiveSeq">
                <p:stCondLst>
                  <p:cond evt="onClick" delay="0">
                    <p:tgtEl>
                      <p:spTgt spid="33"/>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0" restart="whenNotActive" fill="hold" evtFilter="cancelBubble" nodeType="interactiveSeq">
                <p:stCondLst>
                  <p:cond evt="onClick" delay="0">
                    <p:tgtEl>
                      <p:spTgt spid="37"/>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7"/>
                                        </p:tgtEl>
                                      </p:cBhvr>
                                    </p:animEffect>
                                    <p:set>
                                      <p:cBhvr>
                                        <p:cTn id="45"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7"/>
                  </p:tgtEl>
                </p:cond>
              </p:nextCondLst>
            </p:seq>
            <p:seq concurrent="1" nextAc="seek">
              <p:cTn id="46" restart="whenNotActive" fill="hold" evtFilter="cancelBubble" nodeType="interactiveSeq">
                <p:stCondLst>
                  <p:cond evt="onClick" delay="0">
                    <p:tgtEl>
                      <p:spTgt spid="38"/>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8"/>
                                        </p:tgtEl>
                                      </p:cBhvr>
                                    </p:animEffect>
                                    <p:set>
                                      <p:cBhvr>
                                        <p:cTn id="5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2" restart="whenNotActive" fill="hold" evtFilter="cancelBubble" nodeType="interactiveSeq">
                <p:stCondLst>
                  <p:cond evt="onClick" delay="0">
                    <p:tgtEl>
                      <p:spTgt spid="3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39"/>
                  </p:tgtEl>
                </p:cond>
              </p:nextCondLst>
            </p:seq>
            <p:seq concurrent="1" nextAc="seek">
              <p:cTn id="58" restart="whenNotActive" fill="hold" evtFilter="cancelBubble" nodeType="interactiveSeq">
                <p:stCondLst>
                  <p:cond evt="onClick" delay="0">
                    <p:tgtEl>
                      <p:spTgt spid="4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40"/>
                                        </p:tgtEl>
                                      </p:cBhvr>
                                    </p:animEffect>
                                    <p:set>
                                      <p:cBhvr>
                                        <p:cTn id="6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E9A40E5-92DA-445F-ABC6-B4F625B8B631}"/>
              </a:ext>
            </a:extLst>
          </p:cNvPr>
          <p:cNvGrpSpPr/>
          <p:nvPr/>
        </p:nvGrpSpPr>
        <p:grpSpPr>
          <a:xfrm>
            <a:off x="2722347" y="823634"/>
            <a:ext cx="9038528" cy="1905731"/>
            <a:chOff x="2612336" y="780471"/>
            <a:chExt cx="9038528" cy="1905731"/>
          </a:xfrm>
        </p:grpSpPr>
        <p:sp>
          <p:nvSpPr>
            <p:cNvPr id="7" name="Rectangle 9">
              <a:extLst>
                <a:ext uri="{FF2B5EF4-FFF2-40B4-BE49-F238E27FC236}">
                  <a16:creationId xmlns:a16="http://schemas.microsoft.com/office/drawing/2014/main" xmlns="" id="{656BADA6-230E-42FE-83C3-4E3810BCB776}"/>
                </a:ext>
              </a:extLst>
            </p:cNvPr>
            <p:cNvSpPr/>
            <p:nvPr/>
          </p:nvSpPr>
          <p:spPr>
            <a:xfrm>
              <a:off x="2612336" y="780471"/>
              <a:ext cx="9038528"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F1F274DE-866D-4706-B67E-2538048CF9F2}"/>
                </a:ext>
              </a:extLst>
            </p:cNvPr>
            <p:cNvSpPr/>
            <p:nvPr/>
          </p:nvSpPr>
          <p:spPr>
            <a:xfrm>
              <a:off x="2648463" y="993431"/>
              <a:ext cx="9002401" cy="1692771"/>
            </a:xfrm>
            <a:prstGeom prst="rect">
              <a:avLst/>
            </a:prstGeom>
          </p:spPr>
          <p:txBody>
            <a:bodyPr wrap="square">
              <a:spAutoFit/>
            </a:bodyPr>
            <a:lstStyle/>
            <a:p>
              <a:pPr marL="285750" indent="-285750">
                <a:buFont typeface="Wingdings" panose="05000000000000000000" pitchFamily="2" charset="2"/>
                <a:buChar char="Ø"/>
              </a:pPr>
              <a:r>
                <a:rPr lang="vi-VN" sz="3600">
                  <a:solidFill>
                    <a:srgbClr val="2B26F6"/>
                  </a:solidFill>
                  <a:latin typeface="Arial" panose="020B0604020202020204" pitchFamily="34" charset="0"/>
                  <a:cs typeface="Arial" panose="020B0604020202020204" pitchFamily="34" charset="0"/>
                </a:rPr>
                <a:t> </a:t>
              </a:r>
              <a:r>
                <a:rPr lang="en-US" sz="3600">
                  <a:solidFill>
                    <a:srgbClr val="2B26F6"/>
                  </a:solidFill>
                  <a:latin typeface="Arial" panose="020B0604020202020204" pitchFamily="34" charset="0"/>
                  <a:cs typeface="Arial" panose="020B0604020202020204" pitchFamily="34" charset="0"/>
                </a:rPr>
                <a:t>Nếu là lãnh đạo,em hãy đề ra các giải pháp bảo vệ tài nguyên rừng ở Việt Nam?</a:t>
              </a:r>
              <a:endParaRPr lang="vi-VN" sz="3600">
                <a:solidFill>
                  <a:srgbClr val="2B26F6"/>
                </a:solidFill>
                <a:latin typeface="Arial" panose="020B0604020202020204" pitchFamily="34" charset="0"/>
                <a:cs typeface="Arial" panose="020B0604020202020204" pitchFamily="34" charset="0"/>
              </a:endParaRPr>
            </a:p>
            <a:p>
              <a:endParaRPr lang="en-US" sz="3200">
                <a:solidFill>
                  <a:srgbClr val="2B26F6"/>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xmlns="" id="{32C70DC7-90FA-4FD7-A249-1BC7113EB84E}"/>
              </a:ext>
            </a:extLst>
          </p:cNvPr>
          <p:cNvGrpSpPr/>
          <p:nvPr/>
        </p:nvGrpSpPr>
        <p:grpSpPr>
          <a:xfrm>
            <a:off x="87682" y="1629959"/>
            <a:ext cx="2634665" cy="2634665"/>
            <a:chOff x="163827" y="1365896"/>
            <a:chExt cx="2183374" cy="2183374"/>
          </a:xfrm>
        </p:grpSpPr>
        <p:sp>
          <p:nvSpPr>
            <p:cNvPr id="10" name="Arrow: Circular 9">
              <a:extLst>
                <a:ext uri="{FF2B5EF4-FFF2-40B4-BE49-F238E27FC236}">
                  <a16:creationId xmlns:a16="http://schemas.microsoft.com/office/drawing/2014/main" xmlns=""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xmlns="" id="{2776E63E-AC69-41F9-A565-A0F952E3498A}"/>
                </a:ext>
              </a:extLst>
            </p:cNvPr>
            <p:cNvGrpSpPr/>
            <p:nvPr/>
          </p:nvGrpSpPr>
          <p:grpSpPr>
            <a:xfrm>
              <a:off x="274846" y="1465512"/>
              <a:ext cx="1942833" cy="1942833"/>
              <a:chOff x="274846" y="1465512"/>
              <a:chExt cx="1942833" cy="1942833"/>
            </a:xfrm>
          </p:grpSpPr>
          <p:grpSp>
            <p:nvGrpSpPr>
              <p:cNvPr id="12" name="Group 11">
                <a:extLst>
                  <a:ext uri="{FF2B5EF4-FFF2-40B4-BE49-F238E27FC236}">
                    <a16:creationId xmlns:a16="http://schemas.microsoft.com/office/drawing/2014/main" xmlns="" id="{96F19271-F7FA-4B1B-9F62-672AFCE7E5FD}"/>
                  </a:ext>
                </a:extLst>
              </p:cNvPr>
              <p:cNvGrpSpPr/>
              <p:nvPr/>
            </p:nvGrpSpPr>
            <p:grpSpPr>
              <a:xfrm>
                <a:off x="274846" y="1465512"/>
                <a:ext cx="1942833" cy="1942833"/>
                <a:chOff x="610892" y="370063"/>
                <a:chExt cx="1942833" cy="1942833"/>
              </a:xfrm>
            </p:grpSpPr>
            <p:sp>
              <p:nvSpPr>
                <p:cNvPr id="14" name="Oval 13">
                  <a:extLst>
                    <a:ext uri="{FF2B5EF4-FFF2-40B4-BE49-F238E27FC236}">
                      <a16:creationId xmlns:a16="http://schemas.microsoft.com/office/drawing/2014/main" xmlns="" id="{9041ED0C-8C46-4DA4-A43C-ADE1802D29F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xmlns=""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xmlns="" id="{7DB21001-9581-45C2-9031-4B1A79A58503}"/>
                  </a:ext>
                </a:extLst>
              </p:cNvPr>
              <p:cNvSpPr txBox="1"/>
              <p:nvPr/>
            </p:nvSpPr>
            <p:spPr>
              <a:xfrm>
                <a:off x="366898" y="1716264"/>
                <a:ext cx="1739298" cy="1300793"/>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thách  cho em</a:t>
                </a:r>
              </a:p>
            </p:txBody>
          </p:sp>
        </p:grpSp>
      </p:grpSp>
      <p:grpSp>
        <p:nvGrpSpPr>
          <p:cNvPr id="3" name="Group 2">
            <a:extLst>
              <a:ext uri="{FF2B5EF4-FFF2-40B4-BE49-F238E27FC236}">
                <a16:creationId xmlns:a16="http://schemas.microsoft.com/office/drawing/2014/main" xmlns="" id="{5D8ABEB5-4652-4259-A4DF-3B4C2AB9A542}"/>
              </a:ext>
            </a:extLst>
          </p:cNvPr>
          <p:cNvGrpSpPr/>
          <p:nvPr/>
        </p:nvGrpSpPr>
        <p:grpSpPr>
          <a:xfrm>
            <a:off x="2700020" y="3753616"/>
            <a:ext cx="8812156" cy="1726289"/>
            <a:chOff x="2612336" y="3301497"/>
            <a:chExt cx="8812156" cy="1726289"/>
          </a:xfrm>
        </p:grpSpPr>
        <p:sp>
          <p:nvSpPr>
            <p:cNvPr id="16" name="Rectangle 9">
              <a:extLst>
                <a:ext uri="{FF2B5EF4-FFF2-40B4-BE49-F238E27FC236}">
                  <a16:creationId xmlns:a16="http://schemas.microsoft.com/office/drawing/2014/main" xmlns="" id="{C51199DF-8B6C-4C0B-B9CD-ED1C14F82B6F}"/>
                </a:ext>
              </a:extLst>
            </p:cNvPr>
            <p:cNvSpPr/>
            <p:nvPr/>
          </p:nvSpPr>
          <p:spPr>
            <a:xfrm>
              <a:off x="2612336" y="3301497"/>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49314180-0E05-41CE-A39A-37013A48CD25}"/>
                </a:ext>
              </a:extLst>
            </p:cNvPr>
            <p:cNvSpPr/>
            <p:nvPr/>
          </p:nvSpPr>
          <p:spPr>
            <a:xfrm>
              <a:off x="2992892" y="3476861"/>
              <a:ext cx="8431600" cy="1200329"/>
            </a:xfrm>
            <a:prstGeom prst="rect">
              <a:avLst/>
            </a:prstGeom>
          </p:spPr>
          <p:txBody>
            <a:bodyPr wrap="square">
              <a:spAutoFit/>
            </a:bodyPr>
            <a:lstStyle/>
            <a:p>
              <a:pPr marL="285750" indent="-285750">
                <a:buFont typeface="Wingdings" panose="05000000000000000000" pitchFamily="2" charset="2"/>
                <a:buChar char="Ø"/>
              </a:pPr>
              <a:r>
                <a:rPr lang="vi-VN" sz="3600">
                  <a:solidFill>
                    <a:srgbClr val="2B26F6"/>
                  </a:solidFill>
                  <a:latin typeface="Arial" panose="020B0604020202020204" pitchFamily="34" charset="0"/>
                  <a:cs typeface="Arial" panose="020B0604020202020204" pitchFamily="34" charset="0"/>
                </a:rPr>
                <a:t> </a:t>
              </a:r>
              <a:r>
                <a:rPr lang="en-US" sz="3600">
                  <a:solidFill>
                    <a:srgbClr val="2B26F6"/>
                  </a:solidFill>
                  <a:latin typeface="Arial" panose="020B0604020202020204" pitchFamily="34" charset="0"/>
                  <a:cs typeface="Arial" panose="020B0604020202020204" pitchFamily="34" charset="0"/>
                </a:rPr>
                <a:t>Là học sinh em đã và sẽ làm gì để góp phần bảo vệ tài nguyên rừng</a:t>
              </a:r>
              <a:r>
                <a:rPr lang="vi-VN" sz="3600">
                  <a:solidFill>
                    <a:srgbClr val="2B26F6"/>
                  </a:solidFill>
                  <a:latin typeface="Arial" panose="020B0604020202020204" pitchFamily="34" charset="0"/>
                  <a:cs typeface="Arial" panose="020B0604020202020204" pitchFamily="34" charset="0"/>
                </a:rPr>
                <a:t>?</a:t>
              </a:r>
              <a:endParaRPr lang="en-US" sz="3600">
                <a:solidFill>
                  <a:srgbClr val="2B26F6"/>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xmlns="" id="{27279254-014B-41DC-AD89-1318CC3E5292}"/>
              </a:ext>
            </a:extLst>
          </p:cNvPr>
          <p:cNvGrpSpPr/>
          <p:nvPr/>
        </p:nvGrpSpPr>
        <p:grpSpPr>
          <a:xfrm>
            <a:off x="4051699" y="2680107"/>
            <a:ext cx="1094053" cy="848554"/>
            <a:chOff x="3634055" y="3302115"/>
            <a:chExt cx="848449" cy="796469"/>
          </a:xfrm>
        </p:grpSpPr>
        <p:pic>
          <p:nvPicPr>
            <p:cNvPr id="21" name="Picture 20">
              <a:extLst>
                <a:ext uri="{FF2B5EF4-FFF2-40B4-BE49-F238E27FC236}">
                  <a16:creationId xmlns:a16="http://schemas.microsoft.com/office/drawing/2014/main" xmlns="" id="{349AB574-1629-48A7-AE59-394066AFB61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2" name="Picture 21">
              <a:extLst>
                <a:ext uri="{FF2B5EF4-FFF2-40B4-BE49-F238E27FC236}">
                  <a16:creationId xmlns:a16="http://schemas.microsoft.com/office/drawing/2014/main" xmlns="" id="{FF2CBA1C-41F8-47C5-ACA4-703349135AB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31" name="2 Minute Timer (To)">
            <a:hlinkClick r:id="" action="ppaction://media"/>
            <a:extLst>
              <a:ext uri="{FF2B5EF4-FFF2-40B4-BE49-F238E27FC236}">
                <a16:creationId xmlns:a16="http://schemas.microsoft.com/office/drawing/2014/main" xmlns="" id="{E4BB0777-92ED-4554-8180-9556730FDBA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157885" y="2671620"/>
            <a:ext cx="1773241" cy="950786"/>
          </a:xfrm>
          <a:prstGeom prst="rect">
            <a:avLst/>
          </a:prstGeom>
        </p:spPr>
      </p:pic>
    </p:spTree>
    <p:extLst>
      <p:ext uri="{BB962C8B-B14F-4D97-AF65-F5344CB8AC3E}">
        <p14:creationId xmlns:p14="http://schemas.microsoft.com/office/powerpoint/2010/main" val="225233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3514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1"/>
                                        </p:tgtEl>
                                      </p:cBhvr>
                                    </p:cmd>
                                  </p:childTnLst>
                                </p:cTn>
                              </p:par>
                            </p:childTnLst>
                          </p:cTn>
                        </p:par>
                      </p:childTnLst>
                    </p:cTn>
                  </p:par>
                </p:childTnLst>
              </p:cTn>
              <p:nextCondLst>
                <p:cond evt="onClick" delay="0">
                  <p:tgtEl>
                    <p:spTgt spid="31"/>
                  </p:tgtEl>
                </p:cond>
              </p:nextCondLst>
            </p:seq>
            <p:video>
              <p:cMediaNode vol="80000">
                <p:cTn id="29" fill="hold" display="0">
                  <p:stCondLst>
                    <p:cond delay="indefinite"/>
                  </p:stCondLst>
                </p:cTn>
                <p:tgtEl>
                  <p:spTgt spid="31"/>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3BAF07C-C39E-42EB-BB22-8D46691D97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xmlns="" id="{D8E9CF54-0466-4261-9E62-0249E60E188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29674" y="-59376"/>
            <a:ext cx="12515851" cy="6923798"/>
            <a:chOff x="-329674" y="-51881"/>
            <a:chExt cx="12515851" cy="6923798"/>
          </a:xfrm>
        </p:grpSpPr>
        <p:sp>
          <p:nvSpPr>
            <p:cNvPr id="20" name="Freeform 5">
              <a:extLst>
                <a:ext uri="{FF2B5EF4-FFF2-40B4-BE49-F238E27FC236}">
                  <a16:creationId xmlns:a16="http://schemas.microsoft.com/office/drawing/2014/main" xmlns="" id="{33E32106-E8B1-4F76-9EE6-58537738A3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6">
              <a:extLst>
                <a:ext uri="{FF2B5EF4-FFF2-40B4-BE49-F238E27FC236}">
                  <a16:creationId xmlns:a16="http://schemas.microsoft.com/office/drawing/2014/main" xmlns="" id="{C32C2C46-A045-44FB-8A74-5EBD650C27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7">
              <a:extLst>
                <a:ext uri="{FF2B5EF4-FFF2-40B4-BE49-F238E27FC236}">
                  <a16:creationId xmlns:a16="http://schemas.microsoft.com/office/drawing/2014/main" xmlns="" id="{6A76F79C-6683-4940-BCF7-4BCCCEE406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8">
              <a:extLst>
                <a:ext uri="{FF2B5EF4-FFF2-40B4-BE49-F238E27FC236}">
                  <a16:creationId xmlns:a16="http://schemas.microsoft.com/office/drawing/2014/main" xmlns="" id="{FF4675A3-6D07-4B1F-9BFC-AEBEA1AD06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9">
              <a:extLst>
                <a:ext uri="{FF2B5EF4-FFF2-40B4-BE49-F238E27FC236}">
                  <a16:creationId xmlns:a16="http://schemas.microsoft.com/office/drawing/2014/main" xmlns="" id="{765E127A-B6B7-4B1D-B7BD-6C8C969D29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0">
              <a:extLst>
                <a:ext uri="{FF2B5EF4-FFF2-40B4-BE49-F238E27FC236}">
                  <a16:creationId xmlns:a16="http://schemas.microsoft.com/office/drawing/2014/main" xmlns="" id="{3BCA9D9E-C72C-4751-BFA9-10B85CACE3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1">
              <a:extLst>
                <a:ext uri="{FF2B5EF4-FFF2-40B4-BE49-F238E27FC236}">
                  <a16:creationId xmlns:a16="http://schemas.microsoft.com/office/drawing/2014/main" xmlns="" id="{080C708C-69BF-441B-AB75-C98160ED06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2">
              <a:extLst>
                <a:ext uri="{FF2B5EF4-FFF2-40B4-BE49-F238E27FC236}">
                  <a16:creationId xmlns:a16="http://schemas.microsoft.com/office/drawing/2014/main" xmlns="" id="{3E79964E-F8F1-4763-8892-7BC3DAE306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3">
              <a:extLst>
                <a:ext uri="{FF2B5EF4-FFF2-40B4-BE49-F238E27FC236}">
                  <a16:creationId xmlns:a16="http://schemas.microsoft.com/office/drawing/2014/main" xmlns="" id="{FE09592A-FCC9-4AE5-BA0B-730C6F3BBE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14">
              <a:extLst>
                <a:ext uri="{FF2B5EF4-FFF2-40B4-BE49-F238E27FC236}">
                  <a16:creationId xmlns:a16="http://schemas.microsoft.com/office/drawing/2014/main" xmlns="" id="{96448994-820C-4BC1-ABF3-4579C6F99A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15">
              <a:extLst>
                <a:ext uri="{FF2B5EF4-FFF2-40B4-BE49-F238E27FC236}">
                  <a16:creationId xmlns:a16="http://schemas.microsoft.com/office/drawing/2014/main" xmlns="" id="{9BB0D192-565A-42B9-B292-CC032D71A6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1" name="Freeform 16">
              <a:extLst>
                <a:ext uri="{FF2B5EF4-FFF2-40B4-BE49-F238E27FC236}">
                  <a16:creationId xmlns:a16="http://schemas.microsoft.com/office/drawing/2014/main" xmlns="" id="{6D1CA09C-5F40-4E92-A7E9-D1FCEE5128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2" name="Freeform 17">
              <a:extLst>
                <a:ext uri="{FF2B5EF4-FFF2-40B4-BE49-F238E27FC236}">
                  <a16:creationId xmlns:a16="http://schemas.microsoft.com/office/drawing/2014/main" xmlns="" id="{379F5AA5-2E14-4880-A5A6-07AEF2AD89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8">
              <a:extLst>
                <a:ext uri="{FF2B5EF4-FFF2-40B4-BE49-F238E27FC236}">
                  <a16:creationId xmlns:a16="http://schemas.microsoft.com/office/drawing/2014/main" xmlns="" id="{EF14BD32-D239-4DA3-98B3-7752073657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9">
              <a:extLst>
                <a:ext uri="{FF2B5EF4-FFF2-40B4-BE49-F238E27FC236}">
                  <a16:creationId xmlns:a16="http://schemas.microsoft.com/office/drawing/2014/main" xmlns="" id="{CF07B250-E5E4-4624-9BD7-8D513A67B7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0">
              <a:extLst>
                <a:ext uri="{FF2B5EF4-FFF2-40B4-BE49-F238E27FC236}">
                  <a16:creationId xmlns:a16="http://schemas.microsoft.com/office/drawing/2014/main" xmlns="" id="{BCC5D120-7C8C-4290-865C-4EE6E4F245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21">
              <a:extLst>
                <a:ext uri="{FF2B5EF4-FFF2-40B4-BE49-F238E27FC236}">
                  <a16:creationId xmlns:a16="http://schemas.microsoft.com/office/drawing/2014/main" xmlns="" id="{C24688C6-CAE5-4EF2-B2BA-A138DA0A24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22">
              <a:extLst>
                <a:ext uri="{FF2B5EF4-FFF2-40B4-BE49-F238E27FC236}">
                  <a16:creationId xmlns:a16="http://schemas.microsoft.com/office/drawing/2014/main" xmlns="" id="{6BD31099-7C13-4901-A04F-632B1CD846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23">
              <a:extLst>
                <a:ext uri="{FF2B5EF4-FFF2-40B4-BE49-F238E27FC236}">
                  <a16:creationId xmlns:a16="http://schemas.microsoft.com/office/drawing/2014/main" xmlns="" id="{679F5FF7-82B2-4033-8FBE-63170C9378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11" name="Picture 19">
            <a:extLst>
              <a:ext uri="{FF2B5EF4-FFF2-40B4-BE49-F238E27FC236}">
                <a16:creationId xmlns:a16="http://schemas.microsoft.com/office/drawing/2014/main" xmlns="" id="{FA709CF2-9366-4A14-B808-72CA283A02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58" r="4204" b="-2"/>
          <a:stretch/>
        </p:blipFill>
        <p:spPr bwMode="auto">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a:extLst>
              <a:ext uri="{FF2B5EF4-FFF2-40B4-BE49-F238E27FC236}">
                <a16:creationId xmlns:a16="http://schemas.microsoft.com/office/drawing/2014/main" xmlns="" id="{6D362E04-DC31-4CA5-8268-931A6E7AAE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09" r="-1" b="-1"/>
          <a:stretch/>
        </p:blipFill>
        <p:spPr bwMode="auto">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0">
            <a:extLst>
              <a:ext uri="{FF2B5EF4-FFF2-40B4-BE49-F238E27FC236}">
                <a16:creationId xmlns:a16="http://schemas.microsoft.com/office/drawing/2014/main" xmlns="" id="{DC38E01E-520A-4F33-A531-516A184E3CF8}"/>
              </a:ext>
            </a:extLst>
          </p:cNvPr>
          <p:cNvSpPr>
            <a:spLocks noChangeArrowheads="1"/>
          </p:cNvSpPr>
          <p:nvPr/>
        </p:nvSpPr>
        <p:spPr bwMode="auto">
          <a:xfrm>
            <a:off x="4486128" y="4545353"/>
            <a:ext cx="7454521" cy="1770300"/>
          </a:xfrm>
          <a:prstGeom prst="rect">
            <a:avLst/>
          </a:prstGeom>
          <a:solidFill>
            <a:schemeClr val="accent4">
              <a:lumMod val="20000"/>
              <a:lumOff val="80000"/>
            </a:schemeClr>
          </a:solidFill>
        </p:spPr>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defRPr/>
            </a:pPr>
            <a:r>
              <a:rPr lang="en-US" sz="2000" b="1">
                <a:solidFill>
                  <a:srgbClr val="1C11AF"/>
                </a:solidFill>
                <a:latin typeface="Arial" panose="020B0604020202020204" pitchFamily="34" charset="0"/>
                <a:cs typeface="Arial" panose="020B0604020202020204" pitchFamily="34" charset="0"/>
              </a:rPr>
              <a:t>Thực hiện giao đất, giao rừng cho người dân.</a:t>
            </a:r>
          </a:p>
          <a:p>
            <a:pPr marL="285750" indent="-228600">
              <a:lnSpc>
                <a:spcPct val="90000"/>
              </a:lnSpc>
              <a:spcAft>
                <a:spcPts val="600"/>
              </a:spcAft>
              <a:buFont typeface="Arial" panose="020B0604020202020204" pitchFamily="34" charset="0"/>
              <a:buChar char="•"/>
              <a:defRPr/>
            </a:pPr>
            <a:r>
              <a:rPr lang="en-US" sz="2000" b="1">
                <a:solidFill>
                  <a:srgbClr val="1C11AF"/>
                </a:solidFill>
                <a:latin typeface="Arial" panose="020B0604020202020204" pitchFamily="34" charset="0"/>
                <a:cs typeface="Arial" panose="020B0604020202020204" pitchFamily="34" charset="0"/>
              </a:rPr>
              <a:t>Khai thác một cách hợp lý, có kế hoạch, tiết kiệm đồng thời đi đôi với việc bảo vệ và trồng lại.</a:t>
            </a:r>
          </a:p>
          <a:p>
            <a:pPr marL="342900" indent="-228600">
              <a:lnSpc>
                <a:spcPct val="90000"/>
              </a:lnSpc>
              <a:spcAft>
                <a:spcPts val="600"/>
              </a:spcAft>
              <a:buFont typeface="Arial" panose="020B0604020202020204" pitchFamily="34" charset="0"/>
              <a:buChar char="•"/>
              <a:defRPr/>
            </a:pPr>
            <a:r>
              <a:rPr lang="en-US" sz="2000" b="1">
                <a:solidFill>
                  <a:srgbClr val="1C11AF"/>
                </a:solidFill>
                <a:latin typeface="Arial" panose="020B0604020202020204" pitchFamily="34" charset="0"/>
                <a:cs typeface="Arial" panose="020B0604020202020204" pitchFamily="34" charset="0"/>
              </a:rPr>
              <a:t>Tuyên truyền, phổ biến, giáo dục, nâng cao nhận thức về quản lý bảo vệ rừng.</a:t>
            </a:r>
          </a:p>
        </p:txBody>
      </p:sp>
      <p:sp>
        <p:nvSpPr>
          <p:cNvPr id="39" name="Rectangle 2">
            <a:extLst>
              <a:ext uri="{FF2B5EF4-FFF2-40B4-BE49-F238E27FC236}">
                <a16:creationId xmlns:a16="http://schemas.microsoft.com/office/drawing/2014/main" xmlns="" id="{B0692C35-9E56-4DA2-90D5-88CCB2B5DC7E}"/>
              </a:ext>
            </a:extLst>
          </p:cNvPr>
          <p:cNvSpPr txBox="1">
            <a:spLocks noChangeArrowheads="1"/>
          </p:cNvSpPr>
          <p:nvPr/>
        </p:nvSpPr>
        <p:spPr bwMode="auto">
          <a:xfrm>
            <a:off x="1101198" y="4524001"/>
            <a:ext cx="3249753" cy="1743984"/>
          </a:xfrm>
          <a:prstGeom prst="rect">
            <a:avLst/>
          </a:prstGeom>
          <a:solidFill>
            <a:schemeClr val="accent5">
              <a:lumMod val="40000"/>
              <a:lumOff val="60000"/>
            </a:schemeClr>
          </a:solidFill>
          <a:ln>
            <a:noFill/>
          </a:ln>
        </p:spPr>
        <p:txBody>
          <a:bodyPr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eaLnBrk="1" hangingPunct="1"/>
            <a:r>
              <a:rPr lang="en-US" altLang="en-US" sz="2400" b="1">
                <a:solidFill>
                  <a:srgbClr val="1C11AF"/>
                </a:solidFill>
                <a:latin typeface="Arial" panose="020B0604020202020204" pitchFamily="34" charset="0"/>
                <a:cs typeface="Arial" panose="020B0604020202020204" pitchFamily="34" charset="0"/>
              </a:rPr>
              <a:t>Trồng rừng, bảo vệ rừng, tuyên truyền</a:t>
            </a:r>
          </a:p>
          <a:p>
            <a:pPr algn="ctr" eaLnBrk="1" hangingPunct="1"/>
            <a:r>
              <a:rPr lang="en-US" altLang="en-US" sz="2400" b="1">
                <a:solidFill>
                  <a:srgbClr val="1C11AF"/>
                </a:solidFill>
                <a:latin typeface="Arial" panose="020B0604020202020204" pitchFamily="34" charset="0"/>
                <a:cs typeface="Arial" panose="020B0604020202020204" pitchFamily="34" charset="0"/>
              </a:rPr>
              <a:t> bảo vệ rừng </a:t>
            </a:r>
          </a:p>
        </p:txBody>
      </p:sp>
    </p:spTree>
    <p:extLst>
      <p:ext uri="{BB962C8B-B14F-4D97-AF65-F5344CB8AC3E}">
        <p14:creationId xmlns:p14="http://schemas.microsoft.com/office/powerpoint/2010/main" val="42593122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2" presetClass="exit" presetSubtype="4" fill="hold" grpId="1" nodeType="withEffect">
                                  <p:stCondLst>
                                    <p:cond delay="0"/>
                                  </p:stCondLst>
                                  <p:childTnLst>
                                    <p:anim calcmode="lin" valueType="num">
                                      <p:cBhvr additive="base">
                                        <p:cTn id="11" dur="500"/>
                                        <p:tgtEl>
                                          <p:spTgt spid="39"/>
                                        </p:tgtEl>
                                        <p:attrNameLst>
                                          <p:attrName>ppt_y</p:attrName>
                                        </p:attrNameLst>
                                      </p:cBhvr>
                                      <p:tavLst>
                                        <p:tav tm="0">
                                          <p:val>
                                            <p:strVal val="#ppt_y"/>
                                          </p:val>
                                        </p:tav>
                                        <p:tav tm="100000">
                                          <p:val>
                                            <p:strVal val="#ppt_y+#ppt_h*1.125000"/>
                                          </p:val>
                                        </p:tav>
                                      </p:tavLst>
                                    </p:anim>
                                    <p:animEffect transition="out" filter="wipe(down)">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F8E61D5-CDF7-49D7-A534-37ECB2B76AFA}"/>
              </a:ext>
            </a:extLst>
          </p:cNvPr>
          <p:cNvGrpSpPr/>
          <p:nvPr/>
        </p:nvGrpSpPr>
        <p:grpSpPr>
          <a:xfrm>
            <a:off x="50104" y="53094"/>
            <a:ext cx="10837739" cy="875873"/>
            <a:chOff x="3101140" y="2797566"/>
            <a:chExt cx="11030198" cy="875873"/>
          </a:xfrm>
        </p:grpSpPr>
        <p:grpSp>
          <p:nvGrpSpPr>
            <p:cNvPr id="3" name="Group 2">
              <a:extLst>
                <a:ext uri="{FF2B5EF4-FFF2-40B4-BE49-F238E27FC236}">
                  <a16:creationId xmlns:a16="http://schemas.microsoft.com/office/drawing/2014/main" xmlns="" id="{5BA06FD9-0304-4987-AE18-565C71C2425A}"/>
                </a:ext>
              </a:extLst>
            </p:cNvPr>
            <p:cNvGrpSpPr/>
            <p:nvPr/>
          </p:nvGrpSpPr>
          <p:grpSpPr>
            <a:xfrm>
              <a:off x="3162053" y="2800490"/>
              <a:ext cx="10164053" cy="872949"/>
              <a:chOff x="1133365" y="2220084"/>
              <a:chExt cx="6671095" cy="914400"/>
            </a:xfrm>
            <a:solidFill>
              <a:srgbClr val="FCFEB0"/>
            </a:solidFill>
          </p:grpSpPr>
          <p:sp>
            <p:nvSpPr>
              <p:cNvPr id="8" name="Arrow: Pentagon 7">
                <a:extLst>
                  <a:ext uri="{FF2B5EF4-FFF2-40B4-BE49-F238E27FC236}">
                    <a16:creationId xmlns:a16="http://schemas.microsoft.com/office/drawing/2014/main" xmlns="" id="{6373C37B-EECF-4A7B-8D26-C7C5D6CF84A6}"/>
                  </a:ext>
                </a:extLst>
              </p:cNvPr>
              <p:cNvSpPr/>
              <p:nvPr/>
            </p:nvSpPr>
            <p:spPr>
              <a:xfrm>
                <a:off x="1133365" y="2220084"/>
                <a:ext cx="6671095"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xmlns="" id="{75F36199-F2D8-4D38-B05C-DAD57A058721}"/>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4" name="Group 3">
              <a:extLst>
                <a:ext uri="{FF2B5EF4-FFF2-40B4-BE49-F238E27FC236}">
                  <a16:creationId xmlns:a16="http://schemas.microsoft.com/office/drawing/2014/main" xmlns="" id="{4D297E17-075E-4A6B-BF3D-584E015E629E}"/>
                </a:ext>
              </a:extLst>
            </p:cNvPr>
            <p:cNvGrpSpPr/>
            <p:nvPr/>
          </p:nvGrpSpPr>
          <p:grpSpPr>
            <a:xfrm>
              <a:off x="3101140" y="2797566"/>
              <a:ext cx="1061586" cy="872947"/>
              <a:chOff x="3101140" y="2797566"/>
              <a:chExt cx="1061586" cy="872947"/>
            </a:xfrm>
          </p:grpSpPr>
          <p:sp>
            <p:nvSpPr>
              <p:cNvPr id="6" name="Arrow: Pentagon 5">
                <a:extLst>
                  <a:ext uri="{FF2B5EF4-FFF2-40B4-BE49-F238E27FC236}">
                    <a16:creationId xmlns:a16="http://schemas.microsoft.com/office/drawing/2014/main" xmlns="" id="{C31DABBB-A92C-468F-94A5-8D90B040B836}"/>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xmlns="" id="{D04D945E-C0FA-4CCA-8452-A4EE5F0FBD88}"/>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xmlns="" id="{BA11A2CA-6060-40E2-8DE7-358152652E6C}"/>
                </a:ext>
              </a:extLst>
            </p:cNvPr>
            <p:cNvSpPr txBox="1"/>
            <p:nvPr/>
          </p:nvSpPr>
          <p:spPr>
            <a:xfrm>
              <a:off x="3101140" y="2986913"/>
              <a:ext cx="11030198"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Vấn đề khai thác, sử dụng và bảo vệ rừng A-ma-dôn</a:t>
              </a:r>
            </a:p>
          </p:txBody>
        </p:sp>
      </p:grpSp>
      <p:pic>
        <p:nvPicPr>
          <p:cNvPr id="10" name="Picture 6" descr="book9">
            <a:extLst>
              <a:ext uri="{FF2B5EF4-FFF2-40B4-BE49-F238E27FC236}">
                <a16:creationId xmlns:a16="http://schemas.microsoft.com/office/drawing/2014/main" xmlns="" id="{BD492C56-D394-430C-95D9-E1B22CE0054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216345" y="912321"/>
            <a:ext cx="1342995" cy="87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xmlns="" id="{E92D4A56-5FE8-479F-8A11-0E6D78BEBD61}"/>
              </a:ext>
            </a:extLst>
          </p:cNvPr>
          <p:cNvSpPr/>
          <p:nvPr/>
        </p:nvSpPr>
        <p:spPr>
          <a:xfrm>
            <a:off x="370871" y="1575094"/>
            <a:ext cx="11396539" cy="646331"/>
          </a:xfrm>
          <a:prstGeom prst="rect">
            <a:avLst/>
          </a:prstGeom>
        </p:spPr>
        <p:txBody>
          <a:bodyPr wrap="square">
            <a:spAutoFit/>
          </a:bodyPr>
          <a:lstStyle/>
          <a:p>
            <a:r>
              <a:rPr lang="en-US" sz="3600">
                <a:solidFill>
                  <a:srgbClr val="5516F2"/>
                </a:solidFill>
                <a:latin typeface="Arial" panose="020B0604020202020204" pitchFamily="34" charset="0"/>
                <a:cs typeface="Arial" panose="020B0604020202020204" pitchFamily="34" charset="0"/>
              </a:rPr>
              <a:t>- Diện tích rừng A-ma-dôn đang bị suy giảm</a:t>
            </a:r>
          </a:p>
        </p:txBody>
      </p:sp>
      <p:sp>
        <p:nvSpPr>
          <p:cNvPr id="12" name="Rectangle 11">
            <a:extLst>
              <a:ext uri="{FF2B5EF4-FFF2-40B4-BE49-F238E27FC236}">
                <a16:creationId xmlns:a16="http://schemas.microsoft.com/office/drawing/2014/main" xmlns="" id="{4CE0E99D-2BFA-46A4-9451-E130A00EFC71}"/>
              </a:ext>
            </a:extLst>
          </p:cNvPr>
          <p:cNvSpPr/>
          <p:nvPr/>
        </p:nvSpPr>
        <p:spPr>
          <a:xfrm>
            <a:off x="370871" y="2221425"/>
            <a:ext cx="11666641" cy="3970318"/>
          </a:xfrm>
          <a:prstGeom prst="rect">
            <a:avLst/>
          </a:prstGeom>
        </p:spPr>
        <p:txBody>
          <a:bodyPr wrap="square">
            <a:spAutoFit/>
          </a:bodyPr>
          <a:lstStyle/>
          <a:p>
            <a:r>
              <a:rPr lang="vi-VN" sz="3600">
                <a:solidFill>
                  <a:srgbClr val="5516F2"/>
                </a:solidFill>
                <a:latin typeface="Arial" panose="020B0604020202020204" pitchFamily="34" charset="0"/>
                <a:cs typeface="Arial" panose="020B0604020202020204" pitchFamily="34" charset="0"/>
              </a:rPr>
              <a:t>- Nguyên nhân:</a:t>
            </a:r>
          </a:p>
          <a:p>
            <a:r>
              <a:rPr lang="vi-VN" sz="3600">
                <a:solidFill>
                  <a:srgbClr val="5516F2"/>
                </a:solidFill>
                <a:latin typeface="Arial" panose="020B0604020202020204" pitchFamily="34" charset="0"/>
                <a:cs typeface="Arial" panose="020B0604020202020204" pitchFamily="34" charset="0"/>
              </a:rPr>
              <a:t>+ Trong nhiều năm qua, con người đã khai phá rừng</a:t>
            </a:r>
            <a:endParaRPr lang="en-US" sz="3600">
              <a:solidFill>
                <a:srgbClr val="5516F2"/>
              </a:solidFill>
              <a:latin typeface="Arial" panose="020B0604020202020204" pitchFamily="34" charset="0"/>
              <a:cs typeface="Arial" panose="020B0604020202020204" pitchFamily="34" charset="0"/>
            </a:endParaRPr>
          </a:p>
          <a:p>
            <a:r>
              <a:rPr lang="vi-VN" sz="3600">
                <a:solidFill>
                  <a:srgbClr val="5516F2"/>
                </a:solidFill>
                <a:latin typeface="Arial" panose="020B0604020202020204" pitchFamily="34" charset="0"/>
                <a:cs typeface="Arial" panose="020B0604020202020204" pitchFamily="34" charset="0"/>
              </a:rPr>
              <a:t> A-ma-dôn để lấy gỗ, lấy đất canh tác, khai thác</a:t>
            </a:r>
            <a:r>
              <a:rPr lang="en-US" sz="3600">
                <a:solidFill>
                  <a:srgbClr val="5516F2"/>
                </a:solidFill>
                <a:latin typeface="Arial" panose="020B0604020202020204" pitchFamily="34" charset="0"/>
                <a:cs typeface="Arial" panose="020B0604020202020204" pitchFamily="34" charset="0"/>
              </a:rPr>
              <a:t> </a:t>
            </a:r>
            <a:r>
              <a:rPr lang="vi-VN" sz="3600">
                <a:solidFill>
                  <a:srgbClr val="5516F2"/>
                </a:solidFill>
                <a:latin typeface="Arial" panose="020B0604020202020204" pitchFamily="34" charset="0"/>
                <a:cs typeface="Arial" panose="020B0604020202020204" pitchFamily="34" charset="0"/>
              </a:rPr>
              <a:t>khoáng sản và làm đường giao thôngvà phát triển thủy điện trong lưu vực sông.</a:t>
            </a:r>
            <a:br>
              <a:rPr lang="vi-VN" sz="3600">
                <a:solidFill>
                  <a:srgbClr val="5516F2"/>
                </a:solidFill>
                <a:latin typeface="Arial" panose="020B0604020202020204" pitchFamily="34" charset="0"/>
                <a:cs typeface="Arial" panose="020B0604020202020204" pitchFamily="34" charset="0"/>
              </a:rPr>
            </a:br>
            <a:r>
              <a:rPr lang="vi-VN" sz="3600">
                <a:solidFill>
                  <a:srgbClr val="5516F2"/>
                </a:solidFill>
                <a:latin typeface="Arial" panose="020B0604020202020204" pitchFamily="34" charset="0"/>
                <a:cs typeface="Arial" panose="020B0604020202020204" pitchFamily="34" charset="0"/>
              </a:rPr>
              <a:t>+ Bên cạnh đó, các vụ cháy rừng cũng làm diện tích rừng mất đi đáng kể. </a:t>
            </a:r>
            <a:endParaRPr lang="en-US" sz="3600">
              <a:solidFill>
                <a:srgbClr val="5516F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607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7B2ADE4F-A370-4A28-9E20-D4E6B33D665B}"/>
              </a:ext>
            </a:extLst>
          </p:cNvPr>
          <p:cNvGrpSpPr/>
          <p:nvPr/>
        </p:nvGrpSpPr>
        <p:grpSpPr>
          <a:xfrm>
            <a:off x="1446132" y="-85299"/>
            <a:ext cx="10331355" cy="7028597"/>
            <a:chOff x="1446132" y="-85299"/>
            <a:chExt cx="10331355" cy="7028597"/>
          </a:xfrm>
        </p:grpSpPr>
        <p:sp>
          <p:nvSpPr>
            <p:cNvPr id="10" name="Explosion: 8 Points 9">
              <a:extLst>
                <a:ext uri="{FF2B5EF4-FFF2-40B4-BE49-F238E27FC236}">
                  <a16:creationId xmlns:a16="http://schemas.microsoft.com/office/drawing/2014/main" xmlns="" id="{CB518AA9-125A-4527-806B-8331EC931259}"/>
                </a:ext>
              </a:extLst>
            </p:cNvPr>
            <p:cNvSpPr/>
            <p:nvPr/>
          </p:nvSpPr>
          <p:spPr>
            <a:xfrm>
              <a:off x="1446132" y="-85299"/>
              <a:ext cx="10331355" cy="7028597"/>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
              <a:extLst>
                <a:ext uri="{FF2B5EF4-FFF2-40B4-BE49-F238E27FC236}">
                  <a16:creationId xmlns:a16="http://schemas.microsoft.com/office/drawing/2014/main" xmlns="" id="{34DDC0FE-D0D4-4017-988C-CD6913794415}"/>
                </a:ext>
              </a:extLst>
            </p:cNvPr>
            <p:cNvSpPr txBox="1">
              <a:spLocks noChangeArrowheads="1"/>
            </p:cNvSpPr>
            <p:nvPr/>
          </p:nvSpPr>
          <p:spPr>
            <a:xfrm>
              <a:off x="3658473" y="2193496"/>
              <a:ext cx="5509278" cy="1115713"/>
            </a:xfrm>
            <a:prstGeom prst="rect">
              <a:avLst/>
            </a:prstGeom>
            <a:ln>
              <a:noFill/>
              <a:prstDash val="dash"/>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a:solidFill>
                    <a:srgbClr val="FFFF00"/>
                  </a:solidFill>
                  <a:latin typeface="Arial" panose="020B0604020202020204" pitchFamily="34" charset="0"/>
                  <a:cs typeface="Arial" panose="020B0604020202020204" pitchFamily="34" charset="0"/>
                </a:rPr>
                <a:t>Việc khai thác rừng quá mức ở nước ta đã và đang gây ra những hậu quả gì?</a:t>
              </a:r>
            </a:p>
          </p:txBody>
        </p:sp>
      </p:grpSp>
    </p:spTree>
    <p:extLst>
      <p:ext uri="{BB962C8B-B14F-4D97-AF65-F5344CB8AC3E}">
        <p14:creationId xmlns:p14="http://schemas.microsoft.com/office/powerpoint/2010/main" val="381843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11BE3FA7-0D70-4431-814F-D8C40576EA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20">
            <a:extLst>
              <a:ext uri="{FF2B5EF4-FFF2-40B4-BE49-F238E27FC236}">
                <a16:creationId xmlns:a16="http://schemas.microsoft.com/office/drawing/2014/main" xmlns="" id="{A884C91C-4CB0-4FCE-BBE1-A221256168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61" r="10808" b="2"/>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6" descr="Kết quả hình ảnh cho khai thac rưng ở nuoc ta">
            <a:extLst>
              <a:ext uri="{FF2B5EF4-FFF2-40B4-BE49-F238E27FC236}">
                <a16:creationId xmlns:a16="http://schemas.microsoft.com/office/drawing/2014/main" xmlns="" id="{1E958C31-9891-476F-A40D-E5869D3327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307" r="2589" b="-2"/>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994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7" name="Picture 3">
            <a:extLst>
              <a:ext uri="{FF2B5EF4-FFF2-40B4-BE49-F238E27FC236}">
                <a16:creationId xmlns:a16="http://schemas.microsoft.com/office/drawing/2014/main" xmlns="" id="{826136A3-F310-4192-8497-3F7A6F52E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777" y="440634"/>
            <a:ext cx="5058105" cy="523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a:extLst>
              <a:ext uri="{FF2B5EF4-FFF2-40B4-BE49-F238E27FC236}">
                <a16:creationId xmlns:a16="http://schemas.microsoft.com/office/drawing/2014/main" xmlns="" id="{AD361ACA-4F5D-483D-BEAC-D4BAEEA83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60" y="440634"/>
            <a:ext cx="5486401" cy="522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BA7361CB-E949-4240-9690-6D88C114E8DC}"/>
              </a:ext>
            </a:extLst>
          </p:cNvPr>
          <p:cNvSpPr>
            <a:spLocks noChangeArrowheads="1"/>
          </p:cNvSpPr>
          <p:nvPr/>
        </p:nvSpPr>
        <p:spPr bwMode="auto">
          <a:xfrm>
            <a:off x="6702974" y="5714223"/>
            <a:ext cx="388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vi-VN" altLang="en-US" sz="2400">
                <a:solidFill>
                  <a:srgbClr val="0000FF"/>
                </a:solidFill>
                <a:latin typeface="+mn-lt"/>
                <a:cs typeface="Times New Roman" panose="02020603050405020304" pitchFamily="18" charset="0"/>
              </a:rPr>
              <a:t>Lũ quét ở Mù Cang Chải </a:t>
            </a:r>
            <a:r>
              <a:rPr lang="en-US" altLang="en-US" sz="2400">
                <a:solidFill>
                  <a:srgbClr val="0000FF"/>
                </a:solidFill>
                <a:latin typeface="+mn-lt"/>
                <a:cs typeface="Times New Roman" panose="02020603050405020304" pitchFamily="18" charset="0"/>
              </a:rPr>
              <a:t>vào</a:t>
            </a:r>
            <a:r>
              <a:rPr lang="vi-VN" altLang="en-US" sz="2400">
                <a:solidFill>
                  <a:srgbClr val="0000FF"/>
                </a:solidFill>
                <a:latin typeface="+mn-lt"/>
                <a:cs typeface="Times New Roman" panose="02020603050405020304" pitchFamily="18" charset="0"/>
              </a:rPr>
              <a:t> tháng 8/2017</a:t>
            </a:r>
          </a:p>
        </p:txBody>
      </p:sp>
      <p:sp>
        <p:nvSpPr>
          <p:cNvPr id="3" name="Rectangle 2">
            <a:extLst>
              <a:ext uri="{FF2B5EF4-FFF2-40B4-BE49-F238E27FC236}">
                <a16:creationId xmlns:a16="http://schemas.microsoft.com/office/drawing/2014/main" xmlns="" id="{AD35CD7B-AD8B-4B21-BF2A-2DF111E58927}"/>
              </a:ext>
            </a:extLst>
          </p:cNvPr>
          <p:cNvSpPr>
            <a:spLocks noChangeArrowheads="1"/>
          </p:cNvSpPr>
          <p:nvPr/>
        </p:nvSpPr>
        <p:spPr bwMode="auto">
          <a:xfrm>
            <a:off x="634560" y="5705415"/>
            <a:ext cx="495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vi-VN" altLang="en-US" sz="2400">
                <a:solidFill>
                  <a:srgbClr val="0000FF"/>
                </a:solidFill>
                <a:latin typeface="+mn-lt"/>
                <a:cs typeface="Times New Roman" panose="02020603050405020304" pitchFamily="18" charset="0"/>
              </a:rPr>
              <a:t>Mưa lũ khủng khiếp đổ về thị xã Nghĩa Lộ, tỉnh Yên Bái.</a:t>
            </a:r>
          </a:p>
        </p:txBody>
      </p:sp>
    </p:spTree>
    <p:extLst>
      <p:ext uri="{BB962C8B-B14F-4D97-AF65-F5344CB8AC3E}">
        <p14:creationId xmlns:p14="http://schemas.microsoft.com/office/powerpoint/2010/main" val="601804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anim calcmode="lin" valueType="num">
                                      <p:cBhvr additive="base">
                                        <p:cTn id="7" dur="500" fill="hold"/>
                                        <p:tgtEl>
                                          <p:spTgt spid="52228"/>
                                        </p:tgtEl>
                                        <p:attrNameLst>
                                          <p:attrName>ppt_x</p:attrName>
                                        </p:attrNameLst>
                                      </p:cBhvr>
                                      <p:tavLst>
                                        <p:tav tm="0">
                                          <p:val>
                                            <p:strVal val="#ppt_x"/>
                                          </p:val>
                                        </p:tav>
                                        <p:tav tm="100000">
                                          <p:val>
                                            <p:strVal val="#ppt_x"/>
                                          </p:val>
                                        </p:tav>
                                      </p:tavLst>
                                    </p:anim>
                                    <p:anim calcmode="lin" valueType="num">
                                      <p:cBhvr additive="base">
                                        <p:cTn id="8" dur="500" fill="hold"/>
                                        <p:tgtEl>
                                          <p:spTgt spid="522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227"/>
                                        </p:tgtEl>
                                        <p:attrNameLst>
                                          <p:attrName>style.visibility</p:attrName>
                                        </p:attrNameLst>
                                      </p:cBhvr>
                                      <p:to>
                                        <p:strVal val="visible"/>
                                      </p:to>
                                    </p:set>
                                    <p:anim calcmode="lin" valueType="num">
                                      <p:cBhvr additive="base">
                                        <p:cTn id="11" dur="500" fill="hold"/>
                                        <p:tgtEl>
                                          <p:spTgt spid="52227"/>
                                        </p:tgtEl>
                                        <p:attrNameLst>
                                          <p:attrName>ppt_x</p:attrName>
                                        </p:attrNameLst>
                                      </p:cBhvr>
                                      <p:tavLst>
                                        <p:tav tm="0">
                                          <p:val>
                                            <p:strVal val="#ppt_x"/>
                                          </p:val>
                                        </p:tav>
                                        <p:tav tm="100000">
                                          <p:val>
                                            <p:strVal val="#ppt_x"/>
                                          </p:val>
                                        </p:tav>
                                      </p:tavLst>
                                    </p:anim>
                                    <p:anim calcmode="lin" valueType="num">
                                      <p:cBhvr additive="base">
                                        <p:cTn id="12" dur="500" fill="hold"/>
                                        <p:tgtEl>
                                          <p:spTgt spid="522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nodeType="clickEffect">
                                  <p:stCondLst>
                                    <p:cond delay="0"/>
                                  </p:stCondLst>
                                  <p:childTnLst>
                                    <p:anim calcmode="lin" valueType="num">
                                      <p:cBhvr additive="base">
                                        <p:cTn id="24" dur="500"/>
                                        <p:tgtEl>
                                          <p:spTgt spid="52228"/>
                                        </p:tgtEl>
                                        <p:attrNameLst>
                                          <p:attrName>ppt_x</p:attrName>
                                        </p:attrNameLst>
                                      </p:cBhvr>
                                      <p:tavLst>
                                        <p:tav tm="0">
                                          <p:val>
                                            <p:strVal val="ppt_x"/>
                                          </p:val>
                                        </p:tav>
                                        <p:tav tm="100000">
                                          <p:val>
                                            <p:strVal val="ppt_x"/>
                                          </p:val>
                                        </p:tav>
                                      </p:tavLst>
                                    </p:anim>
                                    <p:anim calcmode="lin" valueType="num">
                                      <p:cBhvr additive="base">
                                        <p:cTn id="25" dur="500"/>
                                        <p:tgtEl>
                                          <p:spTgt spid="52228"/>
                                        </p:tgtEl>
                                        <p:attrNameLst>
                                          <p:attrName>ppt_y</p:attrName>
                                        </p:attrNameLst>
                                      </p:cBhvr>
                                      <p:tavLst>
                                        <p:tav tm="0">
                                          <p:val>
                                            <p:strVal val="ppt_y"/>
                                          </p:val>
                                        </p:tav>
                                        <p:tav tm="100000">
                                          <p:val>
                                            <p:strVal val="1+ppt_h/2"/>
                                          </p:val>
                                        </p:tav>
                                      </p:tavLst>
                                    </p:anim>
                                    <p:set>
                                      <p:cBhvr>
                                        <p:cTn id="26" dur="1" fill="hold">
                                          <p:stCondLst>
                                            <p:cond delay="499"/>
                                          </p:stCondLst>
                                        </p:cTn>
                                        <p:tgtEl>
                                          <p:spTgt spid="52228"/>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52227"/>
                                        </p:tgtEl>
                                        <p:attrNameLst>
                                          <p:attrName>ppt_x</p:attrName>
                                        </p:attrNameLst>
                                      </p:cBhvr>
                                      <p:tavLst>
                                        <p:tav tm="0">
                                          <p:val>
                                            <p:strVal val="ppt_x"/>
                                          </p:val>
                                        </p:tav>
                                        <p:tav tm="100000">
                                          <p:val>
                                            <p:strVal val="ppt_x"/>
                                          </p:val>
                                        </p:tav>
                                      </p:tavLst>
                                    </p:anim>
                                    <p:anim calcmode="lin" valueType="num">
                                      <p:cBhvr additive="base">
                                        <p:cTn id="29" dur="500"/>
                                        <p:tgtEl>
                                          <p:spTgt spid="52227"/>
                                        </p:tgtEl>
                                        <p:attrNameLst>
                                          <p:attrName>ppt_y</p:attrName>
                                        </p:attrNameLst>
                                      </p:cBhvr>
                                      <p:tavLst>
                                        <p:tav tm="0">
                                          <p:val>
                                            <p:strVal val="ppt_y"/>
                                          </p:val>
                                        </p:tav>
                                        <p:tav tm="100000">
                                          <p:val>
                                            <p:strVal val="1+ppt_h/2"/>
                                          </p:val>
                                        </p:tav>
                                      </p:tavLst>
                                    </p:anim>
                                    <p:set>
                                      <p:cBhvr>
                                        <p:cTn id="30" dur="1" fill="hold">
                                          <p:stCondLst>
                                            <p:cond delay="499"/>
                                          </p:stCondLst>
                                        </p:cTn>
                                        <p:tgtEl>
                                          <p:spTgt spid="52227"/>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3"/>
                                        </p:tgtEl>
                                        <p:attrNameLst>
                                          <p:attrName>ppt_x</p:attrName>
                                        </p:attrNameLst>
                                      </p:cBhvr>
                                      <p:tavLst>
                                        <p:tav tm="0">
                                          <p:val>
                                            <p:strVal val="ppt_x"/>
                                          </p:val>
                                        </p:tav>
                                        <p:tav tm="100000">
                                          <p:val>
                                            <p:strVal val="ppt_x"/>
                                          </p:val>
                                        </p:tav>
                                      </p:tavLst>
                                    </p:anim>
                                    <p:anim calcmode="lin" valueType="num">
                                      <p:cBhvr additive="base">
                                        <p:cTn id="33" dur="500"/>
                                        <p:tgtEl>
                                          <p:spTgt spid="3"/>
                                        </p:tgtEl>
                                        <p:attrNameLst>
                                          <p:attrName>ppt_y</p:attrName>
                                        </p:attrNameLst>
                                      </p:cBhvr>
                                      <p:tavLst>
                                        <p:tav tm="0">
                                          <p:val>
                                            <p:strVal val="ppt_y"/>
                                          </p:val>
                                        </p:tav>
                                        <p:tav tm="100000">
                                          <p:val>
                                            <p:strVal val="1+ppt_h/2"/>
                                          </p:val>
                                        </p:tav>
                                      </p:tavLst>
                                    </p:anim>
                                    <p:set>
                                      <p:cBhvr>
                                        <p:cTn id="34" dur="1" fill="hold">
                                          <p:stCondLst>
                                            <p:cond delay="499"/>
                                          </p:stCondLst>
                                        </p:cTn>
                                        <p:tgtEl>
                                          <p:spTgt spid="3"/>
                                        </p:tgtEl>
                                        <p:attrNameLst>
                                          <p:attrName>style.visibility</p:attrName>
                                        </p:attrNameLst>
                                      </p:cBhvr>
                                      <p:to>
                                        <p:strVal val="hidden"/>
                                      </p:to>
                                    </p:set>
                                  </p:childTnLst>
                                </p:cTn>
                              </p:par>
                              <p:par>
                                <p:cTn id="35" presetID="2" presetClass="exit" presetSubtype="4" fill="hold" grpId="1" nodeType="withEffect">
                                  <p:stCondLst>
                                    <p:cond delay="0"/>
                                  </p:stCondLst>
                                  <p:childTnLst>
                                    <p:anim calcmode="lin" valueType="num">
                                      <p:cBhvr additive="base">
                                        <p:cTn id="36" dur="500"/>
                                        <p:tgtEl>
                                          <p:spTgt spid="2"/>
                                        </p:tgtEl>
                                        <p:attrNameLst>
                                          <p:attrName>ppt_x</p:attrName>
                                        </p:attrNameLst>
                                      </p:cBhvr>
                                      <p:tavLst>
                                        <p:tav tm="0">
                                          <p:val>
                                            <p:strVal val="ppt_x"/>
                                          </p:val>
                                        </p:tav>
                                        <p:tav tm="100000">
                                          <p:val>
                                            <p:strVal val="ppt_x"/>
                                          </p:val>
                                        </p:tav>
                                      </p:tavLst>
                                    </p:anim>
                                    <p:anim calcmode="lin" valueType="num">
                                      <p:cBhvr additive="base">
                                        <p:cTn id="37" dur="500"/>
                                        <p:tgtEl>
                                          <p:spTgt spid="2"/>
                                        </p:tgtEl>
                                        <p:attrNameLst>
                                          <p:attrName>ppt_y</p:attrName>
                                        </p:attrNameLst>
                                      </p:cBhvr>
                                      <p:tavLst>
                                        <p:tav tm="0">
                                          <p:val>
                                            <p:strVal val="ppt_y"/>
                                          </p:val>
                                        </p:tav>
                                        <p:tav tm="100000">
                                          <p:val>
                                            <p:strVal val="1+ppt_h/2"/>
                                          </p:val>
                                        </p:tav>
                                      </p:tavLst>
                                    </p:anim>
                                    <p:set>
                                      <p:cBhvr>
                                        <p:cTn id="3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58E3AC1F-F742-475B-B5D6-2B9DEA581F28}"/>
              </a:ext>
            </a:extLst>
          </p:cNvPr>
          <p:cNvSpPr>
            <a:spLocks noChangeArrowheads="1"/>
          </p:cNvSpPr>
          <p:nvPr/>
        </p:nvSpPr>
        <p:spPr bwMode="auto">
          <a:xfrm>
            <a:off x="6611007" y="5358835"/>
            <a:ext cx="54863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vi-VN" altLang="en-US" sz="2400">
                <a:solidFill>
                  <a:srgbClr val="0070C0"/>
                </a:solidFill>
                <a:latin typeface="+mn-lt"/>
                <a:cs typeface="Times New Roman" panose="02020603050405020304" pitchFamily="18" charset="0"/>
              </a:rPr>
              <a:t>Mưa lũ, sạt lở đất phá hủy nhiều công trình phúc lợi xã hội trên địa bàn xã Thèn Phàng, Xín Mần, Hà Giang. </a:t>
            </a:r>
          </a:p>
        </p:txBody>
      </p:sp>
      <p:pic>
        <p:nvPicPr>
          <p:cNvPr id="13" name="Picture 9" descr="A picture containing outdoor, grass, tree, ground&#10;&#10;Description automatically generated">
            <a:extLst>
              <a:ext uri="{FF2B5EF4-FFF2-40B4-BE49-F238E27FC236}">
                <a16:creationId xmlns:a16="http://schemas.microsoft.com/office/drawing/2014/main" xmlns="" id="{3C805103-5164-478E-BE32-8ABC9CE5F6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434" r="-2" b="2553"/>
          <a:stretch/>
        </p:blipFill>
        <p:spPr bwMode="auto">
          <a:xfrm>
            <a:off x="90854" y="840828"/>
            <a:ext cx="6268524" cy="44078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xmlns="" id="{EBFE62AA-1AAF-4C30-8F8A-2C902887A026}"/>
              </a:ext>
            </a:extLst>
          </p:cNvPr>
          <p:cNvSpPr>
            <a:spLocks noChangeArrowheads="1"/>
          </p:cNvSpPr>
          <p:nvPr/>
        </p:nvSpPr>
        <p:spPr bwMode="auto">
          <a:xfrm>
            <a:off x="-95213" y="5358835"/>
            <a:ext cx="653805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vi-VN" altLang="en-US" sz="2400">
                <a:solidFill>
                  <a:srgbClr val="0070C0"/>
                </a:solidFill>
                <a:latin typeface="+mn-lt"/>
                <a:cs typeface="Times New Roman" panose="02020603050405020304" pitchFamily="18" charset="0"/>
              </a:rPr>
              <a:t>Một gia đình người Hmông đang đi bộ giữa những ngôi nhà bị phá hủy sau trận lũ quét tại Mù Cang Chải, Yên Bái, năm 2017.</a:t>
            </a:r>
          </a:p>
        </p:txBody>
      </p:sp>
      <p:pic>
        <p:nvPicPr>
          <p:cNvPr id="19" name="Picture 11">
            <a:extLst>
              <a:ext uri="{FF2B5EF4-FFF2-40B4-BE49-F238E27FC236}">
                <a16:creationId xmlns:a16="http://schemas.microsoft.com/office/drawing/2014/main" xmlns="" id="{EE36BC0C-AC6F-49CA-8CB7-D3BE80420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2841" y="840829"/>
            <a:ext cx="5391807" cy="440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xmlns=""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26D067B-A5CA-42BF-B0B8-5FAFEDB5A20E}"/>
              </a:ext>
            </a:extLst>
          </p:cNvPr>
          <p:cNvPicPr>
            <a:picLocks noChangeAspect="1"/>
          </p:cNvPicPr>
          <p:nvPr/>
        </p:nvPicPr>
        <p:blipFill rotWithShape="1">
          <a:blip r:embed="rId2"/>
          <a:srcRect l="23750" t="23111" r="9750" b="9926"/>
          <a:stretch/>
        </p:blipFill>
        <p:spPr>
          <a:xfrm>
            <a:off x="0" y="0"/>
            <a:ext cx="12192000" cy="6905744"/>
          </a:xfrm>
          <a:prstGeom prst="rect">
            <a:avLst/>
          </a:prstGeom>
        </p:spPr>
      </p:pic>
    </p:spTree>
    <p:extLst>
      <p:ext uri="{BB962C8B-B14F-4D97-AF65-F5344CB8AC3E}">
        <p14:creationId xmlns:p14="http://schemas.microsoft.com/office/powerpoint/2010/main" val="1274278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4" action="ppaction://hlinksldjump"/>
            <a:extLst>
              <a:ext uri="{FF2B5EF4-FFF2-40B4-BE49-F238E27FC236}">
                <a16:creationId xmlns:a16="http://schemas.microsoft.com/office/drawing/2014/main" xmlns=""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079" y="1000966"/>
            <a:ext cx="1969179" cy="1743607"/>
          </a:xfrm>
          <a:prstGeom prst="rect">
            <a:avLst/>
          </a:prstGeom>
        </p:spPr>
      </p:pic>
      <p:pic>
        <p:nvPicPr>
          <p:cNvPr id="9" name="Picture 8">
            <a:extLst>
              <a:ext uri="{FF2B5EF4-FFF2-40B4-BE49-F238E27FC236}">
                <a16:creationId xmlns:a16="http://schemas.microsoft.com/office/drawing/2014/main" xmlns=""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354" y="488857"/>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xmlns=""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9115" y="987318"/>
            <a:ext cx="1969179" cy="1743607"/>
          </a:xfrm>
          <a:prstGeom prst="rect">
            <a:avLst/>
          </a:prstGeom>
        </p:spPr>
      </p:pic>
      <p:pic>
        <p:nvPicPr>
          <p:cNvPr id="11" name="Picture 10">
            <a:extLst>
              <a:ext uri="{FF2B5EF4-FFF2-40B4-BE49-F238E27FC236}">
                <a16:creationId xmlns:a16="http://schemas.microsoft.com/office/drawing/2014/main" xmlns=""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3390" y="475209"/>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xmlns=""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33983" y="4108714"/>
            <a:ext cx="1969179" cy="1743607"/>
          </a:xfrm>
          <a:prstGeom prst="rect">
            <a:avLst/>
          </a:prstGeom>
        </p:spPr>
      </p:pic>
      <p:pic>
        <p:nvPicPr>
          <p:cNvPr id="13" name="Picture 12">
            <a:extLst>
              <a:ext uri="{FF2B5EF4-FFF2-40B4-BE49-F238E27FC236}">
                <a16:creationId xmlns:a16="http://schemas.microsoft.com/office/drawing/2014/main" xmlns=""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88258" y="3596605"/>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xmlns=""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45662" y="3974503"/>
            <a:ext cx="1969179" cy="1743607"/>
          </a:xfrm>
          <a:prstGeom prst="rect">
            <a:avLst/>
          </a:prstGeom>
        </p:spPr>
      </p:pic>
      <p:pic>
        <p:nvPicPr>
          <p:cNvPr id="15" name="Picture 14">
            <a:extLst>
              <a:ext uri="{FF2B5EF4-FFF2-40B4-BE49-F238E27FC236}">
                <a16:creationId xmlns:a16="http://schemas.microsoft.com/office/drawing/2014/main" xmlns=""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99937" y="3462394"/>
            <a:ext cx="2060627" cy="1383912"/>
          </a:xfrm>
          <a:prstGeom prst="rect">
            <a:avLst/>
          </a:prstGeom>
        </p:spPr>
      </p:pic>
      <p:pic>
        <p:nvPicPr>
          <p:cNvPr id="37" name="Picture 36">
            <a:extLst>
              <a:ext uri="{FF2B5EF4-FFF2-40B4-BE49-F238E27FC236}">
                <a16:creationId xmlns:a16="http://schemas.microsoft.com/office/drawing/2014/main" xmlns="" id="{16677DD5-4B38-44EE-AE03-4CE69860F1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xmlns="" id="{8E58EB64-C11F-4AA8-BD51-6B7EDB3365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xmlns="" id="{468116E2-9E2A-444E-92F8-B1A7CB1476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xmlns="" id="{4AF2A1C0-A62D-4A01-AB2A-74ABC46C1AC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17" action="ppaction://hlinksldjump"/>
            <a:extLst>
              <a:ext uri="{FF2B5EF4-FFF2-40B4-BE49-F238E27FC236}">
                <a16:creationId xmlns:a16="http://schemas.microsoft.com/office/drawing/2014/main" xmlns=""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5">
            <a:hlinkClick r:id="rId4" action="ppaction://hlinksldjump"/>
            <a:extLst>
              <a:ext uri="{FF2B5EF4-FFF2-40B4-BE49-F238E27FC236}">
                <a16:creationId xmlns:a16="http://schemas.microsoft.com/office/drawing/2014/main" xmlns="" id="{2BD0E52B-7605-4244-93B9-22EA38FD6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1" y="48990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9">
            <a:extLst>
              <a:ext uri="{FF2B5EF4-FFF2-40B4-BE49-F238E27FC236}">
                <a16:creationId xmlns:a16="http://schemas.microsoft.com/office/drawing/2014/main" xmlns="" id="{61D00D2F-0AE7-4989-BD92-30C74A37DDD1}"/>
              </a:ext>
            </a:extLst>
          </p:cNvPr>
          <p:cNvSpPr/>
          <p:nvPr/>
        </p:nvSpPr>
        <p:spPr>
          <a:xfrm>
            <a:off x="2244725" y="1651000"/>
            <a:ext cx="8350250" cy="1778000"/>
          </a:xfrm>
          <a:prstGeom prst="rect">
            <a:avLst/>
          </a:prstGeom>
          <a:solidFill>
            <a:schemeClr val="accent5">
              <a:lumMod val="20000"/>
              <a:lumOff val="80000"/>
              <a:alpha val="30000"/>
            </a:schemeClr>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i="1">
                <a:solidFill>
                  <a:srgbClr val="1C11AF"/>
                </a:solidFill>
                <a:latin typeface="Arial" panose="020B0604020202020204" pitchFamily="34" charset="0"/>
                <a:ea typeface="#9Slide03 Open Sans ExtraBold" panose="020B0906030804020204" pitchFamily="34" charset="0"/>
                <a:cs typeface="Arial" panose="020B0604020202020204" pitchFamily="34" charset="0"/>
              </a:rPr>
              <a:t>   </a:t>
            </a:r>
            <a:r>
              <a:rPr lang="vi-VN" sz="4400" b="1">
                <a:solidFill>
                  <a:srgbClr val="1C11AF"/>
                </a:solidFill>
                <a:latin typeface="Arial" panose="020B0604020202020204" pitchFamily="34" charset="0"/>
                <a:cs typeface="Arial" panose="020B0604020202020204" pitchFamily="34" charset="0"/>
              </a:rPr>
              <a:t> Thành phần chủng tộc của cư dân Trung và Nam Mỹ ?</a:t>
            </a:r>
            <a:endParaRPr lang="en-US" sz="4400" b="1" dirty="0">
              <a:solidFill>
                <a:srgbClr val="1C11AF"/>
              </a:solidFill>
              <a:latin typeface="Arial" panose="020B0604020202020204" pitchFamily="34" charset="0"/>
              <a:cs typeface="Arial" panose="020B0604020202020204" pitchFamily="34" charset="0"/>
            </a:endParaRPr>
          </a:p>
        </p:txBody>
      </p:sp>
      <p:grpSp>
        <p:nvGrpSpPr>
          <p:cNvPr id="30" name="Group 7">
            <a:extLst>
              <a:ext uri="{FF2B5EF4-FFF2-40B4-BE49-F238E27FC236}">
                <a16:creationId xmlns:a16="http://schemas.microsoft.com/office/drawing/2014/main" xmlns="" id="{52ABA410-FC4F-42F5-AC3B-4741BDE396DF}"/>
              </a:ext>
            </a:extLst>
          </p:cNvPr>
          <p:cNvGrpSpPr>
            <a:grpSpLocks/>
          </p:cNvGrpSpPr>
          <p:nvPr/>
        </p:nvGrpSpPr>
        <p:grpSpPr bwMode="auto">
          <a:xfrm>
            <a:off x="1756216" y="1889124"/>
            <a:ext cx="577431" cy="3660775"/>
            <a:chOff x="393013" y="1032069"/>
            <a:chExt cx="455948" cy="3255185"/>
          </a:xfrm>
        </p:grpSpPr>
        <p:cxnSp>
          <p:nvCxnSpPr>
            <p:cNvPr id="31" name="Straight Connector 12">
              <a:extLst>
                <a:ext uri="{FF2B5EF4-FFF2-40B4-BE49-F238E27FC236}">
                  <a16:creationId xmlns:a16="http://schemas.microsoft.com/office/drawing/2014/main" xmlns="" id="{670391CB-0E88-498F-98AD-9AF02BDFB5F3}"/>
                </a:ext>
              </a:extLst>
            </p:cNvPr>
            <p:cNvCxnSpPr>
              <a:stCxn id="47" idx="4"/>
              <a:endCxn id="33"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0270" name="Group 4">
              <a:extLst>
                <a:ext uri="{FF2B5EF4-FFF2-40B4-BE49-F238E27FC236}">
                  <a16:creationId xmlns:a16="http://schemas.microsoft.com/office/drawing/2014/main" xmlns="" id="{3920C092-F65A-47D8-80CE-89DFDA9E3C4C}"/>
                </a:ext>
              </a:extLst>
            </p:cNvPr>
            <p:cNvGrpSpPr>
              <a:grpSpLocks/>
            </p:cNvGrpSpPr>
            <p:nvPr/>
          </p:nvGrpSpPr>
          <p:grpSpPr bwMode="auto">
            <a:xfrm>
              <a:off x="393013" y="3831306"/>
              <a:ext cx="455948" cy="455948"/>
              <a:chOff x="268476" y="3198923"/>
              <a:chExt cx="286946" cy="286946"/>
            </a:xfrm>
          </p:grpSpPr>
          <p:sp>
            <p:nvSpPr>
              <p:cNvPr id="33" name="Oval 63">
                <a:extLst>
                  <a:ext uri="{FF2B5EF4-FFF2-40B4-BE49-F238E27FC236}">
                    <a16:creationId xmlns:a16="http://schemas.microsoft.com/office/drawing/2014/main" xmlns="" id="{ECFC9A8E-BD7E-4E04-90C5-A6852850669E}"/>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4" name="Oval 64">
                <a:extLst>
                  <a:ext uri="{FF2B5EF4-FFF2-40B4-BE49-F238E27FC236}">
                    <a16:creationId xmlns:a16="http://schemas.microsoft.com/office/drawing/2014/main" xmlns="" id="{CBFC8EBE-5B01-4193-8C4D-2C4C2EB07253}"/>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35" name="Group 30">
            <a:extLst>
              <a:ext uri="{FF2B5EF4-FFF2-40B4-BE49-F238E27FC236}">
                <a16:creationId xmlns:a16="http://schemas.microsoft.com/office/drawing/2014/main" xmlns="" id="{09F333BA-8002-455D-8D34-BB0421FB56A0}"/>
              </a:ext>
            </a:extLst>
          </p:cNvPr>
          <p:cNvGrpSpPr>
            <a:grpSpLocks/>
          </p:cNvGrpSpPr>
          <p:nvPr/>
        </p:nvGrpSpPr>
        <p:grpSpPr bwMode="auto">
          <a:xfrm>
            <a:off x="2646364" y="3786188"/>
            <a:ext cx="5754687" cy="1763712"/>
            <a:chOff x="560434" y="3549113"/>
            <a:chExt cx="7672438" cy="2654675"/>
          </a:xfrm>
        </p:grpSpPr>
        <p:grpSp>
          <p:nvGrpSpPr>
            <p:cNvPr id="10259" name="Group 22">
              <a:extLst>
                <a:ext uri="{FF2B5EF4-FFF2-40B4-BE49-F238E27FC236}">
                  <a16:creationId xmlns:a16="http://schemas.microsoft.com/office/drawing/2014/main" xmlns="" id="{D3CA5D11-C81E-4BCE-AFA4-94B03091B600}"/>
                </a:ext>
              </a:extLst>
            </p:cNvPr>
            <p:cNvGrpSpPr>
              <a:grpSpLocks/>
            </p:cNvGrpSpPr>
            <p:nvPr/>
          </p:nvGrpSpPr>
          <p:grpSpPr bwMode="auto">
            <a:xfrm>
              <a:off x="620986" y="3549113"/>
              <a:ext cx="7597821" cy="2654675"/>
              <a:chOff x="1139780" y="2611241"/>
              <a:chExt cx="4733934" cy="2462475"/>
            </a:xfrm>
          </p:grpSpPr>
          <p:sp>
            <p:nvSpPr>
              <p:cNvPr id="42" name="Parallelogram 17">
                <a:extLst>
                  <a:ext uri="{FF2B5EF4-FFF2-40B4-BE49-F238E27FC236}">
                    <a16:creationId xmlns:a16="http://schemas.microsoft.com/office/drawing/2014/main" xmlns="" id="{13F3EA3D-B202-42E6-8BE0-2F68DAF3E892}"/>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43" name="Parallelogram 6">
                <a:extLst>
                  <a:ext uri="{FF2B5EF4-FFF2-40B4-BE49-F238E27FC236}">
                    <a16:creationId xmlns:a16="http://schemas.microsoft.com/office/drawing/2014/main" xmlns="" id="{1F172BA3-BA74-486C-8EB6-C6A50316B9B4}"/>
                  </a:ext>
                </a:extLst>
              </p:cNvPr>
              <p:cNvSpPr/>
              <p:nvPr/>
            </p:nvSpPr>
            <p:spPr>
              <a:xfrm flipH="1">
                <a:off x="1357887" y="2611241"/>
                <a:ext cx="1403137" cy="534164"/>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latin typeface="Times New Roman" panose="02020603050405020304" pitchFamily="18" charset="0"/>
                    <a:cs typeface="Times New Roman" panose="02020603050405020304" pitchFamily="18" charset="0"/>
                  </a:rPr>
                  <a:t>ĐÁP ÁN</a:t>
                </a:r>
              </a:p>
            </p:txBody>
          </p:sp>
          <p:sp>
            <p:nvSpPr>
              <p:cNvPr id="44" name="Rectangle 21">
                <a:extLst>
                  <a:ext uri="{FF2B5EF4-FFF2-40B4-BE49-F238E27FC236}">
                    <a16:creationId xmlns:a16="http://schemas.microsoft.com/office/drawing/2014/main" xmlns="" id="{AE70A6F9-72C5-4C23-8B51-649CF7EF816F}"/>
                  </a:ext>
                </a:extLst>
              </p:cNvPr>
              <p:cNvSpPr/>
              <p:nvPr/>
            </p:nvSpPr>
            <p:spPr>
              <a:xfrm>
                <a:off x="1418549" y="4847638"/>
                <a:ext cx="3113540" cy="226078"/>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37" name="Straight Connector 74">
              <a:extLst>
                <a:ext uri="{FF2B5EF4-FFF2-40B4-BE49-F238E27FC236}">
                  <a16:creationId xmlns:a16="http://schemas.microsoft.com/office/drawing/2014/main" xmlns="" id="{4CA97492-8EAD-4E99-9405-CD49D4ACF4EE}"/>
                </a:ext>
              </a:extLst>
            </p:cNvPr>
            <p:cNvCxnSpPr>
              <a:stCxn id="41" idx="3"/>
              <a:endCxn id="41" idx="1"/>
            </p:cNvCxnSpPr>
            <p:nvPr/>
          </p:nvCxnSpPr>
          <p:spPr>
            <a:xfrm>
              <a:off x="3221801" y="4034552"/>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38" name="Straight Connector 82">
              <a:extLst>
                <a:ext uri="{FF2B5EF4-FFF2-40B4-BE49-F238E27FC236}">
                  <a16:creationId xmlns:a16="http://schemas.microsoft.com/office/drawing/2014/main" xmlns="" id="{2C18C179-5F7C-4170-BDF1-CD36837797E2}"/>
                </a:ext>
              </a:extLst>
            </p:cNvPr>
            <p:cNvCxnSpPr/>
            <p:nvPr/>
          </p:nvCxnSpPr>
          <p:spPr>
            <a:xfrm>
              <a:off x="878650" y="6034806"/>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9" name="Parallelogram 29">
              <a:extLst>
                <a:ext uri="{FF2B5EF4-FFF2-40B4-BE49-F238E27FC236}">
                  <a16:creationId xmlns:a16="http://schemas.microsoft.com/office/drawing/2014/main" xmlns="" id="{1C323BD8-146F-41DA-B50A-F417598CF71A}"/>
                </a:ext>
              </a:extLst>
            </p:cNvPr>
            <p:cNvSpPr/>
            <p:nvPr/>
          </p:nvSpPr>
          <p:spPr>
            <a:xfrm>
              <a:off x="560434" y="4031781"/>
              <a:ext cx="7672438" cy="2066871"/>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a:latin typeface="Arial" panose="020B0604020202020204" pitchFamily="34" charset="0"/>
                  <a:cs typeface="Arial" panose="020B0604020202020204" pitchFamily="34" charset="0"/>
                </a:rPr>
                <a:t>Chủng tộc Môn-gô-lô-it,</a:t>
              </a:r>
              <a:r>
                <a:rPr lang="vi-VN" sz="3200">
                  <a:latin typeface="Arial" panose="020B0604020202020204" pitchFamily="34" charset="0"/>
                  <a:cs typeface="Arial" panose="020B0604020202020204" pitchFamily="34" charset="0"/>
                </a:rPr>
                <a:t> Ơ-rô-pê-ô-it</a:t>
              </a:r>
              <a:r>
                <a:rPr lang="en-US" sz="3200">
                  <a:latin typeface="Arial" panose="020B0604020202020204" pitchFamily="34" charset="0"/>
                  <a:cs typeface="Arial" panose="020B0604020202020204" pitchFamily="34" charset="0"/>
                </a:rPr>
                <a:t>, Nê-grô-it</a:t>
              </a:r>
              <a:endParaRPr lang="en-US" sz="3200" b="1" dirty="0">
                <a:latin typeface="Arial" panose="020B0604020202020204" pitchFamily="34" charset="0"/>
                <a:cs typeface="Arial" panose="020B0604020202020204" pitchFamily="34" charset="0"/>
              </a:endParaRPr>
            </a:p>
          </p:txBody>
        </p:sp>
        <p:pic>
          <p:nvPicPr>
            <p:cNvPr id="10263" name="Picture 14">
              <a:extLst>
                <a:ext uri="{FF2B5EF4-FFF2-40B4-BE49-F238E27FC236}">
                  <a16:creationId xmlns:a16="http://schemas.microsoft.com/office/drawing/2014/main" xmlns="" id="{1B025A22-6242-426F-9A9C-B6B38A9C0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27">
            <a:extLst>
              <a:ext uri="{FF2B5EF4-FFF2-40B4-BE49-F238E27FC236}">
                <a16:creationId xmlns:a16="http://schemas.microsoft.com/office/drawing/2014/main" xmlns="" id="{3ED37120-2479-49D8-8871-FC968D93FA91}"/>
              </a:ext>
            </a:extLst>
          </p:cNvPr>
          <p:cNvGrpSpPr>
            <a:grpSpLocks/>
          </p:cNvGrpSpPr>
          <p:nvPr/>
        </p:nvGrpSpPr>
        <p:grpSpPr bwMode="auto">
          <a:xfrm>
            <a:off x="1597025" y="1085851"/>
            <a:ext cx="812800" cy="811213"/>
            <a:chOff x="83662" y="159259"/>
            <a:chExt cx="1082288" cy="1082288"/>
          </a:xfrm>
        </p:grpSpPr>
        <p:sp>
          <p:nvSpPr>
            <p:cNvPr id="47" name="Oval 28">
              <a:extLst>
                <a:ext uri="{FF2B5EF4-FFF2-40B4-BE49-F238E27FC236}">
                  <a16:creationId xmlns:a16="http://schemas.microsoft.com/office/drawing/2014/main" xmlns="" id="{91F40BD6-425D-4C89-9076-1E0E94F561E0}"/>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0256" name="Picture 31">
              <a:extLst>
                <a:ext uri="{FF2B5EF4-FFF2-40B4-BE49-F238E27FC236}">
                  <a16:creationId xmlns:a16="http://schemas.microsoft.com/office/drawing/2014/main" xmlns="" id="{F39CCFF7-037A-4213-83C8-B9C2D1227D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32">
              <a:extLst>
                <a:ext uri="{FF2B5EF4-FFF2-40B4-BE49-F238E27FC236}">
                  <a16:creationId xmlns:a16="http://schemas.microsoft.com/office/drawing/2014/main" xmlns="" id="{986E55E9-83A0-4252-8538-8A054025A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33">
              <a:extLst>
                <a:ext uri="{FF2B5EF4-FFF2-40B4-BE49-F238E27FC236}">
                  <a16:creationId xmlns:a16="http://schemas.microsoft.com/office/drawing/2014/main" xmlns="" id="{5109A654-E30A-4868-8AB3-4AD2BEDD9817}"/>
                </a:ext>
              </a:extLst>
            </p:cNvPr>
            <p:cNvSpPr txBox="1"/>
            <p:nvPr/>
          </p:nvSpPr>
          <p:spPr>
            <a:xfrm>
              <a:off x="323239" y="277250"/>
              <a:ext cx="603157" cy="892552"/>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52" name="Parallelogram 34">
            <a:extLst>
              <a:ext uri="{FF2B5EF4-FFF2-40B4-BE49-F238E27FC236}">
                <a16:creationId xmlns:a16="http://schemas.microsoft.com/office/drawing/2014/main" xmlns="" id="{A776C288-8181-4F2B-A5A5-B89B7555F8D3}"/>
              </a:ext>
            </a:extLst>
          </p:cNvPr>
          <p:cNvSpPr/>
          <p:nvPr/>
        </p:nvSpPr>
        <p:spPr>
          <a:xfrm flipH="1">
            <a:off x="7385051" y="584517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53" name="Parallelogram 36">
            <a:extLst>
              <a:ext uri="{FF2B5EF4-FFF2-40B4-BE49-F238E27FC236}">
                <a16:creationId xmlns:a16="http://schemas.microsoft.com/office/drawing/2014/main" xmlns="" id="{B07F43A0-046E-4F43-89AE-3A212605DAEF}"/>
              </a:ext>
            </a:extLst>
          </p:cNvPr>
          <p:cNvSpPr/>
          <p:nvPr/>
        </p:nvSpPr>
        <p:spPr>
          <a:xfrm flipH="1">
            <a:off x="7859713" y="584517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200" fill="hold"/>
                                        <p:tgtEl>
                                          <p:spTgt spid="45"/>
                                        </p:tgtEl>
                                        <p:attrNameLst>
                                          <p:attrName>ppt_w</p:attrName>
                                        </p:attrNameLst>
                                      </p:cBhvr>
                                      <p:tavLst>
                                        <p:tav tm="0">
                                          <p:val>
                                            <p:fltVal val="0"/>
                                          </p:val>
                                        </p:tav>
                                        <p:tav tm="100000">
                                          <p:val>
                                            <p:strVal val="#ppt_w"/>
                                          </p:val>
                                        </p:tav>
                                      </p:tavLst>
                                    </p:anim>
                                    <p:anim calcmode="lin" valueType="num">
                                      <p:cBhvr>
                                        <p:cTn id="11" dur="200" fill="hold"/>
                                        <p:tgtEl>
                                          <p:spTgt spid="45"/>
                                        </p:tgtEl>
                                        <p:attrNameLst>
                                          <p:attrName>ppt_h</p:attrName>
                                        </p:attrNameLst>
                                      </p:cBhvr>
                                      <p:tavLst>
                                        <p:tav tm="0">
                                          <p:val>
                                            <p:fltVal val="0"/>
                                          </p:val>
                                        </p:tav>
                                        <p:tav tm="100000">
                                          <p:val>
                                            <p:strVal val="#ppt_h"/>
                                          </p:val>
                                        </p:tav>
                                      </p:tavLst>
                                    </p:anim>
                                    <p:anim calcmode="lin" valueType="num">
                                      <p:cBhvr>
                                        <p:cTn id="12" dur="200" fill="hold"/>
                                        <p:tgtEl>
                                          <p:spTgt spid="45"/>
                                        </p:tgtEl>
                                        <p:attrNameLst>
                                          <p:attrName>style.rotation</p:attrName>
                                        </p:attrNameLst>
                                      </p:cBhvr>
                                      <p:tavLst>
                                        <p:tav tm="0">
                                          <p:val>
                                            <p:fltVal val="360"/>
                                          </p:val>
                                        </p:tav>
                                        <p:tav tm="100000">
                                          <p:val>
                                            <p:fltVal val="0"/>
                                          </p:val>
                                        </p:tav>
                                      </p:tavLst>
                                    </p:anim>
                                    <p:animEffect transition="in" filter="fade">
                                      <p:cBhvr>
                                        <p:cTn id="13" dur="200"/>
                                        <p:tgtEl>
                                          <p:spTgt spid="45"/>
                                        </p:tgtEl>
                                      </p:cBhvr>
                                    </p:animEffect>
                                  </p:childTnLst>
                                  <p:subTnLst>
                                    <p:audio>
                                      <p:cMediaNode>
                                        <p:cTn display="0" masterRel="sameClick">
                                          <p:stCondLst>
                                            <p:cond evt="begin" delay="0">
                                              <p:tn val="8"/>
                                            </p:cond>
                                          </p:stCondLst>
                                          <p:endCondLst>
                                            <p:cond evt="onStopAudio" delay="0">
                                              <p:tgtEl>
                                                <p:sldTgt/>
                                              </p:tgtEl>
                                            </p:cond>
                                          </p:endCondLst>
                                        </p:cTn>
                                        <p:tgtEl>
                                          <p:sndTgt r:embed="rId2" name="3beep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200"/>
                                        <p:tgtEl>
                                          <p:spTgt spid="30"/>
                                        </p:tgtEl>
                                      </p:cBhvr>
                                    </p:animEffect>
                                  </p:childTnLst>
                                </p:cTn>
                              </p:par>
                            </p:childTnLst>
                          </p:cTn>
                        </p:par>
                        <p:par>
                          <p:cTn id="20" fill="hold" nodeType="afterGroup">
                            <p:stCondLst>
                              <p:cond delay="200"/>
                            </p:stCondLst>
                            <p:childTnLst>
                              <p:par>
                                <p:cTn id="21" presetID="17"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300" fill="hold"/>
                                        <p:tgtEl>
                                          <p:spTgt spid="35"/>
                                        </p:tgtEl>
                                        <p:attrNameLst>
                                          <p:attrName>ppt_x</p:attrName>
                                        </p:attrNameLst>
                                      </p:cBhvr>
                                      <p:tavLst>
                                        <p:tav tm="0">
                                          <p:val>
                                            <p:strVal val="#ppt_x-#ppt_w/2"/>
                                          </p:val>
                                        </p:tav>
                                        <p:tav tm="100000">
                                          <p:val>
                                            <p:strVal val="#ppt_x"/>
                                          </p:val>
                                        </p:tav>
                                      </p:tavLst>
                                    </p:anim>
                                    <p:anim calcmode="lin" valueType="num">
                                      <p:cBhvr>
                                        <p:cTn id="24" dur="300" fill="hold"/>
                                        <p:tgtEl>
                                          <p:spTgt spid="35"/>
                                        </p:tgtEl>
                                        <p:attrNameLst>
                                          <p:attrName>ppt_y</p:attrName>
                                        </p:attrNameLst>
                                      </p:cBhvr>
                                      <p:tavLst>
                                        <p:tav tm="0">
                                          <p:val>
                                            <p:strVal val="#ppt_y"/>
                                          </p:val>
                                        </p:tav>
                                        <p:tav tm="100000">
                                          <p:val>
                                            <p:strVal val="#ppt_y"/>
                                          </p:val>
                                        </p:tav>
                                      </p:tavLst>
                                    </p:anim>
                                    <p:anim calcmode="lin" valueType="num">
                                      <p:cBhvr>
                                        <p:cTn id="25" dur="300" fill="hold"/>
                                        <p:tgtEl>
                                          <p:spTgt spid="35"/>
                                        </p:tgtEl>
                                        <p:attrNameLst>
                                          <p:attrName>ppt_w</p:attrName>
                                        </p:attrNameLst>
                                      </p:cBhvr>
                                      <p:tavLst>
                                        <p:tav tm="0">
                                          <p:val>
                                            <p:fltVal val="0"/>
                                          </p:val>
                                        </p:tav>
                                        <p:tav tm="100000">
                                          <p:val>
                                            <p:strVal val="#ppt_w"/>
                                          </p:val>
                                        </p:tav>
                                      </p:tavLst>
                                    </p:anim>
                                    <p:anim calcmode="lin" valueType="num">
                                      <p:cBhvr>
                                        <p:cTn id="26" dur="300" fill="hold"/>
                                        <p:tgtEl>
                                          <p:spTgt spid="3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52"/>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8926145-B411-46CC-893E-57EF6D61D126}"/>
              </a:ext>
            </a:extLst>
          </p:cNvPr>
          <p:cNvPicPr>
            <a:picLocks noChangeAspect="1"/>
          </p:cNvPicPr>
          <p:nvPr/>
        </p:nvPicPr>
        <p:blipFill rotWithShape="1">
          <a:blip r:embed="rId4"/>
          <a:srcRect l="23285" t="22947" r="9476" b="9611"/>
          <a:stretch/>
        </p:blipFill>
        <p:spPr>
          <a:xfrm>
            <a:off x="1" y="-8481"/>
            <a:ext cx="12170246" cy="6866481"/>
          </a:xfrm>
          <a:prstGeom prst="rect">
            <a:avLst/>
          </a:prstGeom>
        </p:spPr>
      </p:pic>
      <p:pic>
        <p:nvPicPr>
          <p:cNvPr id="3" name="Picture 2">
            <a:extLst>
              <a:ext uri="{FF2B5EF4-FFF2-40B4-BE49-F238E27FC236}">
                <a16:creationId xmlns:a16="http://schemas.microsoft.com/office/drawing/2014/main" xmlns="" id="{EEAB9FBB-A438-4EB7-9D7B-932060974D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4" name="Picture 3">
            <a:extLst>
              <a:ext uri="{FF2B5EF4-FFF2-40B4-BE49-F238E27FC236}">
                <a16:creationId xmlns:a16="http://schemas.microsoft.com/office/drawing/2014/main" xmlns="" id="{499B913C-6C49-4053-A175-CBC27C4098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5" name="Rectangle: Folded Corner 4">
            <a:extLst>
              <a:ext uri="{FF2B5EF4-FFF2-40B4-BE49-F238E27FC236}">
                <a16:creationId xmlns:a16="http://schemas.microsoft.com/office/drawing/2014/main" xmlns="" id="{BB5BD7BD-0A07-4E8C-A54A-33ED323CEB2E}"/>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7" name="Rectangle: Folded Corner 6">
            <a:extLst>
              <a:ext uri="{FF2B5EF4-FFF2-40B4-BE49-F238E27FC236}">
                <a16:creationId xmlns:a16="http://schemas.microsoft.com/office/drawing/2014/main" xmlns="" id="{F95593FC-5BDC-4623-A902-FAF587D2B5BB}"/>
              </a:ext>
            </a:extLst>
          </p:cNvPr>
          <p:cNvSpPr/>
          <p:nvPr/>
        </p:nvSpPr>
        <p:spPr>
          <a:xfrm>
            <a:off x="508000" y="2080323"/>
            <a:ext cx="10129520" cy="178791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rgbClr val="000000"/>
              </a:buClr>
              <a:buSzPts val="6000"/>
              <a:buFontTx/>
              <a:buNone/>
            </a:pPr>
            <a:r>
              <a:rPr lang="en-US" altLang="en-US" sz="4400" b="1">
                <a:solidFill>
                  <a:srgbClr val="0070C0"/>
                </a:solidFill>
                <a:latin typeface="Arial" panose="020B0604020202020204" pitchFamily="34" charset="0"/>
                <a:cs typeface="Arial" panose="020B0604020202020204" pitchFamily="34" charset="0"/>
                <a:sym typeface="Arial" panose="020B0604020202020204" pitchFamily="34" charset="0"/>
              </a:rPr>
              <a:t>Rừng Ama zon là lá phổi xanh của thế giới</a:t>
            </a:r>
          </a:p>
        </p:txBody>
      </p:sp>
      <p:sp>
        <p:nvSpPr>
          <p:cNvPr id="8" name="Rectangle 7">
            <a:extLst>
              <a:ext uri="{FF2B5EF4-FFF2-40B4-BE49-F238E27FC236}">
                <a16:creationId xmlns:a16="http://schemas.microsoft.com/office/drawing/2014/main" xmlns="" id="{EE0B5F7D-845B-44BD-9645-6DAA782D60C6}"/>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hlinkClick r:id="rId8" action="ppaction://hlinksldjump"/>
            <a:extLst>
              <a:ext uri="{FF2B5EF4-FFF2-40B4-BE49-F238E27FC236}">
                <a16:creationId xmlns:a16="http://schemas.microsoft.com/office/drawing/2014/main" xmlns="" id="{03458701-6E8A-40F5-A8C7-8CB9C8D258BE}"/>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10" name="Picture 9">
            <a:extLst>
              <a:ext uri="{FF2B5EF4-FFF2-40B4-BE49-F238E27FC236}">
                <a16:creationId xmlns:a16="http://schemas.microsoft.com/office/drawing/2014/main" xmlns="" id="{2E098F53-4C0F-4C18-BF9B-E98B11DC5E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11" name="Flowchart: Summing Junction 10">
            <a:extLst>
              <a:ext uri="{FF2B5EF4-FFF2-40B4-BE49-F238E27FC236}">
                <a16:creationId xmlns:a16="http://schemas.microsoft.com/office/drawing/2014/main" xmlns="" id="{B1F6DF09-788A-4626-87FD-CB86BA74ECC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EDE680DC-CDFB-4A83-8306-8D3593BF67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31943" y="5267267"/>
            <a:ext cx="1164057" cy="1275986"/>
          </a:xfrm>
          <a:prstGeom prst="rect">
            <a:avLst/>
          </a:prstGeom>
        </p:spPr>
      </p:pic>
      <p:pic>
        <p:nvPicPr>
          <p:cNvPr id="13" name="Picture 12">
            <a:extLst>
              <a:ext uri="{FF2B5EF4-FFF2-40B4-BE49-F238E27FC236}">
                <a16:creationId xmlns:a16="http://schemas.microsoft.com/office/drawing/2014/main" xmlns="" id="{2746FA4E-1C03-40A9-A789-C1DD7F5C3A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14" name="Picture 13">
            <a:extLst>
              <a:ext uri="{FF2B5EF4-FFF2-40B4-BE49-F238E27FC236}">
                <a16:creationId xmlns:a16="http://schemas.microsoft.com/office/drawing/2014/main" xmlns="" id="{7C3FEF59-7F76-4F88-A19C-D8EA0A16D70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15" name="Picture 14">
            <a:extLst>
              <a:ext uri="{FF2B5EF4-FFF2-40B4-BE49-F238E27FC236}">
                <a16:creationId xmlns:a16="http://schemas.microsoft.com/office/drawing/2014/main" xmlns="" id="{C4B5C940-0F9E-4FBE-B847-E5B714F815E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16" name="Picture 15">
            <a:extLst>
              <a:ext uri="{FF2B5EF4-FFF2-40B4-BE49-F238E27FC236}">
                <a16:creationId xmlns:a16="http://schemas.microsoft.com/office/drawing/2014/main" xmlns="" id="{48FACCA7-1FF7-4411-A796-20D94EDBD4E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17" name="Picture 16">
            <a:extLst>
              <a:ext uri="{FF2B5EF4-FFF2-40B4-BE49-F238E27FC236}">
                <a16:creationId xmlns:a16="http://schemas.microsoft.com/office/drawing/2014/main" xmlns="" id="{4C7A3BB0-0EDA-4138-84EE-55E3A0D5D28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pic>
        <p:nvPicPr>
          <p:cNvPr id="18" name="Picture 17">
            <a:extLst>
              <a:ext uri="{FF2B5EF4-FFF2-40B4-BE49-F238E27FC236}">
                <a16:creationId xmlns:a16="http://schemas.microsoft.com/office/drawing/2014/main" xmlns="" id="{3110F60F-85F7-4064-84F5-C821C8294CB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sp>
        <p:nvSpPr>
          <p:cNvPr id="6" name="Rectangle: Folded Corner 5">
            <a:extLst>
              <a:ext uri="{FF2B5EF4-FFF2-40B4-BE49-F238E27FC236}">
                <a16:creationId xmlns:a16="http://schemas.microsoft.com/office/drawing/2014/main" xmlns="" id="{CE2CB14A-691D-4CF6-B9C0-E6126950198E}"/>
              </a:ext>
            </a:extLst>
          </p:cNvPr>
          <p:cNvSpPr/>
          <p:nvPr/>
        </p:nvSpPr>
        <p:spPr>
          <a:xfrm>
            <a:off x="510455" y="197367"/>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66"/>
                </a:solidFill>
                <a:latin typeface="Arial" panose="020B0604020202020204" pitchFamily="34" charset="0"/>
                <a:ea typeface="Arial"/>
                <a:cs typeface="Arial" panose="020B0604020202020204" pitchFamily="34" charset="0"/>
                <a:sym typeface="Arial"/>
              </a:rPr>
              <a:t>1. </a:t>
            </a:r>
            <a:r>
              <a:rPr lang="vi-VN" sz="4400" b="1">
                <a:solidFill>
                  <a:srgbClr val="FF0066"/>
                </a:solidFill>
                <a:latin typeface="Arial" panose="020B0604020202020204" pitchFamily="34" charset="0"/>
                <a:cs typeface="Arial" panose="020B0604020202020204" pitchFamily="34" charset="0"/>
              </a:rPr>
              <a:t>Tại sao phải bảo vệ rừng Amazon?</a:t>
            </a:r>
            <a:endParaRPr lang="en-US" sz="4400">
              <a:solidFill>
                <a:srgbClr val="FF0066"/>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2791012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4"/>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4"/>
                  </p:tgtEl>
                </p:cond>
              </p:nextCondLst>
            </p:seq>
          </p:childTnLst>
        </p:cTn>
      </p:par>
    </p:tnLst>
    <p:bldLst>
      <p:bldP spid="5" grpId="0" animBg="1"/>
      <p:bldP spid="5" grpId="1" animBg="1"/>
      <p:bldP spid="7"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8926145-B411-46CC-893E-57EF6D61D126}"/>
              </a:ext>
            </a:extLst>
          </p:cNvPr>
          <p:cNvPicPr>
            <a:picLocks noChangeAspect="1"/>
          </p:cNvPicPr>
          <p:nvPr/>
        </p:nvPicPr>
        <p:blipFill rotWithShape="1">
          <a:blip r:embed="rId4"/>
          <a:srcRect l="23285" t="22947" r="9476" b="9611"/>
          <a:stretch/>
        </p:blipFill>
        <p:spPr>
          <a:xfrm>
            <a:off x="1" y="-8481"/>
            <a:ext cx="12170246" cy="6866481"/>
          </a:xfrm>
          <a:prstGeom prst="rect">
            <a:avLst/>
          </a:prstGeom>
        </p:spPr>
      </p:pic>
      <p:pic>
        <p:nvPicPr>
          <p:cNvPr id="3" name="Picture 2">
            <a:extLst>
              <a:ext uri="{FF2B5EF4-FFF2-40B4-BE49-F238E27FC236}">
                <a16:creationId xmlns:a16="http://schemas.microsoft.com/office/drawing/2014/main" xmlns="" id="{46972693-A96D-4ED6-A8FA-8F6E813DAB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4" name="Picture 3">
            <a:extLst>
              <a:ext uri="{FF2B5EF4-FFF2-40B4-BE49-F238E27FC236}">
                <a16:creationId xmlns:a16="http://schemas.microsoft.com/office/drawing/2014/main" xmlns="" id="{95B05D69-D765-446D-A979-8C10D1B9D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5" name="Picture 4">
            <a:extLst>
              <a:ext uri="{FF2B5EF4-FFF2-40B4-BE49-F238E27FC236}">
                <a16:creationId xmlns:a16="http://schemas.microsoft.com/office/drawing/2014/main" xmlns="" id="{F56AA9EB-052E-48C6-A2F0-BC00B5935E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6" name="Rectangle: Folded Corner 5">
            <a:extLst>
              <a:ext uri="{FF2B5EF4-FFF2-40B4-BE49-F238E27FC236}">
                <a16:creationId xmlns:a16="http://schemas.microsoft.com/office/drawing/2014/main" xmlns="" id="{A49C7F61-6A05-4CBB-AE86-DC8C041975CD}"/>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7" name="Rectangle: Folded Corner 6">
            <a:extLst>
              <a:ext uri="{FF2B5EF4-FFF2-40B4-BE49-F238E27FC236}">
                <a16:creationId xmlns:a16="http://schemas.microsoft.com/office/drawing/2014/main" xmlns="" id="{A974073A-574E-4648-BA10-7D9BA75A39AE}"/>
              </a:ext>
            </a:extLst>
          </p:cNvPr>
          <p:cNvSpPr/>
          <p:nvPr/>
        </p:nvSpPr>
        <p:spPr>
          <a:xfrm>
            <a:off x="585380" y="50665"/>
            <a:ext cx="9622971" cy="148934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rgbClr val="FF0000"/>
                </a:solidFill>
                <a:latin typeface="Arial" panose="020B0604020202020204" pitchFamily="34" charset="0"/>
                <a:cs typeface="Arial" panose="020B0604020202020204" pitchFamily="34" charset="0"/>
              </a:rPr>
              <a:t>2.</a:t>
            </a:r>
            <a:r>
              <a:rPr lang="en-US" altLang="en-US" sz="4400" b="1">
                <a:solidFill>
                  <a:srgbClr val="FF0000"/>
                </a:solidFill>
                <a:latin typeface="Arial" panose="020B0604020202020204" pitchFamily="34" charset="0"/>
                <a:cs typeface="Arial" panose="020B0604020202020204" pitchFamily="34" charset="0"/>
                <a:sym typeface="Arial" panose="020B0604020202020204" pitchFamily="34" charset="0"/>
              </a:rPr>
              <a:t> Vì sao nói “rừng Ama zon là lá phổi xanh của thế giới”</a:t>
            </a:r>
            <a:endParaRPr kumimoji="0" lang="en-US" sz="4400" b="0" i="0" u="none" strike="noStrike" kern="1200" cap="none" spc="0" normalizeH="0" baseline="0" noProof="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8" name="Rectangle: Folded Corner 7">
            <a:extLst>
              <a:ext uri="{FF2B5EF4-FFF2-40B4-BE49-F238E27FC236}">
                <a16:creationId xmlns:a16="http://schemas.microsoft.com/office/drawing/2014/main" xmlns="" id="{0F4889EB-36EB-41B3-997E-FF750A3F9C90}"/>
              </a:ext>
            </a:extLst>
          </p:cNvPr>
          <p:cNvSpPr/>
          <p:nvPr/>
        </p:nvSpPr>
        <p:spPr>
          <a:xfrm>
            <a:off x="508000" y="1660419"/>
            <a:ext cx="9007654" cy="306581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i="1">
                <a:solidFill>
                  <a:srgbClr val="1C11AF"/>
                </a:solidFill>
              </a:rPr>
              <a:t>Rừng </a:t>
            </a:r>
            <a:r>
              <a:rPr lang="vi-VN" sz="4000" i="1">
                <a:solidFill>
                  <a:srgbClr val="1C11AF"/>
                </a:solidFill>
              </a:rPr>
              <a:t>Amazon đã hấp thụ hàng tỷ tấn khí CO2 mang lại bầu không khí trong lành cho trái đất</a:t>
            </a:r>
            <a:endParaRPr kumimoji="0" lang="en-US" sz="3200" b="0" i="0" u="none" strike="noStrike" kern="1200" cap="none" spc="0" normalizeH="0" baseline="0" noProof="0">
              <a:ln>
                <a:noFill/>
              </a:ln>
              <a:solidFill>
                <a:srgbClr val="1C11A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xmlns="" id="{A0416CF4-E058-4B66-A569-412598A4DED6}"/>
              </a:ext>
            </a:extLst>
          </p:cNvPr>
          <p:cNvSpPr/>
          <p:nvPr/>
        </p:nvSpPr>
        <p:spPr>
          <a:xfrm rot="5600923">
            <a:off x="357379" y="5676752"/>
            <a:ext cx="2014670" cy="230725"/>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Pentagon 9">
            <a:hlinkClick r:id="" action="ppaction://noaction"/>
            <a:extLst>
              <a:ext uri="{FF2B5EF4-FFF2-40B4-BE49-F238E27FC236}">
                <a16:creationId xmlns:a16="http://schemas.microsoft.com/office/drawing/2014/main" xmlns="" id="{1FCF1405-AAC7-4816-8D51-C3CE15B74266}"/>
              </a:ext>
            </a:extLst>
          </p:cNvPr>
          <p:cNvSpPr/>
          <p:nvPr/>
        </p:nvSpPr>
        <p:spPr>
          <a:xfrm rot="586976" flipH="1">
            <a:off x="127291" y="5070639"/>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hlinkClick r:id="rId9" action="ppaction://hlinksldjump"/>
              </a:rPr>
              <a:t>GO</a:t>
            </a: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HOME</a:t>
            </a:r>
          </a:p>
        </p:txBody>
      </p:sp>
      <p:pic>
        <p:nvPicPr>
          <p:cNvPr id="11" name="Picture 10">
            <a:extLst>
              <a:ext uri="{FF2B5EF4-FFF2-40B4-BE49-F238E27FC236}">
                <a16:creationId xmlns:a16="http://schemas.microsoft.com/office/drawing/2014/main" xmlns="" id="{202EF788-E025-4996-8DE7-8F3A6E3565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12" name="Flowchart: Summing Junction 11">
            <a:extLst>
              <a:ext uri="{FF2B5EF4-FFF2-40B4-BE49-F238E27FC236}">
                <a16:creationId xmlns:a16="http://schemas.microsoft.com/office/drawing/2014/main" xmlns="" id="{2F62E59E-35F5-4367-96A0-1FA876E19FE2}"/>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xmlns="" id="{178AD461-0E1D-4742-B788-4FED090691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14" name="Picture 13">
            <a:extLst>
              <a:ext uri="{FF2B5EF4-FFF2-40B4-BE49-F238E27FC236}">
                <a16:creationId xmlns:a16="http://schemas.microsoft.com/office/drawing/2014/main" xmlns="" id="{E4CF1078-47CE-418A-90A3-59585A6F24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15" name="Picture 14">
            <a:extLst>
              <a:ext uri="{FF2B5EF4-FFF2-40B4-BE49-F238E27FC236}">
                <a16:creationId xmlns:a16="http://schemas.microsoft.com/office/drawing/2014/main" xmlns="" id="{0081A2F0-6C90-4A30-A80C-D7E6417B78F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672" y="4829889"/>
            <a:ext cx="777978" cy="768642"/>
          </a:xfrm>
          <a:prstGeom prst="rect">
            <a:avLst/>
          </a:prstGeom>
        </p:spPr>
      </p:pic>
      <p:pic>
        <p:nvPicPr>
          <p:cNvPr id="16" name="Picture 15">
            <a:extLst>
              <a:ext uri="{FF2B5EF4-FFF2-40B4-BE49-F238E27FC236}">
                <a16:creationId xmlns:a16="http://schemas.microsoft.com/office/drawing/2014/main" xmlns="" id="{7DF56CBB-F573-48A7-8D7A-F3AF41CA60E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936971" y="5248246"/>
            <a:ext cx="880161" cy="843194"/>
          </a:xfrm>
          <a:prstGeom prst="rect">
            <a:avLst/>
          </a:prstGeom>
        </p:spPr>
      </p:pic>
      <p:pic>
        <p:nvPicPr>
          <p:cNvPr id="17" name="Picture 16">
            <a:extLst>
              <a:ext uri="{FF2B5EF4-FFF2-40B4-BE49-F238E27FC236}">
                <a16:creationId xmlns:a16="http://schemas.microsoft.com/office/drawing/2014/main" xmlns="" id="{0C39E078-6EA3-4B96-8304-C92B4451B6F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18" name="Picture 17">
            <a:extLst>
              <a:ext uri="{FF2B5EF4-FFF2-40B4-BE49-F238E27FC236}">
                <a16:creationId xmlns:a16="http://schemas.microsoft.com/office/drawing/2014/main" xmlns="" id="{E75CE047-63F6-45B8-BA44-B5AEBB65310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16441454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xit" presetSubtype="0" fill="hold" nodeType="with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5"/>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6" grpId="0" animBg="1"/>
      <p:bldP spid="6" grpId="1"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8926145-B411-46CC-893E-57EF6D61D126}"/>
              </a:ext>
            </a:extLst>
          </p:cNvPr>
          <p:cNvPicPr>
            <a:picLocks noChangeAspect="1"/>
          </p:cNvPicPr>
          <p:nvPr/>
        </p:nvPicPr>
        <p:blipFill rotWithShape="1">
          <a:blip r:embed="rId4"/>
          <a:srcRect l="23285" t="22947" r="9476" b="9611"/>
          <a:stretch/>
        </p:blipFill>
        <p:spPr>
          <a:xfrm>
            <a:off x="-81279" y="-50426"/>
            <a:ext cx="12170246" cy="6866481"/>
          </a:xfrm>
          <a:prstGeom prst="rect">
            <a:avLst/>
          </a:prstGeom>
        </p:spPr>
      </p:pic>
      <p:pic>
        <p:nvPicPr>
          <p:cNvPr id="19" name="Picture 18">
            <a:extLst>
              <a:ext uri="{FF2B5EF4-FFF2-40B4-BE49-F238E27FC236}">
                <a16:creationId xmlns:a16="http://schemas.microsoft.com/office/drawing/2014/main" xmlns="" id="{67825A6B-53AB-4760-99FE-2536617A85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20" name="Picture 19">
            <a:extLst>
              <a:ext uri="{FF2B5EF4-FFF2-40B4-BE49-F238E27FC236}">
                <a16:creationId xmlns:a16="http://schemas.microsoft.com/office/drawing/2014/main" xmlns="" id="{F2F27BF5-3D48-4B1B-9741-B402C7FC81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21" name="Picture 20">
            <a:extLst>
              <a:ext uri="{FF2B5EF4-FFF2-40B4-BE49-F238E27FC236}">
                <a16:creationId xmlns:a16="http://schemas.microsoft.com/office/drawing/2014/main" xmlns="" id="{BE9A1FAE-BF0F-4D27-8C2B-F37684AB31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2" name="Rectangle: Folded Corner 21">
            <a:extLst>
              <a:ext uri="{FF2B5EF4-FFF2-40B4-BE49-F238E27FC236}">
                <a16:creationId xmlns:a16="http://schemas.microsoft.com/office/drawing/2014/main" xmlns="" id="{D38E4FF5-5F95-43FC-A7F9-E29B73AF3C4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3" name="Rectangle: Folded Corner 22">
            <a:extLst>
              <a:ext uri="{FF2B5EF4-FFF2-40B4-BE49-F238E27FC236}">
                <a16:creationId xmlns:a16="http://schemas.microsoft.com/office/drawing/2014/main" xmlns="" id="{ED6AD4F2-BACA-45E9-81F1-097C18CAD8B6}"/>
              </a:ext>
            </a:extLst>
          </p:cNvPr>
          <p:cNvSpPr/>
          <p:nvPr/>
        </p:nvSpPr>
        <p:spPr>
          <a:xfrm>
            <a:off x="582028" y="41945"/>
            <a:ext cx="10139680" cy="173804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4400" b="1">
              <a:solidFill>
                <a:srgbClr val="FF0000"/>
              </a:solidFill>
              <a:ea typeface="Arial"/>
              <a:cs typeface="Arial"/>
              <a:sym typeface="Arial"/>
            </a:endParaRPr>
          </a:p>
          <a:p>
            <a:pPr lvl="0" algn="ctr">
              <a:defRPr/>
            </a:pPr>
            <a:r>
              <a:rPr lang="en-US" sz="4800" b="1">
                <a:solidFill>
                  <a:srgbClr val="FF0000"/>
                </a:solidFill>
                <a:latin typeface="Arial" panose="020B0604020202020204" pitchFamily="34" charset="0"/>
                <a:ea typeface="Arial"/>
                <a:cs typeface="Arial" panose="020B0604020202020204" pitchFamily="34" charset="0"/>
                <a:sym typeface="Arial"/>
              </a:rPr>
              <a:t>3. </a:t>
            </a:r>
            <a:r>
              <a:rPr lang="en-US" sz="4800" b="1">
                <a:solidFill>
                  <a:srgbClr val="FF0000"/>
                </a:solidFill>
              </a:rPr>
              <a:t>Nêu nguyên nhân của việc suy giảm rừng A-ma-dôn</a:t>
            </a:r>
            <a:r>
              <a:rPr lang="vi-VN" sz="4800" b="1">
                <a:solidFill>
                  <a:srgbClr val="FF0000"/>
                </a:solidFill>
                <a:latin typeface="Arial" panose="020B0604020202020204" pitchFamily="34" charset="0"/>
                <a:cs typeface="Arial" panose="020B0604020202020204" pitchFamily="34" charset="0"/>
              </a:rPr>
              <a:t>?</a:t>
            </a:r>
            <a:r>
              <a:rPr lang="en-US" sz="4800" b="1">
                <a:solidFill>
                  <a:srgbClr val="FF0000"/>
                </a:solidFill>
                <a:latin typeface="Arial" panose="020B0604020202020204" pitchFamily="34" charset="0"/>
                <a:cs typeface="Arial" panose="020B0604020202020204" pitchFamily="34" charset="0"/>
              </a:rPr>
              <a:t/>
            </a:r>
            <a:br>
              <a:rPr lang="en-US" sz="4800" b="1">
                <a:solidFill>
                  <a:srgbClr val="FF0000"/>
                </a:solidFill>
                <a:latin typeface="Arial" panose="020B0604020202020204" pitchFamily="34" charset="0"/>
                <a:cs typeface="Arial" panose="020B0604020202020204" pitchFamily="34" charset="0"/>
              </a:rPr>
            </a:br>
            <a:endParaRPr kumimoji="0" lang="en-US" sz="4800" b="1" i="0" u="none" strike="noStrike" kern="1200" cap="none" spc="0" normalizeH="0" baseline="0" noProof="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4" name="Rectangle: Folded Corner 23">
            <a:extLst>
              <a:ext uri="{FF2B5EF4-FFF2-40B4-BE49-F238E27FC236}">
                <a16:creationId xmlns:a16="http://schemas.microsoft.com/office/drawing/2014/main" xmlns="" id="{C450E318-A8E1-4B3C-ADCE-E24801E579B8}"/>
              </a:ext>
            </a:extLst>
          </p:cNvPr>
          <p:cNvSpPr/>
          <p:nvPr/>
        </p:nvSpPr>
        <p:spPr>
          <a:xfrm>
            <a:off x="617735" y="2053138"/>
            <a:ext cx="10139680" cy="184690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en-US" sz="3600" b="1">
              <a:solidFill>
                <a:srgbClr val="1C11AF"/>
              </a:solidFill>
              <a:latin typeface="Arial" panose="020B0604020202020204" pitchFamily="34" charset="0"/>
              <a:cs typeface="Arial" panose="020B0604020202020204" pitchFamily="34" charset="0"/>
            </a:endParaRPr>
          </a:p>
          <a:p>
            <a:pPr>
              <a:defRPr/>
            </a:pPr>
            <a:r>
              <a:rPr lang="en-US" sz="3200">
                <a:solidFill>
                  <a:srgbClr val="1C11AF"/>
                </a:solidFill>
                <a:latin typeface="Arial" panose="020B0604020202020204" pitchFamily="34" charset="0"/>
                <a:cs typeface="Arial" panose="020B0604020202020204" pitchFamily="34" charset="0"/>
              </a:rPr>
              <a:t>- K</a:t>
            </a:r>
            <a:r>
              <a:rPr lang="vi-VN" sz="3200">
                <a:solidFill>
                  <a:srgbClr val="1C11AF"/>
                </a:solidFill>
                <a:latin typeface="Arial" panose="020B0604020202020204" pitchFamily="34" charset="0"/>
                <a:cs typeface="Arial" panose="020B0604020202020204" pitchFamily="34" charset="0"/>
              </a:rPr>
              <a:t>hai phá rừng A-ma-dôn để lấy gỗ, lấy đất canh tác, khai thác khoáng sản và làm đường giao thông.</a:t>
            </a:r>
            <a:br>
              <a:rPr lang="vi-VN" sz="3200">
                <a:solidFill>
                  <a:srgbClr val="1C11AF"/>
                </a:solidFill>
                <a:latin typeface="Arial" panose="020B0604020202020204" pitchFamily="34" charset="0"/>
                <a:cs typeface="Arial" panose="020B0604020202020204" pitchFamily="34" charset="0"/>
              </a:rPr>
            </a:br>
            <a:r>
              <a:rPr lang="en-US" sz="3200">
                <a:solidFill>
                  <a:srgbClr val="1C11AF"/>
                </a:solidFill>
                <a:latin typeface="Arial" panose="020B0604020202020204" pitchFamily="34" charset="0"/>
                <a:cs typeface="Arial" panose="020B0604020202020204" pitchFamily="34" charset="0"/>
              </a:rPr>
              <a:t>- Cháy rừng </a:t>
            </a:r>
            <a:r>
              <a:rPr lang="vi-VN" sz="3200">
                <a:solidFill>
                  <a:srgbClr val="1C11AF"/>
                </a:solidFill>
              </a:rPr>
              <a:t/>
            </a:r>
            <a:br>
              <a:rPr lang="vi-VN" sz="3200">
                <a:solidFill>
                  <a:srgbClr val="1C11AF"/>
                </a:solidFill>
              </a:rPr>
            </a:br>
            <a:endParaRPr kumimoji="0" lang="en-US" sz="3200" b="0" i="0" u="none" strike="noStrike" kern="1200" cap="none" spc="0" normalizeH="0" baseline="0" noProof="0">
              <a:ln>
                <a:noFill/>
              </a:ln>
              <a:solidFill>
                <a:srgbClr val="1C11AF"/>
              </a:solidFill>
              <a:effectLst/>
              <a:uLnTx/>
              <a:uFillTx/>
              <a:ea typeface="Tahoma" panose="020B060403050404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xmlns="" id="{E17C3D5A-C704-4CFE-AB92-55CE1EAE9859}"/>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Pentagon 25">
            <a:hlinkClick r:id="rId9" action="ppaction://hlinksldjump"/>
            <a:extLst>
              <a:ext uri="{FF2B5EF4-FFF2-40B4-BE49-F238E27FC236}">
                <a16:creationId xmlns:a16="http://schemas.microsoft.com/office/drawing/2014/main" xmlns="" id="{7DD2C7EB-F9E9-4866-9D18-C9CAA26E3695}"/>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29" name="Picture 28">
            <a:extLst>
              <a:ext uri="{FF2B5EF4-FFF2-40B4-BE49-F238E27FC236}">
                <a16:creationId xmlns:a16="http://schemas.microsoft.com/office/drawing/2014/main" xmlns="" id="{7BA58A3F-9422-4C5F-8699-35EAFE6B2C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0" name="Flowchart: Summing Junction 29">
            <a:extLst>
              <a:ext uri="{FF2B5EF4-FFF2-40B4-BE49-F238E27FC236}">
                <a16:creationId xmlns:a16="http://schemas.microsoft.com/office/drawing/2014/main" xmlns="" id="{1A996E3F-247A-407D-BF56-FC1A0107271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xmlns="" id="{8B6EB75E-BEB3-45BF-A461-6DA5A2B3C2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34" name="Picture 33">
            <a:extLst>
              <a:ext uri="{FF2B5EF4-FFF2-40B4-BE49-F238E27FC236}">
                <a16:creationId xmlns:a16="http://schemas.microsoft.com/office/drawing/2014/main" xmlns="" id="{FA7B2945-88CA-4E5D-9E90-B0B5152D21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37" name="Picture 36">
            <a:extLst>
              <a:ext uri="{FF2B5EF4-FFF2-40B4-BE49-F238E27FC236}">
                <a16:creationId xmlns:a16="http://schemas.microsoft.com/office/drawing/2014/main" xmlns="" id="{E1F9096B-576E-400D-B57C-4C54292A53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39" name="Picture 38">
            <a:extLst>
              <a:ext uri="{FF2B5EF4-FFF2-40B4-BE49-F238E27FC236}">
                <a16:creationId xmlns:a16="http://schemas.microsoft.com/office/drawing/2014/main" xmlns="" id="{21F1DFE5-3471-4F2F-A427-C2CC9CE982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40" name="Picture 39">
            <a:extLst>
              <a:ext uri="{FF2B5EF4-FFF2-40B4-BE49-F238E27FC236}">
                <a16:creationId xmlns:a16="http://schemas.microsoft.com/office/drawing/2014/main" xmlns="" id="{C2B4D3AC-4694-44CF-AD76-B2E927DC3A1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41" name="Picture 40">
            <a:extLst>
              <a:ext uri="{FF2B5EF4-FFF2-40B4-BE49-F238E27FC236}">
                <a16:creationId xmlns:a16="http://schemas.microsoft.com/office/drawing/2014/main" xmlns="" id="{8516D76B-59D0-407F-B656-47459DE297D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21"/>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22"/>
                                        </p:tgtEl>
                                        <p:attrNameLst>
                                          <p:attrName>r</p:attrName>
                                        </p:attrNameLst>
                                      </p:cBhvr>
                                    </p:animRot>
                                    <p:animRot by="-240000">
                                      <p:cBhvr>
                                        <p:cTn id="35" dur="200" fill="hold">
                                          <p:stCondLst>
                                            <p:cond delay="200"/>
                                          </p:stCondLst>
                                        </p:cTn>
                                        <p:tgtEl>
                                          <p:spTgt spid="22"/>
                                        </p:tgtEl>
                                        <p:attrNameLst>
                                          <p:attrName>r</p:attrName>
                                        </p:attrNameLst>
                                      </p:cBhvr>
                                    </p:animRot>
                                    <p:animRot by="240000">
                                      <p:cBhvr>
                                        <p:cTn id="36" dur="200" fill="hold">
                                          <p:stCondLst>
                                            <p:cond delay="400"/>
                                          </p:stCondLst>
                                        </p:cTn>
                                        <p:tgtEl>
                                          <p:spTgt spid="22"/>
                                        </p:tgtEl>
                                        <p:attrNameLst>
                                          <p:attrName>r</p:attrName>
                                        </p:attrNameLst>
                                      </p:cBhvr>
                                    </p:animRot>
                                    <p:animRot by="-240000">
                                      <p:cBhvr>
                                        <p:cTn id="37" dur="200" fill="hold">
                                          <p:stCondLst>
                                            <p:cond delay="600"/>
                                          </p:stCondLst>
                                        </p:cTn>
                                        <p:tgtEl>
                                          <p:spTgt spid="22"/>
                                        </p:tgtEl>
                                        <p:attrNameLst>
                                          <p:attrName>r</p:attrName>
                                        </p:attrNameLst>
                                      </p:cBhvr>
                                    </p:animRot>
                                    <p:animRot by="120000">
                                      <p:cBhvr>
                                        <p:cTn id="38" dur="200" fill="hold">
                                          <p:stCondLst>
                                            <p:cond delay="800"/>
                                          </p:stCondLst>
                                        </p:cTn>
                                        <p:tgtEl>
                                          <p:spTgt spid="22"/>
                                        </p:tgtEl>
                                        <p:attrNameLst>
                                          <p:attrName>r</p:attrName>
                                        </p:attrNameLst>
                                      </p:cBhvr>
                                    </p:animRot>
                                  </p:childTnLst>
                                </p:cTn>
                              </p:par>
                            </p:childTnLst>
                          </p:cTn>
                        </p:par>
                      </p:childTnLst>
                    </p:cTn>
                  </p:par>
                </p:childTnLst>
              </p:cTn>
              <p:nextCondLst>
                <p:cond evt="onClick" delay="0">
                  <p:tgtEl>
                    <p:spTgt spid="21"/>
                  </p:tgtEl>
                </p:cond>
              </p:nextCondLst>
            </p:seq>
          </p:childTnLst>
        </p:cTn>
      </p:par>
    </p:tnLst>
    <p:bldLst>
      <p:bldP spid="22" grpId="0" animBg="1"/>
      <p:bldP spid="22" grpId="1" animBg="1"/>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8926145-B411-46CC-893E-57EF6D61D126}"/>
              </a:ext>
            </a:extLst>
          </p:cNvPr>
          <p:cNvPicPr>
            <a:picLocks noChangeAspect="1"/>
          </p:cNvPicPr>
          <p:nvPr/>
        </p:nvPicPr>
        <p:blipFill rotWithShape="1">
          <a:blip r:embed="rId4"/>
          <a:srcRect l="23285" t="22947" r="9476" b="9611"/>
          <a:stretch/>
        </p:blipFill>
        <p:spPr>
          <a:xfrm>
            <a:off x="0" y="-50426"/>
            <a:ext cx="12170246" cy="6866481"/>
          </a:xfrm>
          <a:prstGeom prst="rect">
            <a:avLst/>
          </a:prstGeom>
        </p:spPr>
      </p:pic>
      <p:pic>
        <p:nvPicPr>
          <p:cNvPr id="3" name="Picture 2">
            <a:extLst>
              <a:ext uri="{FF2B5EF4-FFF2-40B4-BE49-F238E27FC236}">
                <a16:creationId xmlns:a16="http://schemas.microsoft.com/office/drawing/2014/main" xmlns="" id="{08BF793A-5613-4825-B68A-ED223A0B9F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4" name="Picture 3">
            <a:extLst>
              <a:ext uri="{FF2B5EF4-FFF2-40B4-BE49-F238E27FC236}">
                <a16:creationId xmlns:a16="http://schemas.microsoft.com/office/drawing/2014/main" xmlns="" id="{F2D5ED99-0943-47D6-9B28-A262812A1D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5" name="Picture 4">
            <a:extLst>
              <a:ext uri="{FF2B5EF4-FFF2-40B4-BE49-F238E27FC236}">
                <a16:creationId xmlns:a16="http://schemas.microsoft.com/office/drawing/2014/main" xmlns="" id="{5C02B836-FD3C-434F-BD69-97ED3EE86B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6" name="Rectangle: Folded Corner 5">
            <a:extLst>
              <a:ext uri="{FF2B5EF4-FFF2-40B4-BE49-F238E27FC236}">
                <a16:creationId xmlns:a16="http://schemas.microsoft.com/office/drawing/2014/main" xmlns="" id="{0DF26377-F431-4497-A11C-BE1E3ACF19EA}"/>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7" name="Rectangle: Folded Corner 6">
            <a:extLst>
              <a:ext uri="{FF2B5EF4-FFF2-40B4-BE49-F238E27FC236}">
                <a16:creationId xmlns:a16="http://schemas.microsoft.com/office/drawing/2014/main" xmlns="" id="{50E7270E-9147-4324-979E-635666CCE936}"/>
              </a:ext>
            </a:extLst>
          </p:cNvPr>
          <p:cNvSpPr/>
          <p:nvPr/>
        </p:nvSpPr>
        <p:spPr>
          <a:xfrm>
            <a:off x="508000" y="0"/>
            <a:ext cx="10369266" cy="152567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4400" b="1">
              <a:solidFill>
                <a:srgbClr val="1C11AF"/>
              </a:solidFill>
              <a:latin typeface="Arial" panose="020B0604020202020204" pitchFamily="34" charset="0"/>
              <a:ea typeface="Arial"/>
              <a:cs typeface="Arial" panose="020B0604020202020204" pitchFamily="34" charset="0"/>
              <a:sym typeface="Arial"/>
            </a:endParaRPr>
          </a:p>
          <a:p>
            <a:pPr lvl="0" algn="ctr">
              <a:defRPr/>
            </a:pPr>
            <a:r>
              <a:rPr lang="en-US" sz="3600" b="1">
                <a:solidFill>
                  <a:srgbClr val="FF0000"/>
                </a:solidFill>
                <a:latin typeface="Arial" panose="020B0604020202020204" pitchFamily="34" charset="0"/>
                <a:ea typeface="Arial"/>
                <a:cs typeface="Arial" panose="020B0604020202020204" pitchFamily="34" charset="0"/>
                <a:sym typeface="Arial"/>
              </a:rPr>
              <a:t>4. </a:t>
            </a:r>
            <a:r>
              <a:rPr lang="en-US" sz="3600" b="1">
                <a:solidFill>
                  <a:srgbClr val="FF0000"/>
                </a:solidFill>
                <a:latin typeface="Arial" panose="020B0604020202020204" pitchFamily="34" charset="0"/>
                <a:cs typeface="Arial" panose="020B0604020202020204" pitchFamily="34" charset="0"/>
              </a:rPr>
              <a:t>Một số biện pháp bảo vệ rừng A-ma-dôn</a:t>
            </a:r>
            <a:r>
              <a:rPr lang="vi-VN" sz="3600" b="1">
                <a:solidFill>
                  <a:srgbClr val="FF0000"/>
                </a:solidFill>
                <a:latin typeface="Arial" panose="020B0604020202020204" pitchFamily="34" charset="0"/>
                <a:cs typeface="Arial" panose="020B0604020202020204" pitchFamily="34" charset="0"/>
              </a:rPr>
              <a:t>?</a:t>
            </a:r>
            <a:r>
              <a:rPr lang="en-US" sz="3600" b="1">
                <a:solidFill>
                  <a:srgbClr val="FF0000"/>
                </a:solidFill>
                <a:latin typeface="Arial" panose="020B0604020202020204" pitchFamily="34" charset="0"/>
                <a:cs typeface="Arial" panose="020B0604020202020204" pitchFamily="34" charset="0"/>
              </a:rPr>
              <a:t/>
            </a:r>
            <a:br>
              <a:rPr lang="en-US" sz="3600" b="1">
                <a:solidFill>
                  <a:srgbClr val="FF0000"/>
                </a:solidFill>
                <a:latin typeface="Arial" panose="020B0604020202020204" pitchFamily="34" charset="0"/>
                <a:cs typeface="Arial" panose="020B0604020202020204" pitchFamily="34" charset="0"/>
              </a:rPr>
            </a:br>
            <a:endParaRPr kumimoji="0" lang="en-US" sz="3600" b="1" i="0" u="none" strike="noStrike" kern="1200" cap="none" spc="0" normalizeH="0" baseline="0" noProof="0">
              <a:ln>
                <a:noFill/>
              </a:ln>
              <a:solidFill>
                <a:srgbClr val="FF00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B4CE4ADF-A247-4318-AEAC-6DA9490959F0}"/>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Pentagon 9">
            <a:hlinkClick r:id="rId9" action="ppaction://hlinksldjump"/>
            <a:extLst>
              <a:ext uri="{FF2B5EF4-FFF2-40B4-BE49-F238E27FC236}">
                <a16:creationId xmlns:a16="http://schemas.microsoft.com/office/drawing/2014/main" xmlns="" id="{5CE2D3EE-BAB1-454C-92C0-36279F6E1392}"/>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11" name="Picture 10">
            <a:extLst>
              <a:ext uri="{FF2B5EF4-FFF2-40B4-BE49-F238E27FC236}">
                <a16:creationId xmlns:a16="http://schemas.microsoft.com/office/drawing/2014/main" xmlns="" id="{E2D12340-0D31-4D59-B935-90C582CF28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12" name="Flowchart: Summing Junction 11">
            <a:extLst>
              <a:ext uri="{FF2B5EF4-FFF2-40B4-BE49-F238E27FC236}">
                <a16:creationId xmlns:a16="http://schemas.microsoft.com/office/drawing/2014/main" xmlns="" id="{BB04C49E-8C4C-4DB6-B65C-22E3BE4319F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xmlns="" id="{27E60976-2830-4B2A-B98C-655C395CB2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14" name="Picture 13">
            <a:extLst>
              <a:ext uri="{FF2B5EF4-FFF2-40B4-BE49-F238E27FC236}">
                <a16:creationId xmlns:a16="http://schemas.microsoft.com/office/drawing/2014/main" xmlns="" id="{57C9885E-DB77-46A6-9EC8-099A3E5E2C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15" name="Picture 14">
            <a:extLst>
              <a:ext uri="{FF2B5EF4-FFF2-40B4-BE49-F238E27FC236}">
                <a16:creationId xmlns:a16="http://schemas.microsoft.com/office/drawing/2014/main" xmlns="" id="{9099C246-BA51-4301-B26E-56138CD92C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16" name="Picture 15">
            <a:extLst>
              <a:ext uri="{FF2B5EF4-FFF2-40B4-BE49-F238E27FC236}">
                <a16:creationId xmlns:a16="http://schemas.microsoft.com/office/drawing/2014/main" xmlns="" id="{D71F1577-0FCA-4B40-A2D6-DD2E0274D2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17" name="Picture 16">
            <a:extLst>
              <a:ext uri="{FF2B5EF4-FFF2-40B4-BE49-F238E27FC236}">
                <a16:creationId xmlns:a16="http://schemas.microsoft.com/office/drawing/2014/main" xmlns="" id="{EDB0B6EF-8E1E-4F64-9F86-52FEBB29EE4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18" name="Picture 17">
            <a:extLst>
              <a:ext uri="{FF2B5EF4-FFF2-40B4-BE49-F238E27FC236}">
                <a16:creationId xmlns:a16="http://schemas.microsoft.com/office/drawing/2014/main" xmlns="" id="{F094F26D-CEB4-4C6E-834C-C615AE20244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9" name="Rectangle: Folded Corner 18">
            <a:extLst>
              <a:ext uri="{FF2B5EF4-FFF2-40B4-BE49-F238E27FC236}">
                <a16:creationId xmlns:a16="http://schemas.microsoft.com/office/drawing/2014/main" xmlns="" id="{3D4458C4-3464-4726-9771-33DE0DC02255}"/>
              </a:ext>
            </a:extLst>
          </p:cNvPr>
          <p:cNvSpPr/>
          <p:nvPr/>
        </p:nvSpPr>
        <p:spPr>
          <a:xfrm>
            <a:off x="573405" y="1851009"/>
            <a:ext cx="10078720" cy="225552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en-US" sz="4000" b="1">
              <a:solidFill>
                <a:srgbClr val="002060"/>
              </a:solidFill>
              <a:latin typeface="Arial" panose="020B0604020202020204" pitchFamily="34" charset="0"/>
              <a:cs typeface="Arial" panose="020B0604020202020204" pitchFamily="34" charset="0"/>
            </a:endParaRPr>
          </a:p>
          <a:p>
            <a:endParaRPr lang="en-US">
              <a:solidFill>
                <a:srgbClr val="1C11AF"/>
              </a:solidFill>
            </a:endParaRPr>
          </a:p>
          <a:p>
            <a:endParaRPr lang="en-US" sz="2800">
              <a:solidFill>
                <a:srgbClr val="1C11AF"/>
              </a:solidFill>
            </a:endParaRPr>
          </a:p>
          <a:p>
            <a:endParaRPr lang="en-US" sz="2800">
              <a:solidFill>
                <a:srgbClr val="1C11AF"/>
              </a:solidFill>
            </a:endParaRPr>
          </a:p>
          <a:p>
            <a:r>
              <a:rPr lang="vi-VN" sz="2800">
                <a:solidFill>
                  <a:srgbClr val="1C11AF"/>
                </a:solidFill>
              </a:rPr>
              <a:t>+ Tăng cường giám sát hoạt động khai thác rừng.</a:t>
            </a:r>
          </a:p>
          <a:p>
            <a:r>
              <a:rPr lang="vi-VN" sz="2800">
                <a:solidFill>
                  <a:srgbClr val="1C11AF"/>
                </a:solidFill>
              </a:rPr>
              <a:t>+ Trồng phục hồi rừng.</a:t>
            </a:r>
          </a:p>
          <a:p>
            <a:r>
              <a:rPr lang="vi-VN" sz="2800">
                <a:solidFill>
                  <a:srgbClr val="1C11AF"/>
                </a:solidFill>
              </a:rPr>
              <a:t>+ Tuyên truyền và đẩy mạnh vai trò của người dân bản địa trong việc bảo vệ rừng.</a:t>
            </a:r>
          </a:p>
          <a:p>
            <a:r>
              <a:rPr lang="vi-VN" sz="2800">
                <a:solidFill>
                  <a:srgbClr val="1C11AF"/>
                </a:solidFill>
              </a:rPr>
              <a:t/>
            </a:r>
            <a:br>
              <a:rPr lang="vi-VN" sz="2800">
                <a:solidFill>
                  <a:srgbClr val="1C11AF"/>
                </a:solidFill>
              </a:rPr>
            </a:br>
            <a:r>
              <a:rPr lang="vi-VN" sz="2800">
                <a:solidFill>
                  <a:srgbClr val="1C11AF"/>
                </a:solidFill>
              </a:rPr>
              <a:t/>
            </a:r>
            <a:br>
              <a:rPr lang="vi-VN" sz="2800">
                <a:solidFill>
                  <a:srgbClr val="1C11AF"/>
                </a:solidFill>
              </a:rPr>
            </a:br>
            <a:endParaRPr kumimoji="0" lang="en-US" sz="2800" b="0" i="0" u="none" strike="noStrike" kern="1200" cap="none" spc="0" normalizeH="0" baseline="0" noProof="0">
              <a:ln>
                <a:noFill/>
              </a:ln>
              <a:solidFill>
                <a:srgbClr val="1C11AF"/>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12302300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5"/>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6"/>
                                        </p:tgtEl>
                                        <p:attrNameLst>
                                          <p:attrName>r</p:attrName>
                                        </p:attrNameLst>
                                      </p:cBhvr>
                                    </p:animRot>
                                    <p:animRot by="-240000">
                                      <p:cBhvr>
                                        <p:cTn id="35" dur="200" fill="hold">
                                          <p:stCondLst>
                                            <p:cond delay="200"/>
                                          </p:stCondLst>
                                        </p:cTn>
                                        <p:tgtEl>
                                          <p:spTgt spid="6"/>
                                        </p:tgtEl>
                                        <p:attrNameLst>
                                          <p:attrName>r</p:attrName>
                                        </p:attrNameLst>
                                      </p:cBhvr>
                                    </p:animRot>
                                    <p:animRot by="240000">
                                      <p:cBhvr>
                                        <p:cTn id="36" dur="200" fill="hold">
                                          <p:stCondLst>
                                            <p:cond delay="400"/>
                                          </p:stCondLst>
                                        </p:cTn>
                                        <p:tgtEl>
                                          <p:spTgt spid="6"/>
                                        </p:tgtEl>
                                        <p:attrNameLst>
                                          <p:attrName>r</p:attrName>
                                        </p:attrNameLst>
                                      </p:cBhvr>
                                    </p:animRot>
                                    <p:animRot by="-240000">
                                      <p:cBhvr>
                                        <p:cTn id="37" dur="200" fill="hold">
                                          <p:stCondLst>
                                            <p:cond delay="600"/>
                                          </p:stCondLst>
                                        </p:cTn>
                                        <p:tgtEl>
                                          <p:spTgt spid="6"/>
                                        </p:tgtEl>
                                        <p:attrNameLst>
                                          <p:attrName>r</p:attrName>
                                        </p:attrNameLst>
                                      </p:cBhvr>
                                    </p:animRot>
                                    <p:animRot by="120000">
                                      <p:cBhvr>
                                        <p:cTn id="38" dur="200" fill="hold">
                                          <p:stCondLst>
                                            <p:cond delay="800"/>
                                          </p:stCondLst>
                                        </p:cTn>
                                        <p:tgtEl>
                                          <p:spTgt spid="6"/>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6" grpId="0" animBg="1"/>
      <p:bldP spid="6" grpId="1" animBg="1"/>
      <p:bldP spid="7"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473157" y="1127767"/>
            <a:ext cx="11260825" cy="1323439"/>
          </a:xfrm>
          <a:prstGeom prst="rect">
            <a:avLst/>
          </a:prstGeom>
          <a:noFill/>
          <a:ln>
            <a:solidFill>
              <a:srgbClr val="00B050"/>
            </a:solidFill>
            <a:prstDash val="sysDash"/>
          </a:ln>
        </p:spPr>
        <p:txBody>
          <a:bodyPr wrap="square" rtlCol="0">
            <a:spAutoFit/>
          </a:bodyPr>
          <a:lstStyle/>
          <a:p>
            <a:pPr algn="ctr"/>
            <a:r>
              <a:rPr lang="en-US" sz="4000">
                <a:solidFill>
                  <a:srgbClr val="5516F2"/>
                </a:solidFill>
                <a:latin typeface="Arial" panose="020B0604020202020204" pitchFamily="34" charset="0"/>
                <a:cs typeface="Arial" panose="020B0604020202020204" pitchFamily="34" charset="0"/>
              </a:rPr>
              <a:t>Chứng minh rừng nhiệt đới A-ma-dôn có vai trò sinh thái rất quan trọng.</a:t>
            </a:r>
          </a:p>
        </p:txBody>
      </p:sp>
      <p:sp>
        <p:nvSpPr>
          <p:cNvPr id="17" name="TextBox 16">
            <a:extLst>
              <a:ext uri="{FF2B5EF4-FFF2-40B4-BE49-F238E27FC236}">
                <a16:creationId xmlns:a16="http://schemas.microsoft.com/office/drawing/2014/main" xmlns=""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LUYỆN TẬP</a:t>
            </a:r>
          </a:p>
        </p:txBody>
      </p:sp>
      <p:pic>
        <p:nvPicPr>
          <p:cNvPr id="13" name="Picture 2" descr="Cartoon boy with a good idea Royalty Free Vector Image">
            <a:extLst>
              <a:ext uri="{FF2B5EF4-FFF2-40B4-BE49-F238E27FC236}">
                <a16:creationId xmlns:a16="http://schemas.microsoft.com/office/drawing/2014/main" xmlns="" id="{D0123F65-CD61-4659-84D5-BF2A9D00E641}"/>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6907" t="21635" r="16486" b="7633"/>
          <a:stretch/>
        </p:blipFill>
        <p:spPr bwMode="auto">
          <a:xfrm>
            <a:off x="10749776" y="4447416"/>
            <a:ext cx="1272084" cy="2084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91E2E345-D46D-4310-83E9-E57F11A28FFE}"/>
              </a:ext>
            </a:extLst>
          </p:cNvPr>
          <p:cNvPicPr>
            <a:picLocks noChangeAspect="1"/>
          </p:cNvPicPr>
          <p:nvPr/>
        </p:nvPicPr>
        <p:blipFill rotWithShape="1">
          <a:blip r:embed="rId4"/>
          <a:srcRect l="12833" t="48222" r="77167" b="28445"/>
          <a:stretch/>
        </p:blipFill>
        <p:spPr>
          <a:xfrm>
            <a:off x="114671" y="2708536"/>
            <a:ext cx="1219200" cy="1600200"/>
          </a:xfrm>
          <a:prstGeom prst="rect">
            <a:avLst/>
          </a:prstGeom>
        </p:spPr>
      </p:pic>
      <p:sp>
        <p:nvSpPr>
          <p:cNvPr id="11" name="TextBox 10">
            <a:extLst>
              <a:ext uri="{FF2B5EF4-FFF2-40B4-BE49-F238E27FC236}">
                <a16:creationId xmlns:a16="http://schemas.microsoft.com/office/drawing/2014/main" xmlns="" id="{7311F783-650A-4479-B8FF-56659F3BA433}"/>
              </a:ext>
            </a:extLst>
          </p:cNvPr>
          <p:cNvSpPr txBox="1"/>
          <p:nvPr/>
        </p:nvSpPr>
        <p:spPr>
          <a:xfrm>
            <a:off x="1516719" y="3178885"/>
            <a:ext cx="10560610" cy="954107"/>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FF0066"/>
                </a:solidFill>
                <a:latin typeface="Arial" panose="020B0604020202020204" pitchFamily="34" charset="0"/>
                <a:cs typeface="Arial" panose="020B0604020202020204" pitchFamily="34" charset="0"/>
              </a:rPr>
              <a:t> </a:t>
            </a:r>
            <a:r>
              <a:rPr lang="en-US" sz="2800">
                <a:solidFill>
                  <a:srgbClr val="FF0066"/>
                </a:solidFill>
                <a:latin typeface="Arial" panose="020B0604020202020204" pitchFamily="34" charset="0"/>
                <a:cs typeface="Arial" panose="020B0604020202020204" pitchFamily="34" charset="0"/>
              </a:rPr>
              <a:t>Dựa vào kiến thức đã học về rừng A-ma-dôn kết hợp tìm kiếm thông tin trên Internet, sách, báo</a:t>
            </a:r>
            <a:endParaRPr lang="en-US" sz="2800" b="1" i="1">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69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473157" y="1127767"/>
            <a:ext cx="11260825" cy="1754326"/>
          </a:xfrm>
          <a:prstGeom prst="rect">
            <a:avLst/>
          </a:prstGeom>
          <a:noFill/>
          <a:ln>
            <a:solidFill>
              <a:srgbClr val="00B050"/>
            </a:solidFill>
            <a:prstDash val="sysDash"/>
          </a:ln>
        </p:spPr>
        <p:txBody>
          <a:bodyPr wrap="square" rtlCol="0">
            <a:spAutoFit/>
          </a:bodyPr>
          <a:lstStyle/>
          <a:p>
            <a:pPr algn="ctr"/>
            <a:r>
              <a:rPr lang="vi-VN" sz="3600">
                <a:solidFill>
                  <a:srgbClr val="5516F2"/>
                </a:solidFill>
              </a:rPr>
              <a:t>Em hãy sưu tầm những thông tin về các biện pháp bảo vệ rừng nhiệt đới A-ma-dôn của các nước trong khu vực hiện nay.</a:t>
            </a:r>
            <a:endParaRPr lang="en-US" sz="4000">
              <a:solidFill>
                <a:srgbClr val="1C11AF"/>
              </a:solidFill>
            </a:endParaRPr>
          </a:p>
        </p:txBody>
      </p:sp>
      <p:pic>
        <p:nvPicPr>
          <p:cNvPr id="8" name="Picture 7" descr="A picture containing text&#10;&#10;Description automatically generated">
            <a:extLst>
              <a:ext uri="{FF2B5EF4-FFF2-40B4-BE49-F238E27FC236}">
                <a16:creationId xmlns:a16="http://schemas.microsoft.com/office/drawing/2014/main" xmlns="" id="{1C0E14F9-A934-40C9-A966-234C3A14C8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00" t="8748" r="11440" b="18501"/>
          <a:stretch/>
        </p:blipFill>
        <p:spPr>
          <a:xfrm>
            <a:off x="411334" y="51754"/>
            <a:ext cx="805716" cy="943537"/>
          </a:xfrm>
          <a:prstGeom prst="rect">
            <a:avLst/>
          </a:prstGeom>
        </p:spPr>
      </p:pic>
      <p:pic>
        <p:nvPicPr>
          <p:cNvPr id="15" name="Picture 14">
            <a:extLst>
              <a:ext uri="{FF2B5EF4-FFF2-40B4-BE49-F238E27FC236}">
                <a16:creationId xmlns:a16="http://schemas.microsoft.com/office/drawing/2014/main" xmlns="" id="{B377B3F6-15D5-4615-ADB0-81A63A8A2EA6}"/>
              </a:ext>
            </a:extLst>
          </p:cNvPr>
          <p:cNvPicPr>
            <a:picLocks noChangeAspect="1"/>
          </p:cNvPicPr>
          <p:nvPr/>
        </p:nvPicPr>
        <p:blipFill rotWithShape="1">
          <a:blip r:embed="rId4"/>
          <a:srcRect l="12833" t="48222" r="77167" b="28445"/>
          <a:stretch/>
        </p:blipFill>
        <p:spPr>
          <a:xfrm>
            <a:off x="170140" y="2924692"/>
            <a:ext cx="1219200" cy="1600200"/>
          </a:xfrm>
          <a:prstGeom prst="rect">
            <a:avLst/>
          </a:prstGeom>
        </p:spPr>
      </p:pic>
      <p:sp>
        <p:nvSpPr>
          <p:cNvPr id="16" name="TextBox 15">
            <a:extLst>
              <a:ext uri="{FF2B5EF4-FFF2-40B4-BE49-F238E27FC236}">
                <a16:creationId xmlns:a16="http://schemas.microsoft.com/office/drawing/2014/main" xmlns="" id="{43691258-C049-4ABF-B964-DCE751DE70C3}"/>
              </a:ext>
            </a:extLst>
          </p:cNvPr>
          <p:cNvSpPr txBox="1"/>
          <p:nvPr/>
        </p:nvSpPr>
        <p:spPr>
          <a:xfrm>
            <a:off x="1679185" y="3725702"/>
            <a:ext cx="8780745"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FF0066"/>
                </a:solidFill>
                <a:latin typeface="Arial" panose="020B0604020202020204" pitchFamily="34" charset="0"/>
                <a:cs typeface="Arial" panose="020B0604020202020204" pitchFamily="34" charset="0"/>
              </a:rPr>
              <a:t> </a:t>
            </a:r>
            <a:r>
              <a:rPr lang="vi-VN" sz="3200">
                <a:solidFill>
                  <a:srgbClr val="FF0066"/>
                </a:solidFill>
              </a:rPr>
              <a:t>Sưu tầm thông tin trên Internet, sách báo,...</a:t>
            </a:r>
            <a:r>
              <a:rPr lang="en-US" sz="3200">
                <a:solidFill>
                  <a:srgbClr val="FF0066"/>
                </a:solidFill>
              </a:rPr>
              <a:t> </a:t>
            </a:r>
            <a:endParaRPr lang="en-US" sz="3200" b="1" i="1">
              <a:solidFill>
                <a:srgbClr val="FF0066"/>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21" name="TextBox 20">
            <a:extLst>
              <a:ext uri="{FF2B5EF4-FFF2-40B4-BE49-F238E27FC236}">
                <a16:creationId xmlns:a16="http://schemas.microsoft.com/office/drawing/2014/main" xmlns="" id="{A01B2151-0D4B-45CA-BB24-832534EB4304}"/>
              </a:ext>
            </a:extLst>
          </p:cNvPr>
          <p:cNvSpPr txBox="1"/>
          <p:nvPr/>
        </p:nvSpPr>
        <p:spPr>
          <a:xfrm>
            <a:off x="1217050" y="5660889"/>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xmlns="" id="{9096D3B2-96C8-4F4F-86E8-A9BE87747D4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445683" y="5406479"/>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boy with a good idea Royalty Free Vector Image">
            <a:extLst>
              <a:ext uri="{FF2B5EF4-FFF2-40B4-BE49-F238E27FC236}">
                <a16:creationId xmlns:a16="http://schemas.microsoft.com/office/drawing/2014/main" xmlns="" id="{D0123F65-CD61-4659-84D5-BF2A9D00E64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6907" t="21635" r="16486" b="7633"/>
          <a:stretch/>
        </p:blipFill>
        <p:spPr bwMode="auto">
          <a:xfrm>
            <a:off x="10749776" y="4447416"/>
            <a:ext cx="1272084" cy="208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2100" y="383820"/>
            <a:ext cx="9287800" cy="25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a:endParaRPr lang="en-US" sz="3596"/>
          </a:p>
        </p:txBody>
      </p:sp>
      <p:sp>
        <p:nvSpPr>
          <p:cNvPr id="3" name="TextBox 2"/>
          <p:cNvSpPr txBox="1"/>
          <p:nvPr/>
        </p:nvSpPr>
        <p:spPr>
          <a:xfrm>
            <a:off x="1320020" y="4061057"/>
            <a:ext cx="9287800" cy="2551870"/>
          </a:xfrm>
          <a:prstGeom prst="rect">
            <a:avLst/>
          </a:prstGeom>
          <a:solidFill>
            <a:srgbClr val="D8F4E3"/>
          </a:solidFill>
        </p:spPr>
        <p:txBody>
          <a:bodyPr wrap="square" lIns="91329" tIns="45665" rIns="91329" bIns="45665" rtlCol="0">
            <a:spAutoFit/>
          </a:bodyPr>
          <a:lstStyle/>
          <a:p>
            <a:r>
              <a:rPr lang="en-US" sz="1998" b="1">
                <a:latin typeface="Arial" pitchFamily="34" charset="0"/>
                <a:cs typeface="Arial" pitchFamily="34" charset="0"/>
              </a:rPr>
              <a:t>Thân chào Quý Thầy Cô!</a:t>
            </a:r>
          </a:p>
          <a:p>
            <a:r>
              <a:rPr lang="en-US" sz="1998" b="1">
                <a:latin typeface="Arial" pitchFamily="34" charset="0"/>
                <a:cs typeface="Arial" pitchFamily="34" charset="0"/>
              </a:rPr>
              <a:t>Người soạn rất mong nhận được phản hồi và góp ý từ Quý Thầy Cô để bộ giáo án ppt được hoàn thiện hơn.</a:t>
            </a:r>
          </a:p>
          <a:p>
            <a:r>
              <a:rPr lang="en-US" sz="1998" b="1">
                <a:latin typeface="Arial" pitchFamily="34" charset="0"/>
                <a:cs typeface="Arial" pitchFamily="34" charset="0"/>
              </a:rPr>
              <a:t>Mọi thông tin phản hồi mong được QTC gửi về:</a:t>
            </a:r>
          </a:p>
          <a:p>
            <a:r>
              <a:rPr lang="en-US" sz="1998" b="1">
                <a:latin typeface="Arial" pitchFamily="34" charset="0"/>
                <a:cs typeface="Arial" pitchFamily="34" charset="0"/>
              </a:rPr>
              <a:t>+ Zalo: 0982276629</a:t>
            </a:r>
          </a:p>
          <a:p>
            <a:r>
              <a:rPr lang="en-US" sz="1998" b="1">
                <a:latin typeface="Arial" pitchFamily="34" charset="0"/>
                <a:cs typeface="Arial" pitchFamily="34" charset="0"/>
              </a:rPr>
              <a:t>+ Facebook cá nhân: </a:t>
            </a:r>
            <a:r>
              <a:rPr lang="en-US" sz="1998">
                <a:hlinkClick r:id="rId2"/>
              </a:rPr>
              <a:t>https://www.facebook.com/ti.gon.566</a:t>
            </a:r>
            <a:endParaRPr lang="en-US" sz="1998"/>
          </a:p>
          <a:p>
            <a:r>
              <a:rPr lang="en-US" sz="1998" b="1">
                <a:latin typeface="Arial" pitchFamily="34" charset="0"/>
                <a:cs typeface="Arial" pitchFamily="34" charset="0"/>
              </a:rPr>
              <a:t>+ Nhóm chia sẻ tài liệu:</a:t>
            </a:r>
            <a:r>
              <a:rPr lang="en-US" sz="1998">
                <a:hlinkClick r:id="rId3"/>
              </a:rPr>
              <a:t>https://www.facebook.com/groups/gvthcsketnoi/</a:t>
            </a:r>
            <a:endParaRPr lang="en-US" sz="1998"/>
          </a:p>
          <a:p>
            <a:r>
              <a:rPr lang="en-US" sz="1998"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4424" y="717786"/>
            <a:ext cx="5942628" cy="1629502"/>
          </a:xfrm>
          <a:prstGeom prst="rect">
            <a:avLst/>
          </a:prstGeom>
          <a:noFill/>
        </p:spPr>
        <p:txBody>
          <a:bodyPr wrap="square" lIns="91329" tIns="45665" rIns="91329" bIns="45665" rtlCol="0">
            <a:spAutoFit/>
          </a:bodyPr>
          <a:lstStyle/>
          <a:p>
            <a:r>
              <a:rPr lang="en-US" sz="1998">
                <a:solidFill>
                  <a:srgbClr val="0070C0"/>
                </a:solidFill>
                <a:latin typeface="Arial" pitchFamily="34" charset="0"/>
                <a:cs typeface="Arial" pitchFamily="34" charset="0"/>
              </a:rPr>
              <a:t>Người soạn	: Lê Thị Chinh</a:t>
            </a:r>
          </a:p>
          <a:p>
            <a:r>
              <a:rPr lang="en-US" sz="1998">
                <a:solidFill>
                  <a:srgbClr val="0070C0"/>
                </a:solidFill>
                <a:latin typeface="Arial" pitchFamily="34" charset="0"/>
                <a:cs typeface="Arial" pitchFamily="34" charset="0"/>
              </a:rPr>
              <a:t>Năm sinh           : 1990</a:t>
            </a:r>
          </a:p>
          <a:p>
            <a:r>
              <a:rPr lang="en-US" sz="1998">
                <a:solidFill>
                  <a:srgbClr val="0070C0"/>
                </a:solidFill>
                <a:latin typeface="Arial" pitchFamily="34" charset="0"/>
                <a:cs typeface="Arial" pitchFamily="34" charset="0"/>
              </a:rPr>
              <a:t>Đơn vị công tác	: Trường THCS LÝ TỰ TRỌNG</a:t>
            </a:r>
          </a:p>
          <a:p>
            <a:r>
              <a:rPr lang="en-US" sz="1998">
                <a:solidFill>
                  <a:srgbClr val="0070C0"/>
                </a:solidFill>
                <a:latin typeface="Arial" pitchFamily="34" charset="0"/>
                <a:cs typeface="Arial" pitchFamily="34" charset="0"/>
              </a:rPr>
              <a:t>SĐT		: 0982276629</a:t>
            </a:r>
          </a:p>
          <a:p>
            <a:r>
              <a:rPr lang="en-US" sz="1998">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xmlns=""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431" y="419194"/>
            <a:ext cx="1831144" cy="2441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A0DB166E-121C-4A2F-BD4D-CF667EF03B39}"/>
              </a:ext>
            </a:extLst>
          </p:cNvPr>
          <p:cNvSpPr txBox="1"/>
          <p:nvPr/>
        </p:nvSpPr>
        <p:spPr>
          <a:xfrm>
            <a:off x="866255" y="3013501"/>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MÌNH BIÊN SOẠN CÓ ĐỦ BỘ TẶNG WORD VÀ POWERPOINT</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a:t>
            </a:r>
          </a:p>
        </p:txBody>
      </p:sp>
    </p:spTree>
    <p:extLst>
      <p:ext uri="{BB962C8B-B14F-4D97-AF65-F5344CB8AC3E}">
        <p14:creationId xmlns:p14="http://schemas.microsoft.com/office/powerpoint/2010/main" val="3740751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altLang="en-US" sz="3600" b="1">
                <a:solidFill>
                  <a:srgbClr val="0070C0"/>
                </a:solidFill>
                <a:latin typeface="Arial" panose="020B0604020202020204" pitchFamily="34" charset="0"/>
                <a:cs typeface="Arial" panose="020B0604020202020204" pitchFamily="34" charset="0"/>
              </a:rPr>
              <a:t>Xem lại nội dung các bài đã học “chương VII. Châu Mĩ ” tiết sau ôn tập giữa kì.</a:t>
            </a:r>
            <a:endParaRPr lang="en-US" sz="3600" b="1" dirty="0">
              <a:solidFill>
                <a:srgbClr val="0070C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5">
            <a:hlinkClick r:id="rId4" action="ppaction://hlinksldjump"/>
            <a:extLst>
              <a:ext uri="{FF2B5EF4-FFF2-40B4-BE49-F238E27FC236}">
                <a16:creationId xmlns:a16="http://schemas.microsoft.com/office/drawing/2014/main" xmlns="" id="{E0F87B83-7ACD-453A-90C3-39063364D7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1" y="48990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0BE1D1D5-DDA3-481F-AFCA-C49ED79D3102}"/>
              </a:ext>
            </a:extLst>
          </p:cNvPr>
          <p:cNvSpPr/>
          <p:nvPr/>
        </p:nvSpPr>
        <p:spPr>
          <a:xfrm>
            <a:off x="2490788" y="1255713"/>
            <a:ext cx="7956550" cy="2360612"/>
          </a:xfrm>
          <a:prstGeom prst="rect">
            <a:avLst/>
          </a:prstGeom>
          <a:solidFill>
            <a:schemeClr val="accent5">
              <a:lumMod val="20000"/>
              <a:lumOff val="80000"/>
              <a:alpha val="3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50" b="1" i="1" dirty="0">
              <a:latin typeface="Times New Roman" panose="02020603050405020304" pitchFamily="18" charset="0"/>
              <a:cs typeface="Times New Roman" panose="02020603050405020304" pitchFamily="18" charset="0"/>
            </a:endParaRPr>
          </a:p>
          <a:p>
            <a:pPr algn="ctr">
              <a:defRPr/>
            </a:pPr>
            <a:r>
              <a:rPr lang="en-US" sz="4000" b="1">
                <a:solidFill>
                  <a:srgbClr val="1C11AF"/>
                </a:solidFill>
                <a:latin typeface="Arial" panose="020B0604020202020204" pitchFamily="34" charset="0"/>
                <a:cs typeface="Arial" panose="020B0604020202020204" pitchFamily="34" charset="0"/>
              </a:rPr>
              <a:t>Các thành phố có từ 10 triệu dân trở lên ở Trung Và Nam Mỹ</a:t>
            </a:r>
            <a:r>
              <a:rPr lang="en-US" sz="4400" b="1">
                <a:solidFill>
                  <a:srgbClr val="1C11AF"/>
                </a:solidFill>
                <a:latin typeface="Arial" panose="020B0604020202020204" pitchFamily="34" charset="0"/>
                <a:cs typeface="Arial" panose="020B0604020202020204" pitchFamily="34" charset="0"/>
              </a:rPr>
              <a:t/>
            </a:r>
            <a:br>
              <a:rPr lang="en-US" sz="4400" b="1">
                <a:solidFill>
                  <a:srgbClr val="1C11AF"/>
                </a:solidFill>
                <a:latin typeface="Arial" panose="020B0604020202020204" pitchFamily="34" charset="0"/>
                <a:cs typeface="Arial" panose="020B0604020202020204" pitchFamily="34" charset="0"/>
              </a:rPr>
            </a:br>
            <a:endParaRPr lang="en-US" sz="4400" b="1" dirty="0">
              <a:solidFill>
                <a:srgbClr val="1C11AF"/>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xmlns="" id="{DCE9B289-7843-4748-B316-5E18BA551AD3}"/>
              </a:ext>
            </a:extLst>
          </p:cNvPr>
          <p:cNvGrpSpPr>
            <a:grpSpLocks/>
          </p:cNvGrpSpPr>
          <p:nvPr/>
        </p:nvGrpSpPr>
        <p:grpSpPr bwMode="auto">
          <a:xfrm>
            <a:off x="1888516" y="3609976"/>
            <a:ext cx="7107208" cy="1992313"/>
            <a:chOff x="244348" y="3549113"/>
            <a:chExt cx="8414837" cy="2654675"/>
          </a:xfrm>
        </p:grpSpPr>
        <p:grpSp>
          <p:nvGrpSpPr>
            <p:cNvPr id="11282" name="Group 6">
              <a:extLst>
                <a:ext uri="{FF2B5EF4-FFF2-40B4-BE49-F238E27FC236}">
                  <a16:creationId xmlns:a16="http://schemas.microsoft.com/office/drawing/2014/main" xmlns="" id="{71B36828-27C9-422A-8422-E75CE3048B26}"/>
                </a:ext>
              </a:extLst>
            </p:cNvPr>
            <p:cNvGrpSpPr>
              <a:grpSpLocks/>
            </p:cNvGrpSpPr>
            <p:nvPr/>
          </p:nvGrpSpPr>
          <p:grpSpPr bwMode="auto">
            <a:xfrm>
              <a:off x="620986" y="3549113"/>
              <a:ext cx="7597821" cy="2654675"/>
              <a:chOff x="1139780" y="2611241"/>
              <a:chExt cx="4733934" cy="2462475"/>
            </a:xfrm>
          </p:grpSpPr>
          <p:sp>
            <p:nvSpPr>
              <p:cNvPr id="12" name="Parallelogram 11">
                <a:extLst>
                  <a:ext uri="{FF2B5EF4-FFF2-40B4-BE49-F238E27FC236}">
                    <a16:creationId xmlns:a16="http://schemas.microsoft.com/office/drawing/2014/main" xmlns="" id="{3F827F85-DE1F-4736-A6FB-E84E30BC105E}"/>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13" name="Parallelogram 12">
                <a:extLst>
                  <a:ext uri="{FF2B5EF4-FFF2-40B4-BE49-F238E27FC236}">
                    <a16:creationId xmlns:a16="http://schemas.microsoft.com/office/drawing/2014/main" xmlns="" id="{16E6EDD0-FFC4-475C-BE20-D2E675E017AE}"/>
                  </a:ext>
                </a:extLst>
              </p:cNvPr>
              <p:cNvSpPr/>
              <p:nvPr/>
            </p:nvSpPr>
            <p:spPr>
              <a:xfrm flipH="1">
                <a:off x="1357604" y="2611241"/>
                <a:ext cx="1402976" cy="53370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14" name="Rectangle 13">
                <a:extLst>
                  <a:ext uri="{FF2B5EF4-FFF2-40B4-BE49-F238E27FC236}">
                    <a16:creationId xmlns:a16="http://schemas.microsoft.com/office/drawing/2014/main" xmlns="" id="{C24122C0-9FE2-4193-80DB-A6FBC6755E52}"/>
                  </a:ext>
                </a:extLst>
              </p:cNvPr>
              <p:cNvSpPr/>
              <p:nvPr/>
            </p:nvSpPr>
            <p:spPr>
              <a:xfrm>
                <a:off x="1418502" y="4846109"/>
                <a:ext cx="3112781" cy="22760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8" name="Straight Connector 7">
              <a:extLst>
                <a:ext uri="{FF2B5EF4-FFF2-40B4-BE49-F238E27FC236}">
                  <a16:creationId xmlns:a16="http://schemas.microsoft.com/office/drawing/2014/main" xmlns="" id="{341A8376-50EE-4A8E-ACDB-64F2E0061132}"/>
                </a:ext>
              </a:extLst>
            </p:cNvPr>
            <p:cNvCxnSpPr>
              <a:stCxn id="11" idx="3"/>
              <a:endCxn id="11" idx="1"/>
            </p:cNvCxnSpPr>
            <p:nvPr/>
          </p:nvCxnSpPr>
          <p:spPr>
            <a:xfrm>
              <a:off x="3221801" y="40349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B8DF6901-DFEC-498C-A981-66C953B6394D}"/>
                </a:ext>
              </a:extLst>
            </p:cNvPr>
            <p:cNvCxnSpPr/>
            <p:nvPr/>
          </p:nvCxnSpPr>
          <p:spPr>
            <a:xfrm>
              <a:off x="878650" y="6033126"/>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16:creationId xmlns:a16="http://schemas.microsoft.com/office/drawing/2014/main" xmlns="" id="{E33C8C52-98C8-4D40-AC49-1AFB4FD1C1F3}"/>
                </a:ext>
              </a:extLst>
            </p:cNvPr>
            <p:cNvSpPr/>
            <p:nvPr/>
          </p:nvSpPr>
          <p:spPr>
            <a:xfrm>
              <a:off x="244348" y="4031396"/>
              <a:ext cx="8414837" cy="2068742"/>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Arial" panose="020B0604020202020204" pitchFamily="34" charset="0"/>
                  <a:cs typeface="Arial" panose="020B0604020202020204" pitchFamily="34" charset="0"/>
                </a:rPr>
                <a:t>Mê-hi-cô Xi-ti, Bô-gô-ta, </a:t>
              </a:r>
            </a:p>
            <a:p>
              <a:pPr algn="ctr">
                <a:defRPr/>
              </a:pPr>
              <a:r>
                <a:rPr lang="en-US" sz="2800" b="1">
                  <a:latin typeface="Arial" panose="020B0604020202020204" pitchFamily="34" charset="0"/>
                  <a:cs typeface="Arial" panose="020B0604020202020204" pitchFamily="34" charset="0"/>
                </a:rPr>
                <a:t>Bu-ê-nốt Ai-rét, </a:t>
              </a:r>
            </a:p>
            <a:p>
              <a:pPr algn="ctr">
                <a:defRPr/>
              </a:pPr>
              <a:r>
                <a:rPr lang="en-US" sz="2800" b="1">
                  <a:latin typeface="Arial" panose="020B0604020202020204" pitchFamily="34" charset="0"/>
                  <a:cs typeface="Arial" panose="020B0604020202020204" pitchFamily="34" charset="0"/>
                </a:rPr>
                <a:t>Ri-ô đê Gia-nê-rô và Xao Pao-lô</a:t>
              </a:r>
              <a:endParaRPr lang="en-US" sz="2800" b="1" dirty="0">
                <a:latin typeface="Arial" panose="020B0604020202020204" pitchFamily="34" charset="0"/>
                <a:cs typeface="Arial" panose="020B0604020202020204" pitchFamily="34" charset="0"/>
              </a:endParaRPr>
            </a:p>
          </p:txBody>
        </p:sp>
        <p:pic>
          <p:nvPicPr>
            <p:cNvPr id="11286" name="Picture 10">
              <a:extLst>
                <a:ext uri="{FF2B5EF4-FFF2-40B4-BE49-F238E27FC236}">
                  <a16:creationId xmlns:a16="http://schemas.microsoft.com/office/drawing/2014/main" xmlns="" id="{77159B86-F158-45A1-B9C0-0F381FCFA9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xmlns="" id="{BB47C60A-D6EF-416F-9B2A-60D86EFFEC0B}"/>
              </a:ext>
            </a:extLst>
          </p:cNvPr>
          <p:cNvGrpSpPr>
            <a:grpSpLocks/>
          </p:cNvGrpSpPr>
          <p:nvPr/>
        </p:nvGrpSpPr>
        <p:grpSpPr bwMode="auto">
          <a:xfrm>
            <a:off x="1597025" y="1085851"/>
            <a:ext cx="812800" cy="811213"/>
            <a:chOff x="83662" y="159259"/>
            <a:chExt cx="1082288" cy="1082288"/>
          </a:xfrm>
        </p:grpSpPr>
        <p:sp>
          <p:nvSpPr>
            <p:cNvPr id="16" name="Oval 15">
              <a:extLst>
                <a:ext uri="{FF2B5EF4-FFF2-40B4-BE49-F238E27FC236}">
                  <a16:creationId xmlns:a16="http://schemas.microsoft.com/office/drawing/2014/main" xmlns="" id="{1639932C-B413-4C34-8859-6BCCB1086452}"/>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1279" name="Picture 16">
              <a:extLst>
                <a:ext uri="{FF2B5EF4-FFF2-40B4-BE49-F238E27FC236}">
                  <a16:creationId xmlns:a16="http://schemas.microsoft.com/office/drawing/2014/main" xmlns="" id="{0B3B9184-D51B-40B8-ABF5-8461290035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7">
              <a:extLst>
                <a:ext uri="{FF2B5EF4-FFF2-40B4-BE49-F238E27FC236}">
                  <a16:creationId xmlns:a16="http://schemas.microsoft.com/office/drawing/2014/main" xmlns="" id="{EA40E246-0B0C-4145-9595-609B10D4C0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xmlns="" id="{751E2F36-9ABB-4134-ACC4-B0D56C74094C}"/>
                </a:ext>
              </a:extLst>
            </p:cNvPr>
            <p:cNvSpPr txBox="1"/>
            <p:nvPr/>
          </p:nvSpPr>
          <p:spPr>
            <a:xfrm>
              <a:off x="323239" y="277250"/>
              <a:ext cx="603157" cy="892552"/>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p>
          </p:txBody>
        </p:sp>
      </p:grpSp>
      <p:sp>
        <p:nvSpPr>
          <p:cNvPr id="20" name="Parallelogram 19">
            <a:extLst>
              <a:ext uri="{FF2B5EF4-FFF2-40B4-BE49-F238E27FC236}">
                <a16:creationId xmlns:a16="http://schemas.microsoft.com/office/drawing/2014/main" xmlns="" id="{40286A93-4752-4019-BD79-8FD1250CB99F}"/>
              </a:ext>
            </a:extLst>
          </p:cNvPr>
          <p:cNvSpPr/>
          <p:nvPr/>
        </p:nvSpPr>
        <p:spPr>
          <a:xfrm flipH="1">
            <a:off x="7385051" y="584517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21" name="Parallelogram 20">
            <a:extLst>
              <a:ext uri="{FF2B5EF4-FFF2-40B4-BE49-F238E27FC236}">
                <a16:creationId xmlns:a16="http://schemas.microsoft.com/office/drawing/2014/main" xmlns="" id="{F83D4C34-E2BB-4CCC-822A-EF66105955D0}"/>
              </a:ext>
            </a:extLst>
          </p:cNvPr>
          <p:cNvSpPr/>
          <p:nvPr/>
        </p:nvSpPr>
        <p:spPr>
          <a:xfrm flipH="1">
            <a:off x="7859713" y="584517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grpSp>
        <p:nvGrpSpPr>
          <p:cNvPr id="24" name="Group 7">
            <a:extLst>
              <a:ext uri="{FF2B5EF4-FFF2-40B4-BE49-F238E27FC236}">
                <a16:creationId xmlns:a16="http://schemas.microsoft.com/office/drawing/2014/main" xmlns="" id="{F3222125-4DF1-4D22-8E18-3812EDA2CB73}"/>
              </a:ext>
            </a:extLst>
          </p:cNvPr>
          <p:cNvGrpSpPr>
            <a:grpSpLocks/>
          </p:cNvGrpSpPr>
          <p:nvPr/>
        </p:nvGrpSpPr>
        <p:grpSpPr bwMode="auto">
          <a:xfrm>
            <a:off x="1724686" y="1889124"/>
            <a:ext cx="577431" cy="3660775"/>
            <a:chOff x="393013" y="1032069"/>
            <a:chExt cx="455948" cy="3255185"/>
          </a:xfrm>
        </p:grpSpPr>
        <p:cxnSp>
          <p:nvCxnSpPr>
            <p:cNvPr id="25" name="Straight Connector 12">
              <a:extLst>
                <a:ext uri="{FF2B5EF4-FFF2-40B4-BE49-F238E27FC236}">
                  <a16:creationId xmlns:a16="http://schemas.microsoft.com/office/drawing/2014/main" xmlns="" id="{DF079ACC-435E-443D-93EF-C004D98E5987}"/>
                </a:ext>
              </a:extLst>
            </p:cNvPr>
            <p:cNvCxnSpPr>
              <a:endCxn id="27"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6" name="Group 4">
              <a:extLst>
                <a:ext uri="{FF2B5EF4-FFF2-40B4-BE49-F238E27FC236}">
                  <a16:creationId xmlns:a16="http://schemas.microsoft.com/office/drawing/2014/main" xmlns="" id="{87C4ACA9-0595-461E-8198-ABB38D002E65}"/>
                </a:ext>
              </a:extLst>
            </p:cNvPr>
            <p:cNvGrpSpPr>
              <a:grpSpLocks/>
            </p:cNvGrpSpPr>
            <p:nvPr/>
          </p:nvGrpSpPr>
          <p:grpSpPr bwMode="auto">
            <a:xfrm>
              <a:off x="393013" y="3831306"/>
              <a:ext cx="455948" cy="455948"/>
              <a:chOff x="268476" y="3198923"/>
              <a:chExt cx="286946" cy="286946"/>
            </a:xfrm>
          </p:grpSpPr>
          <p:sp>
            <p:nvSpPr>
              <p:cNvPr id="27" name="Oval 63">
                <a:extLst>
                  <a:ext uri="{FF2B5EF4-FFF2-40B4-BE49-F238E27FC236}">
                    <a16:creationId xmlns:a16="http://schemas.microsoft.com/office/drawing/2014/main" xmlns="" id="{B969BDB1-659F-4B8A-A4E4-644BFC02AA7A}"/>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Oval 64">
                <a:extLst>
                  <a:ext uri="{FF2B5EF4-FFF2-40B4-BE49-F238E27FC236}">
                    <a16:creationId xmlns:a16="http://schemas.microsoft.com/office/drawing/2014/main" xmlns="" id="{2538E86D-2E9A-4112-BE34-FF70D38CB604}"/>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 fill="hold"/>
                                        <p:tgtEl>
                                          <p:spTgt spid="15"/>
                                        </p:tgtEl>
                                        <p:attrNameLst>
                                          <p:attrName>ppt_w</p:attrName>
                                        </p:attrNameLst>
                                      </p:cBhvr>
                                      <p:tavLst>
                                        <p:tav tm="0">
                                          <p:val>
                                            <p:fltVal val="0"/>
                                          </p:val>
                                        </p:tav>
                                        <p:tav tm="100000">
                                          <p:val>
                                            <p:strVal val="#ppt_w"/>
                                          </p:val>
                                        </p:tav>
                                      </p:tavLst>
                                    </p:anim>
                                    <p:anim calcmode="lin" valueType="num">
                                      <p:cBhvr>
                                        <p:cTn id="8" dur="200" fill="hold"/>
                                        <p:tgtEl>
                                          <p:spTgt spid="15"/>
                                        </p:tgtEl>
                                        <p:attrNameLst>
                                          <p:attrName>ppt_h</p:attrName>
                                        </p:attrNameLst>
                                      </p:cBhvr>
                                      <p:tavLst>
                                        <p:tav tm="0">
                                          <p:val>
                                            <p:fltVal val="0"/>
                                          </p:val>
                                        </p:tav>
                                        <p:tav tm="100000">
                                          <p:val>
                                            <p:strVal val="#ppt_h"/>
                                          </p:val>
                                        </p:tav>
                                      </p:tavLst>
                                    </p:anim>
                                    <p:anim calcmode="lin" valueType="num">
                                      <p:cBhvr>
                                        <p:cTn id="9" dur="200" fill="hold"/>
                                        <p:tgtEl>
                                          <p:spTgt spid="15"/>
                                        </p:tgtEl>
                                        <p:attrNameLst>
                                          <p:attrName>style.rotation</p:attrName>
                                        </p:attrNameLst>
                                      </p:cBhvr>
                                      <p:tavLst>
                                        <p:tav tm="0">
                                          <p:val>
                                            <p:fltVal val="360"/>
                                          </p:val>
                                        </p:tav>
                                        <p:tav tm="100000">
                                          <p:val>
                                            <p:fltVal val="0"/>
                                          </p:val>
                                        </p:tav>
                                      </p:tavLst>
                                    </p:anim>
                                    <p:animEffect transition="in" filter="fade">
                                      <p:cBhvr>
                                        <p:cTn id="10" dur="2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200"/>
                                        <p:tgtEl>
                                          <p:spTgt spid="24"/>
                                        </p:tgtEl>
                                      </p:cBhvr>
                                    </p:animEffect>
                                  </p:childTnLst>
                                </p:cTn>
                              </p:par>
                            </p:childTnLst>
                          </p:cTn>
                        </p:par>
                        <p:par>
                          <p:cTn id="20" fill="hold">
                            <p:stCondLst>
                              <p:cond delay="200"/>
                            </p:stCondLst>
                            <p:childTnLst>
                              <p:par>
                                <p:cTn id="21" presetID="17"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300" fill="hold"/>
                                        <p:tgtEl>
                                          <p:spTgt spid="6"/>
                                        </p:tgtEl>
                                        <p:attrNameLst>
                                          <p:attrName>ppt_x</p:attrName>
                                        </p:attrNameLst>
                                      </p:cBhvr>
                                      <p:tavLst>
                                        <p:tav tm="0">
                                          <p:val>
                                            <p:strVal val="#ppt_x-#ppt_w/2"/>
                                          </p:val>
                                        </p:tav>
                                        <p:tav tm="100000">
                                          <p:val>
                                            <p:strVal val="#ppt_x"/>
                                          </p:val>
                                        </p:tav>
                                      </p:tavLst>
                                    </p:anim>
                                    <p:anim calcmode="lin" valueType="num">
                                      <p:cBhvr>
                                        <p:cTn id="24" dur="300" fill="hold"/>
                                        <p:tgtEl>
                                          <p:spTgt spid="6"/>
                                        </p:tgtEl>
                                        <p:attrNameLst>
                                          <p:attrName>ppt_y</p:attrName>
                                        </p:attrNameLst>
                                      </p:cBhvr>
                                      <p:tavLst>
                                        <p:tav tm="0">
                                          <p:val>
                                            <p:strVal val="#ppt_y"/>
                                          </p:val>
                                        </p:tav>
                                        <p:tav tm="100000">
                                          <p:val>
                                            <p:strVal val="#ppt_y"/>
                                          </p:val>
                                        </p:tav>
                                      </p:tavLst>
                                    </p:anim>
                                    <p:anim calcmode="lin" valueType="num">
                                      <p:cBhvr>
                                        <p:cTn id="25" dur="300" fill="hold"/>
                                        <p:tgtEl>
                                          <p:spTgt spid="6"/>
                                        </p:tgtEl>
                                        <p:attrNameLst>
                                          <p:attrName>ppt_w</p:attrName>
                                        </p:attrNameLst>
                                      </p:cBhvr>
                                      <p:tavLst>
                                        <p:tav tm="0">
                                          <p:val>
                                            <p:fltVal val="0"/>
                                          </p:val>
                                        </p:tav>
                                        <p:tav tm="100000">
                                          <p:val>
                                            <p:strVal val="#ppt_w"/>
                                          </p:val>
                                        </p:tav>
                                      </p:tavLst>
                                    </p:anim>
                                    <p:anim calcmode="lin" valueType="num">
                                      <p:cBhvr>
                                        <p:cTn id="26" dur="3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20"/>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5">
            <a:hlinkClick r:id="rId4" action="ppaction://hlinksldjump"/>
            <a:extLst>
              <a:ext uri="{FF2B5EF4-FFF2-40B4-BE49-F238E27FC236}">
                <a16:creationId xmlns:a16="http://schemas.microsoft.com/office/drawing/2014/main" xmlns="" id="{586307A6-2C19-4548-929F-40CD8251C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1" y="48990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DE9E289C-5B02-49CE-96C8-B5DACC1FC7E6}"/>
              </a:ext>
            </a:extLst>
          </p:cNvPr>
          <p:cNvSpPr/>
          <p:nvPr/>
        </p:nvSpPr>
        <p:spPr>
          <a:xfrm>
            <a:off x="2644775" y="1449388"/>
            <a:ext cx="7907338" cy="2163762"/>
          </a:xfrm>
          <a:prstGeom prst="rect">
            <a:avLst/>
          </a:prstGeom>
          <a:solidFill>
            <a:schemeClr val="accent5">
              <a:lumMod val="20000"/>
              <a:lumOff val="80000"/>
              <a:alpha val="3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50" b="1" i="1" dirty="0">
              <a:solidFill>
                <a:srgbClr val="1C11AF"/>
              </a:solidFill>
              <a:latin typeface="Times New Roman" panose="02020603050405020304" pitchFamily="18" charset="0"/>
              <a:cs typeface="Times New Roman" panose="02020603050405020304" pitchFamily="18" charset="0"/>
            </a:endParaRPr>
          </a:p>
          <a:p>
            <a:pPr algn="ctr">
              <a:defRPr/>
            </a:pPr>
            <a:r>
              <a:rPr lang="en-US" sz="2400" b="1" i="1">
                <a:solidFill>
                  <a:srgbClr val="1C11AF"/>
                </a:solidFill>
                <a:latin typeface="Times New Roman" panose="02020603050405020304" pitchFamily="18" charset="0"/>
                <a:cs typeface="Times New Roman" panose="02020603050405020304" pitchFamily="18" charset="0"/>
              </a:rPr>
              <a:t>    </a:t>
            </a:r>
            <a:r>
              <a:rPr lang="vi-VN" sz="2700" b="1" i="1">
                <a:solidFill>
                  <a:srgbClr val="1C11AF"/>
                </a:solidFill>
              </a:rPr>
              <a:t> </a:t>
            </a:r>
            <a:r>
              <a:rPr lang="en-US" sz="4400" b="1">
                <a:solidFill>
                  <a:srgbClr val="1C11AF"/>
                </a:solidFill>
              </a:rPr>
              <a:t>Tỉ lệ dân đô thị ở Trung và </a:t>
            </a:r>
          </a:p>
          <a:p>
            <a:pPr algn="ctr">
              <a:defRPr/>
            </a:pPr>
            <a:r>
              <a:rPr lang="en-US" sz="4400" b="1">
                <a:solidFill>
                  <a:srgbClr val="1C11AF"/>
                </a:solidFill>
              </a:rPr>
              <a:t>Nam Mĩ </a:t>
            </a:r>
            <a:r>
              <a:rPr lang="vi-VN" sz="4400" b="1">
                <a:solidFill>
                  <a:srgbClr val="1C11AF"/>
                </a:solidFill>
              </a:rPr>
              <a:t>?</a:t>
            </a:r>
            <a:endParaRPr lang="en-US" sz="4400" b="1" dirty="0">
              <a:solidFill>
                <a:srgbClr val="1C11AF"/>
              </a:solidFill>
              <a:latin typeface="Times New Roman" panose="02020603050405020304" pitchFamily="18" charset="0"/>
              <a:cs typeface="Times New Roman" panose="02020603050405020304" pitchFamily="18" charset="0"/>
            </a:endParaRPr>
          </a:p>
          <a:p>
            <a:pPr algn="ctr">
              <a:defRPr/>
            </a:pPr>
            <a:endParaRPr lang="en-US" sz="2250" b="1" dirty="0">
              <a:solidFill>
                <a:srgbClr val="1C11AF"/>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xmlns="" id="{DDCF36AB-F123-4020-A2F1-790721BE017A}"/>
              </a:ext>
            </a:extLst>
          </p:cNvPr>
          <p:cNvGrpSpPr>
            <a:grpSpLocks/>
          </p:cNvGrpSpPr>
          <p:nvPr/>
        </p:nvGrpSpPr>
        <p:grpSpPr bwMode="auto">
          <a:xfrm>
            <a:off x="1989139" y="3797301"/>
            <a:ext cx="5754687" cy="1990725"/>
            <a:chOff x="620986" y="3549113"/>
            <a:chExt cx="7672438" cy="2654675"/>
          </a:xfrm>
        </p:grpSpPr>
        <p:grpSp>
          <p:nvGrpSpPr>
            <p:cNvPr id="12306" name="Group 6">
              <a:extLst>
                <a:ext uri="{FF2B5EF4-FFF2-40B4-BE49-F238E27FC236}">
                  <a16:creationId xmlns:a16="http://schemas.microsoft.com/office/drawing/2014/main" xmlns="" id="{A574C4A5-A902-42B7-B746-930886E8E1D8}"/>
                </a:ext>
              </a:extLst>
            </p:cNvPr>
            <p:cNvGrpSpPr>
              <a:grpSpLocks/>
            </p:cNvGrpSpPr>
            <p:nvPr/>
          </p:nvGrpSpPr>
          <p:grpSpPr bwMode="auto">
            <a:xfrm>
              <a:off x="620986" y="3549113"/>
              <a:ext cx="7597821" cy="2654675"/>
              <a:chOff x="1139780" y="2611241"/>
              <a:chExt cx="4733934" cy="2462475"/>
            </a:xfrm>
          </p:grpSpPr>
          <p:sp>
            <p:nvSpPr>
              <p:cNvPr id="12" name="Parallelogram 11">
                <a:extLst>
                  <a:ext uri="{FF2B5EF4-FFF2-40B4-BE49-F238E27FC236}">
                    <a16:creationId xmlns:a16="http://schemas.microsoft.com/office/drawing/2014/main" xmlns="" id="{524BE7CF-56EA-40D5-89D5-595FEE3FE2FF}"/>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13" name="Parallelogram 12">
                <a:extLst>
                  <a:ext uri="{FF2B5EF4-FFF2-40B4-BE49-F238E27FC236}">
                    <a16:creationId xmlns:a16="http://schemas.microsoft.com/office/drawing/2014/main" xmlns="" id="{F6E0FE19-A81E-490E-92C2-6949587919FE}"/>
                  </a:ext>
                </a:extLst>
              </p:cNvPr>
              <p:cNvSpPr/>
              <p:nvPr/>
            </p:nvSpPr>
            <p:spPr>
              <a:xfrm flipH="1">
                <a:off x="1357371" y="2611241"/>
                <a:ext cx="1403137" cy="534125"/>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14" name="Rectangle 13">
                <a:extLst>
                  <a:ext uri="{FF2B5EF4-FFF2-40B4-BE49-F238E27FC236}">
                    <a16:creationId xmlns:a16="http://schemas.microsoft.com/office/drawing/2014/main" xmlns="" id="{751AB9F7-AEF6-4D9C-BDD2-6EDDCADA4877}"/>
                  </a:ext>
                </a:extLst>
              </p:cNvPr>
              <p:cNvSpPr/>
              <p:nvPr/>
            </p:nvSpPr>
            <p:spPr>
              <a:xfrm>
                <a:off x="1418033" y="4847892"/>
                <a:ext cx="3113541" cy="225824"/>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8" name="Straight Connector 7">
              <a:extLst>
                <a:ext uri="{FF2B5EF4-FFF2-40B4-BE49-F238E27FC236}">
                  <a16:creationId xmlns:a16="http://schemas.microsoft.com/office/drawing/2014/main" xmlns="" id="{2AF2FA45-5B50-4652-9758-C0B4AEAA1BD4}"/>
                </a:ext>
              </a:extLst>
            </p:cNvPr>
            <p:cNvCxnSpPr>
              <a:stCxn id="11" idx="3"/>
              <a:endCxn id="11" idx="1"/>
            </p:cNvCxnSpPr>
            <p:nvPr/>
          </p:nvCxnSpPr>
          <p:spPr>
            <a:xfrm>
              <a:off x="3221801" y="4029410"/>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DC184487-62F9-42FF-9FB5-3FCF1A9B207B}"/>
                </a:ext>
              </a:extLst>
            </p:cNvPr>
            <p:cNvCxnSpPr/>
            <p:nvPr/>
          </p:nvCxnSpPr>
          <p:spPr>
            <a:xfrm>
              <a:off x="878650" y="6029180"/>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16:creationId xmlns:a16="http://schemas.microsoft.com/office/drawing/2014/main" xmlns="" id="{6790D9A8-20AC-4C6C-BCD7-7A5DD7F00F68}"/>
                </a:ext>
              </a:extLst>
            </p:cNvPr>
            <p:cNvSpPr/>
            <p:nvPr/>
          </p:nvSpPr>
          <p:spPr>
            <a:xfrm>
              <a:off x="620986" y="4031781"/>
              <a:ext cx="7672438" cy="206827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50" b="1"/>
                <a:t>Khoảng 80 %</a:t>
              </a:r>
              <a:endParaRPr lang="en-US" sz="4050" b="1" dirty="0">
                <a:latin typeface="Times New Roman" panose="02020603050405020304" pitchFamily="18" charset="0"/>
                <a:cs typeface="Times New Roman" panose="02020603050405020304" pitchFamily="18" charset="0"/>
              </a:endParaRPr>
            </a:p>
          </p:txBody>
        </p:sp>
        <p:pic>
          <p:nvPicPr>
            <p:cNvPr id="12310" name="Picture 10">
              <a:extLst>
                <a:ext uri="{FF2B5EF4-FFF2-40B4-BE49-F238E27FC236}">
                  <a16:creationId xmlns:a16="http://schemas.microsoft.com/office/drawing/2014/main" xmlns="" id="{48033C3D-4ED1-42C8-8E9F-E63888ED2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xmlns="" id="{DE38FE5F-A8EC-45FE-95FB-6AC2E57E5418}"/>
              </a:ext>
            </a:extLst>
          </p:cNvPr>
          <p:cNvGrpSpPr>
            <a:grpSpLocks/>
          </p:cNvGrpSpPr>
          <p:nvPr/>
        </p:nvGrpSpPr>
        <p:grpSpPr bwMode="auto">
          <a:xfrm>
            <a:off x="1597025" y="1085851"/>
            <a:ext cx="812800" cy="811213"/>
            <a:chOff x="83662" y="159259"/>
            <a:chExt cx="1082288" cy="1082288"/>
          </a:xfrm>
        </p:grpSpPr>
        <p:sp>
          <p:nvSpPr>
            <p:cNvPr id="16" name="Oval 15">
              <a:extLst>
                <a:ext uri="{FF2B5EF4-FFF2-40B4-BE49-F238E27FC236}">
                  <a16:creationId xmlns:a16="http://schemas.microsoft.com/office/drawing/2014/main" xmlns="" id="{2A6E4D72-D04C-4131-B1EA-D5919D5E7E19}"/>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2303" name="Picture 16">
              <a:extLst>
                <a:ext uri="{FF2B5EF4-FFF2-40B4-BE49-F238E27FC236}">
                  <a16:creationId xmlns:a16="http://schemas.microsoft.com/office/drawing/2014/main" xmlns="" id="{DFAA43A9-8BEF-4445-A5E2-4A9D408CD8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7">
              <a:extLst>
                <a:ext uri="{FF2B5EF4-FFF2-40B4-BE49-F238E27FC236}">
                  <a16:creationId xmlns:a16="http://schemas.microsoft.com/office/drawing/2014/main" xmlns="" id="{E13C6BEE-4D15-4D4D-A742-BDFCC9874D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xmlns="" id="{61793CC7-9879-4C67-BE22-F081D6ECA591}"/>
                </a:ext>
              </a:extLst>
            </p:cNvPr>
            <p:cNvSpPr txBox="1"/>
            <p:nvPr/>
          </p:nvSpPr>
          <p:spPr>
            <a:xfrm>
              <a:off x="323239" y="277250"/>
              <a:ext cx="603157" cy="892552"/>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p>
          </p:txBody>
        </p:sp>
      </p:grpSp>
      <p:sp>
        <p:nvSpPr>
          <p:cNvPr id="20" name="Parallelogram 19">
            <a:extLst>
              <a:ext uri="{FF2B5EF4-FFF2-40B4-BE49-F238E27FC236}">
                <a16:creationId xmlns:a16="http://schemas.microsoft.com/office/drawing/2014/main" xmlns="" id="{E02B69FC-A472-4DD4-BDCC-8FB76FD13F28}"/>
              </a:ext>
            </a:extLst>
          </p:cNvPr>
          <p:cNvSpPr/>
          <p:nvPr/>
        </p:nvSpPr>
        <p:spPr>
          <a:xfrm flipH="1">
            <a:off x="7385051" y="584517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21" name="Parallelogram 20">
            <a:extLst>
              <a:ext uri="{FF2B5EF4-FFF2-40B4-BE49-F238E27FC236}">
                <a16:creationId xmlns:a16="http://schemas.microsoft.com/office/drawing/2014/main" xmlns="" id="{2F053C74-A958-419F-8C69-E47EA8175E04}"/>
              </a:ext>
            </a:extLst>
          </p:cNvPr>
          <p:cNvSpPr/>
          <p:nvPr/>
        </p:nvSpPr>
        <p:spPr>
          <a:xfrm flipH="1">
            <a:off x="7859713" y="584517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grpSp>
        <p:nvGrpSpPr>
          <p:cNvPr id="24" name="Group 7">
            <a:extLst>
              <a:ext uri="{FF2B5EF4-FFF2-40B4-BE49-F238E27FC236}">
                <a16:creationId xmlns:a16="http://schemas.microsoft.com/office/drawing/2014/main" xmlns="" id="{3D35EBA5-21E4-4D09-9D80-FEF182EFAEE7}"/>
              </a:ext>
            </a:extLst>
          </p:cNvPr>
          <p:cNvGrpSpPr>
            <a:grpSpLocks/>
          </p:cNvGrpSpPr>
          <p:nvPr/>
        </p:nvGrpSpPr>
        <p:grpSpPr bwMode="auto">
          <a:xfrm>
            <a:off x="1724686" y="1889124"/>
            <a:ext cx="577431" cy="3898902"/>
            <a:chOff x="393013" y="1032069"/>
            <a:chExt cx="455948" cy="3255185"/>
          </a:xfrm>
        </p:grpSpPr>
        <p:cxnSp>
          <p:nvCxnSpPr>
            <p:cNvPr id="25" name="Straight Connector 12">
              <a:extLst>
                <a:ext uri="{FF2B5EF4-FFF2-40B4-BE49-F238E27FC236}">
                  <a16:creationId xmlns:a16="http://schemas.microsoft.com/office/drawing/2014/main" xmlns="" id="{1BEF689C-DCDE-4E12-82EF-D99217F0B155}"/>
                </a:ext>
              </a:extLst>
            </p:cNvPr>
            <p:cNvCxnSpPr>
              <a:endCxn id="27"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6" name="Group 4">
              <a:extLst>
                <a:ext uri="{FF2B5EF4-FFF2-40B4-BE49-F238E27FC236}">
                  <a16:creationId xmlns:a16="http://schemas.microsoft.com/office/drawing/2014/main" xmlns="" id="{411C2660-2177-4860-B832-A86E67B41FE2}"/>
                </a:ext>
              </a:extLst>
            </p:cNvPr>
            <p:cNvGrpSpPr>
              <a:grpSpLocks/>
            </p:cNvGrpSpPr>
            <p:nvPr/>
          </p:nvGrpSpPr>
          <p:grpSpPr bwMode="auto">
            <a:xfrm>
              <a:off x="393013" y="3831306"/>
              <a:ext cx="455948" cy="455948"/>
              <a:chOff x="268476" y="3198923"/>
              <a:chExt cx="286946" cy="286946"/>
            </a:xfrm>
          </p:grpSpPr>
          <p:sp>
            <p:nvSpPr>
              <p:cNvPr id="27" name="Oval 63">
                <a:extLst>
                  <a:ext uri="{FF2B5EF4-FFF2-40B4-BE49-F238E27FC236}">
                    <a16:creationId xmlns:a16="http://schemas.microsoft.com/office/drawing/2014/main" xmlns="" id="{A47EEA5D-EE64-46D4-B285-38BE8AA7EE2F}"/>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Oval 64">
                <a:extLst>
                  <a:ext uri="{FF2B5EF4-FFF2-40B4-BE49-F238E27FC236}">
                    <a16:creationId xmlns:a16="http://schemas.microsoft.com/office/drawing/2014/main" xmlns="" id="{4083608E-487B-498A-AF95-62710BF087AF}"/>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 fill="hold"/>
                                        <p:tgtEl>
                                          <p:spTgt spid="15"/>
                                        </p:tgtEl>
                                        <p:attrNameLst>
                                          <p:attrName>ppt_w</p:attrName>
                                        </p:attrNameLst>
                                      </p:cBhvr>
                                      <p:tavLst>
                                        <p:tav tm="0">
                                          <p:val>
                                            <p:fltVal val="0"/>
                                          </p:val>
                                        </p:tav>
                                        <p:tav tm="100000">
                                          <p:val>
                                            <p:strVal val="#ppt_w"/>
                                          </p:val>
                                        </p:tav>
                                      </p:tavLst>
                                    </p:anim>
                                    <p:anim calcmode="lin" valueType="num">
                                      <p:cBhvr>
                                        <p:cTn id="8" dur="200" fill="hold"/>
                                        <p:tgtEl>
                                          <p:spTgt spid="15"/>
                                        </p:tgtEl>
                                        <p:attrNameLst>
                                          <p:attrName>ppt_h</p:attrName>
                                        </p:attrNameLst>
                                      </p:cBhvr>
                                      <p:tavLst>
                                        <p:tav tm="0">
                                          <p:val>
                                            <p:fltVal val="0"/>
                                          </p:val>
                                        </p:tav>
                                        <p:tav tm="100000">
                                          <p:val>
                                            <p:strVal val="#ppt_h"/>
                                          </p:val>
                                        </p:tav>
                                      </p:tavLst>
                                    </p:anim>
                                    <p:anim calcmode="lin" valueType="num">
                                      <p:cBhvr>
                                        <p:cTn id="9" dur="200" fill="hold"/>
                                        <p:tgtEl>
                                          <p:spTgt spid="15"/>
                                        </p:tgtEl>
                                        <p:attrNameLst>
                                          <p:attrName>style.rotation</p:attrName>
                                        </p:attrNameLst>
                                      </p:cBhvr>
                                      <p:tavLst>
                                        <p:tav tm="0">
                                          <p:val>
                                            <p:fltVal val="360"/>
                                          </p:val>
                                        </p:tav>
                                        <p:tav tm="100000">
                                          <p:val>
                                            <p:fltVal val="0"/>
                                          </p:val>
                                        </p:tav>
                                      </p:tavLst>
                                    </p:anim>
                                    <p:animEffect transition="in" filter="fade">
                                      <p:cBhvr>
                                        <p:cTn id="10" dur="2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200"/>
                                        <p:tgtEl>
                                          <p:spTgt spid="24"/>
                                        </p:tgtEl>
                                      </p:cBhvr>
                                    </p:animEffect>
                                  </p:childTnLst>
                                </p:cTn>
                              </p:par>
                            </p:childTnLst>
                          </p:cTn>
                        </p:par>
                        <p:par>
                          <p:cTn id="20" fill="hold">
                            <p:stCondLst>
                              <p:cond delay="200"/>
                            </p:stCondLst>
                            <p:childTnLst>
                              <p:par>
                                <p:cTn id="21" presetID="17"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300" fill="hold"/>
                                        <p:tgtEl>
                                          <p:spTgt spid="6"/>
                                        </p:tgtEl>
                                        <p:attrNameLst>
                                          <p:attrName>ppt_x</p:attrName>
                                        </p:attrNameLst>
                                      </p:cBhvr>
                                      <p:tavLst>
                                        <p:tav tm="0">
                                          <p:val>
                                            <p:strVal val="#ppt_x-#ppt_w/2"/>
                                          </p:val>
                                        </p:tav>
                                        <p:tav tm="100000">
                                          <p:val>
                                            <p:strVal val="#ppt_x"/>
                                          </p:val>
                                        </p:tav>
                                      </p:tavLst>
                                    </p:anim>
                                    <p:anim calcmode="lin" valueType="num">
                                      <p:cBhvr>
                                        <p:cTn id="24" dur="300" fill="hold"/>
                                        <p:tgtEl>
                                          <p:spTgt spid="6"/>
                                        </p:tgtEl>
                                        <p:attrNameLst>
                                          <p:attrName>ppt_y</p:attrName>
                                        </p:attrNameLst>
                                      </p:cBhvr>
                                      <p:tavLst>
                                        <p:tav tm="0">
                                          <p:val>
                                            <p:strVal val="#ppt_y"/>
                                          </p:val>
                                        </p:tav>
                                        <p:tav tm="100000">
                                          <p:val>
                                            <p:strVal val="#ppt_y"/>
                                          </p:val>
                                        </p:tav>
                                      </p:tavLst>
                                    </p:anim>
                                    <p:anim calcmode="lin" valueType="num">
                                      <p:cBhvr>
                                        <p:cTn id="25" dur="300" fill="hold"/>
                                        <p:tgtEl>
                                          <p:spTgt spid="6"/>
                                        </p:tgtEl>
                                        <p:attrNameLst>
                                          <p:attrName>ppt_w</p:attrName>
                                        </p:attrNameLst>
                                      </p:cBhvr>
                                      <p:tavLst>
                                        <p:tav tm="0">
                                          <p:val>
                                            <p:fltVal val="0"/>
                                          </p:val>
                                        </p:tav>
                                        <p:tav tm="100000">
                                          <p:val>
                                            <p:strVal val="#ppt_w"/>
                                          </p:val>
                                        </p:tav>
                                      </p:tavLst>
                                    </p:anim>
                                    <p:anim calcmode="lin" valueType="num">
                                      <p:cBhvr>
                                        <p:cTn id="26" dur="3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20"/>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5">
            <a:hlinkClick r:id="rId4" action="ppaction://hlinksldjump"/>
            <a:extLst>
              <a:ext uri="{FF2B5EF4-FFF2-40B4-BE49-F238E27FC236}">
                <a16:creationId xmlns:a16="http://schemas.microsoft.com/office/drawing/2014/main" xmlns="" id="{997C6983-87AB-44B2-B65D-ABC499E663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1" y="4899025"/>
            <a:ext cx="18002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B20DC182-4DDE-41B1-8485-E337C71F9B98}"/>
              </a:ext>
            </a:extLst>
          </p:cNvPr>
          <p:cNvSpPr/>
          <p:nvPr/>
        </p:nvSpPr>
        <p:spPr>
          <a:xfrm>
            <a:off x="2695575" y="1468438"/>
            <a:ext cx="7943850" cy="2165350"/>
          </a:xfrm>
          <a:prstGeom prst="rect">
            <a:avLst/>
          </a:prstGeom>
          <a:solidFill>
            <a:schemeClr val="accent5">
              <a:lumMod val="20000"/>
              <a:lumOff val="80000"/>
              <a:alpha val="3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i="1" dirty="0">
                <a:solidFill>
                  <a:srgbClr val="1C11AF"/>
                </a:solidFill>
              </a:rPr>
              <a:t> </a:t>
            </a:r>
            <a:r>
              <a:rPr lang="vi-VN" sz="4400" b="1" dirty="0">
                <a:solidFill>
                  <a:srgbClr val="1C11AF"/>
                </a:solidFill>
              </a:rPr>
              <a:t>Rừng mưa nhiệt đới lớn nhất Thế giới?</a:t>
            </a:r>
            <a:endParaRPr lang="en-US" sz="4400" b="1" dirty="0">
              <a:solidFill>
                <a:srgbClr val="1C11AF"/>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xmlns="" id="{46ED1E77-DFA4-4D73-AE47-9221C8578F13}"/>
              </a:ext>
            </a:extLst>
          </p:cNvPr>
          <p:cNvGrpSpPr>
            <a:grpSpLocks/>
          </p:cNvGrpSpPr>
          <p:nvPr/>
        </p:nvGrpSpPr>
        <p:grpSpPr bwMode="auto">
          <a:xfrm>
            <a:off x="1989139" y="3797301"/>
            <a:ext cx="5754687" cy="1990725"/>
            <a:chOff x="620986" y="3549113"/>
            <a:chExt cx="7672438" cy="2654675"/>
          </a:xfrm>
        </p:grpSpPr>
        <p:grpSp>
          <p:nvGrpSpPr>
            <p:cNvPr id="13330" name="Group 6">
              <a:extLst>
                <a:ext uri="{FF2B5EF4-FFF2-40B4-BE49-F238E27FC236}">
                  <a16:creationId xmlns:a16="http://schemas.microsoft.com/office/drawing/2014/main" xmlns="" id="{FFD06BD3-749F-4F1D-85BA-F4F82E54FA2B}"/>
                </a:ext>
              </a:extLst>
            </p:cNvPr>
            <p:cNvGrpSpPr>
              <a:grpSpLocks/>
            </p:cNvGrpSpPr>
            <p:nvPr/>
          </p:nvGrpSpPr>
          <p:grpSpPr bwMode="auto">
            <a:xfrm>
              <a:off x="620986" y="3549113"/>
              <a:ext cx="7597821" cy="2654675"/>
              <a:chOff x="1139780" y="2611241"/>
              <a:chExt cx="4733934" cy="2462475"/>
            </a:xfrm>
          </p:grpSpPr>
          <p:sp>
            <p:nvSpPr>
              <p:cNvPr id="12" name="Parallelogram 11">
                <a:extLst>
                  <a:ext uri="{FF2B5EF4-FFF2-40B4-BE49-F238E27FC236}">
                    <a16:creationId xmlns:a16="http://schemas.microsoft.com/office/drawing/2014/main" xmlns="" id="{AA787321-5F1B-4E1A-A7D5-50281AA7ED76}"/>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Times New Roman" panose="02020603050405020304" pitchFamily="18" charset="0"/>
                  <a:cs typeface="Times New Roman" panose="02020603050405020304" pitchFamily="18" charset="0"/>
                </a:endParaRPr>
              </a:p>
            </p:txBody>
          </p:sp>
          <p:sp>
            <p:nvSpPr>
              <p:cNvPr id="13" name="Parallelogram 12">
                <a:extLst>
                  <a:ext uri="{FF2B5EF4-FFF2-40B4-BE49-F238E27FC236}">
                    <a16:creationId xmlns:a16="http://schemas.microsoft.com/office/drawing/2014/main" xmlns="" id="{69547D41-722B-41CB-A16E-FA96B1996028}"/>
                  </a:ext>
                </a:extLst>
              </p:cNvPr>
              <p:cNvSpPr/>
              <p:nvPr/>
            </p:nvSpPr>
            <p:spPr>
              <a:xfrm flipH="1">
                <a:off x="1357371" y="2611241"/>
                <a:ext cx="1403137" cy="534125"/>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14" name="Rectangle 13">
                <a:extLst>
                  <a:ext uri="{FF2B5EF4-FFF2-40B4-BE49-F238E27FC236}">
                    <a16:creationId xmlns:a16="http://schemas.microsoft.com/office/drawing/2014/main" xmlns="" id="{901E0D32-B144-42AF-9E22-3F86096DFE32}"/>
                  </a:ext>
                </a:extLst>
              </p:cNvPr>
              <p:cNvSpPr/>
              <p:nvPr/>
            </p:nvSpPr>
            <p:spPr>
              <a:xfrm>
                <a:off x="1418033" y="4847892"/>
                <a:ext cx="3113541" cy="225824"/>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8" name="Straight Connector 7">
              <a:extLst>
                <a:ext uri="{FF2B5EF4-FFF2-40B4-BE49-F238E27FC236}">
                  <a16:creationId xmlns:a16="http://schemas.microsoft.com/office/drawing/2014/main" xmlns="" id="{A51A60DD-96FA-4267-B14F-6C447A31AB8F}"/>
                </a:ext>
              </a:extLst>
            </p:cNvPr>
            <p:cNvCxnSpPr>
              <a:stCxn id="11" idx="3"/>
              <a:endCxn id="11" idx="1"/>
            </p:cNvCxnSpPr>
            <p:nvPr/>
          </p:nvCxnSpPr>
          <p:spPr>
            <a:xfrm>
              <a:off x="3221801" y="4029410"/>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A939690C-B518-4600-BB74-3FF51C6BA037}"/>
                </a:ext>
              </a:extLst>
            </p:cNvPr>
            <p:cNvCxnSpPr/>
            <p:nvPr/>
          </p:nvCxnSpPr>
          <p:spPr>
            <a:xfrm>
              <a:off x="878650" y="6029180"/>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16:creationId xmlns:a16="http://schemas.microsoft.com/office/drawing/2014/main" xmlns="" id="{219514E2-1B27-4CBF-B9FE-D0E82115F6CB}"/>
                </a:ext>
              </a:extLst>
            </p:cNvPr>
            <p:cNvSpPr/>
            <p:nvPr/>
          </p:nvSpPr>
          <p:spPr>
            <a:xfrm>
              <a:off x="620986" y="4031781"/>
              <a:ext cx="7672438" cy="206827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000" b="1" dirty="0"/>
                <a:t>Rừng Amazon</a:t>
              </a:r>
              <a:endParaRPr lang="en-US" sz="3000" b="1" dirty="0">
                <a:latin typeface="Times New Roman" panose="02020603050405020304" pitchFamily="18" charset="0"/>
                <a:cs typeface="Times New Roman" panose="02020603050405020304" pitchFamily="18" charset="0"/>
              </a:endParaRPr>
            </a:p>
          </p:txBody>
        </p:sp>
        <p:pic>
          <p:nvPicPr>
            <p:cNvPr id="13334" name="Picture 10">
              <a:extLst>
                <a:ext uri="{FF2B5EF4-FFF2-40B4-BE49-F238E27FC236}">
                  <a16:creationId xmlns:a16="http://schemas.microsoft.com/office/drawing/2014/main" xmlns="" id="{E19534D2-7979-4FEB-84F2-376F07EB2F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xmlns="" id="{7131E26F-15A9-48A5-9979-4E4E6FFD7965}"/>
              </a:ext>
            </a:extLst>
          </p:cNvPr>
          <p:cNvGrpSpPr>
            <a:grpSpLocks/>
          </p:cNvGrpSpPr>
          <p:nvPr/>
        </p:nvGrpSpPr>
        <p:grpSpPr bwMode="auto">
          <a:xfrm>
            <a:off x="1597025" y="1085851"/>
            <a:ext cx="812800" cy="811213"/>
            <a:chOff x="83662" y="159259"/>
            <a:chExt cx="1082288" cy="1082288"/>
          </a:xfrm>
        </p:grpSpPr>
        <p:sp>
          <p:nvSpPr>
            <p:cNvPr id="16" name="Oval 15">
              <a:extLst>
                <a:ext uri="{FF2B5EF4-FFF2-40B4-BE49-F238E27FC236}">
                  <a16:creationId xmlns:a16="http://schemas.microsoft.com/office/drawing/2014/main" xmlns="" id="{709E8147-353B-4179-94BA-CFA17A2D3ECD}"/>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3327" name="Picture 16">
              <a:extLst>
                <a:ext uri="{FF2B5EF4-FFF2-40B4-BE49-F238E27FC236}">
                  <a16:creationId xmlns:a16="http://schemas.microsoft.com/office/drawing/2014/main" xmlns="" id="{E80BE64C-65F2-47F6-A5FB-AA279FCC48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17">
              <a:extLst>
                <a:ext uri="{FF2B5EF4-FFF2-40B4-BE49-F238E27FC236}">
                  <a16:creationId xmlns:a16="http://schemas.microsoft.com/office/drawing/2014/main" xmlns="" id="{CCF81086-F212-4B19-92DF-999A896650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xmlns="" id="{968E6250-7197-4B2C-B6E0-E7CF68FD787F}"/>
                </a:ext>
              </a:extLst>
            </p:cNvPr>
            <p:cNvSpPr txBox="1"/>
            <p:nvPr/>
          </p:nvSpPr>
          <p:spPr>
            <a:xfrm>
              <a:off x="323239" y="277250"/>
              <a:ext cx="603157" cy="892552"/>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p>
          </p:txBody>
        </p:sp>
      </p:grpSp>
      <p:sp>
        <p:nvSpPr>
          <p:cNvPr id="20" name="Parallelogram 19">
            <a:extLst>
              <a:ext uri="{FF2B5EF4-FFF2-40B4-BE49-F238E27FC236}">
                <a16:creationId xmlns:a16="http://schemas.microsoft.com/office/drawing/2014/main" xmlns="" id="{02FDD7EF-83BF-424E-9EEC-A53BB1C016AC}"/>
              </a:ext>
            </a:extLst>
          </p:cNvPr>
          <p:cNvSpPr/>
          <p:nvPr/>
        </p:nvSpPr>
        <p:spPr>
          <a:xfrm flipH="1">
            <a:off x="7385051" y="5845176"/>
            <a:ext cx="474663"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21" name="Parallelogram 20">
            <a:extLst>
              <a:ext uri="{FF2B5EF4-FFF2-40B4-BE49-F238E27FC236}">
                <a16:creationId xmlns:a16="http://schemas.microsoft.com/office/drawing/2014/main" xmlns="" id="{9B3ECC82-8872-43F2-A904-1CF5C7CA7F0B}"/>
              </a:ext>
            </a:extLst>
          </p:cNvPr>
          <p:cNvSpPr/>
          <p:nvPr/>
        </p:nvSpPr>
        <p:spPr>
          <a:xfrm flipH="1">
            <a:off x="7859713" y="5845176"/>
            <a:ext cx="493712" cy="155575"/>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grpSp>
        <p:nvGrpSpPr>
          <p:cNvPr id="24" name="Group 7">
            <a:extLst>
              <a:ext uri="{FF2B5EF4-FFF2-40B4-BE49-F238E27FC236}">
                <a16:creationId xmlns:a16="http://schemas.microsoft.com/office/drawing/2014/main" xmlns="" id="{1C8FA6B3-1617-45BC-8851-54031998CB51}"/>
              </a:ext>
            </a:extLst>
          </p:cNvPr>
          <p:cNvGrpSpPr>
            <a:grpSpLocks/>
          </p:cNvGrpSpPr>
          <p:nvPr/>
        </p:nvGrpSpPr>
        <p:grpSpPr bwMode="auto">
          <a:xfrm>
            <a:off x="1819276" y="1889124"/>
            <a:ext cx="577431" cy="3660775"/>
            <a:chOff x="393013" y="1032069"/>
            <a:chExt cx="455948" cy="3255185"/>
          </a:xfrm>
        </p:grpSpPr>
        <p:cxnSp>
          <p:nvCxnSpPr>
            <p:cNvPr id="25" name="Straight Connector 12">
              <a:extLst>
                <a:ext uri="{FF2B5EF4-FFF2-40B4-BE49-F238E27FC236}">
                  <a16:creationId xmlns:a16="http://schemas.microsoft.com/office/drawing/2014/main" xmlns="" id="{2E189895-0F41-4338-B939-36BF88143735}"/>
                </a:ext>
              </a:extLst>
            </p:cNvPr>
            <p:cNvCxnSpPr>
              <a:endCxn id="27"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6" name="Group 4">
              <a:extLst>
                <a:ext uri="{FF2B5EF4-FFF2-40B4-BE49-F238E27FC236}">
                  <a16:creationId xmlns:a16="http://schemas.microsoft.com/office/drawing/2014/main" xmlns="" id="{C03D8854-FB48-497E-9ECA-B99273DEA5F0}"/>
                </a:ext>
              </a:extLst>
            </p:cNvPr>
            <p:cNvGrpSpPr>
              <a:grpSpLocks/>
            </p:cNvGrpSpPr>
            <p:nvPr/>
          </p:nvGrpSpPr>
          <p:grpSpPr bwMode="auto">
            <a:xfrm>
              <a:off x="393013" y="3831306"/>
              <a:ext cx="455948" cy="455948"/>
              <a:chOff x="268476" y="3198923"/>
              <a:chExt cx="286946" cy="286946"/>
            </a:xfrm>
          </p:grpSpPr>
          <p:sp>
            <p:nvSpPr>
              <p:cNvPr id="27" name="Oval 63">
                <a:extLst>
                  <a:ext uri="{FF2B5EF4-FFF2-40B4-BE49-F238E27FC236}">
                    <a16:creationId xmlns:a16="http://schemas.microsoft.com/office/drawing/2014/main" xmlns="" id="{B9D98D4F-88E0-4F22-AB34-17F68BA292E7}"/>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8" name="Oval 64">
                <a:extLst>
                  <a:ext uri="{FF2B5EF4-FFF2-40B4-BE49-F238E27FC236}">
                    <a16:creationId xmlns:a16="http://schemas.microsoft.com/office/drawing/2014/main" xmlns="" id="{311689F3-F666-4488-99C9-45B1ED7A5683}"/>
                  </a:ext>
                </a:extLst>
              </p:cNvPr>
              <p:cNvSpPr/>
              <p:nvPr/>
            </p:nvSpPr>
            <p:spPr>
              <a:xfrm>
                <a:off x="349889" y="3277942"/>
                <a:ext cx="124120" cy="123956"/>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 fill="hold"/>
                                        <p:tgtEl>
                                          <p:spTgt spid="15"/>
                                        </p:tgtEl>
                                        <p:attrNameLst>
                                          <p:attrName>ppt_w</p:attrName>
                                        </p:attrNameLst>
                                      </p:cBhvr>
                                      <p:tavLst>
                                        <p:tav tm="0">
                                          <p:val>
                                            <p:fltVal val="0"/>
                                          </p:val>
                                        </p:tav>
                                        <p:tav tm="100000">
                                          <p:val>
                                            <p:strVal val="#ppt_w"/>
                                          </p:val>
                                        </p:tav>
                                      </p:tavLst>
                                    </p:anim>
                                    <p:anim calcmode="lin" valueType="num">
                                      <p:cBhvr>
                                        <p:cTn id="8" dur="200" fill="hold"/>
                                        <p:tgtEl>
                                          <p:spTgt spid="15"/>
                                        </p:tgtEl>
                                        <p:attrNameLst>
                                          <p:attrName>ppt_h</p:attrName>
                                        </p:attrNameLst>
                                      </p:cBhvr>
                                      <p:tavLst>
                                        <p:tav tm="0">
                                          <p:val>
                                            <p:fltVal val="0"/>
                                          </p:val>
                                        </p:tav>
                                        <p:tav tm="100000">
                                          <p:val>
                                            <p:strVal val="#ppt_h"/>
                                          </p:val>
                                        </p:tav>
                                      </p:tavLst>
                                    </p:anim>
                                    <p:anim calcmode="lin" valueType="num">
                                      <p:cBhvr>
                                        <p:cTn id="9" dur="200" fill="hold"/>
                                        <p:tgtEl>
                                          <p:spTgt spid="15"/>
                                        </p:tgtEl>
                                        <p:attrNameLst>
                                          <p:attrName>style.rotation</p:attrName>
                                        </p:attrNameLst>
                                      </p:cBhvr>
                                      <p:tavLst>
                                        <p:tav tm="0">
                                          <p:val>
                                            <p:fltVal val="360"/>
                                          </p:val>
                                        </p:tav>
                                        <p:tav tm="100000">
                                          <p:val>
                                            <p:fltVal val="0"/>
                                          </p:val>
                                        </p:tav>
                                      </p:tavLst>
                                    </p:anim>
                                    <p:animEffect transition="in" filter="fade">
                                      <p:cBhvr>
                                        <p:cTn id="10" dur="2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200"/>
                                        <p:tgtEl>
                                          <p:spTgt spid="24"/>
                                        </p:tgtEl>
                                      </p:cBhvr>
                                    </p:animEffect>
                                  </p:childTnLst>
                                </p:cTn>
                              </p:par>
                            </p:childTnLst>
                          </p:cTn>
                        </p:par>
                        <p:par>
                          <p:cTn id="20" fill="hold">
                            <p:stCondLst>
                              <p:cond delay="200"/>
                            </p:stCondLst>
                            <p:childTnLst>
                              <p:par>
                                <p:cTn id="21" presetID="17"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300" fill="hold"/>
                                        <p:tgtEl>
                                          <p:spTgt spid="6"/>
                                        </p:tgtEl>
                                        <p:attrNameLst>
                                          <p:attrName>ppt_x</p:attrName>
                                        </p:attrNameLst>
                                      </p:cBhvr>
                                      <p:tavLst>
                                        <p:tav tm="0">
                                          <p:val>
                                            <p:strVal val="#ppt_x-#ppt_w/2"/>
                                          </p:val>
                                        </p:tav>
                                        <p:tav tm="100000">
                                          <p:val>
                                            <p:strVal val="#ppt_x"/>
                                          </p:val>
                                        </p:tav>
                                      </p:tavLst>
                                    </p:anim>
                                    <p:anim calcmode="lin" valueType="num">
                                      <p:cBhvr>
                                        <p:cTn id="24" dur="300" fill="hold"/>
                                        <p:tgtEl>
                                          <p:spTgt spid="6"/>
                                        </p:tgtEl>
                                        <p:attrNameLst>
                                          <p:attrName>ppt_y</p:attrName>
                                        </p:attrNameLst>
                                      </p:cBhvr>
                                      <p:tavLst>
                                        <p:tav tm="0">
                                          <p:val>
                                            <p:strVal val="#ppt_y"/>
                                          </p:val>
                                        </p:tav>
                                        <p:tav tm="100000">
                                          <p:val>
                                            <p:strVal val="#ppt_y"/>
                                          </p:val>
                                        </p:tav>
                                      </p:tavLst>
                                    </p:anim>
                                    <p:anim calcmode="lin" valueType="num">
                                      <p:cBhvr>
                                        <p:cTn id="25" dur="300" fill="hold"/>
                                        <p:tgtEl>
                                          <p:spTgt spid="6"/>
                                        </p:tgtEl>
                                        <p:attrNameLst>
                                          <p:attrName>ppt_w</p:attrName>
                                        </p:attrNameLst>
                                      </p:cBhvr>
                                      <p:tavLst>
                                        <p:tav tm="0">
                                          <p:val>
                                            <p:fltVal val="0"/>
                                          </p:val>
                                        </p:tav>
                                        <p:tav tm="100000">
                                          <p:val>
                                            <p:strVal val="#ppt_w"/>
                                          </p:val>
                                        </p:tav>
                                      </p:tavLst>
                                    </p:anim>
                                    <p:anim calcmode="lin" valueType="num">
                                      <p:cBhvr>
                                        <p:cTn id="26" dur="3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20"/>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2" name="Group 1">
            <a:extLst>
              <a:ext uri="{FF2B5EF4-FFF2-40B4-BE49-F238E27FC236}">
                <a16:creationId xmlns:a16="http://schemas.microsoft.com/office/drawing/2014/main" xmlns="" id="{6E3AD8B8-B5F1-4E8F-BCC7-4544A5FB4A29}"/>
              </a:ext>
            </a:extLst>
          </p:cNvPr>
          <p:cNvGrpSpPr/>
          <p:nvPr/>
        </p:nvGrpSpPr>
        <p:grpSpPr>
          <a:xfrm>
            <a:off x="1014243" y="2083168"/>
            <a:ext cx="8241264" cy="872949"/>
            <a:chOff x="3196548" y="1633376"/>
            <a:chExt cx="6885911" cy="872949"/>
          </a:xfrm>
        </p:grpSpPr>
        <p:grpSp>
          <p:nvGrpSpPr>
            <p:cNvPr id="17" name="Group 16">
              <a:extLst>
                <a:ext uri="{FF2B5EF4-FFF2-40B4-BE49-F238E27FC236}">
                  <a16:creationId xmlns:a16="http://schemas.microsoft.com/office/drawing/2014/main" xmlns="" id="{5C91F31A-EDEB-4352-AEB9-72156EF377B5}"/>
                </a:ext>
              </a:extLst>
            </p:cNvPr>
            <p:cNvGrpSpPr/>
            <p:nvPr/>
          </p:nvGrpSpPr>
          <p:grpSpPr>
            <a:xfrm>
              <a:off x="3196548" y="1633376"/>
              <a:ext cx="6885911" cy="872949"/>
              <a:chOff x="1133367" y="2220084"/>
              <a:chExt cx="3974596" cy="914400"/>
            </a:xfrm>
            <a:solidFill>
              <a:srgbClr val="FCFEB0"/>
            </a:solidFill>
          </p:grpSpPr>
          <p:sp>
            <p:nvSpPr>
              <p:cNvPr id="18" name="Arrow: Pentagon 17">
                <a:extLst>
                  <a:ext uri="{FF2B5EF4-FFF2-40B4-BE49-F238E27FC236}">
                    <a16:creationId xmlns:a16="http://schemas.microsoft.com/office/drawing/2014/main" xmlns="" id="{148B1972-7196-4B87-B004-3584BD66441C}"/>
                  </a:ext>
                </a:extLst>
              </p:cNvPr>
              <p:cNvSpPr/>
              <p:nvPr/>
            </p:nvSpPr>
            <p:spPr>
              <a:xfrm>
                <a:off x="1133367" y="2220084"/>
                <a:ext cx="3974596"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xmlns="" id="{7C98953B-7D65-4C5B-A162-EF58AA078540}"/>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xmlns="" id="{04670728-1741-4833-9A20-59430923F615}"/>
                </a:ext>
              </a:extLst>
            </p:cNvPr>
            <p:cNvSpPr txBox="1"/>
            <p:nvPr/>
          </p:nvSpPr>
          <p:spPr>
            <a:xfrm>
              <a:off x="4113525" y="1803215"/>
              <a:ext cx="5544820"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của rừng nhiệt đới A-ma-dôn</a:t>
              </a:r>
            </a:p>
          </p:txBody>
        </p:sp>
      </p:grpSp>
      <p:sp>
        <p:nvSpPr>
          <p:cNvPr id="21" name="Arrow: Pentagon 20">
            <a:extLst>
              <a:ext uri="{FF2B5EF4-FFF2-40B4-BE49-F238E27FC236}">
                <a16:creationId xmlns:a16="http://schemas.microsoft.com/office/drawing/2014/main" xmlns="" id="{CA02300E-50B7-4EDA-86E8-B9B08F711473}"/>
              </a:ext>
            </a:extLst>
          </p:cNvPr>
          <p:cNvSpPr/>
          <p:nvPr/>
        </p:nvSpPr>
        <p:spPr>
          <a:xfrm>
            <a:off x="967256" y="2080244"/>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xmlns="" id="{33BEFBF2-C0F4-4F92-82DE-EA58FF6EF957}"/>
              </a:ext>
            </a:extLst>
          </p:cNvPr>
          <p:cNvSpPr/>
          <p:nvPr/>
        </p:nvSpPr>
        <p:spPr>
          <a:xfrm rot="5400000">
            <a:off x="1646112" y="2418867"/>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ình ảnh 13">
            <a:extLst>
              <a:ext uri="{FF2B5EF4-FFF2-40B4-BE49-F238E27FC236}">
                <a16:creationId xmlns:a16="http://schemas.microsoft.com/office/drawing/2014/main" xmlns="" id="{139B1CBB-E2A5-457C-B92D-4A2E187590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9" name="Group 8">
            <a:extLst>
              <a:ext uri="{FF2B5EF4-FFF2-40B4-BE49-F238E27FC236}">
                <a16:creationId xmlns:a16="http://schemas.microsoft.com/office/drawing/2014/main" xmlns="" id="{2C87E903-91D2-4565-AB30-9D8A616AE4E7}"/>
              </a:ext>
            </a:extLst>
          </p:cNvPr>
          <p:cNvGrpSpPr/>
          <p:nvPr/>
        </p:nvGrpSpPr>
        <p:grpSpPr>
          <a:xfrm>
            <a:off x="964160" y="3397543"/>
            <a:ext cx="10837739" cy="875873"/>
            <a:chOff x="3101140" y="2797566"/>
            <a:chExt cx="11030198" cy="875873"/>
          </a:xfrm>
        </p:grpSpPr>
        <p:grpSp>
          <p:nvGrpSpPr>
            <p:cNvPr id="24" name="Group 23">
              <a:extLst>
                <a:ext uri="{FF2B5EF4-FFF2-40B4-BE49-F238E27FC236}">
                  <a16:creationId xmlns:a16="http://schemas.microsoft.com/office/drawing/2014/main" xmlns="" id="{2E7FFE3E-74EA-4B7F-8177-ADE48FBB3362}"/>
                </a:ext>
              </a:extLst>
            </p:cNvPr>
            <p:cNvGrpSpPr/>
            <p:nvPr/>
          </p:nvGrpSpPr>
          <p:grpSpPr>
            <a:xfrm>
              <a:off x="3162053" y="2800490"/>
              <a:ext cx="10164053" cy="872949"/>
              <a:chOff x="1133365" y="2220084"/>
              <a:chExt cx="6671095" cy="914400"/>
            </a:xfrm>
            <a:solidFill>
              <a:srgbClr val="FCFEB0"/>
            </a:solidFill>
          </p:grpSpPr>
          <p:sp>
            <p:nvSpPr>
              <p:cNvPr id="33" name="Arrow: Pentagon 32">
                <a:extLst>
                  <a:ext uri="{FF2B5EF4-FFF2-40B4-BE49-F238E27FC236}">
                    <a16:creationId xmlns:a16="http://schemas.microsoft.com/office/drawing/2014/main" xmlns="" id="{1077D75B-89C0-44CD-936F-25D8151F1E1A}"/>
                  </a:ext>
                </a:extLst>
              </p:cNvPr>
              <p:cNvSpPr/>
              <p:nvPr/>
            </p:nvSpPr>
            <p:spPr>
              <a:xfrm>
                <a:off x="1133365" y="2220084"/>
                <a:ext cx="6671095"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xmlns=""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8" name="Group 7">
              <a:extLst>
                <a:ext uri="{FF2B5EF4-FFF2-40B4-BE49-F238E27FC236}">
                  <a16:creationId xmlns:a16="http://schemas.microsoft.com/office/drawing/2014/main" xmlns="" id="{E122E75E-9F30-4F73-A992-2B1277AF825E}"/>
                </a:ext>
              </a:extLst>
            </p:cNvPr>
            <p:cNvGrpSpPr/>
            <p:nvPr/>
          </p:nvGrpSpPr>
          <p:grpSpPr>
            <a:xfrm>
              <a:off x="3101140" y="2797566"/>
              <a:ext cx="1061586" cy="872947"/>
              <a:chOff x="3101140" y="2797566"/>
              <a:chExt cx="1061586" cy="872947"/>
            </a:xfrm>
          </p:grpSpPr>
          <p:sp>
            <p:nvSpPr>
              <p:cNvPr id="30" name="Arrow: Pentagon 29">
                <a:extLst>
                  <a:ext uri="{FF2B5EF4-FFF2-40B4-BE49-F238E27FC236}">
                    <a16:creationId xmlns:a16="http://schemas.microsoft.com/office/drawing/2014/main" xmlns="" id="{D1148A92-A3DA-4E76-B6A4-D7DA5271949D}"/>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xmlns="" id="{DD736294-8B01-4A66-90A2-4EA9C6C674E1}"/>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xmlns="" id="{7BF7C870-BBB9-4BBC-A19C-CEF9ACB06063}"/>
                </a:ext>
              </a:extLst>
            </p:cNvPr>
            <p:cNvSpPr txBox="1"/>
            <p:nvPr/>
          </p:nvSpPr>
          <p:spPr>
            <a:xfrm>
              <a:off x="3101140" y="2986913"/>
              <a:ext cx="11030198"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Vấn đề khai thác, sử dụng và bảo vệ rừng A-ma-dôn</a:t>
              </a:r>
            </a:p>
          </p:txBody>
        </p:sp>
      </p:grpSp>
      <p:pic>
        <p:nvPicPr>
          <p:cNvPr id="28" name="Picture 27">
            <a:extLst>
              <a:ext uri="{FF2B5EF4-FFF2-40B4-BE49-F238E27FC236}">
                <a16:creationId xmlns:a16="http://schemas.microsoft.com/office/drawing/2014/main" xmlns="" id="{D57804D1-0E17-4B67-AFE5-6E829B878A04}"/>
              </a:ext>
            </a:extLst>
          </p:cNvPr>
          <p:cNvPicPr>
            <a:picLocks noChangeAspect="1"/>
          </p:cNvPicPr>
          <p:nvPr/>
        </p:nvPicPr>
        <p:blipFill>
          <a:blip r:embed="rId5"/>
          <a:stretch>
            <a:fillRect/>
          </a:stretch>
        </p:blipFill>
        <p:spPr>
          <a:xfrm>
            <a:off x="11010718" y="104652"/>
            <a:ext cx="1054691" cy="927925"/>
          </a:xfrm>
          <a:prstGeom prst="rect">
            <a:avLst/>
          </a:prstGeom>
        </p:spPr>
      </p:pic>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F79D769-640E-4145-A4CB-735E47020711}"/>
              </a:ext>
            </a:extLst>
          </p:cNvPr>
          <p:cNvSpPr/>
          <p:nvPr/>
        </p:nvSpPr>
        <p:spPr>
          <a:xfrm>
            <a:off x="245660" y="2404028"/>
            <a:ext cx="11805313" cy="1384995"/>
          </a:xfrm>
          <a:prstGeom prst="rect">
            <a:avLst/>
          </a:prstGeom>
          <a:ln>
            <a:solidFill>
              <a:srgbClr val="5516F2"/>
            </a:solidFill>
            <a:prstDash val="sysDash"/>
          </a:ln>
        </p:spPr>
        <p:txBody>
          <a:bodyPr wrap="square">
            <a:spAutoFit/>
          </a:bodyPr>
          <a:lstStyle/>
          <a:p>
            <a:pPr algn="just"/>
            <a:r>
              <a:rPr lang="en-US" sz="2800">
                <a:solidFill>
                  <a:srgbClr val="FF0066"/>
                </a:solidFill>
                <a:latin typeface="Arial" panose="020B0604020202020204" pitchFamily="34" charset="0"/>
                <a:cs typeface="Arial" panose="020B0604020202020204" pitchFamily="34" charset="0"/>
              </a:rPr>
              <a:t>Dựa vào hình 16.1, hình 18, bảng số liệu và thông tin trong bài, em hãy:</a:t>
            </a:r>
          </a:p>
          <a:p>
            <a:pPr algn="just"/>
            <a:r>
              <a:rPr lang="en-US" sz="2800">
                <a:solidFill>
                  <a:srgbClr val="FF0066"/>
                </a:solidFill>
                <a:latin typeface="Arial" panose="020B0604020202020204" pitchFamily="34" charset="0"/>
                <a:cs typeface="Arial" panose="020B0604020202020204" pitchFamily="34" charset="0"/>
              </a:rPr>
              <a:t>- Xác định vị trí của rừng nhiệt đới A-ma-dôn trên bản đồ.</a:t>
            </a:r>
          </a:p>
          <a:p>
            <a:pPr algn="just"/>
            <a:r>
              <a:rPr lang="en-US" sz="2800">
                <a:solidFill>
                  <a:srgbClr val="FF0066"/>
                </a:solidFill>
                <a:latin typeface="Arial" panose="020B0604020202020204" pitchFamily="34" charset="0"/>
                <a:cs typeface="Arial" panose="020B0604020202020204" pitchFamily="34" charset="0"/>
              </a:rPr>
              <a:t>- Nêu các đặc điểm của rừng nhiệt đới A-ma-dôn.</a:t>
            </a:r>
          </a:p>
        </p:txBody>
      </p:sp>
      <p:grpSp>
        <p:nvGrpSpPr>
          <p:cNvPr id="3" name="Group 2">
            <a:extLst>
              <a:ext uri="{FF2B5EF4-FFF2-40B4-BE49-F238E27FC236}">
                <a16:creationId xmlns:a16="http://schemas.microsoft.com/office/drawing/2014/main" xmlns="" id="{D0108D3F-25D7-4984-9171-71D6A175DC25}"/>
              </a:ext>
            </a:extLst>
          </p:cNvPr>
          <p:cNvGrpSpPr/>
          <p:nvPr/>
        </p:nvGrpSpPr>
        <p:grpSpPr>
          <a:xfrm>
            <a:off x="86193" y="22354"/>
            <a:ext cx="8241264" cy="872949"/>
            <a:chOff x="3196548" y="1633376"/>
            <a:chExt cx="6885911" cy="872949"/>
          </a:xfrm>
        </p:grpSpPr>
        <p:grpSp>
          <p:nvGrpSpPr>
            <p:cNvPr id="4" name="Group 3">
              <a:extLst>
                <a:ext uri="{FF2B5EF4-FFF2-40B4-BE49-F238E27FC236}">
                  <a16:creationId xmlns:a16="http://schemas.microsoft.com/office/drawing/2014/main" xmlns="" id="{45DFEA7B-04C2-40B6-ACB9-73E6561BA461}"/>
                </a:ext>
              </a:extLst>
            </p:cNvPr>
            <p:cNvGrpSpPr/>
            <p:nvPr/>
          </p:nvGrpSpPr>
          <p:grpSpPr>
            <a:xfrm>
              <a:off x="3196548" y="1633376"/>
              <a:ext cx="6885911" cy="872949"/>
              <a:chOff x="1133367" y="2220084"/>
              <a:chExt cx="3974596" cy="914400"/>
            </a:xfrm>
            <a:solidFill>
              <a:srgbClr val="FCFEB0"/>
            </a:solidFill>
          </p:grpSpPr>
          <p:sp>
            <p:nvSpPr>
              <p:cNvPr id="6" name="Arrow: Pentagon 5">
                <a:extLst>
                  <a:ext uri="{FF2B5EF4-FFF2-40B4-BE49-F238E27FC236}">
                    <a16:creationId xmlns:a16="http://schemas.microsoft.com/office/drawing/2014/main" xmlns="" id="{E166EC2D-82B5-4AB1-BC99-4953CF3F02E4}"/>
                  </a:ext>
                </a:extLst>
              </p:cNvPr>
              <p:cNvSpPr/>
              <p:nvPr/>
            </p:nvSpPr>
            <p:spPr>
              <a:xfrm>
                <a:off x="1133367" y="2220084"/>
                <a:ext cx="3974596"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 name="TextBox 6">
                <a:extLst>
                  <a:ext uri="{FF2B5EF4-FFF2-40B4-BE49-F238E27FC236}">
                    <a16:creationId xmlns:a16="http://schemas.microsoft.com/office/drawing/2014/main" xmlns="" id="{6FBBD7C4-56AE-4E94-8425-DF2FE26FEBA5}"/>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580B1E4B-AEBB-420F-98FC-EFD23BA1B68C}"/>
                </a:ext>
              </a:extLst>
            </p:cNvPr>
            <p:cNvSpPr txBox="1"/>
            <p:nvPr/>
          </p:nvSpPr>
          <p:spPr>
            <a:xfrm>
              <a:off x="4113525" y="1803215"/>
              <a:ext cx="5544820"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của rừng nhiệt đới A-ma-dôn</a:t>
              </a:r>
            </a:p>
          </p:txBody>
        </p:sp>
      </p:grpSp>
      <p:sp>
        <p:nvSpPr>
          <p:cNvPr id="8" name="Arrow: Pentagon 7">
            <a:extLst>
              <a:ext uri="{FF2B5EF4-FFF2-40B4-BE49-F238E27FC236}">
                <a16:creationId xmlns:a16="http://schemas.microsoft.com/office/drawing/2014/main" xmlns="" id="{413C38C4-10B9-4C86-A405-E43199DCEB7C}"/>
              </a:ext>
            </a:extLst>
          </p:cNvPr>
          <p:cNvSpPr/>
          <p:nvPr/>
        </p:nvSpPr>
        <p:spPr>
          <a:xfrm>
            <a:off x="39206" y="1943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xmlns="" id="{1876AC15-B1BF-45E2-AE6F-241C437E1356}"/>
              </a:ext>
            </a:extLst>
          </p:cNvPr>
          <p:cNvSpPr/>
          <p:nvPr/>
        </p:nvSpPr>
        <p:spPr>
          <a:xfrm rot="5400000">
            <a:off x="718062" y="35805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977EA6FF-FF8F-418C-9AC4-B3D84285221F}"/>
              </a:ext>
            </a:extLst>
          </p:cNvPr>
          <p:cNvGrpSpPr/>
          <p:nvPr/>
        </p:nvGrpSpPr>
        <p:grpSpPr>
          <a:xfrm>
            <a:off x="4171973" y="1440763"/>
            <a:ext cx="3810866" cy="827835"/>
            <a:chOff x="3222881" y="908516"/>
            <a:chExt cx="3514971" cy="682233"/>
          </a:xfrm>
        </p:grpSpPr>
        <p:sp>
          <p:nvSpPr>
            <p:cNvPr id="11" name="Rectangle: Rounded Corners 10">
              <a:extLst>
                <a:ext uri="{FF2B5EF4-FFF2-40B4-BE49-F238E27FC236}">
                  <a16:creationId xmlns:a16="http://schemas.microsoft.com/office/drawing/2014/main" xmlns="" id="{04F93930-AEB2-44D0-978C-A727E6BBD84E}"/>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2" name="TextBox 11">
              <a:extLst>
                <a:ext uri="{FF2B5EF4-FFF2-40B4-BE49-F238E27FC236}">
                  <a16:creationId xmlns:a16="http://schemas.microsoft.com/office/drawing/2014/main" xmlns="" id="{97688A35-7E16-4276-AAAD-ADD9143F57C3}"/>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grpSp>
        <p:nvGrpSpPr>
          <p:cNvPr id="13" name="Group 12">
            <a:extLst>
              <a:ext uri="{FF2B5EF4-FFF2-40B4-BE49-F238E27FC236}">
                <a16:creationId xmlns:a16="http://schemas.microsoft.com/office/drawing/2014/main" xmlns="" id="{E9DBE4B6-EA73-4B2D-A74C-CC9DC2C69641}"/>
              </a:ext>
            </a:extLst>
          </p:cNvPr>
          <p:cNvGrpSpPr/>
          <p:nvPr/>
        </p:nvGrpSpPr>
        <p:grpSpPr>
          <a:xfrm>
            <a:off x="457510" y="1042529"/>
            <a:ext cx="1268591" cy="796469"/>
            <a:chOff x="3634055" y="3302115"/>
            <a:chExt cx="848449" cy="796469"/>
          </a:xfrm>
        </p:grpSpPr>
        <p:pic>
          <p:nvPicPr>
            <p:cNvPr id="14" name="Picture 13">
              <a:extLst>
                <a:ext uri="{FF2B5EF4-FFF2-40B4-BE49-F238E27FC236}">
                  <a16:creationId xmlns:a16="http://schemas.microsoft.com/office/drawing/2014/main" xmlns="" id="{AAD25DBF-DF7A-4EE1-90E7-0CCBE452C7F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5" name="Picture 14">
              <a:extLst>
                <a:ext uri="{FF2B5EF4-FFF2-40B4-BE49-F238E27FC236}">
                  <a16:creationId xmlns:a16="http://schemas.microsoft.com/office/drawing/2014/main" xmlns="" id="{4F2370DE-4BC1-4E0F-BF38-BF9D3796685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17" name="3 Minute Timer (Nho)">
            <a:hlinkClick r:id="" action="ppaction://media"/>
            <a:extLst>
              <a:ext uri="{FF2B5EF4-FFF2-40B4-BE49-F238E27FC236}">
                <a16:creationId xmlns:a16="http://schemas.microsoft.com/office/drawing/2014/main" xmlns="" id="{B8DB0A4A-A25E-4660-93DE-1D3A92A80C5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85696" y="435746"/>
            <a:ext cx="1688558" cy="1126546"/>
          </a:xfrm>
          <a:prstGeom prst="rect">
            <a:avLst/>
          </a:prstGeom>
        </p:spPr>
      </p:pic>
      <p:sp>
        <p:nvSpPr>
          <p:cNvPr id="18" name="Rectangle 17">
            <a:extLst>
              <a:ext uri="{FF2B5EF4-FFF2-40B4-BE49-F238E27FC236}">
                <a16:creationId xmlns:a16="http://schemas.microsoft.com/office/drawing/2014/main" xmlns="" id="{E02D0B42-5FBD-492F-9A3B-48B397E0D12D}"/>
              </a:ext>
            </a:extLst>
          </p:cNvPr>
          <p:cNvSpPr/>
          <p:nvPr/>
        </p:nvSpPr>
        <p:spPr>
          <a:xfrm>
            <a:off x="1630985" y="1755827"/>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19" name="Rectangle 18">
            <a:extLst>
              <a:ext uri="{FF2B5EF4-FFF2-40B4-BE49-F238E27FC236}">
                <a16:creationId xmlns:a16="http://schemas.microsoft.com/office/drawing/2014/main" xmlns="" id="{85A76074-739F-45C6-BD4F-9D46A719A62D}"/>
              </a:ext>
            </a:extLst>
          </p:cNvPr>
          <p:cNvSpPr/>
          <p:nvPr/>
        </p:nvSpPr>
        <p:spPr>
          <a:xfrm>
            <a:off x="7706983" y="1813093"/>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a:t>
            </a:r>
            <a:r>
              <a:rPr lang="vi-VN" sz="2800" b="1">
                <a:solidFill>
                  <a:srgbClr val="FF0000"/>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026" name="Picture 2">
            <a:extLst>
              <a:ext uri="{FF2B5EF4-FFF2-40B4-BE49-F238E27FC236}">
                <a16:creationId xmlns:a16="http://schemas.microsoft.com/office/drawing/2014/main" xmlns="" id="{82E99B0C-FADF-47DA-A17A-3FF7CDEE73A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49774" y="3823805"/>
            <a:ext cx="3901199" cy="3022992"/>
          </a:xfrm>
          <a:prstGeom prst="rect">
            <a:avLst/>
          </a:prstGeom>
          <a:noFill/>
          <a:extLst>
            <a:ext uri="{909E8E84-426E-40DD-AFC4-6F175D3DCCD1}">
              <a14:hiddenFill xmlns:a14="http://schemas.microsoft.com/office/drawing/2010/main">
                <a:solidFill>
                  <a:srgbClr val="FFFFFF"/>
                </a:solidFill>
              </a14:hiddenFill>
            </a:ext>
          </a:extLst>
        </p:spPr>
      </p:pic>
      <p:sp>
        <p:nvSpPr>
          <p:cNvPr id="20" name="AutoShape 4">
            <a:extLst>
              <a:ext uri="{FF2B5EF4-FFF2-40B4-BE49-F238E27FC236}">
                <a16:creationId xmlns:a16="http://schemas.microsoft.com/office/drawing/2014/main" xmlns="" id="{FAD8697C-CB3C-4562-A6A8-59E089BCA33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 name="Picture 22">
            <a:extLst>
              <a:ext uri="{FF2B5EF4-FFF2-40B4-BE49-F238E27FC236}">
                <a16:creationId xmlns:a16="http://schemas.microsoft.com/office/drawing/2014/main" xmlns="" id="{76906604-1E84-415D-B1A9-C97EC37F1E9A}"/>
              </a:ext>
            </a:extLst>
          </p:cNvPr>
          <p:cNvPicPr>
            <a:picLocks noChangeAspect="1"/>
          </p:cNvPicPr>
          <p:nvPr/>
        </p:nvPicPr>
        <p:blipFill>
          <a:blip r:embed="rId10"/>
          <a:stretch>
            <a:fillRect/>
          </a:stretch>
        </p:blipFill>
        <p:spPr>
          <a:xfrm>
            <a:off x="349188" y="3856738"/>
            <a:ext cx="2563593" cy="2989612"/>
          </a:xfrm>
          <a:prstGeom prst="rect">
            <a:avLst/>
          </a:prstGeom>
        </p:spPr>
      </p:pic>
    </p:spTree>
    <p:extLst>
      <p:ext uri="{BB962C8B-B14F-4D97-AF65-F5344CB8AC3E}">
        <p14:creationId xmlns:p14="http://schemas.microsoft.com/office/powerpoint/2010/main" val="61815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par>
                                <p:cTn id="21" presetID="22" presetClass="entr" presetSubtype="2"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17"/>
                </p:tgtEl>
              </p:cMediaNode>
            </p:video>
          </p:childTnLst>
        </p:cTn>
      </p:par>
    </p:tnLst>
    <p:bldLst>
      <p:bldP spid="2" grpId="0" animBg="1"/>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1B43A03-C6B2-4EA5-B98C-EE2F8E38B435}"/>
              </a:ext>
            </a:extLst>
          </p:cNvPr>
          <p:cNvGrpSpPr/>
          <p:nvPr/>
        </p:nvGrpSpPr>
        <p:grpSpPr>
          <a:xfrm>
            <a:off x="133298" y="87100"/>
            <a:ext cx="6914274" cy="872949"/>
            <a:chOff x="3196548" y="1633376"/>
            <a:chExt cx="5944784" cy="872949"/>
          </a:xfrm>
        </p:grpSpPr>
        <p:grpSp>
          <p:nvGrpSpPr>
            <p:cNvPr id="3" name="Group 2">
              <a:extLst>
                <a:ext uri="{FF2B5EF4-FFF2-40B4-BE49-F238E27FC236}">
                  <a16:creationId xmlns:a16="http://schemas.microsoft.com/office/drawing/2014/main" xmlns="" id="{3DFB32E2-3369-4406-BEE1-91863A7DDE73}"/>
                </a:ext>
              </a:extLst>
            </p:cNvPr>
            <p:cNvGrpSpPr/>
            <p:nvPr/>
          </p:nvGrpSpPr>
          <p:grpSpPr>
            <a:xfrm>
              <a:off x="3196548" y="1633376"/>
              <a:ext cx="5628080" cy="872949"/>
              <a:chOff x="1133367" y="2220084"/>
              <a:chExt cx="3248567" cy="914400"/>
            </a:xfrm>
            <a:solidFill>
              <a:srgbClr val="FCFEB0"/>
            </a:solidFill>
          </p:grpSpPr>
          <p:sp>
            <p:nvSpPr>
              <p:cNvPr id="5" name="Arrow: Pentagon 4">
                <a:extLst>
                  <a:ext uri="{FF2B5EF4-FFF2-40B4-BE49-F238E27FC236}">
                    <a16:creationId xmlns:a16="http://schemas.microsoft.com/office/drawing/2014/main" xmlns="" id="{CE6EA1C2-E3EC-4623-8F9A-7ABB32AFCFE0}"/>
                  </a:ext>
                </a:extLst>
              </p:cNvPr>
              <p:cNvSpPr/>
              <p:nvPr/>
            </p:nvSpPr>
            <p:spPr>
              <a:xfrm>
                <a:off x="1133367" y="2220084"/>
                <a:ext cx="3248567"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66AFF6BB-36DD-4496-9A62-C0DF4BC9C42F}"/>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2FFA6638-1AAB-41AF-A626-DA2BF3EA30B2}"/>
                </a:ext>
              </a:extLst>
            </p:cNvPr>
            <p:cNvSpPr txBox="1"/>
            <p:nvPr/>
          </p:nvSpPr>
          <p:spPr>
            <a:xfrm>
              <a:off x="3596512" y="1833992"/>
              <a:ext cx="5544820" cy="461665"/>
            </a:xfrm>
            <a:prstGeom prst="rect">
              <a:avLst/>
            </a:prstGeom>
            <a:noFill/>
          </p:spPr>
          <p:txBody>
            <a:bodyPr wrap="square" rtlCol="0">
              <a:spAutoFit/>
            </a:bodyPr>
            <a:lstStyle/>
            <a:p>
              <a:pPr algn="ctr"/>
              <a:r>
                <a:rPr lang="en-US" sz="2400">
                  <a:solidFill>
                    <a:srgbClr val="0070C0"/>
                  </a:solidFill>
                  <a:latin typeface="Arial" panose="020B0604020202020204" pitchFamily="34" charset="0"/>
                  <a:cs typeface="Arial" panose="020B0604020202020204" pitchFamily="34" charset="0"/>
                </a:rPr>
                <a:t>Đặc điểm của rừng nhiệt đới A-ma-dôn</a:t>
              </a:r>
            </a:p>
          </p:txBody>
        </p:sp>
      </p:grpSp>
      <p:sp>
        <p:nvSpPr>
          <p:cNvPr id="7" name="Arrow: Pentagon 6">
            <a:extLst>
              <a:ext uri="{FF2B5EF4-FFF2-40B4-BE49-F238E27FC236}">
                <a16:creationId xmlns:a16="http://schemas.microsoft.com/office/drawing/2014/main" xmlns="" id="{B807C522-9FE7-4C43-9E6B-5A9E9DC0D8EF}"/>
              </a:ext>
            </a:extLst>
          </p:cNvPr>
          <p:cNvSpPr/>
          <p:nvPr/>
        </p:nvSpPr>
        <p:spPr>
          <a:xfrm>
            <a:off x="86310" y="84176"/>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DF410FAC-A05B-4919-AF01-A2A9C2B6E532}"/>
              </a:ext>
            </a:extLst>
          </p:cNvPr>
          <p:cNvSpPr/>
          <p:nvPr/>
        </p:nvSpPr>
        <p:spPr>
          <a:xfrm rot="5400000">
            <a:off x="765166" y="422799"/>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DD648293-6391-4A36-970B-F954EC933F57}"/>
              </a:ext>
            </a:extLst>
          </p:cNvPr>
          <p:cNvGrpSpPr/>
          <p:nvPr/>
        </p:nvGrpSpPr>
        <p:grpSpPr>
          <a:xfrm>
            <a:off x="6757294" y="396057"/>
            <a:ext cx="5564804" cy="6390231"/>
            <a:chOff x="6757294" y="396057"/>
            <a:chExt cx="5564804" cy="6390231"/>
          </a:xfrm>
        </p:grpSpPr>
        <p:pic>
          <p:nvPicPr>
            <p:cNvPr id="9" name="Picture 8">
              <a:extLst>
                <a:ext uri="{FF2B5EF4-FFF2-40B4-BE49-F238E27FC236}">
                  <a16:creationId xmlns:a16="http://schemas.microsoft.com/office/drawing/2014/main" xmlns="" id="{C78B4451-5B43-429A-A89D-F117682F8D81}"/>
                </a:ext>
              </a:extLst>
            </p:cNvPr>
            <p:cNvPicPr>
              <a:picLocks noChangeAspect="1"/>
            </p:cNvPicPr>
            <p:nvPr/>
          </p:nvPicPr>
          <p:blipFill rotWithShape="1">
            <a:blip r:embed="rId3"/>
            <a:srcRect b="2371"/>
            <a:stretch/>
          </p:blipFill>
          <p:spPr>
            <a:xfrm>
              <a:off x="6860659" y="396057"/>
              <a:ext cx="5323088" cy="6060500"/>
            </a:xfrm>
            <a:prstGeom prst="rect">
              <a:avLst/>
            </a:prstGeom>
          </p:spPr>
        </p:pic>
        <p:sp>
          <p:nvSpPr>
            <p:cNvPr id="10" name="TextBox 9">
              <a:extLst>
                <a:ext uri="{FF2B5EF4-FFF2-40B4-BE49-F238E27FC236}">
                  <a16:creationId xmlns:a16="http://schemas.microsoft.com/office/drawing/2014/main" xmlns="" id="{9A088CAB-B55C-4E08-AF1E-CD3685765845}"/>
                </a:ext>
              </a:extLst>
            </p:cNvPr>
            <p:cNvSpPr txBox="1"/>
            <p:nvPr/>
          </p:nvSpPr>
          <p:spPr>
            <a:xfrm>
              <a:off x="6757294" y="6447734"/>
              <a:ext cx="5564804" cy="338554"/>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16.1. Bản đồ tự nhiên khu vực Trung và Nam Mỹ</a:t>
              </a:r>
            </a:p>
          </p:txBody>
        </p:sp>
      </p:grpSp>
      <p:sp>
        <p:nvSpPr>
          <p:cNvPr id="13" name="Freeform: Shape 12">
            <a:extLst>
              <a:ext uri="{FF2B5EF4-FFF2-40B4-BE49-F238E27FC236}">
                <a16:creationId xmlns:a16="http://schemas.microsoft.com/office/drawing/2014/main" xmlns="" id="{F788C28F-63D2-444D-BDC8-C45E0D1A8287}"/>
              </a:ext>
            </a:extLst>
          </p:cNvPr>
          <p:cNvSpPr/>
          <p:nvPr/>
        </p:nvSpPr>
        <p:spPr>
          <a:xfrm>
            <a:off x="9227676" y="2608521"/>
            <a:ext cx="1830184" cy="1377146"/>
          </a:xfrm>
          <a:custGeom>
            <a:avLst/>
            <a:gdLst>
              <a:gd name="connsiteX0" fmla="*/ 1575003 w 1830184"/>
              <a:gd name="connsiteY0" fmla="*/ 276446 h 1377146"/>
              <a:gd name="connsiteX1" fmla="*/ 1582091 w 1830184"/>
              <a:gd name="connsiteY1" fmla="*/ 226828 h 1377146"/>
              <a:gd name="connsiteX2" fmla="*/ 1603357 w 1830184"/>
              <a:gd name="connsiteY2" fmla="*/ 212651 h 1377146"/>
              <a:gd name="connsiteX3" fmla="*/ 1617533 w 1830184"/>
              <a:gd name="connsiteY3" fmla="*/ 191386 h 1377146"/>
              <a:gd name="connsiteX4" fmla="*/ 1660064 w 1830184"/>
              <a:gd name="connsiteY4" fmla="*/ 170121 h 1377146"/>
              <a:gd name="connsiteX5" fmla="*/ 1674240 w 1830184"/>
              <a:gd name="connsiteY5" fmla="*/ 141767 h 1377146"/>
              <a:gd name="connsiteX6" fmla="*/ 1667152 w 1830184"/>
              <a:gd name="connsiteY6" fmla="*/ 120502 h 1377146"/>
              <a:gd name="connsiteX7" fmla="*/ 1645887 w 1830184"/>
              <a:gd name="connsiteY7" fmla="*/ 56707 h 1377146"/>
              <a:gd name="connsiteX8" fmla="*/ 1624622 w 1830184"/>
              <a:gd name="connsiteY8" fmla="*/ 49619 h 1377146"/>
              <a:gd name="connsiteX9" fmla="*/ 1567915 w 1830184"/>
              <a:gd name="connsiteY9" fmla="*/ 42530 h 1377146"/>
              <a:gd name="connsiteX10" fmla="*/ 1553738 w 1830184"/>
              <a:gd name="connsiteY10" fmla="*/ 21265 h 1377146"/>
              <a:gd name="connsiteX11" fmla="*/ 1440324 w 1830184"/>
              <a:gd name="connsiteY11" fmla="*/ 14177 h 1377146"/>
              <a:gd name="connsiteX12" fmla="*/ 1419059 w 1830184"/>
              <a:gd name="connsiteY12" fmla="*/ 28353 h 1377146"/>
              <a:gd name="connsiteX13" fmla="*/ 1319822 w 1830184"/>
              <a:gd name="connsiteY13" fmla="*/ 14177 h 1377146"/>
              <a:gd name="connsiteX14" fmla="*/ 1149701 w 1830184"/>
              <a:gd name="connsiteY14" fmla="*/ 21265 h 1377146"/>
              <a:gd name="connsiteX15" fmla="*/ 1107171 w 1830184"/>
              <a:gd name="connsiteY15" fmla="*/ 49619 h 1377146"/>
              <a:gd name="connsiteX16" fmla="*/ 1085905 w 1830184"/>
              <a:gd name="connsiteY16" fmla="*/ 63795 h 1377146"/>
              <a:gd name="connsiteX17" fmla="*/ 1050464 w 1830184"/>
              <a:gd name="connsiteY17" fmla="*/ 56707 h 1377146"/>
              <a:gd name="connsiteX18" fmla="*/ 1022110 w 1830184"/>
              <a:gd name="connsiteY18" fmla="*/ 42530 h 1377146"/>
              <a:gd name="connsiteX19" fmla="*/ 958315 w 1830184"/>
              <a:gd name="connsiteY19" fmla="*/ 21265 h 1377146"/>
              <a:gd name="connsiteX20" fmla="*/ 937050 w 1830184"/>
              <a:gd name="connsiteY20" fmla="*/ 14177 h 1377146"/>
              <a:gd name="connsiteX21" fmla="*/ 880343 w 1830184"/>
              <a:gd name="connsiteY21" fmla="*/ 0 h 1377146"/>
              <a:gd name="connsiteX22" fmla="*/ 781105 w 1830184"/>
              <a:gd name="connsiteY22" fmla="*/ 7088 h 1377146"/>
              <a:gd name="connsiteX23" fmla="*/ 745664 w 1830184"/>
              <a:gd name="connsiteY23" fmla="*/ 14177 h 1377146"/>
              <a:gd name="connsiteX24" fmla="*/ 681868 w 1830184"/>
              <a:gd name="connsiteY24" fmla="*/ 56707 h 1377146"/>
              <a:gd name="connsiteX25" fmla="*/ 660603 w 1830184"/>
              <a:gd name="connsiteY25" fmla="*/ 70884 h 1377146"/>
              <a:gd name="connsiteX26" fmla="*/ 639338 w 1830184"/>
              <a:gd name="connsiteY26" fmla="*/ 77972 h 1377146"/>
              <a:gd name="connsiteX27" fmla="*/ 618073 w 1830184"/>
              <a:gd name="connsiteY27" fmla="*/ 92149 h 1377146"/>
              <a:gd name="connsiteX28" fmla="*/ 596808 w 1830184"/>
              <a:gd name="connsiteY28" fmla="*/ 99237 h 1377146"/>
              <a:gd name="connsiteX29" fmla="*/ 568454 w 1830184"/>
              <a:gd name="connsiteY29" fmla="*/ 113414 h 1377146"/>
              <a:gd name="connsiteX30" fmla="*/ 483394 w 1830184"/>
              <a:gd name="connsiteY30" fmla="*/ 106326 h 1377146"/>
              <a:gd name="connsiteX31" fmla="*/ 469217 w 1830184"/>
              <a:gd name="connsiteY31" fmla="*/ 85060 h 1377146"/>
              <a:gd name="connsiteX32" fmla="*/ 320361 w 1830184"/>
              <a:gd name="connsiteY32" fmla="*/ 92149 h 1377146"/>
              <a:gd name="connsiteX33" fmla="*/ 299096 w 1830184"/>
              <a:gd name="connsiteY33" fmla="*/ 99237 h 1377146"/>
              <a:gd name="connsiteX34" fmla="*/ 263654 w 1830184"/>
              <a:gd name="connsiteY34" fmla="*/ 127591 h 1377146"/>
              <a:gd name="connsiteX35" fmla="*/ 214036 w 1830184"/>
              <a:gd name="connsiteY35" fmla="*/ 120502 h 1377146"/>
              <a:gd name="connsiteX36" fmla="*/ 150240 w 1830184"/>
              <a:gd name="connsiteY36" fmla="*/ 134679 h 1377146"/>
              <a:gd name="connsiteX37" fmla="*/ 114798 w 1830184"/>
              <a:gd name="connsiteY37" fmla="*/ 163032 h 1377146"/>
              <a:gd name="connsiteX38" fmla="*/ 93533 w 1830184"/>
              <a:gd name="connsiteY38" fmla="*/ 184298 h 1377146"/>
              <a:gd name="connsiteX39" fmla="*/ 51003 w 1830184"/>
              <a:gd name="connsiteY39" fmla="*/ 219739 h 1377146"/>
              <a:gd name="connsiteX40" fmla="*/ 36826 w 1830184"/>
              <a:gd name="connsiteY40" fmla="*/ 255181 h 1377146"/>
              <a:gd name="connsiteX41" fmla="*/ 29738 w 1830184"/>
              <a:gd name="connsiteY41" fmla="*/ 283535 h 1377146"/>
              <a:gd name="connsiteX42" fmla="*/ 15561 w 1830184"/>
              <a:gd name="connsiteY42" fmla="*/ 304800 h 1377146"/>
              <a:gd name="connsiteX43" fmla="*/ 8473 w 1830184"/>
              <a:gd name="connsiteY43" fmla="*/ 496186 h 1377146"/>
              <a:gd name="connsiteX44" fmla="*/ 8473 w 1830184"/>
              <a:gd name="connsiteY44" fmla="*/ 588335 h 1377146"/>
              <a:gd name="connsiteX45" fmla="*/ 29738 w 1830184"/>
              <a:gd name="connsiteY45" fmla="*/ 602512 h 1377146"/>
              <a:gd name="connsiteX46" fmla="*/ 86445 w 1830184"/>
              <a:gd name="connsiteY46" fmla="*/ 673395 h 1377146"/>
              <a:gd name="connsiteX47" fmla="*/ 107710 w 1830184"/>
              <a:gd name="connsiteY47" fmla="*/ 701749 h 1377146"/>
              <a:gd name="connsiteX48" fmla="*/ 136064 w 1830184"/>
              <a:gd name="connsiteY48" fmla="*/ 744279 h 1377146"/>
              <a:gd name="connsiteX49" fmla="*/ 157329 w 1830184"/>
              <a:gd name="connsiteY49" fmla="*/ 751367 h 1377146"/>
              <a:gd name="connsiteX50" fmla="*/ 199859 w 1830184"/>
              <a:gd name="connsiteY50" fmla="*/ 779721 h 1377146"/>
              <a:gd name="connsiteX51" fmla="*/ 221124 w 1830184"/>
              <a:gd name="connsiteY51" fmla="*/ 793898 h 1377146"/>
              <a:gd name="connsiteX52" fmla="*/ 249477 w 1830184"/>
              <a:gd name="connsiteY52" fmla="*/ 836428 h 1377146"/>
              <a:gd name="connsiteX53" fmla="*/ 292008 w 1830184"/>
              <a:gd name="connsiteY53" fmla="*/ 878958 h 1377146"/>
              <a:gd name="connsiteX54" fmla="*/ 299096 w 1830184"/>
              <a:gd name="connsiteY54" fmla="*/ 900223 h 1377146"/>
              <a:gd name="connsiteX55" fmla="*/ 327450 w 1830184"/>
              <a:gd name="connsiteY55" fmla="*/ 914400 h 1377146"/>
              <a:gd name="connsiteX56" fmla="*/ 355803 w 1830184"/>
              <a:gd name="connsiteY56" fmla="*/ 942753 h 1377146"/>
              <a:gd name="connsiteX57" fmla="*/ 391245 w 1830184"/>
              <a:gd name="connsiteY57" fmla="*/ 985284 h 1377146"/>
              <a:gd name="connsiteX58" fmla="*/ 440864 w 1830184"/>
              <a:gd name="connsiteY58" fmla="*/ 1013637 h 1377146"/>
              <a:gd name="connsiteX59" fmla="*/ 476305 w 1830184"/>
              <a:gd name="connsiteY59" fmla="*/ 1020726 h 1377146"/>
              <a:gd name="connsiteX60" fmla="*/ 504659 w 1830184"/>
              <a:gd name="connsiteY60" fmla="*/ 1027814 h 1377146"/>
              <a:gd name="connsiteX61" fmla="*/ 525924 w 1830184"/>
              <a:gd name="connsiteY61" fmla="*/ 1034902 h 1377146"/>
              <a:gd name="connsiteX62" fmla="*/ 589719 w 1830184"/>
              <a:gd name="connsiteY62" fmla="*/ 1041991 h 1377146"/>
              <a:gd name="connsiteX63" fmla="*/ 639338 w 1830184"/>
              <a:gd name="connsiteY63" fmla="*/ 1056167 h 1377146"/>
              <a:gd name="connsiteX64" fmla="*/ 660603 w 1830184"/>
              <a:gd name="connsiteY64" fmla="*/ 1063256 h 1377146"/>
              <a:gd name="connsiteX65" fmla="*/ 703133 w 1830184"/>
              <a:gd name="connsiteY65" fmla="*/ 1105786 h 1377146"/>
              <a:gd name="connsiteX66" fmla="*/ 724398 w 1830184"/>
              <a:gd name="connsiteY66" fmla="*/ 1176670 h 1377146"/>
              <a:gd name="connsiteX67" fmla="*/ 766929 w 1830184"/>
              <a:gd name="connsiteY67" fmla="*/ 1233377 h 1377146"/>
              <a:gd name="connsiteX68" fmla="*/ 781105 w 1830184"/>
              <a:gd name="connsiteY68" fmla="*/ 1297172 h 1377146"/>
              <a:gd name="connsiteX69" fmla="*/ 802371 w 1830184"/>
              <a:gd name="connsiteY69" fmla="*/ 1318437 h 1377146"/>
              <a:gd name="connsiteX70" fmla="*/ 809459 w 1830184"/>
              <a:gd name="connsiteY70" fmla="*/ 1339702 h 1377146"/>
              <a:gd name="connsiteX71" fmla="*/ 944138 w 1830184"/>
              <a:gd name="connsiteY71" fmla="*/ 1375144 h 1377146"/>
              <a:gd name="connsiteX72" fmla="*/ 993757 w 1830184"/>
              <a:gd name="connsiteY72" fmla="*/ 1368056 h 1377146"/>
              <a:gd name="connsiteX73" fmla="*/ 1007933 w 1830184"/>
              <a:gd name="connsiteY73" fmla="*/ 1325526 h 1377146"/>
              <a:gd name="connsiteX74" fmla="*/ 1043375 w 1830184"/>
              <a:gd name="connsiteY74" fmla="*/ 1290084 h 1377146"/>
              <a:gd name="connsiteX75" fmla="*/ 1078817 w 1830184"/>
              <a:gd name="connsiteY75" fmla="*/ 1240465 h 1377146"/>
              <a:gd name="connsiteX76" fmla="*/ 1121347 w 1830184"/>
              <a:gd name="connsiteY76" fmla="*/ 1205023 h 1377146"/>
              <a:gd name="connsiteX77" fmla="*/ 1135524 w 1830184"/>
              <a:gd name="connsiteY77" fmla="*/ 1183758 h 1377146"/>
              <a:gd name="connsiteX78" fmla="*/ 1156789 w 1830184"/>
              <a:gd name="connsiteY78" fmla="*/ 1169581 h 1377146"/>
              <a:gd name="connsiteX79" fmla="*/ 1199319 w 1830184"/>
              <a:gd name="connsiteY79" fmla="*/ 1155405 h 1377146"/>
              <a:gd name="connsiteX80" fmla="*/ 1220584 w 1830184"/>
              <a:gd name="connsiteY80" fmla="*/ 1141228 h 1377146"/>
              <a:gd name="connsiteX81" fmla="*/ 1241850 w 1830184"/>
              <a:gd name="connsiteY81" fmla="*/ 1134139 h 1377146"/>
              <a:gd name="connsiteX82" fmla="*/ 1284380 w 1830184"/>
              <a:gd name="connsiteY82" fmla="*/ 1105786 h 1377146"/>
              <a:gd name="connsiteX83" fmla="*/ 1305645 w 1830184"/>
              <a:gd name="connsiteY83" fmla="*/ 1084521 h 1377146"/>
              <a:gd name="connsiteX84" fmla="*/ 1419059 w 1830184"/>
              <a:gd name="connsiteY84" fmla="*/ 1077432 h 1377146"/>
              <a:gd name="connsiteX85" fmla="*/ 1440324 w 1830184"/>
              <a:gd name="connsiteY85" fmla="*/ 1070344 h 1377146"/>
              <a:gd name="connsiteX86" fmla="*/ 1447412 w 1830184"/>
              <a:gd name="connsiteY86" fmla="*/ 1049079 h 1377146"/>
              <a:gd name="connsiteX87" fmla="*/ 1511208 w 1830184"/>
              <a:gd name="connsiteY87" fmla="*/ 1013637 h 1377146"/>
              <a:gd name="connsiteX88" fmla="*/ 1546650 w 1830184"/>
              <a:gd name="connsiteY88" fmla="*/ 978195 h 1377146"/>
              <a:gd name="connsiteX89" fmla="*/ 1560826 w 1830184"/>
              <a:gd name="connsiteY89" fmla="*/ 956930 h 1377146"/>
              <a:gd name="connsiteX90" fmla="*/ 1610445 w 1830184"/>
              <a:gd name="connsiteY90" fmla="*/ 949842 h 1377146"/>
              <a:gd name="connsiteX91" fmla="*/ 1624622 w 1830184"/>
              <a:gd name="connsiteY91" fmla="*/ 928577 h 1377146"/>
              <a:gd name="connsiteX92" fmla="*/ 1645887 w 1830184"/>
              <a:gd name="connsiteY92" fmla="*/ 914400 h 1377146"/>
              <a:gd name="connsiteX93" fmla="*/ 1674240 w 1830184"/>
              <a:gd name="connsiteY93" fmla="*/ 893135 h 1377146"/>
              <a:gd name="connsiteX94" fmla="*/ 1702594 w 1830184"/>
              <a:gd name="connsiteY94" fmla="*/ 857693 h 1377146"/>
              <a:gd name="connsiteX95" fmla="*/ 1709682 w 1830184"/>
              <a:gd name="connsiteY95" fmla="*/ 836428 h 1377146"/>
              <a:gd name="connsiteX96" fmla="*/ 1745124 w 1830184"/>
              <a:gd name="connsiteY96" fmla="*/ 793898 h 1377146"/>
              <a:gd name="connsiteX97" fmla="*/ 1759301 w 1830184"/>
              <a:gd name="connsiteY97" fmla="*/ 723014 h 1377146"/>
              <a:gd name="connsiteX98" fmla="*/ 1780566 w 1830184"/>
              <a:gd name="connsiteY98" fmla="*/ 708837 h 1377146"/>
              <a:gd name="connsiteX99" fmla="*/ 1794743 w 1830184"/>
              <a:gd name="connsiteY99" fmla="*/ 567070 h 1377146"/>
              <a:gd name="connsiteX100" fmla="*/ 1808919 w 1830184"/>
              <a:gd name="connsiteY100" fmla="*/ 474921 h 1377146"/>
              <a:gd name="connsiteX101" fmla="*/ 1830184 w 1830184"/>
              <a:gd name="connsiteY101" fmla="*/ 418214 h 1377146"/>
              <a:gd name="connsiteX102" fmla="*/ 1823096 w 1830184"/>
              <a:gd name="connsiteY102" fmla="*/ 333153 h 1377146"/>
              <a:gd name="connsiteX103" fmla="*/ 1794743 w 1830184"/>
              <a:gd name="connsiteY103" fmla="*/ 326065 h 1377146"/>
              <a:gd name="connsiteX104" fmla="*/ 1752212 w 1830184"/>
              <a:gd name="connsiteY104" fmla="*/ 318977 h 1377146"/>
              <a:gd name="connsiteX105" fmla="*/ 1652975 w 1830184"/>
              <a:gd name="connsiteY105" fmla="*/ 290623 h 1377146"/>
              <a:gd name="connsiteX106" fmla="*/ 1631710 w 1830184"/>
              <a:gd name="connsiteY106" fmla="*/ 269358 h 1377146"/>
              <a:gd name="connsiteX107" fmla="*/ 1575003 w 1830184"/>
              <a:gd name="connsiteY107" fmla="*/ 276446 h 137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830184" h="1377146">
                <a:moveTo>
                  <a:pt x="1575003" y="276446"/>
                </a:moveTo>
                <a:cubicBezTo>
                  <a:pt x="1566733" y="269358"/>
                  <a:pt x="1575305" y="242095"/>
                  <a:pt x="1582091" y="226828"/>
                </a:cubicBezTo>
                <a:cubicBezTo>
                  <a:pt x="1585551" y="219043"/>
                  <a:pt x="1597333" y="218675"/>
                  <a:pt x="1603357" y="212651"/>
                </a:cubicBezTo>
                <a:cubicBezTo>
                  <a:pt x="1609381" y="206627"/>
                  <a:pt x="1611509" y="197410"/>
                  <a:pt x="1617533" y="191386"/>
                </a:cubicBezTo>
                <a:cubicBezTo>
                  <a:pt x="1631275" y="177644"/>
                  <a:pt x="1642767" y="175886"/>
                  <a:pt x="1660064" y="170121"/>
                </a:cubicBezTo>
                <a:cubicBezTo>
                  <a:pt x="1664789" y="160670"/>
                  <a:pt x="1672746" y="152228"/>
                  <a:pt x="1674240" y="141767"/>
                </a:cubicBezTo>
                <a:cubicBezTo>
                  <a:pt x="1675297" y="134370"/>
                  <a:pt x="1669205" y="127686"/>
                  <a:pt x="1667152" y="120502"/>
                </a:cubicBezTo>
                <a:cubicBezTo>
                  <a:pt x="1662467" y="104102"/>
                  <a:pt x="1656513" y="69459"/>
                  <a:pt x="1645887" y="56707"/>
                </a:cubicBezTo>
                <a:cubicBezTo>
                  <a:pt x="1641104" y="50967"/>
                  <a:pt x="1631973" y="50956"/>
                  <a:pt x="1624622" y="49619"/>
                </a:cubicBezTo>
                <a:cubicBezTo>
                  <a:pt x="1605880" y="46211"/>
                  <a:pt x="1586817" y="44893"/>
                  <a:pt x="1567915" y="42530"/>
                </a:cubicBezTo>
                <a:cubicBezTo>
                  <a:pt x="1563189" y="35442"/>
                  <a:pt x="1559762" y="27289"/>
                  <a:pt x="1553738" y="21265"/>
                </a:cubicBezTo>
                <a:cubicBezTo>
                  <a:pt x="1521355" y="-11118"/>
                  <a:pt x="1488477" y="10473"/>
                  <a:pt x="1440324" y="14177"/>
                </a:cubicBezTo>
                <a:cubicBezTo>
                  <a:pt x="1433236" y="18902"/>
                  <a:pt x="1427549" y="27646"/>
                  <a:pt x="1419059" y="28353"/>
                </a:cubicBezTo>
                <a:cubicBezTo>
                  <a:pt x="1395289" y="30334"/>
                  <a:pt x="1346964" y="19605"/>
                  <a:pt x="1319822" y="14177"/>
                </a:cubicBezTo>
                <a:cubicBezTo>
                  <a:pt x="1263115" y="16540"/>
                  <a:pt x="1205685" y="11934"/>
                  <a:pt x="1149701" y="21265"/>
                </a:cubicBezTo>
                <a:cubicBezTo>
                  <a:pt x="1132894" y="24066"/>
                  <a:pt x="1121348" y="40168"/>
                  <a:pt x="1107171" y="49619"/>
                </a:cubicBezTo>
                <a:lnTo>
                  <a:pt x="1085905" y="63795"/>
                </a:lnTo>
                <a:cubicBezTo>
                  <a:pt x="1074091" y="61432"/>
                  <a:pt x="1061893" y="60517"/>
                  <a:pt x="1050464" y="56707"/>
                </a:cubicBezTo>
                <a:cubicBezTo>
                  <a:pt x="1040439" y="53365"/>
                  <a:pt x="1031766" y="46822"/>
                  <a:pt x="1022110" y="42530"/>
                </a:cubicBezTo>
                <a:cubicBezTo>
                  <a:pt x="978120" y="22979"/>
                  <a:pt x="998632" y="32784"/>
                  <a:pt x="958315" y="21265"/>
                </a:cubicBezTo>
                <a:cubicBezTo>
                  <a:pt x="951131" y="19212"/>
                  <a:pt x="944258" y="16143"/>
                  <a:pt x="937050" y="14177"/>
                </a:cubicBezTo>
                <a:cubicBezTo>
                  <a:pt x="918252" y="9050"/>
                  <a:pt x="880343" y="0"/>
                  <a:pt x="880343" y="0"/>
                </a:cubicBezTo>
                <a:cubicBezTo>
                  <a:pt x="847264" y="2363"/>
                  <a:pt x="814086" y="3616"/>
                  <a:pt x="781105" y="7088"/>
                </a:cubicBezTo>
                <a:cubicBezTo>
                  <a:pt x="769124" y="8349"/>
                  <a:pt x="756632" y="9192"/>
                  <a:pt x="745664" y="14177"/>
                </a:cubicBezTo>
                <a:cubicBezTo>
                  <a:pt x="745655" y="14181"/>
                  <a:pt x="692505" y="49616"/>
                  <a:pt x="681868" y="56707"/>
                </a:cubicBezTo>
                <a:cubicBezTo>
                  <a:pt x="674780" y="61433"/>
                  <a:pt x="668685" y="68190"/>
                  <a:pt x="660603" y="70884"/>
                </a:cubicBezTo>
                <a:lnTo>
                  <a:pt x="639338" y="77972"/>
                </a:lnTo>
                <a:cubicBezTo>
                  <a:pt x="632250" y="82698"/>
                  <a:pt x="625693" y="88339"/>
                  <a:pt x="618073" y="92149"/>
                </a:cubicBezTo>
                <a:cubicBezTo>
                  <a:pt x="611390" y="95490"/>
                  <a:pt x="603676" y="96294"/>
                  <a:pt x="596808" y="99237"/>
                </a:cubicBezTo>
                <a:cubicBezTo>
                  <a:pt x="587095" y="103399"/>
                  <a:pt x="577905" y="108688"/>
                  <a:pt x="568454" y="113414"/>
                </a:cubicBezTo>
                <a:cubicBezTo>
                  <a:pt x="540101" y="111051"/>
                  <a:pt x="510751" y="114142"/>
                  <a:pt x="483394" y="106326"/>
                </a:cubicBezTo>
                <a:cubicBezTo>
                  <a:pt x="475202" y="103985"/>
                  <a:pt x="477704" y="85798"/>
                  <a:pt x="469217" y="85060"/>
                </a:cubicBezTo>
                <a:cubicBezTo>
                  <a:pt x="419729" y="80757"/>
                  <a:pt x="369980" y="89786"/>
                  <a:pt x="320361" y="92149"/>
                </a:cubicBezTo>
                <a:cubicBezTo>
                  <a:pt x="313273" y="94512"/>
                  <a:pt x="304930" y="94570"/>
                  <a:pt x="299096" y="99237"/>
                </a:cubicBezTo>
                <a:cubicBezTo>
                  <a:pt x="253290" y="135881"/>
                  <a:pt x="317107" y="109772"/>
                  <a:pt x="263654" y="127591"/>
                </a:cubicBezTo>
                <a:cubicBezTo>
                  <a:pt x="247115" y="125228"/>
                  <a:pt x="230743" y="120502"/>
                  <a:pt x="214036" y="120502"/>
                </a:cubicBezTo>
                <a:cubicBezTo>
                  <a:pt x="189088" y="120502"/>
                  <a:pt x="172168" y="127370"/>
                  <a:pt x="150240" y="134679"/>
                </a:cubicBezTo>
                <a:cubicBezTo>
                  <a:pt x="118535" y="182238"/>
                  <a:pt x="155885" y="135641"/>
                  <a:pt x="114798" y="163032"/>
                </a:cubicBezTo>
                <a:cubicBezTo>
                  <a:pt x="106457" y="168593"/>
                  <a:pt x="101234" y="177880"/>
                  <a:pt x="93533" y="184298"/>
                </a:cubicBezTo>
                <a:cubicBezTo>
                  <a:pt x="34313" y="233649"/>
                  <a:pt x="113139" y="157603"/>
                  <a:pt x="51003" y="219739"/>
                </a:cubicBezTo>
                <a:cubicBezTo>
                  <a:pt x="46277" y="231553"/>
                  <a:pt x="40850" y="243110"/>
                  <a:pt x="36826" y="255181"/>
                </a:cubicBezTo>
                <a:cubicBezTo>
                  <a:pt x="33745" y="264423"/>
                  <a:pt x="33576" y="274581"/>
                  <a:pt x="29738" y="283535"/>
                </a:cubicBezTo>
                <a:cubicBezTo>
                  <a:pt x="26382" y="291365"/>
                  <a:pt x="20287" y="297712"/>
                  <a:pt x="15561" y="304800"/>
                </a:cubicBezTo>
                <a:cubicBezTo>
                  <a:pt x="13198" y="368595"/>
                  <a:pt x="12335" y="432464"/>
                  <a:pt x="8473" y="496186"/>
                </a:cubicBezTo>
                <a:cubicBezTo>
                  <a:pt x="6133" y="534795"/>
                  <a:pt x="-9363" y="548205"/>
                  <a:pt x="8473" y="588335"/>
                </a:cubicBezTo>
                <a:cubicBezTo>
                  <a:pt x="11933" y="596120"/>
                  <a:pt x="22650" y="597786"/>
                  <a:pt x="29738" y="602512"/>
                </a:cubicBezTo>
                <a:cubicBezTo>
                  <a:pt x="66061" y="675156"/>
                  <a:pt x="11436" y="573381"/>
                  <a:pt x="86445" y="673395"/>
                </a:cubicBezTo>
                <a:cubicBezTo>
                  <a:pt x="93533" y="682846"/>
                  <a:pt x="100935" y="692071"/>
                  <a:pt x="107710" y="701749"/>
                </a:cubicBezTo>
                <a:cubicBezTo>
                  <a:pt x="117481" y="715707"/>
                  <a:pt x="119900" y="738891"/>
                  <a:pt x="136064" y="744279"/>
                </a:cubicBezTo>
                <a:lnTo>
                  <a:pt x="157329" y="751367"/>
                </a:lnTo>
                <a:lnTo>
                  <a:pt x="199859" y="779721"/>
                </a:lnTo>
                <a:lnTo>
                  <a:pt x="221124" y="793898"/>
                </a:lnTo>
                <a:cubicBezTo>
                  <a:pt x="230575" y="808075"/>
                  <a:pt x="237429" y="824380"/>
                  <a:pt x="249477" y="836428"/>
                </a:cubicBezTo>
                <a:lnTo>
                  <a:pt x="292008" y="878958"/>
                </a:lnTo>
                <a:cubicBezTo>
                  <a:pt x="294371" y="886046"/>
                  <a:pt x="293813" y="894940"/>
                  <a:pt x="299096" y="900223"/>
                </a:cubicBezTo>
                <a:cubicBezTo>
                  <a:pt x="306568" y="907695"/>
                  <a:pt x="318996" y="908060"/>
                  <a:pt x="327450" y="914400"/>
                </a:cubicBezTo>
                <a:cubicBezTo>
                  <a:pt x="338143" y="922419"/>
                  <a:pt x="347105" y="932605"/>
                  <a:pt x="355803" y="942753"/>
                </a:cubicBezTo>
                <a:cubicBezTo>
                  <a:pt x="383681" y="975278"/>
                  <a:pt x="354377" y="954561"/>
                  <a:pt x="391245" y="985284"/>
                </a:cubicBezTo>
                <a:cubicBezTo>
                  <a:pt x="401615" y="993925"/>
                  <a:pt x="429311" y="1009786"/>
                  <a:pt x="440864" y="1013637"/>
                </a:cubicBezTo>
                <a:cubicBezTo>
                  <a:pt x="452293" y="1017447"/>
                  <a:pt x="464544" y="1018112"/>
                  <a:pt x="476305" y="1020726"/>
                </a:cubicBezTo>
                <a:cubicBezTo>
                  <a:pt x="485815" y="1022839"/>
                  <a:pt x="495292" y="1025138"/>
                  <a:pt x="504659" y="1027814"/>
                </a:cubicBezTo>
                <a:cubicBezTo>
                  <a:pt x="511843" y="1029867"/>
                  <a:pt x="518554" y="1033674"/>
                  <a:pt x="525924" y="1034902"/>
                </a:cubicBezTo>
                <a:cubicBezTo>
                  <a:pt x="547029" y="1038420"/>
                  <a:pt x="568454" y="1039628"/>
                  <a:pt x="589719" y="1041991"/>
                </a:cubicBezTo>
                <a:cubicBezTo>
                  <a:pt x="640725" y="1058992"/>
                  <a:pt x="577008" y="1038358"/>
                  <a:pt x="639338" y="1056167"/>
                </a:cubicBezTo>
                <a:cubicBezTo>
                  <a:pt x="646522" y="1058220"/>
                  <a:pt x="653515" y="1060893"/>
                  <a:pt x="660603" y="1063256"/>
                </a:cubicBezTo>
                <a:cubicBezTo>
                  <a:pt x="674780" y="1077433"/>
                  <a:pt x="698270" y="1086336"/>
                  <a:pt x="703133" y="1105786"/>
                </a:cubicBezTo>
                <a:cubicBezTo>
                  <a:pt x="706814" y="1120507"/>
                  <a:pt x="717930" y="1168046"/>
                  <a:pt x="724398" y="1176670"/>
                </a:cubicBezTo>
                <a:lnTo>
                  <a:pt x="766929" y="1233377"/>
                </a:lnTo>
                <a:cubicBezTo>
                  <a:pt x="767357" y="1235518"/>
                  <a:pt x="778025" y="1291782"/>
                  <a:pt x="781105" y="1297172"/>
                </a:cubicBezTo>
                <a:cubicBezTo>
                  <a:pt x="786079" y="1305876"/>
                  <a:pt x="795282" y="1311349"/>
                  <a:pt x="802371" y="1318437"/>
                </a:cubicBezTo>
                <a:cubicBezTo>
                  <a:pt x="804734" y="1325525"/>
                  <a:pt x="805752" y="1333215"/>
                  <a:pt x="809459" y="1339702"/>
                </a:cubicBezTo>
                <a:cubicBezTo>
                  <a:pt x="842589" y="1397680"/>
                  <a:pt x="853759" y="1369496"/>
                  <a:pt x="944138" y="1375144"/>
                </a:cubicBezTo>
                <a:cubicBezTo>
                  <a:pt x="960678" y="1372781"/>
                  <a:pt x="980569" y="1378313"/>
                  <a:pt x="993757" y="1368056"/>
                </a:cubicBezTo>
                <a:cubicBezTo>
                  <a:pt x="1005553" y="1358882"/>
                  <a:pt x="999644" y="1337960"/>
                  <a:pt x="1007933" y="1325526"/>
                </a:cubicBezTo>
                <a:cubicBezTo>
                  <a:pt x="1026835" y="1297172"/>
                  <a:pt x="1015021" y="1308986"/>
                  <a:pt x="1043375" y="1290084"/>
                </a:cubicBezTo>
                <a:cubicBezTo>
                  <a:pt x="1051423" y="1278012"/>
                  <a:pt x="1070027" y="1249255"/>
                  <a:pt x="1078817" y="1240465"/>
                </a:cubicBezTo>
                <a:cubicBezTo>
                  <a:pt x="1134581" y="1184699"/>
                  <a:pt x="1063277" y="1274706"/>
                  <a:pt x="1121347" y="1205023"/>
                </a:cubicBezTo>
                <a:cubicBezTo>
                  <a:pt x="1126801" y="1198478"/>
                  <a:pt x="1129500" y="1189782"/>
                  <a:pt x="1135524" y="1183758"/>
                </a:cubicBezTo>
                <a:cubicBezTo>
                  <a:pt x="1141548" y="1177734"/>
                  <a:pt x="1149004" y="1173041"/>
                  <a:pt x="1156789" y="1169581"/>
                </a:cubicBezTo>
                <a:cubicBezTo>
                  <a:pt x="1170445" y="1163512"/>
                  <a:pt x="1199319" y="1155405"/>
                  <a:pt x="1199319" y="1155405"/>
                </a:cubicBezTo>
                <a:cubicBezTo>
                  <a:pt x="1206407" y="1150679"/>
                  <a:pt x="1212964" y="1145038"/>
                  <a:pt x="1220584" y="1141228"/>
                </a:cubicBezTo>
                <a:cubicBezTo>
                  <a:pt x="1227267" y="1137886"/>
                  <a:pt x="1235633" y="1138284"/>
                  <a:pt x="1241850" y="1134139"/>
                </a:cubicBezTo>
                <a:cubicBezTo>
                  <a:pt x="1294945" y="1098742"/>
                  <a:pt x="1233818" y="1122639"/>
                  <a:pt x="1284380" y="1105786"/>
                </a:cubicBezTo>
                <a:cubicBezTo>
                  <a:pt x="1291468" y="1098698"/>
                  <a:pt x="1295836" y="1086586"/>
                  <a:pt x="1305645" y="1084521"/>
                </a:cubicBezTo>
                <a:cubicBezTo>
                  <a:pt x="1342711" y="1076718"/>
                  <a:pt x="1381389" y="1081397"/>
                  <a:pt x="1419059" y="1077432"/>
                </a:cubicBezTo>
                <a:cubicBezTo>
                  <a:pt x="1426490" y="1076650"/>
                  <a:pt x="1433236" y="1072707"/>
                  <a:pt x="1440324" y="1070344"/>
                </a:cubicBezTo>
                <a:cubicBezTo>
                  <a:pt x="1442687" y="1063256"/>
                  <a:pt x="1442129" y="1054362"/>
                  <a:pt x="1447412" y="1049079"/>
                </a:cubicBezTo>
                <a:cubicBezTo>
                  <a:pt x="1471784" y="1024708"/>
                  <a:pt x="1484469" y="1022551"/>
                  <a:pt x="1511208" y="1013637"/>
                </a:cubicBezTo>
                <a:cubicBezTo>
                  <a:pt x="1549010" y="956932"/>
                  <a:pt x="1499395" y="1025450"/>
                  <a:pt x="1546650" y="978195"/>
                </a:cubicBezTo>
                <a:cubicBezTo>
                  <a:pt x="1552674" y="972171"/>
                  <a:pt x="1553041" y="960390"/>
                  <a:pt x="1560826" y="956930"/>
                </a:cubicBezTo>
                <a:cubicBezTo>
                  <a:pt x="1576094" y="950144"/>
                  <a:pt x="1593905" y="952205"/>
                  <a:pt x="1610445" y="949842"/>
                </a:cubicBezTo>
                <a:cubicBezTo>
                  <a:pt x="1615171" y="942754"/>
                  <a:pt x="1618598" y="934601"/>
                  <a:pt x="1624622" y="928577"/>
                </a:cubicBezTo>
                <a:cubicBezTo>
                  <a:pt x="1630646" y="922553"/>
                  <a:pt x="1638955" y="919352"/>
                  <a:pt x="1645887" y="914400"/>
                </a:cubicBezTo>
                <a:cubicBezTo>
                  <a:pt x="1655500" y="907533"/>
                  <a:pt x="1664789" y="900223"/>
                  <a:pt x="1674240" y="893135"/>
                </a:cubicBezTo>
                <a:cubicBezTo>
                  <a:pt x="1692059" y="839682"/>
                  <a:pt x="1665950" y="903499"/>
                  <a:pt x="1702594" y="857693"/>
                </a:cubicBezTo>
                <a:cubicBezTo>
                  <a:pt x="1707261" y="851859"/>
                  <a:pt x="1706341" y="843111"/>
                  <a:pt x="1709682" y="836428"/>
                </a:cubicBezTo>
                <a:cubicBezTo>
                  <a:pt x="1719550" y="816692"/>
                  <a:pt x="1729448" y="809574"/>
                  <a:pt x="1745124" y="793898"/>
                </a:cubicBezTo>
                <a:cubicBezTo>
                  <a:pt x="1745148" y="793754"/>
                  <a:pt x="1754599" y="730066"/>
                  <a:pt x="1759301" y="723014"/>
                </a:cubicBezTo>
                <a:cubicBezTo>
                  <a:pt x="1764027" y="715926"/>
                  <a:pt x="1773478" y="713563"/>
                  <a:pt x="1780566" y="708837"/>
                </a:cubicBezTo>
                <a:cubicBezTo>
                  <a:pt x="1800843" y="648002"/>
                  <a:pt x="1784707" y="702556"/>
                  <a:pt x="1794743" y="567070"/>
                </a:cubicBezTo>
                <a:cubicBezTo>
                  <a:pt x="1804572" y="434381"/>
                  <a:pt x="1793694" y="535821"/>
                  <a:pt x="1808919" y="474921"/>
                </a:cubicBezTo>
                <a:cubicBezTo>
                  <a:pt x="1821182" y="425871"/>
                  <a:pt x="1806848" y="453219"/>
                  <a:pt x="1830184" y="418214"/>
                </a:cubicBezTo>
                <a:cubicBezTo>
                  <a:pt x="1827821" y="389860"/>
                  <a:pt x="1833309" y="359709"/>
                  <a:pt x="1823096" y="333153"/>
                </a:cubicBezTo>
                <a:cubicBezTo>
                  <a:pt x="1819599" y="324060"/>
                  <a:pt x="1804296" y="327975"/>
                  <a:pt x="1794743" y="326065"/>
                </a:cubicBezTo>
                <a:cubicBezTo>
                  <a:pt x="1780650" y="323246"/>
                  <a:pt x="1766389" y="321340"/>
                  <a:pt x="1752212" y="318977"/>
                </a:cubicBezTo>
                <a:cubicBezTo>
                  <a:pt x="1718091" y="267793"/>
                  <a:pt x="1760431" y="319278"/>
                  <a:pt x="1652975" y="290623"/>
                </a:cubicBezTo>
                <a:cubicBezTo>
                  <a:pt x="1643289" y="288040"/>
                  <a:pt x="1639411" y="275776"/>
                  <a:pt x="1631710" y="269358"/>
                </a:cubicBezTo>
                <a:cubicBezTo>
                  <a:pt x="1609979" y="251249"/>
                  <a:pt x="1583273" y="283534"/>
                  <a:pt x="1575003" y="276446"/>
                </a:cubicBezTo>
                <a:close/>
              </a:path>
            </a:pathLst>
          </a:custGeom>
          <a:solidFill>
            <a:schemeClr val="accent5">
              <a:lumMod val="40000"/>
              <a:lumOff val="60000"/>
              <a:alpha val="70000"/>
            </a:schemeClr>
          </a:solidFill>
          <a:ln w="19050">
            <a:solidFill>
              <a:srgbClr val="5516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Map&#10;&#10;Description automatically generated">
            <a:extLst>
              <a:ext uri="{FF2B5EF4-FFF2-40B4-BE49-F238E27FC236}">
                <a16:creationId xmlns:a16="http://schemas.microsoft.com/office/drawing/2014/main" xmlns="" id="{4D5A87DD-36EF-46C6-885C-5F09F18635B9}"/>
              </a:ext>
            </a:extLst>
          </p:cNvPr>
          <p:cNvPicPr>
            <a:picLocks noChangeAspect="1"/>
          </p:cNvPicPr>
          <p:nvPr/>
        </p:nvPicPr>
        <p:blipFill rotWithShape="1">
          <a:blip r:embed="rId4">
            <a:extLst>
              <a:ext uri="{28A0092B-C50C-407E-A947-70E740481C1C}">
                <a14:useLocalDpi xmlns:a14="http://schemas.microsoft.com/office/drawing/2010/main" val="0"/>
              </a:ext>
            </a:extLst>
          </a:blip>
          <a:srcRect b="6349"/>
          <a:stretch/>
        </p:blipFill>
        <p:spPr>
          <a:xfrm>
            <a:off x="6665345" y="387352"/>
            <a:ext cx="5518402" cy="6051677"/>
          </a:xfrm>
          <a:prstGeom prst="rect">
            <a:avLst/>
          </a:prstGeom>
        </p:spPr>
      </p:pic>
      <p:sp>
        <p:nvSpPr>
          <p:cNvPr id="15" name="Rectangle 14">
            <a:extLst>
              <a:ext uri="{FF2B5EF4-FFF2-40B4-BE49-F238E27FC236}">
                <a16:creationId xmlns:a16="http://schemas.microsoft.com/office/drawing/2014/main" xmlns="" id="{D0688F5E-A8A1-475F-A603-7C29E727286E}"/>
              </a:ext>
            </a:extLst>
          </p:cNvPr>
          <p:cNvSpPr/>
          <p:nvPr/>
        </p:nvSpPr>
        <p:spPr>
          <a:xfrm>
            <a:off x="86310" y="1056759"/>
            <a:ext cx="6839234" cy="1077218"/>
          </a:xfrm>
          <a:prstGeom prst="rect">
            <a:avLst/>
          </a:prstGeom>
        </p:spPr>
        <p:txBody>
          <a:bodyPr wrap="square">
            <a:spAutoFit/>
          </a:bodyPr>
          <a:lstStyle/>
          <a:p>
            <a:r>
              <a:rPr lang="en-US" sz="3200">
                <a:solidFill>
                  <a:srgbClr val="5516F2"/>
                </a:solidFill>
                <a:latin typeface="Arial" panose="020B0604020202020204" pitchFamily="34" charset="0"/>
                <a:cs typeface="Arial" panose="020B0604020202020204" pitchFamily="34" charset="0"/>
              </a:rPr>
              <a:t>- </a:t>
            </a:r>
            <a:r>
              <a:rPr lang="vi-VN" sz="3200">
                <a:solidFill>
                  <a:srgbClr val="5516F2"/>
                </a:solidFill>
                <a:latin typeface="Arial" panose="020B0604020202020204" pitchFamily="34" charset="0"/>
                <a:cs typeface="Arial" panose="020B0604020202020204" pitchFamily="34" charset="0"/>
              </a:rPr>
              <a:t>Rừng nhiệt đới rộng nhất thế giới (diện tích hơn 5 triệu </a:t>
            </a:r>
            <a:r>
              <a:rPr lang="en-US" sz="3200">
                <a:solidFill>
                  <a:srgbClr val="5516F2"/>
                </a:solidFill>
                <a:latin typeface="Arial" panose="020B0604020202020204" pitchFamily="34" charset="0"/>
                <a:cs typeface="Arial" panose="020B0604020202020204" pitchFamily="34" charset="0"/>
              </a:rPr>
              <a:t>km</a:t>
            </a:r>
            <a:r>
              <a:rPr lang="en-US" sz="3200" baseline="30000">
                <a:solidFill>
                  <a:srgbClr val="5516F2"/>
                </a:solidFill>
                <a:latin typeface="Arial" panose="020B0604020202020204" pitchFamily="34" charset="0"/>
                <a:cs typeface="Arial" panose="020B0604020202020204" pitchFamily="34" charset="0"/>
              </a:rPr>
              <a:t>2</a:t>
            </a:r>
            <a:r>
              <a:rPr lang="en-US" sz="3200">
                <a:solidFill>
                  <a:srgbClr val="5516F2"/>
                </a:solidFill>
                <a:latin typeface="Arial" panose="020B0604020202020204" pitchFamily="34" charset="0"/>
                <a:cs typeface="Arial" panose="020B0604020202020204" pitchFamily="34" charset="0"/>
              </a:rPr>
              <a:t>).</a:t>
            </a:r>
          </a:p>
        </p:txBody>
      </p:sp>
      <p:sp>
        <p:nvSpPr>
          <p:cNvPr id="16" name="Rectangle 15">
            <a:extLst>
              <a:ext uri="{FF2B5EF4-FFF2-40B4-BE49-F238E27FC236}">
                <a16:creationId xmlns:a16="http://schemas.microsoft.com/office/drawing/2014/main" xmlns="" id="{A4010098-C557-4660-B44B-614AF059B182}"/>
              </a:ext>
            </a:extLst>
          </p:cNvPr>
          <p:cNvSpPr/>
          <p:nvPr/>
        </p:nvSpPr>
        <p:spPr>
          <a:xfrm>
            <a:off x="-29775" y="2111618"/>
            <a:ext cx="6545921" cy="584775"/>
          </a:xfrm>
          <a:prstGeom prst="rect">
            <a:avLst/>
          </a:prstGeom>
        </p:spPr>
        <p:txBody>
          <a:bodyPr wrap="square">
            <a:spAutoFit/>
          </a:bodyPr>
          <a:lstStyle/>
          <a:p>
            <a:r>
              <a:rPr lang="en-US" sz="3200">
                <a:solidFill>
                  <a:srgbClr val="5516F2"/>
                </a:solidFill>
                <a:latin typeface="Arial" panose="020B0604020202020204" pitchFamily="34" charset="0"/>
                <a:cs typeface="Arial" panose="020B0604020202020204" pitchFamily="34" charset="0"/>
              </a:rPr>
              <a:t>- T</a:t>
            </a:r>
            <a:r>
              <a:rPr lang="vi-VN" sz="3200">
                <a:solidFill>
                  <a:srgbClr val="5516F2"/>
                </a:solidFill>
                <a:latin typeface="Arial" panose="020B0604020202020204" pitchFamily="34" charset="0"/>
                <a:cs typeface="Arial" panose="020B0604020202020204" pitchFamily="34" charset="0"/>
              </a:rPr>
              <a:t>ập trung chủ yếu ở Bra-xin</a:t>
            </a:r>
            <a:r>
              <a:rPr lang="en-US" sz="3200">
                <a:solidFill>
                  <a:srgbClr val="5516F2"/>
                </a:solidFill>
                <a:latin typeface="Arial" panose="020B0604020202020204" pitchFamily="34" charset="0"/>
                <a:cs typeface="Arial" panose="020B0604020202020204" pitchFamily="34" charset="0"/>
              </a:rPr>
              <a:t>.</a:t>
            </a:r>
          </a:p>
        </p:txBody>
      </p:sp>
      <p:sp>
        <p:nvSpPr>
          <p:cNvPr id="17" name="Freeform: Shape 16">
            <a:extLst>
              <a:ext uri="{FF2B5EF4-FFF2-40B4-BE49-F238E27FC236}">
                <a16:creationId xmlns:a16="http://schemas.microsoft.com/office/drawing/2014/main" xmlns="" id="{52E14A5A-AA02-4DCC-8B95-73A9F1BD3EC5}"/>
              </a:ext>
            </a:extLst>
          </p:cNvPr>
          <p:cNvSpPr/>
          <p:nvPr/>
        </p:nvSpPr>
        <p:spPr>
          <a:xfrm>
            <a:off x="7603299" y="1152395"/>
            <a:ext cx="2655517" cy="1979111"/>
          </a:xfrm>
          <a:custGeom>
            <a:avLst/>
            <a:gdLst>
              <a:gd name="connsiteX0" fmla="*/ 2096651 w 2368321"/>
              <a:gd name="connsiteY0" fmla="*/ 678880 h 1805315"/>
              <a:gd name="connsiteX1" fmla="*/ 2123155 w 2368321"/>
              <a:gd name="connsiteY1" fmla="*/ 645749 h 1805315"/>
              <a:gd name="connsiteX2" fmla="*/ 2143034 w 2368321"/>
              <a:gd name="connsiteY2" fmla="*/ 639123 h 1805315"/>
              <a:gd name="connsiteX3" fmla="*/ 2255677 w 2368321"/>
              <a:gd name="connsiteY3" fmla="*/ 645749 h 1805315"/>
              <a:gd name="connsiteX4" fmla="*/ 2275555 w 2368321"/>
              <a:gd name="connsiteY4" fmla="*/ 659001 h 1805315"/>
              <a:gd name="connsiteX5" fmla="*/ 2328564 w 2368321"/>
              <a:gd name="connsiteY5" fmla="*/ 672254 h 1805315"/>
              <a:gd name="connsiteX6" fmla="*/ 2355068 w 2368321"/>
              <a:gd name="connsiteY6" fmla="*/ 712010 h 1805315"/>
              <a:gd name="connsiteX7" fmla="*/ 2368321 w 2368321"/>
              <a:gd name="connsiteY7" fmla="*/ 751767 h 1805315"/>
              <a:gd name="connsiteX8" fmla="*/ 2361695 w 2368321"/>
              <a:gd name="connsiteY8" fmla="*/ 818028 h 1805315"/>
              <a:gd name="connsiteX9" fmla="*/ 2341816 w 2368321"/>
              <a:gd name="connsiteY9" fmla="*/ 824654 h 1805315"/>
              <a:gd name="connsiteX10" fmla="*/ 2295434 w 2368321"/>
              <a:gd name="connsiteY10" fmla="*/ 857784 h 1805315"/>
              <a:gd name="connsiteX11" fmla="*/ 2282181 w 2368321"/>
              <a:gd name="connsiteY11" fmla="*/ 871036 h 1805315"/>
              <a:gd name="connsiteX12" fmla="*/ 2268929 w 2368321"/>
              <a:gd name="connsiteY12" fmla="*/ 890915 h 1805315"/>
              <a:gd name="connsiteX13" fmla="*/ 2242425 w 2368321"/>
              <a:gd name="connsiteY13" fmla="*/ 904167 h 1805315"/>
              <a:gd name="connsiteX14" fmla="*/ 2222547 w 2368321"/>
              <a:gd name="connsiteY14" fmla="*/ 924045 h 1805315"/>
              <a:gd name="connsiteX15" fmla="*/ 2182790 w 2368321"/>
              <a:gd name="connsiteY15" fmla="*/ 943923 h 1805315"/>
              <a:gd name="connsiteX16" fmla="*/ 2143034 w 2368321"/>
              <a:gd name="connsiteY16" fmla="*/ 963801 h 1805315"/>
              <a:gd name="connsiteX17" fmla="*/ 2123155 w 2368321"/>
              <a:gd name="connsiteY17" fmla="*/ 983680 h 1805315"/>
              <a:gd name="connsiteX18" fmla="*/ 2103277 w 2368321"/>
              <a:gd name="connsiteY18" fmla="*/ 990306 h 1805315"/>
              <a:gd name="connsiteX19" fmla="*/ 2090025 w 2368321"/>
              <a:gd name="connsiteY19" fmla="*/ 1016810 h 1805315"/>
              <a:gd name="connsiteX20" fmla="*/ 2083399 w 2368321"/>
              <a:gd name="connsiteY20" fmla="*/ 1049941 h 1805315"/>
              <a:gd name="connsiteX21" fmla="*/ 2063521 w 2368321"/>
              <a:gd name="connsiteY21" fmla="*/ 1102949 h 1805315"/>
              <a:gd name="connsiteX22" fmla="*/ 2050268 w 2368321"/>
              <a:gd name="connsiteY22" fmla="*/ 1155958 h 1805315"/>
              <a:gd name="connsiteX23" fmla="*/ 2010512 w 2368321"/>
              <a:gd name="connsiteY23" fmla="*/ 1195715 h 1805315"/>
              <a:gd name="connsiteX24" fmla="*/ 1950877 w 2368321"/>
              <a:gd name="connsiteY24" fmla="*/ 1268601 h 1805315"/>
              <a:gd name="connsiteX25" fmla="*/ 1937625 w 2368321"/>
              <a:gd name="connsiteY25" fmla="*/ 1281854 h 1805315"/>
              <a:gd name="connsiteX26" fmla="*/ 1930999 w 2368321"/>
              <a:gd name="connsiteY26" fmla="*/ 1308358 h 1805315"/>
              <a:gd name="connsiteX27" fmla="*/ 1911121 w 2368321"/>
              <a:gd name="connsiteY27" fmla="*/ 1314984 h 1805315"/>
              <a:gd name="connsiteX28" fmla="*/ 1897868 w 2368321"/>
              <a:gd name="connsiteY28" fmla="*/ 1354741 h 1805315"/>
              <a:gd name="connsiteX29" fmla="*/ 1891242 w 2368321"/>
              <a:gd name="connsiteY29" fmla="*/ 1414375 h 1805315"/>
              <a:gd name="connsiteX30" fmla="*/ 1844860 w 2368321"/>
              <a:gd name="connsiteY30" fmla="*/ 1474010 h 1805315"/>
              <a:gd name="connsiteX31" fmla="*/ 1824981 w 2368321"/>
              <a:gd name="connsiteY31" fmla="*/ 1480636 h 1805315"/>
              <a:gd name="connsiteX32" fmla="*/ 1791851 w 2368321"/>
              <a:gd name="connsiteY32" fmla="*/ 1487262 h 1805315"/>
              <a:gd name="connsiteX33" fmla="*/ 1765347 w 2368321"/>
              <a:gd name="connsiteY33" fmla="*/ 1493888 h 1805315"/>
              <a:gd name="connsiteX34" fmla="*/ 1738842 w 2368321"/>
              <a:gd name="connsiteY34" fmla="*/ 1507141 h 1805315"/>
              <a:gd name="connsiteX35" fmla="*/ 1665955 w 2368321"/>
              <a:gd name="connsiteY35" fmla="*/ 1487262 h 1805315"/>
              <a:gd name="connsiteX36" fmla="*/ 1639451 w 2368321"/>
              <a:gd name="connsiteY36" fmla="*/ 1447506 h 1805315"/>
              <a:gd name="connsiteX37" fmla="*/ 1619573 w 2368321"/>
              <a:gd name="connsiteY37" fmla="*/ 1440880 h 1805315"/>
              <a:gd name="connsiteX38" fmla="*/ 1586442 w 2368321"/>
              <a:gd name="connsiteY38" fmla="*/ 1414375 h 1805315"/>
              <a:gd name="connsiteX39" fmla="*/ 1559938 w 2368321"/>
              <a:gd name="connsiteY39" fmla="*/ 1447506 h 1805315"/>
              <a:gd name="connsiteX40" fmla="*/ 1553312 w 2368321"/>
              <a:gd name="connsiteY40" fmla="*/ 1487262 h 1805315"/>
              <a:gd name="connsiteX41" fmla="*/ 1506929 w 2368321"/>
              <a:gd name="connsiteY41" fmla="*/ 1500515 h 1805315"/>
              <a:gd name="connsiteX42" fmla="*/ 1473799 w 2368321"/>
              <a:gd name="connsiteY42" fmla="*/ 1493888 h 1805315"/>
              <a:gd name="connsiteX43" fmla="*/ 1467173 w 2368321"/>
              <a:gd name="connsiteY43" fmla="*/ 1454132 h 1805315"/>
              <a:gd name="connsiteX44" fmla="*/ 1453921 w 2368321"/>
              <a:gd name="connsiteY44" fmla="*/ 1434254 h 1805315"/>
              <a:gd name="connsiteX45" fmla="*/ 1447295 w 2368321"/>
              <a:gd name="connsiteY45" fmla="*/ 1414375 h 1805315"/>
              <a:gd name="connsiteX46" fmla="*/ 1427416 w 2368321"/>
              <a:gd name="connsiteY46" fmla="*/ 1407749 h 1805315"/>
              <a:gd name="connsiteX47" fmla="*/ 1328025 w 2368321"/>
              <a:gd name="connsiteY47" fmla="*/ 1387871 h 1805315"/>
              <a:gd name="connsiteX48" fmla="*/ 1301521 w 2368321"/>
              <a:gd name="connsiteY48" fmla="*/ 1394497 h 1805315"/>
              <a:gd name="connsiteX49" fmla="*/ 1294895 w 2368321"/>
              <a:gd name="connsiteY49" fmla="*/ 1414375 h 1805315"/>
              <a:gd name="connsiteX50" fmla="*/ 1275016 w 2368321"/>
              <a:gd name="connsiteY50" fmla="*/ 1474010 h 1805315"/>
              <a:gd name="connsiteX51" fmla="*/ 1268390 w 2368321"/>
              <a:gd name="connsiteY51" fmla="*/ 1493888 h 1805315"/>
              <a:gd name="connsiteX52" fmla="*/ 1235260 w 2368321"/>
              <a:gd name="connsiteY52" fmla="*/ 1527019 h 1805315"/>
              <a:gd name="connsiteX53" fmla="*/ 1215381 w 2368321"/>
              <a:gd name="connsiteY53" fmla="*/ 1546897 h 1805315"/>
              <a:gd name="connsiteX54" fmla="*/ 1202129 w 2368321"/>
              <a:gd name="connsiteY54" fmla="*/ 1586654 h 1805315"/>
              <a:gd name="connsiteX55" fmla="*/ 1195503 w 2368321"/>
              <a:gd name="connsiteY55" fmla="*/ 1606532 h 1805315"/>
              <a:gd name="connsiteX56" fmla="*/ 1155747 w 2368321"/>
              <a:gd name="connsiteY56" fmla="*/ 1633036 h 1805315"/>
              <a:gd name="connsiteX57" fmla="*/ 1142495 w 2368321"/>
              <a:gd name="connsiteY57" fmla="*/ 1652915 h 1805315"/>
              <a:gd name="connsiteX58" fmla="*/ 1129242 w 2368321"/>
              <a:gd name="connsiteY58" fmla="*/ 1699297 h 1805315"/>
              <a:gd name="connsiteX59" fmla="*/ 1115990 w 2368321"/>
              <a:gd name="connsiteY59" fmla="*/ 1719175 h 1805315"/>
              <a:gd name="connsiteX60" fmla="*/ 1122616 w 2368321"/>
              <a:gd name="connsiteY60" fmla="*/ 1739054 h 1805315"/>
              <a:gd name="connsiteX61" fmla="*/ 1076234 w 2368321"/>
              <a:gd name="connsiteY61" fmla="*/ 1752306 h 1805315"/>
              <a:gd name="connsiteX62" fmla="*/ 1102738 w 2368321"/>
              <a:gd name="connsiteY62" fmla="*/ 1792062 h 1805315"/>
              <a:gd name="connsiteX63" fmla="*/ 1029851 w 2368321"/>
              <a:gd name="connsiteY63" fmla="*/ 1805315 h 1805315"/>
              <a:gd name="connsiteX64" fmla="*/ 976842 w 2368321"/>
              <a:gd name="connsiteY64" fmla="*/ 1798688 h 1805315"/>
              <a:gd name="connsiteX65" fmla="*/ 956964 w 2368321"/>
              <a:gd name="connsiteY65" fmla="*/ 1778810 h 1805315"/>
              <a:gd name="connsiteX66" fmla="*/ 937086 w 2368321"/>
              <a:gd name="connsiteY66" fmla="*/ 1765558 h 1805315"/>
              <a:gd name="connsiteX67" fmla="*/ 864199 w 2368321"/>
              <a:gd name="connsiteY67" fmla="*/ 1732428 h 1805315"/>
              <a:gd name="connsiteX68" fmla="*/ 824442 w 2368321"/>
              <a:gd name="connsiteY68" fmla="*/ 1725801 h 1805315"/>
              <a:gd name="connsiteX69" fmla="*/ 797938 w 2368321"/>
              <a:gd name="connsiteY69" fmla="*/ 1672793 h 1805315"/>
              <a:gd name="connsiteX70" fmla="*/ 778060 w 2368321"/>
              <a:gd name="connsiteY70" fmla="*/ 1659541 h 1805315"/>
              <a:gd name="connsiteX71" fmla="*/ 758181 w 2368321"/>
              <a:gd name="connsiteY71" fmla="*/ 1633036 h 1805315"/>
              <a:gd name="connsiteX72" fmla="*/ 738303 w 2368321"/>
              <a:gd name="connsiteY72" fmla="*/ 1613158 h 1805315"/>
              <a:gd name="connsiteX73" fmla="*/ 698547 w 2368321"/>
              <a:gd name="connsiteY73" fmla="*/ 1573401 h 1805315"/>
              <a:gd name="connsiteX74" fmla="*/ 672042 w 2368321"/>
              <a:gd name="connsiteY74" fmla="*/ 1540271 h 1805315"/>
              <a:gd name="connsiteX75" fmla="*/ 645538 w 2368321"/>
              <a:gd name="connsiteY75" fmla="*/ 1533645 h 1805315"/>
              <a:gd name="connsiteX76" fmla="*/ 572651 w 2368321"/>
              <a:gd name="connsiteY76" fmla="*/ 1527019 h 1805315"/>
              <a:gd name="connsiteX77" fmla="*/ 506390 w 2368321"/>
              <a:gd name="connsiteY77" fmla="*/ 1507141 h 1805315"/>
              <a:gd name="connsiteX78" fmla="*/ 499764 w 2368321"/>
              <a:gd name="connsiteY78" fmla="*/ 1533645 h 1805315"/>
              <a:gd name="connsiteX79" fmla="*/ 460008 w 2368321"/>
              <a:gd name="connsiteY79" fmla="*/ 1560149 h 1805315"/>
              <a:gd name="connsiteX80" fmla="*/ 426877 w 2368321"/>
              <a:gd name="connsiteY80" fmla="*/ 1553523 h 1805315"/>
              <a:gd name="connsiteX81" fmla="*/ 406999 w 2368321"/>
              <a:gd name="connsiteY81" fmla="*/ 1507141 h 1805315"/>
              <a:gd name="connsiteX82" fmla="*/ 393747 w 2368321"/>
              <a:gd name="connsiteY82" fmla="*/ 1487262 h 1805315"/>
              <a:gd name="connsiteX83" fmla="*/ 387121 w 2368321"/>
              <a:gd name="connsiteY83" fmla="*/ 1467384 h 1805315"/>
              <a:gd name="connsiteX84" fmla="*/ 347364 w 2368321"/>
              <a:gd name="connsiteY84" fmla="*/ 1454132 h 1805315"/>
              <a:gd name="connsiteX85" fmla="*/ 340738 w 2368321"/>
              <a:gd name="connsiteY85" fmla="*/ 1434254 h 1805315"/>
              <a:gd name="connsiteX86" fmla="*/ 294355 w 2368321"/>
              <a:gd name="connsiteY86" fmla="*/ 1394497 h 1805315"/>
              <a:gd name="connsiteX87" fmla="*/ 274477 w 2368321"/>
              <a:gd name="connsiteY87" fmla="*/ 1328236 h 1805315"/>
              <a:gd name="connsiteX88" fmla="*/ 247973 w 2368321"/>
              <a:gd name="connsiteY88" fmla="*/ 1288480 h 1805315"/>
              <a:gd name="connsiteX89" fmla="*/ 214842 w 2368321"/>
              <a:gd name="connsiteY89" fmla="*/ 1261975 h 1805315"/>
              <a:gd name="connsiteX90" fmla="*/ 201590 w 2368321"/>
              <a:gd name="connsiteY90" fmla="*/ 1242097 h 1805315"/>
              <a:gd name="connsiteX91" fmla="*/ 161834 w 2368321"/>
              <a:gd name="connsiteY91" fmla="*/ 1202341 h 1805315"/>
              <a:gd name="connsiteX92" fmla="*/ 155208 w 2368321"/>
              <a:gd name="connsiteY92" fmla="*/ 1175836 h 1805315"/>
              <a:gd name="connsiteX93" fmla="*/ 148581 w 2368321"/>
              <a:gd name="connsiteY93" fmla="*/ 1155958 h 1805315"/>
              <a:gd name="connsiteX94" fmla="*/ 141955 w 2368321"/>
              <a:gd name="connsiteY94" fmla="*/ 1116201 h 1805315"/>
              <a:gd name="connsiteX95" fmla="*/ 115451 w 2368321"/>
              <a:gd name="connsiteY95" fmla="*/ 1063193 h 1805315"/>
              <a:gd name="connsiteX96" fmla="*/ 88947 w 2368321"/>
              <a:gd name="connsiteY96" fmla="*/ 1043315 h 1805315"/>
              <a:gd name="connsiteX97" fmla="*/ 75695 w 2368321"/>
              <a:gd name="connsiteY97" fmla="*/ 1023436 h 1805315"/>
              <a:gd name="connsiteX98" fmla="*/ 69068 w 2368321"/>
              <a:gd name="connsiteY98" fmla="*/ 990306 h 1805315"/>
              <a:gd name="connsiteX99" fmla="*/ 49190 w 2368321"/>
              <a:gd name="connsiteY99" fmla="*/ 970428 h 1805315"/>
              <a:gd name="connsiteX100" fmla="*/ 2808 w 2368321"/>
              <a:gd name="connsiteY100" fmla="*/ 977054 h 1805315"/>
              <a:gd name="connsiteX101" fmla="*/ 22686 w 2368321"/>
              <a:gd name="connsiteY101" fmla="*/ 857784 h 1805315"/>
              <a:gd name="connsiteX102" fmla="*/ 29312 w 2368321"/>
              <a:gd name="connsiteY102" fmla="*/ 837906 h 1805315"/>
              <a:gd name="connsiteX103" fmla="*/ 35938 w 2368321"/>
              <a:gd name="connsiteY103" fmla="*/ 818028 h 1805315"/>
              <a:gd name="connsiteX104" fmla="*/ 49190 w 2368321"/>
              <a:gd name="connsiteY104" fmla="*/ 712010 h 1805315"/>
              <a:gd name="connsiteX105" fmla="*/ 62442 w 2368321"/>
              <a:gd name="connsiteY105" fmla="*/ 692132 h 1805315"/>
              <a:gd name="connsiteX106" fmla="*/ 75695 w 2368321"/>
              <a:gd name="connsiteY106" fmla="*/ 645749 h 1805315"/>
              <a:gd name="connsiteX107" fmla="*/ 82321 w 2368321"/>
              <a:gd name="connsiteY107" fmla="*/ 619245 h 1805315"/>
              <a:gd name="connsiteX108" fmla="*/ 88947 w 2368321"/>
              <a:gd name="connsiteY108" fmla="*/ 599367 h 1805315"/>
              <a:gd name="connsiteX109" fmla="*/ 95573 w 2368321"/>
              <a:gd name="connsiteY109" fmla="*/ 572862 h 1805315"/>
              <a:gd name="connsiteX110" fmla="*/ 115451 w 2368321"/>
              <a:gd name="connsiteY110" fmla="*/ 566236 h 1805315"/>
              <a:gd name="connsiteX111" fmla="*/ 122077 w 2368321"/>
              <a:gd name="connsiteY111" fmla="*/ 546358 h 1805315"/>
              <a:gd name="connsiteX112" fmla="*/ 161834 w 2368321"/>
              <a:gd name="connsiteY112" fmla="*/ 486723 h 1805315"/>
              <a:gd name="connsiteX113" fmla="*/ 175086 w 2368321"/>
              <a:gd name="connsiteY113" fmla="*/ 466845 h 1805315"/>
              <a:gd name="connsiteX114" fmla="*/ 208216 w 2368321"/>
              <a:gd name="connsiteY114" fmla="*/ 460219 h 1805315"/>
              <a:gd name="connsiteX115" fmla="*/ 228095 w 2368321"/>
              <a:gd name="connsiteY115" fmla="*/ 440341 h 1805315"/>
              <a:gd name="connsiteX116" fmla="*/ 267851 w 2368321"/>
              <a:gd name="connsiteY116" fmla="*/ 427088 h 1805315"/>
              <a:gd name="connsiteX117" fmla="*/ 327486 w 2368321"/>
              <a:gd name="connsiteY117" fmla="*/ 407210 h 1805315"/>
              <a:gd name="connsiteX118" fmla="*/ 347364 w 2368321"/>
              <a:gd name="connsiteY118" fmla="*/ 393958 h 1805315"/>
              <a:gd name="connsiteX119" fmla="*/ 373868 w 2368321"/>
              <a:gd name="connsiteY119" fmla="*/ 354201 h 1805315"/>
              <a:gd name="connsiteX120" fmla="*/ 380495 w 2368321"/>
              <a:gd name="connsiteY120" fmla="*/ 327697 h 1805315"/>
              <a:gd name="connsiteX121" fmla="*/ 406999 w 2368321"/>
              <a:gd name="connsiteY121" fmla="*/ 321071 h 1805315"/>
              <a:gd name="connsiteX122" fmla="*/ 440129 w 2368321"/>
              <a:gd name="connsiteY122" fmla="*/ 327697 h 1805315"/>
              <a:gd name="connsiteX123" fmla="*/ 486512 w 2368321"/>
              <a:gd name="connsiteY123" fmla="*/ 340949 h 1805315"/>
              <a:gd name="connsiteX124" fmla="*/ 506390 w 2368321"/>
              <a:gd name="connsiteY124" fmla="*/ 354201 h 1805315"/>
              <a:gd name="connsiteX125" fmla="*/ 619034 w 2368321"/>
              <a:gd name="connsiteY125" fmla="*/ 340949 h 1805315"/>
              <a:gd name="connsiteX126" fmla="*/ 691921 w 2368321"/>
              <a:gd name="connsiteY126" fmla="*/ 307819 h 1805315"/>
              <a:gd name="connsiteX127" fmla="*/ 711799 w 2368321"/>
              <a:gd name="connsiteY127" fmla="*/ 294567 h 1805315"/>
              <a:gd name="connsiteX128" fmla="*/ 731677 w 2368321"/>
              <a:gd name="connsiteY128" fmla="*/ 287941 h 1805315"/>
              <a:gd name="connsiteX129" fmla="*/ 758181 w 2368321"/>
              <a:gd name="connsiteY129" fmla="*/ 268062 h 1805315"/>
              <a:gd name="connsiteX130" fmla="*/ 804564 w 2368321"/>
              <a:gd name="connsiteY130" fmla="*/ 254810 h 1805315"/>
              <a:gd name="connsiteX131" fmla="*/ 837695 w 2368321"/>
              <a:gd name="connsiteY131" fmla="*/ 221680 h 1805315"/>
              <a:gd name="connsiteX132" fmla="*/ 850947 w 2368321"/>
              <a:gd name="connsiteY132" fmla="*/ 181923 h 1805315"/>
              <a:gd name="connsiteX133" fmla="*/ 870825 w 2368321"/>
              <a:gd name="connsiteY133" fmla="*/ 142167 h 1805315"/>
              <a:gd name="connsiteX134" fmla="*/ 930460 w 2368321"/>
              <a:gd name="connsiteY134" fmla="*/ 115662 h 1805315"/>
              <a:gd name="connsiteX135" fmla="*/ 950338 w 2368321"/>
              <a:gd name="connsiteY135" fmla="*/ 109036 h 1805315"/>
              <a:gd name="connsiteX136" fmla="*/ 970216 w 2368321"/>
              <a:gd name="connsiteY136" fmla="*/ 95784 h 1805315"/>
              <a:gd name="connsiteX137" fmla="*/ 1003347 w 2368321"/>
              <a:gd name="connsiteY137" fmla="*/ 89158 h 1805315"/>
              <a:gd name="connsiteX138" fmla="*/ 1043103 w 2368321"/>
              <a:gd name="connsiteY138" fmla="*/ 95784 h 1805315"/>
              <a:gd name="connsiteX139" fmla="*/ 1049729 w 2368321"/>
              <a:gd name="connsiteY139" fmla="*/ 115662 h 1805315"/>
              <a:gd name="connsiteX140" fmla="*/ 1069608 w 2368321"/>
              <a:gd name="connsiteY140" fmla="*/ 128915 h 1805315"/>
              <a:gd name="connsiteX141" fmla="*/ 1208755 w 2368321"/>
              <a:gd name="connsiteY141" fmla="*/ 115662 h 1805315"/>
              <a:gd name="connsiteX142" fmla="*/ 1215381 w 2368321"/>
              <a:gd name="connsiteY142" fmla="*/ 75906 h 1805315"/>
              <a:gd name="connsiteX143" fmla="*/ 1195503 w 2368321"/>
              <a:gd name="connsiteY143" fmla="*/ 62654 h 1805315"/>
              <a:gd name="connsiteX144" fmla="*/ 1142495 w 2368321"/>
              <a:gd name="connsiteY144" fmla="*/ 49401 h 1805315"/>
              <a:gd name="connsiteX145" fmla="*/ 1122616 w 2368321"/>
              <a:gd name="connsiteY145" fmla="*/ 42775 h 1805315"/>
              <a:gd name="connsiteX146" fmla="*/ 1135868 w 2368321"/>
              <a:gd name="connsiteY146" fmla="*/ 3019 h 1805315"/>
              <a:gd name="connsiteX147" fmla="*/ 1354529 w 2368321"/>
              <a:gd name="connsiteY147" fmla="*/ 16271 h 1805315"/>
              <a:gd name="connsiteX148" fmla="*/ 1361155 w 2368321"/>
              <a:gd name="connsiteY148" fmla="*/ 36149 h 1805315"/>
              <a:gd name="connsiteX149" fmla="*/ 1407538 w 2368321"/>
              <a:gd name="connsiteY149" fmla="*/ 75906 h 1805315"/>
              <a:gd name="connsiteX150" fmla="*/ 1447295 w 2368321"/>
              <a:gd name="connsiteY150" fmla="*/ 102410 h 1805315"/>
              <a:gd name="connsiteX151" fmla="*/ 1467173 w 2368321"/>
              <a:gd name="connsiteY151" fmla="*/ 122288 h 1805315"/>
              <a:gd name="connsiteX152" fmla="*/ 1480425 w 2368321"/>
              <a:gd name="connsiteY152" fmla="*/ 142167 h 1805315"/>
              <a:gd name="connsiteX153" fmla="*/ 1520181 w 2368321"/>
              <a:gd name="connsiteY153" fmla="*/ 162045 h 1805315"/>
              <a:gd name="connsiteX154" fmla="*/ 1533434 w 2368321"/>
              <a:gd name="connsiteY154" fmla="*/ 175297 h 1805315"/>
              <a:gd name="connsiteX155" fmla="*/ 1586442 w 2368321"/>
              <a:gd name="connsiteY155" fmla="*/ 181923 h 1805315"/>
              <a:gd name="connsiteX156" fmla="*/ 1612947 w 2368321"/>
              <a:gd name="connsiteY156" fmla="*/ 188549 h 1805315"/>
              <a:gd name="connsiteX157" fmla="*/ 1632825 w 2368321"/>
              <a:gd name="connsiteY157" fmla="*/ 201801 h 1805315"/>
              <a:gd name="connsiteX158" fmla="*/ 1725590 w 2368321"/>
              <a:gd name="connsiteY158" fmla="*/ 221680 h 1805315"/>
              <a:gd name="connsiteX159" fmla="*/ 1745468 w 2368321"/>
              <a:gd name="connsiteY159" fmla="*/ 241558 h 1805315"/>
              <a:gd name="connsiteX160" fmla="*/ 1818355 w 2368321"/>
              <a:gd name="connsiteY160" fmla="*/ 274688 h 1805315"/>
              <a:gd name="connsiteX161" fmla="*/ 1844860 w 2368321"/>
              <a:gd name="connsiteY161" fmla="*/ 281315 h 1805315"/>
              <a:gd name="connsiteX162" fmla="*/ 1891242 w 2368321"/>
              <a:gd name="connsiteY162" fmla="*/ 307819 h 1805315"/>
              <a:gd name="connsiteX163" fmla="*/ 1911121 w 2368321"/>
              <a:gd name="connsiteY163" fmla="*/ 314445 h 1805315"/>
              <a:gd name="connsiteX164" fmla="*/ 1937625 w 2368321"/>
              <a:gd name="connsiteY164" fmla="*/ 327697 h 1805315"/>
              <a:gd name="connsiteX165" fmla="*/ 1957503 w 2368321"/>
              <a:gd name="connsiteY165" fmla="*/ 374080 h 1805315"/>
              <a:gd name="connsiteX166" fmla="*/ 1970755 w 2368321"/>
              <a:gd name="connsiteY166" fmla="*/ 393958 h 1805315"/>
              <a:gd name="connsiteX167" fmla="*/ 1977381 w 2368321"/>
              <a:gd name="connsiteY167" fmla="*/ 506601 h 1805315"/>
              <a:gd name="connsiteX168" fmla="*/ 2023764 w 2368321"/>
              <a:gd name="connsiteY168" fmla="*/ 513228 h 1805315"/>
              <a:gd name="connsiteX169" fmla="*/ 1977381 w 2368321"/>
              <a:gd name="connsiteY169" fmla="*/ 559610 h 1805315"/>
              <a:gd name="connsiteX170" fmla="*/ 1970755 w 2368321"/>
              <a:gd name="connsiteY170" fmla="*/ 579488 h 1805315"/>
              <a:gd name="connsiteX171" fmla="*/ 2017138 w 2368321"/>
              <a:gd name="connsiteY171" fmla="*/ 586115 h 1805315"/>
              <a:gd name="connsiteX172" fmla="*/ 2050268 w 2368321"/>
              <a:gd name="connsiteY172" fmla="*/ 592741 h 1805315"/>
              <a:gd name="connsiteX173" fmla="*/ 2090025 w 2368321"/>
              <a:gd name="connsiteY173" fmla="*/ 605993 h 1805315"/>
              <a:gd name="connsiteX174" fmla="*/ 2096651 w 2368321"/>
              <a:gd name="connsiteY174" fmla="*/ 678880 h 180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2368321" h="1805315">
                <a:moveTo>
                  <a:pt x="2096651" y="678880"/>
                </a:moveTo>
                <a:cubicBezTo>
                  <a:pt x="2105486" y="667836"/>
                  <a:pt x="2112417" y="654953"/>
                  <a:pt x="2123155" y="645749"/>
                </a:cubicBezTo>
                <a:cubicBezTo>
                  <a:pt x="2128458" y="641203"/>
                  <a:pt x="2136049" y="639123"/>
                  <a:pt x="2143034" y="639123"/>
                </a:cubicBezTo>
                <a:cubicBezTo>
                  <a:pt x="2180647" y="639123"/>
                  <a:pt x="2218129" y="643540"/>
                  <a:pt x="2255677" y="645749"/>
                </a:cubicBezTo>
                <a:cubicBezTo>
                  <a:pt x="2262303" y="650166"/>
                  <a:pt x="2268432" y="655440"/>
                  <a:pt x="2275555" y="659001"/>
                </a:cubicBezTo>
                <a:cubicBezTo>
                  <a:pt x="2289141" y="665794"/>
                  <a:pt x="2315957" y="669733"/>
                  <a:pt x="2328564" y="672254"/>
                </a:cubicBezTo>
                <a:cubicBezTo>
                  <a:pt x="2337399" y="685506"/>
                  <a:pt x="2350031" y="696900"/>
                  <a:pt x="2355068" y="712010"/>
                </a:cubicBezTo>
                <a:lnTo>
                  <a:pt x="2368321" y="751767"/>
                </a:lnTo>
                <a:cubicBezTo>
                  <a:pt x="2366112" y="773854"/>
                  <a:pt x="2369281" y="797167"/>
                  <a:pt x="2361695" y="818028"/>
                </a:cubicBezTo>
                <a:cubicBezTo>
                  <a:pt x="2359308" y="824592"/>
                  <a:pt x="2348063" y="821530"/>
                  <a:pt x="2341816" y="824654"/>
                </a:cubicBezTo>
                <a:cubicBezTo>
                  <a:pt x="2333209" y="828957"/>
                  <a:pt x="2299936" y="854033"/>
                  <a:pt x="2295434" y="857784"/>
                </a:cubicBezTo>
                <a:cubicBezTo>
                  <a:pt x="2290635" y="861783"/>
                  <a:pt x="2286084" y="866158"/>
                  <a:pt x="2282181" y="871036"/>
                </a:cubicBezTo>
                <a:cubicBezTo>
                  <a:pt x="2277206" y="877255"/>
                  <a:pt x="2275047" y="885817"/>
                  <a:pt x="2268929" y="890915"/>
                </a:cubicBezTo>
                <a:cubicBezTo>
                  <a:pt x="2261341" y="897239"/>
                  <a:pt x="2250463" y="898426"/>
                  <a:pt x="2242425" y="904167"/>
                </a:cubicBezTo>
                <a:cubicBezTo>
                  <a:pt x="2234800" y="909614"/>
                  <a:pt x="2229746" y="918046"/>
                  <a:pt x="2222547" y="924045"/>
                </a:cubicBezTo>
                <a:cubicBezTo>
                  <a:pt x="2194063" y="947781"/>
                  <a:pt x="2212673" y="928981"/>
                  <a:pt x="2182790" y="943923"/>
                </a:cubicBezTo>
                <a:cubicBezTo>
                  <a:pt x="2131411" y="969612"/>
                  <a:pt x="2192998" y="947146"/>
                  <a:pt x="2143034" y="963801"/>
                </a:cubicBezTo>
                <a:cubicBezTo>
                  <a:pt x="2136408" y="970427"/>
                  <a:pt x="2130952" y="978482"/>
                  <a:pt x="2123155" y="983680"/>
                </a:cubicBezTo>
                <a:cubicBezTo>
                  <a:pt x="2117344" y="987554"/>
                  <a:pt x="2108216" y="985367"/>
                  <a:pt x="2103277" y="990306"/>
                </a:cubicBezTo>
                <a:cubicBezTo>
                  <a:pt x="2096293" y="997290"/>
                  <a:pt x="2094442" y="1007975"/>
                  <a:pt x="2090025" y="1016810"/>
                </a:cubicBezTo>
                <a:cubicBezTo>
                  <a:pt x="2087816" y="1027854"/>
                  <a:pt x="2086960" y="1039257"/>
                  <a:pt x="2083399" y="1049941"/>
                </a:cubicBezTo>
                <a:cubicBezTo>
                  <a:pt x="2057787" y="1126780"/>
                  <a:pt x="2080184" y="1027966"/>
                  <a:pt x="2063521" y="1102949"/>
                </a:cubicBezTo>
                <a:cubicBezTo>
                  <a:pt x="2063041" y="1105108"/>
                  <a:pt x="2055796" y="1148851"/>
                  <a:pt x="2050268" y="1155958"/>
                </a:cubicBezTo>
                <a:cubicBezTo>
                  <a:pt x="2038762" y="1170752"/>
                  <a:pt x="2020908" y="1180121"/>
                  <a:pt x="2010512" y="1195715"/>
                </a:cubicBezTo>
                <a:cubicBezTo>
                  <a:pt x="1975342" y="1248470"/>
                  <a:pt x="1995273" y="1224205"/>
                  <a:pt x="1950877" y="1268601"/>
                </a:cubicBezTo>
                <a:lnTo>
                  <a:pt x="1937625" y="1281854"/>
                </a:lnTo>
                <a:cubicBezTo>
                  <a:pt x="1935416" y="1290689"/>
                  <a:pt x="1936688" y="1301247"/>
                  <a:pt x="1930999" y="1308358"/>
                </a:cubicBezTo>
                <a:cubicBezTo>
                  <a:pt x="1926636" y="1313812"/>
                  <a:pt x="1915181" y="1309301"/>
                  <a:pt x="1911121" y="1314984"/>
                </a:cubicBezTo>
                <a:cubicBezTo>
                  <a:pt x="1903001" y="1326351"/>
                  <a:pt x="1897868" y="1354741"/>
                  <a:pt x="1897868" y="1354741"/>
                </a:cubicBezTo>
                <a:cubicBezTo>
                  <a:pt x="1895659" y="1374619"/>
                  <a:pt x="1897567" y="1395401"/>
                  <a:pt x="1891242" y="1414375"/>
                </a:cubicBezTo>
                <a:cubicBezTo>
                  <a:pt x="1887481" y="1425658"/>
                  <a:pt x="1859562" y="1464209"/>
                  <a:pt x="1844860" y="1474010"/>
                </a:cubicBezTo>
                <a:cubicBezTo>
                  <a:pt x="1839048" y="1477884"/>
                  <a:pt x="1831757" y="1478942"/>
                  <a:pt x="1824981" y="1480636"/>
                </a:cubicBezTo>
                <a:cubicBezTo>
                  <a:pt x="1814055" y="1483367"/>
                  <a:pt x="1802845" y="1484819"/>
                  <a:pt x="1791851" y="1487262"/>
                </a:cubicBezTo>
                <a:cubicBezTo>
                  <a:pt x="1782961" y="1489237"/>
                  <a:pt x="1774182" y="1491679"/>
                  <a:pt x="1765347" y="1493888"/>
                </a:cubicBezTo>
                <a:cubicBezTo>
                  <a:pt x="1756512" y="1498306"/>
                  <a:pt x="1748691" y="1506383"/>
                  <a:pt x="1738842" y="1507141"/>
                </a:cubicBezTo>
                <a:cubicBezTo>
                  <a:pt x="1702507" y="1509936"/>
                  <a:pt x="1684133" y="1511499"/>
                  <a:pt x="1665955" y="1487262"/>
                </a:cubicBezTo>
                <a:cubicBezTo>
                  <a:pt x="1656399" y="1474520"/>
                  <a:pt x="1654561" y="1452543"/>
                  <a:pt x="1639451" y="1447506"/>
                </a:cubicBezTo>
                <a:cubicBezTo>
                  <a:pt x="1632825" y="1445297"/>
                  <a:pt x="1625820" y="1444004"/>
                  <a:pt x="1619573" y="1440880"/>
                </a:cubicBezTo>
                <a:cubicBezTo>
                  <a:pt x="1602855" y="1432521"/>
                  <a:pt x="1598768" y="1426701"/>
                  <a:pt x="1586442" y="1414375"/>
                </a:cubicBezTo>
                <a:cubicBezTo>
                  <a:pt x="1577396" y="1423422"/>
                  <a:pt x="1564117" y="1434969"/>
                  <a:pt x="1559938" y="1447506"/>
                </a:cubicBezTo>
                <a:cubicBezTo>
                  <a:pt x="1555690" y="1460251"/>
                  <a:pt x="1562812" y="1477762"/>
                  <a:pt x="1553312" y="1487262"/>
                </a:cubicBezTo>
                <a:cubicBezTo>
                  <a:pt x="1541942" y="1498632"/>
                  <a:pt x="1522390" y="1496097"/>
                  <a:pt x="1506929" y="1500515"/>
                </a:cubicBezTo>
                <a:cubicBezTo>
                  <a:pt x="1495886" y="1498306"/>
                  <a:pt x="1481128" y="1502439"/>
                  <a:pt x="1473799" y="1493888"/>
                </a:cubicBezTo>
                <a:cubicBezTo>
                  <a:pt x="1465056" y="1483687"/>
                  <a:pt x="1471421" y="1466877"/>
                  <a:pt x="1467173" y="1454132"/>
                </a:cubicBezTo>
                <a:cubicBezTo>
                  <a:pt x="1464655" y="1446577"/>
                  <a:pt x="1458338" y="1440880"/>
                  <a:pt x="1453921" y="1434254"/>
                </a:cubicBezTo>
                <a:cubicBezTo>
                  <a:pt x="1451712" y="1427628"/>
                  <a:pt x="1452234" y="1419314"/>
                  <a:pt x="1447295" y="1414375"/>
                </a:cubicBezTo>
                <a:cubicBezTo>
                  <a:pt x="1442356" y="1409436"/>
                  <a:pt x="1434234" y="1409264"/>
                  <a:pt x="1427416" y="1407749"/>
                </a:cubicBezTo>
                <a:cubicBezTo>
                  <a:pt x="1394434" y="1400420"/>
                  <a:pt x="1361155" y="1394497"/>
                  <a:pt x="1328025" y="1387871"/>
                </a:cubicBezTo>
                <a:cubicBezTo>
                  <a:pt x="1319190" y="1390080"/>
                  <a:pt x="1308632" y="1388808"/>
                  <a:pt x="1301521" y="1394497"/>
                </a:cubicBezTo>
                <a:cubicBezTo>
                  <a:pt x="1296067" y="1398860"/>
                  <a:pt x="1296589" y="1407599"/>
                  <a:pt x="1294895" y="1414375"/>
                </a:cubicBezTo>
                <a:cubicBezTo>
                  <a:pt x="1277022" y="1485863"/>
                  <a:pt x="1301469" y="1412287"/>
                  <a:pt x="1275016" y="1474010"/>
                </a:cubicBezTo>
                <a:cubicBezTo>
                  <a:pt x="1272265" y="1480430"/>
                  <a:pt x="1272581" y="1488300"/>
                  <a:pt x="1268390" y="1493888"/>
                </a:cubicBezTo>
                <a:cubicBezTo>
                  <a:pt x="1259019" y="1506382"/>
                  <a:pt x="1246304" y="1515975"/>
                  <a:pt x="1235260" y="1527019"/>
                </a:cubicBezTo>
                <a:lnTo>
                  <a:pt x="1215381" y="1546897"/>
                </a:lnTo>
                <a:lnTo>
                  <a:pt x="1202129" y="1586654"/>
                </a:lnTo>
                <a:cubicBezTo>
                  <a:pt x="1199920" y="1593280"/>
                  <a:pt x="1201314" y="1602658"/>
                  <a:pt x="1195503" y="1606532"/>
                </a:cubicBezTo>
                <a:lnTo>
                  <a:pt x="1155747" y="1633036"/>
                </a:lnTo>
                <a:cubicBezTo>
                  <a:pt x="1151330" y="1639662"/>
                  <a:pt x="1146057" y="1645792"/>
                  <a:pt x="1142495" y="1652915"/>
                </a:cubicBezTo>
                <a:cubicBezTo>
                  <a:pt x="1129592" y="1678720"/>
                  <a:pt x="1141989" y="1669553"/>
                  <a:pt x="1129242" y="1699297"/>
                </a:cubicBezTo>
                <a:cubicBezTo>
                  <a:pt x="1126105" y="1706617"/>
                  <a:pt x="1120407" y="1712549"/>
                  <a:pt x="1115990" y="1719175"/>
                </a:cubicBezTo>
                <a:cubicBezTo>
                  <a:pt x="1118199" y="1725801"/>
                  <a:pt x="1127982" y="1734582"/>
                  <a:pt x="1122616" y="1739054"/>
                </a:cubicBezTo>
                <a:cubicBezTo>
                  <a:pt x="1110264" y="1749348"/>
                  <a:pt x="1081880" y="1737250"/>
                  <a:pt x="1076234" y="1752306"/>
                </a:cubicBezTo>
                <a:cubicBezTo>
                  <a:pt x="1070642" y="1767219"/>
                  <a:pt x="1102738" y="1792062"/>
                  <a:pt x="1102738" y="1792062"/>
                </a:cubicBezTo>
                <a:cubicBezTo>
                  <a:pt x="1074784" y="1801380"/>
                  <a:pt x="1067310" y="1805315"/>
                  <a:pt x="1029851" y="1805315"/>
                </a:cubicBezTo>
                <a:cubicBezTo>
                  <a:pt x="1012044" y="1805315"/>
                  <a:pt x="994512" y="1800897"/>
                  <a:pt x="976842" y="1798688"/>
                </a:cubicBezTo>
                <a:cubicBezTo>
                  <a:pt x="970216" y="1792062"/>
                  <a:pt x="964163" y="1784809"/>
                  <a:pt x="956964" y="1778810"/>
                </a:cubicBezTo>
                <a:cubicBezTo>
                  <a:pt x="950846" y="1773712"/>
                  <a:pt x="944077" y="1769371"/>
                  <a:pt x="937086" y="1765558"/>
                </a:cubicBezTo>
                <a:cubicBezTo>
                  <a:pt x="923711" y="1758263"/>
                  <a:pt x="886597" y="1737406"/>
                  <a:pt x="864199" y="1732428"/>
                </a:cubicBezTo>
                <a:cubicBezTo>
                  <a:pt x="851084" y="1729513"/>
                  <a:pt x="837694" y="1728010"/>
                  <a:pt x="824442" y="1725801"/>
                </a:cubicBezTo>
                <a:cubicBezTo>
                  <a:pt x="779275" y="1695690"/>
                  <a:pt x="829679" y="1736274"/>
                  <a:pt x="797938" y="1672793"/>
                </a:cubicBezTo>
                <a:cubicBezTo>
                  <a:pt x="794377" y="1665670"/>
                  <a:pt x="783691" y="1665172"/>
                  <a:pt x="778060" y="1659541"/>
                </a:cubicBezTo>
                <a:cubicBezTo>
                  <a:pt x="770251" y="1651732"/>
                  <a:pt x="765368" y="1641421"/>
                  <a:pt x="758181" y="1633036"/>
                </a:cubicBezTo>
                <a:cubicBezTo>
                  <a:pt x="752083" y="1625921"/>
                  <a:pt x="744401" y="1620273"/>
                  <a:pt x="738303" y="1613158"/>
                </a:cubicBezTo>
                <a:cubicBezTo>
                  <a:pt x="705427" y="1574803"/>
                  <a:pt x="733541" y="1596732"/>
                  <a:pt x="698547" y="1573401"/>
                </a:cubicBezTo>
                <a:cubicBezTo>
                  <a:pt x="693864" y="1566376"/>
                  <a:pt x="681485" y="1544993"/>
                  <a:pt x="672042" y="1540271"/>
                </a:cubicBezTo>
                <a:cubicBezTo>
                  <a:pt x="663897" y="1536199"/>
                  <a:pt x="654565" y="1534849"/>
                  <a:pt x="645538" y="1533645"/>
                </a:cubicBezTo>
                <a:cubicBezTo>
                  <a:pt x="621356" y="1530421"/>
                  <a:pt x="596947" y="1529228"/>
                  <a:pt x="572651" y="1527019"/>
                </a:cubicBezTo>
                <a:cubicBezTo>
                  <a:pt x="525318" y="1495463"/>
                  <a:pt x="548346" y="1496652"/>
                  <a:pt x="506390" y="1507141"/>
                </a:cubicBezTo>
                <a:cubicBezTo>
                  <a:pt x="504181" y="1515976"/>
                  <a:pt x="504282" y="1525738"/>
                  <a:pt x="499764" y="1533645"/>
                </a:cubicBezTo>
                <a:cubicBezTo>
                  <a:pt x="488086" y="1554082"/>
                  <a:pt x="478983" y="1553824"/>
                  <a:pt x="460008" y="1560149"/>
                </a:cubicBezTo>
                <a:cubicBezTo>
                  <a:pt x="448964" y="1557940"/>
                  <a:pt x="436656" y="1559111"/>
                  <a:pt x="426877" y="1553523"/>
                </a:cubicBezTo>
                <a:cubicBezTo>
                  <a:pt x="411141" y="1544531"/>
                  <a:pt x="412620" y="1520257"/>
                  <a:pt x="406999" y="1507141"/>
                </a:cubicBezTo>
                <a:cubicBezTo>
                  <a:pt x="403862" y="1499821"/>
                  <a:pt x="397308" y="1494385"/>
                  <a:pt x="393747" y="1487262"/>
                </a:cubicBezTo>
                <a:cubicBezTo>
                  <a:pt x="390624" y="1481015"/>
                  <a:pt x="392804" y="1471444"/>
                  <a:pt x="387121" y="1467384"/>
                </a:cubicBezTo>
                <a:cubicBezTo>
                  <a:pt x="375754" y="1459265"/>
                  <a:pt x="347364" y="1454132"/>
                  <a:pt x="347364" y="1454132"/>
                </a:cubicBezTo>
                <a:cubicBezTo>
                  <a:pt x="345155" y="1447506"/>
                  <a:pt x="344612" y="1440065"/>
                  <a:pt x="340738" y="1434254"/>
                </a:cubicBezTo>
                <a:cubicBezTo>
                  <a:pt x="331507" y="1420407"/>
                  <a:pt x="306606" y="1403685"/>
                  <a:pt x="294355" y="1394497"/>
                </a:cubicBezTo>
                <a:cubicBezTo>
                  <a:pt x="290651" y="1379681"/>
                  <a:pt x="280929" y="1337914"/>
                  <a:pt x="274477" y="1328236"/>
                </a:cubicBezTo>
                <a:lnTo>
                  <a:pt x="247973" y="1288480"/>
                </a:lnTo>
                <a:cubicBezTo>
                  <a:pt x="230846" y="1262789"/>
                  <a:pt x="242277" y="1271119"/>
                  <a:pt x="214842" y="1261975"/>
                </a:cubicBezTo>
                <a:cubicBezTo>
                  <a:pt x="210425" y="1255349"/>
                  <a:pt x="206881" y="1248049"/>
                  <a:pt x="201590" y="1242097"/>
                </a:cubicBezTo>
                <a:cubicBezTo>
                  <a:pt x="189139" y="1228090"/>
                  <a:pt x="161834" y="1202341"/>
                  <a:pt x="161834" y="1202341"/>
                </a:cubicBezTo>
                <a:cubicBezTo>
                  <a:pt x="159625" y="1193506"/>
                  <a:pt x="157710" y="1184592"/>
                  <a:pt x="155208" y="1175836"/>
                </a:cubicBezTo>
                <a:cubicBezTo>
                  <a:pt x="153289" y="1169120"/>
                  <a:pt x="150096" y="1162776"/>
                  <a:pt x="148581" y="1155958"/>
                </a:cubicBezTo>
                <a:cubicBezTo>
                  <a:pt x="145666" y="1142843"/>
                  <a:pt x="144869" y="1129316"/>
                  <a:pt x="141955" y="1116201"/>
                </a:cubicBezTo>
                <a:cubicBezTo>
                  <a:pt x="138023" y="1098506"/>
                  <a:pt x="126446" y="1075758"/>
                  <a:pt x="115451" y="1063193"/>
                </a:cubicBezTo>
                <a:cubicBezTo>
                  <a:pt x="108179" y="1054882"/>
                  <a:pt x="97782" y="1049941"/>
                  <a:pt x="88947" y="1043315"/>
                </a:cubicBezTo>
                <a:cubicBezTo>
                  <a:pt x="84530" y="1036689"/>
                  <a:pt x="78491" y="1030893"/>
                  <a:pt x="75695" y="1023436"/>
                </a:cubicBezTo>
                <a:cubicBezTo>
                  <a:pt x="71741" y="1012891"/>
                  <a:pt x="74105" y="1000379"/>
                  <a:pt x="69068" y="990306"/>
                </a:cubicBezTo>
                <a:cubicBezTo>
                  <a:pt x="64877" y="981925"/>
                  <a:pt x="55816" y="977054"/>
                  <a:pt x="49190" y="970428"/>
                </a:cubicBezTo>
                <a:cubicBezTo>
                  <a:pt x="46180" y="972435"/>
                  <a:pt x="9083" y="1004248"/>
                  <a:pt x="2808" y="977054"/>
                </a:cubicBezTo>
                <a:cubicBezTo>
                  <a:pt x="-6747" y="935647"/>
                  <a:pt x="10132" y="895447"/>
                  <a:pt x="22686" y="857784"/>
                </a:cubicBezTo>
                <a:lnTo>
                  <a:pt x="29312" y="837906"/>
                </a:lnTo>
                <a:lnTo>
                  <a:pt x="35938" y="818028"/>
                </a:lnTo>
                <a:cubicBezTo>
                  <a:pt x="36736" y="808456"/>
                  <a:pt x="38368" y="737261"/>
                  <a:pt x="49190" y="712010"/>
                </a:cubicBezTo>
                <a:cubicBezTo>
                  <a:pt x="52327" y="704690"/>
                  <a:pt x="58025" y="698758"/>
                  <a:pt x="62442" y="692132"/>
                </a:cubicBezTo>
                <a:cubicBezTo>
                  <a:pt x="83155" y="609280"/>
                  <a:pt x="56682" y="712289"/>
                  <a:pt x="75695" y="645749"/>
                </a:cubicBezTo>
                <a:cubicBezTo>
                  <a:pt x="78197" y="636993"/>
                  <a:pt x="79819" y="628001"/>
                  <a:pt x="82321" y="619245"/>
                </a:cubicBezTo>
                <a:cubicBezTo>
                  <a:pt x="84240" y="612529"/>
                  <a:pt x="87028" y="606083"/>
                  <a:pt x="88947" y="599367"/>
                </a:cubicBezTo>
                <a:cubicBezTo>
                  <a:pt x="91449" y="590610"/>
                  <a:pt x="89884" y="579973"/>
                  <a:pt x="95573" y="572862"/>
                </a:cubicBezTo>
                <a:cubicBezTo>
                  <a:pt x="99936" y="567408"/>
                  <a:pt x="108825" y="568445"/>
                  <a:pt x="115451" y="566236"/>
                </a:cubicBezTo>
                <a:cubicBezTo>
                  <a:pt x="117660" y="559610"/>
                  <a:pt x="118685" y="552464"/>
                  <a:pt x="122077" y="546358"/>
                </a:cubicBezTo>
                <a:cubicBezTo>
                  <a:pt x="122095" y="546326"/>
                  <a:pt x="155197" y="496677"/>
                  <a:pt x="161834" y="486723"/>
                </a:cubicBezTo>
                <a:cubicBezTo>
                  <a:pt x="166251" y="480097"/>
                  <a:pt x="167277" y="468407"/>
                  <a:pt x="175086" y="466845"/>
                </a:cubicBezTo>
                <a:lnTo>
                  <a:pt x="208216" y="460219"/>
                </a:lnTo>
                <a:cubicBezTo>
                  <a:pt x="214842" y="453593"/>
                  <a:pt x="219903" y="444892"/>
                  <a:pt x="228095" y="440341"/>
                </a:cubicBezTo>
                <a:cubicBezTo>
                  <a:pt x="240306" y="433557"/>
                  <a:pt x="256228" y="434837"/>
                  <a:pt x="267851" y="427088"/>
                </a:cubicBezTo>
                <a:cubicBezTo>
                  <a:pt x="298908" y="406384"/>
                  <a:pt x="279874" y="415145"/>
                  <a:pt x="327486" y="407210"/>
                </a:cubicBezTo>
                <a:cubicBezTo>
                  <a:pt x="334112" y="402793"/>
                  <a:pt x="342120" y="399951"/>
                  <a:pt x="347364" y="393958"/>
                </a:cubicBezTo>
                <a:cubicBezTo>
                  <a:pt x="357852" y="381971"/>
                  <a:pt x="373868" y="354201"/>
                  <a:pt x="373868" y="354201"/>
                </a:cubicBezTo>
                <a:cubicBezTo>
                  <a:pt x="376077" y="345366"/>
                  <a:pt x="374056" y="334136"/>
                  <a:pt x="380495" y="327697"/>
                </a:cubicBezTo>
                <a:cubicBezTo>
                  <a:pt x="386934" y="321258"/>
                  <a:pt x="397892" y="321071"/>
                  <a:pt x="406999" y="321071"/>
                </a:cubicBezTo>
                <a:cubicBezTo>
                  <a:pt x="418261" y="321071"/>
                  <a:pt x="429135" y="325254"/>
                  <a:pt x="440129" y="327697"/>
                </a:cubicBezTo>
                <a:cubicBezTo>
                  <a:pt x="447773" y="329396"/>
                  <a:pt x="477657" y="336521"/>
                  <a:pt x="486512" y="340949"/>
                </a:cubicBezTo>
                <a:cubicBezTo>
                  <a:pt x="493635" y="344510"/>
                  <a:pt x="499764" y="349784"/>
                  <a:pt x="506390" y="354201"/>
                </a:cubicBezTo>
                <a:cubicBezTo>
                  <a:pt x="517150" y="353373"/>
                  <a:pt x="591300" y="352505"/>
                  <a:pt x="619034" y="340949"/>
                </a:cubicBezTo>
                <a:cubicBezTo>
                  <a:pt x="737540" y="291572"/>
                  <a:pt x="632351" y="327675"/>
                  <a:pt x="691921" y="307819"/>
                </a:cubicBezTo>
                <a:cubicBezTo>
                  <a:pt x="698547" y="303402"/>
                  <a:pt x="704676" y="298128"/>
                  <a:pt x="711799" y="294567"/>
                </a:cubicBezTo>
                <a:cubicBezTo>
                  <a:pt x="718046" y="291443"/>
                  <a:pt x="725613" y="291406"/>
                  <a:pt x="731677" y="287941"/>
                </a:cubicBezTo>
                <a:cubicBezTo>
                  <a:pt x="741265" y="282462"/>
                  <a:pt x="748593" y="273541"/>
                  <a:pt x="758181" y="268062"/>
                </a:cubicBezTo>
                <a:cubicBezTo>
                  <a:pt x="765573" y="263838"/>
                  <a:pt x="798828" y="256244"/>
                  <a:pt x="804564" y="254810"/>
                </a:cubicBezTo>
                <a:cubicBezTo>
                  <a:pt x="822697" y="242721"/>
                  <a:pt x="828396" y="242603"/>
                  <a:pt x="837695" y="221680"/>
                </a:cubicBezTo>
                <a:cubicBezTo>
                  <a:pt x="843369" y="208915"/>
                  <a:pt x="846530" y="195175"/>
                  <a:pt x="850947" y="181923"/>
                </a:cubicBezTo>
                <a:cubicBezTo>
                  <a:pt x="856336" y="165756"/>
                  <a:pt x="857980" y="155012"/>
                  <a:pt x="870825" y="142167"/>
                </a:cubicBezTo>
                <a:cubicBezTo>
                  <a:pt x="886575" y="126417"/>
                  <a:pt x="910778" y="122223"/>
                  <a:pt x="930460" y="115662"/>
                </a:cubicBezTo>
                <a:cubicBezTo>
                  <a:pt x="937086" y="113453"/>
                  <a:pt x="944527" y="112910"/>
                  <a:pt x="950338" y="109036"/>
                </a:cubicBezTo>
                <a:cubicBezTo>
                  <a:pt x="956964" y="104619"/>
                  <a:pt x="962760" y="98580"/>
                  <a:pt x="970216" y="95784"/>
                </a:cubicBezTo>
                <a:cubicBezTo>
                  <a:pt x="980761" y="91830"/>
                  <a:pt x="992303" y="91367"/>
                  <a:pt x="1003347" y="89158"/>
                </a:cubicBezTo>
                <a:cubicBezTo>
                  <a:pt x="1016599" y="91367"/>
                  <a:pt x="1031438" y="89118"/>
                  <a:pt x="1043103" y="95784"/>
                </a:cubicBezTo>
                <a:cubicBezTo>
                  <a:pt x="1049167" y="99249"/>
                  <a:pt x="1045366" y="110208"/>
                  <a:pt x="1049729" y="115662"/>
                </a:cubicBezTo>
                <a:cubicBezTo>
                  <a:pt x="1054704" y="121881"/>
                  <a:pt x="1062982" y="124497"/>
                  <a:pt x="1069608" y="128915"/>
                </a:cubicBezTo>
                <a:cubicBezTo>
                  <a:pt x="1115990" y="124497"/>
                  <a:pt x="1163226" y="125560"/>
                  <a:pt x="1208755" y="115662"/>
                </a:cubicBezTo>
                <a:cubicBezTo>
                  <a:pt x="1228419" y="111387"/>
                  <a:pt x="1222302" y="84557"/>
                  <a:pt x="1215381" y="75906"/>
                </a:cubicBezTo>
                <a:cubicBezTo>
                  <a:pt x="1210406" y="69688"/>
                  <a:pt x="1202987" y="65376"/>
                  <a:pt x="1195503" y="62654"/>
                </a:cubicBezTo>
                <a:cubicBezTo>
                  <a:pt x="1178386" y="56430"/>
                  <a:pt x="1159774" y="55160"/>
                  <a:pt x="1142495" y="49401"/>
                </a:cubicBezTo>
                <a:lnTo>
                  <a:pt x="1122616" y="42775"/>
                </a:lnTo>
                <a:cubicBezTo>
                  <a:pt x="1127033" y="29523"/>
                  <a:pt x="1122133" y="5563"/>
                  <a:pt x="1135868" y="3019"/>
                </a:cubicBezTo>
                <a:cubicBezTo>
                  <a:pt x="1186139" y="-6290"/>
                  <a:pt x="1289599" y="8155"/>
                  <a:pt x="1354529" y="16271"/>
                </a:cubicBezTo>
                <a:cubicBezTo>
                  <a:pt x="1356738" y="22897"/>
                  <a:pt x="1357095" y="30466"/>
                  <a:pt x="1361155" y="36149"/>
                </a:cubicBezTo>
                <a:cubicBezTo>
                  <a:pt x="1384578" y="68941"/>
                  <a:pt x="1382817" y="55305"/>
                  <a:pt x="1407538" y="75906"/>
                </a:cubicBezTo>
                <a:cubicBezTo>
                  <a:pt x="1440627" y="103480"/>
                  <a:pt x="1412360" y="90766"/>
                  <a:pt x="1447295" y="102410"/>
                </a:cubicBezTo>
                <a:cubicBezTo>
                  <a:pt x="1453921" y="109036"/>
                  <a:pt x="1461174" y="115089"/>
                  <a:pt x="1467173" y="122288"/>
                </a:cubicBezTo>
                <a:cubicBezTo>
                  <a:pt x="1472271" y="128406"/>
                  <a:pt x="1474794" y="136536"/>
                  <a:pt x="1480425" y="142167"/>
                </a:cubicBezTo>
                <a:cubicBezTo>
                  <a:pt x="1493269" y="155011"/>
                  <a:pt x="1504014" y="156656"/>
                  <a:pt x="1520181" y="162045"/>
                </a:cubicBezTo>
                <a:cubicBezTo>
                  <a:pt x="1524599" y="166462"/>
                  <a:pt x="1527450" y="173502"/>
                  <a:pt x="1533434" y="175297"/>
                </a:cubicBezTo>
                <a:cubicBezTo>
                  <a:pt x="1550490" y="180414"/>
                  <a:pt x="1568877" y="178996"/>
                  <a:pt x="1586442" y="181923"/>
                </a:cubicBezTo>
                <a:cubicBezTo>
                  <a:pt x="1595425" y="183420"/>
                  <a:pt x="1604112" y="186340"/>
                  <a:pt x="1612947" y="188549"/>
                </a:cubicBezTo>
                <a:cubicBezTo>
                  <a:pt x="1619573" y="192966"/>
                  <a:pt x="1625548" y="198567"/>
                  <a:pt x="1632825" y="201801"/>
                </a:cubicBezTo>
                <a:cubicBezTo>
                  <a:pt x="1669773" y="218223"/>
                  <a:pt x="1683835" y="216461"/>
                  <a:pt x="1725590" y="221680"/>
                </a:cubicBezTo>
                <a:cubicBezTo>
                  <a:pt x="1732216" y="228306"/>
                  <a:pt x="1737562" y="236527"/>
                  <a:pt x="1745468" y="241558"/>
                </a:cubicBezTo>
                <a:cubicBezTo>
                  <a:pt x="1766848" y="255163"/>
                  <a:pt x="1793127" y="267480"/>
                  <a:pt x="1818355" y="274688"/>
                </a:cubicBezTo>
                <a:cubicBezTo>
                  <a:pt x="1827112" y="277190"/>
                  <a:pt x="1836333" y="278117"/>
                  <a:pt x="1844860" y="281315"/>
                </a:cubicBezTo>
                <a:cubicBezTo>
                  <a:pt x="1891335" y="298744"/>
                  <a:pt x="1852787" y="288592"/>
                  <a:pt x="1891242" y="307819"/>
                </a:cubicBezTo>
                <a:cubicBezTo>
                  <a:pt x="1897489" y="310943"/>
                  <a:pt x="1904701" y="311694"/>
                  <a:pt x="1911121" y="314445"/>
                </a:cubicBezTo>
                <a:cubicBezTo>
                  <a:pt x="1920200" y="318336"/>
                  <a:pt x="1928790" y="323280"/>
                  <a:pt x="1937625" y="327697"/>
                </a:cubicBezTo>
                <a:cubicBezTo>
                  <a:pt x="1970894" y="377601"/>
                  <a:pt x="1931831" y="314177"/>
                  <a:pt x="1957503" y="374080"/>
                </a:cubicBezTo>
                <a:cubicBezTo>
                  <a:pt x="1960640" y="381400"/>
                  <a:pt x="1966338" y="387332"/>
                  <a:pt x="1970755" y="393958"/>
                </a:cubicBezTo>
                <a:cubicBezTo>
                  <a:pt x="1972964" y="431506"/>
                  <a:pt x="1962105" y="472230"/>
                  <a:pt x="1977381" y="506601"/>
                </a:cubicBezTo>
                <a:cubicBezTo>
                  <a:pt x="1983724" y="520873"/>
                  <a:pt x="2023764" y="497610"/>
                  <a:pt x="2023764" y="513228"/>
                </a:cubicBezTo>
                <a:lnTo>
                  <a:pt x="1977381" y="559610"/>
                </a:lnTo>
                <a:cubicBezTo>
                  <a:pt x="1975172" y="566236"/>
                  <a:pt x="1964944" y="575614"/>
                  <a:pt x="1970755" y="579488"/>
                </a:cubicBezTo>
                <a:cubicBezTo>
                  <a:pt x="1983750" y="588151"/>
                  <a:pt x="2001733" y="583547"/>
                  <a:pt x="2017138" y="586115"/>
                </a:cubicBezTo>
                <a:cubicBezTo>
                  <a:pt x="2028247" y="587967"/>
                  <a:pt x="2039403" y="589778"/>
                  <a:pt x="2050268" y="592741"/>
                </a:cubicBezTo>
                <a:cubicBezTo>
                  <a:pt x="2063745" y="596416"/>
                  <a:pt x="2090025" y="605993"/>
                  <a:pt x="2090025" y="605993"/>
                </a:cubicBezTo>
                <a:lnTo>
                  <a:pt x="2096651" y="678880"/>
                </a:lnTo>
                <a:close/>
              </a:path>
            </a:pathLst>
          </a:custGeom>
          <a:solidFill>
            <a:schemeClr val="accent1">
              <a:alpha val="37000"/>
            </a:scheme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19">
            <a:extLst>
              <a:ext uri="{FF2B5EF4-FFF2-40B4-BE49-F238E27FC236}">
                <a16:creationId xmlns:a16="http://schemas.microsoft.com/office/drawing/2014/main" xmlns="" id="{6FF5D0A6-A1E5-47D3-B3DD-958833156716}"/>
              </a:ext>
            </a:extLst>
          </p:cNvPr>
          <p:cNvGraphicFramePr>
            <a:graphicFrameLocks noGrp="1"/>
          </p:cNvGraphicFramePr>
          <p:nvPr>
            <p:extLst>
              <p:ext uri="{D42A27DB-BD31-4B8C-83A1-F6EECF244321}">
                <p14:modId xmlns:p14="http://schemas.microsoft.com/office/powerpoint/2010/main" val="1041322182"/>
              </p:ext>
            </p:extLst>
          </p:nvPr>
        </p:nvGraphicFramePr>
        <p:xfrm>
          <a:off x="221183" y="3095473"/>
          <a:ext cx="6158088" cy="3657600"/>
        </p:xfrm>
        <a:graphic>
          <a:graphicData uri="http://schemas.openxmlformats.org/drawingml/2006/table">
            <a:tbl>
              <a:tblPr firstRow="1" bandRow="1">
                <a:tableStyleId>{5C22544A-7EE6-4342-B048-85BDC9FD1C3A}</a:tableStyleId>
              </a:tblPr>
              <a:tblGrid>
                <a:gridCol w="3772715">
                  <a:extLst>
                    <a:ext uri="{9D8B030D-6E8A-4147-A177-3AD203B41FA5}">
                      <a16:colId xmlns:a16="http://schemas.microsoft.com/office/drawing/2014/main" xmlns="" val="3445801236"/>
                    </a:ext>
                  </a:extLst>
                </a:gridCol>
                <a:gridCol w="2385373">
                  <a:extLst>
                    <a:ext uri="{9D8B030D-6E8A-4147-A177-3AD203B41FA5}">
                      <a16:colId xmlns:a16="http://schemas.microsoft.com/office/drawing/2014/main" xmlns="" val="1567586205"/>
                    </a:ext>
                  </a:extLst>
                </a:gridCol>
              </a:tblGrid>
              <a:tr h="328085">
                <a:tc>
                  <a:txBody>
                    <a:bodyPr/>
                    <a:lstStyle/>
                    <a:p>
                      <a:r>
                        <a:rPr lang="en-US"/>
                        <a:t>Quốc gia</a:t>
                      </a:r>
                    </a:p>
                  </a:txBody>
                  <a:tcPr/>
                </a:tc>
                <a:tc>
                  <a:txBody>
                    <a:bodyPr/>
                    <a:lstStyle/>
                    <a:p>
                      <a:r>
                        <a:rPr lang="en-US"/>
                        <a:t>Tỉ lệ diện tích rừng (%)</a:t>
                      </a:r>
                    </a:p>
                  </a:txBody>
                  <a:tcPr/>
                </a:tc>
                <a:extLst>
                  <a:ext uri="{0D108BD9-81ED-4DB2-BD59-A6C34878D82A}">
                    <a16:rowId xmlns:a16="http://schemas.microsoft.com/office/drawing/2014/main" xmlns="" val="50007306"/>
                  </a:ext>
                </a:extLst>
              </a:tr>
              <a:tr h="328085">
                <a:tc>
                  <a:txBody>
                    <a:bodyPr/>
                    <a:lstStyle/>
                    <a:p>
                      <a:r>
                        <a:rPr lang="en-US">
                          <a:solidFill>
                            <a:srgbClr val="5516F2"/>
                          </a:solidFill>
                          <a:latin typeface="Arial" panose="020B0604020202020204" pitchFamily="34" charset="0"/>
                          <a:cs typeface="Arial" panose="020B0604020202020204" pitchFamily="34" charset="0"/>
                        </a:rPr>
                        <a:t>Bô-li-vi-a</a:t>
                      </a:r>
                    </a:p>
                  </a:txBody>
                  <a:tcPr>
                    <a:solidFill>
                      <a:schemeClr val="accent4">
                        <a:lumMod val="20000"/>
                        <a:lumOff val="80000"/>
                      </a:schemeClr>
                    </a:solidFill>
                  </a:tcPr>
                </a:tc>
                <a:tc>
                  <a:txBody>
                    <a:bodyPr/>
                    <a:lstStyle/>
                    <a:p>
                      <a:pPr algn="ctr"/>
                      <a:r>
                        <a:rPr lang="en-US">
                          <a:solidFill>
                            <a:srgbClr val="5516F2"/>
                          </a:solidFill>
                          <a:latin typeface="Arial" panose="020B0604020202020204" pitchFamily="34" charset="0"/>
                          <a:cs typeface="Arial" panose="020B0604020202020204" pitchFamily="34" charset="0"/>
                        </a:rPr>
                        <a:t>7</a:t>
                      </a:r>
                    </a:p>
                  </a:txBody>
                  <a:tcPr>
                    <a:solidFill>
                      <a:schemeClr val="accent4">
                        <a:lumMod val="20000"/>
                        <a:lumOff val="80000"/>
                      </a:schemeClr>
                    </a:solidFill>
                  </a:tcPr>
                </a:tc>
                <a:extLst>
                  <a:ext uri="{0D108BD9-81ED-4DB2-BD59-A6C34878D82A}">
                    <a16:rowId xmlns:a16="http://schemas.microsoft.com/office/drawing/2014/main" xmlns="" val="1977556369"/>
                  </a:ext>
                </a:extLst>
              </a:tr>
              <a:tr h="328085">
                <a:tc>
                  <a:txBody>
                    <a:bodyPr/>
                    <a:lstStyle/>
                    <a:p>
                      <a:r>
                        <a:rPr lang="en-US">
                          <a:solidFill>
                            <a:srgbClr val="5516F2"/>
                          </a:solidFill>
                          <a:latin typeface="Arial" panose="020B0604020202020204" pitchFamily="34" charset="0"/>
                          <a:cs typeface="Arial" panose="020B0604020202020204" pitchFamily="34" charset="0"/>
                        </a:rPr>
                        <a:t>Bra-xin</a:t>
                      </a:r>
                    </a:p>
                  </a:txBody>
                  <a:tcPr>
                    <a:solidFill>
                      <a:schemeClr val="accent5">
                        <a:lumMod val="20000"/>
                        <a:lumOff val="80000"/>
                      </a:schemeClr>
                    </a:solidFill>
                  </a:tcPr>
                </a:tc>
                <a:tc>
                  <a:txBody>
                    <a:bodyPr/>
                    <a:lstStyle/>
                    <a:p>
                      <a:pPr algn="ctr"/>
                      <a:r>
                        <a:rPr lang="en-US">
                          <a:solidFill>
                            <a:srgbClr val="5516F2"/>
                          </a:solidFill>
                          <a:latin typeface="Arial" panose="020B0604020202020204" pitchFamily="34" charset="0"/>
                          <a:cs typeface="Arial" panose="020B0604020202020204" pitchFamily="34" charset="0"/>
                        </a:rPr>
                        <a:t>60</a:t>
                      </a:r>
                    </a:p>
                  </a:txBody>
                  <a:tcPr>
                    <a:solidFill>
                      <a:schemeClr val="accent5">
                        <a:lumMod val="20000"/>
                        <a:lumOff val="80000"/>
                      </a:schemeClr>
                    </a:solidFill>
                  </a:tcPr>
                </a:tc>
                <a:extLst>
                  <a:ext uri="{0D108BD9-81ED-4DB2-BD59-A6C34878D82A}">
                    <a16:rowId xmlns:a16="http://schemas.microsoft.com/office/drawing/2014/main" xmlns="" val="1464871606"/>
                  </a:ext>
                </a:extLst>
              </a:tr>
              <a:tr h="328085">
                <a:tc>
                  <a:txBody>
                    <a:bodyPr/>
                    <a:lstStyle/>
                    <a:p>
                      <a:r>
                        <a:rPr lang="en-US">
                          <a:solidFill>
                            <a:srgbClr val="5516F2"/>
                          </a:solidFill>
                          <a:latin typeface="Arial" panose="020B0604020202020204" pitchFamily="34" charset="0"/>
                          <a:cs typeface="Arial" panose="020B0604020202020204" pitchFamily="34" charset="0"/>
                        </a:rPr>
                        <a:t>Cô-lôm-bi-a</a:t>
                      </a:r>
                    </a:p>
                  </a:txBody>
                  <a:tcPr>
                    <a:solidFill>
                      <a:srgbClr val="FFFFC9"/>
                    </a:solidFill>
                  </a:tcPr>
                </a:tc>
                <a:tc>
                  <a:txBody>
                    <a:bodyPr/>
                    <a:lstStyle/>
                    <a:p>
                      <a:pPr algn="ctr"/>
                      <a:r>
                        <a:rPr lang="en-US">
                          <a:solidFill>
                            <a:srgbClr val="5516F2"/>
                          </a:solidFill>
                          <a:latin typeface="Arial" panose="020B0604020202020204" pitchFamily="34" charset="0"/>
                          <a:cs typeface="Arial" panose="020B0604020202020204" pitchFamily="34" charset="0"/>
                        </a:rPr>
                        <a:t>6</a:t>
                      </a:r>
                    </a:p>
                  </a:txBody>
                  <a:tcPr>
                    <a:solidFill>
                      <a:srgbClr val="FFFFC9"/>
                    </a:solidFill>
                  </a:tcPr>
                </a:tc>
                <a:extLst>
                  <a:ext uri="{0D108BD9-81ED-4DB2-BD59-A6C34878D82A}">
                    <a16:rowId xmlns:a16="http://schemas.microsoft.com/office/drawing/2014/main" xmlns="" val="2272361458"/>
                  </a:ext>
                </a:extLst>
              </a:tr>
              <a:tr h="328085">
                <a:tc>
                  <a:txBody>
                    <a:bodyPr/>
                    <a:lstStyle/>
                    <a:p>
                      <a:r>
                        <a:rPr lang="en-US">
                          <a:solidFill>
                            <a:srgbClr val="5516F2"/>
                          </a:solidFill>
                          <a:latin typeface="Arial" panose="020B0604020202020204" pitchFamily="34" charset="0"/>
                          <a:cs typeface="Arial" panose="020B0604020202020204" pitchFamily="34" charset="0"/>
                        </a:rPr>
                        <a:t>Ê-cua-đo</a:t>
                      </a:r>
                    </a:p>
                  </a:txBody>
                  <a:tcPr>
                    <a:solidFill>
                      <a:schemeClr val="accent4">
                        <a:lumMod val="20000"/>
                        <a:lumOff val="80000"/>
                      </a:schemeClr>
                    </a:solidFill>
                  </a:tcPr>
                </a:tc>
                <a:tc>
                  <a:txBody>
                    <a:bodyPr/>
                    <a:lstStyle/>
                    <a:p>
                      <a:pPr algn="ctr"/>
                      <a:r>
                        <a:rPr lang="en-US">
                          <a:solidFill>
                            <a:srgbClr val="5516F2"/>
                          </a:solidFill>
                          <a:latin typeface="Arial" panose="020B0604020202020204" pitchFamily="34" charset="0"/>
                          <a:cs typeface="Arial" panose="020B0604020202020204" pitchFamily="34" charset="0"/>
                        </a:rPr>
                        <a:t>2</a:t>
                      </a:r>
                    </a:p>
                  </a:txBody>
                  <a:tcPr>
                    <a:solidFill>
                      <a:schemeClr val="accent4">
                        <a:lumMod val="20000"/>
                        <a:lumOff val="80000"/>
                      </a:schemeClr>
                    </a:solidFill>
                  </a:tcPr>
                </a:tc>
                <a:extLst>
                  <a:ext uri="{0D108BD9-81ED-4DB2-BD59-A6C34878D82A}">
                    <a16:rowId xmlns:a16="http://schemas.microsoft.com/office/drawing/2014/main" xmlns="" val="2760035194"/>
                  </a:ext>
                </a:extLst>
              </a:tr>
              <a:tr h="328085">
                <a:tc>
                  <a:txBody>
                    <a:bodyPr/>
                    <a:lstStyle/>
                    <a:p>
                      <a:r>
                        <a:rPr lang="en-US">
                          <a:solidFill>
                            <a:srgbClr val="5516F2"/>
                          </a:solidFill>
                          <a:latin typeface="Arial" panose="020B0604020202020204" pitchFamily="34" charset="0"/>
                          <a:cs typeface="Arial" panose="020B0604020202020204" pitchFamily="34" charset="0"/>
                        </a:rPr>
                        <a:t>Guy-a-na</a:t>
                      </a:r>
                    </a:p>
                  </a:txBody>
                  <a:tcPr>
                    <a:solidFill>
                      <a:schemeClr val="accent5">
                        <a:lumMod val="20000"/>
                        <a:lumOff val="80000"/>
                      </a:schemeClr>
                    </a:solidFill>
                  </a:tcPr>
                </a:tc>
                <a:tc>
                  <a:txBody>
                    <a:bodyPr/>
                    <a:lstStyle/>
                    <a:p>
                      <a:pPr algn="ctr"/>
                      <a:r>
                        <a:rPr lang="en-US">
                          <a:solidFill>
                            <a:srgbClr val="5516F2"/>
                          </a:solidFill>
                          <a:latin typeface="Arial" panose="020B0604020202020204" pitchFamily="34" charset="0"/>
                          <a:cs typeface="Arial" panose="020B0604020202020204" pitchFamily="34" charset="0"/>
                        </a:rPr>
                        <a:t>3</a:t>
                      </a:r>
                    </a:p>
                  </a:txBody>
                  <a:tcPr>
                    <a:solidFill>
                      <a:schemeClr val="accent5">
                        <a:lumMod val="20000"/>
                        <a:lumOff val="80000"/>
                      </a:schemeClr>
                    </a:solidFill>
                  </a:tcPr>
                </a:tc>
                <a:extLst>
                  <a:ext uri="{0D108BD9-81ED-4DB2-BD59-A6C34878D82A}">
                    <a16:rowId xmlns:a16="http://schemas.microsoft.com/office/drawing/2014/main" xmlns="" val="1994995002"/>
                  </a:ext>
                </a:extLst>
              </a:tr>
              <a:tr h="328085">
                <a:tc>
                  <a:txBody>
                    <a:bodyPr/>
                    <a:lstStyle/>
                    <a:p>
                      <a:r>
                        <a:rPr lang="en-US">
                          <a:solidFill>
                            <a:srgbClr val="5516F2"/>
                          </a:solidFill>
                          <a:latin typeface="Arial" panose="020B0604020202020204" pitchFamily="34" charset="0"/>
                          <a:cs typeface="Arial" panose="020B0604020202020204" pitchFamily="34" charset="0"/>
                        </a:rPr>
                        <a:t>Vùng lãnh thổ Pháp ở Guy-a-na</a:t>
                      </a:r>
                    </a:p>
                  </a:txBody>
                  <a:tcPr>
                    <a:solidFill>
                      <a:srgbClr val="FFFFC9"/>
                    </a:solidFill>
                  </a:tcPr>
                </a:tc>
                <a:tc>
                  <a:txBody>
                    <a:bodyPr/>
                    <a:lstStyle/>
                    <a:p>
                      <a:pPr algn="ctr"/>
                      <a:r>
                        <a:rPr lang="en-US">
                          <a:solidFill>
                            <a:srgbClr val="5516F2"/>
                          </a:solidFill>
                          <a:latin typeface="Arial" panose="020B0604020202020204" pitchFamily="34" charset="0"/>
                          <a:cs typeface="Arial" panose="020B0604020202020204" pitchFamily="34" charset="0"/>
                        </a:rPr>
                        <a:t>1</a:t>
                      </a:r>
                    </a:p>
                  </a:txBody>
                  <a:tcPr>
                    <a:solidFill>
                      <a:srgbClr val="FFFFC9"/>
                    </a:solidFill>
                  </a:tcPr>
                </a:tc>
                <a:extLst>
                  <a:ext uri="{0D108BD9-81ED-4DB2-BD59-A6C34878D82A}">
                    <a16:rowId xmlns:a16="http://schemas.microsoft.com/office/drawing/2014/main" xmlns="" val="4293195314"/>
                  </a:ext>
                </a:extLst>
              </a:tr>
              <a:tr h="328085">
                <a:tc>
                  <a:txBody>
                    <a:bodyPr/>
                    <a:lstStyle/>
                    <a:p>
                      <a:r>
                        <a:rPr lang="en-US">
                          <a:solidFill>
                            <a:srgbClr val="5516F2"/>
                          </a:solidFill>
                          <a:latin typeface="Arial" panose="020B0604020202020204" pitchFamily="34" charset="0"/>
                          <a:cs typeface="Arial" panose="020B0604020202020204" pitchFamily="34" charset="0"/>
                        </a:rPr>
                        <a:t>Pê-ru</a:t>
                      </a:r>
                    </a:p>
                  </a:txBody>
                  <a:tcPr>
                    <a:solidFill>
                      <a:schemeClr val="accent4">
                        <a:lumMod val="20000"/>
                        <a:lumOff val="80000"/>
                      </a:schemeClr>
                    </a:solidFill>
                  </a:tcPr>
                </a:tc>
                <a:tc>
                  <a:txBody>
                    <a:bodyPr/>
                    <a:lstStyle/>
                    <a:p>
                      <a:pPr algn="ctr"/>
                      <a:r>
                        <a:rPr lang="en-US">
                          <a:solidFill>
                            <a:srgbClr val="5516F2"/>
                          </a:solidFill>
                          <a:latin typeface="Arial" panose="020B0604020202020204" pitchFamily="34" charset="0"/>
                          <a:cs typeface="Arial" panose="020B0604020202020204" pitchFamily="34" charset="0"/>
                        </a:rPr>
                        <a:t>13</a:t>
                      </a:r>
                    </a:p>
                  </a:txBody>
                  <a:tcPr>
                    <a:solidFill>
                      <a:schemeClr val="accent4">
                        <a:lumMod val="20000"/>
                        <a:lumOff val="80000"/>
                      </a:schemeClr>
                    </a:solidFill>
                  </a:tcPr>
                </a:tc>
                <a:extLst>
                  <a:ext uri="{0D108BD9-81ED-4DB2-BD59-A6C34878D82A}">
                    <a16:rowId xmlns:a16="http://schemas.microsoft.com/office/drawing/2014/main" xmlns="" val="3148892020"/>
                  </a:ext>
                </a:extLst>
              </a:tr>
              <a:tr h="328085">
                <a:tc>
                  <a:txBody>
                    <a:bodyPr/>
                    <a:lstStyle/>
                    <a:p>
                      <a:r>
                        <a:rPr lang="en-US">
                          <a:solidFill>
                            <a:srgbClr val="5516F2"/>
                          </a:solidFill>
                          <a:latin typeface="Arial" panose="020B0604020202020204" pitchFamily="34" charset="0"/>
                          <a:cs typeface="Arial" panose="020B0604020202020204" pitchFamily="34" charset="0"/>
                        </a:rPr>
                        <a:t>Xu-ri-nam</a:t>
                      </a:r>
                    </a:p>
                  </a:txBody>
                  <a:tcPr/>
                </a:tc>
                <a:tc>
                  <a:txBody>
                    <a:bodyPr/>
                    <a:lstStyle/>
                    <a:p>
                      <a:pPr algn="ctr"/>
                      <a:r>
                        <a:rPr lang="en-US">
                          <a:solidFill>
                            <a:srgbClr val="5516F2"/>
                          </a:solidFill>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xmlns="" val="3199319643"/>
                  </a:ext>
                </a:extLst>
              </a:tr>
              <a:tr h="328085">
                <a:tc>
                  <a:txBody>
                    <a:bodyPr/>
                    <a:lstStyle/>
                    <a:p>
                      <a:r>
                        <a:rPr lang="en-US">
                          <a:solidFill>
                            <a:srgbClr val="5516F2"/>
                          </a:solidFill>
                          <a:latin typeface="Arial" panose="020B0604020202020204" pitchFamily="34" charset="0"/>
                          <a:cs typeface="Arial" panose="020B0604020202020204" pitchFamily="34" charset="0"/>
                        </a:rPr>
                        <a:t>Vê-nê-xu-ê-la</a:t>
                      </a:r>
                    </a:p>
                  </a:txBody>
                  <a:tcPr>
                    <a:solidFill>
                      <a:srgbClr val="FFFFC9"/>
                    </a:solidFill>
                  </a:tcPr>
                </a:tc>
                <a:tc>
                  <a:txBody>
                    <a:bodyPr/>
                    <a:lstStyle/>
                    <a:p>
                      <a:pPr algn="ctr"/>
                      <a:r>
                        <a:rPr lang="en-US">
                          <a:solidFill>
                            <a:srgbClr val="5516F2"/>
                          </a:solidFill>
                          <a:latin typeface="Arial" panose="020B0604020202020204" pitchFamily="34" charset="0"/>
                          <a:cs typeface="Arial" panose="020B0604020202020204" pitchFamily="34" charset="0"/>
                        </a:rPr>
                        <a:t>6</a:t>
                      </a:r>
                    </a:p>
                  </a:txBody>
                  <a:tcPr>
                    <a:solidFill>
                      <a:srgbClr val="FFFFC9"/>
                    </a:solidFill>
                  </a:tcPr>
                </a:tc>
                <a:extLst>
                  <a:ext uri="{0D108BD9-81ED-4DB2-BD59-A6C34878D82A}">
                    <a16:rowId xmlns:a16="http://schemas.microsoft.com/office/drawing/2014/main" xmlns="" val="1313459505"/>
                  </a:ext>
                </a:extLst>
              </a:tr>
            </a:tbl>
          </a:graphicData>
        </a:graphic>
      </p:graphicFrame>
      <p:sp>
        <p:nvSpPr>
          <p:cNvPr id="21" name="TextBox 20">
            <a:extLst>
              <a:ext uri="{FF2B5EF4-FFF2-40B4-BE49-F238E27FC236}">
                <a16:creationId xmlns:a16="http://schemas.microsoft.com/office/drawing/2014/main" xmlns="" id="{00D271D2-1017-4FAF-885F-46AC823677E3}"/>
              </a:ext>
            </a:extLst>
          </p:cNvPr>
          <p:cNvSpPr txBox="1"/>
          <p:nvPr/>
        </p:nvSpPr>
        <p:spPr>
          <a:xfrm>
            <a:off x="48732" y="2696393"/>
            <a:ext cx="6508603" cy="369332"/>
          </a:xfrm>
          <a:prstGeom prst="rect">
            <a:avLst/>
          </a:prstGeom>
          <a:noFill/>
        </p:spPr>
        <p:txBody>
          <a:bodyPr wrap="square" rtlCol="0">
            <a:spAutoFit/>
          </a:bodyPr>
          <a:lstStyle/>
          <a:p>
            <a:r>
              <a:rPr lang="en-US">
                <a:solidFill>
                  <a:srgbClr val="FF0066"/>
                </a:solidFill>
                <a:latin typeface="Arial" panose="020B0604020202020204" pitchFamily="34" charset="0"/>
                <a:cs typeface="Arial" panose="020B0604020202020204" pitchFamily="34" charset="0"/>
              </a:rPr>
              <a:t>C</a:t>
            </a:r>
            <a:r>
              <a:rPr lang="vi-VN">
                <a:solidFill>
                  <a:srgbClr val="FF0066"/>
                </a:solidFill>
                <a:latin typeface="Arial" panose="020B0604020202020204" pitchFamily="34" charset="0"/>
                <a:cs typeface="Arial" panose="020B0604020202020204" pitchFamily="34" charset="0"/>
              </a:rPr>
              <a:t>ơ</a:t>
            </a:r>
            <a:r>
              <a:rPr lang="en-US">
                <a:solidFill>
                  <a:srgbClr val="FF0066"/>
                </a:solidFill>
                <a:latin typeface="Arial" panose="020B0604020202020204" pitchFamily="34" charset="0"/>
                <a:cs typeface="Arial" panose="020B0604020202020204" pitchFamily="34" charset="0"/>
              </a:rPr>
              <a:t> cấu diện tích rừng A-ma-dôn chia theo quốc gia,năm 2020</a:t>
            </a:r>
          </a:p>
        </p:txBody>
      </p:sp>
    </p:spTree>
    <p:extLst>
      <p:ext uri="{BB962C8B-B14F-4D97-AF65-F5344CB8AC3E}">
        <p14:creationId xmlns:p14="http://schemas.microsoft.com/office/powerpoint/2010/main" val="265934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P spid="17" grpId="0" animBg="1"/>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1662</Words>
  <Application>Microsoft Office PowerPoint</Application>
  <PresentationFormat>Custom</PresentationFormat>
  <Paragraphs>227</Paragraphs>
  <Slides>38</Slides>
  <Notes>16</Notes>
  <HiddenSlides>0</HiddenSlides>
  <MMClips>4</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HS</cp:lastModifiedBy>
  <cp:revision>11</cp:revision>
  <dcterms:created xsi:type="dcterms:W3CDTF">2022-06-28T09:32:08Z</dcterms:created>
  <dcterms:modified xsi:type="dcterms:W3CDTF">2023-03-06T04:43:09Z</dcterms:modified>
</cp:coreProperties>
</file>