
<file path=[Content_Types].xml><?xml version="1.0" encoding="utf-8"?>
<Types xmlns="http://schemas.openxmlformats.org/package/2006/content-types">
  <Default Extension="wav" ContentType="audio/x-wav"/>
  <Default Extension="gif" ContentType="image/gif"/>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62" r:id="rId3"/>
    <p:sldId id="256" r:id="rId4"/>
    <p:sldId id="258" r:id="rId5"/>
    <p:sldId id="257" r:id="rId6"/>
    <p:sldId id="259" r:id="rId7"/>
    <p:sldId id="260" r:id="rId9"/>
    <p:sldId id="261" r:id="rId10"/>
    <p:sldId id="1159" r:id="rId11"/>
    <p:sldId id="574" r:id="rId12"/>
    <p:sldId id="854" r:id="rId13"/>
    <p:sldId id="1160" r:id="rId14"/>
    <p:sldId id="1164" r:id="rId15"/>
    <p:sldId id="1162" r:id="rId16"/>
    <p:sldId id="1165" r:id="rId17"/>
    <p:sldId id="398" r:id="rId18"/>
    <p:sldId id="1161" r:id="rId19"/>
    <p:sldId id="1177" r:id="rId20"/>
    <p:sldId id="1163" r:id="rId21"/>
    <p:sldId id="1189" r:id="rId22"/>
    <p:sldId id="1178" r:id="rId23"/>
    <p:sldId id="1180" r:id="rId24"/>
    <p:sldId id="1172" r:id="rId25"/>
    <p:sldId id="1181" r:id="rId26"/>
    <p:sldId id="1190" r:id="rId27"/>
    <p:sldId id="1183" r:id="rId28"/>
    <p:sldId id="1187" r:id="rId29"/>
    <p:sldId id="375" r:id="rId30"/>
    <p:sldId id="376" r:id="rId31"/>
    <p:sldId id="1182" r:id="rId32"/>
    <p:sldId id="1191" r:id="rId33"/>
    <p:sldId id="1192" r:id="rId34"/>
    <p:sldId id="1195" r:id="rId35"/>
    <p:sldId id="1194" r:id="rId36"/>
    <p:sldId id="1196" r:id="rId37"/>
    <p:sldId id="1197" r:id="rId38"/>
    <p:sldId id="1198" r:id="rId39"/>
    <p:sldId id="1199" r:id="rId40"/>
    <p:sldId id="1200" r:id="rId41"/>
    <p:sldId id="1563" r:id="rId42"/>
    <p:sldId id="1564" r:id="rId43"/>
    <p:sldId id="300" r:id="rId44"/>
    <p:sldId id="386" r:id="rId45"/>
    <p:sldId id="1565" r:id="rId46"/>
    <p:sldId id="330" r:id="rId47"/>
    <p:sldId id="317"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B1CF0"/>
    <a:srgbClr val="F1FBA3"/>
    <a:srgbClr val="FFFF99"/>
    <a:srgbClr val="79C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5" d="100"/>
          <a:sy n="105" d="100"/>
        </p:scale>
        <p:origin x="-3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16662-86AD-4F85-9C80-091F2A19A1E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7E29B-B591-4734-AC6B-43C5C0A2BEA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choột vào các chữ cáo đáp án ABC để chọn đáp án đúng</a:t>
            </a:r>
            <a:endParaRPr lang="en-US"/>
          </a:p>
        </p:txBody>
      </p:sp>
      <p:sp>
        <p:nvSpPr>
          <p:cNvPr id="4" name="Slide Number Placeholder 3"/>
          <p:cNvSpPr>
            <a:spLocks noGrp="1"/>
          </p:cNvSpPr>
          <p:nvPr>
            <p:ph type="sldNum" sz="quarter" idx="5"/>
          </p:nvPr>
        </p:nvSpPr>
        <p:spPr/>
        <p:txBody>
          <a:bodyPr/>
          <a:lstStyle/>
          <a:p>
            <a:fld id="{61A7E29B-B591-4734-AC6B-43C5C0A2BEA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Được coi là một cao nguyên băng khổng lồ, 98% bề mặt bị phủ bởi lớp bằng dày trung bình trên 1 720 m =&gt; độ cao trung bình lên tới hơn 2 040 m.</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Bề mặt khá bằng phẳng.</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kern="1200">
                <a:solidFill>
                  <a:schemeClr val="tx1"/>
                </a:solidFill>
                <a:effectLst/>
                <a:latin typeface="+mn-lt"/>
                <a:ea typeface="+mn-ea"/>
                <a:cs typeface="+mn-cs"/>
              </a:rPr>
              <a:t>2: Bản đồ khu vực nghiên cứu thềm lục địa Nam Cực. Đường isobath 1000 m giới hạn khu vực thềm lục địa (đường viền đen) và lục địa Nam Cực (màu xám) như được xác định trong ACCESS-OM2-01 được hiển thị. Bốn miền phụ thềm lục địa được chọn để phân tích ngân sách nhiệt khu vực được đánh dấu (phạm vi dọc được biểu thị bằng các đường màu đen); Bán đảo Tây Nam Cực (WAP, hồng), Biển Amundsen Bellinghausen (AB, vàng), Đông Ross Sea (ER, xanh lục) và Tây Ross Sea (WR, tím). Chỉ số đường đẳng hướng dọc được biểu thị bằng các chấm màu đỏ và đánh số màu đỏ; mỗi vị trí vĩ độ-kinh độ trên đường đẳng sâu 1000 m được cho một chỉ số từ 0 (80 • E) đến 6002. Động lực để lựa chọn các phần này được nêu trong Phần 4.2. Các lưu vực đại dương chính và các biển ở Nam Cực có liên quan được ghi nhận,</a:t>
            </a:r>
            <a:endParaRPr lang="vi-VN"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1A7E29B-B591-4734-AC6B-43C5C0A2BEA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a:solidFill>
                  <a:srgbClr val="2B1CF0"/>
                </a:solidFill>
              </a:rPr>
              <a:t>- Làm thay đổi độ mặn của nước biển, làm giảm sút khối lượng sinh vật phù du, các loài nhuyễn thể vốn là thức ăn của cá voi, hải cẩu,chim cánh cụt</a:t>
            </a:r>
            <a:endParaRPr lang="en-US">
              <a:solidFill>
                <a:srgbClr val="2B1CF0"/>
              </a:solidFill>
            </a:endParaRPr>
          </a:p>
          <a:p>
            <a:endParaRPr lang="en-US"/>
          </a:p>
        </p:txBody>
      </p:sp>
      <p:sp>
        <p:nvSpPr>
          <p:cNvPr id="4" name="Slide Number Placeholder 3"/>
          <p:cNvSpPr>
            <a:spLocks noGrp="1"/>
          </p:cNvSpPr>
          <p:nvPr>
            <p:ph type="sldNum" sz="quarter" idx="5"/>
          </p:nvPr>
        </p:nvSpPr>
        <p:spPr/>
        <p:txBody>
          <a:bodyPr/>
          <a:lstStyle/>
          <a:p>
            <a:fld id="{61A7E29B-B591-4734-AC6B-43C5C0A2BEA4}"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Mực nước biển dâng cao, một số vùng đất có khả năng biến mất;</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Băng tan gây ô nhiễm không khí;</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Mất môi trường sống của các loài động vật;</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Ảnh hưởng trực tiếp tới con người như các thiên tai, bệnh dịch,</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Châu Nam cực là khu vực chứa 2/3 trữ lượng nước ngọt của thế giới ở dạng rắn.</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Khi băng ở Nam Cực tan ra sẽ làm cho nước biển và đại dương dâng cao =&gt; chìm ngập nhiều vùng đất trũng ven biển, ảnh hưởng lớn tới đời sống và sản xuất của dân cư ven biển, tàu thuyền đi lại ở nơi có băng trôi sẽ rất nguy hiểm.</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Những vùng băng trôi, băng tan làm hẹp môi trường sống của nhiều loài động vật ,gây mất cân bằng hệ sinh thái, ảnh hưởng lớn tới loài người.</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6F1052E-9318-4EE8-9F70-AC7C059B8A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6F1052E-9318-4EE8-9F70-AC7C059B8A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6F1052E-9318-4EE8-9F70-AC7C059B8A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57200" y="2953942"/>
            <a:ext cx="4038600" cy="16406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half" idx="3"/>
          </p:nvPr>
        </p:nvSpPr>
        <p:spPr>
          <a:xfrm>
            <a:off x="4648200" y="1200151"/>
            <a:ext cx="4038600" cy="33944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fld id="{16173B1C-65EA-4B2B-B352-FFC6FF26D7D3}"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6F1052E-9318-4EE8-9F70-AC7C059B8A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6F1052E-9318-4EE8-9F70-AC7C059B8A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6F1052E-9318-4EE8-9F70-AC7C059B8A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6F1052E-9318-4EE8-9F70-AC7C059B8A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6F1052E-9318-4EE8-9F70-AC7C059B8A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1052E-9318-4EE8-9F70-AC7C059B8A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6F1052E-9318-4EE8-9F70-AC7C059B8A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6F1052E-9318-4EE8-9F70-AC7C059B8A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EE86F-A67A-4542-B66D-889F3BF5AF9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1052E-9318-4EE8-9F70-AC7C059B8AB5}"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70EE86F-A67A-4542-B66D-889F3BF5AF9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2.xml"/><Relationship Id="rId2" Type="http://schemas.openxmlformats.org/officeDocument/2006/relationships/image" Target="../media/image2.GIF"/><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9" Type="http://schemas.openxmlformats.org/officeDocument/2006/relationships/image" Target="../media/image22.png"/><Relationship Id="rId8" Type="http://schemas.microsoft.com/office/2007/relationships/media" Target="../media/media1.mp4"/><Relationship Id="rId7" Type="http://schemas.openxmlformats.org/officeDocument/2006/relationships/video" Target="../media/media1.mp4"/><Relationship Id="rId6" Type="http://schemas.microsoft.com/office/2007/relationships/hdphoto" Target="../media/image21.wdp"/><Relationship Id="rId5" Type="http://schemas.openxmlformats.org/officeDocument/2006/relationships/image" Target="../media/image20.png"/><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4.wdp"/><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NULL" TargetMode="External"/><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GIF"/></Relationships>
</file>

<file path=ppt/slides/_rels/slide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slide" Target="slide6.xml"/><Relationship Id="rId7" Type="http://schemas.openxmlformats.org/officeDocument/2006/relationships/image" Target="../media/image4.GIF"/><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image" Target="../media/image3.png"/><Relationship Id="rId3" Type="http://schemas.openxmlformats.org/officeDocument/2006/relationships/slide" Target="slide4.xml"/><Relationship Id="rId2" Type="http://schemas.openxmlformats.org/officeDocument/2006/relationships/image" Target="../media/image2.GIF"/><Relationship Id="rId18" Type="http://schemas.openxmlformats.org/officeDocument/2006/relationships/slideLayout" Target="../slideLayouts/slideLayout1.xml"/><Relationship Id="rId17" Type="http://schemas.openxmlformats.org/officeDocument/2006/relationships/audio" Target="../media/audio4.wav"/><Relationship Id="rId16" Type="http://schemas.openxmlformats.org/officeDocument/2006/relationships/audio" Target="../media/audio3.wav"/><Relationship Id="rId15" Type="http://schemas.openxmlformats.org/officeDocument/2006/relationships/audio" Target="../media/audio2.wav"/><Relationship Id="rId14" Type="http://schemas.openxmlformats.org/officeDocument/2006/relationships/audio" Target="../media/audio1.wav"/><Relationship Id="rId13" Type="http://schemas.openxmlformats.org/officeDocument/2006/relationships/image" Target="../media/image7.png"/><Relationship Id="rId12" Type="http://schemas.openxmlformats.org/officeDocument/2006/relationships/slide" Target="slide27.xml"/><Relationship Id="rId11" Type="http://schemas.openxmlformats.org/officeDocument/2006/relationships/image" Target="../media/image6.GIF"/><Relationship Id="rId10" Type="http://schemas.openxmlformats.org/officeDocument/2006/relationships/slide" Target="slide7.xml"/><Relationship Id="rId1" Type="http://schemas.openxmlformats.org/officeDocument/2006/relationships/image" Target="../media/image1.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5.wav"/><Relationship Id="rId2" Type="http://schemas.openxmlformats.org/officeDocument/2006/relationships/image" Target="../media/image36.jpeg"/><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GIF"/></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5.jpeg"/><Relationship Id="rId1"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jpeg"/><Relationship Id="rId1"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slide" Target="slide2.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GIF"/></Relationships>
</file>

<file path=ppt/slides/_rels/slide31.xml.rels><?xml version="1.0" encoding="UTF-8" standalone="yes"?>
<Relationships xmlns="http://schemas.openxmlformats.org/package/2006/relationships"><Relationship Id="rId9" Type="http://schemas.microsoft.com/office/2007/relationships/media" Target="../media/media2.mp4"/><Relationship Id="rId8" Type="http://schemas.openxmlformats.org/officeDocument/2006/relationships/video" Target="../media/media2.mp4"/><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3.wdp"/><Relationship Id="rId4" Type="http://schemas.openxmlformats.org/officeDocument/2006/relationships/image" Target="../media/image52.png"/><Relationship Id="rId3" Type="http://schemas.openxmlformats.org/officeDocument/2006/relationships/image" Target="../media/image51.png"/><Relationship Id="rId2" Type="http://schemas.microsoft.com/office/2007/relationships/hdphoto" Target="../media/image50.wdp"/><Relationship Id="rId11" Type="http://schemas.openxmlformats.org/officeDocument/2006/relationships/slideLayout" Target="../slideLayouts/slideLayout2.xml"/><Relationship Id="rId10" Type="http://schemas.openxmlformats.org/officeDocument/2006/relationships/image" Target="../media/image56.png"/><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GIF"/></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image" Target="../media/image56.png"/><Relationship Id="rId4" Type="http://schemas.microsoft.com/office/2007/relationships/media" Target="../media/media2.mp4"/><Relationship Id="rId3" Type="http://schemas.openxmlformats.org/officeDocument/2006/relationships/video" Target="../media/media2.mp4"/><Relationship Id="rId2" Type="http://schemas.microsoft.com/office/2007/relationships/hdphoto" Target="../media/image18.wdp"/><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jpeg"/><Relationship Id="rId1"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slide" Target="slide2.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hyperlink" Target="trac%20nghiem.xv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6.GIF"/></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slide" Target="slide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slide" Target="slide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xml"/><Relationship Id="rId2" Type="http://schemas.microsoft.com/office/2007/relationships/hdphoto" Target="../media/image15.wdp"/><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75567" y="1123950"/>
            <a:ext cx="6477833" cy="3700462"/>
          </a:xfrm>
          <a:prstGeom prst="rect">
            <a:avLst/>
          </a:prstGeom>
        </p:spPr>
      </p:pic>
      <p:pic>
        <p:nvPicPr>
          <p:cNvPr id="7" name="Picture 6"/>
          <p:cNvPicPr>
            <a:picLocks noChangeAspect="1"/>
          </p:cNvPicPr>
          <p:nvPr/>
        </p:nvPicPr>
        <p:blipFill>
          <a:blip r:embed="rId2"/>
          <a:stretch>
            <a:fillRect/>
          </a:stretch>
        </p:blipFill>
        <p:spPr>
          <a:xfrm flipH="1">
            <a:off x="25854" y="1200150"/>
            <a:ext cx="2286000" cy="2286000"/>
          </a:xfrm>
          <a:prstGeom prst="rect">
            <a:avLst/>
          </a:prstGeom>
        </p:spPr>
      </p:pic>
      <p:sp>
        <p:nvSpPr>
          <p:cNvPr id="9" name="Rectangle 8"/>
          <p:cNvSpPr/>
          <p:nvPr/>
        </p:nvSpPr>
        <p:spPr>
          <a:xfrm>
            <a:off x="2971800" y="203200"/>
            <a:ext cx="3949700" cy="774700"/>
          </a:xfrm>
          <a:prstGeom prst="rect">
            <a:avLst/>
          </a:prstGeom>
          <a:solidFill>
            <a:srgbClr val="FFFF99"/>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srgbClr val="2B1CF0"/>
                </a:solidFill>
                <a:latin typeface="Times New Roman" panose="02020603050405020304" pitchFamily="18" charset="0"/>
                <a:cs typeface="Times New Roman" panose="02020603050405020304" pitchFamily="18" charset="0"/>
              </a:rPr>
              <a:t>MÊ CUNG BÍ ẤN</a:t>
            </a:r>
            <a:endParaRPr lang="en-US" sz="3600" dirty="0">
              <a:solidFill>
                <a:srgbClr val="2B1CF0"/>
              </a:solidFill>
              <a:latin typeface="Times New Roman" panose="02020603050405020304" pitchFamily="18" charset="0"/>
              <a:cs typeface="Times New Roman" panose="02020603050405020304" pitchFamily="18" charset="0"/>
            </a:endParaRPr>
          </a:p>
        </p:txBody>
      </p:sp>
      <p:sp>
        <p:nvSpPr>
          <p:cNvPr id="10" name="Rounded Rectangle 9">
            <a:hlinkClick r:id="rId3" action="ppaction://hlinksldjump"/>
          </p:cNvPr>
          <p:cNvSpPr/>
          <p:nvPr/>
        </p:nvSpPr>
        <p:spPr>
          <a:xfrm>
            <a:off x="762000" y="3790950"/>
            <a:ext cx="1066800" cy="5334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PLAY</a:t>
            </a:r>
            <a:endParaRPr lang="en-US" sz="2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ưu đồ: Điểm Kết Thúc 147"/>
          <p:cNvSpPr/>
          <p:nvPr/>
        </p:nvSpPr>
        <p:spPr>
          <a:xfrm>
            <a:off x="2966623" y="796770"/>
            <a:ext cx="3863209" cy="507199"/>
          </a:xfrm>
          <a:prstGeom prst="flowChartTerminator">
            <a:avLst/>
          </a:prstGeom>
          <a:solidFill>
            <a:srgbClr val="FFFF99"/>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B1CF0"/>
                </a:solidFill>
                <a:latin typeface="#9Slide03 SFU Futura_12" panose="00000400000000000000" pitchFamily="2" charset="0"/>
                <a:ea typeface="Tahoma" panose="020B0604030504040204" pitchFamily="34" charset="0"/>
                <a:cs typeface="Tahoma" panose="020B0604030504040204" pitchFamily="34" charset="0"/>
              </a:rPr>
              <a:t>    </a:t>
            </a:r>
            <a:r>
              <a:rPr lang="en-US" sz="2700" b="1" dirty="0" err="1">
                <a:solidFill>
                  <a:srgbClr val="2B1CF0"/>
                </a:solidFill>
                <a:latin typeface="#9Slide03 SFU Futura_12" panose="00000400000000000000" pitchFamily="2" charset="0"/>
                <a:ea typeface="Tahoma" panose="020B0604030504040204" pitchFamily="34" charset="0"/>
                <a:cs typeface="Tahoma" panose="020B0604030504040204" pitchFamily="34" charset="0"/>
              </a:rPr>
              <a:t>Nhóm</a:t>
            </a:r>
            <a:r>
              <a:rPr lang="en-US" sz="2700" b="1" dirty="0">
                <a:solidFill>
                  <a:srgbClr val="2B1CF0"/>
                </a:solidFill>
                <a:latin typeface="#9Slide03 SFU Futura_12" panose="00000400000000000000" pitchFamily="2" charset="0"/>
                <a:ea typeface="Tahoma" panose="020B0604030504040204" pitchFamily="34" charset="0"/>
                <a:cs typeface="Tahoma" panose="020B0604030504040204" pitchFamily="34" charset="0"/>
              </a:rPr>
              <a:t> </a:t>
            </a:r>
            <a:r>
              <a:rPr lang="en-US" sz="2700" b="1" dirty="0" err="1">
                <a:solidFill>
                  <a:srgbClr val="2B1CF0"/>
                </a:solidFill>
                <a:latin typeface="#9Slide03 SFU Futura_12" panose="00000400000000000000" pitchFamily="2" charset="0"/>
                <a:ea typeface="Tahoma" panose="020B0604030504040204" pitchFamily="34" charset="0"/>
                <a:cs typeface="Tahoma" panose="020B0604030504040204" pitchFamily="34" charset="0"/>
              </a:rPr>
              <a:t>chuyên</a:t>
            </a:r>
            <a:r>
              <a:rPr lang="en-US" sz="2700" b="1" dirty="0">
                <a:solidFill>
                  <a:srgbClr val="2B1CF0"/>
                </a:solidFill>
                <a:latin typeface="#9Slide03 SFU Futura_12" panose="00000400000000000000" pitchFamily="2" charset="0"/>
                <a:ea typeface="Tahoma" panose="020B0604030504040204" pitchFamily="34" charset="0"/>
                <a:cs typeface="Tahoma" panose="020B0604030504040204" pitchFamily="34" charset="0"/>
              </a:rPr>
              <a:t> </a:t>
            </a:r>
            <a:r>
              <a:rPr lang="en-US" sz="2700" b="1" dirty="0" err="1">
                <a:solidFill>
                  <a:srgbClr val="2B1CF0"/>
                </a:solidFill>
                <a:latin typeface="#9Slide03 SFU Futura_12" panose="00000400000000000000" pitchFamily="2" charset="0"/>
                <a:ea typeface="Tahoma" panose="020B0604030504040204" pitchFamily="34" charset="0"/>
                <a:cs typeface="Tahoma" panose="020B0604030504040204" pitchFamily="34" charset="0"/>
              </a:rPr>
              <a:t>gia</a:t>
            </a:r>
            <a:endParaRPr lang="en-US" sz="2700" b="1" dirty="0">
              <a:solidFill>
                <a:srgbClr val="2B1CF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1" name="Picture 4" descr="Chương trình đào tạo học sinh thi tuyển vào các đại học hàng đầu tại Mỹ"/>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0467" t="13295" r="14207" b="13729"/>
          <a:stretch>
            <a:fillRect/>
          </a:stretch>
        </p:blipFill>
        <p:spPr bwMode="auto">
          <a:xfrm>
            <a:off x="3184947" y="756396"/>
            <a:ext cx="543554" cy="6071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60399" y="1854182"/>
            <a:ext cx="1124189" cy="717568"/>
          </a:xfrm>
          <a:prstGeom prst="rect">
            <a:avLst/>
          </a:prstGeom>
        </p:spPr>
      </p:pic>
      <p:sp>
        <p:nvSpPr>
          <p:cNvPr id="13" name="Rectangle 12"/>
          <p:cNvSpPr/>
          <p:nvPr/>
        </p:nvSpPr>
        <p:spPr>
          <a:xfrm>
            <a:off x="94774" y="1368011"/>
            <a:ext cx="3090173" cy="553998"/>
          </a:xfrm>
          <a:prstGeom prst="rect">
            <a:avLst/>
          </a:prstGeom>
        </p:spPr>
        <p:txBody>
          <a:bodyPr wrap="square">
            <a:spAutoFit/>
          </a:bodyPr>
          <a:lstStyle/>
          <a:p>
            <a:pPr algn="just"/>
            <a:r>
              <a:rPr lang="en-US" sz="2100" b="1" dirty="0">
                <a:latin typeface="#9Slide03 SFU Futura_12" panose="00000400000000000000" pitchFamily="2" charset="0"/>
                <a:cs typeface="Arial" panose="020B0604020202020204" pitchFamily="34" charset="0"/>
              </a:rPr>
              <a:t>HĐ: </a:t>
            </a:r>
            <a:r>
              <a:rPr lang="en-US" sz="2100" b="1" dirty="0" err="1">
                <a:latin typeface="#9Slide03 SFU Futura_12" panose="00000400000000000000" pitchFamily="2" charset="0"/>
                <a:cs typeface="Arial" panose="020B0604020202020204" pitchFamily="34" charset="0"/>
              </a:rPr>
              <a:t>theo</a:t>
            </a:r>
            <a:r>
              <a:rPr lang="en-US" sz="2100" b="1" dirty="0">
                <a:latin typeface="#9Slide03 SFU Futura_12" panose="00000400000000000000" pitchFamily="2" charset="0"/>
                <a:cs typeface="Arial" panose="020B0604020202020204" pitchFamily="34" charset="0"/>
              </a:rPr>
              <a:t> </a:t>
            </a:r>
            <a:r>
              <a:rPr lang="en-US" sz="2100" b="1" err="1">
                <a:latin typeface="#9Slide03 SFU Futura_12" panose="00000400000000000000" pitchFamily="2" charset="0"/>
                <a:cs typeface="Arial" panose="020B0604020202020204" pitchFamily="34" charset="0"/>
              </a:rPr>
              <a:t>nhóm</a:t>
            </a:r>
            <a:r>
              <a:rPr lang="en-US" sz="2100" b="1">
                <a:latin typeface="#9Slide03 SFU Futura_12" panose="00000400000000000000" pitchFamily="2" charset="0"/>
                <a:cs typeface="Arial" panose="020B0604020202020204" pitchFamily="34" charset="0"/>
              </a:rPr>
              <a:t> (</a:t>
            </a:r>
            <a:r>
              <a:rPr lang="en-US" sz="3000" b="1" dirty="0">
                <a:solidFill>
                  <a:srgbClr val="FF0000"/>
                </a:solidFill>
                <a:latin typeface="#9Slide03 SFU Futura_12" panose="00000400000000000000" pitchFamily="2" charset="0"/>
                <a:cs typeface="Arial" panose="020B0604020202020204" pitchFamily="34" charset="0"/>
              </a:rPr>
              <a:t>4</a:t>
            </a:r>
            <a:r>
              <a:rPr lang="en-US" sz="2100" b="1">
                <a:latin typeface="#9Slide03 SFU Futura_12" panose="00000400000000000000" pitchFamily="2" charset="0"/>
                <a:cs typeface="Arial" panose="020B0604020202020204" pitchFamily="34" charset="0"/>
              </a:rPr>
              <a:t> </a:t>
            </a:r>
            <a:r>
              <a:rPr lang="en-US" sz="2100" b="1" dirty="0" err="1">
                <a:latin typeface="#9Slide03 SFU Futura_12" panose="00000400000000000000" pitchFamily="2" charset="0"/>
                <a:cs typeface="Arial" panose="020B0604020202020204" pitchFamily="34" charset="0"/>
              </a:rPr>
              <a:t>nhóm</a:t>
            </a:r>
            <a:r>
              <a:rPr lang="en-US" sz="2100" b="1" dirty="0">
                <a:latin typeface="#9Slide03 SFU Futura_12" panose="00000400000000000000" pitchFamily="2" charset="0"/>
                <a:cs typeface="Arial" panose="020B0604020202020204" pitchFamily="34" charset="0"/>
              </a:rPr>
              <a:t>)</a:t>
            </a:r>
            <a:endParaRPr lang="en-US" sz="2100" b="1" dirty="0">
              <a:solidFill>
                <a:srgbClr val="FF0000"/>
              </a:solidFill>
              <a:latin typeface="#9Slide03 SFU Futura_12" panose="00000400000000000000" pitchFamily="2" charset="0"/>
            </a:endParaRPr>
          </a:p>
        </p:txBody>
      </p:sp>
      <p:sp>
        <p:nvSpPr>
          <p:cNvPr id="14" name="Rectangle 13"/>
          <p:cNvSpPr/>
          <p:nvPr/>
        </p:nvSpPr>
        <p:spPr>
          <a:xfrm>
            <a:off x="3381919" y="1322681"/>
            <a:ext cx="2771291" cy="738664"/>
          </a:xfrm>
          <a:prstGeom prst="rect">
            <a:avLst/>
          </a:prstGeom>
        </p:spPr>
        <p:txBody>
          <a:bodyPr wrap="square">
            <a:spAutoFit/>
          </a:bodyPr>
          <a:lstStyle/>
          <a:p>
            <a:pPr algn="just"/>
            <a:r>
              <a:rPr lang="en-US" sz="21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100" b="1" dirty="0">
                <a:latin typeface="#9Slide03 SFU Futura_12" panose="00000400000000000000" pitchFamily="2" charset="0"/>
                <a:ea typeface="Tahoma" panose="020B0604030504040204" pitchFamily="34" charset="0"/>
                <a:cs typeface="Tahoma" panose="020B0604030504040204" pitchFamily="34" charset="0"/>
              </a:rPr>
              <a:t> 1 </a:t>
            </a:r>
            <a:r>
              <a:rPr lang="en-US" sz="21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4"/>
          <a:srcRect b="50000"/>
          <a:stretch>
            <a:fillRect/>
          </a:stretch>
        </p:blipFill>
        <p:spPr>
          <a:xfrm>
            <a:off x="5703886" y="1680471"/>
            <a:ext cx="1376630" cy="422844"/>
          </a:xfrm>
          <a:prstGeom prst="rect">
            <a:avLst/>
          </a:prstGeom>
        </p:spPr>
      </p:pic>
      <p:sp>
        <p:nvSpPr>
          <p:cNvPr id="16" name="Flowchart: Terminator 15"/>
          <p:cNvSpPr/>
          <p:nvPr/>
        </p:nvSpPr>
        <p:spPr>
          <a:xfrm>
            <a:off x="3726266" y="2230951"/>
            <a:ext cx="1795817" cy="402996"/>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9Slide03 SFU Futura_12" panose="00000400000000000000" pitchFamily="2" charset="0"/>
              </a:rPr>
              <a:t>Nhiệm</a:t>
            </a:r>
            <a:r>
              <a:rPr lang="en-US" sz="2400" b="1" dirty="0">
                <a:latin typeface="#9Slide03 SFU Futura_12" panose="00000400000000000000" pitchFamily="2" charset="0"/>
              </a:rPr>
              <a:t> </a:t>
            </a:r>
            <a:r>
              <a:rPr lang="en-US" sz="2400" b="1" dirty="0" err="1">
                <a:latin typeface="#9Slide03 SFU Futura_12" panose="00000400000000000000" pitchFamily="2" charset="0"/>
              </a:rPr>
              <a:t>vụ</a:t>
            </a:r>
            <a:r>
              <a:rPr lang="vi-VN" sz="2400" b="1" dirty="0">
                <a:latin typeface="#9Slide03 SFU Futura_12" panose="00000400000000000000" pitchFamily="2" charset="0"/>
              </a:rPr>
              <a:t> </a:t>
            </a:r>
            <a:endParaRPr lang="en-US" sz="2400" b="1" dirty="0">
              <a:latin typeface="#9Slide03 SFU Futura_12" panose="00000400000000000000" pitchFamily="2" charset="0"/>
            </a:endParaRP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3183907" y="1948650"/>
            <a:ext cx="905611" cy="905611"/>
          </a:xfrm>
          <a:prstGeom prst="rect">
            <a:avLst/>
          </a:prstGeom>
        </p:spPr>
      </p:pic>
      <p:grpSp>
        <p:nvGrpSpPr>
          <p:cNvPr id="37" name="Group 36"/>
          <p:cNvGrpSpPr/>
          <p:nvPr/>
        </p:nvGrpSpPr>
        <p:grpSpPr>
          <a:xfrm>
            <a:off x="1916903" y="3306270"/>
            <a:ext cx="5679458" cy="323165"/>
            <a:chOff x="1916903" y="3306270"/>
            <a:chExt cx="5679458" cy="323165"/>
          </a:xfrm>
        </p:grpSpPr>
        <p:sp>
          <p:nvSpPr>
            <p:cNvPr id="18" name="Rectangle 17"/>
            <p:cNvSpPr/>
            <p:nvPr/>
          </p:nvSpPr>
          <p:spPr>
            <a:xfrm>
              <a:off x="2902063" y="3316803"/>
              <a:ext cx="4694298" cy="310919"/>
            </a:xfrm>
            <a:prstGeom prst="rect">
              <a:avLst/>
            </a:prstGeom>
            <a:ln>
              <a:solidFill>
                <a:srgbClr val="00B050"/>
              </a:solidFill>
            </a:ln>
          </p:spPr>
          <p:txBody>
            <a:bodyPr wrap="none">
              <a:spAutoFit/>
            </a:bodyPr>
            <a:lstStyle/>
            <a:p>
              <a:pPr indent="135255" algn="just">
                <a:lnSpc>
                  <a:spcPct val="115000"/>
                </a:lnSpc>
                <a:tabLst>
                  <a:tab pos="135255" algn="l"/>
                  <a:tab pos="337185" algn="l"/>
                </a:tabLst>
              </a:pPr>
              <a:r>
                <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rPr>
                <a:t>Tìm hiểu địa hình châu Nam Cực (hoàn thành PHT số 1)</a:t>
              </a:r>
              <a:endPar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p:cNvSpPr/>
            <p:nvPr/>
          </p:nvSpPr>
          <p:spPr>
            <a:xfrm>
              <a:off x="1916903" y="3306270"/>
              <a:ext cx="889987" cy="323165"/>
            </a:xfrm>
            <a:prstGeom prst="rect">
              <a:avLst/>
            </a:prstGeom>
            <a:solidFill>
              <a:srgbClr val="00B0F0"/>
            </a:solidFill>
            <a:ln>
              <a:solidFill>
                <a:srgbClr val="00B050"/>
              </a:solidFill>
            </a:ln>
          </p:spPr>
          <p:txBody>
            <a:bodyPr wrap="none">
              <a:spAutoFit/>
            </a:bodyPr>
            <a:lstStyle/>
            <a:p>
              <a:r>
                <a:rPr lang="en-US" sz="1500" b="1">
                  <a:solidFill>
                    <a:schemeClr val="bg1"/>
                  </a:solidFill>
                  <a:latin typeface="Arial" panose="020B0604020202020204" pitchFamily="34" charset="0"/>
                  <a:ea typeface="Times New Roman" panose="02020603050405020304" pitchFamily="18" charset="0"/>
                  <a:cs typeface="Arial" panose="020B0604020202020204" pitchFamily="34" charset="0"/>
                </a:rPr>
                <a:t>Nhóm 1</a:t>
              </a:r>
              <a:endParaRPr lang="en-US" sz="1500" b="1">
                <a:solidFill>
                  <a:schemeClr val="bg1"/>
                </a:solidFill>
              </a:endParaRPr>
            </a:p>
          </p:txBody>
        </p:sp>
      </p:grpSp>
      <p:pic>
        <p:nvPicPr>
          <p:cNvPr id="24" name="4 Minute Timer">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7857776" y="1326623"/>
            <a:ext cx="1142506" cy="642659"/>
          </a:xfrm>
          <a:prstGeom prst="rect">
            <a:avLst/>
          </a:prstGeom>
        </p:spPr>
      </p:pic>
      <p:sp>
        <p:nvSpPr>
          <p:cNvPr id="25" name="Rectangle 24"/>
          <p:cNvSpPr/>
          <p:nvPr/>
        </p:nvSpPr>
        <p:spPr>
          <a:xfrm>
            <a:off x="6631192" y="1304131"/>
            <a:ext cx="1376630" cy="415498"/>
          </a:xfrm>
          <a:prstGeom prst="rect">
            <a:avLst/>
          </a:prstGeom>
        </p:spPr>
        <p:txBody>
          <a:bodyPr wrap="square">
            <a:spAutoFit/>
          </a:bodyPr>
          <a:lstStyle/>
          <a:p>
            <a:pPr algn="just"/>
            <a:r>
              <a:rPr lang="en-US" sz="2100" b="1">
                <a:latin typeface="#9Slide03 SFU Futura_12" panose="00000400000000000000" pitchFamily="2" charset="0"/>
                <a:ea typeface="Tahoma" panose="020B0604030504040204" pitchFamily="34" charset="0"/>
                <a:cs typeface="Tahoma" panose="020B0604030504040204" pitchFamily="34" charset="0"/>
              </a:rPr>
              <a:t>Thời gian</a:t>
            </a:r>
            <a:endPar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26" name="Group 25"/>
          <p:cNvGrpSpPr/>
          <p:nvPr/>
        </p:nvGrpSpPr>
        <p:grpSpPr>
          <a:xfrm>
            <a:off x="13855" y="33597"/>
            <a:ext cx="7883236" cy="704106"/>
            <a:chOff x="13855" y="33597"/>
            <a:chExt cx="7832080" cy="704106"/>
          </a:xfrm>
        </p:grpSpPr>
        <p:sp>
          <p:nvSpPr>
            <p:cNvPr id="27" name="Arrow: Pentagon 26"/>
            <p:cNvSpPr/>
            <p:nvPr/>
          </p:nvSpPr>
          <p:spPr>
            <a:xfrm>
              <a:off x="517708" y="41186"/>
              <a:ext cx="3896054" cy="696516"/>
            </a:xfrm>
            <a:prstGeom prst="homePlate">
              <a:avLst/>
            </a:prstGeom>
            <a:solidFill>
              <a:srgbClr val="F1FBA3"/>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
          <p:nvSpPr>
            <p:cNvPr id="28" name="Arrow: Pentagon 27"/>
            <p:cNvSpPr/>
            <p:nvPr/>
          </p:nvSpPr>
          <p:spPr>
            <a:xfrm>
              <a:off x="13855" y="33597"/>
              <a:ext cx="976464" cy="704106"/>
            </a:xfrm>
            <a:prstGeom prst="homePlate">
              <a:avLst/>
            </a:prstGeom>
            <a:solidFill>
              <a:srgbClr val="00B05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sp>
          <p:nvSpPr>
            <p:cNvPr id="29" name="Isosceles Triangle 28"/>
            <p:cNvSpPr/>
            <p:nvPr/>
          </p:nvSpPr>
          <p:spPr>
            <a:xfrm rot="5400000">
              <a:off x="751128" y="269903"/>
              <a:ext cx="208349" cy="190500"/>
            </a:xfrm>
            <a:prstGeom prst="triangle">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p:cNvSpPr txBox="1">
              <a:spLocks noChangeArrowheads="1"/>
            </p:cNvSpPr>
            <p:nvPr/>
          </p:nvSpPr>
          <p:spPr bwMode="auto">
            <a:xfrm>
              <a:off x="1162262" y="166607"/>
              <a:ext cx="668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a:solidFill>
                    <a:srgbClr val="1966FF"/>
                  </a:solidFill>
                  <a:cs typeface="Arial" panose="020B0604020202020204" pitchFamily="34" charset="0"/>
                </a:rPr>
                <a:t>Đặc điểm tự nhiên</a:t>
              </a:r>
              <a:endParaRPr lang="en-US" altLang="en-US" sz="2200">
                <a:solidFill>
                  <a:srgbClr val="1966FF"/>
                </a:solidFill>
                <a:cs typeface="Arial" panose="020B0604020202020204" pitchFamily="34" charset="0"/>
              </a:endParaRPr>
            </a:p>
          </p:txBody>
        </p:sp>
      </p:grpSp>
      <p:sp>
        <p:nvSpPr>
          <p:cNvPr id="9" name="Rectangle 8"/>
          <p:cNvSpPr/>
          <p:nvPr/>
        </p:nvSpPr>
        <p:spPr>
          <a:xfrm>
            <a:off x="284507" y="2752354"/>
            <a:ext cx="8497839" cy="400110"/>
          </a:xfrm>
          <a:prstGeom prst="rect">
            <a:avLst/>
          </a:prstGeom>
          <a:ln w="3175">
            <a:solidFill>
              <a:srgbClr val="0070C0"/>
            </a:solidFill>
            <a:prstDash val="sysDash"/>
          </a:ln>
        </p:spPr>
        <p:txBody>
          <a:bodyPr wrap="none">
            <a:spAutoFit/>
          </a:bodyPr>
          <a:lstStyle/>
          <a:p>
            <a:r>
              <a:rPr lang="en-US" altLang="en-US" sz="2000">
                <a:solidFill>
                  <a:srgbClr val="FF0000"/>
                </a:solidFill>
                <a:latin typeface="Arial" panose="020B0604020202020204" pitchFamily="34" charset="0"/>
                <a:cs typeface="Arial" panose="020B0604020202020204" pitchFamily="34" charset="0"/>
              </a:rPr>
              <a:t>Dựa vào thông tin  và các hình trong SGK  hoàn thành các nhiệm vụ sau:</a:t>
            </a:r>
            <a:endParaRPr lang="en-US" sz="2000">
              <a:latin typeface="Arial" panose="020B0604020202020204" pitchFamily="34" charset="0"/>
              <a:cs typeface="Arial" panose="020B0604020202020204" pitchFamily="34" charset="0"/>
            </a:endParaRPr>
          </a:p>
        </p:txBody>
      </p:sp>
      <p:grpSp>
        <p:nvGrpSpPr>
          <p:cNvPr id="38" name="Group 37"/>
          <p:cNvGrpSpPr/>
          <p:nvPr/>
        </p:nvGrpSpPr>
        <p:grpSpPr>
          <a:xfrm>
            <a:off x="1916903" y="3832940"/>
            <a:ext cx="5640986" cy="323165"/>
            <a:chOff x="2047871" y="3832940"/>
            <a:chExt cx="5640986" cy="323165"/>
          </a:xfrm>
        </p:grpSpPr>
        <p:sp>
          <p:nvSpPr>
            <p:cNvPr id="31" name="Rectangle 30"/>
            <p:cNvSpPr/>
            <p:nvPr/>
          </p:nvSpPr>
          <p:spPr>
            <a:xfrm>
              <a:off x="3071503" y="3843473"/>
              <a:ext cx="4617354" cy="310919"/>
            </a:xfrm>
            <a:prstGeom prst="rect">
              <a:avLst/>
            </a:prstGeom>
            <a:ln>
              <a:solidFill>
                <a:srgbClr val="00B050"/>
              </a:solidFill>
            </a:ln>
          </p:spPr>
          <p:txBody>
            <a:bodyPr wrap="none">
              <a:spAutoFit/>
            </a:bodyPr>
            <a:lstStyle/>
            <a:p>
              <a:pPr indent="135255" algn="just">
                <a:lnSpc>
                  <a:spcPct val="115000"/>
                </a:lnSpc>
                <a:tabLst>
                  <a:tab pos="135255" algn="l"/>
                  <a:tab pos="337185" algn="l"/>
                </a:tabLst>
              </a:pPr>
              <a:r>
                <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rPr>
                <a:t>Tìm hiểu khí hậu châu Nam Cực (hoàn thành PHT số 2)</a:t>
              </a:r>
              <a:endPar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31"/>
            <p:cNvSpPr/>
            <p:nvPr/>
          </p:nvSpPr>
          <p:spPr>
            <a:xfrm>
              <a:off x="2047871" y="3832940"/>
              <a:ext cx="889987" cy="323165"/>
            </a:xfrm>
            <a:prstGeom prst="rect">
              <a:avLst/>
            </a:prstGeom>
            <a:solidFill>
              <a:srgbClr val="00B050"/>
            </a:solidFill>
            <a:ln>
              <a:solidFill>
                <a:srgbClr val="00B050"/>
              </a:solidFill>
            </a:ln>
          </p:spPr>
          <p:txBody>
            <a:bodyPr wrap="none">
              <a:spAutoFit/>
            </a:bodyPr>
            <a:lstStyle/>
            <a:p>
              <a:r>
                <a:rPr lang="en-US" sz="1500" b="1">
                  <a:solidFill>
                    <a:schemeClr val="bg1"/>
                  </a:solidFill>
                  <a:latin typeface="Arial" panose="020B0604020202020204" pitchFamily="34" charset="0"/>
                  <a:ea typeface="Times New Roman" panose="02020603050405020304" pitchFamily="18" charset="0"/>
                  <a:cs typeface="Arial" panose="020B0604020202020204" pitchFamily="34" charset="0"/>
                </a:rPr>
                <a:t>Nhóm 2</a:t>
              </a:r>
              <a:endParaRPr lang="en-US" sz="1500" b="1">
                <a:solidFill>
                  <a:schemeClr val="bg1"/>
                </a:solidFill>
              </a:endParaRPr>
            </a:p>
          </p:txBody>
        </p:sp>
      </p:grpSp>
      <p:grpSp>
        <p:nvGrpSpPr>
          <p:cNvPr id="39" name="Group 38"/>
          <p:cNvGrpSpPr/>
          <p:nvPr/>
        </p:nvGrpSpPr>
        <p:grpSpPr>
          <a:xfrm>
            <a:off x="1916903" y="4261727"/>
            <a:ext cx="5757390" cy="323165"/>
            <a:chOff x="2087797" y="4407897"/>
            <a:chExt cx="5757390" cy="323165"/>
          </a:xfrm>
        </p:grpSpPr>
        <p:sp>
          <p:nvSpPr>
            <p:cNvPr id="33" name="Rectangle 32"/>
            <p:cNvSpPr/>
            <p:nvPr/>
          </p:nvSpPr>
          <p:spPr>
            <a:xfrm>
              <a:off x="3198979" y="4420143"/>
              <a:ext cx="4646208" cy="310919"/>
            </a:xfrm>
            <a:prstGeom prst="rect">
              <a:avLst/>
            </a:prstGeom>
            <a:ln>
              <a:solidFill>
                <a:srgbClr val="00B050"/>
              </a:solidFill>
            </a:ln>
          </p:spPr>
          <p:txBody>
            <a:bodyPr wrap="none">
              <a:spAutoFit/>
            </a:bodyPr>
            <a:lstStyle/>
            <a:p>
              <a:pPr indent="135255" algn="just">
                <a:lnSpc>
                  <a:spcPct val="115000"/>
                </a:lnSpc>
                <a:tabLst>
                  <a:tab pos="135255" algn="l"/>
                  <a:tab pos="337185" algn="l"/>
                </a:tabLst>
              </a:pPr>
              <a:r>
                <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rPr>
                <a:t>Tìm hiểu sinh vật châu Nam Cực (hoàn thành PHT số 3)</a:t>
              </a:r>
              <a:endPar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Rectangle 33"/>
            <p:cNvSpPr/>
            <p:nvPr/>
          </p:nvSpPr>
          <p:spPr>
            <a:xfrm>
              <a:off x="2087797" y="4407897"/>
              <a:ext cx="889987" cy="323165"/>
            </a:xfrm>
            <a:prstGeom prst="rect">
              <a:avLst/>
            </a:prstGeom>
            <a:solidFill>
              <a:srgbClr val="7030A0"/>
            </a:solidFill>
            <a:ln>
              <a:solidFill>
                <a:srgbClr val="00B050"/>
              </a:solidFill>
            </a:ln>
          </p:spPr>
          <p:txBody>
            <a:bodyPr wrap="none">
              <a:spAutoFit/>
            </a:bodyPr>
            <a:lstStyle/>
            <a:p>
              <a:r>
                <a:rPr lang="en-US" sz="1500" b="1">
                  <a:solidFill>
                    <a:schemeClr val="bg1"/>
                  </a:solidFill>
                  <a:latin typeface="Arial" panose="020B0604020202020204" pitchFamily="34" charset="0"/>
                  <a:ea typeface="Times New Roman" panose="02020603050405020304" pitchFamily="18" charset="0"/>
                  <a:cs typeface="Arial" panose="020B0604020202020204" pitchFamily="34" charset="0"/>
                </a:rPr>
                <a:t>Nhóm 3</a:t>
              </a:r>
              <a:endParaRPr lang="en-US" sz="1500" b="1">
                <a:solidFill>
                  <a:schemeClr val="bg1"/>
                </a:solidFill>
              </a:endParaRPr>
            </a:p>
          </p:txBody>
        </p:sp>
      </p:grpSp>
      <p:grpSp>
        <p:nvGrpSpPr>
          <p:cNvPr id="40" name="Group 39"/>
          <p:cNvGrpSpPr/>
          <p:nvPr/>
        </p:nvGrpSpPr>
        <p:grpSpPr>
          <a:xfrm>
            <a:off x="1916903" y="4686985"/>
            <a:ext cx="6020342" cy="323165"/>
            <a:chOff x="2171141" y="4833155"/>
            <a:chExt cx="6020342" cy="323165"/>
          </a:xfrm>
        </p:grpSpPr>
        <p:sp>
          <p:nvSpPr>
            <p:cNvPr id="35" name="Rectangle 34"/>
            <p:cNvSpPr/>
            <p:nvPr/>
          </p:nvSpPr>
          <p:spPr>
            <a:xfrm>
              <a:off x="3247116" y="4839277"/>
              <a:ext cx="4944367" cy="310919"/>
            </a:xfrm>
            <a:prstGeom prst="rect">
              <a:avLst/>
            </a:prstGeom>
            <a:ln>
              <a:solidFill>
                <a:srgbClr val="00B050"/>
              </a:solidFill>
            </a:ln>
          </p:spPr>
          <p:txBody>
            <a:bodyPr wrap="none">
              <a:spAutoFit/>
            </a:bodyPr>
            <a:lstStyle/>
            <a:p>
              <a:pPr indent="135255" algn="just">
                <a:lnSpc>
                  <a:spcPct val="115000"/>
                </a:lnSpc>
                <a:tabLst>
                  <a:tab pos="135255" algn="l"/>
                  <a:tab pos="337185" algn="l"/>
                </a:tabLst>
              </a:pPr>
              <a:r>
                <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rPr>
                <a:t>Tìm hiểu khoáng sản châu Nam Cực (hoàn thành PHT số 4)</a:t>
              </a:r>
              <a:endParaRPr lang="en-US" sz="135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2171141" y="4833155"/>
              <a:ext cx="889987" cy="323165"/>
            </a:xfrm>
            <a:prstGeom prst="rect">
              <a:avLst/>
            </a:prstGeom>
            <a:solidFill>
              <a:schemeClr val="accent6">
                <a:lumMod val="75000"/>
              </a:schemeClr>
            </a:solidFill>
            <a:ln>
              <a:solidFill>
                <a:srgbClr val="00B050"/>
              </a:solidFill>
            </a:ln>
          </p:spPr>
          <p:txBody>
            <a:bodyPr wrap="none">
              <a:spAutoFit/>
            </a:bodyPr>
            <a:lstStyle/>
            <a:p>
              <a:r>
                <a:rPr lang="en-US" sz="1500" b="1">
                  <a:solidFill>
                    <a:schemeClr val="bg1"/>
                  </a:solidFill>
                  <a:latin typeface="Arial" panose="020B0604020202020204" pitchFamily="34" charset="0"/>
                  <a:ea typeface="Times New Roman" panose="02020603050405020304" pitchFamily="18" charset="0"/>
                  <a:cs typeface="Arial" panose="020B0604020202020204" pitchFamily="34" charset="0"/>
                </a:rPr>
                <a:t>Nhóm 4</a:t>
              </a:r>
              <a:endParaRPr lang="en-US" sz="1500" b="1">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55118" fill="hold"/>
                                        <p:tgtEl>
                                          <p:spTgt spid="24"/>
                                        </p:tgtEl>
                                      </p:cBhvr>
                                    </p:cmd>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4"/>
                                        </p:tgtEl>
                                      </p:cBhvr>
                                    </p:cmd>
                                  </p:childTnLst>
                                </p:cTn>
                              </p:par>
                            </p:childTnLst>
                          </p:cTn>
                        </p:par>
                      </p:childTnLst>
                    </p:cTn>
                  </p:par>
                </p:childTnLst>
              </p:cTn>
              <p:nextCondLst>
                <p:cond evt="onClick" delay="0">
                  <p:tgtEl>
                    <p:spTgt spid="24"/>
                  </p:tgtEl>
                </p:cond>
              </p:nextCondLst>
            </p:seq>
            <p:video>
              <p:cMediaNode vol="80000">
                <p:cTn id="34" fill="hold" display="0">
                  <p:stCondLst>
                    <p:cond delay="indefinite"/>
                  </p:stCondLst>
                </p:cTn>
                <p:tgtEl>
                  <p:spTgt spid="24"/>
                </p:tgtEl>
              </p:cMediaNode>
            </p:video>
          </p:childTnLst>
        </p:cTn>
      </p:par>
    </p:tnLst>
    <p:bldLst>
      <p:bldP spid="13" grpId="0"/>
      <p:bldP spid="1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14350"/>
            <a:ext cx="9067800" cy="4031873"/>
          </a:xfrm>
          <a:prstGeom prst="rect">
            <a:avLst/>
          </a:prstGeom>
          <a:ln>
            <a:solidFill>
              <a:srgbClr val="00B050"/>
            </a:solidFill>
            <a:prstDash val="sysDash"/>
          </a:ln>
        </p:spPr>
        <p:txBody>
          <a:bodyPr wrap="square">
            <a:spAutoFit/>
          </a:bodyPr>
          <a:lstStyle/>
          <a:p>
            <a:pPr algn="ctr">
              <a:spcBef>
                <a:spcPts val="600"/>
              </a:spcBef>
            </a:pPr>
            <a:r>
              <a:rPr lang="en-US" altLang="en-US" sz="2400">
                <a:solidFill>
                  <a:srgbClr val="FF0000"/>
                </a:solidFill>
                <a:latin typeface="Arial" panose="020B0604020202020204" pitchFamily="34" charset="0"/>
                <a:cs typeface="Arial" panose="020B0604020202020204" pitchFamily="34" charset="0"/>
              </a:rPr>
              <a:t>Dựa vào thông tin trong bài và H 23.1, H 23.2 , hãy cho biết:</a:t>
            </a:r>
            <a:endParaRPr lang="en-US" altLang="en-US" sz="2400">
              <a:solidFill>
                <a:srgbClr val="FF0000"/>
              </a:solidFill>
              <a:latin typeface="Arial" panose="020B0604020202020204" pitchFamily="34" charset="0"/>
              <a:cs typeface="Arial" panose="020B0604020202020204" pitchFamily="34" charset="0"/>
            </a:endParaRPr>
          </a:p>
          <a:p>
            <a:pPr marL="342900" indent="-342900">
              <a:spcBef>
                <a:spcPts val="600"/>
              </a:spcBef>
              <a:buAutoNum type="arabicPeriod"/>
            </a:pPr>
            <a:r>
              <a:rPr lang="en-US" altLang="en-US" sz="2400">
                <a:solidFill>
                  <a:srgbClr val="2B1CF0"/>
                </a:solidFill>
                <a:latin typeface="Arial" panose="020B0604020202020204" pitchFamily="34" charset="0"/>
                <a:cs typeface="Arial" panose="020B0604020202020204" pitchFamily="34" charset="0"/>
              </a:rPr>
              <a:t>Địa hình bề mặt châu Nam Cực đ</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ợc bao phủ bởi gì?</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2. Bề dày của lớp băng ở châu Nam Cực trung bình đạt:………..</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 N</a:t>
            </a:r>
            <a:r>
              <a:rPr lang="vi-VN" altLang="en-US" sz="2400">
                <a:solidFill>
                  <a:srgbClr val="2B1CF0"/>
                </a:solidFill>
                <a:latin typeface="Arial" panose="020B0604020202020204" pitchFamily="34" charset="0"/>
                <a:cs typeface="Arial" panose="020B0604020202020204" pitchFamily="34" charset="0"/>
              </a:rPr>
              <a:t>ơ</a:t>
            </a:r>
            <a:r>
              <a:rPr lang="en-US" altLang="en-US" sz="2400">
                <a:solidFill>
                  <a:srgbClr val="2B1CF0"/>
                </a:solidFill>
                <a:latin typeface="Arial" panose="020B0604020202020204" pitchFamily="34" charset="0"/>
                <a:cs typeface="Arial" panose="020B0604020202020204" pitchFamily="34" charset="0"/>
              </a:rPr>
              <a:t>i dày nhất đạt:…………………………………………………….</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3. Ảnh h</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ởng của lớp băng đến địa hình bề mặt châu Nam Cực</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4. Tên các thềm lục địa lớn nhất ở châu Nam Cực</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p:txBody>
      </p:sp>
      <p:sp>
        <p:nvSpPr>
          <p:cNvPr id="5" name="Rectangle: Rounded Corners 4"/>
          <p:cNvSpPr/>
          <p:nvPr/>
        </p:nvSpPr>
        <p:spPr>
          <a:xfrm>
            <a:off x="3124200" y="57150"/>
            <a:ext cx="2667000" cy="361950"/>
          </a:xfrm>
          <a:prstGeom prst="roundRect">
            <a:avLst/>
          </a:prstGeom>
          <a:solidFill>
            <a:srgbClr val="00B05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Arial" panose="020B0604020202020204" pitchFamily="34" charset="0"/>
                <a:cs typeface="Arial" panose="020B0604020202020204" pitchFamily="34" charset="0"/>
              </a:rPr>
              <a:t>PHIẾU HỌC TẬP SỐ 1</a:t>
            </a:r>
            <a:endParaRPr lang="en-US" b="1">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14350"/>
            <a:ext cx="8991600" cy="4154984"/>
          </a:xfrm>
          <a:prstGeom prst="rect">
            <a:avLst/>
          </a:prstGeom>
          <a:ln>
            <a:solidFill>
              <a:srgbClr val="00B050"/>
            </a:solidFill>
            <a:prstDash val="sysDash"/>
          </a:ln>
        </p:spPr>
        <p:txBody>
          <a:bodyPr wrap="square">
            <a:spAutoFit/>
          </a:bodyPr>
          <a:lstStyle/>
          <a:p>
            <a:pPr algn="ctr"/>
            <a:r>
              <a:rPr lang="en-US" altLang="en-US" sz="2400">
                <a:solidFill>
                  <a:srgbClr val="FF0000"/>
                </a:solidFill>
                <a:latin typeface="Arial" panose="020B0604020202020204" pitchFamily="34" charset="0"/>
                <a:cs typeface="Arial" panose="020B0604020202020204" pitchFamily="34" charset="0"/>
              </a:rPr>
              <a:t>Dựa vào thông tin trong bài và H 23.3, H 23.4 , hãy:</a:t>
            </a:r>
            <a:endParaRPr lang="en-US" altLang="en-US" sz="2400">
              <a:solidFill>
                <a:srgbClr val="FF0000"/>
              </a:solidFill>
              <a:latin typeface="Arial" panose="020B0604020202020204" pitchFamily="34" charset="0"/>
              <a:cs typeface="Arial" panose="020B0604020202020204" pitchFamily="34" charset="0"/>
            </a:endParaRPr>
          </a:p>
          <a:p>
            <a:pPr marL="342900" indent="-342900">
              <a:buAutoNum type="arabicPeriod"/>
            </a:pPr>
            <a:r>
              <a:rPr lang="en-US" altLang="en-US" sz="2400">
                <a:solidFill>
                  <a:srgbClr val="2B1CF0"/>
                </a:solidFill>
                <a:latin typeface="Arial" panose="020B0604020202020204" pitchFamily="34" charset="0"/>
                <a:cs typeface="Arial" panose="020B0604020202020204" pitchFamily="34" charset="0"/>
              </a:rPr>
              <a:t>Nhận xét l</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ợng mưa hàng năm và sự phân bố l</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ợng mưa ở châu Nam Cực?</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2.Nhận xét nhiệt độ trung bình năm tại các trạm. Cho biết sự chênh lệch nhiệt độ giữa các tháng trong năm nh</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 thế nào.</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3. Điền vào chỗ trống những thông tin còn thiếu về đặc điểm khí hậu châu Nam Cực.</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Châu Nam Cực là…….khí hậu…….nhiệt độ luôn…….và ổn định. L</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ợng mưa hàng năm ……. và có nhiều …… nhất thế giới.</a:t>
            </a:r>
            <a:endParaRPr lang="en-US" altLang="en-US" sz="2400">
              <a:solidFill>
                <a:srgbClr val="2B1CF0"/>
              </a:solidFill>
              <a:latin typeface="Arial" panose="020B0604020202020204" pitchFamily="34" charset="0"/>
              <a:cs typeface="Arial" panose="020B0604020202020204" pitchFamily="34" charset="0"/>
            </a:endParaRPr>
          </a:p>
        </p:txBody>
      </p:sp>
      <p:sp>
        <p:nvSpPr>
          <p:cNvPr id="5" name="Rectangle: Rounded Corners 4"/>
          <p:cNvSpPr/>
          <p:nvPr/>
        </p:nvSpPr>
        <p:spPr>
          <a:xfrm>
            <a:off x="3124200" y="57150"/>
            <a:ext cx="2667000" cy="361950"/>
          </a:xfrm>
          <a:prstGeom prst="roundRect">
            <a:avLst/>
          </a:prstGeom>
          <a:solidFill>
            <a:srgbClr val="00B05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Arial" panose="020B0604020202020204" pitchFamily="34" charset="0"/>
                <a:cs typeface="Arial" panose="020B0604020202020204" pitchFamily="34" charset="0"/>
              </a:rPr>
              <a:t>PHIẾU HỌC TẬP SỐ 2</a:t>
            </a:r>
            <a:endParaRPr lang="en-US" b="1">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2743200" y="3790950"/>
            <a:ext cx="609600" cy="369332"/>
          </a:xfrm>
          <a:prstGeom prst="rect">
            <a:avLst/>
          </a:prstGeom>
          <a:noFill/>
        </p:spPr>
        <p:txBody>
          <a:bodyPr wrap="square" rtlCol="0">
            <a:spAutoFit/>
          </a:bodyPr>
          <a:lstStyle/>
          <a:p>
            <a:r>
              <a:rPr lang="en-US">
                <a:solidFill>
                  <a:srgbClr val="FF0000"/>
                </a:solidFill>
              </a:rPr>
              <a:t>(1)</a:t>
            </a:r>
            <a:endParaRPr lang="en-US">
              <a:solidFill>
                <a:srgbClr val="FF0000"/>
              </a:solidFill>
            </a:endParaRPr>
          </a:p>
        </p:txBody>
      </p:sp>
      <p:sp>
        <p:nvSpPr>
          <p:cNvPr id="6" name="TextBox 5"/>
          <p:cNvSpPr txBox="1"/>
          <p:nvPr/>
        </p:nvSpPr>
        <p:spPr>
          <a:xfrm>
            <a:off x="4463242" y="3801395"/>
            <a:ext cx="609600" cy="369332"/>
          </a:xfrm>
          <a:prstGeom prst="rect">
            <a:avLst/>
          </a:prstGeom>
          <a:noFill/>
        </p:spPr>
        <p:txBody>
          <a:bodyPr wrap="square" rtlCol="0">
            <a:spAutoFit/>
          </a:bodyPr>
          <a:lstStyle/>
          <a:p>
            <a:r>
              <a:rPr lang="en-US">
                <a:solidFill>
                  <a:srgbClr val="FF0000"/>
                </a:solidFill>
              </a:rPr>
              <a:t>(2)</a:t>
            </a:r>
            <a:endParaRPr lang="en-US">
              <a:solidFill>
                <a:srgbClr val="FF0000"/>
              </a:solidFill>
            </a:endParaRPr>
          </a:p>
        </p:txBody>
      </p:sp>
      <p:sp>
        <p:nvSpPr>
          <p:cNvPr id="7" name="TextBox 6"/>
          <p:cNvSpPr txBox="1"/>
          <p:nvPr/>
        </p:nvSpPr>
        <p:spPr>
          <a:xfrm>
            <a:off x="6934200" y="3803874"/>
            <a:ext cx="609600" cy="369332"/>
          </a:xfrm>
          <a:prstGeom prst="rect">
            <a:avLst/>
          </a:prstGeom>
          <a:noFill/>
        </p:spPr>
        <p:txBody>
          <a:bodyPr wrap="square" rtlCol="0">
            <a:spAutoFit/>
          </a:bodyPr>
          <a:lstStyle/>
          <a:p>
            <a:r>
              <a:rPr lang="en-US">
                <a:solidFill>
                  <a:srgbClr val="FF0000"/>
                </a:solidFill>
              </a:rPr>
              <a:t>(3)</a:t>
            </a:r>
            <a:endParaRPr lang="en-US">
              <a:solidFill>
                <a:srgbClr val="FF0000"/>
              </a:solidFill>
            </a:endParaRPr>
          </a:p>
        </p:txBody>
      </p:sp>
      <p:sp>
        <p:nvSpPr>
          <p:cNvPr id="8" name="TextBox 7"/>
          <p:cNvSpPr txBox="1"/>
          <p:nvPr/>
        </p:nvSpPr>
        <p:spPr>
          <a:xfrm>
            <a:off x="3298421" y="4164893"/>
            <a:ext cx="609600" cy="369332"/>
          </a:xfrm>
          <a:prstGeom prst="rect">
            <a:avLst/>
          </a:prstGeom>
          <a:noFill/>
        </p:spPr>
        <p:txBody>
          <a:bodyPr wrap="square" rtlCol="0">
            <a:spAutoFit/>
          </a:bodyPr>
          <a:lstStyle/>
          <a:p>
            <a:r>
              <a:rPr lang="en-US">
                <a:solidFill>
                  <a:srgbClr val="FF0000"/>
                </a:solidFill>
              </a:rPr>
              <a:t>(4)</a:t>
            </a:r>
            <a:endParaRPr lang="en-US">
              <a:solidFill>
                <a:srgbClr val="FF0000"/>
              </a:solidFill>
            </a:endParaRPr>
          </a:p>
        </p:txBody>
      </p:sp>
      <p:sp>
        <p:nvSpPr>
          <p:cNvPr id="9" name="TextBox 8"/>
          <p:cNvSpPr txBox="1"/>
          <p:nvPr/>
        </p:nvSpPr>
        <p:spPr>
          <a:xfrm>
            <a:off x="5878310" y="4170727"/>
            <a:ext cx="609600" cy="369332"/>
          </a:xfrm>
          <a:prstGeom prst="rect">
            <a:avLst/>
          </a:prstGeom>
          <a:noFill/>
        </p:spPr>
        <p:txBody>
          <a:bodyPr wrap="square" rtlCol="0">
            <a:spAutoFit/>
          </a:bodyPr>
          <a:lstStyle/>
          <a:p>
            <a:r>
              <a:rPr lang="en-US">
                <a:solidFill>
                  <a:srgbClr val="FF0000"/>
                </a:solidFill>
              </a:rPr>
              <a:t>(5)</a:t>
            </a:r>
            <a:endParaRPr lang="en-US">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14350"/>
            <a:ext cx="8915400" cy="2616101"/>
          </a:xfrm>
          <a:prstGeom prst="rect">
            <a:avLst/>
          </a:prstGeom>
          <a:ln>
            <a:solidFill>
              <a:srgbClr val="00B050"/>
            </a:solidFill>
            <a:prstDash val="sysDash"/>
          </a:ln>
        </p:spPr>
        <p:txBody>
          <a:bodyPr wrap="square">
            <a:spAutoFit/>
          </a:bodyPr>
          <a:lstStyle/>
          <a:p>
            <a:pPr algn="ctr">
              <a:spcBef>
                <a:spcPts val="600"/>
              </a:spcBef>
            </a:pPr>
            <a:r>
              <a:rPr lang="en-US" altLang="en-US" sz="2400">
                <a:solidFill>
                  <a:srgbClr val="FF0000"/>
                </a:solidFill>
                <a:latin typeface="Arial" panose="020B0604020202020204" pitchFamily="34" charset="0"/>
                <a:cs typeface="Arial" panose="020B0604020202020204" pitchFamily="34" charset="0"/>
              </a:rPr>
              <a:t>Dựa vào thông tin trong bài và H 23.5 , hãy:</a:t>
            </a:r>
            <a:endParaRPr lang="en-US" altLang="en-US" sz="2400">
              <a:solidFill>
                <a:srgbClr val="FF0000"/>
              </a:solidFill>
              <a:latin typeface="Arial" panose="020B0604020202020204" pitchFamily="34" charset="0"/>
              <a:cs typeface="Arial" panose="020B0604020202020204" pitchFamily="34" charset="0"/>
            </a:endParaRPr>
          </a:p>
          <a:p>
            <a:pPr marL="342900" indent="-342900">
              <a:spcBef>
                <a:spcPts val="600"/>
              </a:spcBef>
              <a:buAutoNum type="arabicPeriod"/>
            </a:pPr>
            <a:r>
              <a:rPr lang="en-US" altLang="en-US" sz="2400">
                <a:solidFill>
                  <a:srgbClr val="2B1CF0"/>
                </a:solidFill>
                <a:latin typeface="Arial" panose="020B0604020202020204" pitchFamily="34" charset="0"/>
                <a:cs typeface="Arial" panose="020B0604020202020204" pitchFamily="34" charset="0"/>
              </a:rPr>
              <a:t>Kể tên một số loài sinh vật tiêu biểu ở Nam Cực.?</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2.Cho biết tại sao các sinh vật tồn tại đ</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ợc trong điều kiện môi tr</a:t>
            </a:r>
            <a:r>
              <a:rPr lang="vi-VN" altLang="en-US" sz="2400">
                <a:solidFill>
                  <a:srgbClr val="2B1CF0"/>
                </a:solidFill>
                <a:latin typeface="Arial" panose="020B0604020202020204" pitchFamily="34" charset="0"/>
                <a:cs typeface="Arial" panose="020B0604020202020204" pitchFamily="34" charset="0"/>
              </a:rPr>
              <a:t>ư</a:t>
            </a:r>
            <a:r>
              <a:rPr lang="en-US" altLang="en-US" sz="2400">
                <a:solidFill>
                  <a:srgbClr val="2B1CF0"/>
                </a:solidFill>
                <a:latin typeface="Arial" panose="020B0604020202020204" pitchFamily="34" charset="0"/>
                <a:cs typeface="Arial" panose="020B0604020202020204" pitchFamily="34" charset="0"/>
              </a:rPr>
              <a:t>ờng khắc nghiệt ở châu Nam Cực…………………………........</a:t>
            </a:r>
            <a:endParaRPr lang="en-US" altLang="en-US" sz="2400">
              <a:solidFill>
                <a:srgbClr val="2B1CF0"/>
              </a:solidFill>
              <a:latin typeface="Arial" panose="020B0604020202020204" pitchFamily="34" charset="0"/>
              <a:cs typeface="Arial" panose="020B0604020202020204" pitchFamily="34" charset="0"/>
            </a:endParaRPr>
          </a:p>
          <a:p>
            <a:pPr>
              <a:spcBef>
                <a:spcPts val="600"/>
              </a:spcBef>
            </a:pPr>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p:txBody>
      </p:sp>
      <p:sp>
        <p:nvSpPr>
          <p:cNvPr id="5" name="Rectangle: Rounded Corners 4"/>
          <p:cNvSpPr/>
          <p:nvPr/>
        </p:nvSpPr>
        <p:spPr>
          <a:xfrm>
            <a:off x="3124200" y="57150"/>
            <a:ext cx="2667000" cy="361950"/>
          </a:xfrm>
          <a:prstGeom prst="roundRect">
            <a:avLst/>
          </a:prstGeom>
          <a:solidFill>
            <a:srgbClr val="00B05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Arial" panose="020B0604020202020204" pitchFamily="34" charset="0"/>
                <a:cs typeface="Arial" panose="020B0604020202020204" pitchFamily="34" charset="0"/>
              </a:rPr>
              <a:t>PHIẾU HỌC TẬP SỐ 3</a:t>
            </a:r>
            <a:endParaRPr lang="en-US" b="1">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14350"/>
            <a:ext cx="8991600" cy="1938992"/>
          </a:xfrm>
          <a:prstGeom prst="rect">
            <a:avLst/>
          </a:prstGeom>
          <a:ln>
            <a:solidFill>
              <a:srgbClr val="00B050"/>
            </a:solidFill>
            <a:prstDash val="sysDash"/>
          </a:ln>
        </p:spPr>
        <p:txBody>
          <a:bodyPr wrap="square">
            <a:spAutoFit/>
          </a:bodyPr>
          <a:lstStyle/>
          <a:p>
            <a:pPr algn="ctr"/>
            <a:r>
              <a:rPr lang="en-US" altLang="en-US" sz="2400">
                <a:solidFill>
                  <a:srgbClr val="FF0000"/>
                </a:solidFill>
                <a:latin typeface="Arial" panose="020B0604020202020204" pitchFamily="34" charset="0"/>
                <a:cs typeface="Arial" panose="020B0604020202020204" pitchFamily="34" charset="0"/>
              </a:rPr>
              <a:t>Dựa vào thông tin trong bài và H 23.3, H 23.4 , hãy:</a:t>
            </a:r>
            <a:endParaRPr lang="en-US" altLang="en-US" sz="2400">
              <a:solidFill>
                <a:srgbClr val="FF0000"/>
              </a:solidFill>
              <a:latin typeface="Arial" panose="020B0604020202020204" pitchFamily="34" charset="0"/>
              <a:cs typeface="Arial" panose="020B0604020202020204" pitchFamily="34" charset="0"/>
            </a:endParaRPr>
          </a:p>
          <a:p>
            <a:pPr marL="342900" indent="-342900">
              <a:buAutoNum type="arabicPeriod"/>
            </a:pPr>
            <a:r>
              <a:rPr lang="en-US" altLang="en-US" sz="2400">
                <a:solidFill>
                  <a:srgbClr val="2B1CF0"/>
                </a:solidFill>
                <a:latin typeface="Arial" panose="020B0604020202020204" pitchFamily="34" charset="0"/>
                <a:cs typeface="Arial" panose="020B0604020202020204" pitchFamily="34" charset="0"/>
              </a:rPr>
              <a:t>Kể tên và n</a:t>
            </a:r>
            <a:r>
              <a:rPr lang="vi-VN" altLang="en-US" sz="2400">
                <a:solidFill>
                  <a:srgbClr val="2B1CF0"/>
                </a:solidFill>
                <a:latin typeface="Arial" panose="020B0604020202020204" pitchFamily="34" charset="0"/>
                <a:cs typeface="Arial" panose="020B0604020202020204" pitchFamily="34" charset="0"/>
              </a:rPr>
              <a:t>ơ</a:t>
            </a:r>
            <a:r>
              <a:rPr lang="en-US" altLang="en-US" sz="2400">
                <a:solidFill>
                  <a:srgbClr val="2B1CF0"/>
                </a:solidFill>
                <a:latin typeface="Arial" panose="020B0604020202020204" pitchFamily="34" charset="0"/>
                <a:cs typeface="Arial" panose="020B0604020202020204" pitchFamily="34" charset="0"/>
              </a:rPr>
              <a:t>i phân bố các loại khoáng sản ở châu Nam Cực?</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2.Cho biết dầu mỏ và khí tự nhiên phân bố chủ yếu ở đâu?</a:t>
            </a:r>
            <a:endParaRPr lang="en-US" altLang="en-US" sz="2400">
              <a:solidFill>
                <a:srgbClr val="2B1CF0"/>
              </a:solidFill>
              <a:latin typeface="Arial" panose="020B0604020202020204" pitchFamily="34" charset="0"/>
              <a:cs typeface="Arial" panose="020B0604020202020204" pitchFamily="34" charset="0"/>
            </a:endParaRPr>
          </a:p>
          <a:p>
            <a:r>
              <a:rPr lang="en-US" altLang="en-US" sz="2400">
                <a:solidFill>
                  <a:srgbClr val="2B1CF0"/>
                </a:solidFill>
                <a:latin typeface="Arial" panose="020B0604020202020204" pitchFamily="34" charset="0"/>
                <a:cs typeface="Arial" panose="020B0604020202020204" pitchFamily="34" charset="0"/>
              </a:rPr>
              <a:t>........................................................................................................</a:t>
            </a:r>
            <a:endParaRPr lang="en-US" altLang="en-US" sz="2400">
              <a:solidFill>
                <a:srgbClr val="2B1CF0"/>
              </a:solidFill>
              <a:latin typeface="Arial" panose="020B0604020202020204" pitchFamily="34" charset="0"/>
              <a:cs typeface="Arial" panose="020B0604020202020204" pitchFamily="34" charset="0"/>
            </a:endParaRPr>
          </a:p>
        </p:txBody>
      </p:sp>
      <p:sp>
        <p:nvSpPr>
          <p:cNvPr id="5" name="Rectangle: Rounded Corners 4"/>
          <p:cNvSpPr/>
          <p:nvPr/>
        </p:nvSpPr>
        <p:spPr>
          <a:xfrm>
            <a:off x="3124200" y="57150"/>
            <a:ext cx="2667000" cy="361950"/>
          </a:xfrm>
          <a:prstGeom prst="roundRect">
            <a:avLst/>
          </a:prstGeom>
          <a:solidFill>
            <a:srgbClr val="00B05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Arial" panose="020B0604020202020204" pitchFamily="34" charset="0"/>
                <a:cs typeface="Arial" panose="020B0604020202020204" pitchFamily="34" charset="0"/>
              </a:rPr>
              <a:t>PHIẾU HỌC TẬP SỐ 4</a:t>
            </a:r>
            <a:endParaRPr lang="en-US" b="1">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4018539" cy="695608"/>
            <a:chOff x="0" y="0"/>
            <a:chExt cx="5358052" cy="927477"/>
          </a:xfrm>
        </p:grpSpPr>
        <p:sp>
          <p:nvSpPr>
            <p:cNvPr id="108" name="Lưu đồ: Điểm Kết Thúc 147"/>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3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3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3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3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3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3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p:cNvSpPr txBox="1"/>
          <p:nvPr/>
        </p:nvSpPr>
        <p:spPr>
          <a:xfrm>
            <a:off x="33714" y="971885"/>
            <a:ext cx="4125842" cy="738664"/>
          </a:xfrm>
          <a:prstGeom prst="rect">
            <a:avLst/>
          </a:prstGeom>
          <a:noFill/>
          <a:ln w="3175">
            <a:solidFill>
              <a:schemeClr val="tx1"/>
            </a:solidFill>
            <a:prstDash val="sysDot"/>
          </a:ln>
        </p:spPr>
        <p:txBody>
          <a:bodyPr wrap="square" rtlCol="0">
            <a:spAutoFit/>
          </a:bodyPr>
          <a:lstStyle/>
          <a:p>
            <a:pPr algn="just"/>
            <a:r>
              <a:rPr lang="en-US" sz="2100" b="1" dirty="0" err="1">
                <a:latin typeface="#9Slide03 SFU Futura_12" panose="00000400000000000000" pitchFamily="2" charset="0"/>
                <a:ea typeface="Tahoma" panose="020B0604030504040204" pitchFamily="34" charset="0"/>
                <a:cs typeface="Tahoma" panose="020B0604030504040204" pitchFamily="34" charset="0"/>
              </a:rPr>
              <a:t>Các</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có</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cùng</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số</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thứ</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tự</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hình</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thành</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nhóm</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mới</a:t>
            </a:r>
            <a:r>
              <a:rPr lang="en-US" sz="2100" b="1" dirty="0">
                <a:latin typeface="#9Slide03 SFU Futura_12" panose="00000400000000000000" pitchFamily="2" charset="0"/>
                <a:ea typeface="Tahoma" panose="020B0604030504040204" pitchFamily="34" charset="0"/>
                <a:cs typeface="Tahoma" panose="020B0604030504040204" pitchFamily="34" charset="0"/>
              </a:rPr>
              <a:t>.</a:t>
            </a:r>
            <a:endParaRPr lang="en-US" sz="2100" b="1" dirty="0">
              <a:latin typeface="#9Slide03 SFU Futura_12" panose="00000400000000000000" pitchFamily="2" charset="0"/>
              <a:ea typeface="Tahoma" panose="020B0604030504040204" pitchFamily="34" charset="0"/>
              <a:cs typeface="Tahoma" panose="020B0604030504040204" pitchFamily="34" charset="0"/>
            </a:endParaRPr>
          </a:p>
        </p:txBody>
      </p:sp>
      <p:sp>
        <p:nvSpPr>
          <p:cNvPr id="117" name="TextBox 116"/>
          <p:cNvSpPr txBox="1"/>
          <p:nvPr/>
        </p:nvSpPr>
        <p:spPr>
          <a:xfrm>
            <a:off x="49743" y="4314221"/>
            <a:ext cx="1434896" cy="738664"/>
          </a:xfrm>
          <a:prstGeom prst="rect">
            <a:avLst/>
          </a:prstGeom>
          <a:noFill/>
          <a:ln w="3175">
            <a:solidFill>
              <a:schemeClr val="tx1"/>
            </a:solidFill>
            <a:prstDash val="sysDot"/>
          </a:ln>
        </p:spPr>
        <p:txBody>
          <a:bodyPr wrap="square" rtlCol="0">
            <a:spAutoFit/>
          </a:bodyPr>
          <a:lstStyle/>
          <a:p>
            <a:pPr algn="just"/>
            <a:r>
              <a:rPr lang="en-US" sz="2100" b="1" dirty="0" err="1">
                <a:latin typeface="#9Slide03 SFU Futura_12" panose="00000400000000000000" pitchFamily="2" charset="0"/>
                <a:ea typeface="Tahoma" panose="020B0604030504040204" pitchFamily="34" charset="0"/>
                <a:cs typeface="Tahoma" panose="020B0604030504040204" pitchFamily="34" charset="0"/>
              </a:rPr>
              <a:t>Thời</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gian</a:t>
            </a:r>
            <a:r>
              <a:rPr lang="en-US" sz="2100" b="1">
                <a:latin typeface="#9Slide03 SFU Futura_12" panose="00000400000000000000" pitchFamily="2" charset="0"/>
                <a:ea typeface="Tahoma" panose="020B0604030504040204" pitchFamily="34" charset="0"/>
                <a:cs typeface="Tahoma" panose="020B0604030504040204" pitchFamily="34" charset="0"/>
              </a:rPr>
              <a:t>: </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5</a:t>
            </a:r>
            <a:r>
              <a:rPr lang="en-US" sz="2100" b="1">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phút</a:t>
            </a:r>
            <a:endParaRPr lang="en-US" sz="2100" b="1" dirty="0">
              <a:latin typeface="#9Slide03 SFU Futura_12" panose="00000400000000000000" pitchFamily="2" charset="0"/>
              <a:ea typeface="Tahoma" panose="020B0604030504040204" pitchFamily="34" charset="0"/>
              <a:cs typeface="Tahoma" panose="020B0604030504040204" pitchFamily="34" charset="0"/>
            </a:endParaRPr>
          </a:p>
        </p:txBody>
      </p:sp>
      <p:sp>
        <p:nvSpPr>
          <p:cNvPr id="218" name="TextBox 217"/>
          <p:cNvSpPr txBox="1"/>
          <p:nvPr/>
        </p:nvSpPr>
        <p:spPr>
          <a:xfrm>
            <a:off x="4603900" y="971885"/>
            <a:ext cx="4534229" cy="738664"/>
          </a:xfrm>
          <a:prstGeom prst="rect">
            <a:avLst/>
          </a:prstGeom>
          <a:noFill/>
          <a:ln w="3175">
            <a:solidFill>
              <a:schemeClr val="tx1"/>
            </a:solidFill>
            <a:prstDash val="sysDot"/>
          </a:ln>
        </p:spPr>
        <p:txBody>
          <a:bodyPr wrap="square" rtlCol="0">
            <a:spAutoFit/>
          </a:bodyPr>
          <a:lstStyle/>
          <a:p>
            <a:pPr algn="just"/>
            <a:r>
              <a:rPr lang="en-US" sz="2100" b="1" dirty="0" err="1">
                <a:latin typeface="#9Slide03 SFU Futura_12" panose="00000400000000000000" pitchFamily="2" charset="0"/>
                <a:ea typeface="Tahoma" panose="020B0604030504040204" pitchFamily="34" charset="0"/>
                <a:cs typeface="Tahoma" panose="020B0604030504040204" pitchFamily="34" charset="0"/>
              </a:rPr>
              <a:t>Các</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chuyên</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gia</a:t>
            </a:r>
            <a:r>
              <a:rPr lang="en-US" sz="2100" b="1" dirty="0">
                <a:latin typeface="#9Slide03 SFU Futura_12" panose="00000400000000000000" pitchFamily="2" charset="0"/>
                <a:ea typeface="Tahoma" panose="020B0604030504040204" pitchFamily="34" charset="0"/>
                <a:cs typeface="Tahoma" panose="020B0604030504040204" pitchFamily="34" charset="0"/>
              </a:rPr>
              <a:t> ở </a:t>
            </a:r>
            <a:r>
              <a:rPr lang="en-US" sz="21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cũ</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cùng</a:t>
            </a:r>
            <a:r>
              <a:rPr lang="en-US" sz="2100" b="1" dirty="0">
                <a:latin typeface="#9Slide03 SFU Futura_12" panose="00000400000000000000" pitchFamily="2" charset="0"/>
                <a:ea typeface="Tahoma" panose="020B0604030504040204" pitchFamily="34" charset="0"/>
                <a:cs typeface="Tahoma" panose="020B0604030504040204" pitchFamily="34" charset="0"/>
              </a:rPr>
              <a:t> chia </a:t>
            </a:r>
            <a:r>
              <a:rPr lang="en-US" sz="2100" b="1" dirty="0" err="1">
                <a:latin typeface="#9Slide03 SFU Futura_12" panose="00000400000000000000" pitchFamily="2" charset="0"/>
                <a:ea typeface="Tahoma" panose="020B0604030504040204" pitchFamily="34" charset="0"/>
                <a:cs typeface="Tahoma" panose="020B0604030504040204" pitchFamily="34" charset="0"/>
              </a:rPr>
              <a:t>sẻ</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để</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hoàn</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thiện</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bảng</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trong</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PHT.</a:t>
            </a:r>
            <a:endPar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19" name="TextBox 218"/>
          <p:cNvSpPr txBox="1"/>
          <p:nvPr/>
        </p:nvSpPr>
        <p:spPr>
          <a:xfrm>
            <a:off x="2897201" y="4320124"/>
            <a:ext cx="6119272" cy="738664"/>
          </a:xfrm>
          <a:prstGeom prst="rect">
            <a:avLst/>
          </a:prstGeom>
          <a:noFill/>
          <a:ln w="3175">
            <a:solidFill>
              <a:schemeClr val="tx1"/>
            </a:solidFill>
            <a:prstDash val="sysDot"/>
          </a:ln>
        </p:spPr>
        <p:txBody>
          <a:bodyPr wrap="square" rtlCol="0">
            <a:spAutoFit/>
          </a:bodyPr>
          <a:lstStyle/>
          <a:p>
            <a:pPr algn="just"/>
            <a:r>
              <a:rPr lang="en-US" sz="2100" b="1" dirty="0" err="1">
                <a:latin typeface="#9Slide03 SFU Futura_12" panose="00000400000000000000" pitchFamily="2" charset="0"/>
                <a:ea typeface="Tahoma" panose="020B0604030504040204" pitchFamily="34" charset="0"/>
                <a:cs typeface="Tahoma" panose="020B0604030504040204" pitchFamily="34" charset="0"/>
              </a:rPr>
              <a:t>Hết</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giờ</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100" b="1" dirty="0">
                <a:latin typeface="#9Slide03 SFU Futura_12" panose="00000400000000000000" pitchFamily="2" charset="0"/>
                <a:ea typeface="Tahoma" panose="020B0604030504040204" pitchFamily="34" charset="0"/>
                <a:cs typeface="Tahoma" panose="020B0604030504040204" pitchFamily="34" charset="0"/>
              </a:rPr>
              <a:t>GV </a:t>
            </a:r>
            <a:r>
              <a:rPr lang="en-US" sz="2100" b="1" dirty="0" err="1">
                <a:latin typeface="#9Slide03 SFU Futura_12" panose="00000400000000000000" pitchFamily="2" charset="0"/>
                <a:ea typeface="Tahoma" panose="020B0604030504040204" pitchFamily="34" charset="0"/>
                <a:cs typeface="Tahoma" panose="020B0604030504040204" pitchFamily="34" charset="0"/>
              </a:rPr>
              <a:t>bốc</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thăm</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báo</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cáo</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khác</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check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đáp</a:t>
            </a:r>
            <a:r>
              <a:rPr lang="en-US" sz="21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án</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nhận</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xét</a:t>
            </a:r>
            <a:r>
              <a:rPr lang="en-US" sz="2100" b="1" dirty="0">
                <a:latin typeface="#9Slide03 SFU Futura_12" panose="00000400000000000000" pitchFamily="2" charset="0"/>
                <a:ea typeface="Tahoma" panose="020B0604030504040204" pitchFamily="34" charset="0"/>
                <a:cs typeface="Tahoma" panose="020B0604030504040204" pitchFamily="34" charset="0"/>
              </a:rPr>
              <a:t>, </a:t>
            </a:r>
            <a:r>
              <a:rPr lang="en-US" sz="2100" b="1" dirty="0" err="1">
                <a:latin typeface="#9Slide03 SFU Futura_12" panose="00000400000000000000" pitchFamily="2" charset="0"/>
                <a:ea typeface="Tahoma" panose="020B0604030504040204" pitchFamily="34" charset="0"/>
                <a:cs typeface="Tahoma" panose="020B0604030504040204" pitchFamily="34" charset="0"/>
              </a:rPr>
              <a:t>bổ</a:t>
            </a:r>
            <a:r>
              <a:rPr lang="en-US" sz="2100" b="1" dirty="0">
                <a:latin typeface="#9Slide03 SFU Futura_12" panose="00000400000000000000" pitchFamily="2" charset="0"/>
                <a:ea typeface="Tahoma" panose="020B0604030504040204" pitchFamily="34" charset="0"/>
                <a:cs typeface="Tahoma" panose="020B0604030504040204" pitchFamily="34" charset="0"/>
              </a:rPr>
              <a:t> sung.</a:t>
            </a:r>
            <a:endParaRPr lang="en-US" sz="2100" b="1" dirty="0">
              <a:latin typeface="#9Slide03 SFU Futura_12" panose="00000400000000000000" pitchFamily="2" charset="0"/>
              <a:ea typeface="Tahoma" panose="020B0604030504040204" pitchFamily="34" charset="0"/>
              <a:cs typeface="Tahoma" panose="020B0604030504040204" pitchFamily="34" charset="0"/>
            </a:endParaRPr>
          </a:p>
        </p:txBody>
      </p:sp>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a:fillRect/>
          </a:stretch>
        </p:blipFill>
        <p:spPr bwMode="auto">
          <a:xfrm>
            <a:off x="1833130" y="4314221"/>
            <a:ext cx="904353" cy="90435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p:cNvSpPr/>
          <p:nvPr/>
        </p:nvSpPr>
        <p:spPr>
          <a:xfrm>
            <a:off x="4222678" y="1117317"/>
            <a:ext cx="349322" cy="315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Rounded Corners 12"/>
          <p:cNvSpPr/>
          <p:nvPr/>
        </p:nvSpPr>
        <p:spPr>
          <a:xfrm>
            <a:off x="3124200" y="1811469"/>
            <a:ext cx="2286000" cy="361950"/>
          </a:xfrm>
          <a:prstGeom prst="roundRect">
            <a:avLst/>
          </a:prstGeom>
          <a:solidFill>
            <a:srgbClr val="00B05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00"/>
                </a:solidFill>
                <a:latin typeface="Arial" panose="020B0604020202020204" pitchFamily="34" charset="0"/>
                <a:cs typeface="Arial" panose="020B0604020202020204" pitchFamily="34" charset="0"/>
              </a:rPr>
              <a:t>PHIẾU HỌC TẬP</a:t>
            </a:r>
            <a:endParaRPr lang="en-US" b="1">
              <a:solidFill>
                <a:srgbClr val="FFFF00"/>
              </a:solidFill>
              <a:latin typeface="Arial" panose="020B0604020202020204" pitchFamily="34" charset="0"/>
              <a:cs typeface="Arial" panose="020B0604020202020204" pitchFamily="34" charset="0"/>
            </a:endParaRPr>
          </a:p>
        </p:txBody>
      </p:sp>
      <p:graphicFrame>
        <p:nvGraphicFramePr>
          <p:cNvPr id="5" name="Table 6"/>
          <p:cNvGraphicFramePr>
            <a:graphicFrameLocks noGrp="1"/>
          </p:cNvGraphicFramePr>
          <p:nvPr/>
        </p:nvGraphicFramePr>
        <p:xfrm>
          <a:off x="1409700" y="2225578"/>
          <a:ext cx="6096000" cy="1854200"/>
        </p:xfrm>
        <a:graphic>
          <a:graphicData uri="http://schemas.openxmlformats.org/drawingml/2006/table">
            <a:tbl>
              <a:tblPr firstRow="1" bandRow="1">
                <a:tableStyleId>{5C22544A-7EE6-4342-B048-85BDC9FD1C3A}</a:tableStyleId>
              </a:tblPr>
              <a:tblGrid>
                <a:gridCol w="2705100"/>
                <a:gridCol w="3390900"/>
              </a:tblGrid>
              <a:tr h="370840">
                <a:tc>
                  <a:txBody>
                    <a:bodyPr/>
                    <a:lstStyle/>
                    <a:p>
                      <a:pPr algn="ctr"/>
                      <a:r>
                        <a:rPr lang="en-US">
                          <a:solidFill>
                            <a:srgbClr val="FFFF00"/>
                          </a:solidFill>
                          <a:latin typeface="Arial" panose="020B0604020202020204" pitchFamily="34" charset="0"/>
                          <a:cs typeface="Arial" panose="020B0604020202020204" pitchFamily="34" charset="0"/>
                        </a:rPr>
                        <a:t>Yếu tố tự nhiên</a:t>
                      </a:r>
                      <a:endParaRPr lang="en-US">
                        <a:solidFill>
                          <a:srgbClr val="FFFF00"/>
                        </a:solidFill>
                        <a:latin typeface="Arial" panose="020B0604020202020204" pitchFamily="34" charset="0"/>
                        <a:cs typeface="Arial" panose="020B0604020202020204" pitchFamily="34" charset="0"/>
                      </a:endParaRPr>
                    </a:p>
                  </a:txBody>
                  <a:tcPr>
                    <a:solidFill>
                      <a:srgbClr val="2B1CF0"/>
                    </a:solidFill>
                  </a:tcPr>
                </a:tc>
                <a:tc>
                  <a:txBody>
                    <a:bodyPr/>
                    <a:lstStyle/>
                    <a:p>
                      <a:pPr algn="ctr"/>
                      <a:r>
                        <a:rPr lang="en-US">
                          <a:solidFill>
                            <a:srgbClr val="FFFF00"/>
                          </a:solidFill>
                          <a:latin typeface="Arial" panose="020B0604020202020204" pitchFamily="34" charset="0"/>
                          <a:cs typeface="Arial" panose="020B0604020202020204" pitchFamily="34" charset="0"/>
                        </a:rPr>
                        <a:t>Đặc điểm </a:t>
                      </a:r>
                      <a:endParaRPr lang="en-US">
                        <a:solidFill>
                          <a:srgbClr val="FFFF00"/>
                        </a:solidFill>
                        <a:latin typeface="Arial" panose="020B0604020202020204" pitchFamily="34" charset="0"/>
                        <a:cs typeface="Arial" panose="020B0604020202020204" pitchFamily="34" charset="0"/>
                      </a:endParaRPr>
                    </a:p>
                  </a:txBody>
                  <a:tcPr>
                    <a:solidFill>
                      <a:srgbClr val="2B1CF0"/>
                    </a:solidFill>
                  </a:tcPr>
                </a:tc>
              </a:tr>
              <a:tr h="370840">
                <a:tc>
                  <a:txBody>
                    <a:bodyPr/>
                    <a:lstStyle/>
                    <a:p>
                      <a:r>
                        <a:rPr lang="en-US">
                          <a:solidFill>
                            <a:srgbClr val="2B1CF0"/>
                          </a:solidFill>
                          <a:latin typeface="Arial" panose="020B0604020202020204" pitchFamily="34" charset="0"/>
                          <a:cs typeface="Arial" panose="020B0604020202020204" pitchFamily="34" charset="0"/>
                        </a:rPr>
                        <a:t>Địa hình</a:t>
                      </a:r>
                      <a:endParaRPr lang="en-US">
                        <a:solidFill>
                          <a:srgbClr val="2B1CF0"/>
                        </a:solidFill>
                        <a:latin typeface="Arial" panose="020B0604020202020204" pitchFamily="34" charset="0"/>
                        <a:cs typeface="Arial" panose="020B0604020202020204" pitchFamily="34" charset="0"/>
                      </a:endParaRPr>
                    </a:p>
                  </a:txBody>
                  <a:tcPr>
                    <a:solidFill>
                      <a:srgbClr val="F1FBA3"/>
                    </a:solidFill>
                  </a:tcPr>
                </a:tc>
                <a:tc>
                  <a:txBody>
                    <a:bodyPr/>
                    <a:lstStyle/>
                    <a:p>
                      <a:endParaRPr lang="en-US">
                        <a:latin typeface="Arial" panose="020B0604020202020204" pitchFamily="34" charset="0"/>
                        <a:cs typeface="Arial" panose="020B0604020202020204" pitchFamily="34" charset="0"/>
                      </a:endParaRPr>
                    </a:p>
                  </a:txBody>
                  <a:tcPr>
                    <a:solidFill>
                      <a:srgbClr val="F1FBA3"/>
                    </a:solidFill>
                  </a:tcPr>
                </a:tc>
              </a:tr>
              <a:tr h="370840">
                <a:tc>
                  <a:txBody>
                    <a:bodyPr/>
                    <a:lstStyle/>
                    <a:p>
                      <a:r>
                        <a:rPr lang="en-US">
                          <a:solidFill>
                            <a:srgbClr val="2B1CF0"/>
                          </a:solidFill>
                          <a:latin typeface="Arial" panose="020B0604020202020204" pitchFamily="34" charset="0"/>
                          <a:cs typeface="Arial" panose="020B0604020202020204" pitchFamily="34" charset="0"/>
                        </a:rPr>
                        <a:t>Khí hậu</a:t>
                      </a:r>
                      <a:endParaRPr lang="en-US">
                        <a:solidFill>
                          <a:srgbClr val="2B1CF0"/>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a:latin typeface="Arial" panose="020B0604020202020204" pitchFamily="34" charset="0"/>
                        <a:cs typeface="Arial" panose="020B0604020202020204" pitchFamily="34" charset="0"/>
                      </a:endParaRPr>
                    </a:p>
                  </a:txBody>
                  <a:tcPr>
                    <a:solidFill>
                      <a:schemeClr val="accent5">
                        <a:lumMod val="40000"/>
                        <a:lumOff val="60000"/>
                      </a:schemeClr>
                    </a:solidFill>
                  </a:tcPr>
                </a:tc>
              </a:tr>
              <a:tr h="370840">
                <a:tc>
                  <a:txBody>
                    <a:bodyPr/>
                    <a:lstStyle/>
                    <a:p>
                      <a:r>
                        <a:rPr lang="en-US">
                          <a:solidFill>
                            <a:srgbClr val="2B1CF0"/>
                          </a:solidFill>
                          <a:latin typeface="Arial" panose="020B0604020202020204" pitchFamily="34" charset="0"/>
                          <a:cs typeface="Arial" panose="020B0604020202020204" pitchFamily="34" charset="0"/>
                        </a:rPr>
                        <a:t>Sinh vật</a:t>
                      </a:r>
                      <a:endParaRPr lang="en-US">
                        <a:solidFill>
                          <a:srgbClr val="2B1CF0"/>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endParaRPr lang="en-US">
                        <a:latin typeface="Arial" panose="020B0604020202020204" pitchFamily="34" charset="0"/>
                        <a:cs typeface="Arial" panose="020B0604020202020204" pitchFamily="34" charset="0"/>
                      </a:endParaRPr>
                    </a:p>
                  </a:txBody>
                  <a:tcPr>
                    <a:solidFill>
                      <a:schemeClr val="accent6">
                        <a:lumMod val="40000"/>
                        <a:lumOff val="60000"/>
                      </a:schemeClr>
                    </a:solidFill>
                  </a:tcPr>
                </a:tc>
              </a:tr>
              <a:tr h="370840">
                <a:tc>
                  <a:txBody>
                    <a:bodyPr/>
                    <a:lstStyle/>
                    <a:p>
                      <a:r>
                        <a:rPr lang="en-US">
                          <a:solidFill>
                            <a:srgbClr val="2B1CF0"/>
                          </a:solidFill>
                          <a:latin typeface="Arial" panose="020B0604020202020204" pitchFamily="34" charset="0"/>
                          <a:cs typeface="Arial" panose="020B0604020202020204" pitchFamily="34" charset="0"/>
                        </a:rPr>
                        <a:t>Khoáng sản</a:t>
                      </a:r>
                      <a:endParaRPr lang="en-US">
                        <a:solidFill>
                          <a:srgbClr val="2B1CF0"/>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a:latin typeface="Arial" panose="020B0604020202020204" pitchFamily="34" charset="0"/>
                        <a:cs typeface="Arial" panose="020B0604020202020204" pitchFamily="34" charset="0"/>
                      </a:endParaRPr>
                    </a:p>
                  </a:txBody>
                  <a:tcPr>
                    <a:solidFill>
                      <a:schemeClr val="accent5">
                        <a:lumMod val="40000"/>
                        <a:lumOff val="60000"/>
                      </a:schemeClr>
                    </a:solidFill>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wipe(left)">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9"/>
                                        </p:tgtEl>
                                        <p:attrNameLst>
                                          <p:attrName>style.visibility</p:attrName>
                                        </p:attrNameLst>
                                      </p:cBhvr>
                                      <p:to>
                                        <p:strVal val="visible"/>
                                      </p:to>
                                    </p:set>
                                    <p:animEffect transition="in" filter="fade">
                                      <p:cBhvr>
                                        <p:cTn id="18" dur="500"/>
                                        <p:tgtEl>
                                          <p:spTgt spid="2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wipe(left)">
                                      <p:cBhvr>
                                        <p:cTn id="23" dur="500"/>
                                        <p:tgtEl>
                                          <p:spTgt spid="1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1" y="19743"/>
            <a:ext cx="1795549"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a. Địa hình</a:t>
            </a:r>
            <a:endParaRPr lang="en-US" sz="2400">
              <a:solidFill>
                <a:srgbClr val="FFFF00"/>
              </a:solidFill>
              <a:latin typeface="Arial" panose="020B0604020202020204" pitchFamily="34" charset="0"/>
              <a:cs typeface="Arial" panose="020B0604020202020204" pitchFamily="34" charset="0"/>
            </a:endParaRPr>
          </a:p>
        </p:txBody>
      </p:sp>
      <p:grpSp>
        <p:nvGrpSpPr>
          <p:cNvPr id="8" name="Group 7"/>
          <p:cNvGrpSpPr/>
          <p:nvPr/>
        </p:nvGrpSpPr>
        <p:grpSpPr>
          <a:xfrm>
            <a:off x="0" y="2724150"/>
            <a:ext cx="5021018" cy="2539493"/>
            <a:chOff x="239311" y="3667222"/>
            <a:chExt cx="4653366" cy="1387328"/>
          </a:xfrm>
        </p:grpSpPr>
        <p:pic>
          <p:nvPicPr>
            <p:cNvPr id="9" name="Picture 8"/>
            <p:cNvPicPr>
              <a:picLocks noChangeAspect="1"/>
            </p:cNvPicPr>
            <p:nvPr/>
          </p:nvPicPr>
          <p:blipFill rotWithShape="1">
            <a:blip r:embed="rId1"/>
            <a:srcRect b="14940"/>
            <a:stretch>
              <a:fillRect/>
            </a:stretch>
          </p:blipFill>
          <p:spPr>
            <a:xfrm>
              <a:off x="239311" y="3667222"/>
              <a:ext cx="4653366" cy="1088073"/>
            </a:xfrm>
            <a:prstGeom prst="rect">
              <a:avLst/>
            </a:prstGeom>
          </p:spPr>
        </p:pic>
        <p:sp>
          <p:nvSpPr>
            <p:cNvPr id="10" name="TextBox 9"/>
            <p:cNvSpPr txBox="1"/>
            <p:nvPr/>
          </p:nvSpPr>
          <p:spPr>
            <a:xfrm>
              <a:off x="396831" y="4801902"/>
              <a:ext cx="4175169" cy="252648"/>
            </a:xfrm>
            <a:prstGeom prst="rect">
              <a:avLst/>
            </a:prstGeom>
            <a:noFill/>
          </p:spPr>
          <p:txBody>
            <a:bodyPr wrap="square" rtlCol="0">
              <a:spAutoFit/>
            </a:bodyPr>
            <a:lstStyle/>
            <a:p>
              <a:pPr algn="ctr"/>
              <a:r>
                <a:rPr lang="en-US" sz="1200">
                  <a:solidFill>
                    <a:srgbClr val="2B1CF0"/>
                  </a:solidFill>
                  <a:latin typeface="Arial" panose="020B0604020202020204" pitchFamily="34" charset="0"/>
                  <a:cs typeface="Arial" panose="020B0604020202020204" pitchFamily="34" charset="0"/>
                </a:rPr>
                <a:t>Hình 23.2. Lát cắt địa hình ở châu Nam Cực</a:t>
              </a:r>
              <a:endParaRPr lang="en-US" sz="1200">
                <a:solidFill>
                  <a:srgbClr val="2B1CF0"/>
                </a:solidFill>
                <a:latin typeface="Arial" panose="020B0604020202020204" pitchFamily="34" charset="0"/>
                <a:cs typeface="Arial" panose="020B0604020202020204" pitchFamily="34" charset="0"/>
              </a:endParaRPr>
            </a:p>
          </p:txBody>
        </p:sp>
      </p:grpSp>
      <p:grpSp>
        <p:nvGrpSpPr>
          <p:cNvPr id="11" name="Group 10"/>
          <p:cNvGrpSpPr/>
          <p:nvPr/>
        </p:nvGrpSpPr>
        <p:grpSpPr>
          <a:xfrm>
            <a:off x="4865125" y="414288"/>
            <a:ext cx="4296886" cy="4711547"/>
            <a:chOff x="4847114" y="469327"/>
            <a:chExt cx="4296886" cy="4711547"/>
          </a:xfrm>
        </p:grpSpPr>
        <p:pic>
          <p:nvPicPr>
            <p:cNvPr id="12" name="Picture 11"/>
            <p:cNvPicPr>
              <a:picLocks noChangeAspect="1"/>
            </p:cNvPicPr>
            <p:nvPr/>
          </p:nvPicPr>
          <p:blipFill rotWithShape="1">
            <a:blip r:embed="rId2"/>
            <a:srcRect r="5168" b="5185"/>
            <a:stretch>
              <a:fillRect/>
            </a:stretch>
          </p:blipFill>
          <p:spPr>
            <a:xfrm>
              <a:off x="4847114" y="469327"/>
              <a:ext cx="4283031" cy="4448076"/>
            </a:xfrm>
            <a:prstGeom prst="rect">
              <a:avLst/>
            </a:prstGeom>
          </p:spPr>
        </p:pic>
        <p:sp>
          <p:nvSpPr>
            <p:cNvPr id="13" name="TextBox 12"/>
            <p:cNvSpPr txBox="1"/>
            <p:nvPr/>
          </p:nvSpPr>
          <p:spPr>
            <a:xfrm>
              <a:off x="4968831" y="4928226"/>
              <a:ext cx="4175169" cy="252648"/>
            </a:xfrm>
            <a:prstGeom prst="rect">
              <a:avLst/>
            </a:prstGeom>
            <a:noFill/>
          </p:spPr>
          <p:txBody>
            <a:bodyPr wrap="square" rtlCol="0">
              <a:spAutoFit/>
            </a:bodyPr>
            <a:lstStyle/>
            <a:p>
              <a:pPr algn="ctr"/>
              <a:r>
                <a:rPr lang="en-US" sz="1200">
                  <a:solidFill>
                    <a:srgbClr val="2B1CF0"/>
                  </a:solidFill>
                  <a:latin typeface="Arial" panose="020B0604020202020204" pitchFamily="34" charset="0"/>
                  <a:cs typeface="Arial" panose="020B0604020202020204" pitchFamily="34" charset="0"/>
                </a:rPr>
                <a:t>Hình 23.1. Bản đồ địa hình và khoáng sản châu Nam Cực</a:t>
              </a:r>
              <a:endParaRPr lang="en-US" sz="1200">
                <a:solidFill>
                  <a:srgbClr val="2B1CF0"/>
                </a:solidFill>
                <a:latin typeface="Arial" panose="020B0604020202020204" pitchFamily="34" charset="0"/>
                <a:cs typeface="Arial" panose="020B0604020202020204" pitchFamily="34" charset="0"/>
              </a:endParaRPr>
            </a:p>
          </p:txBody>
        </p:sp>
      </p:grpSp>
      <p:sp>
        <p:nvSpPr>
          <p:cNvPr id="2" name="Rectangle 1"/>
          <p:cNvSpPr/>
          <p:nvPr/>
        </p:nvSpPr>
        <p:spPr>
          <a:xfrm>
            <a:off x="103005" y="895350"/>
            <a:ext cx="4572000" cy="1015663"/>
          </a:xfrm>
          <a:prstGeom prst="rect">
            <a:avLst/>
          </a:prstGeom>
        </p:spPr>
        <p:txBody>
          <a:bodyPr>
            <a:spAutoFit/>
          </a:bodyPr>
          <a:lstStyle/>
          <a:p>
            <a:pPr algn="just"/>
            <a:r>
              <a:rPr lang="en-US" sz="2000">
                <a:solidFill>
                  <a:srgbClr val="2B1CF0"/>
                </a:solidFill>
                <a:latin typeface="Arial" panose="020B0604020202020204" pitchFamily="34" charset="0"/>
                <a:cs typeface="Arial" panose="020B0604020202020204" pitchFamily="34" charset="0"/>
              </a:rPr>
              <a:t>- </a:t>
            </a:r>
            <a:r>
              <a:rPr lang="vi-VN" sz="2000">
                <a:solidFill>
                  <a:srgbClr val="2B1CF0"/>
                </a:solidFill>
                <a:latin typeface="Arial" panose="020B0604020202020204" pitchFamily="34" charset="0"/>
                <a:cs typeface="Arial" panose="020B0604020202020204" pitchFamily="34" charset="0"/>
              </a:rPr>
              <a:t>98% bề mặt bị phủ bởi lớp bằng dày trung bình trên </a:t>
            </a:r>
            <a:r>
              <a:rPr lang="vi-VN" sz="2000">
                <a:solidFill>
                  <a:srgbClr val="FF0000"/>
                </a:solidFill>
                <a:latin typeface="Arial" panose="020B0604020202020204" pitchFamily="34" charset="0"/>
                <a:cs typeface="Arial" panose="020B0604020202020204" pitchFamily="34" charset="0"/>
              </a:rPr>
              <a:t>1 720 m </a:t>
            </a:r>
            <a:r>
              <a:rPr lang="en-US" sz="2000">
                <a:solidFill>
                  <a:srgbClr val="2B1CF0"/>
                </a:solidFill>
                <a:latin typeface="Arial" panose="020B0604020202020204" pitchFamily="34" charset="0"/>
                <a:cs typeface="Arial" panose="020B0604020202020204" pitchFamily="34" charset="0"/>
              </a:rPr>
              <a:t>,n</a:t>
            </a:r>
            <a:r>
              <a:rPr lang="vi-VN" sz="2000">
                <a:solidFill>
                  <a:srgbClr val="2B1CF0"/>
                </a:solidFill>
                <a:latin typeface="Arial" panose="020B0604020202020204" pitchFamily="34" charset="0"/>
                <a:cs typeface="Arial" panose="020B0604020202020204" pitchFamily="34" charset="0"/>
              </a:rPr>
              <a:t>ơ</a:t>
            </a:r>
            <a:r>
              <a:rPr lang="en-US" sz="2000">
                <a:solidFill>
                  <a:srgbClr val="2B1CF0"/>
                </a:solidFill>
                <a:latin typeface="Arial" panose="020B0604020202020204" pitchFamily="34" charset="0"/>
                <a:cs typeface="Arial" panose="020B0604020202020204" pitchFamily="34" charset="0"/>
              </a:rPr>
              <a:t>i dày nhất lên đến </a:t>
            </a:r>
            <a:r>
              <a:rPr lang="en-US" sz="2000">
                <a:solidFill>
                  <a:srgbClr val="FF0000"/>
                </a:solidFill>
                <a:latin typeface="Arial" panose="020B0604020202020204" pitchFamily="34" charset="0"/>
                <a:cs typeface="Arial" panose="020B0604020202020204" pitchFamily="34" charset="0"/>
              </a:rPr>
              <a:t>3000 - 4000m.</a:t>
            </a:r>
            <a:endParaRPr lang="en-US" sz="200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A picture containing text, outdoor, nature, wave&#10;&#10;Description automatically generated"/>
          <p:cNvPicPr>
            <a:picLocks noChangeAspect="1" noChangeArrowheads="1"/>
          </p:cNvPicPr>
          <p:nvPr/>
        </p:nvPicPr>
        <p:blipFill rotWithShape="1">
          <a:blip r:embed="rId1" r:link="rId2">
            <a:extLst>
              <a:ext uri="{28A0092B-C50C-407E-A947-70E740481C1C}">
                <a14:useLocalDpi xmlns:a14="http://schemas.microsoft.com/office/drawing/2010/main" val="0"/>
              </a:ext>
            </a:extLst>
          </a:blip>
          <a:srcRect r="376"/>
          <a:stretch>
            <a:fillRect/>
          </a:stretch>
        </p:blipFill>
        <p:spPr bwMode="auto">
          <a:xfrm>
            <a:off x="-1" y="4"/>
            <a:ext cx="2942082" cy="2953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ham 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720" r="1" b="4997"/>
          <a:stretch>
            <a:fillRect/>
          </a:stretch>
        </p:blipFill>
        <p:spPr bwMode="auto">
          <a:xfrm>
            <a:off x="3098725" y="8"/>
            <a:ext cx="2942082" cy="2953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Picture 973"/>
          <p:cNvPicPr>
            <a:picLocks noChangeAspect="1" noChangeArrowheads="1"/>
          </p:cNvPicPr>
          <p:nvPr/>
        </p:nvPicPr>
        <p:blipFill rotWithShape="1">
          <a:blip r:embed="rId4">
            <a:extLst>
              <a:ext uri="{28A0092B-C50C-407E-A947-70E740481C1C}">
                <a14:useLocalDpi xmlns:a14="http://schemas.microsoft.com/office/drawing/2010/main" val="0"/>
              </a:ext>
            </a:extLst>
          </a:blip>
          <a:srcRect l="20224" r="13178" b="3"/>
          <a:stretch>
            <a:fillRect/>
          </a:stretch>
        </p:blipFill>
        <p:spPr>
          <a:xfrm>
            <a:off x="6197451" y="8"/>
            <a:ext cx="2946550" cy="2953199"/>
          </a:xfrm>
          <a:prstGeom prst="rect">
            <a:avLst/>
          </a:prstGeom>
          <a:noFill/>
        </p:spPr>
      </p:pic>
      <p:sp>
        <p:nvSpPr>
          <p:cNvPr id="11" name="Text Box 3"/>
          <p:cNvSpPr txBox="1">
            <a:spLocks noChangeArrowheads="1"/>
          </p:cNvSpPr>
          <p:nvPr/>
        </p:nvSpPr>
        <p:spPr bwMode="auto">
          <a:xfrm>
            <a:off x="462369" y="3322928"/>
            <a:ext cx="5272711" cy="1206287"/>
          </a:xfrm>
          <a:prstGeom prst="rect">
            <a:avLst/>
          </a:prstGeom>
          <a:solidFill>
            <a:schemeClr val="bg1"/>
          </a:solidFill>
        </p:spPr>
        <p:txBody>
          <a:bodyPr vert="horz" lIns="68580" tIns="34290" rIns="68580" bIns="3429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171450" algn="just" eaLnBrk="1" hangingPunct="1">
              <a:lnSpc>
                <a:spcPct val="90000"/>
              </a:lnSpc>
              <a:spcBef>
                <a:spcPct val="50000"/>
              </a:spcBef>
              <a:buFont typeface="Arial" panose="020B0604020202020204" pitchFamily="34" charset="0"/>
              <a:buChar char="•"/>
            </a:pPr>
            <a:r>
              <a:rPr lang="en-US" altLang="en-US" sz="2400">
                <a:solidFill>
                  <a:srgbClr val="00B050"/>
                </a:solidFill>
                <a:cs typeface="Arial" panose="020B0604020202020204" pitchFamily="34" charset="0"/>
              </a:rPr>
              <a:t>Với lớp băng bao phủ dày, độ cao TB của bề mặt lục địa đạt </a:t>
            </a:r>
            <a:r>
              <a:rPr lang="en-US" altLang="en-US" sz="2400">
                <a:solidFill>
                  <a:srgbClr val="FF0000"/>
                </a:solidFill>
                <a:cs typeface="Arial" panose="020B0604020202020204" pitchFamily="34" charset="0"/>
              </a:rPr>
              <a:t>2 040m</a:t>
            </a:r>
            <a:r>
              <a:rPr lang="en-US" altLang="en-US" sz="2400">
                <a:solidFill>
                  <a:srgbClr val="00B050"/>
                </a:solidFill>
                <a:cs typeface="Arial" panose="020B0604020202020204" pitchFamily="34" charset="0"/>
              </a:rPr>
              <a:t>, trở thành lục địa cao nhất Địa cầu.</a:t>
            </a:r>
            <a:endParaRPr lang="en-US" altLang="en-US" sz="2400">
              <a:solidFill>
                <a:srgbClr val="00B050"/>
              </a:solidFill>
              <a:cs typeface="Arial" panose="020B0604020202020204" pitchFamily="34" charset="0"/>
            </a:endParaRPr>
          </a:p>
        </p:txBody>
      </p:sp>
      <p:pic>
        <p:nvPicPr>
          <p:cNvPr id="10" name="Picture 12" descr="Lucdia_Namcuc"/>
          <p:cNvPicPr>
            <a:picLocks noChangeAspect="1" noChangeArrowheads="1"/>
          </p:cNvPicPr>
          <p:nvPr/>
        </p:nvPicPr>
        <p:blipFill rotWithShape="1">
          <a:blip r:embed="rId5">
            <a:extLst>
              <a:ext uri="{28A0092B-C50C-407E-A947-70E740481C1C}">
                <a14:useLocalDpi xmlns:a14="http://schemas.microsoft.com/office/drawing/2010/main" val="0"/>
              </a:ext>
            </a:extLst>
          </a:blip>
          <a:srcRect t="25017"/>
          <a:stretch>
            <a:fillRect/>
          </a:stretch>
        </p:blipFill>
        <p:spPr bwMode="auto">
          <a:xfrm>
            <a:off x="6201918" y="3120128"/>
            <a:ext cx="2942082" cy="1611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495800" y="209550"/>
            <a:ext cx="4527937" cy="4629150"/>
          </a:xfrm>
          <a:prstGeom prst="rect">
            <a:avLst/>
          </a:prstGeom>
        </p:spPr>
      </p:pic>
      <p:sp>
        <p:nvSpPr>
          <p:cNvPr id="6" name="TextBox 5"/>
          <p:cNvSpPr txBox="1"/>
          <p:nvPr/>
        </p:nvSpPr>
        <p:spPr>
          <a:xfrm>
            <a:off x="228600" y="1448365"/>
            <a:ext cx="3994537" cy="2246769"/>
          </a:xfrm>
          <a:prstGeom prst="rect">
            <a:avLst/>
          </a:prstGeom>
          <a:noFill/>
        </p:spPr>
        <p:txBody>
          <a:bodyPr wrap="square" rtlCol="0">
            <a:spAutoFit/>
          </a:bodyPr>
          <a:lstStyle/>
          <a:p>
            <a:pPr algn="just"/>
            <a:r>
              <a:rPr lang="en-US" sz="2800">
                <a:solidFill>
                  <a:srgbClr val="2B1CF0"/>
                </a:solidFill>
                <a:latin typeface="Arial" panose="020B0604020202020204" pitchFamily="34" charset="0"/>
                <a:cs typeface="Arial" panose="020B0604020202020204" pitchFamily="34" charset="0"/>
              </a:rPr>
              <a:t>- Hai băng thềm lục địa lớn nhất ở Nam Cực là băng thềm Phin-xne (Filchner) và băng thềm Rốt (Ross).</a:t>
            </a:r>
            <a:endParaRPr lang="en-US" sz="2800">
              <a:solidFill>
                <a:srgbClr val="2B1CF0"/>
              </a:solidFill>
              <a:latin typeface="Arial" panose="020B0604020202020204" pitchFamily="34" charset="0"/>
              <a:cs typeface="Arial" panose="020B0604020202020204" pitchFamily="34" charset="0"/>
            </a:endParaRPr>
          </a:p>
        </p:txBody>
      </p:sp>
      <p:sp>
        <p:nvSpPr>
          <p:cNvPr id="7" name="TextBox 6"/>
          <p:cNvSpPr txBox="1"/>
          <p:nvPr/>
        </p:nvSpPr>
        <p:spPr>
          <a:xfrm>
            <a:off x="33251" y="19743"/>
            <a:ext cx="1795549"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a. Địa hình</a:t>
            </a:r>
            <a:endParaRPr lang="en-US" sz="240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55" y="33597"/>
            <a:ext cx="7883236" cy="704106"/>
            <a:chOff x="13855" y="33597"/>
            <a:chExt cx="7832080" cy="704106"/>
          </a:xfrm>
        </p:grpSpPr>
        <p:sp>
          <p:nvSpPr>
            <p:cNvPr id="5" name="Arrow: Pentagon 4"/>
            <p:cNvSpPr/>
            <p:nvPr/>
          </p:nvSpPr>
          <p:spPr>
            <a:xfrm>
              <a:off x="517708" y="41186"/>
              <a:ext cx="3896054" cy="696516"/>
            </a:xfrm>
            <a:prstGeom prst="homePlate">
              <a:avLst/>
            </a:prstGeom>
            <a:solidFill>
              <a:srgbClr val="F1FBA3"/>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
          <p:nvSpPr>
            <p:cNvPr id="6" name="Arrow: Pentagon 5"/>
            <p:cNvSpPr/>
            <p:nvPr/>
          </p:nvSpPr>
          <p:spPr>
            <a:xfrm>
              <a:off x="13855" y="33597"/>
              <a:ext cx="976464" cy="704106"/>
            </a:xfrm>
            <a:prstGeom prst="homePlate">
              <a:avLst/>
            </a:prstGeom>
            <a:solidFill>
              <a:srgbClr val="00B05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sp>
          <p:nvSpPr>
            <p:cNvPr id="7" name="Isosceles Triangle 6"/>
            <p:cNvSpPr/>
            <p:nvPr/>
          </p:nvSpPr>
          <p:spPr>
            <a:xfrm rot="5400000">
              <a:off x="751128" y="269903"/>
              <a:ext cx="208349" cy="190500"/>
            </a:xfrm>
            <a:prstGeom prst="triangle">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a:spLocks noChangeArrowheads="1"/>
            </p:cNvSpPr>
            <p:nvPr/>
          </p:nvSpPr>
          <p:spPr bwMode="auto">
            <a:xfrm>
              <a:off x="1162262" y="166607"/>
              <a:ext cx="668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a:solidFill>
                    <a:srgbClr val="1966FF"/>
                  </a:solidFill>
                  <a:cs typeface="Arial" panose="020B0604020202020204" pitchFamily="34" charset="0"/>
                </a:rPr>
                <a:t>Đặc điểm tự nhiên</a:t>
              </a:r>
              <a:endParaRPr lang="en-US" altLang="en-US" sz="2200">
                <a:solidFill>
                  <a:srgbClr val="1966FF"/>
                </a:solidFill>
                <a:cs typeface="Arial" panose="020B0604020202020204" pitchFamily="34" charset="0"/>
              </a:endParaRPr>
            </a:p>
          </p:txBody>
        </p:sp>
      </p:grpSp>
      <p:sp>
        <p:nvSpPr>
          <p:cNvPr id="9" name="TextBox 8"/>
          <p:cNvSpPr txBox="1"/>
          <p:nvPr/>
        </p:nvSpPr>
        <p:spPr>
          <a:xfrm>
            <a:off x="525155" y="808596"/>
            <a:ext cx="1795549"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a. Địa hình</a:t>
            </a:r>
            <a:endParaRPr lang="en-US" sz="2400">
              <a:solidFill>
                <a:srgbClr val="FFFF00"/>
              </a:solidFill>
              <a:latin typeface="Arial" panose="020B0604020202020204" pitchFamily="34" charset="0"/>
              <a:cs typeface="Arial" panose="020B0604020202020204" pitchFamily="34" charset="0"/>
            </a:endParaRPr>
          </a:p>
        </p:txBody>
      </p:sp>
      <p:sp>
        <p:nvSpPr>
          <p:cNvPr id="10" name="Text Box 35"/>
          <p:cNvSpPr txBox="1">
            <a:spLocks noChangeArrowheads="1"/>
          </p:cNvSpPr>
          <p:nvPr/>
        </p:nvSpPr>
        <p:spPr bwMode="auto">
          <a:xfrm>
            <a:off x="306875" y="1624917"/>
            <a:ext cx="88011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US" sz="2800">
                <a:solidFill>
                  <a:srgbClr val="1966FF"/>
                </a:solidFill>
                <a:cs typeface="Arial" panose="020B0604020202020204" pitchFamily="34" charset="0"/>
              </a:rPr>
              <a:t> Là một cao nguyên băng khổng lồ, cao trung bình của bề mặt lục địa trên 2040 m.</a:t>
            </a:r>
            <a:endParaRPr lang="en-US" altLang="en-US" sz="2800">
              <a:solidFill>
                <a:srgbClr val="1966FF"/>
              </a:solidFill>
              <a:cs typeface="Arial" panose="020B0604020202020204" pitchFamily="34" charset="0"/>
            </a:endParaRPr>
          </a:p>
        </p:txBody>
      </p:sp>
      <p:pic>
        <p:nvPicPr>
          <p:cNvPr id="11" name="Picture 10" descr="book9"/>
          <p:cNvPicPr>
            <a:picLocks noChangeAspect="1" noChangeArrowheads="1" noCrop="1"/>
          </p:cNvPicPr>
          <p:nvPr/>
        </p:nvPicPr>
        <p:blipFill>
          <a:blip r:embed="rId1"/>
          <a:srcRect/>
          <a:stretch>
            <a:fillRect/>
          </a:stretch>
        </p:blipFill>
        <p:spPr bwMode="auto">
          <a:xfrm>
            <a:off x="4800600" y="298717"/>
            <a:ext cx="1470945" cy="8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178254" y="1460046"/>
            <a:ext cx="1549854" cy="1549854"/>
          </a:xfrm>
          <a:prstGeom prst="rect">
            <a:avLst/>
          </a:prstGeom>
        </p:spPr>
      </p:pic>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4639" y="666750"/>
            <a:ext cx="1524000" cy="1524000"/>
          </a:xfrm>
          <a:prstGeom prst="rect">
            <a:avLst/>
          </a:prstGeom>
        </p:spPr>
      </p:pic>
      <p:sp>
        <p:nvSpPr>
          <p:cNvPr id="6" name="Rounded Rectangle 5">
            <a:hlinkClick r:id="rId5" action="ppaction://hlinksldjump"/>
          </p:cNvPr>
          <p:cNvSpPr/>
          <p:nvPr/>
        </p:nvSpPr>
        <p:spPr>
          <a:xfrm>
            <a:off x="76200" y="209550"/>
            <a:ext cx="1066800" cy="5334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Luật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chơi</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6" action="ppaction://hlinksldjump"/>
          </p:cNvPr>
          <p:cNvPicPr>
            <a:picLocks noChangeAspect="1"/>
          </p:cNvPicPr>
          <p:nvPr/>
        </p:nvPicPr>
        <p:blipFill>
          <a:blip r:embed="rId7"/>
          <a:stretch>
            <a:fillRect/>
          </a:stretch>
        </p:blipFill>
        <p:spPr>
          <a:xfrm>
            <a:off x="3962400" y="1657350"/>
            <a:ext cx="1609724" cy="1305182"/>
          </a:xfrm>
          <a:prstGeom prst="rect">
            <a:avLst/>
          </a:prstGeom>
        </p:spPr>
      </p:pic>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2477" y="1809750"/>
            <a:ext cx="955523" cy="955523"/>
          </a:xfrm>
          <a:prstGeom prst="rect">
            <a:avLst/>
          </a:prstGeom>
        </p:spPr>
      </p:pic>
      <p:pic>
        <p:nvPicPr>
          <p:cNvPr id="14" name="Picture 13">
            <a:hlinkClick r:id="rId10" action="ppaction://hlinksldjump"/>
          </p:cNvPr>
          <p:cNvPicPr>
            <a:picLocks noChangeAspect="1"/>
          </p:cNvPicPr>
          <p:nvPr/>
        </p:nvPicPr>
        <p:blipFill>
          <a:blip r:embed="rId11"/>
          <a:stretch>
            <a:fillRect/>
          </a:stretch>
        </p:blipFill>
        <p:spPr>
          <a:xfrm flipH="1">
            <a:off x="7086600" y="1612263"/>
            <a:ext cx="1432291" cy="1492887"/>
          </a:xfrm>
          <a:prstGeom prst="rect">
            <a:avLst/>
          </a:prstGeom>
        </p:spPr>
      </p:pic>
      <p:pic>
        <p:nvPicPr>
          <p:cNvPr id="3" name="Picture 2" descr="Shap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6769" y="4476750"/>
            <a:ext cx="707231" cy="607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382 0.09806 C 0.00382 0.09374 0.01753 0.09066 0.03455 0.09066 C 0.05225 0.09066 0.06632 0.09374 0.06632 0.09806 C 0.06632 0.10207 0.08003 0.10546 0.09774 0.10546 C 0.11475 0.10546 0.12882 0.10207 0.12882 0.09806 " pathEditMode="relative" rAng="0" ptsTypes="fffff">
                                      <p:cBhvr>
                                        <p:cTn id="6" dur="2000" fill="hold"/>
                                        <p:tgtEl>
                                          <p:spTgt spid="4"/>
                                        </p:tgtEl>
                                        <p:attrNameLst>
                                          <p:attrName>ppt_x</p:attrName>
                                          <p:attrName>ppt_y</p:attrName>
                                        </p:attrNameLst>
                                      </p:cBhvr>
                                      <p:rCtr x="6250" y="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12882 0.09806 L 0.12882 -0.15202 " pathEditMode="relative" rAng="0" ptsTypes="AA">
                                      <p:cBhvr>
                                        <p:cTn id="9" dur="2000" fill="hold"/>
                                        <p:tgtEl>
                                          <p:spTgt spid="4"/>
                                        </p:tgtEl>
                                        <p:attrNameLst>
                                          <p:attrName>ppt_x</p:attrName>
                                          <p:attrName>ppt_y</p:attrName>
                                        </p:attrNameLst>
                                      </p:cBhvr>
                                      <p:rCtr x="0" y="-12519"/>
                                    </p:animMotion>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14" name="lach01.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2882 -0.15216 L 0.37882 -0.15216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2000"/>
                            </p:stCondLst>
                            <p:childTnLst>
                              <p:par>
                                <p:cTn id="21" presetID="64" presetClass="path" presetSubtype="0" accel="50000" decel="50000" fill="hold" nodeType="afterEffect">
                                  <p:stCondLst>
                                    <p:cond delay="0"/>
                                  </p:stCondLst>
                                  <p:childTnLst>
                                    <p:animMotion origin="layout" path="M 0.39548 -0.15216 L 0.39548 -0.28549 " pathEditMode="relative" rAng="0" ptsTypes="AA">
                                      <p:cBhvr>
                                        <p:cTn id="22" dur="2000" fill="hold"/>
                                        <p:tgtEl>
                                          <p:spTgt spid="4"/>
                                        </p:tgtEl>
                                        <p:attrNameLst>
                                          <p:attrName>ppt_x</p:attrName>
                                          <p:attrName>ppt_y</p:attrName>
                                        </p:attrNameLst>
                                      </p:cBhvr>
                                      <p:rCtr x="0" y="-6667"/>
                                    </p:animMotion>
                                  </p:childTnLst>
                                </p:cTn>
                              </p:par>
                              <p:par>
                                <p:cTn id="23" presetID="63" presetClass="path" presetSubtype="0" accel="50000" decel="50000" fill="hold" nodeType="withEffect">
                                  <p:stCondLst>
                                    <p:cond delay="0"/>
                                  </p:stCondLst>
                                  <p:childTnLst>
                                    <p:animMotion origin="layout" path="M 0.39548 -0.2855 L 0.47639 -0.27531 " pathEditMode="relative" rAng="0" ptsTypes="AA">
                                      <p:cBhvr>
                                        <p:cTn id="24" dur="2000" fill="hold"/>
                                        <p:tgtEl>
                                          <p:spTgt spid="4"/>
                                        </p:tgtEl>
                                        <p:attrNameLst>
                                          <p:attrName>ppt_x</p:attrName>
                                          <p:attrName>ppt_y</p:attrName>
                                        </p:attrNameLst>
                                      </p:cBhvr>
                                      <p:rCtr x="4045" y="494"/>
                                    </p:animMotion>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15" name="bear-roar.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6805 -0.27531 L 0.46805 0.19876 " pathEditMode="relative" rAng="0" ptsTypes="AA">
                                      <p:cBhvr>
                                        <p:cTn id="32" dur="2000" fill="hold"/>
                                        <p:tgtEl>
                                          <p:spTgt spid="4"/>
                                        </p:tgtEl>
                                        <p:attrNameLst>
                                          <p:attrName>ppt_x</p:attrName>
                                          <p:attrName>ppt_y</p:attrName>
                                        </p:attrNameLst>
                                      </p:cBhvr>
                                      <p:rCtr x="0" y="23704"/>
                                    </p:animMotion>
                                  </p:childTnLst>
                                </p:cTn>
                              </p:par>
                            </p:childTnLst>
                          </p:cTn>
                        </p:par>
                        <p:par>
                          <p:cTn id="33" fill="hold">
                            <p:stCondLst>
                              <p:cond delay="2000"/>
                            </p:stCondLst>
                            <p:childTnLst>
                              <p:par>
                                <p:cTn id="34" presetID="63" presetClass="path" presetSubtype="0" accel="50000" decel="50000" fill="hold" nodeType="afterEffect">
                                  <p:stCondLst>
                                    <p:cond delay="0"/>
                                  </p:stCondLst>
                                  <p:childTnLst>
                                    <p:animMotion origin="layout" path="M 0.46805 0.19876 L 0.52639 0.19876 " pathEditMode="relative" rAng="0" ptsTypes="AA">
                                      <p:cBhvr>
                                        <p:cTn id="35" dur="2000" fill="hold"/>
                                        <p:tgtEl>
                                          <p:spTgt spid="4"/>
                                        </p:tgtEl>
                                        <p:attrNameLst>
                                          <p:attrName>ppt_x</p:attrName>
                                          <p:attrName>ppt_y</p:attrName>
                                        </p:attrNameLst>
                                      </p:cBhvr>
                                      <p:rCtr x="2917" y="0"/>
                                    </p:animMotion>
                                  </p:childTnLst>
                                </p:cTn>
                              </p:par>
                            </p:childTnLst>
                          </p:cTn>
                        </p:par>
                        <p:par>
                          <p:cTn id="36" fill="hold">
                            <p:stCondLst>
                              <p:cond delay="4000"/>
                            </p:stCondLst>
                            <p:childTnLst>
                              <p:par>
                                <p:cTn id="37" presetID="64" presetClass="path" presetSubtype="0" accel="50000" decel="50000" fill="hold" nodeType="afterEffect">
                                  <p:stCondLst>
                                    <p:cond delay="0"/>
                                  </p:stCondLst>
                                  <p:childTnLst>
                                    <p:animMotion origin="layout" path="M 0.53472 0.19383 L 0.53472 -0.0284 " pathEditMode="relative" rAng="0" ptsTypes="AA">
                                      <p:cBhvr>
                                        <p:cTn id="38" dur="2000" fill="hold"/>
                                        <p:tgtEl>
                                          <p:spTgt spid="4"/>
                                        </p:tgtEl>
                                        <p:attrNameLst>
                                          <p:attrName>ppt_x</p:attrName>
                                          <p:attrName>ppt_y</p:attrName>
                                        </p:attrNameLst>
                                      </p:cBhvr>
                                      <p:rCtr x="0" y="-11111"/>
                                    </p:animMotion>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6" name="m_okay.wav"/>
                                        </p:tgtEl>
                                      </p:cMediaNode>
                                    </p:audio>
                                  </p:sub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3472 -0.0284 L 0.67639 -0.02346 " pathEditMode="relative" rAng="0" ptsTypes="AA">
                                      <p:cBhvr>
                                        <p:cTn id="48" dur="2000" fill="hold"/>
                                        <p:tgtEl>
                                          <p:spTgt spid="4"/>
                                        </p:tgtEl>
                                        <p:attrNameLst>
                                          <p:attrName>ppt_x</p:attrName>
                                          <p:attrName>ppt_y</p:attrName>
                                        </p:attrNameLst>
                                      </p:cBhvr>
                                      <p:rCtr x="7083" y="247"/>
                                    </p:animMotion>
                                  </p:childTnLst>
                                </p:cTn>
                              </p:par>
                            </p:childTnLst>
                          </p:cTn>
                        </p:par>
                        <p:par>
                          <p:cTn id="49" fill="hold">
                            <p:stCondLst>
                              <p:cond delay="2000"/>
                            </p:stCondLst>
                            <p:childTnLst>
                              <p:par>
                                <p:cTn id="50" presetID="64" presetClass="path" presetSubtype="0" accel="50000" decel="50000" fill="hold" nodeType="afterEffect">
                                  <p:stCondLst>
                                    <p:cond delay="0"/>
                                  </p:stCondLst>
                                  <p:childTnLst>
                                    <p:animMotion origin="layout" path="M 0.68194 -0.02346 L 0.68472 -0.29013 " pathEditMode="relative" rAng="0" ptsTypes="AA">
                                      <p:cBhvr>
                                        <p:cTn id="51" dur="2000" fill="hold"/>
                                        <p:tgtEl>
                                          <p:spTgt spid="4"/>
                                        </p:tgtEl>
                                        <p:attrNameLst>
                                          <p:attrName>ppt_x</p:attrName>
                                          <p:attrName>ppt_y</p:attrName>
                                        </p:attrNameLst>
                                      </p:cBhvr>
                                      <p:rCtr x="139" y="-13333"/>
                                    </p:animMotion>
                                  </p:childTnLst>
                                </p:cTn>
                              </p:par>
                              <p:par>
                                <p:cTn id="52" presetID="63" presetClass="path" presetSubtype="0" accel="50000" decel="50000" fill="hold" nodeType="withEffect">
                                  <p:stCondLst>
                                    <p:cond delay="0"/>
                                  </p:stCondLst>
                                  <p:childTnLst>
                                    <p:animMotion origin="layout" path="M 0.68472 -0.29013 L 0.75139 -0.29013 " pathEditMode="relative" rAng="0" ptsTypes="AA">
                                      <p:cBhvr>
                                        <p:cTn id="53" dur="2000" fill="hold"/>
                                        <p:tgtEl>
                                          <p:spTgt spid="4"/>
                                        </p:tgtEl>
                                        <p:attrNameLst>
                                          <p:attrName>ppt_x</p:attrName>
                                          <p:attrName>ppt_y</p:attrName>
                                        </p:attrNameLst>
                                      </p:cBhvr>
                                      <p:rCtr x="3333" y="0"/>
                                    </p:animMotion>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17" name="Chimpanzee animals082.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75139 -0.29013 L 0.75556 0.02099 " pathEditMode="relative" rAng="0" ptsTypes="AA">
                                      <p:cBhvr>
                                        <p:cTn id="62" dur="2000" fill="hold"/>
                                        <p:tgtEl>
                                          <p:spTgt spid="4"/>
                                        </p:tgtEl>
                                        <p:attrNameLst>
                                          <p:attrName>ppt_x</p:attrName>
                                          <p:attrName>ppt_y</p:attrName>
                                        </p:attrNameLst>
                                      </p:cBhvr>
                                      <p:rCtr x="208" y="15556"/>
                                    </p:animMotion>
                                  </p:childTnLst>
                                </p:cTn>
                              </p:par>
                            </p:childTnLst>
                          </p:cTn>
                        </p:par>
                        <p:par>
                          <p:cTn id="63" fill="hold">
                            <p:stCondLst>
                              <p:cond delay="2000"/>
                            </p:stCondLst>
                            <p:childTnLst>
                              <p:par>
                                <p:cTn id="64" presetID="63" presetClass="path" presetSubtype="0" accel="50000" decel="50000" fill="hold" nodeType="afterEffect">
                                  <p:stCondLst>
                                    <p:cond delay="0"/>
                                  </p:stCondLst>
                                  <p:childTnLst>
                                    <p:animMotion origin="layout" path="M 0.75555 0.02099 L 0.87639 0.02099 " pathEditMode="relative" rAng="0" ptsTypes="AA">
                                      <p:cBhvr>
                                        <p:cTn id="65" dur="2000" fill="hold"/>
                                        <p:tgtEl>
                                          <p:spTgt spid="4"/>
                                        </p:tgtEl>
                                        <p:attrNameLst>
                                          <p:attrName>ppt_x</p:attrName>
                                          <p:attrName>ppt_y</p:attrName>
                                        </p:attrNameLst>
                                      </p:cBhvr>
                                      <p:rCtr x="6042"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exit" presetSubtype="9" fill="hold" nodeType="clickEffect">
                                  <p:stCondLst>
                                    <p:cond delay="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0-ppt_h/2"/>
                                          </p:val>
                                        </p:tav>
                                      </p:tavLst>
                                    </p:anim>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2" presetClass="exit" presetSubtype="1" fill="hold" nodeType="click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0-ppt_h/2"/>
                                          </p:val>
                                        </p:tav>
                                      </p:tavLst>
                                    </p:anim>
                                    <p:set>
                                      <p:cBhvr>
                                        <p:cTn id="8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16" name="m_okay.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ppt_x"/>
                                          </p:val>
                                        </p:tav>
                                      </p:tavLst>
                                    </p:anim>
                                    <p:anim calcmode="lin" valueType="num">
                                      <p:cBhvr additive="base">
                                        <p:cTn id="91" dur="500"/>
                                        <p:tgtEl>
                                          <p:spTgt spid="14"/>
                                        </p:tgtEl>
                                        <p:attrNameLst>
                                          <p:attrName>ppt_y</p:attrName>
                                        </p:attrNameLst>
                                      </p:cBhvr>
                                      <p:tavLst>
                                        <p:tav tm="0">
                                          <p:val>
                                            <p:strVal val="ppt_y"/>
                                          </p:val>
                                        </p:tav>
                                        <p:tav tm="100000">
                                          <p:val>
                                            <p:strVal val="1+ppt_h/2"/>
                                          </p:val>
                                        </p:tav>
                                      </p:tavLst>
                                    </p:anim>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95909" y="0"/>
            <a:ext cx="6172200" cy="5143500"/>
            <a:chOff x="3095909" y="0"/>
            <a:chExt cx="6172200" cy="5143500"/>
          </a:xfrm>
        </p:grpSpPr>
        <p:pic>
          <p:nvPicPr>
            <p:cNvPr id="4" name="Picture 3"/>
            <p:cNvPicPr>
              <a:picLocks noChangeAspect="1"/>
            </p:cNvPicPr>
            <p:nvPr/>
          </p:nvPicPr>
          <p:blipFill rotWithShape="1">
            <a:blip r:embed="rId1"/>
            <a:srcRect b="5555"/>
            <a:stretch>
              <a:fillRect/>
            </a:stretch>
          </p:blipFill>
          <p:spPr>
            <a:xfrm>
              <a:off x="3220019" y="0"/>
              <a:ext cx="5923981" cy="4857750"/>
            </a:xfrm>
            <a:prstGeom prst="rect">
              <a:avLst/>
            </a:prstGeom>
          </p:spPr>
        </p:pic>
        <p:sp>
          <p:nvSpPr>
            <p:cNvPr id="5" name="TextBox 4"/>
            <p:cNvSpPr txBox="1"/>
            <p:nvPr/>
          </p:nvSpPr>
          <p:spPr>
            <a:xfrm>
              <a:off x="3095909" y="4804946"/>
              <a:ext cx="6172200" cy="338554"/>
            </a:xfrm>
            <a:prstGeom prst="rect">
              <a:avLst/>
            </a:prstGeom>
            <a:noFill/>
          </p:spPr>
          <p:txBody>
            <a:bodyPr wrap="square" rtlCol="0">
              <a:spAutoFit/>
            </a:bodyPr>
            <a:lstStyle/>
            <a:p>
              <a:pPr algn="ctr"/>
              <a:r>
                <a:rPr lang="en-US" sz="1600">
                  <a:solidFill>
                    <a:srgbClr val="2B1CF0"/>
                  </a:solidFill>
                  <a:latin typeface="Arial" panose="020B0604020202020204" pitchFamily="34" charset="0"/>
                  <a:cs typeface="Arial" panose="020B0604020202020204" pitchFamily="34" charset="0"/>
                </a:rPr>
                <a:t>Hình 23.3. Bản đồ phân bố l</a:t>
              </a:r>
              <a:r>
                <a:rPr lang="vi-VN" sz="1600">
                  <a:solidFill>
                    <a:srgbClr val="2B1CF0"/>
                  </a:solidFill>
                  <a:latin typeface="Arial" panose="020B0604020202020204" pitchFamily="34" charset="0"/>
                  <a:cs typeface="Arial" panose="020B0604020202020204" pitchFamily="34" charset="0"/>
                </a:rPr>
                <a:t>ư</a:t>
              </a:r>
              <a:r>
                <a:rPr lang="en-US" sz="1600">
                  <a:solidFill>
                    <a:srgbClr val="2B1CF0"/>
                  </a:solidFill>
                  <a:latin typeface="Arial" panose="020B0604020202020204" pitchFamily="34" charset="0"/>
                  <a:cs typeface="Arial" panose="020B0604020202020204" pitchFamily="34" charset="0"/>
                </a:rPr>
                <a:t>ợng mưa ở châu Nam Cực</a:t>
              </a:r>
              <a:endParaRPr lang="en-US" sz="1600">
                <a:solidFill>
                  <a:srgbClr val="2B1CF0"/>
                </a:solidFill>
                <a:latin typeface="Arial" panose="020B0604020202020204" pitchFamily="34" charset="0"/>
                <a:cs typeface="Arial" panose="020B0604020202020204" pitchFamily="34" charset="0"/>
              </a:endParaRPr>
            </a:p>
          </p:txBody>
        </p:sp>
      </p:grpSp>
      <p:sp>
        <p:nvSpPr>
          <p:cNvPr id="7" name="Rectangle 6"/>
          <p:cNvSpPr/>
          <p:nvPr/>
        </p:nvSpPr>
        <p:spPr>
          <a:xfrm>
            <a:off x="0" y="1386810"/>
            <a:ext cx="3657600" cy="1631216"/>
          </a:xfrm>
          <a:prstGeom prst="rect">
            <a:avLst/>
          </a:prstGeom>
        </p:spPr>
        <p:txBody>
          <a:bodyPr wrap="square">
            <a:spAutoFit/>
          </a:bodyPr>
          <a:lstStyle/>
          <a:p>
            <a:r>
              <a:rPr lang="en-US" altLang="en-US" sz="2000">
                <a:solidFill>
                  <a:srgbClr val="2B1CF0"/>
                </a:solidFill>
                <a:latin typeface="Arial" panose="020B0604020202020204" pitchFamily="34" charset="0"/>
                <a:cs typeface="Arial" panose="020B0604020202020204" pitchFamily="34" charset="0"/>
              </a:rPr>
              <a:t>- Lượng mưa TB năm thấp, khoảng 166mm/năm.</a:t>
            </a:r>
            <a:endParaRPr lang="en-US" altLang="en-US" sz="2000">
              <a:solidFill>
                <a:srgbClr val="2B1CF0"/>
              </a:solidFill>
              <a:latin typeface="Arial" panose="020B0604020202020204" pitchFamily="34" charset="0"/>
              <a:cs typeface="Arial" panose="020B0604020202020204" pitchFamily="34" charset="0"/>
            </a:endParaRPr>
          </a:p>
          <a:p>
            <a:r>
              <a:rPr lang="en-US" sz="2000">
                <a:solidFill>
                  <a:srgbClr val="2B1CF0"/>
                </a:solidFill>
                <a:latin typeface="Arial" panose="020B0604020202020204" pitchFamily="34" charset="0"/>
                <a:cs typeface="Arial" panose="020B0604020202020204" pitchFamily="34" charset="0"/>
              </a:rPr>
              <a:t>- Mưa chủ yếu ven lục địa,vùng nội địa gần như không có mưa</a:t>
            </a:r>
            <a:endParaRPr lang="en-US" sz="2000">
              <a:solidFill>
                <a:srgbClr val="2B1CF0"/>
              </a:solidFill>
              <a:latin typeface="Arial" panose="020B0604020202020204" pitchFamily="34" charset="0"/>
              <a:cs typeface="Arial" panose="020B0604020202020204" pitchFamily="34" charset="0"/>
            </a:endParaRPr>
          </a:p>
        </p:txBody>
      </p:sp>
      <p:sp>
        <p:nvSpPr>
          <p:cNvPr id="8" name="TextBox 7"/>
          <p:cNvSpPr txBox="1"/>
          <p:nvPr/>
        </p:nvSpPr>
        <p:spPr>
          <a:xfrm>
            <a:off x="33251" y="19743"/>
            <a:ext cx="1795549"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b. Khí hậu</a:t>
            </a:r>
            <a:endParaRPr lang="en-US" sz="240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 y="0"/>
            <a:ext cx="8498932" cy="2511376"/>
            <a:chOff x="-318613" y="3803893"/>
            <a:chExt cx="6318383" cy="1578095"/>
          </a:xfrm>
        </p:grpSpPr>
        <p:pic>
          <p:nvPicPr>
            <p:cNvPr id="5" name="Picture 4"/>
            <p:cNvPicPr>
              <a:picLocks noChangeAspect="1"/>
            </p:cNvPicPr>
            <p:nvPr/>
          </p:nvPicPr>
          <p:blipFill rotWithShape="1">
            <a:blip r:embed="rId1"/>
            <a:srcRect l="4476" t="5190" r="8666" b="24368"/>
            <a:stretch>
              <a:fillRect/>
            </a:stretch>
          </p:blipFill>
          <p:spPr>
            <a:xfrm>
              <a:off x="417831" y="3803893"/>
              <a:ext cx="5014959" cy="1462055"/>
            </a:xfrm>
            <a:prstGeom prst="rect">
              <a:avLst/>
            </a:prstGeom>
          </p:spPr>
        </p:pic>
        <p:sp>
          <p:nvSpPr>
            <p:cNvPr id="6" name="TextBox 5"/>
            <p:cNvSpPr txBox="1"/>
            <p:nvPr/>
          </p:nvSpPr>
          <p:spPr>
            <a:xfrm>
              <a:off x="-318613" y="5149908"/>
              <a:ext cx="6318383" cy="232080"/>
            </a:xfrm>
            <a:prstGeom prst="rect">
              <a:avLst/>
            </a:prstGeom>
            <a:noFill/>
          </p:spPr>
          <p:txBody>
            <a:bodyPr wrap="square" rtlCol="0">
              <a:spAutoFit/>
            </a:bodyPr>
            <a:lstStyle/>
            <a:p>
              <a:pPr algn="ctr"/>
              <a:r>
                <a:rPr lang="en-US">
                  <a:solidFill>
                    <a:srgbClr val="1966FF"/>
                  </a:solidFill>
                  <a:latin typeface="Arial" panose="020B0604020202020204" pitchFamily="34" charset="0"/>
                  <a:cs typeface="Arial" panose="020B0604020202020204" pitchFamily="34" charset="0"/>
                </a:rPr>
                <a:t>Hình 23.4 Biểu đồ nhiệt tại một số điểm ở Châu Nam Cực</a:t>
              </a:r>
              <a:endParaRPr lang="en-US">
                <a:solidFill>
                  <a:srgbClr val="1966FF"/>
                </a:solidFill>
                <a:latin typeface="Arial" panose="020B0604020202020204" pitchFamily="34" charset="0"/>
                <a:cs typeface="Arial" panose="020B0604020202020204" pitchFamily="34" charset="0"/>
              </a:endParaRPr>
            </a:p>
          </p:txBody>
        </p:sp>
      </p:grpSp>
      <p:graphicFrame>
        <p:nvGraphicFramePr>
          <p:cNvPr id="8" name="Table 4"/>
          <p:cNvGraphicFramePr>
            <a:graphicFrameLocks noGrp="1"/>
          </p:cNvGraphicFramePr>
          <p:nvPr/>
        </p:nvGraphicFramePr>
        <p:xfrm>
          <a:off x="414632" y="2738235"/>
          <a:ext cx="8067675" cy="2258084"/>
        </p:xfrm>
        <a:graphic>
          <a:graphicData uri="http://schemas.openxmlformats.org/drawingml/2006/table">
            <a:tbl>
              <a:tblPr firstRow="1" bandRow="1">
                <a:tableStyleId>{5C22544A-7EE6-4342-B048-85BDC9FD1C3A}</a:tableStyleId>
              </a:tblPr>
              <a:tblGrid>
                <a:gridCol w="3584513"/>
                <a:gridCol w="2241581"/>
                <a:gridCol w="2241581"/>
              </a:tblGrid>
              <a:tr h="0">
                <a:tc>
                  <a:txBody>
                    <a:bodyPr/>
                    <a:lstStyle/>
                    <a:p>
                      <a:pPr algn="ctr" fontAlgn="t" latinLnBrk="0"/>
                      <a:r>
                        <a:rPr lang="en-US" sz="2200" b="1">
                          <a:solidFill>
                            <a:srgbClr val="FFFF00"/>
                          </a:solidFill>
                          <a:effectLst/>
                          <a:latin typeface="Arial" panose="020B0604020202020204" pitchFamily="34" charset="0"/>
                          <a:cs typeface="Arial" panose="020B0604020202020204" pitchFamily="34" charset="0"/>
                        </a:rPr>
                        <a:t>Tiêu chí</a:t>
                      </a:r>
                      <a:endParaRPr lang="en-US" sz="2200" b="0">
                        <a:solidFill>
                          <a:srgbClr val="FFFF00"/>
                        </a:solidFill>
                        <a:effectLst/>
                        <a:latin typeface="Arial" panose="020B0604020202020204" pitchFamily="34" charset="0"/>
                        <a:cs typeface="Arial" panose="020B0604020202020204" pitchFamily="34" charset="0"/>
                      </a:endParaRPr>
                    </a:p>
                  </a:txBody>
                  <a:tcPr marL="23813" marR="23813" marT="23813" marB="23813">
                    <a:solidFill>
                      <a:srgbClr val="00B050"/>
                    </a:solidFill>
                  </a:tcPr>
                </a:tc>
                <a:tc>
                  <a:txBody>
                    <a:bodyPr/>
                    <a:lstStyle/>
                    <a:p>
                      <a:pPr algn="ctr" fontAlgn="t" latinLnBrk="0"/>
                      <a:r>
                        <a:rPr lang="en-US" sz="2200" b="1">
                          <a:solidFill>
                            <a:srgbClr val="FFFF00"/>
                          </a:solidFill>
                          <a:effectLst/>
                          <a:latin typeface="Arial" panose="020B0604020202020204" pitchFamily="34" charset="0"/>
                          <a:cs typeface="Arial" panose="020B0604020202020204" pitchFamily="34" charset="0"/>
                        </a:rPr>
                        <a:t>Trạm Bai - đ</a:t>
                      </a:r>
                      <a:r>
                        <a:rPr lang="vi-VN" sz="2200" b="1">
                          <a:solidFill>
                            <a:srgbClr val="FFFF00"/>
                          </a:solidFill>
                          <a:effectLst/>
                          <a:latin typeface="Arial" panose="020B0604020202020204" pitchFamily="34" charset="0"/>
                          <a:cs typeface="Arial" panose="020B0604020202020204" pitchFamily="34" charset="0"/>
                        </a:rPr>
                        <a:t>ơ</a:t>
                      </a:r>
                      <a:endParaRPr lang="en-US" sz="2200" b="0">
                        <a:solidFill>
                          <a:srgbClr val="FFFF00"/>
                        </a:solidFill>
                        <a:effectLst/>
                        <a:latin typeface="Arial" panose="020B0604020202020204" pitchFamily="34" charset="0"/>
                        <a:cs typeface="Arial" panose="020B0604020202020204" pitchFamily="34" charset="0"/>
                      </a:endParaRPr>
                    </a:p>
                  </a:txBody>
                  <a:tcPr marL="23813" marR="23813" marT="23813" marB="23813">
                    <a:solidFill>
                      <a:srgbClr val="00B05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sz="2200" b="1">
                          <a:solidFill>
                            <a:srgbClr val="FFFF00"/>
                          </a:solidFill>
                          <a:effectLst/>
                          <a:latin typeface="Arial" panose="020B0604020202020204" pitchFamily="34" charset="0"/>
                          <a:cs typeface="Arial" panose="020B0604020202020204" pitchFamily="34" charset="0"/>
                        </a:rPr>
                        <a:t>Trạm Mai - x</a:t>
                      </a:r>
                      <a:r>
                        <a:rPr lang="vi-VN" sz="2200" b="1">
                          <a:solidFill>
                            <a:srgbClr val="FFFF00"/>
                          </a:solidFill>
                          <a:effectLst/>
                          <a:latin typeface="Arial" panose="020B0604020202020204" pitchFamily="34" charset="0"/>
                          <a:cs typeface="Arial" panose="020B0604020202020204" pitchFamily="34" charset="0"/>
                        </a:rPr>
                        <a:t>ơ</a:t>
                      </a:r>
                      <a:r>
                        <a:rPr lang="en-US" sz="2200" b="1">
                          <a:solidFill>
                            <a:srgbClr val="FFFF00"/>
                          </a:solidFill>
                          <a:effectLst/>
                          <a:latin typeface="Arial" panose="020B0604020202020204" pitchFamily="34" charset="0"/>
                          <a:cs typeface="Arial" panose="020B0604020202020204" pitchFamily="34" charset="0"/>
                        </a:rPr>
                        <a:t>n</a:t>
                      </a:r>
                      <a:endParaRPr lang="en-US" sz="2200" b="0">
                        <a:solidFill>
                          <a:srgbClr val="FFFF00"/>
                        </a:solidFill>
                        <a:effectLst/>
                        <a:latin typeface="Arial" panose="020B0604020202020204" pitchFamily="34" charset="0"/>
                        <a:cs typeface="Arial" panose="020B0604020202020204" pitchFamily="34" charset="0"/>
                      </a:endParaRPr>
                    </a:p>
                    <a:p>
                      <a:pPr algn="ctr" fontAlgn="t" latinLnBrk="0"/>
                      <a:endParaRPr lang="en-US" sz="2200" b="0">
                        <a:solidFill>
                          <a:srgbClr val="FFFF00"/>
                        </a:solidFill>
                        <a:effectLst/>
                        <a:latin typeface="Arial" panose="020B0604020202020204" pitchFamily="34" charset="0"/>
                        <a:cs typeface="Arial" panose="020B0604020202020204" pitchFamily="34" charset="0"/>
                      </a:endParaRPr>
                    </a:p>
                  </a:txBody>
                  <a:tcPr marL="23813" marR="23813" marT="23813" marB="23813">
                    <a:solidFill>
                      <a:srgbClr val="00B050"/>
                    </a:solidFill>
                  </a:tcPr>
                </a:tc>
              </a:tr>
              <a:tr h="471816">
                <a:tc>
                  <a:txBody>
                    <a:bodyPr/>
                    <a:lstStyle/>
                    <a:p>
                      <a:pPr algn="ctr" fontAlgn="t"/>
                      <a:r>
                        <a:rPr lang="en-US" sz="1800" b="0">
                          <a:solidFill>
                            <a:srgbClr val="1B04FA"/>
                          </a:solidFill>
                          <a:effectLst/>
                          <a:latin typeface="Arial" panose="020B0604020202020204" pitchFamily="34" charset="0"/>
                          <a:cs typeface="Arial" panose="020B0604020202020204" pitchFamily="34" charset="0"/>
                        </a:rPr>
                        <a:t>Nhiệt độ tháng cao nhất</a:t>
                      </a:r>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rgbClr val="FCFEB0"/>
                    </a:solidFill>
                  </a:tcPr>
                </a:tc>
                <a:tc>
                  <a:txBody>
                    <a:bodyPr/>
                    <a:lstStyle/>
                    <a:p>
                      <a:pPr fontAlgn="t"/>
                      <a:r>
                        <a:rPr lang="en-US" sz="1800" b="0">
                          <a:solidFill>
                            <a:srgbClr val="1B04FA"/>
                          </a:solidFill>
                          <a:effectLst/>
                          <a:latin typeface="Arial" panose="020B0604020202020204" pitchFamily="34" charset="0"/>
                          <a:cs typeface="Arial" panose="020B0604020202020204" pitchFamily="34" charset="0"/>
                        </a:rPr>
                        <a:t> </a:t>
                      </a:r>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rgbClr val="FCFEB0"/>
                    </a:solidFill>
                  </a:tcPr>
                </a:tc>
                <a:tc>
                  <a:txBody>
                    <a:bodyPr/>
                    <a:lstStyle/>
                    <a:p>
                      <a:pP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rgbClr val="FCFEB0"/>
                    </a:solidFill>
                  </a:tcPr>
                </a:tc>
              </a:tr>
              <a:tr h="471816">
                <a:tc>
                  <a:txBody>
                    <a:bodyPr/>
                    <a:lstStyle/>
                    <a:p>
                      <a:pPr algn="ctr" fontAlgn="t"/>
                      <a:r>
                        <a:rPr lang="en-US" sz="1800" b="0">
                          <a:solidFill>
                            <a:srgbClr val="1B04FA"/>
                          </a:solidFill>
                          <a:effectLst/>
                          <a:latin typeface="Arial" panose="020B0604020202020204" pitchFamily="34" charset="0"/>
                          <a:cs typeface="Arial" panose="020B0604020202020204" pitchFamily="34" charset="0"/>
                        </a:rPr>
                        <a:t>Nhiệt độ tháng thấp nhất</a:t>
                      </a:r>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5">
                        <a:lumMod val="20000"/>
                        <a:lumOff val="80000"/>
                      </a:schemeClr>
                    </a:solidFill>
                  </a:tcPr>
                </a:tc>
                <a:tc>
                  <a:txBody>
                    <a:bodyPr/>
                    <a:lstStyle/>
                    <a:p>
                      <a:pP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5">
                        <a:lumMod val="20000"/>
                        <a:lumOff val="80000"/>
                      </a:schemeClr>
                    </a:solidFill>
                  </a:tcPr>
                </a:tc>
                <a:tc>
                  <a:txBody>
                    <a:bodyPr/>
                    <a:lstStyle/>
                    <a:p>
                      <a:pP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5">
                        <a:lumMod val="20000"/>
                        <a:lumOff val="80000"/>
                      </a:schemeClr>
                    </a:solidFill>
                  </a:tcPr>
                </a:tc>
              </a:tr>
              <a:tr h="521043">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lang="en-US" sz="1800" b="0">
                          <a:solidFill>
                            <a:srgbClr val="1B04FA"/>
                          </a:solidFill>
                          <a:effectLst/>
                          <a:latin typeface="Arial" panose="020B0604020202020204" pitchFamily="34" charset="0"/>
                          <a:cs typeface="Arial" panose="020B0604020202020204" pitchFamily="34" charset="0"/>
                        </a:rPr>
                        <a:t>Biên độ nhiệt</a:t>
                      </a:r>
                      <a:endParaRPr lang="vi-VN" sz="1800" b="0">
                        <a:solidFill>
                          <a:srgbClr val="1B04FA"/>
                        </a:solidFill>
                        <a:effectLst/>
                        <a:latin typeface="+mn-lt"/>
                        <a:cs typeface="Arial" panose="020B0604020202020204" pitchFamily="34" charset="0"/>
                      </a:endParaRPr>
                    </a:p>
                    <a:p>
                      <a:pPr algn="ct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2">
                        <a:lumMod val="20000"/>
                        <a:lumOff val="80000"/>
                      </a:schemeClr>
                    </a:solidFill>
                  </a:tcPr>
                </a:tc>
                <a:tc>
                  <a:txBody>
                    <a:bodyPr/>
                    <a:lstStyle/>
                    <a:p>
                      <a:pP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2">
                        <a:lumMod val="20000"/>
                        <a:lumOff val="80000"/>
                      </a:schemeClr>
                    </a:solidFill>
                  </a:tcPr>
                </a:tc>
                <a:tc>
                  <a:txBody>
                    <a:bodyPr/>
                    <a:lstStyle/>
                    <a:p>
                      <a:pPr fontAlgn="t"/>
                      <a:endParaRPr lang="en-US" sz="1800" b="0">
                        <a:solidFill>
                          <a:srgbClr val="1B04FA"/>
                        </a:solidFill>
                        <a:effectLst/>
                        <a:latin typeface="Arial" panose="020B0604020202020204" pitchFamily="34" charset="0"/>
                        <a:cs typeface="Arial" panose="020B0604020202020204" pitchFamily="34" charset="0"/>
                      </a:endParaRPr>
                    </a:p>
                  </a:txBody>
                  <a:tcPr marL="23813" marR="23813" marT="23813" marB="23813">
                    <a:solidFill>
                      <a:schemeClr val="accent2">
                        <a:lumMod val="20000"/>
                        <a:lumOff val="80000"/>
                      </a:schemeClr>
                    </a:solidFill>
                  </a:tcPr>
                </a:tc>
              </a:tr>
            </a:tbl>
          </a:graphicData>
        </a:graphic>
      </p:graphicFrame>
      <p:sp>
        <p:nvSpPr>
          <p:cNvPr id="9" name="Rectangle 8"/>
          <p:cNvSpPr/>
          <p:nvPr/>
        </p:nvSpPr>
        <p:spPr>
          <a:xfrm>
            <a:off x="4282478" y="3482487"/>
            <a:ext cx="1127232"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- 14.4</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0" name="Rectangle 9"/>
          <p:cNvSpPr/>
          <p:nvPr/>
        </p:nvSpPr>
        <p:spPr>
          <a:xfrm>
            <a:off x="4282478" y="3957178"/>
            <a:ext cx="1127232"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- 36.6</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1" name="Rectangle 10"/>
          <p:cNvSpPr/>
          <p:nvPr/>
        </p:nvSpPr>
        <p:spPr>
          <a:xfrm>
            <a:off x="6822676" y="3482487"/>
            <a:ext cx="984565"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- 0.7</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2" name="Rectangle 11"/>
          <p:cNvSpPr/>
          <p:nvPr/>
        </p:nvSpPr>
        <p:spPr>
          <a:xfrm>
            <a:off x="6829890" y="3957178"/>
            <a:ext cx="1127232"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- 18.2</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3" name="Rectangle 12"/>
          <p:cNvSpPr/>
          <p:nvPr/>
        </p:nvSpPr>
        <p:spPr>
          <a:xfrm>
            <a:off x="4346038" y="4457640"/>
            <a:ext cx="1042273"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22.2 </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4" name="Rectangle 13"/>
          <p:cNvSpPr/>
          <p:nvPr/>
        </p:nvSpPr>
        <p:spPr>
          <a:xfrm>
            <a:off x="6879792" y="4476748"/>
            <a:ext cx="1042273" cy="400110"/>
          </a:xfrm>
          <a:prstGeom prst="rect">
            <a:avLst/>
          </a:prstGeom>
        </p:spPr>
        <p:txBody>
          <a:bodyPr wrap="none">
            <a:spAutoFit/>
          </a:bodyPr>
          <a:lstStyle/>
          <a:p>
            <a:pPr algn="ctr"/>
            <a:r>
              <a:rPr lang="en-US" sz="2000" b="1">
                <a:solidFill>
                  <a:srgbClr val="7030A0"/>
                </a:solidFill>
                <a:latin typeface="Arial" panose="020B0604020202020204" pitchFamily="34" charset="0"/>
                <a:cs typeface="Arial" panose="020B0604020202020204" pitchFamily="34" charset="0"/>
              </a:rPr>
              <a:t>17.5 </a:t>
            </a:r>
            <a:r>
              <a:rPr lang="vi-VN" sz="2000" b="1">
                <a:solidFill>
                  <a:srgbClr val="7030A0"/>
                </a:solidFill>
                <a:latin typeface="Arial" panose="020B0604020202020204" pitchFamily="34" charset="0"/>
                <a:cs typeface="Arial" panose="020B0604020202020204" pitchFamily="34" charset="0"/>
              </a:rPr>
              <a:t>°C</a:t>
            </a:r>
            <a:endParaRPr lang="en-US" sz="2000" b="1">
              <a:solidFill>
                <a:srgbClr val="7030A0"/>
              </a:solidFill>
              <a:latin typeface="Arial" panose="020B0604020202020204" pitchFamily="34" charset="0"/>
              <a:cs typeface="Arial" panose="020B0604020202020204" pitchFamily="34" charset="0"/>
            </a:endParaRPr>
          </a:p>
        </p:txBody>
      </p:sp>
      <p:sp>
        <p:nvSpPr>
          <p:cNvPr id="15" name="Rectangle 14"/>
          <p:cNvSpPr/>
          <p:nvPr/>
        </p:nvSpPr>
        <p:spPr>
          <a:xfrm>
            <a:off x="1524000" y="2178472"/>
            <a:ext cx="6378669" cy="461665"/>
          </a:xfrm>
          <a:prstGeom prst="rect">
            <a:avLst/>
          </a:prstGeom>
          <a:solidFill>
            <a:schemeClr val="bg1"/>
          </a:solidFill>
        </p:spPr>
        <p:txBody>
          <a:bodyPr wrap="none">
            <a:spAutoFit/>
          </a:bodyPr>
          <a:lstStyle/>
          <a:p>
            <a:r>
              <a:rPr lang="en-US" altLang="en-US" sz="2400">
                <a:solidFill>
                  <a:srgbClr val="FF0000"/>
                </a:solidFill>
                <a:latin typeface="Arial" panose="020B0604020202020204" pitchFamily="34" charset="0"/>
                <a:cs typeface="Arial" panose="020B0604020202020204" pitchFamily="34" charset="0"/>
              </a:rPr>
              <a:t>Lạnh giá quanh năm, nhiệt độ không quá 0</a:t>
            </a:r>
            <a:r>
              <a:rPr lang="en-US" altLang="en-US" sz="2400" baseline="30000">
                <a:solidFill>
                  <a:srgbClr val="FF0000"/>
                </a:solidFill>
                <a:latin typeface="Arial" panose="020B0604020202020204" pitchFamily="34" charset="0"/>
                <a:cs typeface="Arial" panose="020B0604020202020204" pitchFamily="34" charset="0"/>
              </a:rPr>
              <a:t>0</a:t>
            </a:r>
            <a:r>
              <a:rPr lang="en-US" altLang="en-US" sz="2400">
                <a:solidFill>
                  <a:srgbClr val="FF0000"/>
                </a:solidFill>
                <a:latin typeface="Arial" panose="020B0604020202020204" pitchFamily="34" charset="0"/>
                <a:cs typeface="Arial" panose="020B0604020202020204" pitchFamily="34" charset="0"/>
              </a:rPr>
              <a:t>C</a:t>
            </a:r>
            <a:endParaRPr lang="en-US" sz="240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p:cNvGrpSpPr/>
          <p:nvPr/>
        </p:nvGrpSpPr>
        <p:grpSpPr>
          <a:xfrm>
            <a:off x="0" y="-10551"/>
            <a:ext cx="9154551" cy="5143500"/>
            <a:chOff x="-14068" y="0"/>
            <a:chExt cx="12206068" cy="6858000"/>
          </a:xfrm>
        </p:grpSpPr>
        <p:grpSp>
          <p:nvGrpSpPr>
            <p:cNvPr id="88" name="Nhóm 2"/>
            <p:cNvGrpSpPr/>
            <p:nvPr/>
          </p:nvGrpSpPr>
          <p:grpSpPr>
            <a:xfrm>
              <a:off x="-14068" y="0"/>
              <a:ext cx="12206068" cy="6858000"/>
              <a:chOff x="-14068" y="0"/>
              <a:chExt cx="12206068" cy="6858000"/>
            </a:xfrm>
          </p:grpSpPr>
          <p:cxnSp>
            <p:nvCxnSpPr>
              <p:cNvPr id="90" name="Đường nối Thẳng 4"/>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16" name="Picture 8" descr="luocdoCNC"/>
          <p:cNvPicPr>
            <a:picLocks noChangeAspect="1" noChangeArrowheads="1"/>
          </p:cNvPicPr>
          <p:nvPr/>
        </p:nvPicPr>
        <p:blipFill>
          <a:blip r:embed="rId1">
            <a:extLst>
              <a:ext uri="{28A0092B-C50C-407E-A947-70E740481C1C}">
                <a14:useLocalDpi xmlns:a14="http://schemas.microsoft.com/office/drawing/2010/main" val="0"/>
              </a:ext>
            </a:extLst>
          </a:blip>
          <a:srcRect b="10435"/>
          <a:stretch>
            <a:fillRect/>
          </a:stretch>
        </p:blipFill>
        <p:spPr bwMode="auto">
          <a:xfrm>
            <a:off x="1358526" y="1756486"/>
            <a:ext cx="3276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2"/>
          <p:cNvSpPr>
            <a:spLocks noChangeShapeType="1"/>
          </p:cNvSpPr>
          <p:nvPr/>
        </p:nvSpPr>
        <p:spPr bwMode="auto">
          <a:xfrm flipV="1">
            <a:off x="3113507" y="3013786"/>
            <a:ext cx="261938" cy="241697"/>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sz="1350"/>
          </a:p>
        </p:txBody>
      </p:sp>
      <p:grpSp>
        <p:nvGrpSpPr>
          <p:cNvPr id="18" name="Group 4"/>
          <p:cNvGrpSpPr/>
          <p:nvPr/>
        </p:nvGrpSpPr>
        <p:grpSpPr bwMode="auto">
          <a:xfrm>
            <a:off x="4762524" y="1556461"/>
            <a:ext cx="3454003" cy="3429000"/>
            <a:chOff x="3120" y="816"/>
            <a:chExt cx="2429" cy="2400"/>
          </a:xfrm>
        </p:grpSpPr>
        <p:pic>
          <p:nvPicPr>
            <p:cNvPr id="19" name="Picture 5" descr="Picture10"/>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3120" y="816"/>
              <a:ext cx="242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4464" y="2592"/>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90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1" name="Rectangle 7"/>
            <p:cNvSpPr>
              <a:spLocks noChangeArrowheads="1"/>
            </p:cNvSpPr>
            <p:nvPr/>
          </p:nvSpPr>
          <p:spPr bwMode="auto">
            <a:xfrm>
              <a:off x="4464" y="1584"/>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30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2" name="Rectangle 8"/>
            <p:cNvSpPr>
              <a:spLocks noChangeArrowheads="1"/>
            </p:cNvSpPr>
            <p:nvPr/>
          </p:nvSpPr>
          <p:spPr bwMode="auto">
            <a:xfrm>
              <a:off x="4464" y="2256"/>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60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3" name="Rectangle 9"/>
            <p:cNvSpPr>
              <a:spLocks noChangeArrowheads="1"/>
            </p:cNvSpPr>
            <p:nvPr/>
          </p:nvSpPr>
          <p:spPr bwMode="auto">
            <a:xfrm>
              <a:off x="4464" y="1392"/>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60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4" name="Rectangle 10"/>
            <p:cNvSpPr>
              <a:spLocks noChangeArrowheads="1"/>
            </p:cNvSpPr>
            <p:nvPr/>
          </p:nvSpPr>
          <p:spPr bwMode="auto">
            <a:xfrm>
              <a:off x="4464" y="1056"/>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90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5" name="Rectangle 11"/>
            <p:cNvSpPr>
              <a:spLocks noChangeArrowheads="1"/>
            </p:cNvSpPr>
            <p:nvPr/>
          </p:nvSpPr>
          <p:spPr bwMode="auto">
            <a:xfrm>
              <a:off x="4464" y="2064"/>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30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sp>
          <p:nvSpPr>
            <p:cNvPr id="26" name="Rectangle 12"/>
            <p:cNvSpPr>
              <a:spLocks noChangeArrowheads="1"/>
            </p:cNvSpPr>
            <p:nvPr/>
          </p:nvSpPr>
          <p:spPr bwMode="auto">
            <a:xfrm>
              <a:off x="4464" y="1824"/>
              <a:ext cx="3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a:latin typeface=".VnTime" panose="020B7200000000000000" pitchFamily="34" charset="0"/>
                </a:rPr>
                <a:t>0</a:t>
              </a:r>
              <a:r>
                <a:rPr lang="en-US" altLang="en-US" sz="1050" baseline="30000">
                  <a:latin typeface=".VnTime" panose="020B7200000000000000" pitchFamily="34" charset="0"/>
                </a:rPr>
                <a:t>0</a:t>
              </a:r>
              <a:endParaRPr lang="en-US" altLang="en-US" sz="1050">
                <a:latin typeface=".VnTime" panose="020B7200000000000000" pitchFamily="34" charset="0"/>
              </a:endParaRPr>
            </a:p>
          </p:txBody>
        </p:sp>
      </p:grpSp>
      <p:sp>
        <p:nvSpPr>
          <p:cNvPr id="27" name="TextBox 26"/>
          <p:cNvSpPr txBox="1">
            <a:spLocks noChangeArrowheads="1"/>
          </p:cNvSpPr>
          <p:nvPr/>
        </p:nvSpPr>
        <p:spPr bwMode="auto">
          <a:xfrm>
            <a:off x="685800" y="270299"/>
            <a:ext cx="9384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FF0000"/>
                </a:solidFill>
                <a:cs typeface="Arial" panose="020B0604020202020204" pitchFamily="34" charset="0"/>
              </a:rPr>
              <a:t>Loại gió thổi thường xuyên ở châu Nam cực? </a:t>
            </a:r>
            <a:endParaRPr lang="en-US" altLang="en-US" sz="2400">
              <a:solidFill>
                <a:srgbClr val="FF0000"/>
              </a:solidFill>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14857 0.03288 L -0.04128 -0.08253 " pathEditMode="fixed" rAng="0" ptsTypes="AA">
                                      <p:cBhvr>
                                        <p:cTn id="6" dur="2000" fill="hold"/>
                                        <p:tgtEl>
                                          <p:spTgt spid="17"/>
                                        </p:tgtEl>
                                        <p:attrNameLst>
                                          <p:attrName>ppt_x</p:attrName>
                                          <p:attrName>ppt_y</p:attrName>
                                        </p:attrNameLst>
                                      </p:cBhvr>
                                      <p:rCtr x="5365" y="-5782"/>
                                    </p:animMotion>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7" presetID="53" presetClass="entr" presetSubtype="16"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animEffect transition="in" filter="fade">
                                      <p:cBhvr>
                                        <p:cTn id="11" dur="500"/>
                                        <p:tgtEl>
                                          <p:spTgt spid="18"/>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amond(in)">
                                      <p:cBhvr>
                                        <p:cTn id="1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09550"/>
            <a:ext cx="8763000" cy="2862322"/>
          </a:xfrm>
          <a:prstGeom prst="rect">
            <a:avLst/>
          </a:prstGeom>
        </p:spPr>
        <p:txBody>
          <a:bodyPr wrap="square">
            <a:spAutoFit/>
          </a:bodyPr>
          <a:lstStyle/>
          <a:p>
            <a:r>
              <a:rPr lang="en-US" altLang="en-US" sz="3600">
                <a:solidFill>
                  <a:srgbClr val="2B1CF0"/>
                </a:solidFill>
                <a:latin typeface="Arial" panose="020B0604020202020204" pitchFamily="34" charset="0"/>
                <a:cs typeface="Arial" panose="020B0604020202020204" pitchFamily="34" charset="0"/>
              </a:rPr>
              <a:t>3. Châu Nam Cực là………………………</a:t>
            </a:r>
            <a:endParaRPr lang="en-US" altLang="en-US" sz="3600">
              <a:solidFill>
                <a:srgbClr val="2B1CF0"/>
              </a:solidFill>
              <a:latin typeface="Arial" panose="020B0604020202020204" pitchFamily="34" charset="0"/>
              <a:cs typeface="Arial" panose="020B0604020202020204" pitchFamily="34" charset="0"/>
            </a:endParaRPr>
          </a:p>
          <a:p>
            <a:r>
              <a:rPr lang="en-US" altLang="en-US" sz="3600">
                <a:solidFill>
                  <a:srgbClr val="2B1CF0"/>
                </a:solidFill>
                <a:latin typeface="Arial" panose="020B0604020202020204" pitchFamily="34" charset="0"/>
                <a:cs typeface="Arial" panose="020B0604020202020204" pitchFamily="34" charset="0"/>
              </a:rPr>
              <a:t>Khí hậu…………………………..nhiệt độ luôn………………..và ổn định. L</a:t>
            </a:r>
            <a:r>
              <a:rPr lang="vi-VN" altLang="en-US" sz="3600">
                <a:solidFill>
                  <a:srgbClr val="2B1CF0"/>
                </a:solidFill>
                <a:cs typeface="Arial" panose="020B0604020202020204" pitchFamily="34" charset="0"/>
              </a:rPr>
              <a:t>ư</a:t>
            </a:r>
            <a:r>
              <a:rPr lang="en-US" altLang="en-US" sz="3600">
                <a:solidFill>
                  <a:srgbClr val="2B1CF0"/>
                </a:solidFill>
                <a:latin typeface="Arial" panose="020B0604020202020204" pitchFamily="34" charset="0"/>
                <a:cs typeface="Arial" panose="020B0604020202020204" pitchFamily="34" charset="0"/>
              </a:rPr>
              <a:t>ợng mưa hàng năm ……………………. và có nhiều ………………. nhất thế giới.</a:t>
            </a:r>
            <a:endParaRPr lang="en-US" altLang="en-US" sz="3600">
              <a:solidFill>
                <a:srgbClr val="2B1CF0"/>
              </a:solidFill>
              <a:latin typeface="Arial" panose="020B0604020202020204" pitchFamily="34" charset="0"/>
              <a:cs typeface="Arial" panose="020B0604020202020204" pitchFamily="34" charset="0"/>
            </a:endParaRPr>
          </a:p>
        </p:txBody>
      </p:sp>
      <p:sp>
        <p:nvSpPr>
          <p:cNvPr id="5" name="TextBox 4"/>
          <p:cNvSpPr txBox="1"/>
          <p:nvPr/>
        </p:nvSpPr>
        <p:spPr>
          <a:xfrm>
            <a:off x="5104015" y="209550"/>
            <a:ext cx="4232563" cy="461665"/>
          </a:xfrm>
          <a:prstGeom prst="rect">
            <a:avLst/>
          </a:prstGeom>
          <a:noFill/>
        </p:spPr>
        <p:txBody>
          <a:bodyPr wrap="square" rtlCol="0">
            <a:spAutoFit/>
          </a:bodyPr>
          <a:lstStyle/>
          <a:p>
            <a:r>
              <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hoang mạc lạnh của thế giới</a:t>
            </a:r>
            <a:endPar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2921231" y="729010"/>
            <a:ext cx="3124200" cy="461665"/>
          </a:xfrm>
          <a:prstGeom prst="rect">
            <a:avLst/>
          </a:prstGeom>
          <a:noFill/>
        </p:spPr>
        <p:txBody>
          <a:bodyPr wrap="square" rtlCol="0">
            <a:spAutoFit/>
          </a:bodyPr>
          <a:lstStyle/>
          <a:p>
            <a:r>
              <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lạnh giá</a:t>
            </a:r>
            <a:endPar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2202925" y="1263667"/>
            <a:ext cx="1436612" cy="461665"/>
          </a:xfrm>
          <a:prstGeom prst="rect">
            <a:avLst/>
          </a:prstGeom>
          <a:noFill/>
        </p:spPr>
        <p:txBody>
          <a:bodyPr wrap="none">
            <a:spAutoFit/>
          </a:bodyPr>
          <a:lstStyle/>
          <a:p>
            <a:r>
              <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vi-VN"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ới </a:t>
            </a:r>
            <a:r>
              <a:rPr lang="vi-VN"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0°C</a:t>
            </a:r>
            <a:endParaRPr lang="en-US" sz="2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4189615" y="1799025"/>
            <a:ext cx="1447800" cy="523220"/>
          </a:xfrm>
          <a:prstGeom prst="rect">
            <a:avLst/>
          </a:prstGeom>
          <a:noFill/>
        </p:spPr>
        <p:txBody>
          <a:bodyPr wrap="square" rtlCol="0">
            <a:spAutoFit/>
          </a:bodyPr>
          <a:lstStyle/>
          <a:p>
            <a:r>
              <a:rPr lang="en-US" sz="28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rất thấp</a:t>
            </a:r>
            <a:endParaRPr lang="en-US" sz="28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p:cNvSpPr/>
          <p:nvPr/>
        </p:nvSpPr>
        <p:spPr>
          <a:xfrm>
            <a:off x="2274842" y="2323576"/>
            <a:ext cx="1366080" cy="523220"/>
          </a:xfrm>
          <a:prstGeom prst="rect">
            <a:avLst/>
          </a:prstGeom>
          <a:noFill/>
        </p:spPr>
        <p:txBody>
          <a:bodyPr wrap="none">
            <a:spAutoFit/>
          </a:bodyPr>
          <a:lstStyle/>
          <a:p>
            <a:pPr algn="just"/>
            <a:r>
              <a:rPr lang="vi-VN" sz="28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gió bão</a:t>
            </a:r>
            <a:endParaRPr lang="vi-VN" sz="28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4617720" y="308323"/>
            <a:ext cx="609600" cy="369332"/>
          </a:xfrm>
          <a:prstGeom prst="rect">
            <a:avLst/>
          </a:prstGeom>
          <a:noFill/>
        </p:spPr>
        <p:txBody>
          <a:bodyPr wrap="square" rtlCol="0">
            <a:spAutoFit/>
          </a:bodyPr>
          <a:lstStyle/>
          <a:p>
            <a:r>
              <a:rPr lang="en-US">
                <a:solidFill>
                  <a:srgbClr val="FF0000"/>
                </a:solidFill>
              </a:rPr>
              <a:t>(1)</a:t>
            </a:r>
            <a:endParaRPr lang="en-US">
              <a:solidFill>
                <a:srgbClr val="FF0000"/>
              </a:solidFill>
            </a:endParaRPr>
          </a:p>
        </p:txBody>
      </p:sp>
      <p:sp>
        <p:nvSpPr>
          <p:cNvPr id="12" name="TextBox 11"/>
          <p:cNvSpPr txBox="1"/>
          <p:nvPr/>
        </p:nvSpPr>
        <p:spPr>
          <a:xfrm>
            <a:off x="2204310" y="832971"/>
            <a:ext cx="609600" cy="369332"/>
          </a:xfrm>
          <a:prstGeom prst="rect">
            <a:avLst/>
          </a:prstGeom>
          <a:noFill/>
        </p:spPr>
        <p:txBody>
          <a:bodyPr wrap="square" rtlCol="0">
            <a:spAutoFit/>
          </a:bodyPr>
          <a:lstStyle/>
          <a:p>
            <a:r>
              <a:rPr lang="en-US">
                <a:solidFill>
                  <a:srgbClr val="FF0000"/>
                </a:solidFill>
              </a:rPr>
              <a:t>(2)</a:t>
            </a:r>
            <a:endParaRPr lang="en-US">
              <a:solidFill>
                <a:srgbClr val="FF0000"/>
              </a:solidFill>
            </a:endParaRPr>
          </a:p>
        </p:txBody>
      </p:sp>
      <p:sp>
        <p:nvSpPr>
          <p:cNvPr id="13" name="TextBox 12"/>
          <p:cNvSpPr txBox="1"/>
          <p:nvPr/>
        </p:nvSpPr>
        <p:spPr>
          <a:xfrm>
            <a:off x="1447800" y="1367628"/>
            <a:ext cx="609600" cy="369332"/>
          </a:xfrm>
          <a:prstGeom prst="rect">
            <a:avLst/>
          </a:prstGeom>
          <a:noFill/>
        </p:spPr>
        <p:txBody>
          <a:bodyPr wrap="square" rtlCol="0">
            <a:spAutoFit/>
          </a:bodyPr>
          <a:lstStyle/>
          <a:p>
            <a:r>
              <a:rPr lang="en-US">
                <a:solidFill>
                  <a:srgbClr val="FF0000"/>
                </a:solidFill>
              </a:rPr>
              <a:t>(3)</a:t>
            </a:r>
            <a:endParaRPr lang="en-US">
              <a:solidFill>
                <a:srgbClr val="FF0000"/>
              </a:solidFill>
            </a:endParaRPr>
          </a:p>
        </p:txBody>
      </p:sp>
      <p:sp>
        <p:nvSpPr>
          <p:cNvPr id="14" name="TextBox 13"/>
          <p:cNvSpPr txBox="1"/>
          <p:nvPr/>
        </p:nvSpPr>
        <p:spPr>
          <a:xfrm>
            <a:off x="3611854" y="1897583"/>
            <a:ext cx="609600" cy="369332"/>
          </a:xfrm>
          <a:prstGeom prst="rect">
            <a:avLst/>
          </a:prstGeom>
          <a:noFill/>
        </p:spPr>
        <p:txBody>
          <a:bodyPr wrap="square" rtlCol="0">
            <a:spAutoFit/>
          </a:bodyPr>
          <a:lstStyle/>
          <a:p>
            <a:r>
              <a:rPr lang="en-US">
                <a:solidFill>
                  <a:srgbClr val="FF0000"/>
                </a:solidFill>
              </a:rPr>
              <a:t>(4)</a:t>
            </a:r>
            <a:endParaRPr lang="en-US">
              <a:solidFill>
                <a:srgbClr val="FF0000"/>
              </a:solidFill>
            </a:endParaRPr>
          </a:p>
        </p:txBody>
      </p:sp>
      <p:sp>
        <p:nvSpPr>
          <p:cNvPr id="15" name="TextBox 14"/>
          <p:cNvSpPr txBox="1"/>
          <p:nvPr/>
        </p:nvSpPr>
        <p:spPr>
          <a:xfrm>
            <a:off x="1727534" y="2458315"/>
            <a:ext cx="609600" cy="369332"/>
          </a:xfrm>
          <a:prstGeom prst="rect">
            <a:avLst/>
          </a:prstGeom>
          <a:noFill/>
        </p:spPr>
        <p:txBody>
          <a:bodyPr wrap="square" rtlCol="0">
            <a:spAutoFit/>
          </a:bodyPr>
          <a:lstStyle/>
          <a:p>
            <a:r>
              <a:rPr lang="en-US">
                <a:solidFill>
                  <a:srgbClr val="FF0000"/>
                </a:solidFill>
              </a:rPr>
              <a:t>(5)</a:t>
            </a: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55" y="33597"/>
            <a:ext cx="7883236" cy="704106"/>
            <a:chOff x="13855" y="33597"/>
            <a:chExt cx="7832080" cy="704106"/>
          </a:xfrm>
        </p:grpSpPr>
        <p:sp>
          <p:nvSpPr>
            <p:cNvPr id="5" name="Arrow: Pentagon 4"/>
            <p:cNvSpPr/>
            <p:nvPr/>
          </p:nvSpPr>
          <p:spPr>
            <a:xfrm>
              <a:off x="517708" y="41186"/>
              <a:ext cx="3896054" cy="696516"/>
            </a:xfrm>
            <a:prstGeom prst="homePlate">
              <a:avLst/>
            </a:prstGeom>
            <a:solidFill>
              <a:srgbClr val="F1FBA3"/>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
          <p:nvSpPr>
            <p:cNvPr id="6" name="Arrow: Pentagon 5"/>
            <p:cNvSpPr/>
            <p:nvPr/>
          </p:nvSpPr>
          <p:spPr>
            <a:xfrm>
              <a:off x="13855" y="33597"/>
              <a:ext cx="976464" cy="704106"/>
            </a:xfrm>
            <a:prstGeom prst="homePlate">
              <a:avLst/>
            </a:prstGeom>
            <a:solidFill>
              <a:srgbClr val="00B05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sp>
          <p:nvSpPr>
            <p:cNvPr id="7" name="Isosceles Triangle 6"/>
            <p:cNvSpPr/>
            <p:nvPr/>
          </p:nvSpPr>
          <p:spPr>
            <a:xfrm rot="5400000">
              <a:off x="751128" y="269903"/>
              <a:ext cx="208349" cy="190500"/>
            </a:xfrm>
            <a:prstGeom prst="triangle">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a:spLocks noChangeArrowheads="1"/>
            </p:cNvSpPr>
            <p:nvPr/>
          </p:nvSpPr>
          <p:spPr bwMode="auto">
            <a:xfrm>
              <a:off x="1162262" y="166607"/>
              <a:ext cx="668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a:solidFill>
                    <a:srgbClr val="1966FF"/>
                  </a:solidFill>
                  <a:cs typeface="Arial" panose="020B0604020202020204" pitchFamily="34" charset="0"/>
                </a:rPr>
                <a:t>Đặc điểm tự nhiên</a:t>
              </a:r>
              <a:endParaRPr lang="en-US" altLang="en-US" sz="2200">
                <a:solidFill>
                  <a:srgbClr val="1966FF"/>
                </a:solidFill>
                <a:cs typeface="Arial" panose="020B0604020202020204" pitchFamily="34" charset="0"/>
              </a:endParaRPr>
            </a:p>
          </p:txBody>
        </p:sp>
      </p:grpSp>
      <p:pic>
        <p:nvPicPr>
          <p:cNvPr id="11" name="Picture 10" descr="book9"/>
          <p:cNvPicPr>
            <a:picLocks noChangeAspect="1" noChangeArrowheads="1" noCrop="1"/>
          </p:cNvPicPr>
          <p:nvPr/>
        </p:nvPicPr>
        <p:blipFill>
          <a:blip r:embed="rId1"/>
          <a:srcRect/>
          <a:stretch>
            <a:fillRect/>
          </a:stretch>
        </p:blipFill>
        <p:spPr bwMode="auto">
          <a:xfrm>
            <a:off x="4800600" y="298717"/>
            <a:ext cx="1470945" cy="8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3468" y="817286"/>
            <a:ext cx="1795549"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b. Khí hậu</a:t>
            </a:r>
            <a:endParaRPr lang="en-US" sz="2400">
              <a:solidFill>
                <a:srgbClr val="FFFF00"/>
              </a:solidFill>
              <a:latin typeface="Arial" panose="020B0604020202020204" pitchFamily="34" charset="0"/>
              <a:cs typeface="Arial" panose="020B0604020202020204" pitchFamily="34" charset="0"/>
            </a:endParaRPr>
          </a:p>
        </p:txBody>
      </p:sp>
      <p:sp>
        <p:nvSpPr>
          <p:cNvPr id="13" name="Rectangle 12"/>
          <p:cNvSpPr/>
          <p:nvPr/>
        </p:nvSpPr>
        <p:spPr>
          <a:xfrm>
            <a:off x="208678" y="1504950"/>
            <a:ext cx="8782922" cy="2954655"/>
          </a:xfrm>
          <a:prstGeom prst="rect">
            <a:avLst/>
          </a:prstGeom>
        </p:spPr>
        <p:txBody>
          <a:bodyPr wrap="square">
            <a:spAutoFit/>
          </a:bodyPr>
          <a:lstStyle/>
          <a:p>
            <a:pPr algn="just"/>
            <a:r>
              <a:rPr lang="vi-VN" sz="2800">
                <a:solidFill>
                  <a:srgbClr val="5A46EC"/>
                </a:solidFill>
              </a:rPr>
              <a:t>+ </a:t>
            </a:r>
            <a:r>
              <a:rPr lang="en-US" sz="2800">
                <a:solidFill>
                  <a:srgbClr val="5A46EC"/>
                </a:solidFill>
              </a:rPr>
              <a:t>L</a:t>
            </a:r>
            <a:r>
              <a:rPr lang="vi-VN" sz="2800">
                <a:solidFill>
                  <a:srgbClr val="5A46EC"/>
                </a:solidFill>
              </a:rPr>
              <a:t>ạnh và khô nhất thế giới.</a:t>
            </a:r>
            <a:endParaRPr lang="vi-VN" sz="2800">
              <a:solidFill>
                <a:srgbClr val="5A46EC"/>
              </a:solidFill>
            </a:endParaRPr>
          </a:p>
          <a:p>
            <a:pPr algn="just"/>
            <a:r>
              <a:rPr lang="vi-VN" sz="2800">
                <a:solidFill>
                  <a:srgbClr val="5A46EC"/>
                </a:solidFill>
              </a:rPr>
              <a:t>+ Nhiệt độ không bao giờ vượt quá 0°C.</a:t>
            </a:r>
            <a:endParaRPr lang="vi-VN" sz="2800">
              <a:solidFill>
                <a:srgbClr val="5A46EC"/>
              </a:solidFill>
            </a:endParaRPr>
          </a:p>
          <a:p>
            <a:pPr algn="just"/>
            <a:r>
              <a:rPr lang="vi-VN" sz="2800">
                <a:solidFill>
                  <a:srgbClr val="5A46EC"/>
                </a:solidFill>
              </a:rPr>
              <a:t>+ Lượng mưa, tuyết rơi rất thấp, ở vùng ven biển chỉ dưới 200 mm/năm, vào sâu trong lục địa, lượng mưa, tuyết rơi còn thấp hơn nhiều.</a:t>
            </a:r>
            <a:endParaRPr lang="vi-VN" sz="2800">
              <a:solidFill>
                <a:srgbClr val="5A46EC"/>
              </a:solidFill>
            </a:endParaRPr>
          </a:p>
          <a:p>
            <a:pPr algn="just"/>
            <a:r>
              <a:rPr lang="vi-VN" sz="2800">
                <a:solidFill>
                  <a:srgbClr val="5A46EC"/>
                </a:solidFill>
              </a:rPr>
              <a:t>+ Là khu vực có gió bão nhiều nhất thế giới.</a:t>
            </a:r>
            <a:br>
              <a:rPr lang="vi-VN">
                <a:solidFill>
                  <a:srgbClr val="1C11AF"/>
                </a:solidFill>
                <a:latin typeface="OpenSans"/>
              </a:rPr>
            </a:br>
            <a:endParaRPr lang="en-US">
              <a:solidFill>
                <a:srgbClr val="1C11A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2" y="19743"/>
            <a:ext cx="1322864" cy="369332"/>
          </a:xfrm>
          <a:prstGeom prst="rect">
            <a:avLst/>
          </a:prstGeom>
          <a:solidFill>
            <a:srgbClr val="00B050"/>
          </a:solidFill>
        </p:spPr>
        <p:txBody>
          <a:bodyPr wrap="square" rtlCol="0">
            <a:spAutoFit/>
          </a:bodyPr>
          <a:lstStyle/>
          <a:p>
            <a:r>
              <a:rPr lang="en-US">
                <a:solidFill>
                  <a:srgbClr val="FFFF00"/>
                </a:solidFill>
                <a:latin typeface="Arial" panose="020B0604020202020204" pitchFamily="34" charset="0"/>
                <a:cs typeface="Arial" panose="020B0604020202020204" pitchFamily="34" charset="0"/>
              </a:rPr>
              <a:t>c. Sinh vật</a:t>
            </a:r>
            <a:endParaRPr lang="en-US">
              <a:solidFill>
                <a:srgbClr val="FFFF00"/>
              </a:solidFill>
              <a:latin typeface="Arial" panose="020B0604020202020204" pitchFamily="34" charset="0"/>
              <a:cs typeface="Arial" panose="020B0604020202020204" pitchFamily="34" charset="0"/>
            </a:endParaRPr>
          </a:p>
        </p:txBody>
      </p:sp>
      <p:grpSp>
        <p:nvGrpSpPr>
          <p:cNvPr id="3" name="Group 2"/>
          <p:cNvGrpSpPr/>
          <p:nvPr/>
        </p:nvGrpSpPr>
        <p:grpSpPr>
          <a:xfrm>
            <a:off x="4797828" y="411242"/>
            <a:ext cx="4122629" cy="2395818"/>
            <a:chOff x="5177444" y="99732"/>
            <a:chExt cx="3821985" cy="2472018"/>
          </a:xfrm>
        </p:grpSpPr>
        <p:pic>
          <p:nvPicPr>
            <p:cNvPr id="5" name="Picture 4"/>
            <p:cNvPicPr>
              <a:picLocks noChangeAspect="1"/>
            </p:cNvPicPr>
            <p:nvPr/>
          </p:nvPicPr>
          <p:blipFill>
            <a:blip r:embed="rId1"/>
            <a:stretch>
              <a:fillRect/>
            </a:stretch>
          </p:blipFill>
          <p:spPr>
            <a:xfrm>
              <a:off x="5177444" y="99732"/>
              <a:ext cx="3821985" cy="2472018"/>
            </a:xfrm>
            <a:prstGeom prst="rect">
              <a:avLst/>
            </a:prstGeom>
          </p:spPr>
        </p:pic>
        <p:sp>
          <p:nvSpPr>
            <p:cNvPr id="6" name="TextBox 5"/>
            <p:cNvSpPr txBox="1"/>
            <p:nvPr/>
          </p:nvSpPr>
          <p:spPr>
            <a:xfrm>
              <a:off x="8012984" y="2187319"/>
              <a:ext cx="957349" cy="338554"/>
            </a:xfrm>
            <a:prstGeom prst="rect">
              <a:avLst/>
            </a:prstGeom>
            <a:solidFill>
              <a:schemeClr val="bg1"/>
            </a:solidFill>
          </p:spPr>
          <p:txBody>
            <a:bodyPr wrap="square" rtlCol="0">
              <a:spAutoFit/>
            </a:bodyPr>
            <a:lstStyle/>
            <a:p>
              <a:r>
                <a:rPr lang="en-US" sz="1600">
                  <a:solidFill>
                    <a:srgbClr val="2B1CF0"/>
                  </a:solidFill>
                  <a:latin typeface="Arial" panose="020B0604020202020204" pitchFamily="34" charset="0"/>
                  <a:cs typeface="Arial" panose="020B0604020202020204" pitchFamily="34" charset="0"/>
                </a:rPr>
                <a:t>Hải báo</a:t>
              </a:r>
              <a:endParaRPr lang="en-US" sz="1600">
                <a:solidFill>
                  <a:srgbClr val="2B1CF0"/>
                </a:solidFill>
                <a:latin typeface="Arial" panose="020B0604020202020204" pitchFamily="34" charset="0"/>
                <a:cs typeface="Arial" panose="020B0604020202020204" pitchFamily="34" charset="0"/>
              </a:endParaRPr>
            </a:p>
          </p:txBody>
        </p:sp>
      </p:grpSp>
      <p:grpSp>
        <p:nvGrpSpPr>
          <p:cNvPr id="7" name="Group 6"/>
          <p:cNvGrpSpPr/>
          <p:nvPr/>
        </p:nvGrpSpPr>
        <p:grpSpPr>
          <a:xfrm>
            <a:off x="483988" y="389075"/>
            <a:ext cx="3904245" cy="2440153"/>
            <a:chOff x="533399" y="95921"/>
            <a:chExt cx="3904245" cy="2440153"/>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95921"/>
              <a:ext cx="3904245" cy="24401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95600" y="2156996"/>
              <a:ext cx="1512883" cy="338554"/>
            </a:xfrm>
            <a:prstGeom prst="rect">
              <a:avLst/>
            </a:prstGeom>
            <a:solidFill>
              <a:schemeClr val="bg1"/>
            </a:solidFill>
          </p:spPr>
          <p:txBody>
            <a:bodyPr wrap="square" rtlCol="0">
              <a:spAutoFit/>
            </a:bodyPr>
            <a:lstStyle/>
            <a:p>
              <a:r>
                <a:rPr lang="en-US" sz="1600">
                  <a:solidFill>
                    <a:srgbClr val="2B1CF0"/>
                  </a:solidFill>
                  <a:latin typeface="Arial" panose="020B0604020202020204" pitchFamily="34" charset="0"/>
                  <a:cs typeface="Arial" panose="020B0604020202020204" pitchFamily="34" charset="0"/>
                </a:rPr>
                <a:t>Chim cánh cụt</a:t>
              </a:r>
              <a:endParaRPr lang="en-US" sz="1600">
                <a:solidFill>
                  <a:srgbClr val="2B1CF0"/>
                </a:solidFill>
                <a:latin typeface="Arial" panose="020B0604020202020204" pitchFamily="34" charset="0"/>
                <a:cs typeface="Arial" panose="020B0604020202020204" pitchFamily="34" charset="0"/>
              </a:endParaRPr>
            </a:p>
          </p:txBody>
        </p:sp>
      </p:grpSp>
      <p:grpSp>
        <p:nvGrpSpPr>
          <p:cNvPr id="10" name="Group 9"/>
          <p:cNvGrpSpPr/>
          <p:nvPr/>
        </p:nvGrpSpPr>
        <p:grpSpPr>
          <a:xfrm>
            <a:off x="4800600" y="2857500"/>
            <a:ext cx="4119857" cy="2343150"/>
            <a:chOff x="5174673" y="2671482"/>
            <a:chExt cx="3821984" cy="2343150"/>
          </a:xfrm>
        </p:grpSpPr>
        <p:pic>
          <p:nvPicPr>
            <p:cNvPr id="11" name="Picture 10"/>
            <p:cNvPicPr>
              <a:picLocks noChangeAspect="1"/>
            </p:cNvPicPr>
            <p:nvPr/>
          </p:nvPicPr>
          <p:blipFill>
            <a:blip r:embed="rId3"/>
            <a:stretch>
              <a:fillRect/>
            </a:stretch>
          </p:blipFill>
          <p:spPr>
            <a:xfrm>
              <a:off x="5174673" y="2671482"/>
              <a:ext cx="3821984" cy="2343150"/>
            </a:xfrm>
            <a:prstGeom prst="rect">
              <a:avLst/>
            </a:prstGeom>
          </p:spPr>
        </p:pic>
        <p:sp>
          <p:nvSpPr>
            <p:cNvPr id="12" name="TextBox 11"/>
            <p:cNvSpPr txBox="1"/>
            <p:nvPr/>
          </p:nvSpPr>
          <p:spPr>
            <a:xfrm>
              <a:off x="5260570" y="4635618"/>
              <a:ext cx="987829" cy="338554"/>
            </a:xfrm>
            <a:prstGeom prst="rect">
              <a:avLst/>
            </a:prstGeom>
            <a:solidFill>
              <a:schemeClr val="bg1"/>
            </a:solidFill>
          </p:spPr>
          <p:txBody>
            <a:bodyPr wrap="square" rtlCol="0">
              <a:spAutoFit/>
            </a:bodyPr>
            <a:lstStyle/>
            <a:p>
              <a:r>
                <a:rPr lang="en-US" sz="1600">
                  <a:solidFill>
                    <a:srgbClr val="2B1CF0"/>
                  </a:solidFill>
                  <a:latin typeface="Arial" panose="020B0604020202020204" pitchFamily="34" charset="0"/>
                  <a:cs typeface="Arial" panose="020B0604020202020204" pitchFamily="34" charset="0"/>
                </a:rPr>
                <a:t>Hải cẩu</a:t>
              </a:r>
              <a:endParaRPr lang="en-US" sz="1600">
                <a:solidFill>
                  <a:srgbClr val="2B1CF0"/>
                </a:solidFill>
                <a:latin typeface="Arial" panose="020B0604020202020204" pitchFamily="34" charset="0"/>
                <a:cs typeface="Arial" panose="020B0604020202020204" pitchFamily="34" charset="0"/>
              </a:endParaRPr>
            </a:p>
          </p:txBody>
        </p:sp>
      </p:grpSp>
      <p:grpSp>
        <p:nvGrpSpPr>
          <p:cNvPr id="13" name="Group 12"/>
          <p:cNvGrpSpPr/>
          <p:nvPr/>
        </p:nvGrpSpPr>
        <p:grpSpPr>
          <a:xfrm>
            <a:off x="469459" y="2849534"/>
            <a:ext cx="3933305" cy="2263785"/>
            <a:chOff x="504339" y="2684616"/>
            <a:chExt cx="3933305" cy="2118525"/>
          </a:xfrm>
        </p:grpSpPr>
        <p:pic>
          <p:nvPicPr>
            <p:cNvPr id="14" name="Picture 13"/>
            <p:cNvPicPr>
              <a:picLocks noChangeAspect="1"/>
            </p:cNvPicPr>
            <p:nvPr/>
          </p:nvPicPr>
          <p:blipFill>
            <a:blip r:embed="rId4"/>
            <a:stretch>
              <a:fillRect/>
            </a:stretch>
          </p:blipFill>
          <p:spPr>
            <a:xfrm>
              <a:off x="504339" y="2684616"/>
              <a:ext cx="3933305" cy="2118525"/>
            </a:xfrm>
            <a:prstGeom prst="rect">
              <a:avLst/>
            </a:prstGeom>
          </p:spPr>
        </p:pic>
        <p:sp>
          <p:nvSpPr>
            <p:cNvPr id="15" name="TextBox 14"/>
            <p:cNvSpPr txBox="1"/>
            <p:nvPr/>
          </p:nvSpPr>
          <p:spPr>
            <a:xfrm>
              <a:off x="533399" y="4458332"/>
              <a:ext cx="857596" cy="338554"/>
            </a:xfrm>
            <a:prstGeom prst="rect">
              <a:avLst/>
            </a:prstGeom>
            <a:solidFill>
              <a:schemeClr val="bg1"/>
            </a:solidFill>
          </p:spPr>
          <p:txBody>
            <a:bodyPr wrap="square" rtlCol="0">
              <a:spAutoFit/>
            </a:bodyPr>
            <a:lstStyle/>
            <a:p>
              <a:r>
                <a:rPr lang="en-US" sz="1600">
                  <a:solidFill>
                    <a:srgbClr val="2B1CF0"/>
                  </a:solidFill>
                  <a:latin typeface="Arial" panose="020B0604020202020204" pitchFamily="34" charset="0"/>
                  <a:cs typeface="Arial" panose="020B0604020202020204" pitchFamily="34" charset="0"/>
                </a:rPr>
                <a:t>Cá voi</a:t>
              </a:r>
              <a:endParaRPr lang="en-US" sz="1600">
                <a:solidFill>
                  <a:srgbClr val="2B1CF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water, grass, person&#10;&#10;Description automatically generated"/>
          <p:cNvPicPr>
            <a:picLocks noChangeAspect="1"/>
          </p:cNvPicPr>
          <p:nvPr/>
        </p:nvPicPr>
        <p:blipFill rotWithShape="1">
          <a:blip r:embed="rId1"/>
          <a:srcRect t="964" r="-3" b="-3"/>
          <a:stretch>
            <a:fillRect/>
          </a:stretch>
        </p:blipFill>
        <p:spPr>
          <a:xfrm>
            <a:off x="20" y="1"/>
            <a:ext cx="5650960" cy="3148026"/>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descr="A picture containing snow, outdoor, nature&#10;&#10;Description automatically generated"/>
          <p:cNvPicPr>
            <a:picLocks noChangeAspect="1"/>
          </p:cNvPicPr>
          <p:nvPr/>
        </p:nvPicPr>
        <p:blipFill rotWithShape="1">
          <a:blip r:embed="rId2"/>
          <a:srcRect l="7434" r="17651" b="-1"/>
          <a:stretch>
            <a:fillRect/>
          </a:stretch>
        </p:blipFill>
        <p:spPr>
          <a:xfrm>
            <a:off x="5740152" y="10"/>
            <a:ext cx="3403847" cy="290792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A picture containing coral, coelenterate&#10;&#10;Description automatically generated"/>
          <p:cNvPicPr>
            <a:picLocks noChangeAspect="1"/>
          </p:cNvPicPr>
          <p:nvPr/>
        </p:nvPicPr>
        <p:blipFill rotWithShape="1">
          <a:blip r:embed="rId3"/>
          <a:srcRect t="18485" b="15127"/>
          <a:stretch>
            <a:fillRect/>
          </a:stretch>
        </p:blipFill>
        <p:spPr>
          <a:xfrm>
            <a:off x="20" y="3237191"/>
            <a:ext cx="5127618" cy="190630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6" name="Rectangle 5"/>
          <p:cNvSpPr/>
          <p:nvPr/>
        </p:nvSpPr>
        <p:spPr>
          <a:xfrm>
            <a:off x="4757737" y="2997097"/>
            <a:ext cx="4129361" cy="118268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i="1" kern="1200">
                <a:solidFill>
                  <a:srgbClr val="2B1CF0"/>
                </a:solidFill>
                <a:latin typeface="Arial" panose="020B0604020202020204" pitchFamily="34" charset="0"/>
                <a:ea typeface="+mj-ea"/>
                <a:cs typeface="Arial" panose="020B0604020202020204" pitchFamily="34" charset="0"/>
              </a:rPr>
              <a:t>Rêu , địa y và tảo tại Nam Cực</a:t>
            </a:r>
            <a:endParaRPr lang="en-US" sz="3200" kern="1200">
              <a:solidFill>
                <a:srgbClr val="2B1CF0"/>
              </a:solidFill>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93057" y="4439841"/>
            <a:ext cx="6750844" cy="475059"/>
          </a:xfrm>
        </p:spPr>
        <p:txBody>
          <a:bodyPr/>
          <a:lstStyle/>
          <a:p>
            <a:pPr eaLnBrk="1" hangingPunct="1"/>
            <a:r>
              <a:rPr lang="en-US" altLang="en-US" sz="2400">
                <a:solidFill>
                  <a:srgbClr val="FF33CC"/>
                </a:solidFill>
                <a:latin typeface="Arial" panose="020B0604020202020204" pitchFamily="34" charset="0"/>
                <a:cs typeface="Arial" panose="020B0604020202020204" pitchFamily="34" charset="0"/>
              </a:rPr>
              <a:t>Đánh bắt cá voi xanh ở vùng biển Nam Cực</a:t>
            </a:r>
            <a:endParaRPr lang="en-US" altLang="en-US" sz="2400">
              <a:solidFill>
                <a:srgbClr val="FF33CC"/>
              </a:solidFill>
              <a:latin typeface="Arial" panose="020B0604020202020204" pitchFamily="34" charset="0"/>
              <a:cs typeface="Arial" panose="020B0604020202020204" pitchFamily="34" charset="0"/>
            </a:endParaRPr>
          </a:p>
        </p:txBody>
      </p:sp>
      <p:pic>
        <p:nvPicPr>
          <p:cNvPr id="55299" name="Picture 3" descr="2006_08_10973909_hbx"/>
          <p:cNvPicPr>
            <a:picLocks noGrp="1" noChangeAspect="1" noChangeArrowheads="1"/>
          </p:cNvPicPr>
          <p:nvPr>
            <p:ph sz="quarter" idx="1"/>
          </p:nvPr>
        </p:nvPicPr>
        <p:blipFill>
          <a:blip r:embed="rId1">
            <a:extLst>
              <a:ext uri="{28A0092B-C50C-407E-A947-70E740481C1C}">
                <a14:useLocalDpi xmlns:a14="http://schemas.microsoft.com/office/drawing/2010/main" val="0"/>
              </a:ext>
            </a:extLst>
          </a:blip>
          <a:srcRect/>
          <a:stretch>
            <a:fillRect/>
          </a:stretch>
        </p:blipFill>
        <p:spPr>
          <a:xfrm>
            <a:off x="1373981" y="192881"/>
            <a:ext cx="3025379" cy="4048125"/>
          </a:xfrm>
          <a:noFill/>
        </p:spPr>
      </p:pic>
      <p:pic>
        <p:nvPicPr>
          <p:cNvPr id="55300" name="Picture 4" descr="images[84]"/>
          <p:cNvPicPr>
            <a:picLocks noGrp="1" noChangeAspect="1" noChangeArrowheads="1"/>
          </p:cNvPicPr>
          <p:nvPr>
            <p:ph sz="quarter" idx="2"/>
          </p:nvPr>
        </p:nvPicPr>
        <p:blipFill>
          <a:blip r:embed="rId2">
            <a:lum contrast="-6000"/>
            <a:extLst>
              <a:ext uri="{28A0092B-C50C-407E-A947-70E740481C1C}">
                <a14:useLocalDpi xmlns:a14="http://schemas.microsoft.com/office/drawing/2010/main" val="0"/>
              </a:ext>
            </a:extLst>
          </a:blip>
          <a:srcRect/>
          <a:stretch>
            <a:fillRect/>
          </a:stretch>
        </p:blipFill>
        <p:spPr>
          <a:xfrm>
            <a:off x="4587478" y="159544"/>
            <a:ext cx="3138488" cy="4024313"/>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strips(downLeft)">
                                      <p:cBhvr>
                                        <p:cTn id="7" dur="500"/>
                                        <p:tgtEl>
                                          <p:spTgt spid="55299"/>
                                        </p:tgtEl>
                                      </p:cBhvr>
                                    </p:animEffect>
                                  </p:childTnLst>
                                </p:cTn>
                              </p:par>
                              <p:par>
                                <p:cTn id="8" presetID="18" presetClass="entr" presetSubtype="12"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strips(downLeft)">
                                      <p:cBhvr>
                                        <p:cTn id="10"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5846" y="387548"/>
            <a:ext cx="3120983" cy="376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2047396" y="4389671"/>
            <a:ext cx="53449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700">
                <a:solidFill>
                  <a:srgbClr val="FF33CC"/>
                </a:solidFill>
                <a:cs typeface="Arial" panose="020B0604020202020204" pitchFamily="34" charset="0"/>
              </a:rPr>
              <a:t>Cá voi xanh sau khi bị săn bắt</a:t>
            </a:r>
            <a:endParaRPr lang="en-US" altLang="en-US" sz="2700">
              <a:solidFill>
                <a:srgbClr val="FF33CC"/>
              </a:solidFill>
              <a:cs typeface="Arial" panose="020B0604020202020204" pitchFamily="34" charset="0"/>
            </a:endParaRPr>
          </a:p>
        </p:txBody>
      </p:sp>
      <p:sp>
        <p:nvSpPr>
          <p:cNvPr id="22533" name="Text Box 5"/>
          <p:cNvSpPr txBox="1">
            <a:spLocks noChangeArrowheads="1"/>
          </p:cNvSpPr>
          <p:nvPr/>
        </p:nvSpPr>
        <p:spPr bwMode="auto">
          <a:xfrm>
            <a:off x="4521994" y="4599385"/>
            <a:ext cx="31194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7" name="Picture 5" descr="an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892" y="387548"/>
            <a:ext cx="3215879" cy="372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fade">
                                      <p:cBhvr>
                                        <p:cTn id="7" dur="800" decel="100000"/>
                                        <p:tgtEl>
                                          <p:spTgt spid="63494"/>
                                        </p:tgtEl>
                                      </p:cBhvr>
                                    </p:animEffect>
                                    <p:anim calcmode="lin" valueType="num">
                                      <p:cBhvr>
                                        <p:cTn id="8" dur="800" decel="100000" fill="hold"/>
                                        <p:tgtEl>
                                          <p:spTgt spid="63494"/>
                                        </p:tgtEl>
                                        <p:attrNameLst>
                                          <p:attrName>style.rotation</p:attrName>
                                        </p:attrNameLst>
                                      </p:cBhvr>
                                      <p:tavLst>
                                        <p:tav tm="0">
                                          <p:val>
                                            <p:fltVal val="-90"/>
                                          </p:val>
                                        </p:tav>
                                        <p:tav tm="100000">
                                          <p:val>
                                            <p:fltVal val="0"/>
                                          </p:val>
                                        </p:tav>
                                      </p:tavLst>
                                    </p:anim>
                                    <p:anim calcmode="lin" valueType="num">
                                      <p:cBhvr>
                                        <p:cTn id="9" dur="800" decel="100000" fill="hold"/>
                                        <p:tgtEl>
                                          <p:spTgt spid="63494"/>
                                        </p:tgtEl>
                                        <p:attrNameLst>
                                          <p:attrName>ppt_x</p:attrName>
                                        </p:attrNameLst>
                                      </p:cBhvr>
                                      <p:tavLst>
                                        <p:tav tm="0">
                                          <p:val>
                                            <p:strVal val="#ppt_x+0.4"/>
                                          </p:val>
                                        </p:tav>
                                        <p:tav tm="100000">
                                          <p:val>
                                            <p:strVal val="#ppt_x-0.05"/>
                                          </p:val>
                                        </p:tav>
                                      </p:tavLst>
                                    </p:anim>
                                    <p:anim calcmode="lin" valueType="num">
                                      <p:cBhvr>
                                        <p:cTn id="10" dur="800" decel="100000" fill="hold"/>
                                        <p:tgtEl>
                                          <p:spTgt spid="634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2533"/>
                                        </p:tgtEl>
                                        <p:attrNameLst>
                                          <p:attrName>style.visibility</p:attrName>
                                        </p:attrNameLst>
                                      </p:cBhvr>
                                      <p:to>
                                        <p:strVal val="visible"/>
                                      </p:to>
                                    </p:set>
                                    <p:animEffect transition="in" filter="fade">
                                      <p:cBhvr>
                                        <p:cTn id="15" dur="800" decel="100000"/>
                                        <p:tgtEl>
                                          <p:spTgt spid="22533"/>
                                        </p:tgtEl>
                                      </p:cBhvr>
                                    </p:animEffect>
                                    <p:anim calcmode="lin" valueType="num">
                                      <p:cBhvr>
                                        <p:cTn id="16" dur="800" decel="100000" fill="hold"/>
                                        <p:tgtEl>
                                          <p:spTgt spid="22533"/>
                                        </p:tgtEl>
                                        <p:attrNameLst>
                                          <p:attrName>style.rotation</p:attrName>
                                        </p:attrNameLst>
                                      </p:cBhvr>
                                      <p:tavLst>
                                        <p:tav tm="0">
                                          <p:val>
                                            <p:fltVal val="-90"/>
                                          </p:val>
                                        </p:tav>
                                        <p:tav tm="100000">
                                          <p:val>
                                            <p:fltVal val="0"/>
                                          </p:val>
                                        </p:tav>
                                      </p:tavLst>
                                    </p:anim>
                                    <p:anim calcmode="lin" valueType="num">
                                      <p:cBhvr>
                                        <p:cTn id="17" dur="800" decel="100000" fill="hold"/>
                                        <p:tgtEl>
                                          <p:spTgt spid="22533"/>
                                        </p:tgtEl>
                                        <p:attrNameLst>
                                          <p:attrName>ppt_x</p:attrName>
                                        </p:attrNameLst>
                                      </p:cBhvr>
                                      <p:tavLst>
                                        <p:tav tm="0">
                                          <p:val>
                                            <p:strVal val="#ppt_x+0.4"/>
                                          </p:val>
                                        </p:tav>
                                        <p:tav tm="100000">
                                          <p:val>
                                            <p:strVal val="#ppt_x-0.05"/>
                                          </p:val>
                                        </p:tav>
                                      </p:tavLst>
                                    </p:anim>
                                    <p:anim calcmode="lin" valueType="num">
                                      <p:cBhvr>
                                        <p:cTn id="18" dur="800" decel="100000" fill="hold"/>
                                        <p:tgtEl>
                                          <p:spTgt spid="2253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225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1" y="19743"/>
            <a:ext cx="2176549" cy="461665"/>
          </a:xfrm>
          <a:prstGeom prst="rect">
            <a:avLst/>
          </a:prstGeom>
          <a:solidFill>
            <a:srgbClr val="00B050"/>
          </a:solidFill>
        </p:spPr>
        <p:txBody>
          <a:bodyPr wrap="square" rtlCol="0">
            <a:spAutoFit/>
          </a:bodyPr>
          <a:lstStyle/>
          <a:p>
            <a:r>
              <a:rPr lang="vi-VN" sz="2400">
                <a:solidFill>
                  <a:srgbClr val="FFFF00"/>
                </a:solidFill>
                <a:latin typeface="Arial" panose="020B0604020202020204" pitchFamily="34" charset="0"/>
                <a:cs typeface="Arial" panose="020B0604020202020204" pitchFamily="34" charset="0"/>
              </a:rPr>
              <a:t>d.</a:t>
            </a:r>
            <a:r>
              <a:rPr lang="en-US" sz="2400">
                <a:solidFill>
                  <a:srgbClr val="FFFF00"/>
                </a:solidFill>
                <a:latin typeface="Arial" panose="020B0604020202020204" pitchFamily="34" charset="0"/>
                <a:cs typeface="Arial" panose="020B0604020202020204" pitchFamily="34" charset="0"/>
              </a:rPr>
              <a:t> Khoáng sản</a:t>
            </a:r>
            <a:endParaRPr lang="en-US" sz="2400">
              <a:solidFill>
                <a:srgbClr val="FFFF00"/>
              </a:solidFill>
              <a:latin typeface="Arial" panose="020B0604020202020204" pitchFamily="34" charset="0"/>
              <a:cs typeface="Arial" panose="020B0604020202020204" pitchFamily="34" charset="0"/>
            </a:endParaRPr>
          </a:p>
        </p:txBody>
      </p:sp>
      <p:grpSp>
        <p:nvGrpSpPr>
          <p:cNvPr id="5" name="Group 4"/>
          <p:cNvGrpSpPr/>
          <p:nvPr/>
        </p:nvGrpSpPr>
        <p:grpSpPr>
          <a:xfrm>
            <a:off x="4774461" y="0"/>
            <a:ext cx="6114011" cy="5162550"/>
            <a:chOff x="4774461" y="0"/>
            <a:chExt cx="6114011" cy="5162550"/>
          </a:xfrm>
        </p:grpSpPr>
        <p:pic>
          <p:nvPicPr>
            <p:cNvPr id="2" name="Picture 1"/>
            <p:cNvPicPr>
              <a:picLocks noChangeAspect="1"/>
            </p:cNvPicPr>
            <p:nvPr/>
          </p:nvPicPr>
          <p:blipFill rotWithShape="1">
            <a:blip r:embed="rId1"/>
            <a:srcRect b="2977"/>
            <a:stretch>
              <a:fillRect/>
            </a:stretch>
          </p:blipFill>
          <p:spPr>
            <a:xfrm>
              <a:off x="4774461" y="0"/>
              <a:ext cx="4372310" cy="4990407"/>
            </a:xfrm>
            <a:prstGeom prst="rect">
              <a:avLst/>
            </a:prstGeom>
          </p:spPr>
        </p:pic>
        <p:sp>
          <p:nvSpPr>
            <p:cNvPr id="3" name="TextBox 2"/>
            <p:cNvSpPr txBox="1"/>
            <p:nvPr/>
          </p:nvSpPr>
          <p:spPr>
            <a:xfrm>
              <a:off x="4792472" y="4885551"/>
              <a:ext cx="6096000" cy="276999"/>
            </a:xfrm>
            <a:prstGeom prst="rect">
              <a:avLst/>
            </a:prstGeom>
            <a:noFill/>
          </p:spPr>
          <p:txBody>
            <a:bodyPr wrap="square" rtlCol="0">
              <a:spAutoFit/>
            </a:bodyPr>
            <a:lstStyle/>
            <a:p>
              <a:r>
                <a:rPr lang="vi-VN" sz="1200">
                  <a:solidFill>
                    <a:srgbClr val="2B1CF0"/>
                  </a:solidFill>
                </a:rPr>
                <a:t>Hình 23.1. Bản đồ địa hình và khoáng sản châu Nam cực</a:t>
              </a:r>
              <a:endParaRPr lang="en-US" sz="1200">
                <a:solidFill>
                  <a:srgbClr val="2B1CF0"/>
                </a:solidFill>
              </a:endParaRPr>
            </a:p>
          </p:txBody>
        </p:sp>
      </p:grpSp>
      <p:sp>
        <p:nvSpPr>
          <p:cNvPr id="6" name="Rectangle 9"/>
          <p:cNvSpPr>
            <a:spLocks noChangeArrowheads="1"/>
          </p:cNvSpPr>
          <p:nvPr/>
        </p:nvSpPr>
        <p:spPr bwMode="auto">
          <a:xfrm>
            <a:off x="8077200" y="3486381"/>
            <a:ext cx="304800" cy="304800"/>
          </a:xfrm>
          <a:prstGeom prst="rect">
            <a:avLst/>
          </a:prstGeom>
        </p:spPr>
        <p:style>
          <a:lnRef idx="2">
            <a:schemeClr val="dk1"/>
          </a:lnRef>
          <a:fillRef idx="1">
            <a:schemeClr val="lt1"/>
          </a:fillRef>
          <a:effectRef idx="0">
            <a:schemeClr val="dk1"/>
          </a:effectRef>
          <a:fontRef idx="minor">
            <a:schemeClr val="dk1"/>
          </a:fontRef>
        </p:style>
        <p:txBody>
          <a:bodyPr wrap="none" anchor="ctr"/>
          <a:lstStyle/>
          <a:p>
            <a:pPr algn="ctr" eaLnBrk="0" hangingPunct="0">
              <a:defRPr/>
            </a:pPr>
            <a:r>
              <a:rPr lang="en-US" sz="2000" dirty="0">
                <a:latin typeface="Times New Roman" panose="02020603050405020304" pitchFamily="18" charset="0"/>
              </a:rPr>
              <a:t>U</a:t>
            </a:r>
            <a:endParaRPr lang="en-US" sz="2000" dirty="0">
              <a:latin typeface="Times New Roman" panose="02020603050405020304" pitchFamily="18" charset="0"/>
            </a:endParaRPr>
          </a:p>
        </p:txBody>
      </p:sp>
      <p:sp>
        <p:nvSpPr>
          <p:cNvPr id="29" name="Rectangle 28"/>
          <p:cNvSpPr/>
          <p:nvPr/>
        </p:nvSpPr>
        <p:spPr>
          <a:xfrm>
            <a:off x="0" y="585451"/>
            <a:ext cx="4774461" cy="1200329"/>
          </a:xfrm>
          <a:prstGeom prst="rect">
            <a:avLst/>
          </a:prstGeom>
        </p:spPr>
        <p:txBody>
          <a:bodyPr wrap="square">
            <a:spAutoFit/>
          </a:bodyPr>
          <a:lstStyle/>
          <a:p>
            <a:pPr marL="342900" indent="-342900" algn="just">
              <a:buFont typeface="Wingdings" panose="05000000000000000000" pitchFamily="2" charset="2"/>
              <a:buChar char="§"/>
            </a:pPr>
            <a:r>
              <a:rPr lang="vi-VN" sz="2400">
                <a:solidFill>
                  <a:srgbClr val="1C11AF"/>
                </a:solidFill>
                <a:latin typeface="Arial" panose="020B0604020202020204" pitchFamily="34" charset="0"/>
                <a:cs typeface="Arial" panose="020B0604020202020204" pitchFamily="34" charset="0"/>
              </a:rPr>
              <a:t>T</a:t>
            </a:r>
            <a:r>
              <a:rPr lang="en-US" sz="2400">
                <a:solidFill>
                  <a:srgbClr val="1C11AF"/>
                </a:solidFill>
                <a:latin typeface="Arial" panose="020B0604020202020204" pitchFamily="34" charset="0"/>
                <a:cs typeface="Arial" panose="020B0604020202020204" pitchFamily="34" charset="0"/>
              </a:rPr>
              <a:t>han đá, sắt</a:t>
            </a:r>
            <a:r>
              <a:rPr lang="vi-VN" sz="2400">
                <a:solidFill>
                  <a:srgbClr val="1C11AF"/>
                </a:solidFill>
                <a:latin typeface="Arial" panose="020B0604020202020204" pitchFamily="34" charset="0"/>
                <a:cs typeface="Arial" panose="020B0604020202020204" pitchFamily="34" charset="0"/>
              </a:rPr>
              <a:t> phân bố dãy Xuyên Nam Cực và vùng núi phía đông.</a:t>
            </a:r>
            <a:endParaRPr lang="en-US" sz="2400">
              <a:solidFill>
                <a:srgbClr val="1C11AF"/>
              </a:solidFill>
            </a:endParaRPr>
          </a:p>
        </p:txBody>
      </p:sp>
      <p:sp>
        <p:nvSpPr>
          <p:cNvPr id="30" name="Rectangle 29"/>
          <p:cNvSpPr/>
          <p:nvPr/>
        </p:nvSpPr>
        <p:spPr>
          <a:xfrm>
            <a:off x="-14732" y="1915080"/>
            <a:ext cx="4774461" cy="830997"/>
          </a:xfrm>
          <a:prstGeom prst="rect">
            <a:avLst/>
          </a:prstGeom>
        </p:spPr>
        <p:txBody>
          <a:bodyPr wrap="square">
            <a:spAutoFit/>
          </a:bodyPr>
          <a:lstStyle/>
          <a:p>
            <a:pPr marL="342900" indent="-342900" algn="just">
              <a:buFont typeface="Wingdings" panose="05000000000000000000" pitchFamily="2" charset="2"/>
              <a:buChar char="§"/>
            </a:pPr>
            <a:r>
              <a:rPr lang="vi-VN" sz="2400">
                <a:solidFill>
                  <a:srgbClr val="1C11AF"/>
                </a:solidFill>
                <a:latin typeface="Arial" panose="020B0604020202020204" pitchFamily="34" charset="0"/>
                <a:cs typeface="Arial" panose="020B0604020202020204" pitchFamily="34" charset="0"/>
              </a:rPr>
              <a:t>D</a:t>
            </a:r>
            <a:r>
              <a:rPr lang="en-US" sz="2400">
                <a:solidFill>
                  <a:srgbClr val="1C11AF"/>
                </a:solidFill>
                <a:latin typeface="Arial" panose="020B0604020202020204" pitchFamily="34" charset="0"/>
                <a:cs typeface="Arial" panose="020B0604020202020204" pitchFamily="34" charset="0"/>
              </a:rPr>
              <a:t>ầu mỏ</a:t>
            </a:r>
            <a:r>
              <a:rPr lang="vi-VN" sz="2400">
                <a:solidFill>
                  <a:srgbClr val="1C11AF"/>
                </a:solidFill>
                <a:latin typeface="Arial" panose="020B0604020202020204" pitchFamily="34" charset="0"/>
                <a:cs typeface="Arial" panose="020B0604020202020204" pitchFamily="34" charset="0"/>
              </a:rPr>
              <a:t> và</a:t>
            </a:r>
            <a:r>
              <a:rPr lang="en-US" sz="2400">
                <a:solidFill>
                  <a:srgbClr val="1C11AF"/>
                </a:solidFill>
                <a:latin typeface="Arial" panose="020B0604020202020204" pitchFamily="34" charset="0"/>
                <a:cs typeface="Arial" panose="020B0604020202020204" pitchFamily="34" charset="0"/>
              </a:rPr>
              <a:t> khí tự nhiên</a:t>
            </a:r>
            <a:r>
              <a:rPr lang="vi-VN" sz="2400">
                <a:solidFill>
                  <a:srgbClr val="1C11AF"/>
                </a:solidFill>
                <a:latin typeface="Arial" panose="020B0604020202020204" pitchFamily="34" charset="0"/>
                <a:cs typeface="Arial" panose="020B0604020202020204" pitchFamily="34" charset="0"/>
              </a:rPr>
              <a:t> phân bố vùng</a:t>
            </a:r>
            <a:r>
              <a:rPr lang="en-US" sz="2400">
                <a:solidFill>
                  <a:srgbClr val="1C11AF"/>
                </a:solidFill>
                <a:latin typeface="Arial" panose="020B0604020202020204" pitchFamily="34" charset="0"/>
                <a:cs typeface="Arial" panose="020B0604020202020204" pitchFamily="34" charset="0"/>
              </a:rPr>
              <a:t> thềm lục địa</a:t>
            </a:r>
            <a:r>
              <a:rPr lang="vi-VN" sz="2400">
                <a:solidFill>
                  <a:srgbClr val="1C11AF"/>
                </a:solidFill>
                <a:latin typeface="Arial" panose="020B0604020202020204" pitchFamily="34" charset="0"/>
                <a:cs typeface="Arial" panose="020B0604020202020204" pitchFamily="34" charset="0"/>
              </a:rPr>
              <a:t>.</a:t>
            </a:r>
            <a:endParaRPr lang="en-US" sz="2400">
              <a:solidFill>
                <a:srgbClr val="1C11AF"/>
              </a:solidFill>
            </a:endParaRPr>
          </a:p>
        </p:txBody>
      </p:sp>
      <p:grpSp>
        <p:nvGrpSpPr>
          <p:cNvPr id="48" name="Group 47"/>
          <p:cNvGrpSpPr/>
          <p:nvPr/>
        </p:nvGrpSpPr>
        <p:grpSpPr>
          <a:xfrm>
            <a:off x="6553200" y="1047116"/>
            <a:ext cx="1905000" cy="1981834"/>
            <a:chOff x="6553200" y="1047116"/>
            <a:chExt cx="1905000" cy="1981834"/>
          </a:xfrm>
        </p:grpSpPr>
        <p:grpSp>
          <p:nvGrpSpPr>
            <p:cNvPr id="47" name="Group 46"/>
            <p:cNvGrpSpPr/>
            <p:nvPr/>
          </p:nvGrpSpPr>
          <p:grpSpPr>
            <a:xfrm>
              <a:off x="6553200" y="1047116"/>
              <a:ext cx="1905000" cy="1167060"/>
              <a:chOff x="6553200" y="1047116"/>
              <a:chExt cx="1905000" cy="1167060"/>
            </a:xfrm>
          </p:grpSpPr>
          <p:sp>
            <p:nvSpPr>
              <p:cNvPr id="8" name="AutoShape 13"/>
              <p:cNvSpPr>
                <a:spLocks noChangeArrowheads="1"/>
              </p:cNvSpPr>
              <p:nvPr/>
            </p:nvSpPr>
            <p:spPr bwMode="auto">
              <a:xfrm flipH="1">
                <a:off x="8320275" y="2114550"/>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sp>
            <p:nvSpPr>
              <p:cNvPr id="31" name="AutoShape 13"/>
              <p:cNvSpPr>
                <a:spLocks noChangeArrowheads="1"/>
              </p:cNvSpPr>
              <p:nvPr/>
            </p:nvSpPr>
            <p:spPr bwMode="auto">
              <a:xfrm flipH="1">
                <a:off x="7936504" y="1352550"/>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sp>
            <p:nvSpPr>
              <p:cNvPr id="32" name="AutoShape 13"/>
              <p:cNvSpPr>
                <a:spLocks noChangeArrowheads="1"/>
              </p:cNvSpPr>
              <p:nvPr/>
            </p:nvSpPr>
            <p:spPr bwMode="auto">
              <a:xfrm flipH="1">
                <a:off x="7162800" y="1123950"/>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sp>
            <p:nvSpPr>
              <p:cNvPr id="33" name="AutoShape 13"/>
              <p:cNvSpPr>
                <a:spLocks noChangeArrowheads="1"/>
              </p:cNvSpPr>
              <p:nvPr/>
            </p:nvSpPr>
            <p:spPr bwMode="auto">
              <a:xfrm flipH="1">
                <a:off x="6935385" y="1047116"/>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sp>
            <p:nvSpPr>
              <p:cNvPr id="34" name="AutoShape 13"/>
              <p:cNvSpPr>
                <a:spLocks noChangeArrowheads="1"/>
              </p:cNvSpPr>
              <p:nvPr/>
            </p:nvSpPr>
            <p:spPr bwMode="auto">
              <a:xfrm flipH="1">
                <a:off x="6553200" y="1962150"/>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grpSp>
        <p:sp>
          <p:nvSpPr>
            <p:cNvPr id="35" name="AutoShape 13"/>
            <p:cNvSpPr>
              <a:spLocks noChangeArrowheads="1"/>
            </p:cNvSpPr>
            <p:nvPr/>
          </p:nvSpPr>
          <p:spPr bwMode="auto">
            <a:xfrm flipH="1">
              <a:off x="7177275" y="2929324"/>
              <a:ext cx="137925" cy="99626"/>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wrap="none" anchor="ctr"/>
            <a:lstStyle/>
            <a:p>
              <a:pPr>
                <a:defRPr/>
              </a:pPr>
              <a:endParaRPr lang="en-US"/>
            </a:p>
          </p:txBody>
        </p:sp>
      </p:grpSp>
      <p:grpSp>
        <p:nvGrpSpPr>
          <p:cNvPr id="51" name="Group 50"/>
          <p:cNvGrpSpPr/>
          <p:nvPr/>
        </p:nvGrpSpPr>
        <p:grpSpPr>
          <a:xfrm>
            <a:off x="5435230" y="1202250"/>
            <a:ext cx="1460870" cy="2178570"/>
            <a:chOff x="5435230" y="1202250"/>
            <a:chExt cx="1460870" cy="2178570"/>
          </a:xfrm>
        </p:grpSpPr>
        <p:grpSp>
          <p:nvGrpSpPr>
            <p:cNvPr id="50" name="Group 49"/>
            <p:cNvGrpSpPr/>
            <p:nvPr/>
          </p:nvGrpSpPr>
          <p:grpSpPr>
            <a:xfrm>
              <a:off x="5448300" y="1915080"/>
              <a:ext cx="1447800" cy="1465740"/>
              <a:chOff x="5448300" y="1915080"/>
              <a:chExt cx="1447800" cy="1465740"/>
            </a:xfrm>
          </p:grpSpPr>
          <p:sp>
            <p:nvSpPr>
              <p:cNvPr id="38" name="AutoShape 17"/>
              <p:cNvSpPr>
                <a:spLocks noChangeArrowheads="1"/>
              </p:cNvSpPr>
              <p:nvPr/>
            </p:nvSpPr>
            <p:spPr bwMode="auto">
              <a:xfrm flipV="1">
                <a:off x="6781800" y="3257550"/>
                <a:ext cx="114300" cy="123270"/>
              </a:xfrm>
              <a:prstGeom prst="flowChartManualOperation">
                <a:avLst/>
              </a:prstGeom>
              <a:solidFill>
                <a:schemeClr val="bg1"/>
              </a:solidFill>
              <a:ln w="12700"/>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sp>
            <p:nvSpPr>
              <p:cNvPr id="39" name="AutoShape 17"/>
              <p:cNvSpPr>
                <a:spLocks noChangeArrowheads="1"/>
              </p:cNvSpPr>
              <p:nvPr/>
            </p:nvSpPr>
            <p:spPr bwMode="auto">
              <a:xfrm flipV="1">
                <a:off x="5448300" y="1915080"/>
                <a:ext cx="114300" cy="123270"/>
              </a:xfrm>
              <a:prstGeom prst="flowChartManualOperation">
                <a:avLst/>
              </a:prstGeom>
              <a:solidFill>
                <a:schemeClr val="bg1"/>
              </a:solidFill>
              <a:ln w="12700"/>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grpSp>
        <p:sp>
          <p:nvSpPr>
            <p:cNvPr id="40" name="AutoShape 17"/>
            <p:cNvSpPr>
              <a:spLocks noChangeArrowheads="1"/>
            </p:cNvSpPr>
            <p:nvPr/>
          </p:nvSpPr>
          <p:spPr bwMode="auto">
            <a:xfrm flipH="1" flipV="1">
              <a:off x="5435230" y="1202250"/>
              <a:ext cx="114301" cy="99626"/>
            </a:xfrm>
            <a:prstGeom prst="flowChartManualOperation">
              <a:avLst/>
            </a:prstGeom>
            <a:solidFill>
              <a:schemeClr val="bg1"/>
            </a:solidFill>
            <a:ln w="12700"/>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grpSp>
      <p:grpSp>
        <p:nvGrpSpPr>
          <p:cNvPr id="49" name="Group 48"/>
          <p:cNvGrpSpPr/>
          <p:nvPr/>
        </p:nvGrpSpPr>
        <p:grpSpPr>
          <a:xfrm>
            <a:off x="6691125" y="3107229"/>
            <a:ext cx="439335" cy="318950"/>
            <a:chOff x="6691125" y="3107229"/>
            <a:chExt cx="439335" cy="318950"/>
          </a:xfrm>
        </p:grpSpPr>
        <p:sp>
          <p:nvSpPr>
            <p:cNvPr id="11" name="AutoShape 17"/>
            <p:cNvSpPr>
              <a:spLocks noChangeArrowheads="1"/>
            </p:cNvSpPr>
            <p:nvPr/>
          </p:nvSpPr>
          <p:spPr bwMode="auto">
            <a:xfrm flipV="1">
              <a:off x="6846316" y="3112851"/>
              <a:ext cx="114300" cy="123270"/>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sp>
          <p:nvSpPr>
            <p:cNvPr id="36" name="AutoShape 17"/>
            <p:cNvSpPr>
              <a:spLocks noChangeArrowheads="1"/>
            </p:cNvSpPr>
            <p:nvPr/>
          </p:nvSpPr>
          <p:spPr bwMode="auto">
            <a:xfrm flipV="1">
              <a:off x="6691125" y="3107229"/>
              <a:ext cx="114300" cy="123270"/>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sp>
          <p:nvSpPr>
            <p:cNvPr id="37" name="AutoShape 17"/>
            <p:cNvSpPr>
              <a:spLocks noChangeArrowheads="1"/>
            </p:cNvSpPr>
            <p:nvPr/>
          </p:nvSpPr>
          <p:spPr bwMode="auto">
            <a:xfrm flipV="1">
              <a:off x="7016160" y="3302909"/>
              <a:ext cx="114300" cy="123270"/>
            </a:xfrm>
            <a:prstGeom prst="flowChartManualOperation">
              <a:avLst/>
            </a:prstGeom>
          </p:spPr>
          <p:style>
            <a:lnRef idx="2">
              <a:schemeClr val="dk1">
                <a:shade val="50000"/>
              </a:schemeClr>
            </a:lnRef>
            <a:fillRef idx="1">
              <a:schemeClr val="dk1"/>
            </a:fillRef>
            <a:effectRef idx="0">
              <a:schemeClr val="dk1"/>
            </a:effectRef>
            <a:fontRef idx="minor">
              <a:schemeClr val="lt1"/>
            </a:fontRef>
          </p:style>
          <p:txBody>
            <a:bodyPr rot="10800000" wrap="none" anchor="ctr"/>
            <a:lstStyle/>
            <a:p>
              <a:pPr algn="ctr" eaLnBrk="0" hangingPunct="0">
                <a:defRPr/>
              </a:pPr>
              <a:endParaRPr lang="en-US" sz="2400">
                <a:solidFill>
                  <a:schemeClr val="bg2"/>
                </a:solidFill>
                <a:latin typeface="Times New Roman" panose="02020603050405020304" pitchFamily="18" charset="0"/>
              </a:endParaRPr>
            </a:p>
          </p:txBody>
        </p:sp>
      </p:grpSp>
      <p:grpSp>
        <p:nvGrpSpPr>
          <p:cNvPr id="52" name="Group 51"/>
          <p:cNvGrpSpPr/>
          <p:nvPr/>
        </p:nvGrpSpPr>
        <p:grpSpPr>
          <a:xfrm>
            <a:off x="6799505" y="2495062"/>
            <a:ext cx="525832" cy="978602"/>
            <a:chOff x="6799505" y="2495062"/>
            <a:chExt cx="525832" cy="978602"/>
          </a:xfrm>
        </p:grpSpPr>
        <p:sp>
          <p:nvSpPr>
            <p:cNvPr id="41" name="Rectangle 40"/>
            <p:cNvSpPr/>
            <p:nvPr/>
          </p:nvSpPr>
          <p:spPr>
            <a:xfrm flipH="1" flipV="1">
              <a:off x="6903843" y="2644955"/>
              <a:ext cx="93703" cy="111206"/>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flipV="1">
              <a:off x="6799505" y="2495062"/>
              <a:ext cx="93703" cy="111206"/>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flipV="1">
              <a:off x="7221497" y="3207979"/>
              <a:ext cx="93703" cy="111206"/>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flipV="1">
              <a:off x="7231634" y="3362458"/>
              <a:ext cx="93703" cy="111206"/>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95500" y="1733550"/>
            <a:ext cx="4876800" cy="2492990"/>
          </a:xfrm>
          <a:prstGeom prst="rect">
            <a:avLst/>
          </a:prstGeom>
          <a:noFill/>
        </p:spPr>
        <p:txBody>
          <a:bodyPr wrap="square" rtlCol="0">
            <a:spAutoFit/>
          </a:bodyPr>
          <a:lstStyle/>
          <a:p>
            <a:pPr algn="ctr"/>
            <a:r>
              <a:rPr lang="en-US" sz="2800" b="1" u="sng" dirty="0" err="1">
                <a:solidFill>
                  <a:schemeClr val="accent1">
                    <a:lumMod val="75000"/>
                  </a:schemeClr>
                </a:solidFill>
                <a:latin typeface="Arial" panose="020B0604020202020204" pitchFamily="34" charset="0"/>
                <a:ea typeface="Tiffany" pitchFamily="18" charset="0"/>
                <a:cs typeface="Arial" panose="020B0604020202020204" pitchFamily="34" charset="0"/>
              </a:rPr>
              <a:t>Luật</a:t>
            </a:r>
            <a:r>
              <a:rPr lang="en-US" sz="2800" b="1" u="sng"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2800" b="1" u="sng" dirty="0" err="1">
                <a:solidFill>
                  <a:schemeClr val="accent1">
                    <a:lumMod val="75000"/>
                  </a:schemeClr>
                </a:solidFill>
                <a:latin typeface="Arial" panose="020B0604020202020204" pitchFamily="34" charset="0"/>
                <a:ea typeface="Tiffany" pitchFamily="18" charset="0"/>
                <a:cs typeface="Arial" panose="020B0604020202020204" pitchFamily="34" charset="0"/>
              </a:rPr>
              <a:t>chơi</a:t>
            </a:r>
            <a:r>
              <a:rPr lang="en-US" sz="2800" b="1" dirty="0">
                <a:solidFill>
                  <a:schemeClr val="accent1">
                    <a:lumMod val="75000"/>
                  </a:schemeClr>
                </a:solidFill>
                <a:latin typeface="Arial" panose="020B0604020202020204" pitchFamily="34" charset="0"/>
                <a:ea typeface="Tiffany" pitchFamily="18" charset="0"/>
                <a:cs typeface="Arial" panose="020B0604020202020204" pitchFamily="34" charset="0"/>
              </a:rPr>
              <a:t>:</a:t>
            </a:r>
            <a:endParaRPr lang="en-US" sz="2800" b="1" dirty="0">
              <a:solidFill>
                <a:schemeClr val="accent1">
                  <a:lumMod val="75000"/>
                </a:schemeClr>
              </a:solidFill>
              <a:latin typeface="Arial" panose="020B0604020202020204" pitchFamily="34" charset="0"/>
              <a:ea typeface="Tiffany" pitchFamily="18" charset="0"/>
              <a:cs typeface="Arial" panose="020B0604020202020204" pitchFamily="34" charset="0"/>
            </a:endParaRPr>
          </a:p>
          <a:p>
            <a:pPr algn="ct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Nhấn</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vào</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chướng</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ngại</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vật</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xuất</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hiện</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ở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từng</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chặng</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đường</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và</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trả</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lời</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câu</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hỏi</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để</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đi</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 </a:t>
            </a:r>
            <a:r>
              <a:rPr lang="en-US" sz="3200" dirty="0" err="1">
                <a:solidFill>
                  <a:schemeClr val="accent1">
                    <a:lumMod val="75000"/>
                  </a:schemeClr>
                </a:solidFill>
                <a:latin typeface="Arial" panose="020B0604020202020204" pitchFamily="34" charset="0"/>
                <a:ea typeface="Tiffany" pitchFamily="18" charset="0"/>
                <a:cs typeface="Arial" panose="020B0604020202020204" pitchFamily="34" charset="0"/>
              </a:rPr>
              <a:t>tiếp</a:t>
            </a:r>
            <a:r>
              <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rPr>
              <a:t>.</a:t>
            </a:r>
            <a:endParaRPr lang="en-US" sz="3200" dirty="0">
              <a:solidFill>
                <a:schemeClr val="accent1">
                  <a:lumMod val="75000"/>
                </a:schemeClr>
              </a:solidFill>
              <a:latin typeface="Arial" panose="020B0604020202020204" pitchFamily="34" charset="0"/>
              <a:ea typeface="Tiffany" pitchFamily="18" charset="0"/>
              <a:cs typeface="Arial" panose="020B0604020202020204" pitchFamily="34" charset="0"/>
            </a:endParaRPr>
          </a:p>
        </p:txBody>
      </p:sp>
      <p:sp>
        <p:nvSpPr>
          <p:cNvPr id="5" name="Right Arrow 4">
            <a:hlinkClick r:id="rId2" action="ppaction://hlinksldjump"/>
          </p:cNvPr>
          <p:cNvSpPr/>
          <p:nvPr/>
        </p:nvSpPr>
        <p:spPr>
          <a:xfrm>
            <a:off x="3962400" y="4418410"/>
            <a:ext cx="1295400" cy="66675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Tiếp</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tục</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55" y="33597"/>
            <a:ext cx="7883236" cy="704106"/>
            <a:chOff x="13855" y="33597"/>
            <a:chExt cx="7832080" cy="704106"/>
          </a:xfrm>
        </p:grpSpPr>
        <p:sp>
          <p:nvSpPr>
            <p:cNvPr id="5" name="Arrow: Pentagon 4"/>
            <p:cNvSpPr/>
            <p:nvPr/>
          </p:nvSpPr>
          <p:spPr>
            <a:xfrm>
              <a:off x="517708" y="41186"/>
              <a:ext cx="3896054" cy="696516"/>
            </a:xfrm>
            <a:prstGeom prst="homePlate">
              <a:avLst/>
            </a:prstGeom>
            <a:solidFill>
              <a:srgbClr val="F1FBA3"/>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
          <p:nvSpPr>
            <p:cNvPr id="6" name="Arrow: Pentagon 5"/>
            <p:cNvSpPr/>
            <p:nvPr/>
          </p:nvSpPr>
          <p:spPr>
            <a:xfrm>
              <a:off x="13855" y="33597"/>
              <a:ext cx="976464" cy="704106"/>
            </a:xfrm>
            <a:prstGeom prst="homePlate">
              <a:avLst/>
            </a:prstGeom>
            <a:solidFill>
              <a:srgbClr val="00B05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sp>
          <p:nvSpPr>
            <p:cNvPr id="7" name="Isosceles Triangle 6"/>
            <p:cNvSpPr/>
            <p:nvPr/>
          </p:nvSpPr>
          <p:spPr>
            <a:xfrm rot="5400000">
              <a:off x="751128" y="269903"/>
              <a:ext cx="208349" cy="190500"/>
            </a:xfrm>
            <a:prstGeom prst="triangle">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a:spLocks noChangeArrowheads="1"/>
            </p:cNvSpPr>
            <p:nvPr/>
          </p:nvSpPr>
          <p:spPr bwMode="auto">
            <a:xfrm>
              <a:off x="1162262" y="166607"/>
              <a:ext cx="668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a:solidFill>
                    <a:srgbClr val="1966FF"/>
                  </a:solidFill>
                  <a:cs typeface="Arial" panose="020B0604020202020204" pitchFamily="34" charset="0"/>
                </a:rPr>
                <a:t>Đặc điểm tự nhiên</a:t>
              </a:r>
              <a:endParaRPr lang="en-US" altLang="en-US" sz="2200">
                <a:solidFill>
                  <a:srgbClr val="1966FF"/>
                </a:solidFill>
                <a:cs typeface="Arial" panose="020B0604020202020204" pitchFamily="34" charset="0"/>
              </a:endParaRPr>
            </a:p>
          </p:txBody>
        </p:sp>
      </p:grpSp>
      <p:sp>
        <p:nvSpPr>
          <p:cNvPr id="10" name="TextBox 9"/>
          <p:cNvSpPr txBox="1"/>
          <p:nvPr/>
        </p:nvSpPr>
        <p:spPr>
          <a:xfrm>
            <a:off x="685800" y="842632"/>
            <a:ext cx="1322864" cy="369332"/>
          </a:xfrm>
          <a:prstGeom prst="rect">
            <a:avLst/>
          </a:prstGeom>
          <a:solidFill>
            <a:srgbClr val="00B050"/>
          </a:solidFill>
        </p:spPr>
        <p:txBody>
          <a:bodyPr wrap="square" rtlCol="0">
            <a:spAutoFit/>
          </a:bodyPr>
          <a:lstStyle/>
          <a:p>
            <a:r>
              <a:rPr lang="en-US">
                <a:solidFill>
                  <a:srgbClr val="FFFF00"/>
                </a:solidFill>
                <a:latin typeface="Arial" panose="020B0604020202020204" pitchFamily="34" charset="0"/>
                <a:cs typeface="Arial" panose="020B0604020202020204" pitchFamily="34" charset="0"/>
              </a:rPr>
              <a:t>c. Sinh vật</a:t>
            </a:r>
            <a:endParaRPr lang="en-US">
              <a:solidFill>
                <a:srgbClr val="FFFF00"/>
              </a:solidFill>
              <a:latin typeface="Arial" panose="020B0604020202020204" pitchFamily="34" charset="0"/>
              <a:cs typeface="Arial" panose="020B0604020202020204" pitchFamily="34" charset="0"/>
            </a:endParaRPr>
          </a:p>
        </p:txBody>
      </p:sp>
      <p:sp>
        <p:nvSpPr>
          <p:cNvPr id="14" name="Rectangle 13"/>
          <p:cNvSpPr/>
          <p:nvPr/>
        </p:nvSpPr>
        <p:spPr>
          <a:xfrm>
            <a:off x="192479" y="1354112"/>
            <a:ext cx="8759042" cy="1815882"/>
          </a:xfrm>
          <a:prstGeom prst="rect">
            <a:avLst/>
          </a:prstGeom>
        </p:spPr>
        <p:txBody>
          <a:bodyPr wrap="square">
            <a:spAutoFit/>
          </a:bodyPr>
          <a:lstStyle/>
          <a:p>
            <a:pPr algn="just"/>
            <a:r>
              <a:rPr lang="vi-VN" sz="2800">
                <a:solidFill>
                  <a:srgbClr val="1C11AF"/>
                </a:solidFill>
                <a:latin typeface="Arial" panose="020B0604020202020204" pitchFamily="34" charset="0"/>
                <a:cs typeface="Arial" panose="020B0604020202020204" pitchFamily="34" charset="0"/>
              </a:rPr>
              <a:t>- Do khí hậu khắc nhiệt nên sinh vật sức nghèo nàn. </a:t>
            </a:r>
            <a:endParaRPr lang="vi-VN" sz="2800">
              <a:solidFill>
                <a:srgbClr val="1C11AF"/>
              </a:solidFill>
              <a:latin typeface="Arial" panose="020B0604020202020204" pitchFamily="34" charset="0"/>
              <a:cs typeface="Arial" panose="020B0604020202020204" pitchFamily="34" charset="0"/>
            </a:endParaRPr>
          </a:p>
          <a:p>
            <a:pPr algn="just"/>
            <a:r>
              <a:rPr lang="vi-VN" sz="2800">
                <a:solidFill>
                  <a:srgbClr val="1C11AF"/>
                </a:solidFill>
                <a:latin typeface="Arial" panose="020B0604020202020204" pitchFamily="34" charset="0"/>
                <a:cs typeface="Arial" panose="020B0604020202020204" pitchFamily="34" charset="0"/>
              </a:rPr>
              <a:t>+ Thực vật: rêu và địa y...</a:t>
            </a:r>
            <a:endParaRPr lang="vi-VN" sz="2800">
              <a:solidFill>
                <a:srgbClr val="1C11AF"/>
              </a:solidFill>
              <a:latin typeface="Arial" panose="020B0604020202020204" pitchFamily="34" charset="0"/>
              <a:cs typeface="Arial" panose="020B0604020202020204" pitchFamily="34" charset="0"/>
            </a:endParaRPr>
          </a:p>
          <a:p>
            <a:pPr algn="just"/>
            <a:r>
              <a:rPr lang="vi-VN" sz="2800">
                <a:solidFill>
                  <a:srgbClr val="1C11AF"/>
                </a:solidFill>
                <a:latin typeface="Arial" panose="020B0604020202020204" pitchFamily="34" charset="0"/>
                <a:cs typeface="Arial" panose="020B0604020202020204" pitchFamily="34" charset="0"/>
              </a:rPr>
              <a:t>+ Giới động vật: cá voi xanh,chim cánh cụt,chim biển...</a:t>
            </a:r>
            <a:endParaRPr lang="en-US" sz="2800"/>
          </a:p>
        </p:txBody>
      </p:sp>
      <p:sp>
        <p:nvSpPr>
          <p:cNvPr id="15" name="TextBox 14"/>
          <p:cNvSpPr txBox="1"/>
          <p:nvPr/>
        </p:nvSpPr>
        <p:spPr>
          <a:xfrm>
            <a:off x="685800" y="3169994"/>
            <a:ext cx="1867283" cy="400110"/>
          </a:xfrm>
          <a:prstGeom prst="rect">
            <a:avLst/>
          </a:prstGeom>
          <a:solidFill>
            <a:srgbClr val="00B050"/>
          </a:solidFill>
        </p:spPr>
        <p:txBody>
          <a:bodyPr wrap="square" rtlCol="0">
            <a:spAutoFit/>
          </a:bodyPr>
          <a:lstStyle/>
          <a:p>
            <a:r>
              <a:rPr lang="en-US" sz="2000">
                <a:solidFill>
                  <a:srgbClr val="FFFF00"/>
                </a:solidFill>
                <a:latin typeface="Arial" panose="020B0604020202020204" pitchFamily="34" charset="0"/>
                <a:cs typeface="Arial" panose="020B0604020202020204" pitchFamily="34" charset="0"/>
              </a:rPr>
              <a:t>c. Khoáng sản</a:t>
            </a:r>
            <a:endParaRPr lang="en-US" sz="2000">
              <a:solidFill>
                <a:srgbClr val="FFFF00"/>
              </a:solidFill>
              <a:latin typeface="Arial" panose="020B0604020202020204" pitchFamily="34" charset="0"/>
              <a:cs typeface="Arial" panose="020B0604020202020204" pitchFamily="34" charset="0"/>
            </a:endParaRPr>
          </a:p>
        </p:txBody>
      </p:sp>
      <p:sp>
        <p:nvSpPr>
          <p:cNvPr id="16" name="Rectangle 15"/>
          <p:cNvSpPr/>
          <p:nvPr/>
        </p:nvSpPr>
        <p:spPr>
          <a:xfrm>
            <a:off x="177239" y="3772895"/>
            <a:ext cx="8774282" cy="954107"/>
          </a:xfrm>
          <a:prstGeom prst="rect">
            <a:avLst/>
          </a:prstGeom>
        </p:spPr>
        <p:txBody>
          <a:bodyPr wrap="square">
            <a:spAutoFit/>
          </a:bodyPr>
          <a:lstStyle/>
          <a:p>
            <a:pPr algn="just"/>
            <a:r>
              <a:rPr lang="vi-VN" sz="2800">
                <a:solidFill>
                  <a:srgbClr val="1C11AF"/>
                </a:solidFill>
                <a:latin typeface="Arial" panose="020B0604020202020204" pitchFamily="34" charset="0"/>
                <a:cs typeface="Arial" panose="020B0604020202020204" pitchFamily="34" charset="0"/>
              </a:rPr>
              <a:t>- Giàu các loại khoáng sản: than đá, sắt,dầu mỏ,</a:t>
            </a:r>
            <a:endParaRPr lang="vi-VN" sz="2800">
              <a:solidFill>
                <a:srgbClr val="1C11AF"/>
              </a:solidFill>
              <a:latin typeface="Arial" panose="020B0604020202020204" pitchFamily="34" charset="0"/>
              <a:cs typeface="Arial" panose="020B0604020202020204" pitchFamily="34" charset="0"/>
            </a:endParaRPr>
          </a:p>
          <a:p>
            <a:pPr algn="just"/>
            <a:r>
              <a:rPr lang="vi-VN" sz="2800">
                <a:solidFill>
                  <a:srgbClr val="1C11AF"/>
                </a:solidFill>
                <a:latin typeface="Arial" panose="020B0604020202020204" pitchFamily="34" charset="0"/>
                <a:cs typeface="Arial" panose="020B0604020202020204" pitchFamily="34" charset="0"/>
              </a:rPr>
              <a:t> khí tự nhiên. </a:t>
            </a:r>
            <a:endParaRPr lang="en-US" sz="2800">
              <a:solidFill>
                <a:srgbClr val="1C11AF"/>
              </a:solidFill>
              <a:latin typeface="Arial" panose="020B0604020202020204" pitchFamily="34" charset="0"/>
              <a:cs typeface="Arial" panose="020B0604020202020204" pitchFamily="34" charset="0"/>
            </a:endParaRPr>
          </a:p>
        </p:txBody>
      </p:sp>
      <p:pic>
        <p:nvPicPr>
          <p:cNvPr id="17" name="Picture 16" descr="book9"/>
          <p:cNvPicPr>
            <a:picLocks noChangeAspect="1" noChangeArrowheads="1" noCrop="1"/>
          </p:cNvPicPr>
          <p:nvPr/>
        </p:nvPicPr>
        <p:blipFill>
          <a:blip r:embed="rId1"/>
          <a:srcRect/>
          <a:stretch>
            <a:fillRect/>
          </a:stretch>
        </p:blipFill>
        <p:spPr bwMode="auto">
          <a:xfrm>
            <a:off x="4876800" y="149328"/>
            <a:ext cx="1470945" cy="8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p:nvPr/>
        </p:nvSpPr>
        <p:spPr>
          <a:xfrm>
            <a:off x="-434340" y="158750"/>
            <a:ext cx="3048000" cy="368300"/>
          </a:xfrm>
          <a:prstGeom prst="rect">
            <a:avLst/>
          </a:prstGeom>
          <a:noFill/>
        </p:spPr>
        <p:txBody>
          <a:bodyPr wrap="square" rtlCol="0">
            <a:spAutoFit/>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3289725" y="985012"/>
            <a:ext cx="3169554" cy="584667"/>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7" name="TextBox 6"/>
          <p:cNvSpPr txBox="1"/>
          <p:nvPr/>
        </p:nvSpPr>
        <p:spPr>
          <a:xfrm>
            <a:off x="3462349" y="996483"/>
            <a:ext cx="3743708" cy="584667"/>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AI NHANH H</a:t>
            </a:r>
            <a:r>
              <a:rPr lang="vi-VN" sz="2800" b="1">
                <a:solidFill>
                  <a:srgbClr val="FFFF00"/>
                </a:solidFill>
                <a:latin typeface="Arial" panose="020B0604020202020204" pitchFamily="34" charset="0"/>
                <a:cs typeface="Arial" panose="020B0604020202020204" pitchFamily="34" charset="0"/>
              </a:rPr>
              <a:t>Ơ</a:t>
            </a:r>
            <a:r>
              <a:rPr lang="en-US" sz="2800" b="1">
                <a:solidFill>
                  <a:srgbClr val="FFFF00"/>
                </a:solidFill>
                <a:latin typeface="Arial" panose="020B0604020202020204" pitchFamily="34" charset="0"/>
                <a:cs typeface="Arial" panose="020B0604020202020204" pitchFamily="34" charset="0"/>
              </a:rPr>
              <a:t>N</a:t>
            </a:r>
            <a:endParaRPr lang="en-US" sz="2800" b="1">
              <a:solidFill>
                <a:srgbClr val="FFFF00"/>
              </a:solidFill>
              <a:latin typeface="Arial" panose="020B0604020202020204" pitchFamily="34" charset="0"/>
              <a:cs typeface="Arial" panose="020B0604020202020204" pitchFamily="34" charset="0"/>
            </a:endParaRPr>
          </a:p>
        </p:txBody>
      </p:sp>
      <p:sp>
        <p:nvSpPr>
          <p:cNvPr id="12" name="TextBox 11"/>
          <p:cNvSpPr txBox="1"/>
          <p:nvPr/>
        </p:nvSpPr>
        <p:spPr>
          <a:xfrm>
            <a:off x="152400" y="1611492"/>
            <a:ext cx="8839200" cy="1323439"/>
          </a:xfrm>
          <a:prstGeom prst="rect">
            <a:avLst/>
          </a:prstGeom>
          <a:noFill/>
          <a:ln>
            <a:solidFill>
              <a:schemeClr val="accent1">
                <a:shade val="50000"/>
              </a:schemeClr>
            </a:solidFill>
            <a:prstDash val="sysDash"/>
          </a:ln>
        </p:spPr>
        <p:txBody>
          <a:bodyPr wrap="square" rtlCol="0">
            <a:spAutoFit/>
          </a:bodyPr>
          <a:lstStyle/>
          <a:p>
            <a:pPr algn="just"/>
            <a:r>
              <a:rPr lang="vi-VN" sz="2000">
                <a:solidFill>
                  <a:srgbClr val="FF3399"/>
                </a:solidFill>
                <a:latin typeface="Arial" panose="020B0604020202020204" pitchFamily="34" charset="0"/>
                <a:cs typeface="Arial" panose="020B0604020202020204" pitchFamily="34" charset="0"/>
              </a:rPr>
              <a:t>Quan sát hình  23.6 và dựa vào </a:t>
            </a:r>
            <a:r>
              <a:rPr lang="en-US" sz="2000">
                <a:solidFill>
                  <a:srgbClr val="FF3399"/>
                </a:solidFill>
                <a:latin typeface="Arial" panose="020B0604020202020204" pitchFamily="34" charset="0"/>
                <a:cs typeface="Arial" panose="020B0604020202020204" pitchFamily="34" charset="0"/>
              </a:rPr>
              <a:t> thông tin trong mục 4, </a:t>
            </a:r>
            <a:r>
              <a:rPr lang="vi-VN" sz="2000">
                <a:solidFill>
                  <a:srgbClr val="FF3399"/>
                </a:solidFill>
                <a:latin typeface="Arial" panose="020B0604020202020204" pitchFamily="34" charset="0"/>
                <a:cs typeface="Arial" panose="020B0604020202020204" pitchFamily="34" charset="0"/>
              </a:rPr>
              <a:t>em hãy:</a:t>
            </a:r>
            <a:endParaRPr lang="vi-VN" sz="2000">
              <a:solidFill>
                <a:srgbClr val="FF3399"/>
              </a:solidFill>
              <a:latin typeface="Arial" panose="020B0604020202020204" pitchFamily="34" charset="0"/>
              <a:cs typeface="Arial" panose="020B0604020202020204" pitchFamily="34" charset="0"/>
            </a:endParaRPr>
          </a:p>
          <a:p>
            <a:pPr algn="just"/>
            <a:r>
              <a:rPr lang="vi-VN" sz="2000">
                <a:solidFill>
                  <a:srgbClr val="FF3399"/>
                </a:solidFill>
                <a:latin typeface="Arial" panose="020B0604020202020204" pitchFamily="34" charset="0"/>
                <a:cs typeface="Arial" panose="020B0604020202020204" pitchFamily="34" charset="0"/>
              </a:rPr>
              <a:t>- Cho biết kịch bản </a:t>
            </a:r>
            <a:r>
              <a:rPr lang="en-US" sz="2000">
                <a:solidFill>
                  <a:srgbClr val="FF3399"/>
                </a:solidFill>
                <a:latin typeface="Arial" panose="020B0604020202020204" pitchFamily="34" charset="0"/>
                <a:cs typeface="Arial" panose="020B0604020202020204" pitchFamily="34" charset="0"/>
              </a:rPr>
              <a:t>biến đổi khí hậu toàn cầu.</a:t>
            </a:r>
            <a:endParaRPr lang="vi-VN" sz="2000">
              <a:solidFill>
                <a:srgbClr val="FF3399"/>
              </a:solidFill>
              <a:latin typeface="Arial" panose="020B0604020202020204" pitchFamily="34" charset="0"/>
              <a:cs typeface="Arial" panose="020B0604020202020204" pitchFamily="34" charset="0"/>
            </a:endParaRPr>
          </a:p>
          <a:p>
            <a:pPr algn="just"/>
            <a:r>
              <a:rPr lang="vi-VN" sz="2000">
                <a:solidFill>
                  <a:srgbClr val="FF3399"/>
                </a:solidFill>
                <a:latin typeface="Arial" panose="020B0604020202020204" pitchFamily="34" charset="0"/>
                <a:cs typeface="Arial" panose="020B0604020202020204" pitchFamily="34" charset="0"/>
              </a:rPr>
              <a:t>- Ảnh hưởng của BĐKH đến lớp băng ở châu Nam Cực</a:t>
            </a:r>
            <a:endParaRPr lang="vi-VN" sz="2000">
              <a:solidFill>
                <a:srgbClr val="FF3399"/>
              </a:solidFill>
              <a:latin typeface="Arial" panose="020B0604020202020204" pitchFamily="34" charset="0"/>
              <a:cs typeface="Arial" panose="020B0604020202020204" pitchFamily="34" charset="0"/>
            </a:endParaRPr>
          </a:p>
          <a:p>
            <a:pPr algn="just"/>
            <a:r>
              <a:rPr lang="vi-VN" sz="2000">
                <a:solidFill>
                  <a:srgbClr val="FF3399"/>
                </a:solidFill>
                <a:latin typeface="Arial" panose="020B0604020202020204" pitchFamily="34" charset="0"/>
                <a:cs typeface="Arial" panose="020B0604020202020204" pitchFamily="34" charset="0"/>
              </a:rPr>
              <a:t>- Nêu sự thay đổi của thiên nhiên châu Nam Cực khi có BĐKH toàn cầu</a:t>
            </a:r>
            <a:endParaRPr lang="en-US" sz="2000">
              <a:solidFill>
                <a:srgbClr val="FF3399"/>
              </a:solidFill>
            </a:endParaRPr>
          </a:p>
        </p:txBody>
      </p:sp>
      <p:sp>
        <p:nvSpPr>
          <p:cNvPr id="13" name="Arrow: Pentagon 12"/>
          <p:cNvSpPr/>
          <p:nvPr/>
        </p:nvSpPr>
        <p:spPr>
          <a:xfrm>
            <a:off x="494154" y="34707"/>
            <a:ext cx="6787763" cy="696516"/>
          </a:xfrm>
          <a:prstGeom prst="homePlate">
            <a:avLst/>
          </a:prstGeom>
          <a:solidFill>
            <a:schemeClr val="accent6">
              <a:lumMod val="20000"/>
              <a:lumOff val="8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4" name="Arrow: Pentagon 13"/>
          <p:cNvSpPr/>
          <p:nvPr/>
        </p:nvSpPr>
        <p:spPr>
          <a:xfrm>
            <a:off x="-9698" y="27118"/>
            <a:ext cx="976464" cy="704106"/>
          </a:xfrm>
          <a:prstGeom prst="homePlate">
            <a:avLst/>
          </a:prstGeom>
          <a:solidFill>
            <a:srgbClr val="2B1C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2</a:t>
            </a:r>
            <a:endParaRPr lang="en-US" sz="3000" b="1" dirty="0">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64432" y="49142"/>
            <a:ext cx="75867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000" dirty="0">
                <a:solidFill>
                  <a:srgbClr val="1966FF"/>
                </a:solidFill>
                <a:cs typeface="Arial" panose="020B0604020202020204" pitchFamily="34" charset="0"/>
              </a:rPr>
              <a:t>Kịch bản về sự thay đổi thiên nhiên Châu Nam Cực</a:t>
            </a:r>
            <a:endParaRPr lang="en-US" altLang="en-US" sz="2000" dirty="0">
              <a:solidFill>
                <a:srgbClr val="1966FF"/>
              </a:solidFill>
              <a:cs typeface="Arial" panose="020B0604020202020204" pitchFamily="34" charset="0"/>
            </a:endParaRPr>
          </a:p>
          <a:p>
            <a:pPr algn="ctr">
              <a:spcBef>
                <a:spcPct val="0"/>
              </a:spcBef>
              <a:buFontTx/>
              <a:buNone/>
            </a:pPr>
            <a:r>
              <a:rPr lang="en-US" altLang="en-US" sz="2000" dirty="0" err="1">
                <a:solidFill>
                  <a:srgbClr val="1966FF"/>
                </a:solidFill>
                <a:cs typeface="Arial" panose="020B0604020202020204" pitchFamily="34" charset="0"/>
              </a:rPr>
              <a:t>khi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có</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biến</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đổi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khí</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hậu</a:t>
            </a:r>
            <a:endParaRPr lang="en-US" altLang="en-US" sz="2000" dirty="0">
              <a:solidFill>
                <a:srgbClr val="1966FF"/>
              </a:solidFill>
              <a:cs typeface="Arial" panose="020B0604020202020204" pitchFamily="34" charset="0"/>
            </a:endParaRPr>
          </a:p>
        </p:txBody>
      </p:sp>
      <p:pic>
        <p:nvPicPr>
          <p:cNvPr id="16" name="Hình ảnh 4"/>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77097" y="704049"/>
            <a:ext cx="532627" cy="850673"/>
          </a:xfrm>
          <a:prstGeom prst="rect">
            <a:avLst/>
          </a:prstGeom>
        </p:spPr>
      </p:pic>
      <p:grpSp>
        <p:nvGrpSpPr>
          <p:cNvPr id="19" name="Group 18"/>
          <p:cNvGrpSpPr/>
          <p:nvPr/>
        </p:nvGrpSpPr>
        <p:grpSpPr>
          <a:xfrm>
            <a:off x="3048000" y="2991701"/>
            <a:ext cx="3279554" cy="2160002"/>
            <a:chOff x="3553114" y="2975461"/>
            <a:chExt cx="3279554" cy="2160002"/>
          </a:xfrm>
        </p:grpSpPr>
        <p:sp>
          <p:nvSpPr>
            <p:cNvPr id="11" name="TextBox 10"/>
            <p:cNvSpPr txBox="1"/>
            <p:nvPr/>
          </p:nvSpPr>
          <p:spPr>
            <a:xfrm>
              <a:off x="3835737" y="4858464"/>
              <a:ext cx="2996931" cy="276999"/>
            </a:xfrm>
            <a:prstGeom prst="rect">
              <a:avLst/>
            </a:prstGeom>
            <a:solidFill>
              <a:schemeClr val="bg1"/>
            </a:solidFill>
          </p:spPr>
          <p:txBody>
            <a:bodyPr wrap="square" rtlCol="0">
              <a:spAutoFit/>
            </a:bodyPr>
            <a:lstStyle/>
            <a:p>
              <a:r>
                <a:rPr lang="vi-VN" sz="1200">
                  <a:solidFill>
                    <a:srgbClr val="1C11AF"/>
                  </a:solidFill>
                </a:rPr>
                <a:t>Hình 23.6. Băng tan ở Nam Cực</a:t>
              </a:r>
              <a:endParaRPr lang="en-US" sz="1200">
                <a:solidFill>
                  <a:srgbClr val="1C11AF"/>
                </a:solidFill>
              </a:endParaRPr>
            </a:p>
          </p:txBody>
        </p:sp>
        <p:pic>
          <p:nvPicPr>
            <p:cNvPr id="17" name="Picture 16"/>
            <p:cNvPicPr>
              <a:picLocks noChangeAspect="1"/>
            </p:cNvPicPr>
            <p:nvPr/>
          </p:nvPicPr>
          <p:blipFill>
            <a:blip r:embed="rId3"/>
            <a:stretch>
              <a:fillRect/>
            </a:stretch>
          </p:blipFill>
          <p:spPr>
            <a:xfrm>
              <a:off x="3553114" y="2975461"/>
              <a:ext cx="2906165" cy="1883518"/>
            </a:xfrm>
            <a:prstGeom prst="rect">
              <a:avLst/>
            </a:prstGeom>
          </p:spPr>
        </p:pic>
      </p:grpSp>
      <p:grpSp>
        <p:nvGrpSpPr>
          <p:cNvPr id="20" name="Group 19"/>
          <p:cNvGrpSpPr/>
          <p:nvPr/>
        </p:nvGrpSpPr>
        <p:grpSpPr>
          <a:xfrm>
            <a:off x="290464" y="3132389"/>
            <a:ext cx="879398" cy="757396"/>
            <a:chOff x="3634055" y="3302115"/>
            <a:chExt cx="848449" cy="796469"/>
          </a:xfrm>
        </p:grpSpPr>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sp>
        <p:nvSpPr>
          <p:cNvPr id="23" name="Rectangle 22"/>
          <p:cNvSpPr/>
          <p:nvPr/>
        </p:nvSpPr>
        <p:spPr>
          <a:xfrm>
            <a:off x="1389764" y="3865190"/>
            <a:ext cx="4120231" cy="400110"/>
          </a:xfrm>
          <a:prstGeom prst="rect">
            <a:avLst/>
          </a:prstGeom>
        </p:spPr>
        <p:txBody>
          <a:bodyPr wrap="square">
            <a:spAutoFit/>
          </a:bodyPr>
          <a:lstStyle/>
          <a:p>
            <a:pPr algn="just"/>
            <a:r>
              <a:rPr lang="en-US" sz="2000" b="1" dirty="0">
                <a:solidFill>
                  <a:srgbClr val="2B26F6"/>
                </a:solidFill>
                <a:latin typeface="#9Slide03 SFU Futura_12" panose="00000400000000000000" pitchFamily="2" charset="0"/>
                <a:cs typeface="Arial" panose="020B0604020202020204" pitchFamily="34" charset="0"/>
              </a:rPr>
              <a:t>HĐ</a:t>
            </a:r>
            <a:r>
              <a:rPr lang="en-US" sz="2000" b="1">
                <a:solidFill>
                  <a:srgbClr val="2B26F6"/>
                </a:solidFill>
                <a:latin typeface="#9Slide03 SFU Futura_12" panose="00000400000000000000" pitchFamily="2" charset="0"/>
                <a:cs typeface="Arial" panose="020B0604020202020204" pitchFamily="34" charset="0"/>
              </a:rPr>
              <a:t>: </a:t>
            </a:r>
            <a:r>
              <a:rPr lang="en-US" sz="2000" b="1">
                <a:solidFill>
                  <a:srgbClr val="FF0000"/>
                </a:solidFill>
                <a:latin typeface="#9Slide03 SFU Futura_12" panose="00000400000000000000" pitchFamily="2" charset="0"/>
                <a:cs typeface="Arial" panose="020B0604020202020204" pitchFamily="34" charset="0"/>
              </a:rPr>
              <a:t>cặp đôi</a:t>
            </a:r>
            <a:endParaRPr lang="en-US" sz="2000" b="1" dirty="0">
              <a:solidFill>
                <a:srgbClr val="FF0000"/>
              </a:solidFill>
              <a:latin typeface="#9Slide03 SFU Futura_12" panose="00000400000000000000" pitchFamily="2" charset="0"/>
            </a:endParaRPr>
          </a:p>
        </p:txBody>
      </p:sp>
      <p:sp>
        <p:nvSpPr>
          <p:cNvPr id="24" name="Rectangle 23"/>
          <p:cNvSpPr/>
          <p:nvPr/>
        </p:nvSpPr>
        <p:spPr>
          <a:xfrm>
            <a:off x="6172200" y="3865190"/>
            <a:ext cx="3417946" cy="400110"/>
          </a:xfrm>
          <a:prstGeom prst="rect">
            <a:avLst/>
          </a:prstGeom>
        </p:spPr>
        <p:txBody>
          <a:bodyPr wrap="square">
            <a:spAutoFit/>
          </a:bodyPr>
          <a:lstStyle/>
          <a:p>
            <a:pPr algn="just"/>
            <a:r>
              <a:rPr lang="en-US" sz="20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000" b="1">
                <a:solidFill>
                  <a:srgbClr val="FF0000"/>
                </a:solidFill>
                <a:latin typeface="#9Slide03 SFU Futura_12" panose="00000400000000000000" pitchFamily="2" charset="0"/>
                <a:cs typeface="Arial" panose="020B0604020202020204" pitchFamily="34" charset="0"/>
              </a:rPr>
              <a:t>( 3</a:t>
            </a:r>
            <a:r>
              <a:rPr lang="vi-VN" sz="2000" b="1">
                <a:solidFill>
                  <a:srgbClr val="FF0000"/>
                </a:solidFill>
                <a:latin typeface="#9Slide03 SFU Futura_12" panose="00000400000000000000" pitchFamily="2" charset="0"/>
                <a:cs typeface="Arial" panose="020B0604020202020204" pitchFamily="34" charset="0"/>
              </a:rPr>
              <a:t> </a:t>
            </a:r>
            <a:r>
              <a:rPr lang="en-US" sz="2000" b="1">
                <a:solidFill>
                  <a:srgbClr val="FF0000"/>
                </a:solidFill>
                <a:latin typeface="#9Slide03 SFU Futura_12" panose="00000400000000000000" pitchFamily="2" charset="0"/>
                <a:cs typeface="Arial" panose="020B0604020202020204" pitchFamily="34" charset="0"/>
              </a:rPr>
              <a:t> phút)</a:t>
            </a:r>
            <a:r>
              <a:rPr lang="en-US" sz="20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0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5" name="3 Minute Timer (Nho)">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a:stretch>
            <a:fillRect/>
          </a:stretch>
        </p:blipFill>
        <p:spPr>
          <a:xfrm>
            <a:off x="7832303" y="3039826"/>
            <a:ext cx="1161931" cy="720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par>
                                <p:cTn id="27" presetID="22" presetClass="entr" presetSubtype="2"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5"/>
                </p:tgtEl>
              </p:cMediaNode>
            </p:video>
          </p:childTnLst>
        </p:cTn>
      </p:par>
    </p:tnLst>
    <p:bldLst>
      <p:bldP spid="6" grpId="0" animBg="1"/>
      <p:bldP spid="7" grpId="0"/>
      <p:bldP spid="12" grpId="0" animBg="1"/>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9597"/>
            <a:ext cx="3810000" cy="461665"/>
          </a:xfrm>
          <a:prstGeom prst="rect">
            <a:avLst/>
          </a:prstGeom>
          <a:noFill/>
        </p:spPr>
        <p:txBody>
          <a:bodyPr wrap="square" rtlCol="0">
            <a:spAutoFit/>
          </a:bodyPr>
          <a:lstStyle/>
          <a:p>
            <a:r>
              <a:rPr lang="vi-VN" sz="2400">
                <a:solidFill>
                  <a:srgbClr val="FF3399"/>
                </a:solidFill>
              </a:rPr>
              <a:t>* Kịch bản BĐKH toàn cầu</a:t>
            </a:r>
            <a:endParaRPr lang="en-US" sz="2400">
              <a:solidFill>
                <a:srgbClr val="FF3399"/>
              </a:solidFill>
            </a:endParaRPr>
          </a:p>
        </p:txBody>
      </p:sp>
      <p:sp>
        <p:nvSpPr>
          <p:cNvPr id="6" name="Rectangle 5"/>
          <p:cNvSpPr/>
          <p:nvPr/>
        </p:nvSpPr>
        <p:spPr>
          <a:xfrm>
            <a:off x="0" y="514350"/>
            <a:ext cx="9144000" cy="1200329"/>
          </a:xfrm>
          <a:prstGeom prst="rect">
            <a:avLst/>
          </a:prstGeom>
        </p:spPr>
        <p:txBody>
          <a:bodyPr wrap="square">
            <a:spAutoFit/>
          </a:bodyPr>
          <a:lstStyle/>
          <a:p>
            <a:pPr marL="342900" indent="-342900">
              <a:buFontTx/>
              <a:buChar char="-"/>
            </a:pPr>
            <a:r>
              <a:rPr lang="vi-VN" sz="2400">
                <a:solidFill>
                  <a:srgbClr val="00B050"/>
                </a:solidFill>
                <a:latin typeface="Arial" panose="020B0604020202020204" pitchFamily="34" charset="0"/>
                <a:cs typeface="Arial" panose="020B0604020202020204" pitchFamily="34" charset="0"/>
              </a:rPr>
              <a:t>Trong thế kỉ XXI, nhiệt độ </a:t>
            </a:r>
            <a:r>
              <a:rPr lang="vi-VN" sz="2400">
                <a:solidFill>
                  <a:srgbClr val="00B050"/>
                </a:solidFill>
                <a:cs typeface="Arial" panose="020B0604020202020204" pitchFamily="34" charset="0"/>
              </a:rPr>
              <a:t>TB toàn cầu sẽ tăng 1,1°C – 2,6°C (dao động đến 2,6°C – 4,8°C)</a:t>
            </a:r>
            <a:endParaRPr lang="vi-VN" sz="2400">
              <a:solidFill>
                <a:srgbClr val="00B050"/>
              </a:solidFill>
              <a:cs typeface="Arial" panose="020B0604020202020204" pitchFamily="34" charset="0"/>
            </a:endParaRPr>
          </a:p>
          <a:p>
            <a:pPr marL="342900" indent="-342900">
              <a:buFontTx/>
              <a:buChar char="-"/>
            </a:pPr>
            <a:r>
              <a:rPr lang="vi-VN" sz="2400">
                <a:solidFill>
                  <a:srgbClr val="00B050"/>
                </a:solidFill>
                <a:latin typeface="Arial" panose="020B0604020202020204" pitchFamily="34" charset="0"/>
                <a:cs typeface="Arial" panose="020B0604020202020204" pitchFamily="34" charset="0"/>
              </a:rPr>
              <a:t>Lượng mưa và các hiện tượng thời tiết cực đoan gia tăng</a:t>
            </a:r>
            <a:endParaRPr lang="en-US" sz="2400"/>
          </a:p>
        </p:txBody>
      </p:sp>
      <p:grpSp>
        <p:nvGrpSpPr>
          <p:cNvPr id="10" name="Group 9"/>
          <p:cNvGrpSpPr/>
          <p:nvPr/>
        </p:nvGrpSpPr>
        <p:grpSpPr>
          <a:xfrm>
            <a:off x="112222" y="1852444"/>
            <a:ext cx="8888264" cy="3152755"/>
            <a:chOff x="112222" y="1852444"/>
            <a:chExt cx="8888264" cy="3152755"/>
          </a:xfrm>
        </p:grpSpPr>
        <p:pic>
          <p:nvPicPr>
            <p:cNvPr id="8" name="Picture 7"/>
            <p:cNvPicPr>
              <a:picLocks noChangeAspect="1"/>
            </p:cNvPicPr>
            <p:nvPr/>
          </p:nvPicPr>
          <p:blipFill>
            <a:blip r:embed="rId1"/>
            <a:stretch>
              <a:fillRect/>
            </a:stretch>
          </p:blipFill>
          <p:spPr>
            <a:xfrm>
              <a:off x="4191000" y="1852444"/>
              <a:ext cx="4809486" cy="3152755"/>
            </a:xfrm>
            <a:prstGeom prst="rect">
              <a:avLst/>
            </a:prstGeom>
          </p:spPr>
        </p:pic>
        <p:pic>
          <p:nvPicPr>
            <p:cNvPr id="9" name="Picture 8"/>
            <p:cNvPicPr>
              <a:picLocks noChangeAspect="1"/>
            </p:cNvPicPr>
            <p:nvPr/>
          </p:nvPicPr>
          <p:blipFill rotWithShape="1">
            <a:blip r:embed="rId2"/>
            <a:srcRect l="24316"/>
            <a:stretch>
              <a:fillRect/>
            </a:stretch>
          </p:blipFill>
          <p:spPr>
            <a:xfrm>
              <a:off x="112222" y="1852444"/>
              <a:ext cx="3926378" cy="3152755"/>
            </a:xfrm>
            <a:prstGeom prst="rect">
              <a:avLst/>
            </a:prstGeom>
          </p:spPr>
        </p:pic>
      </p:grpSp>
      <p:pic>
        <p:nvPicPr>
          <p:cNvPr id="11" name="Picture 10"/>
          <p:cNvPicPr>
            <a:picLocks noChangeAspect="1"/>
          </p:cNvPicPr>
          <p:nvPr/>
        </p:nvPicPr>
        <p:blipFill>
          <a:blip r:embed="rId3"/>
          <a:stretch>
            <a:fillRect/>
          </a:stretch>
        </p:blipFill>
        <p:spPr>
          <a:xfrm>
            <a:off x="4191000" y="1852444"/>
            <a:ext cx="4809486" cy="3152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2036130"/>
            <a:ext cx="8059500" cy="2914447"/>
            <a:chOff x="2136376" y="1908493"/>
            <a:chExt cx="9216309" cy="4060296"/>
          </a:xfrm>
        </p:grpSpPr>
        <p:pic>
          <p:nvPicPr>
            <p:cNvPr id="5" name="Picture 4"/>
            <p:cNvPicPr>
              <a:picLocks noChangeAspect="1"/>
            </p:cNvPicPr>
            <p:nvPr/>
          </p:nvPicPr>
          <p:blipFill>
            <a:blip r:embed="rId1"/>
            <a:stretch>
              <a:fillRect/>
            </a:stretch>
          </p:blipFill>
          <p:spPr>
            <a:xfrm>
              <a:off x="2136376" y="1908493"/>
              <a:ext cx="8316486" cy="3572374"/>
            </a:xfrm>
            <a:prstGeom prst="rect">
              <a:avLst/>
            </a:prstGeom>
          </p:spPr>
        </p:pic>
        <p:sp>
          <p:nvSpPr>
            <p:cNvPr id="6" name="TextBox 5"/>
            <p:cNvSpPr txBox="1"/>
            <p:nvPr/>
          </p:nvSpPr>
          <p:spPr>
            <a:xfrm>
              <a:off x="4029051" y="5411371"/>
              <a:ext cx="7323634" cy="557418"/>
            </a:xfrm>
            <a:prstGeom prst="rect">
              <a:avLst/>
            </a:prstGeom>
            <a:noFill/>
          </p:spPr>
          <p:txBody>
            <a:bodyPr wrap="square" rtlCol="0">
              <a:spAutoFit/>
            </a:bodyPr>
            <a:lstStyle/>
            <a:p>
              <a:r>
                <a:rPr lang="vi-VN" sz="2000">
                  <a:solidFill>
                    <a:srgbClr val="FF3399"/>
                  </a:solidFill>
                  <a:latin typeface="Arial" panose="020B0604020202020204" pitchFamily="34" charset="0"/>
                  <a:cs typeface="Arial" panose="020B0604020202020204" pitchFamily="34" charset="0"/>
                </a:rPr>
                <a:t>Băng tan ở Châu Nam Cực</a:t>
              </a:r>
              <a:endParaRPr lang="en-US" sz="2000">
                <a:solidFill>
                  <a:srgbClr val="FF3399"/>
                </a:solidFill>
                <a:latin typeface="Arial" panose="020B0604020202020204" pitchFamily="34" charset="0"/>
                <a:cs typeface="Arial" panose="020B0604020202020204" pitchFamily="34" charset="0"/>
              </a:endParaRPr>
            </a:p>
          </p:txBody>
        </p:sp>
      </p:grpSp>
      <p:sp>
        <p:nvSpPr>
          <p:cNvPr id="7" name="Rectangle 6"/>
          <p:cNvSpPr/>
          <p:nvPr/>
        </p:nvSpPr>
        <p:spPr>
          <a:xfrm>
            <a:off x="228600" y="819150"/>
            <a:ext cx="9144000" cy="830997"/>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 Cuối thế kỉ XXI, nhiệt độ ở châu Nam Cực sẽ tăng 0,5°C =&gt; lớp băng tan chảy nhiều hơn, </a:t>
            </a:r>
            <a:endParaRPr lang="en-US" sz="2400"/>
          </a:p>
        </p:txBody>
      </p:sp>
      <p:sp>
        <p:nvSpPr>
          <p:cNvPr id="8" name="Rectangle 7"/>
          <p:cNvSpPr/>
          <p:nvPr/>
        </p:nvSpPr>
        <p:spPr>
          <a:xfrm>
            <a:off x="11084" y="87962"/>
            <a:ext cx="6324600" cy="369332"/>
          </a:xfrm>
          <a:prstGeom prst="rect">
            <a:avLst/>
          </a:prstGeom>
        </p:spPr>
        <p:txBody>
          <a:bodyPr wrap="square">
            <a:spAutoFit/>
          </a:bodyPr>
          <a:lstStyle/>
          <a:p>
            <a:r>
              <a:rPr lang="vi-VN">
                <a:solidFill>
                  <a:srgbClr val="FF3399"/>
                </a:solidFill>
                <a:cs typeface="Arial" panose="020B0604020202020204" pitchFamily="34" charset="0"/>
              </a:rPr>
              <a:t>* Ảnh hưởng của BĐKH đến lớp băng ở châu Nam Cực</a:t>
            </a:r>
            <a:endParaRPr lang="en-US"/>
          </a:p>
        </p:txBody>
      </p:sp>
      <p:pic>
        <p:nvPicPr>
          <p:cNvPr id="10" name="Picture 9"/>
          <p:cNvPicPr>
            <a:picLocks noChangeAspect="1"/>
          </p:cNvPicPr>
          <p:nvPr/>
        </p:nvPicPr>
        <p:blipFill>
          <a:blip r:embed="rId2"/>
          <a:stretch>
            <a:fillRect/>
          </a:stretch>
        </p:blipFill>
        <p:spPr>
          <a:xfrm>
            <a:off x="723900" y="1885159"/>
            <a:ext cx="7696200" cy="3045972"/>
          </a:xfrm>
          <a:prstGeom prst="rect">
            <a:avLst/>
          </a:prstGeom>
        </p:spPr>
      </p:pic>
      <p:sp>
        <p:nvSpPr>
          <p:cNvPr id="11" name="TextBox 10"/>
          <p:cNvSpPr txBox="1"/>
          <p:nvPr/>
        </p:nvSpPr>
        <p:spPr>
          <a:xfrm>
            <a:off x="1905000" y="4696411"/>
            <a:ext cx="5892074" cy="400110"/>
          </a:xfrm>
          <a:prstGeom prst="rect">
            <a:avLst/>
          </a:prstGeom>
          <a:solidFill>
            <a:schemeClr val="bg1"/>
          </a:solidFill>
        </p:spPr>
        <p:txBody>
          <a:bodyPr wrap="square" rtlCol="0">
            <a:spAutoFit/>
          </a:bodyPr>
          <a:lstStyle/>
          <a:p>
            <a:pPr algn="ctr"/>
            <a:r>
              <a:rPr lang="vi-VN" sz="2000">
                <a:solidFill>
                  <a:srgbClr val="FF3399"/>
                </a:solidFill>
              </a:rPr>
              <a:t>Băng tan trên diện rộng</a:t>
            </a:r>
            <a:endParaRPr lang="en-US" sz="200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3350"/>
            <a:ext cx="9601200" cy="430887"/>
          </a:xfrm>
          <a:prstGeom prst="rect">
            <a:avLst/>
          </a:prstGeom>
        </p:spPr>
        <p:txBody>
          <a:bodyPr wrap="square">
            <a:spAutoFit/>
          </a:bodyPr>
          <a:lstStyle/>
          <a:p>
            <a:r>
              <a:rPr lang="vi-VN" sz="2200">
                <a:solidFill>
                  <a:srgbClr val="FF3399"/>
                </a:solidFill>
                <a:cs typeface="Arial" panose="020B0604020202020204" pitchFamily="34" charset="0"/>
              </a:rPr>
              <a:t>* Sự thay đổi của thiên nhiên châu Nam Cực khi có BĐKH toàn cầu</a:t>
            </a:r>
            <a:endParaRPr lang="en-US" sz="2200"/>
          </a:p>
        </p:txBody>
      </p:sp>
      <p:pic>
        <p:nvPicPr>
          <p:cNvPr id="5" name="Picture 4"/>
          <p:cNvPicPr>
            <a:picLocks noChangeAspect="1"/>
          </p:cNvPicPr>
          <p:nvPr/>
        </p:nvPicPr>
        <p:blipFill>
          <a:blip r:embed="rId1"/>
          <a:stretch>
            <a:fillRect/>
          </a:stretch>
        </p:blipFill>
        <p:spPr>
          <a:xfrm>
            <a:off x="260378" y="711431"/>
            <a:ext cx="4281142" cy="2879234"/>
          </a:xfrm>
          <a:prstGeom prst="rect">
            <a:avLst/>
          </a:prstGeom>
        </p:spPr>
      </p:pic>
      <p:pic>
        <p:nvPicPr>
          <p:cNvPr id="6" name="Picture 5"/>
          <p:cNvPicPr>
            <a:picLocks noChangeAspect="1"/>
          </p:cNvPicPr>
          <p:nvPr/>
        </p:nvPicPr>
        <p:blipFill>
          <a:blip r:embed="rId2"/>
          <a:stretch>
            <a:fillRect/>
          </a:stretch>
        </p:blipFill>
        <p:spPr>
          <a:xfrm>
            <a:off x="4724400" y="711431"/>
            <a:ext cx="4199984" cy="2879234"/>
          </a:xfrm>
          <a:prstGeom prst="rect">
            <a:avLst/>
          </a:prstGeom>
        </p:spPr>
      </p:pic>
      <p:sp>
        <p:nvSpPr>
          <p:cNvPr id="8" name="TextBox 7"/>
          <p:cNvSpPr txBox="1"/>
          <p:nvPr/>
        </p:nvSpPr>
        <p:spPr>
          <a:xfrm>
            <a:off x="923384" y="3692222"/>
            <a:ext cx="8001000" cy="646331"/>
          </a:xfrm>
          <a:prstGeom prst="rect">
            <a:avLst/>
          </a:prstGeom>
          <a:noFill/>
        </p:spPr>
        <p:txBody>
          <a:bodyPr wrap="square" rtlCol="0">
            <a:spAutoFit/>
          </a:bodyPr>
          <a:lstStyle/>
          <a:p>
            <a:pPr algn="ctr"/>
            <a:r>
              <a:rPr lang="vi-VN">
                <a:solidFill>
                  <a:srgbClr val="2B1CF0"/>
                </a:solidFill>
              </a:rPr>
              <a:t>-Thu hẹp địa bàn sinh sống của các loài động vật, làm giảm số lượng loài chim cánh cụt ở châu Nam Cực</a:t>
            </a:r>
            <a:endParaRPr lang="en-US">
              <a:solidFill>
                <a:srgbClr val="2B1C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srcRect r="2361" b="2"/>
          <a:stretch>
            <a:fillRect/>
          </a:stretch>
        </p:blipFill>
        <p:spPr>
          <a:xfrm>
            <a:off x="1891767" y="10"/>
            <a:ext cx="7252231" cy="51434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019040" y="2952750"/>
            <a:ext cx="5085889" cy="3035672"/>
          </a:xfrm>
          <a:prstGeom prst="rect">
            <a:avLst/>
          </a:prstGeom>
        </p:spPr>
        <p:txBody>
          <a:bodyPr vert="horz" lIns="91440" tIns="45720" rIns="91440" bIns="45720" rtlCol="0">
            <a:normAutofit/>
          </a:bodyPr>
          <a:lstStyle/>
          <a:p>
            <a:pPr algn="ctr">
              <a:lnSpc>
                <a:spcPct val="90000"/>
              </a:lnSpc>
              <a:spcAft>
                <a:spcPts val="600"/>
              </a:spcAft>
            </a:pPr>
            <a:r>
              <a:rPr lang="en-US" sz="2000">
                <a:solidFill>
                  <a:srgbClr val="2B1C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Đốm tảo xanh xuất hiện dày đặc tại vùng tuyết trắng Nam Cực.</a:t>
            </a:r>
            <a:endParaRPr lang="en-US" sz="2000">
              <a:solidFill>
                <a:srgbClr val="2B1C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40177" y="2015912"/>
            <a:ext cx="2942841" cy="923330"/>
          </a:xfrm>
          <a:prstGeom prst="rect">
            <a:avLst/>
          </a:prstGeom>
        </p:spPr>
        <p:txBody>
          <a:bodyPr wrap="square">
            <a:spAutoFit/>
          </a:bodyPr>
          <a:lstStyle/>
          <a:p>
            <a:pPr algn="just"/>
            <a:r>
              <a:rPr lang="vi-VN">
                <a:solidFill>
                  <a:srgbClr val="00B050"/>
                </a:solidFill>
                <a:cs typeface="Arial" panose="020B0604020202020204" pitchFamily="34" charset="0"/>
              </a:rPr>
              <a:t>*Nhiều hệ sinh thái sẽ mất đi nhưng lại xuất hiện các đồng cỏ ở vùng ven biển. </a:t>
            </a:r>
            <a:endParaRPr lang="vi-VN">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p:cNvSpPr/>
          <p:nvPr/>
        </p:nvSpPr>
        <p:spPr>
          <a:xfrm>
            <a:off x="458985" y="27118"/>
            <a:ext cx="6787763" cy="696516"/>
          </a:xfrm>
          <a:prstGeom prst="homePlate">
            <a:avLst/>
          </a:prstGeom>
          <a:solidFill>
            <a:schemeClr val="accent6">
              <a:lumMod val="20000"/>
              <a:lumOff val="8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 name="Arrow: Pentagon 4"/>
          <p:cNvSpPr/>
          <p:nvPr/>
        </p:nvSpPr>
        <p:spPr>
          <a:xfrm>
            <a:off x="14136" y="27118"/>
            <a:ext cx="976464" cy="704106"/>
          </a:xfrm>
          <a:prstGeom prst="homePlate">
            <a:avLst/>
          </a:prstGeom>
          <a:solidFill>
            <a:srgbClr val="2B1C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2</a:t>
            </a:r>
            <a:endParaRPr lang="en-US" sz="3000" b="1" dirty="0">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215842" y="27118"/>
            <a:ext cx="75867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000" dirty="0">
                <a:solidFill>
                  <a:srgbClr val="1966FF"/>
                </a:solidFill>
                <a:cs typeface="Arial" panose="020B0604020202020204" pitchFamily="34" charset="0"/>
              </a:rPr>
              <a:t>Kịch bản về sự thay đổi thiên nhiên Châu Nam Cực</a:t>
            </a:r>
            <a:endParaRPr lang="en-US" altLang="en-US" sz="2000" dirty="0">
              <a:solidFill>
                <a:srgbClr val="1966FF"/>
              </a:solidFill>
              <a:cs typeface="Arial" panose="020B0604020202020204" pitchFamily="34" charset="0"/>
            </a:endParaRPr>
          </a:p>
          <a:p>
            <a:pPr algn="ctr">
              <a:spcBef>
                <a:spcPct val="0"/>
              </a:spcBef>
              <a:buFontTx/>
              <a:buNone/>
            </a:pPr>
            <a:r>
              <a:rPr lang="en-US" altLang="en-US" sz="2000" dirty="0" err="1">
                <a:solidFill>
                  <a:srgbClr val="1966FF"/>
                </a:solidFill>
                <a:cs typeface="Arial" panose="020B0604020202020204" pitchFamily="34" charset="0"/>
              </a:rPr>
              <a:t>khi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có</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biến</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đổi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khí</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hậu</a:t>
            </a:r>
            <a:endParaRPr lang="en-US" altLang="en-US" sz="2000" dirty="0">
              <a:solidFill>
                <a:srgbClr val="1966FF"/>
              </a:solidFill>
              <a:cs typeface="Arial" panose="020B0604020202020204" pitchFamily="34" charset="0"/>
            </a:endParaRPr>
          </a:p>
        </p:txBody>
      </p:sp>
      <p:sp>
        <p:nvSpPr>
          <p:cNvPr id="7" name="Rectangle 6"/>
          <p:cNvSpPr/>
          <p:nvPr/>
        </p:nvSpPr>
        <p:spPr>
          <a:xfrm>
            <a:off x="76200" y="1186755"/>
            <a:ext cx="9144000" cy="1384995"/>
          </a:xfrm>
          <a:prstGeom prst="rect">
            <a:avLst/>
          </a:prstGeom>
        </p:spPr>
        <p:txBody>
          <a:bodyPr wrap="square">
            <a:spAutoFit/>
          </a:bodyPr>
          <a:lstStyle/>
          <a:p>
            <a:r>
              <a:rPr lang="vi-VN" sz="2800">
                <a:solidFill>
                  <a:srgbClr val="2B1CF0"/>
                </a:solidFill>
                <a:latin typeface="Arial" panose="020B0604020202020204" pitchFamily="34" charset="0"/>
                <a:cs typeface="Arial" panose="020B0604020202020204" pitchFamily="34" charset="0"/>
              </a:rPr>
              <a:t>- Nhiệt độ ở châu Nam Cực tăng làm lớp băng tan chảy nhiều hơn, thu hẹp địa bàn sinh sống của các loài động vật ở Nam Cực</a:t>
            </a:r>
            <a:endParaRPr lang="en-US" sz="2800">
              <a:solidFill>
                <a:srgbClr val="2B1CF0"/>
              </a:solidFill>
              <a:latin typeface="Arial" panose="020B0604020202020204" pitchFamily="34" charset="0"/>
              <a:cs typeface="Arial" panose="020B0604020202020204" pitchFamily="34" charset="0"/>
            </a:endParaRPr>
          </a:p>
        </p:txBody>
      </p:sp>
      <p:sp>
        <p:nvSpPr>
          <p:cNvPr id="8" name="Rectangle 7"/>
          <p:cNvSpPr/>
          <p:nvPr/>
        </p:nvSpPr>
        <p:spPr>
          <a:xfrm>
            <a:off x="40178" y="2571750"/>
            <a:ext cx="8722823" cy="954107"/>
          </a:xfrm>
          <a:prstGeom prst="rect">
            <a:avLst/>
          </a:prstGeom>
        </p:spPr>
        <p:txBody>
          <a:bodyPr wrap="square">
            <a:spAutoFit/>
          </a:bodyPr>
          <a:lstStyle/>
          <a:p>
            <a:pPr algn="just"/>
            <a:r>
              <a:rPr lang="vi-VN" sz="2800">
                <a:solidFill>
                  <a:srgbClr val="2B1CF0"/>
                </a:solidFill>
                <a:latin typeface="Arial" panose="020B0604020202020204" pitchFamily="34" charset="0"/>
                <a:cs typeface="Arial" panose="020B0604020202020204" pitchFamily="34" charset="0"/>
              </a:rPr>
              <a:t>- Nhiều hệ sinh thái sẽ mất đi nhưng lại xuất hiện các đồng cỏ ở vùng ven biển. </a:t>
            </a:r>
            <a:endParaRPr lang="vi-VN" sz="2800">
              <a:solidFill>
                <a:srgbClr val="2B1CF0"/>
              </a:solidFill>
              <a:latin typeface="Arial" panose="020B0604020202020204" pitchFamily="34" charset="0"/>
              <a:cs typeface="Arial" panose="020B0604020202020204" pitchFamily="34" charset="0"/>
            </a:endParaRPr>
          </a:p>
        </p:txBody>
      </p:sp>
      <p:pic>
        <p:nvPicPr>
          <p:cNvPr id="9" name="Picture 8" descr="book9"/>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569927" y="109404"/>
            <a:ext cx="1470945" cy="8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411139" y="2332935"/>
            <a:ext cx="8321722" cy="2233945"/>
          </a:xfrm>
          <a:prstGeom prst="rect">
            <a:avLst/>
          </a:prstGeom>
          <a:noFill/>
          <a:ln w="952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450"/>
              </a:spcBef>
            </a:pPr>
            <a:r>
              <a:rPr lang="en-US" altLang="en-US" sz="2700">
                <a:solidFill>
                  <a:srgbClr val="FF3399"/>
                </a:solidFill>
                <a:cs typeface="Arial" panose="020B0604020202020204" pitchFamily="34" charset="0"/>
              </a:rPr>
              <a:t>- Tại sao băng ở Nam cực hiện nay tan chảy nhiều hơn trước?</a:t>
            </a:r>
            <a:endParaRPr lang="en-US" altLang="en-US" sz="2700">
              <a:solidFill>
                <a:srgbClr val="FF3399"/>
              </a:solidFill>
              <a:cs typeface="Arial" panose="020B0604020202020204" pitchFamily="34" charset="0"/>
            </a:endParaRPr>
          </a:p>
          <a:p>
            <a:pPr eaLnBrk="1" hangingPunct="1">
              <a:spcBef>
                <a:spcPts val="450"/>
              </a:spcBef>
            </a:pPr>
            <a:r>
              <a:rPr lang="en-US" altLang="en-US" sz="2700">
                <a:solidFill>
                  <a:srgbClr val="FF3399"/>
                </a:solidFill>
                <a:cs typeface="Arial" panose="020B0604020202020204" pitchFamily="34" charset="0"/>
              </a:rPr>
              <a:t>-</a:t>
            </a:r>
            <a:r>
              <a:rPr lang="vi-VN" sz="2700">
                <a:solidFill>
                  <a:srgbClr val="FF3399"/>
                </a:solidFill>
                <a:cs typeface="Arial" panose="020B0604020202020204" pitchFamily="34" charset="0"/>
              </a:rPr>
              <a:t> Tác động của việc tan băng ở châu Nam Cực do biến đổi khí hậu toàn cầu đối với thiên nhiên hoặc con người trên Trái Đất?</a:t>
            </a:r>
            <a:endParaRPr lang="en-US" altLang="en-US" sz="2700">
              <a:solidFill>
                <a:srgbClr val="FF3399"/>
              </a:solidFill>
              <a:cs typeface="Arial" panose="020B0604020202020204" pitchFamily="34" charset="0"/>
            </a:endParaRPr>
          </a:p>
        </p:txBody>
      </p:sp>
      <p:pic>
        <p:nvPicPr>
          <p:cNvPr id="12" name="Picture 11"/>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84649" y="888426"/>
            <a:ext cx="1124189" cy="717568"/>
          </a:xfrm>
          <a:prstGeom prst="rect">
            <a:avLst/>
          </a:prstGeom>
        </p:spPr>
      </p:pic>
      <p:sp>
        <p:nvSpPr>
          <p:cNvPr id="13" name="Rectangle 12"/>
          <p:cNvSpPr/>
          <p:nvPr/>
        </p:nvSpPr>
        <p:spPr>
          <a:xfrm>
            <a:off x="206312" y="1516519"/>
            <a:ext cx="3090173" cy="553998"/>
          </a:xfrm>
          <a:prstGeom prst="rect">
            <a:avLst/>
          </a:prstGeom>
        </p:spPr>
        <p:txBody>
          <a:bodyPr wrap="square">
            <a:spAutoFit/>
          </a:bodyPr>
          <a:lstStyle/>
          <a:p>
            <a:pPr algn="just"/>
            <a:r>
              <a:rPr lang="en-US" sz="2100" b="1" dirty="0">
                <a:solidFill>
                  <a:srgbClr val="2A08B8"/>
                </a:solidFill>
                <a:latin typeface="#9Slide03 SFU Futura_12" panose="00000400000000000000" pitchFamily="2" charset="0"/>
                <a:cs typeface="Arial" panose="020B0604020202020204" pitchFamily="34" charset="0"/>
              </a:rPr>
              <a:t>HĐ: </a:t>
            </a:r>
            <a:r>
              <a:rPr lang="en-US" sz="2100" b="1" dirty="0" err="1">
                <a:solidFill>
                  <a:srgbClr val="2A08B8"/>
                </a:solidFill>
                <a:latin typeface="#9Slide03 SFU Futura_12" panose="00000400000000000000" pitchFamily="2" charset="0"/>
                <a:cs typeface="Arial" panose="020B0604020202020204" pitchFamily="34" charset="0"/>
              </a:rPr>
              <a:t>theo</a:t>
            </a:r>
            <a:r>
              <a:rPr lang="en-US" sz="2100" b="1" dirty="0">
                <a:solidFill>
                  <a:srgbClr val="2A08B8"/>
                </a:solidFill>
                <a:latin typeface="#9Slide03 SFU Futura_12" panose="00000400000000000000" pitchFamily="2" charset="0"/>
                <a:cs typeface="Arial" panose="020B0604020202020204" pitchFamily="34" charset="0"/>
              </a:rPr>
              <a:t> </a:t>
            </a:r>
            <a:r>
              <a:rPr lang="en-US" sz="2100" b="1" err="1">
                <a:solidFill>
                  <a:srgbClr val="2A08B8"/>
                </a:solidFill>
                <a:latin typeface="#9Slide03 SFU Futura_12" panose="00000400000000000000" pitchFamily="2" charset="0"/>
                <a:cs typeface="Arial" panose="020B0604020202020204" pitchFamily="34" charset="0"/>
              </a:rPr>
              <a:t>nhóm</a:t>
            </a:r>
            <a:r>
              <a:rPr lang="en-US" sz="2100" b="1">
                <a:solidFill>
                  <a:srgbClr val="2A08B8"/>
                </a:solidFill>
                <a:latin typeface="#9Slide03 SFU Futura_12" panose="00000400000000000000" pitchFamily="2" charset="0"/>
                <a:cs typeface="Arial" panose="020B0604020202020204" pitchFamily="34" charset="0"/>
              </a:rPr>
              <a:t> (</a:t>
            </a:r>
            <a:r>
              <a:rPr lang="en-US" sz="3000" b="1">
                <a:solidFill>
                  <a:srgbClr val="FF0000"/>
                </a:solidFill>
                <a:latin typeface="#9Slide03 SFU Futura_12" panose="00000400000000000000" pitchFamily="2" charset="0"/>
                <a:cs typeface="Arial" panose="020B0604020202020204" pitchFamily="34" charset="0"/>
              </a:rPr>
              <a:t>4</a:t>
            </a:r>
            <a:r>
              <a:rPr lang="en-US" sz="3000" b="1">
                <a:solidFill>
                  <a:srgbClr val="2A08B8"/>
                </a:solidFill>
                <a:latin typeface="#9Slide03 SFU Futura_12" panose="00000400000000000000" pitchFamily="2" charset="0"/>
                <a:cs typeface="Arial" panose="020B0604020202020204" pitchFamily="34" charset="0"/>
              </a:rPr>
              <a:t> </a:t>
            </a:r>
            <a:r>
              <a:rPr lang="en-US" sz="2100" b="1">
                <a:solidFill>
                  <a:srgbClr val="2A08B8"/>
                </a:solidFill>
                <a:latin typeface="#9Slide03 SFU Futura_12" panose="00000400000000000000" pitchFamily="2" charset="0"/>
                <a:cs typeface="Arial" panose="020B0604020202020204" pitchFamily="34" charset="0"/>
              </a:rPr>
              <a:t>nhóm</a:t>
            </a:r>
            <a:r>
              <a:rPr lang="en-US" sz="2100" b="1" dirty="0">
                <a:solidFill>
                  <a:srgbClr val="2A08B8"/>
                </a:solidFill>
                <a:latin typeface="#9Slide03 SFU Futura_12" panose="00000400000000000000" pitchFamily="2" charset="0"/>
                <a:cs typeface="Arial" panose="020B0604020202020204" pitchFamily="34" charset="0"/>
              </a:rPr>
              <a:t>)</a:t>
            </a:r>
            <a:endParaRPr lang="en-US" sz="2100" b="1" dirty="0">
              <a:solidFill>
                <a:srgbClr val="2A08B8"/>
              </a:solidFill>
              <a:latin typeface="#9Slide03 SFU Futura_12" panose="00000400000000000000" pitchFamily="2" charset="0"/>
            </a:endParaRPr>
          </a:p>
        </p:txBody>
      </p:sp>
      <p:sp>
        <p:nvSpPr>
          <p:cNvPr id="14" name="Rectangle 13"/>
          <p:cNvSpPr/>
          <p:nvPr/>
        </p:nvSpPr>
        <p:spPr>
          <a:xfrm>
            <a:off x="6371775" y="1399397"/>
            <a:ext cx="2563460" cy="553998"/>
          </a:xfrm>
          <a:prstGeom prst="rect">
            <a:avLst/>
          </a:prstGeom>
        </p:spPr>
        <p:txBody>
          <a:bodyPr wrap="square">
            <a:spAutoFit/>
          </a:bodyPr>
          <a:lstStyle/>
          <a:p>
            <a:pPr algn="just"/>
            <a:r>
              <a:rPr lang="en-US" sz="21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100" b="1">
                <a:solidFill>
                  <a:srgbClr val="FF0000"/>
                </a:solidFill>
                <a:latin typeface="#9Slide03 SFU Futura_12" panose="00000400000000000000" pitchFamily="2" charset="0"/>
                <a:cs typeface="Arial" panose="020B0604020202020204" pitchFamily="34" charset="0"/>
              </a:rPr>
              <a:t>(</a:t>
            </a:r>
            <a:r>
              <a:rPr lang="en-US" sz="3000" b="1">
                <a:solidFill>
                  <a:srgbClr val="FF0000"/>
                </a:solidFill>
                <a:latin typeface="#9Slide03 SFU Futura_12" panose="00000400000000000000" pitchFamily="2" charset="0"/>
                <a:cs typeface="Arial" panose="020B0604020202020204" pitchFamily="34" charset="0"/>
              </a:rPr>
              <a:t>3 </a:t>
            </a:r>
            <a:r>
              <a:rPr lang="en-US" sz="2100" b="1">
                <a:solidFill>
                  <a:srgbClr val="2A08B8"/>
                </a:solidFill>
                <a:latin typeface="#9Slide03 SFU Futura_12" panose="00000400000000000000" pitchFamily="2" charset="0"/>
                <a:cs typeface="Arial" panose="020B0604020202020204" pitchFamily="34" charset="0"/>
              </a:rPr>
              <a:t>phút)</a:t>
            </a:r>
            <a:r>
              <a:rPr lang="en-US" sz="21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1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5" name="3 Minute Timer (Nho)">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7889413" y="806568"/>
            <a:ext cx="1073270" cy="593732"/>
          </a:xfrm>
          <a:prstGeom prst="rect">
            <a:avLst/>
          </a:prstGeom>
        </p:spPr>
      </p:pic>
      <p:sp>
        <p:nvSpPr>
          <p:cNvPr id="16" name="Flowchart: Terminator 15"/>
          <p:cNvSpPr/>
          <p:nvPr/>
        </p:nvSpPr>
        <p:spPr>
          <a:xfrm>
            <a:off x="3984625" y="1440176"/>
            <a:ext cx="1795817" cy="402996"/>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9Slide03 SFU Futura_12" panose="00000400000000000000" pitchFamily="2" charset="0"/>
              </a:rPr>
              <a:t>Nhiệm</a:t>
            </a:r>
            <a:r>
              <a:rPr lang="en-US" sz="2400" b="1" dirty="0">
                <a:latin typeface="#9Slide03 SFU Futura_12" panose="00000400000000000000" pitchFamily="2" charset="0"/>
              </a:rPr>
              <a:t> </a:t>
            </a:r>
            <a:r>
              <a:rPr lang="en-US" sz="2400" b="1" dirty="0" err="1">
                <a:latin typeface="#9Slide03 SFU Futura_12" panose="00000400000000000000" pitchFamily="2" charset="0"/>
              </a:rPr>
              <a:t>vụ</a:t>
            </a:r>
            <a:r>
              <a:rPr lang="vi-VN" sz="2400" b="1" dirty="0">
                <a:latin typeface="#9Slide03 SFU Futura_12" panose="00000400000000000000" pitchFamily="2" charset="0"/>
              </a:rPr>
              <a:t> </a:t>
            </a:r>
            <a:endParaRPr lang="en-US" sz="2400" b="1" dirty="0">
              <a:latin typeface="#9Slide03 SFU Futura_12" panose="00000400000000000000" pitchFamily="2" charset="0"/>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3442266" y="1157875"/>
            <a:ext cx="905611" cy="905611"/>
          </a:xfrm>
          <a:prstGeom prst="rect">
            <a:avLst/>
          </a:prstGeom>
        </p:spPr>
      </p:pic>
      <p:grpSp>
        <p:nvGrpSpPr>
          <p:cNvPr id="3" name="Group 2"/>
          <p:cNvGrpSpPr/>
          <p:nvPr/>
        </p:nvGrpSpPr>
        <p:grpSpPr>
          <a:xfrm>
            <a:off x="2151530" y="121024"/>
            <a:ext cx="5419165" cy="779738"/>
            <a:chOff x="2868706" y="161365"/>
            <a:chExt cx="7225553" cy="1404692"/>
          </a:xfrm>
        </p:grpSpPr>
        <p:sp>
          <p:nvSpPr>
            <p:cNvPr id="2" name="Rectangle: Rounded Corners 1"/>
            <p:cNvSpPr/>
            <p:nvPr/>
          </p:nvSpPr>
          <p:spPr>
            <a:xfrm>
              <a:off x="2868706" y="161365"/>
              <a:ext cx="7078240" cy="138246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3016019" y="401697"/>
              <a:ext cx="7078240" cy="1164360"/>
            </a:xfrm>
            <a:prstGeom prst="rect">
              <a:avLst/>
            </a:prstGeom>
            <a:noFill/>
            <a:ln>
              <a:noFill/>
            </a:ln>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CHUYÊN GIA KHÍ HẬU</a:t>
              </a:r>
              <a:endParaRPr lang="en-US" sz="3600" b="1">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16" fill="hold" grpId="1" nodeType="clickEffect">
                                  <p:stCondLst>
                                    <p:cond delay="0"/>
                                  </p:stCondLst>
                                  <p:childTnLst>
                                    <p:animEffect transition="out" filter="diamond(in)">
                                      <p:cBhvr>
                                        <p:cTn id="19" dur="2000"/>
                                        <p:tgtEl>
                                          <p:spTgt spid="6">
                                            <p:txEl>
                                              <p:pRg st="0" end="0"/>
                                            </p:txEl>
                                          </p:spTgt>
                                        </p:tgtEl>
                                      </p:cBhvr>
                                    </p:animEffect>
                                    <p:set>
                                      <p:cBhvr>
                                        <p:cTn id="20" dur="1" fill="hold">
                                          <p:stCondLst>
                                            <p:cond delay="1999"/>
                                          </p:stCondLst>
                                        </p:cTn>
                                        <p:tgtEl>
                                          <p:spTgt spid="6">
                                            <p:txEl>
                                              <p:pRg st="0" end="0"/>
                                            </p:txEl>
                                          </p:spTgt>
                                        </p:tgtEl>
                                        <p:attrNameLst>
                                          <p:attrName>style.visibility</p:attrName>
                                        </p:attrNameLst>
                                      </p:cBhvr>
                                      <p:to>
                                        <p:strVal val="hidden"/>
                                      </p:to>
                                    </p:set>
                                  </p:childTnLst>
                                </p:cTn>
                              </p:par>
                              <p:par>
                                <p:cTn id="21" presetID="8" presetClass="exit" presetSubtype="16" fill="hold" grpId="1" nodeType="withEffect">
                                  <p:stCondLst>
                                    <p:cond delay="0"/>
                                  </p:stCondLst>
                                  <p:childTnLst>
                                    <p:animEffect transition="out" filter="diamond(in)">
                                      <p:cBhvr>
                                        <p:cTn id="22" dur="2000"/>
                                        <p:tgtEl>
                                          <p:spTgt spid="6">
                                            <p:txEl>
                                              <p:pRg st="1" end="1"/>
                                            </p:txEl>
                                          </p:spTgt>
                                        </p:tgtEl>
                                      </p:cBhvr>
                                    </p:animEffect>
                                    <p:set>
                                      <p:cBhvr>
                                        <p:cTn id="23" dur="1" fill="hold">
                                          <p:stCondLst>
                                            <p:cond delay="1999"/>
                                          </p:stCondLst>
                                        </p:cTn>
                                        <p:tgtEl>
                                          <p:spTgt spid="6">
                                            <p:txEl>
                                              <p:pRg st="1" end="1"/>
                                            </p:txEl>
                                          </p:spTgt>
                                        </p:tgtEl>
                                        <p:attrNameLst>
                                          <p:attrName>style.visibility</p:attrName>
                                        </p:attrNameLst>
                                      </p:cBhvr>
                                      <p:to>
                                        <p:strVal val="hidden"/>
                                      </p:to>
                                    </p:set>
                                  </p:childTnLst>
                                </p:cTn>
                              </p:par>
                              <p:par>
                                <p:cTn id="24" presetID="8" presetClass="exit" presetSubtype="16" fill="hold" grpId="1" nodeType="withEffect">
                                  <p:stCondLst>
                                    <p:cond delay="0"/>
                                  </p:stCondLst>
                                  <p:childTnLst>
                                    <p:animEffect transition="out" filter="diamond(in)">
                                      <p:cBhvr>
                                        <p:cTn id="25" dur="2000"/>
                                        <p:tgtEl>
                                          <p:spTgt spid="6">
                                            <p:bg/>
                                          </p:spTgt>
                                        </p:tgtEl>
                                      </p:cBhvr>
                                    </p:animEffect>
                                    <p:set>
                                      <p:cBhvr>
                                        <p:cTn id="26" dur="1" fill="hold">
                                          <p:stCondLst>
                                            <p:cond delay="1999"/>
                                          </p:stCondLst>
                                        </p:cTn>
                                        <p:tgtEl>
                                          <p:spTgt spid="6">
                                            <p:bg/>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linds(horizont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5"/>
                                        </p:tgtEl>
                                      </p:cBhvr>
                                    </p:cmd>
                                  </p:childTnLst>
                                </p:cTn>
                              </p:par>
                            </p:childTnLst>
                          </p:cTn>
                        </p:par>
                      </p:childTnLst>
                    </p:cTn>
                  </p:par>
                </p:childTnLst>
              </p:cTn>
              <p:nextCondLst>
                <p:cond evt="onClick" delay="0">
                  <p:tgtEl>
                    <p:spTgt spid="15"/>
                  </p:tgtEl>
                </p:cond>
              </p:nextCondLst>
            </p:seq>
            <p:video>
              <p:cMediaNode vol="80000">
                <p:cTn id="52" fill="hold" display="0">
                  <p:stCondLst>
                    <p:cond delay="indefinite"/>
                  </p:stCondLst>
                </p:cTn>
                <p:tgtEl>
                  <p:spTgt spid="15"/>
                </p:tgtEl>
              </p:cMediaNode>
            </p:video>
          </p:childTnLst>
        </p:cTn>
      </p:par>
    </p:tnLst>
    <p:bldLst>
      <p:bldP spid="6" grpId="0" animBg="1" build="allAtOnce"/>
      <p:bldP spid="6" grpId="1" animBg="1" build="allAtOnce"/>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ice-sculptur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264" y="1281436"/>
            <a:ext cx="4416821" cy="31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bangtan1"/>
          <p:cNvPicPr>
            <a:picLocks noChangeAspect="1" noChangeArrowheads="1"/>
          </p:cNvPicPr>
          <p:nvPr/>
        </p:nvPicPr>
        <p:blipFill>
          <a:blip r:embed="rId2">
            <a:extLst>
              <a:ext uri="{28A0092B-C50C-407E-A947-70E740481C1C}">
                <a14:useLocalDpi xmlns:a14="http://schemas.microsoft.com/office/drawing/2010/main" val="0"/>
              </a:ext>
            </a:extLst>
          </a:blip>
          <a:srcRect b="6503"/>
          <a:stretch>
            <a:fillRect/>
          </a:stretch>
        </p:blipFill>
        <p:spPr bwMode="auto">
          <a:xfrm>
            <a:off x="4671958" y="1281436"/>
            <a:ext cx="4263912" cy="316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hoet vach ba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1959" y="1281438"/>
            <a:ext cx="4263912" cy="316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3D-Ice-Be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64" y="1281437"/>
            <a:ext cx="4416821" cy="316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124536" y="295870"/>
            <a:ext cx="8894928" cy="830997"/>
          </a:xfrm>
          <a:prstGeom prst="rect">
            <a:avLst/>
          </a:prstGeom>
          <a:noFill/>
          <a:ln>
            <a:noFill/>
          </a:ln>
          <a:effectLst/>
        </p:spPr>
        <p:txBody>
          <a:bodyPr wrap="square">
            <a:spAutoFit/>
          </a:bodyPr>
          <a:lstStyle/>
          <a:p>
            <a:pPr algn="ctr">
              <a:defRPr/>
            </a:pPr>
            <a:r>
              <a:rPr lang="vi-VN" sz="2400">
                <a:solidFill>
                  <a:srgbClr val="00B050"/>
                </a:solidFill>
                <a:latin typeface="Arial" panose="020B0604020202020204" pitchFamily="34" charset="0"/>
              </a:rPr>
              <a:t>Nhiệt độ Trái Đất tăng lên dẫn đến lớp băng ở Nam Cực</a:t>
            </a:r>
            <a:endParaRPr lang="vi-VN" sz="2400">
              <a:solidFill>
                <a:srgbClr val="00B050"/>
              </a:solidFill>
              <a:latin typeface="Arial" panose="020B0604020202020204" pitchFamily="34" charset="0"/>
            </a:endParaRPr>
          </a:p>
          <a:p>
            <a:pPr algn="ctr">
              <a:defRPr/>
            </a:pPr>
            <a:r>
              <a:rPr lang="vi-VN" sz="2400">
                <a:solidFill>
                  <a:srgbClr val="00B050"/>
                </a:solidFill>
                <a:latin typeface="Arial" panose="020B0604020202020204" pitchFamily="34" charset="0"/>
              </a:rPr>
              <a:t>tan chảy ngày càng nhiều</a:t>
            </a:r>
            <a:endParaRPr lang="en-US" sz="2400" dirty="0">
              <a:solidFill>
                <a:srgbClr val="00B05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0" name="Picture 16" descr="titani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3668" y="28575"/>
            <a:ext cx="8936665" cy="508635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1761" name="Picture 17" descr="titani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53" y="123604"/>
            <a:ext cx="2571750" cy="199310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1763" name="Text Box 19"/>
          <p:cNvSpPr txBox="1">
            <a:spLocks noChangeArrowheads="1"/>
          </p:cNvSpPr>
          <p:nvPr/>
        </p:nvSpPr>
        <p:spPr bwMode="auto">
          <a:xfrm>
            <a:off x="295053" y="3657985"/>
            <a:ext cx="8611441" cy="1384995"/>
          </a:xfrm>
          <a:prstGeom prst="rect">
            <a:avLst/>
          </a:prstGeom>
          <a:solidFill>
            <a:srgbClr val="0000FF">
              <a:alpha val="70000"/>
            </a:srgbClr>
          </a:solidFill>
          <a:ln w="9525">
            <a:solidFill>
              <a:srgbClr val="00FF00"/>
            </a:solidFill>
            <a:miter lim="800000"/>
          </a:ln>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spcBef>
                <a:spcPct val="50000"/>
              </a:spcBef>
            </a:pPr>
            <a:r>
              <a:rPr lang="vi-VN" altLang="en-US" sz="2100">
                <a:solidFill>
                  <a:srgbClr val="FFFF00"/>
                </a:solidFill>
                <a:cs typeface="Arial" panose="020B0604020202020204" pitchFamily="34" charset="0"/>
              </a:rPr>
              <a:t>Tháng 4/ 1912. Con tàu Titanic huyền thoại được hạ thủy. Đây là lần vượt biển đầu tiên và cũng là lần cuối cùng. Nó đã đâm vào một núi băng trôi, vĩnh viễn nằm dưới biển Bắc Đại Tây Dương lạnh giá mang theo hơn 1500 hành khách.</a:t>
            </a:r>
            <a:endParaRPr lang="vi-VN" altLang="en-US" sz="2100">
              <a:solidFill>
                <a:srgbClr val="FFFF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60"/>
                                        </p:tgtEl>
                                        <p:attrNameLst>
                                          <p:attrName>style.visibility</p:attrName>
                                        </p:attrNameLst>
                                      </p:cBhvr>
                                      <p:to>
                                        <p:strVal val="visible"/>
                                      </p:to>
                                    </p:set>
                                    <p:animEffect transition="in" filter="box(in)">
                                      <p:cBhvr>
                                        <p:cTn id="7" dur="500"/>
                                        <p:tgtEl>
                                          <p:spTgt spid="317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761"/>
                                        </p:tgtEl>
                                        <p:attrNameLst>
                                          <p:attrName>style.visibility</p:attrName>
                                        </p:attrNameLst>
                                      </p:cBhvr>
                                      <p:to>
                                        <p:strVal val="visible"/>
                                      </p:to>
                                    </p:set>
                                    <p:animEffect transition="in" filter="box(in)">
                                      <p:cBhvr>
                                        <p:cTn id="12" dur="500"/>
                                        <p:tgtEl>
                                          <p:spTgt spid="31761"/>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31763"/>
                                        </p:tgtEl>
                                        <p:attrNameLst>
                                          <p:attrName>style.visibility</p:attrName>
                                        </p:attrNameLst>
                                      </p:cBhvr>
                                      <p:to>
                                        <p:strVal val="visible"/>
                                      </p:to>
                                    </p:set>
                                    <p:anim calcmode="discrete" valueType="clr">
                                      <p:cBhvr override="childStyle">
                                        <p:cTn id="17" dur="80"/>
                                        <p:tgtEl>
                                          <p:spTgt spid="3176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1763"/>
                                        </p:tgtEl>
                                        <p:attrNameLst>
                                          <p:attrName>fillcolor</p:attrName>
                                        </p:attrNameLst>
                                      </p:cBhvr>
                                      <p:tavLst>
                                        <p:tav tm="0">
                                          <p:val>
                                            <p:clrVal>
                                              <a:schemeClr val="accent2"/>
                                            </p:clrVal>
                                          </p:val>
                                        </p:tav>
                                        <p:tav tm="50000">
                                          <p:val>
                                            <p:clrVal>
                                              <a:schemeClr val="hlink"/>
                                            </p:clrVal>
                                          </p:val>
                                        </p:tav>
                                      </p:tavLst>
                                    </p:anim>
                                    <p:set>
                                      <p:cBhvr>
                                        <p:cTn id="19" dur="80"/>
                                        <p:tgtEl>
                                          <p:spTgt spid="317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43000" y="15049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1066800" y="209550"/>
            <a:ext cx="708660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1308100" y="1924050"/>
            <a:ext cx="31115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1959</a:t>
            </a:r>
            <a:endParaRPr lang="en-US" sz="2400" dirty="0">
              <a:solidFill>
                <a:srgbClr val="2B1CF0"/>
              </a:solidFill>
              <a:latin typeface="Arial" panose="020B0604020202020204" pitchFamily="34" charset="0"/>
              <a:cs typeface="Arial" panose="020B0604020202020204" pitchFamily="34" charset="0"/>
            </a:endParaRPr>
          </a:p>
        </p:txBody>
      </p:sp>
      <p:sp>
        <p:nvSpPr>
          <p:cNvPr id="13" name="Rectangle 12"/>
          <p:cNvSpPr/>
          <p:nvPr/>
        </p:nvSpPr>
        <p:spPr>
          <a:xfrm>
            <a:off x="1308100" y="2952750"/>
            <a:ext cx="31115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1958</a:t>
            </a:r>
            <a:endParaRPr lang="en-US" sz="2400" dirty="0">
              <a:solidFill>
                <a:srgbClr val="2B1CF0"/>
              </a:solidFill>
              <a:latin typeface="Arial" panose="020B0604020202020204" pitchFamily="34" charset="0"/>
              <a:cs typeface="Arial" panose="020B0604020202020204" pitchFamily="34" charset="0"/>
            </a:endParaRPr>
          </a:p>
        </p:txBody>
      </p:sp>
      <p:sp>
        <p:nvSpPr>
          <p:cNvPr id="9" name="Oval 8"/>
          <p:cNvSpPr/>
          <p:nvPr/>
        </p:nvSpPr>
        <p:spPr>
          <a:xfrm>
            <a:off x="990600" y="2038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10" name="Oval 9"/>
          <p:cNvSpPr/>
          <p:nvPr/>
        </p:nvSpPr>
        <p:spPr>
          <a:xfrm>
            <a:off x="990600" y="3054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308100" y="3956050"/>
            <a:ext cx="31115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1957</a:t>
            </a:r>
            <a:endParaRPr lang="en-US" sz="2400" dirty="0">
              <a:solidFill>
                <a:srgbClr val="2B1CF0"/>
              </a:solidFill>
              <a:latin typeface="Arial" panose="020B0604020202020204" pitchFamily="34" charset="0"/>
              <a:cs typeface="Arial" panose="020B0604020202020204" pitchFamily="34" charset="0"/>
            </a:endParaRPr>
          </a:p>
        </p:txBody>
      </p:sp>
      <p:sp>
        <p:nvSpPr>
          <p:cNvPr id="11" name="Oval 10"/>
          <p:cNvSpPr/>
          <p:nvPr/>
        </p:nvSpPr>
        <p:spPr>
          <a:xfrm>
            <a:off x="990600" y="40957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47800" y="514350"/>
            <a:ext cx="6324600" cy="954107"/>
          </a:xfrm>
          <a:prstGeom prst="rect">
            <a:avLst/>
          </a:prstGeom>
          <a:noFill/>
        </p:spPr>
        <p:txBody>
          <a:bodyPr wrap="square" rtlCol="0">
            <a:spAutoFit/>
          </a:bodyPr>
          <a:lstStyle/>
          <a:p>
            <a:r>
              <a:rPr lang="en-US" sz="2800" b="1">
                <a:solidFill>
                  <a:schemeClr val="bg1"/>
                </a:solidFill>
                <a:latin typeface="AvantGarde" pitchFamily="2" charset="0"/>
                <a:ea typeface="AvantGarde" pitchFamily="2" charset="0"/>
                <a:cs typeface="AvantGarde" pitchFamily="2" charset="0"/>
              </a:rPr>
              <a:t>Câu hỏi 1: Hiệp </a:t>
            </a:r>
            <a:r>
              <a:rPr lang="vi-VN" sz="2800" b="1">
                <a:solidFill>
                  <a:schemeClr val="bg1"/>
                </a:solidFill>
                <a:latin typeface="AvantGarde" pitchFamily="2" charset="0"/>
                <a:ea typeface="AvantGarde" pitchFamily="2" charset="0"/>
                <a:cs typeface="AvantGarde" pitchFamily="2" charset="0"/>
              </a:rPr>
              <a:t>ư</a:t>
            </a:r>
            <a:r>
              <a:rPr lang="en-US" sz="2800" b="1">
                <a:solidFill>
                  <a:schemeClr val="bg1"/>
                </a:solidFill>
                <a:latin typeface="AvantGarde" pitchFamily="2" charset="0"/>
                <a:ea typeface="AvantGarde" pitchFamily="2" charset="0"/>
                <a:cs typeface="AvantGarde" pitchFamily="2" charset="0"/>
              </a:rPr>
              <a:t>ớc Nam cực đ</a:t>
            </a:r>
            <a:r>
              <a:rPr lang="vi-VN" sz="2800" b="1">
                <a:solidFill>
                  <a:schemeClr val="bg1"/>
                </a:solidFill>
                <a:latin typeface="AvantGarde" pitchFamily="2" charset="0"/>
                <a:ea typeface="AvantGarde" pitchFamily="2" charset="0"/>
                <a:cs typeface="AvantGarde" pitchFamily="2" charset="0"/>
              </a:rPr>
              <a:t>ư</a:t>
            </a:r>
            <a:r>
              <a:rPr lang="en-US" sz="2800" b="1">
                <a:solidFill>
                  <a:schemeClr val="bg1"/>
                </a:solidFill>
                <a:latin typeface="AvantGarde" pitchFamily="2" charset="0"/>
                <a:ea typeface="AvantGarde" pitchFamily="2" charset="0"/>
                <a:cs typeface="AvantGarde" pitchFamily="2" charset="0"/>
              </a:rPr>
              <a:t>ợc kí kết năm nào?</a:t>
            </a:r>
            <a:endParaRPr lang="en-US" sz="2800" b="1" dirty="0">
              <a:solidFill>
                <a:schemeClr val="bg1"/>
              </a:solidFill>
              <a:latin typeface="AvantGarde" pitchFamily="2" charset="0"/>
              <a:ea typeface="AvantGarde" pitchFamily="2" charset="0"/>
              <a:cs typeface="AvantGarde" pitchFamily="2" charset="0"/>
            </a:endParaRPr>
          </a:p>
        </p:txBody>
      </p:sp>
      <p:sp>
        <p:nvSpPr>
          <p:cNvPr id="16" name="Right Arrow 15">
            <a:hlinkClick r:id="rId2" action="ppaction://hlinksldjump"/>
          </p:cNvPr>
          <p:cNvSpPr/>
          <p:nvPr/>
        </p:nvSpPr>
        <p:spPr>
          <a:xfrm>
            <a:off x="7988300" y="4432300"/>
            <a:ext cx="977900" cy="55245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Tiếp</a:t>
            </a:r>
            <a:r>
              <a:rPr 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tục</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nodeType="clickEffect">
                                  <p:stCondLst>
                                    <p:cond delay="0"/>
                                  </p:stCondLst>
                                  <p:childTnLst>
                                    <p:animClr clrSpc="hsl" dir="cw">
                                      <p:cBhvr override="childStyle">
                                        <p:cTn id="49" dur="500" fill="hold"/>
                                        <p:tgtEl>
                                          <p:spTgt spid="12"/>
                                        </p:tgtEl>
                                        <p:attrNameLst>
                                          <p:attrName>style.color</p:attrName>
                                        </p:attrNameLst>
                                      </p:cBhvr>
                                      <p:by>
                                        <p:hsl h="7200000" s="0" l="0"/>
                                      </p:by>
                                    </p:animClr>
                                    <p:animClr clrSpc="hsl" dir="cw">
                                      <p:cBhvr>
                                        <p:cTn id="50" dur="500" fill="hold"/>
                                        <p:tgtEl>
                                          <p:spTgt spid="12"/>
                                        </p:tgtEl>
                                        <p:attrNameLst>
                                          <p:attrName>fillcolor</p:attrName>
                                        </p:attrNameLst>
                                      </p:cBhvr>
                                      <p:by>
                                        <p:hsl h="7200000" s="0" l="0"/>
                                      </p:by>
                                    </p:animClr>
                                    <p:animClr clrSpc="hsl" dir="cw">
                                      <p:cBhvr>
                                        <p:cTn id="51" dur="500" fill="hold"/>
                                        <p:tgtEl>
                                          <p:spTgt spid="12"/>
                                        </p:tgtEl>
                                        <p:attrNameLst>
                                          <p:attrName>stroke.color</p:attrName>
                                        </p:attrNameLst>
                                      </p:cBhvr>
                                      <p:by>
                                        <p:hsl h="7200000" s="0" l="0"/>
                                      </p:by>
                                    </p:animClr>
                                    <p:set>
                                      <p:cBhvr>
                                        <p:cTn id="52" dur="500" fill="hold"/>
                                        <p:tgtEl>
                                          <p:spTgt spid="12"/>
                                        </p:tgtEl>
                                        <p:attrNameLst>
                                          <p:attrName>fill.type</p:attrName>
                                        </p:attrNameLst>
                                      </p:cBhvr>
                                      <p:to>
                                        <p:strVal val="solid"/>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2" grpId="0" animBg="1"/>
      <p:bldP spid="13" grpId="0" animBg="1"/>
      <p:bldP spid="13" grpId="1" animBg="1"/>
      <p:bldP spid="9" grpId="0" animBg="1"/>
      <p:bldP spid="10" grpId="0" animBg="1"/>
      <p:bldP spid="14" grpId="0" animBg="1"/>
      <p:bldP spid="14" grpId="1"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50500" y="527261"/>
            <a:ext cx="5520561" cy="4293483"/>
          </a:xfrm>
          <a:prstGeom prst="rect">
            <a:avLst/>
          </a:prstGeom>
          <a:noFill/>
          <a:ln w="12700">
            <a:solidFill>
              <a:schemeClr val="accent5">
                <a:lumMod val="75000"/>
              </a:schemeClr>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FF0000"/>
                </a:solidFill>
                <a:cs typeface="Times New Roman" panose="02020603050405020304" pitchFamily="18" charset="0"/>
              </a:rPr>
              <a:t>Nước biển dâng và nỗi lo Việt Nam</a:t>
            </a:r>
            <a:endParaRPr lang="vi-VN" altLang="en-US" sz="2100" b="1">
              <a:solidFill>
                <a:srgbClr val="FF0000"/>
              </a:solidFill>
              <a:cs typeface="Times New Roman" panose="02020603050405020304" pitchFamily="18" charset="0"/>
            </a:endParaRPr>
          </a:p>
          <a:p>
            <a:pPr algn="just"/>
            <a:r>
              <a:rPr lang="vi-VN" altLang="en-US" sz="2100">
                <a:solidFill>
                  <a:srgbClr val="002060"/>
                </a:solidFill>
                <a:cs typeface="Times New Roman" panose="02020603050405020304" pitchFamily="18" charset="0"/>
              </a:rPr>
              <a:t>N</a:t>
            </a:r>
            <a:r>
              <a:rPr lang="en-US" altLang="en-US" sz="2100">
                <a:solidFill>
                  <a:srgbClr val="002060"/>
                </a:solidFill>
                <a:cs typeface="Times New Roman" panose="02020603050405020304" pitchFamily="18" charset="0"/>
              </a:rPr>
              <a:t>ếu mực nước biển toàn cầu tăng thêm 1 mét, khoảng 1/5 dân số </a:t>
            </a:r>
            <a:r>
              <a:rPr lang="vi-VN" altLang="en-US" sz="2100">
                <a:solidFill>
                  <a:srgbClr val="002060"/>
                </a:solidFill>
                <a:cs typeface="Times New Roman" panose="02020603050405020304" pitchFamily="18" charset="0"/>
              </a:rPr>
              <a:t>Việt Nam </a:t>
            </a:r>
            <a:r>
              <a:rPr lang="en-US" altLang="en-US" sz="2100">
                <a:solidFill>
                  <a:srgbClr val="002060"/>
                </a:solidFill>
                <a:cs typeface="Times New Roman" panose="02020603050405020304" pitchFamily="18" charset="0"/>
              </a:rPr>
              <a:t>sẽ mất nhà cửa</a:t>
            </a:r>
            <a:r>
              <a:rPr lang="vi-VN" altLang="en-US" sz="2100">
                <a:solidFill>
                  <a:srgbClr val="002060"/>
                </a:solidFill>
                <a:cs typeface="Times New Roman" panose="02020603050405020304" pitchFamily="18" charset="0"/>
              </a:rPr>
              <a:t>.</a:t>
            </a:r>
            <a:r>
              <a:rPr lang="en-US" altLang="en-US" sz="2100">
                <a:solidFill>
                  <a:srgbClr val="002060"/>
                </a:solidFill>
                <a:cs typeface="Times New Roman" panose="02020603050405020304" pitchFamily="18" charset="0"/>
              </a:rPr>
              <a:t> Riêng đồng bằng Sông Cửu Long, diện tích đất ngập lụt lên đến 20.000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và hơn 14 triệu dân cư chịu ảnh hưởng trực tiếp. Mức độ tác động này tăng lên hơn 3 lần nếu mực nước biển dâng lên 5 mét, và 40.000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diện tích đồng bằng và 17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diện tích bờ biển ở khu vực các tỉnh lưu vực sông Mêkông sẽ chịu tác động của những trận lũ ở mức độ không thể dự đoán được. </a:t>
            </a:r>
            <a:endParaRPr lang="vi-VN" altLang="en-US" sz="2100">
              <a:solidFill>
                <a:srgbClr val="002060"/>
              </a:solidFill>
              <a:cs typeface="Times New Roman" panose="02020603050405020304" pitchFamily="18" charset="0"/>
            </a:endParaRPr>
          </a:p>
          <a:p>
            <a:pPr algn="r"/>
            <a:endParaRPr lang="vi-VN" altLang="en-US" sz="2100" b="1">
              <a:solidFill>
                <a:srgbClr val="002060"/>
              </a:solidFill>
              <a:cs typeface="Times New Roman" panose="02020603050405020304" pitchFamily="18" charset="0"/>
            </a:endParaRPr>
          </a:p>
        </p:txBody>
      </p:sp>
      <p:sp>
        <p:nvSpPr>
          <p:cNvPr id="22533" name="Oval 5"/>
          <p:cNvSpPr>
            <a:spLocks noChangeArrowheads="1"/>
          </p:cNvSpPr>
          <p:nvPr/>
        </p:nvSpPr>
        <p:spPr bwMode="auto">
          <a:xfrm rot="19701577">
            <a:off x="6301980" y="607219"/>
            <a:ext cx="1226344" cy="747713"/>
          </a:xfrm>
          <a:prstGeom prst="ellipse">
            <a:avLst/>
          </a:prstGeom>
          <a:noFill/>
          <a:ln w="5715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22534"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90668" y="-34806"/>
            <a:ext cx="2832497" cy="51435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44743" name="Oval 7"/>
          <p:cNvSpPr>
            <a:spLocks noChangeArrowheads="1"/>
          </p:cNvSpPr>
          <p:nvPr/>
        </p:nvSpPr>
        <p:spPr bwMode="auto">
          <a:xfrm rot="19701577">
            <a:off x="6876455" y="4102617"/>
            <a:ext cx="1366838" cy="883444"/>
          </a:xfrm>
          <a:prstGeom prst="ellipse">
            <a:avLst/>
          </a:prstGeom>
          <a:noFill/>
          <a:ln w="5715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4744" name="Oval 8"/>
          <p:cNvSpPr>
            <a:spLocks noChangeArrowheads="1"/>
          </p:cNvSpPr>
          <p:nvPr/>
        </p:nvSpPr>
        <p:spPr bwMode="auto">
          <a:xfrm rot="19701577">
            <a:off x="7434859" y="572413"/>
            <a:ext cx="1226344" cy="747713"/>
          </a:xfrm>
          <a:prstGeom prst="ellipse">
            <a:avLst/>
          </a:prstGeom>
          <a:noFill/>
          <a:ln w="5715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4743"/>
                                        </p:tgtEl>
                                        <p:attrNameLst>
                                          <p:attrName>style.visibility</p:attrName>
                                        </p:attrNameLst>
                                      </p:cBhvr>
                                      <p:to>
                                        <p:strVal val="visible"/>
                                      </p:to>
                                    </p:set>
                                  </p:childTnLst>
                                </p:cTn>
                              </p:par>
                              <p:par>
                                <p:cTn id="14" presetID="7" presetClass="emph" presetSubtype="2" repeatCount="indefinite" fill="hold" nodeType="withEffect">
                                  <p:stCondLst>
                                    <p:cond delay="0"/>
                                  </p:stCondLst>
                                  <p:childTnLst>
                                    <p:animClr clrSpc="rgb" dir="cw">
                                      <p:cBhvr>
                                        <p:cTn id="15" dur="1000" fill="hold"/>
                                        <p:tgtEl>
                                          <p:spTgt spid="244743"/>
                                        </p:tgtEl>
                                        <p:attrNameLst>
                                          <p:attrName>stroke.color</p:attrName>
                                        </p:attrNameLst>
                                      </p:cBhvr>
                                      <p:to>
                                        <a:srgbClr val="FFFF00"/>
                                      </p:to>
                                    </p:animClr>
                                    <p:set>
                                      <p:cBhvr>
                                        <p:cTn id="16" dur="1000" fill="hold"/>
                                        <p:tgtEl>
                                          <p:spTgt spid="244743"/>
                                        </p:tgtEl>
                                        <p:attrNameLst>
                                          <p:attrName>stroke.on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244744"/>
                                        </p:tgtEl>
                                        <p:attrNameLst>
                                          <p:attrName>style.visibility</p:attrName>
                                        </p:attrNameLst>
                                      </p:cBhvr>
                                      <p:to>
                                        <p:strVal val="visible"/>
                                      </p:to>
                                    </p:set>
                                  </p:childTnLst>
                                </p:cTn>
                              </p:par>
                              <p:par>
                                <p:cTn id="19" presetID="7" presetClass="emph" presetSubtype="2" repeatCount="indefinite" fill="hold" nodeType="withEffect">
                                  <p:stCondLst>
                                    <p:cond delay="0"/>
                                  </p:stCondLst>
                                  <p:childTnLst>
                                    <p:animClr clrSpc="rgb" dir="cw">
                                      <p:cBhvr>
                                        <p:cTn id="20" dur="1000" fill="hold"/>
                                        <p:tgtEl>
                                          <p:spTgt spid="244744"/>
                                        </p:tgtEl>
                                        <p:attrNameLst>
                                          <p:attrName>stroke.color</p:attrName>
                                        </p:attrNameLst>
                                      </p:cBhvr>
                                      <p:to>
                                        <a:srgbClr val="FFFF00"/>
                                      </p:to>
                                    </p:animClr>
                                    <p:set>
                                      <p:cBhvr>
                                        <p:cTn id="21" dur="1000" fill="hold"/>
                                        <p:tgtEl>
                                          <p:spTgt spid="24474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4743" grpId="0" animBg="1"/>
      <p:bldP spid="2447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1">
            <a:extLst>
              <a:ext uri="{28A0092B-C50C-407E-A947-70E740481C1C}">
                <a14:useLocalDpi xmlns:a14="http://schemas.microsoft.com/office/drawing/2010/main" val="0"/>
              </a:ext>
            </a:extLst>
          </a:blip>
          <a:srcRect l="15417" t="23775" r="29166" b="21182"/>
          <a:stretch>
            <a:fillRect/>
          </a:stretch>
        </p:blipFill>
        <p:spPr bwMode="auto">
          <a:xfrm>
            <a:off x="403623" y="190500"/>
            <a:ext cx="8740378" cy="502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146572" y="400050"/>
            <a:ext cx="6848475" cy="11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68309" tIns="34154" rIns="68309" bIns="34154">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450"/>
              </a:spcBef>
              <a:buNone/>
            </a:pPr>
            <a:r>
              <a:rPr lang="en-US" altLang="en-US" sz="3300" b="1">
                <a:solidFill>
                  <a:srgbClr val="FF0066"/>
                </a:solidFill>
                <a:latin typeface="Arial" panose="020B0604020202020204" pitchFamily="34" charset="0"/>
                <a:ea typeface="Kids"/>
                <a:cs typeface="Arial" panose="020B0604020202020204" pitchFamily="34" charset="0"/>
              </a:rPr>
              <a:t>LUYỆN TẬP</a:t>
            </a:r>
            <a:endParaRPr lang="en-US" altLang="en-US" sz="3300" b="1">
              <a:solidFill>
                <a:srgbClr val="FF0066"/>
              </a:solidFill>
              <a:latin typeface="Arial" panose="020B0604020202020204" pitchFamily="34" charset="0"/>
              <a:ea typeface="Kids"/>
              <a:cs typeface="Arial" panose="020B0604020202020204" pitchFamily="34" charset="0"/>
            </a:endParaRPr>
          </a:p>
          <a:p>
            <a:pPr algn="ctr">
              <a:spcBef>
                <a:spcPts val="450"/>
              </a:spcBef>
              <a:buNone/>
            </a:pPr>
            <a:r>
              <a:rPr lang="en-US" altLang="en-US" sz="3300" b="1">
                <a:solidFill>
                  <a:srgbClr val="FF0066"/>
                </a:solidFill>
                <a:latin typeface="Arial" panose="020B0604020202020204" pitchFamily="34" charset="0"/>
                <a:ea typeface="Kids"/>
                <a:cs typeface="Arial" panose="020B0604020202020204" pitchFamily="34" charset="0"/>
              </a:rPr>
              <a:t> VÀ VẬN DỤNG</a:t>
            </a:r>
            <a:endParaRPr lang="en-US" altLang="en-US" sz="3300" b="1">
              <a:solidFill>
                <a:srgbClr val="FF0066"/>
              </a:solidFill>
              <a:latin typeface="Arial" panose="020B0604020202020204" pitchFamily="34" charset="0"/>
              <a:ea typeface="Kid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Group 2"/>
          <p:cNvGraphicFramePr>
            <a:graphicFrameLocks noGrp="1"/>
          </p:cNvGraphicFramePr>
          <p:nvPr/>
        </p:nvGraphicFramePr>
        <p:xfrm>
          <a:off x="2357438" y="4624387"/>
          <a:ext cx="4572003" cy="388268"/>
        </p:xfrm>
        <a:graphic>
          <a:graphicData uri="http://schemas.openxmlformats.org/drawingml/2006/table">
            <a:tbl>
              <a:tblPr/>
              <a:tblGrid>
                <a:gridCol w="653654"/>
                <a:gridCol w="652463"/>
                <a:gridCol w="653653"/>
                <a:gridCol w="652463"/>
                <a:gridCol w="653654"/>
                <a:gridCol w="652463"/>
                <a:gridCol w="653653"/>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dirty="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dirty="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dirty="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63510" name="Rectangle 22"/>
          <p:cNvSpPr>
            <a:spLocks noChangeArrowheads="1"/>
          </p:cNvSpPr>
          <p:nvPr/>
        </p:nvSpPr>
        <p:spPr bwMode="auto">
          <a:xfrm>
            <a:off x="1277541" y="573881"/>
            <a:ext cx="432197" cy="377429"/>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1</a:t>
            </a:r>
            <a:endParaRPr lang="en-US" altLang="en-US" sz="1350" b="1">
              <a:latin typeface=".VnTimeH" panose="020B7200000000000000" pitchFamily="34" charset="0"/>
            </a:endParaRPr>
          </a:p>
        </p:txBody>
      </p:sp>
      <p:sp>
        <p:nvSpPr>
          <p:cNvPr id="63511" name="Rectangle 23"/>
          <p:cNvSpPr>
            <a:spLocks noChangeArrowheads="1"/>
          </p:cNvSpPr>
          <p:nvPr/>
        </p:nvSpPr>
        <p:spPr bwMode="auto">
          <a:xfrm>
            <a:off x="1277541" y="951311"/>
            <a:ext cx="432197" cy="377428"/>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2</a:t>
            </a:r>
            <a:endParaRPr lang="en-US" altLang="en-US" sz="1350" b="1">
              <a:latin typeface=".VnTimeH" panose="020B7200000000000000" pitchFamily="34" charset="0"/>
            </a:endParaRPr>
          </a:p>
        </p:txBody>
      </p:sp>
      <p:sp>
        <p:nvSpPr>
          <p:cNvPr id="63512" name="Rectangle 24"/>
          <p:cNvSpPr>
            <a:spLocks noChangeArrowheads="1"/>
          </p:cNvSpPr>
          <p:nvPr/>
        </p:nvSpPr>
        <p:spPr bwMode="auto">
          <a:xfrm>
            <a:off x="1277541" y="1329930"/>
            <a:ext cx="432197" cy="377428"/>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3</a:t>
            </a:r>
            <a:endParaRPr lang="en-US" altLang="en-US" sz="1350" b="1">
              <a:latin typeface=".VnTimeH" panose="020B7200000000000000" pitchFamily="34" charset="0"/>
            </a:endParaRPr>
          </a:p>
        </p:txBody>
      </p:sp>
      <p:sp>
        <p:nvSpPr>
          <p:cNvPr id="63513" name="Rectangle 25"/>
          <p:cNvSpPr>
            <a:spLocks noChangeArrowheads="1"/>
          </p:cNvSpPr>
          <p:nvPr/>
        </p:nvSpPr>
        <p:spPr bwMode="auto">
          <a:xfrm>
            <a:off x="1277541" y="1707356"/>
            <a:ext cx="432197" cy="377429"/>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4</a:t>
            </a:r>
            <a:endParaRPr lang="en-US" altLang="en-US" sz="1350" b="1">
              <a:latin typeface=".VnTimeH" panose="020B7200000000000000" pitchFamily="34" charset="0"/>
            </a:endParaRPr>
          </a:p>
        </p:txBody>
      </p:sp>
      <p:sp>
        <p:nvSpPr>
          <p:cNvPr id="63514" name="Rectangle 26"/>
          <p:cNvSpPr>
            <a:spLocks noChangeArrowheads="1"/>
          </p:cNvSpPr>
          <p:nvPr/>
        </p:nvSpPr>
        <p:spPr bwMode="auto">
          <a:xfrm>
            <a:off x="1277541" y="2085975"/>
            <a:ext cx="432197" cy="377429"/>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5</a:t>
            </a:r>
            <a:endParaRPr lang="en-US" altLang="en-US" sz="1350" b="1">
              <a:latin typeface=".VnTimeH" panose="020B7200000000000000" pitchFamily="34" charset="0"/>
            </a:endParaRPr>
          </a:p>
        </p:txBody>
      </p:sp>
      <p:sp>
        <p:nvSpPr>
          <p:cNvPr id="63515" name="Rectangle 27"/>
          <p:cNvSpPr>
            <a:spLocks noChangeArrowheads="1"/>
          </p:cNvSpPr>
          <p:nvPr/>
        </p:nvSpPr>
        <p:spPr bwMode="auto">
          <a:xfrm>
            <a:off x="1277541" y="2463405"/>
            <a:ext cx="432197" cy="377428"/>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a:latin typeface=".VnTimeH" panose="020B7200000000000000" pitchFamily="34" charset="0"/>
              </a:rPr>
              <a:t>6</a:t>
            </a:r>
            <a:endParaRPr lang="en-US" altLang="en-US" sz="1350">
              <a:latin typeface=".VnTimeH" panose="020B7200000000000000" pitchFamily="34" charset="0"/>
            </a:endParaRPr>
          </a:p>
        </p:txBody>
      </p:sp>
      <p:sp>
        <p:nvSpPr>
          <p:cNvPr id="63516" name="Rectangle 28"/>
          <p:cNvSpPr>
            <a:spLocks noChangeArrowheads="1"/>
          </p:cNvSpPr>
          <p:nvPr/>
        </p:nvSpPr>
        <p:spPr bwMode="auto">
          <a:xfrm>
            <a:off x="1277541" y="2842023"/>
            <a:ext cx="432197" cy="377428"/>
          </a:xfrm>
          <a:prstGeom prst="rect">
            <a:avLst/>
          </a:prstGeom>
          <a:solidFill>
            <a:srgbClr val="FFCC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latin typeface=".VnTimeH" panose="020B7200000000000000" pitchFamily="34" charset="0"/>
              </a:rPr>
              <a:t>7</a:t>
            </a:r>
            <a:endParaRPr lang="en-US" altLang="en-US" sz="1350" b="1">
              <a:latin typeface=".VnTimeH" panose="020B7200000000000000" pitchFamily="34" charset="0"/>
            </a:endParaRPr>
          </a:p>
        </p:txBody>
      </p:sp>
      <p:sp>
        <p:nvSpPr>
          <p:cNvPr id="63517" name="AutoShape 29"/>
          <p:cNvSpPr>
            <a:spLocks noChangeArrowheads="1"/>
          </p:cNvSpPr>
          <p:nvPr/>
        </p:nvSpPr>
        <p:spPr bwMode="auto">
          <a:xfrm>
            <a:off x="3707607" y="4083845"/>
            <a:ext cx="1997869" cy="540544"/>
          </a:xfrm>
          <a:prstGeom prst="star16">
            <a:avLst>
              <a:gd name="adj" fmla="val 37500"/>
            </a:avLst>
          </a:prstGeom>
          <a:solidFill>
            <a:srgbClr val="FF0000"/>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350" b="1">
                <a:solidFill>
                  <a:srgbClr val="0000FF"/>
                </a:solidFill>
                <a:latin typeface=".VnTimeH" panose="020B7200000000000000" pitchFamily="34" charset="0"/>
              </a:rPr>
              <a:t>KEY</a:t>
            </a:r>
            <a:endParaRPr lang="en-US" altLang="en-US" sz="1350" b="1">
              <a:solidFill>
                <a:srgbClr val="0000FF"/>
              </a:solidFill>
              <a:latin typeface=".VnTimeH" panose="020B7200000000000000" pitchFamily="34" charset="0"/>
            </a:endParaRPr>
          </a:p>
        </p:txBody>
      </p:sp>
      <p:sp>
        <p:nvSpPr>
          <p:cNvPr id="63518" name="Text Box 30"/>
          <p:cNvSpPr txBox="1">
            <a:spLocks noChangeArrowheads="1"/>
          </p:cNvSpPr>
          <p:nvPr/>
        </p:nvSpPr>
        <p:spPr bwMode="auto">
          <a:xfrm>
            <a:off x="2357439" y="4624388"/>
            <a:ext cx="48375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50" b="1">
                <a:solidFill>
                  <a:srgbClr val="FF3300"/>
                </a:solidFill>
                <a:latin typeface=".VnTimeH" panose="020B7200000000000000" pitchFamily="34" charset="0"/>
              </a:rPr>
              <a:t>  </a:t>
            </a:r>
            <a:r>
              <a:rPr lang="en-US" altLang="en-US" sz="2100" b="1">
                <a:solidFill>
                  <a:srgbClr val="FF3399"/>
                </a:solidFill>
                <a:latin typeface="Arial Unicode MS" panose="020B0604020202020204" pitchFamily="34" charset="-128"/>
              </a:rPr>
              <a:t>C      Ự      C        L      Ạ      N      H</a:t>
            </a:r>
            <a:endParaRPr lang="en-US" altLang="en-US" sz="2100" b="1">
              <a:solidFill>
                <a:srgbClr val="FF3399"/>
              </a:solidFill>
              <a:latin typeface="Arial Unicode MS" panose="020B0604020202020204" pitchFamily="34" charset="-128"/>
            </a:endParaRPr>
          </a:p>
        </p:txBody>
      </p:sp>
      <p:graphicFrame>
        <p:nvGraphicFramePr>
          <p:cNvPr id="63519" name="Group 31"/>
          <p:cNvGraphicFramePr>
            <a:graphicFrameLocks noGrp="1"/>
          </p:cNvGraphicFramePr>
          <p:nvPr/>
        </p:nvGraphicFramePr>
        <p:xfrm>
          <a:off x="2753916" y="509587"/>
          <a:ext cx="4572000" cy="388268"/>
        </p:xfrm>
        <a:graphic>
          <a:graphicData uri="http://schemas.openxmlformats.org/drawingml/2006/table">
            <a:tbl>
              <a:tblPr/>
              <a:tblGrid>
                <a:gridCol w="508397"/>
                <a:gridCol w="507206"/>
                <a:gridCol w="508397"/>
                <a:gridCol w="508397"/>
                <a:gridCol w="507206"/>
                <a:gridCol w="508397"/>
                <a:gridCol w="508397"/>
                <a:gridCol w="507206"/>
                <a:gridCol w="508397"/>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graphicFrame>
        <p:nvGraphicFramePr>
          <p:cNvPr id="63543" name="Group 55"/>
          <p:cNvGraphicFramePr>
            <a:graphicFrameLocks noGrp="1"/>
          </p:cNvGraphicFramePr>
          <p:nvPr/>
        </p:nvGraphicFramePr>
        <p:xfrm>
          <a:off x="3762376" y="887016"/>
          <a:ext cx="2556274" cy="388268"/>
        </p:xfrm>
        <a:graphic>
          <a:graphicData uri="http://schemas.openxmlformats.org/drawingml/2006/table">
            <a:tbl>
              <a:tblPr/>
              <a:tblGrid>
                <a:gridCol w="510779"/>
                <a:gridCol w="511969"/>
                <a:gridCol w="510778"/>
                <a:gridCol w="511969"/>
                <a:gridCol w="510779"/>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graphicFrame>
        <p:nvGraphicFramePr>
          <p:cNvPr id="63557" name="Group 69"/>
          <p:cNvGraphicFramePr>
            <a:graphicFrameLocks noGrp="1"/>
          </p:cNvGraphicFramePr>
          <p:nvPr/>
        </p:nvGraphicFramePr>
        <p:xfrm>
          <a:off x="2250282" y="1265635"/>
          <a:ext cx="5094689" cy="388268"/>
        </p:xfrm>
        <a:graphic>
          <a:graphicData uri="http://schemas.openxmlformats.org/drawingml/2006/table">
            <a:tbl>
              <a:tblPr/>
              <a:tblGrid>
                <a:gridCol w="509588"/>
                <a:gridCol w="509588"/>
                <a:gridCol w="509588"/>
                <a:gridCol w="509588"/>
                <a:gridCol w="509588"/>
                <a:gridCol w="508397"/>
                <a:gridCol w="509588"/>
                <a:gridCol w="509588"/>
                <a:gridCol w="509588"/>
                <a:gridCol w="509588"/>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dirty="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dirty="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graphicFrame>
        <p:nvGraphicFramePr>
          <p:cNvPr id="63581" name="Group 93"/>
          <p:cNvGraphicFramePr>
            <a:graphicFrameLocks noGrp="1"/>
          </p:cNvGraphicFramePr>
          <p:nvPr/>
        </p:nvGraphicFramePr>
        <p:xfrm>
          <a:off x="3798095" y="1643062"/>
          <a:ext cx="3042046" cy="388268"/>
        </p:xfrm>
        <a:graphic>
          <a:graphicData uri="http://schemas.openxmlformats.org/drawingml/2006/table">
            <a:tbl>
              <a:tblPr/>
              <a:tblGrid>
                <a:gridCol w="507206"/>
                <a:gridCol w="507206"/>
                <a:gridCol w="507206"/>
                <a:gridCol w="506016"/>
                <a:gridCol w="507206"/>
                <a:gridCol w="507206"/>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graphicFrame>
        <p:nvGraphicFramePr>
          <p:cNvPr id="63597" name="Group 109"/>
          <p:cNvGraphicFramePr>
            <a:graphicFrameLocks noGrp="1"/>
          </p:cNvGraphicFramePr>
          <p:nvPr/>
        </p:nvGraphicFramePr>
        <p:xfrm>
          <a:off x="2789635" y="2021681"/>
          <a:ext cx="4572000" cy="388268"/>
        </p:xfrm>
        <a:graphic>
          <a:graphicData uri="http://schemas.openxmlformats.org/drawingml/2006/table">
            <a:tbl>
              <a:tblPr/>
              <a:tblGrid>
                <a:gridCol w="508397"/>
                <a:gridCol w="507206"/>
                <a:gridCol w="508397"/>
                <a:gridCol w="508397"/>
                <a:gridCol w="507206"/>
                <a:gridCol w="508397"/>
                <a:gridCol w="508397"/>
                <a:gridCol w="507206"/>
                <a:gridCol w="508397"/>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aphicFrame>
        <p:nvGraphicFramePr>
          <p:cNvPr id="63619" name="Group 131"/>
          <p:cNvGraphicFramePr>
            <a:graphicFrameLocks noGrp="1"/>
          </p:cNvGraphicFramePr>
          <p:nvPr/>
        </p:nvGraphicFramePr>
        <p:xfrm>
          <a:off x="2303860" y="2399110"/>
          <a:ext cx="4572000" cy="388268"/>
        </p:xfrm>
        <a:graphic>
          <a:graphicData uri="http://schemas.openxmlformats.org/drawingml/2006/table">
            <a:tbl>
              <a:tblPr/>
              <a:tblGrid>
                <a:gridCol w="508397"/>
                <a:gridCol w="507206"/>
                <a:gridCol w="508397"/>
                <a:gridCol w="508397"/>
                <a:gridCol w="507206"/>
                <a:gridCol w="508397"/>
                <a:gridCol w="508397"/>
                <a:gridCol w="507206"/>
                <a:gridCol w="508397"/>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graphicFrame>
        <p:nvGraphicFramePr>
          <p:cNvPr id="63641" name="Group 153"/>
          <p:cNvGraphicFramePr>
            <a:graphicFrameLocks noGrp="1"/>
          </p:cNvGraphicFramePr>
          <p:nvPr/>
        </p:nvGraphicFramePr>
        <p:xfrm>
          <a:off x="2825353" y="2777728"/>
          <a:ext cx="3529013" cy="388268"/>
        </p:xfrm>
        <a:graphic>
          <a:graphicData uri="http://schemas.openxmlformats.org/drawingml/2006/table">
            <a:tbl>
              <a:tblPr/>
              <a:tblGrid>
                <a:gridCol w="504825"/>
                <a:gridCol w="503634"/>
                <a:gridCol w="504825"/>
                <a:gridCol w="502444"/>
                <a:gridCol w="504825"/>
                <a:gridCol w="503635"/>
                <a:gridCol w="504825"/>
              </a:tblGrid>
              <a:tr h="388268">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eaLnBrk="0" hangingPunct="0">
                        <a:spcBef>
                          <a:spcPct val="20000"/>
                        </a:spcBef>
                        <a:defRPr sz="2800">
                          <a:solidFill>
                            <a:schemeClr val="tx1"/>
                          </a:solidFill>
                          <a:latin typeface=".VnArial" panose="020B7200000000000000" pitchFamily="34" charset="0"/>
                        </a:defRPr>
                      </a:lvl1pPr>
                      <a:lvl2pPr eaLnBrk="0" hangingPunct="0">
                        <a:spcBef>
                          <a:spcPct val="20000"/>
                        </a:spcBef>
                        <a:defRPr sz="2400">
                          <a:solidFill>
                            <a:schemeClr val="tx1"/>
                          </a:solidFill>
                          <a:latin typeface=".VnArial" panose="020B7200000000000000" pitchFamily="34" charset="0"/>
                        </a:defRPr>
                      </a:lvl2pPr>
                      <a:lvl3pPr eaLnBrk="0" hangingPunct="0">
                        <a:spcBef>
                          <a:spcPct val="20000"/>
                        </a:spcBef>
                        <a:defRPr sz="2000">
                          <a:solidFill>
                            <a:schemeClr val="tx1"/>
                          </a:solidFill>
                          <a:latin typeface=".VnArial" panose="020B7200000000000000" pitchFamily="34" charset="0"/>
                        </a:defRPr>
                      </a:lvl3pPr>
                      <a:lvl4pPr eaLnBrk="0" hangingPunct="0">
                        <a:spcBef>
                          <a:spcPct val="20000"/>
                        </a:spcBef>
                        <a:defRPr>
                          <a:solidFill>
                            <a:schemeClr val="tx1"/>
                          </a:solidFill>
                          <a:latin typeface=".VnArial" panose="020B7200000000000000" pitchFamily="34" charset="0"/>
                        </a:defRPr>
                      </a:lvl4pPr>
                      <a:lvl5pPr eaLnBrk="0" hangingPunct="0">
                        <a:spcBef>
                          <a:spcPct val="20000"/>
                        </a:spcBef>
                        <a:defRPr>
                          <a:solidFill>
                            <a:schemeClr val="tx1"/>
                          </a:solidFill>
                          <a:latin typeface=".VnArial" panose="020B7200000000000000" pitchFamily="34" charset="0"/>
                        </a:defRPr>
                      </a:lvl5pPr>
                      <a:lvl6pPr eaLnBrk="0" fontAlgn="base" hangingPunct="0">
                        <a:spcBef>
                          <a:spcPct val="20000"/>
                        </a:spcBef>
                        <a:spcAft>
                          <a:spcPct val="0"/>
                        </a:spcAft>
                        <a:defRPr>
                          <a:solidFill>
                            <a:schemeClr val="tx1"/>
                          </a:solidFill>
                          <a:latin typeface=".VnArial" panose="020B7200000000000000" pitchFamily="34" charset="0"/>
                        </a:defRPr>
                      </a:lvl6pPr>
                      <a:lvl7pPr eaLnBrk="0" fontAlgn="base" hangingPunct="0">
                        <a:spcBef>
                          <a:spcPct val="20000"/>
                        </a:spcBef>
                        <a:spcAft>
                          <a:spcPct val="0"/>
                        </a:spcAft>
                        <a:defRPr>
                          <a:solidFill>
                            <a:schemeClr val="tx1"/>
                          </a:solidFill>
                          <a:latin typeface=".VnArial" panose="020B7200000000000000" pitchFamily="34" charset="0"/>
                        </a:defRPr>
                      </a:lvl7pPr>
                      <a:lvl8pPr eaLnBrk="0" fontAlgn="base" hangingPunct="0">
                        <a:spcBef>
                          <a:spcPct val="20000"/>
                        </a:spcBef>
                        <a:spcAft>
                          <a:spcPct val="0"/>
                        </a:spcAft>
                        <a:defRPr>
                          <a:solidFill>
                            <a:schemeClr val="tx1"/>
                          </a:solidFill>
                          <a:latin typeface=".VnArial" panose="020B7200000000000000" pitchFamily="34" charset="0"/>
                        </a:defRPr>
                      </a:lvl8pPr>
                      <a:lvl9pPr eaLnBrk="0" fontAlgn="base" hangingPunct="0">
                        <a:spcBef>
                          <a:spcPct val="20000"/>
                        </a:spcBef>
                        <a:spcAft>
                          <a:spcPct val="0"/>
                        </a:spcAft>
                        <a:defRPr>
                          <a:solidFill>
                            <a:schemeClr val="tx1"/>
                          </a:solidFill>
                          <a:latin typeface=".VnArial"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2100" b="0" i="0" u="none" strike="noStrike" cap="none" normalizeH="0" baseline="0">
                        <a:ln>
                          <a:noFill/>
                        </a:ln>
                        <a:solidFill>
                          <a:schemeClr val="tx1"/>
                        </a:solidFill>
                        <a:effectLst/>
                        <a:latin typeface=".VnArial" panose="020B7200000000000000" pitchFamily="34" charset="0"/>
                      </a:endParaRPr>
                    </a:p>
                  </a:txBody>
                  <a:tcPr marL="68580" marR="68580" marT="34114" marB="341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r>
            </a:tbl>
          </a:graphicData>
        </a:graphic>
      </p:graphicFrame>
      <p:sp>
        <p:nvSpPr>
          <p:cNvPr id="63659" name="Text Box 171"/>
          <p:cNvSpPr txBox="1">
            <a:spLocks noChangeArrowheads="1"/>
          </p:cNvSpPr>
          <p:nvPr/>
        </p:nvSpPr>
        <p:spPr bwMode="auto">
          <a:xfrm>
            <a:off x="2736058" y="546498"/>
            <a:ext cx="45362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b="1">
                <a:latin typeface="Arial Unicode MS" panose="020B0604020202020204" pitchFamily="34" charset="-128"/>
              </a:rPr>
              <a:t>  </a:t>
            </a:r>
            <a:r>
              <a:rPr lang="en-US" altLang="en-US" sz="1650" b="1">
                <a:solidFill>
                  <a:srgbClr val="FF0000"/>
                </a:solidFill>
                <a:latin typeface="Arial Unicode MS" panose="020B0604020202020204" pitchFamily="34" charset="-128"/>
              </a:rPr>
              <a:t>Ấ     N       Đ      Ộ      D      Ư      Ơ     N      G</a:t>
            </a:r>
            <a:endParaRPr lang="en-US" altLang="en-US" sz="1650" b="1">
              <a:solidFill>
                <a:srgbClr val="FF0000"/>
              </a:solidFill>
              <a:latin typeface="Arial Unicode MS" panose="020B0604020202020204" pitchFamily="34" charset="-128"/>
            </a:endParaRPr>
          </a:p>
        </p:txBody>
      </p:sp>
      <p:sp>
        <p:nvSpPr>
          <p:cNvPr id="63660" name="Rectangle 172"/>
          <p:cNvSpPr>
            <a:spLocks noChangeArrowheads="1"/>
          </p:cNvSpPr>
          <p:nvPr/>
        </p:nvSpPr>
        <p:spPr bwMode="auto">
          <a:xfrm>
            <a:off x="1483520" y="3664745"/>
            <a:ext cx="6318647" cy="959644"/>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b="1">
                <a:solidFill>
                  <a:srgbClr val="1109B7"/>
                </a:solidFill>
                <a:latin typeface="Arial Unicode MS" panose="020B0604020202020204" pitchFamily="34" charset="-128"/>
              </a:rPr>
              <a:t>Số 1:  Có 9 chữ cái, đây là 1 đại dương tiếp giáp với </a:t>
            </a:r>
            <a:endParaRPr lang="en-US" altLang="en-US" sz="2100" b="1">
              <a:solidFill>
                <a:srgbClr val="1109B7"/>
              </a:solidFill>
              <a:latin typeface="Arial Unicode MS" panose="020B0604020202020204" pitchFamily="34" charset="-128"/>
            </a:endParaRPr>
          </a:p>
          <a:p>
            <a:pPr algn="ctr" eaLnBrk="1" hangingPunct="1"/>
            <a:r>
              <a:rPr lang="en-US" altLang="en-US" sz="2100" b="1">
                <a:solidFill>
                  <a:srgbClr val="1109B7"/>
                </a:solidFill>
                <a:latin typeface="Arial Unicode MS" panose="020B0604020202020204" pitchFamily="34" charset="-128"/>
              </a:rPr>
              <a:t>châu Nam Cực ?</a:t>
            </a:r>
            <a:endParaRPr lang="en-US" altLang="en-US" sz="2100" b="1">
              <a:solidFill>
                <a:srgbClr val="1109B7"/>
              </a:solidFill>
              <a:latin typeface="Arial Unicode MS" panose="020B0604020202020204" pitchFamily="34" charset="-128"/>
            </a:endParaRPr>
          </a:p>
        </p:txBody>
      </p:sp>
      <p:sp>
        <p:nvSpPr>
          <p:cNvPr id="63661" name="Text Box 173"/>
          <p:cNvSpPr txBox="1">
            <a:spLocks noChangeArrowheads="1"/>
          </p:cNvSpPr>
          <p:nvPr/>
        </p:nvSpPr>
        <p:spPr bwMode="auto">
          <a:xfrm>
            <a:off x="3886200" y="884635"/>
            <a:ext cx="259199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50" b="1">
                <a:solidFill>
                  <a:srgbClr val="FF0000"/>
                </a:solidFill>
                <a:latin typeface="Arial Unicode MS" panose="020B0604020202020204" pitchFamily="34" charset="-128"/>
              </a:rPr>
              <a:t> Á      P         C         A       O</a:t>
            </a:r>
            <a:endParaRPr lang="en-US" altLang="en-US" sz="1350" b="1">
              <a:solidFill>
                <a:srgbClr val="FF0000"/>
              </a:solidFill>
              <a:latin typeface="Arial Unicode MS" panose="020B0604020202020204" pitchFamily="34" charset="-128"/>
            </a:endParaRPr>
          </a:p>
        </p:txBody>
      </p:sp>
      <p:sp>
        <p:nvSpPr>
          <p:cNvPr id="63662" name="Rectangle 174"/>
          <p:cNvSpPr>
            <a:spLocks noChangeArrowheads="1"/>
          </p:cNvSpPr>
          <p:nvPr/>
        </p:nvSpPr>
        <p:spPr bwMode="auto">
          <a:xfrm>
            <a:off x="1496616" y="4171951"/>
            <a:ext cx="6318647" cy="432197"/>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2: Có 5 chữ cái, đây là nguyên nhân sinh ra nhiều gió</a:t>
            </a:r>
            <a:endParaRPr lang="en-US" altLang="en-US" b="1">
              <a:solidFill>
                <a:srgbClr val="1109B7"/>
              </a:solidFill>
              <a:latin typeface="Arial Unicode MS" panose="020B0604020202020204" pitchFamily="34" charset="-128"/>
            </a:endParaRPr>
          </a:p>
          <a:p>
            <a:pPr algn="ctr" eaLnBrk="1" hangingPunct="1"/>
            <a:r>
              <a:rPr lang="en-US" altLang="en-US" b="1">
                <a:solidFill>
                  <a:srgbClr val="1109B7"/>
                </a:solidFill>
                <a:latin typeface="Arial Unicode MS" panose="020B0604020202020204" pitchFamily="34" charset="-128"/>
              </a:rPr>
              <a:t> ở Nam Cực ?</a:t>
            </a:r>
            <a:endParaRPr lang="en-US" altLang="en-US" b="1">
              <a:solidFill>
                <a:srgbClr val="1109B7"/>
              </a:solidFill>
              <a:latin typeface="Arial Unicode MS" panose="020B0604020202020204" pitchFamily="34" charset="-128"/>
            </a:endParaRPr>
          </a:p>
        </p:txBody>
      </p:sp>
      <p:sp>
        <p:nvSpPr>
          <p:cNvPr id="63663" name="Text Box 175"/>
          <p:cNvSpPr txBox="1">
            <a:spLocks noChangeArrowheads="1"/>
          </p:cNvSpPr>
          <p:nvPr/>
        </p:nvSpPr>
        <p:spPr bwMode="auto">
          <a:xfrm>
            <a:off x="2250282" y="1275160"/>
            <a:ext cx="5075635"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50">
                <a:latin typeface="Arial Unicode MS" panose="020B0604020202020204" pitchFamily="34" charset="-128"/>
              </a:rPr>
              <a:t> </a:t>
            </a:r>
            <a:r>
              <a:rPr lang="en-US" altLang="en-US" sz="1725" b="1">
                <a:solidFill>
                  <a:srgbClr val="FF0000"/>
                </a:solidFill>
                <a:latin typeface="Arial Unicode MS" panose="020B0604020202020204" pitchFamily="34" charset="-128"/>
              </a:rPr>
              <a:t>K     H       Í       T      Ự      N      H      I       Ê       N</a:t>
            </a:r>
            <a:endParaRPr lang="en-US" altLang="en-US" sz="1725" b="1">
              <a:solidFill>
                <a:srgbClr val="FF0000"/>
              </a:solidFill>
              <a:latin typeface="Arial Unicode MS" panose="020B0604020202020204" pitchFamily="34" charset="-128"/>
            </a:endParaRPr>
          </a:p>
        </p:txBody>
      </p:sp>
      <p:sp>
        <p:nvSpPr>
          <p:cNvPr id="63664" name="Rectangle 176"/>
          <p:cNvSpPr>
            <a:spLocks noChangeArrowheads="1"/>
          </p:cNvSpPr>
          <p:nvPr/>
        </p:nvSpPr>
        <p:spPr bwMode="auto">
          <a:xfrm>
            <a:off x="1513286" y="4198145"/>
            <a:ext cx="6317456" cy="378619"/>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3: Có 10 chữ cái, đây là tên 1 loại khoáng sản ở Nam Cực</a:t>
            </a:r>
            <a:r>
              <a:rPr lang="en-US" altLang="en-US" b="1">
                <a:solidFill>
                  <a:srgbClr val="1109B7"/>
                </a:solidFill>
              </a:rPr>
              <a:t> </a:t>
            </a:r>
            <a:r>
              <a:rPr lang="en-US" altLang="en-US" b="1">
                <a:solidFill>
                  <a:srgbClr val="1109B7"/>
                </a:solidFill>
                <a:latin typeface=".VnTime" panose="020B7200000000000000" pitchFamily="34" charset="0"/>
              </a:rPr>
              <a:t>?</a:t>
            </a:r>
            <a:endParaRPr lang="en-US" altLang="en-US" b="1">
              <a:solidFill>
                <a:srgbClr val="1109B7"/>
              </a:solidFill>
              <a:latin typeface=".VnTime" panose="020B7200000000000000" pitchFamily="34" charset="0"/>
            </a:endParaRPr>
          </a:p>
        </p:txBody>
      </p:sp>
      <p:sp>
        <p:nvSpPr>
          <p:cNvPr id="63665" name="Text Box 177"/>
          <p:cNvSpPr txBox="1">
            <a:spLocks noChangeArrowheads="1"/>
          </p:cNvSpPr>
          <p:nvPr/>
        </p:nvSpPr>
        <p:spPr bwMode="auto">
          <a:xfrm>
            <a:off x="3762375" y="1653780"/>
            <a:ext cx="30777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50" b="1">
                <a:latin typeface="Arial Unicode MS" panose="020B0604020202020204" pitchFamily="34" charset="-128"/>
              </a:rPr>
              <a:t>  </a:t>
            </a:r>
            <a:r>
              <a:rPr lang="en-US" altLang="en-US" sz="1650" b="1">
                <a:solidFill>
                  <a:srgbClr val="FF0000"/>
                </a:solidFill>
                <a:latin typeface="Arial Unicode MS" panose="020B0604020202020204" pitchFamily="34" charset="-128"/>
              </a:rPr>
              <a:t>L       Ụ      C     Đ       Ị      A</a:t>
            </a:r>
            <a:endParaRPr lang="en-US" altLang="en-US" sz="1650" b="1">
              <a:solidFill>
                <a:srgbClr val="FF0000"/>
              </a:solidFill>
              <a:latin typeface="Arial Unicode MS" panose="020B0604020202020204" pitchFamily="34" charset="-128"/>
            </a:endParaRPr>
          </a:p>
        </p:txBody>
      </p:sp>
      <p:sp>
        <p:nvSpPr>
          <p:cNvPr id="63666" name="Rectangle 178"/>
          <p:cNvSpPr>
            <a:spLocks noChangeArrowheads="1"/>
          </p:cNvSpPr>
          <p:nvPr/>
        </p:nvSpPr>
        <p:spPr bwMode="auto">
          <a:xfrm>
            <a:off x="1453755" y="3998120"/>
            <a:ext cx="6541294" cy="594122"/>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4: Có 6 chữ cái: tên gọi của khối đất liền có diện tích rộng </a:t>
            </a:r>
            <a:endParaRPr lang="en-US" altLang="en-US" b="1">
              <a:solidFill>
                <a:srgbClr val="1109B7"/>
              </a:solidFill>
              <a:latin typeface="Arial Unicode MS" panose="020B0604020202020204" pitchFamily="34" charset="-128"/>
            </a:endParaRPr>
          </a:p>
          <a:p>
            <a:pPr algn="ctr" eaLnBrk="1" hangingPunct="1"/>
            <a:r>
              <a:rPr lang="en-US" altLang="en-US" b="1">
                <a:solidFill>
                  <a:srgbClr val="1109B7"/>
                </a:solidFill>
                <a:latin typeface="Arial Unicode MS" panose="020B0604020202020204" pitchFamily="34" charset="-128"/>
              </a:rPr>
              <a:t>hàng triệu km</a:t>
            </a:r>
            <a:r>
              <a:rPr lang="en-US" altLang="en-US" b="1" baseline="30000">
                <a:solidFill>
                  <a:srgbClr val="1109B7"/>
                </a:solidFill>
                <a:latin typeface="Arial Unicode MS" panose="020B0604020202020204" pitchFamily="34" charset="-128"/>
              </a:rPr>
              <a:t>2</a:t>
            </a:r>
            <a:r>
              <a:rPr lang="en-US" altLang="en-US" b="1">
                <a:solidFill>
                  <a:srgbClr val="1109B7"/>
                </a:solidFill>
                <a:latin typeface="Arial Unicode MS" panose="020B0604020202020204" pitchFamily="34" charset="-128"/>
              </a:rPr>
              <a:t> có biển và đại dương bao quanh ?</a:t>
            </a:r>
            <a:endParaRPr lang="en-US" altLang="en-US" b="1">
              <a:solidFill>
                <a:srgbClr val="1109B7"/>
              </a:solidFill>
              <a:latin typeface="Arial Unicode MS" panose="020B0604020202020204" pitchFamily="34" charset="-128"/>
            </a:endParaRPr>
          </a:p>
        </p:txBody>
      </p:sp>
      <p:sp>
        <p:nvSpPr>
          <p:cNvPr id="63667" name="Text Box 179"/>
          <p:cNvSpPr txBox="1">
            <a:spLocks noChangeArrowheads="1"/>
          </p:cNvSpPr>
          <p:nvPr/>
        </p:nvSpPr>
        <p:spPr bwMode="auto">
          <a:xfrm>
            <a:off x="2844403" y="2031207"/>
            <a:ext cx="448151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50" b="1">
                <a:solidFill>
                  <a:srgbClr val="FF0000"/>
                </a:solidFill>
                <a:latin typeface="Arial Unicode MS" panose="020B0604020202020204" pitchFamily="34" charset="-128"/>
              </a:rPr>
              <a:t>C       Á      V      O      I       X      A      N      H</a:t>
            </a:r>
            <a:endParaRPr lang="en-US" altLang="en-US" sz="1650" b="1">
              <a:solidFill>
                <a:srgbClr val="FF0000"/>
              </a:solidFill>
              <a:latin typeface="Arial Unicode MS" panose="020B0604020202020204" pitchFamily="34" charset="-128"/>
            </a:endParaRPr>
          </a:p>
        </p:txBody>
      </p:sp>
      <p:sp>
        <p:nvSpPr>
          <p:cNvPr id="63668" name="Rectangle 180"/>
          <p:cNvSpPr>
            <a:spLocks noChangeArrowheads="1"/>
          </p:cNvSpPr>
          <p:nvPr/>
        </p:nvSpPr>
        <p:spPr bwMode="auto">
          <a:xfrm>
            <a:off x="1348978" y="3989785"/>
            <a:ext cx="6652022" cy="594122"/>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5: Có 9 chữ cái: một loài động vật đang có nguy cơ tuyệt chủng</a:t>
            </a:r>
            <a:endParaRPr lang="en-US" altLang="en-US" b="1">
              <a:solidFill>
                <a:srgbClr val="1109B7"/>
              </a:solidFill>
              <a:latin typeface="Arial Unicode MS" panose="020B0604020202020204" pitchFamily="34" charset="-128"/>
            </a:endParaRPr>
          </a:p>
          <a:p>
            <a:pPr algn="ctr" eaLnBrk="1" hangingPunct="1"/>
            <a:r>
              <a:rPr lang="en-US" altLang="en-US" b="1">
                <a:solidFill>
                  <a:srgbClr val="1109B7"/>
                </a:solidFill>
                <a:latin typeface="Arial Unicode MS" panose="020B0604020202020204" pitchFamily="34" charset="-128"/>
              </a:rPr>
              <a:t> ở Nam Cực ?</a:t>
            </a:r>
            <a:endParaRPr lang="en-US" altLang="en-US" b="1">
              <a:solidFill>
                <a:srgbClr val="1109B7"/>
              </a:solidFill>
              <a:latin typeface="Arial Unicode MS" panose="020B0604020202020204" pitchFamily="34" charset="-128"/>
            </a:endParaRPr>
          </a:p>
        </p:txBody>
      </p:sp>
      <p:sp>
        <p:nvSpPr>
          <p:cNvPr id="63669" name="Text Box 181"/>
          <p:cNvSpPr txBox="1">
            <a:spLocks noChangeArrowheads="1"/>
          </p:cNvSpPr>
          <p:nvPr/>
        </p:nvSpPr>
        <p:spPr bwMode="auto">
          <a:xfrm>
            <a:off x="2357437" y="2390775"/>
            <a:ext cx="448270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50" b="1">
                <a:solidFill>
                  <a:srgbClr val="FF0000"/>
                </a:solidFill>
                <a:latin typeface="Arial Unicode MS" panose="020B0604020202020204" pitchFamily="34" charset="-128"/>
              </a:rPr>
              <a:t> N      G      H       I      Ê      N      C      Ứ      U</a:t>
            </a:r>
            <a:r>
              <a:rPr lang="en-US" altLang="en-US" sz="1650">
                <a:solidFill>
                  <a:srgbClr val="FF0000"/>
                </a:solidFill>
                <a:latin typeface="Arial Unicode MS" panose="020B0604020202020204" pitchFamily="34" charset="-128"/>
              </a:rPr>
              <a:t> </a:t>
            </a:r>
            <a:endParaRPr lang="en-US" altLang="en-US" sz="1650">
              <a:solidFill>
                <a:srgbClr val="FF0000"/>
              </a:solidFill>
              <a:latin typeface="Arial Unicode MS" panose="020B0604020202020204" pitchFamily="34" charset="-128"/>
            </a:endParaRPr>
          </a:p>
        </p:txBody>
      </p:sp>
      <p:sp>
        <p:nvSpPr>
          <p:cNvPr id="63670" name="Rectangle 182"/>
          <p:cNvSpPr>
            <a:spLocks noChangeArrowheads="1"/>
          </p:cNvSpPr>
          <p:nvPr/>
        </p:nvSpPr>
        <p:spPr bwMode="auto">
          <a:xfrm>
            <a:off x="1366837" y="4117181"/>
            <a:ext cx="6615113" cy="485775"/>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6: Có 9 chữ cái: công việc của các nhà khoa học khi đến </a:t>
            </a:r>
            <a:endParaRPr lang="en-US" altLang="en-US" b="1">
              <a:solidFill>
                <a:srgbClr val="1109B7"/>
              </a:solidFill>
              <a:latin typeface="Arial Unicode MS" panose="020B0604020202020204" pitchFamily="34" charset="-128"/>
            </a:endParaRPr>
          </a:p>
          <a:p>
            <a:pPr algn="ctr" eaLnBrk="1" hangingPunct="1"/>
            <a:r>
              <a:rPr lang="en-US" altLang="en-US" b="1">
                <a:solidFill>
                  <a:srgbClr val="1109B7"/>
                </a:solidFill>
                <a:latin typeface="Arial Unicode MS" panose="020B0604020202020204" pitchFamily="34" charset="-128"/>
              </a:rPr>
              <a:t>Nam Cực</a:t>
            </a:r>
            <a:r>
              <a:rPr lang="en-US" altLang="en-US" b="1">
                <a:solidFill>
                  <a:srgbClr val="1109B7"/>
                </a:solidFill>
              </a:rPr>
              <a:t> ?</a:t>
            </a:r>
            <a:endParaRPr lang="en-US" altLang="en-US" b="1">
              <a:solidFill>
                <a:srgbClr val="1109B7"/>
              </a:solidFill>
            </a:endParaRPr>
          </a:p>
        </p:txBody>
      </p:sp>
      <p:sp>
        <p:nvSpPr>
          <p:cNvPr id="63671" name="Rectangle 183"/>
          <p:cNvSpPr>
            <a:spLocks noChangeArrowheads="1"/>
          </p:cNvSpPr>
          <p:nvPr/>
        </p:nvSpPr>
        <p:spPr bwMode="auto">
          <a:xfrm>
            <a:off x="1366837" y="3952875"/>
            <a:ext cx="6462713" cy="623888"/>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1109B7"/>
                </a:solidFill>
                <a:latin typeface="Arial Unicode MS" panose="020B0604020202020204" pitchFamily="34" charset="-128"/>
              </a:rPr>
              <a:t>Số 7 :Có 7 chữ cái: châu Nam Cực thuộc môi trường này</a:t>
            </a:r>
            <a:endParaRPr lang="en-US" altLang="en-US" b="1">
              <a:solidFill>
                <a:srgbClr val="1109B7"/>
              </a:solidFill>
              <a:latin typeface="Arial Unicode MS" panose="020B0604020202020204" pitchFamily="34" charset="-128"/>
            </a:endParaRPr>
          </a:p>
          <a:p>
            <a:pPr algn="ctr" eaLnBrk="1" hangingPunct="1"/>
            <a:r>
              <a:rPr lang="en-US" altLang="en-US" b="1">
                <a:solidFill>
                  <a:srgbClr val="1109B7"/>
                </a:solidFill>
                <a:latin typeface="Arial Unicode MS" panose="020B0604020202020204" pitchFamily="34" charset="-128"/>
              </a:rPr>
              <a:t> trên Trái Đất ?</a:t>
            </a:r>
            <a:endParaRPr lang="en-US" altLang="en-US" b="1">
              <a:solidFill>
                <a:srgbClr val="1109B7"/>
              </a:solidFill>
              <a:latin typeface="Arial Unicode MS" panose="020B0604020202020204" pitchFamily="34" charset="-128"/>
            </a:endParaRPr>
          </a:p>
        </p:txBody>
      </p:sp>
      <p:sp>
        <p:nvSpPr>
          <p:cNvPr id="63672" name="Text Box 184"/>
          <p:cNvSpPr txBox="1">
            <a:spLocks noChangeArrowheads="1"/>
          </p:cNvSpPr>
          <p:nvPr/>
        </p:nvSpPr>
        <p:spPr bwMode="auto">
          <a:xfrm>
            <a:off x="2843214" y="2769394"/>
            <a:ext cx="340280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50" b="1">
                <a:solidFill>
                  <a:srgbClr val="FF0000"/>
                </a:solidFill>
                <a:latin typeface="Arial Unicode MS" panose="020B0604020202020204" pitchFamily="34" charset="-128"/>
              </a:rPr>
              <a:t> Đ     Ớ       I       L      Ạ      N      H</a:t>
            </a:r>
            <a:endParaRPr lang="en-US" altLang="en-US" sz="1650" b="1">
              <a:solidFill>
                <a:srgbClr val="FF0000"/>
              </a:solidFill>
              <a:latin typeface="Arial Unicode MS" panose="020B0604020202020204" pitchFamily="34" charset="-128"/>
            </a:endParaRPr>
          </a:p>
        </p:txBody>
      </p:sp>
      <p:sp>
        <p:nvSpPr>
          <p:cNvPr id="48313" name="WordArt 185"/>
          <p:cNvSpPr>
            <a:spLocks noChangeArrowheads="1" noChangeShapeType="1" noTextEdit="1"/>
          </p:cNvSpPr>
          <p:nvPr/>
        </p:nvSpPr>
        <p:spPr bwMode="auto">
          <a:xfrm>
            <a:off x="3427811" y="69056"/>
            <a:ext cx="2278856" cy="342900"/>
          </a:xfrm>
          <a:prstGeom prst="rect">
            <a:avLst/>
          </a:prstGeom>
        </p:spPr>
        <p:txBody>
          <a:bodyPr wrap="none" fromWordArt="1">
            <a:prstTxWarp prst="textPlain">
              <a:avLst>
                <a:gd name="adj" fmla="val 50000"/>
              </a:avLst>
            </a:prstTxWarp>
          </a:bodyPr>
          <a:lstStyle/>
          <a:p>
            <a:pPr algn="ctr"/>
            <a:r>
              <a:rPr lang="en-US" sz="2100" b="1" kern="10">
                <a:ln w="19050">
                  <a:solidFill>
                    <a:srgbClr val="99CCFF"/>
                  </a:solidFill>
                  <a:round/>
                </a:ln>
                <a:solidFill>
                  <a:srgbClr val="0066CC"/>
                </a:solidFill>
                <a:effectLst>
                  <a:outerShdw dist="35921" dir="2700000" algn="ctr" rotWithShape="0">
                    <a:srgbClr val="990000"/>
                  </a:outerShdw>
                </a:effectLst>
                <a:latin typeface=".VnTimeH" panose="020B7200000000000000" pitchFamily="34" charset="0"/>
              </a:rPr>
              <a:t>trß ch¬i « ch÷</a:t>
            </a:r>
            <a:endParaRPr lang="en-US" sz="2100" b="1" kern="10">
              <a:ln w="19050">
                <a:solidFill>
                  <a:srgbClr val="99CCFF"/>
                </a:solidFill>
                <a:round/>
              </a:ln>
              <a:solidFill>
                <a:srgbClr val="0066CC"/>
              </a:solidFill>
              <a:effectLst>
                <a:outerShdw dist="35921" dir="2700000" algn="ctr" rotWithShape="0">
                  <a:srgbClr val="990000"/>
                </a:outerShdw>
              </a:effectLst>
              <a:latin typeface=".VnTimeH" panose="020B7200000000000000" pitchFamily="34" charset="0"/>
            </a:endParaRPr>
          </a:p>
        </p:txBody>
      </p:sp>
      <p:sp>
        <p:nvSpPr>
          <p:cNvPr id="48316" name="Rectangle 188"/>
          <p:cNvSpPr>
            <a:spLocks noChangeArrowheads="1"/>
          </p:cNvSpPr>
          <p:nvPr/>
        </p:nvSpPr>
        <p:spPr bwMode="auto">
          <a:xfrm>
            <a:off x="1513285" y="195262"/>
            <a:ext cx="61722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300">
              <a:solidFill>
                <a:schemeClr val="tx2"/>
              </a:solidFill>
              <a:latin typeface=".VnArial" panose="020B7200000000000000" pitchFamily="34" charset="0"/>
            </a:endParaRPr>
          </a:p>
        </p:txBody>
      </p:sp>
      <p:sp>
        <p:nvSpPr>
          <p:cNvPr id="48317" name="AutoShape 191">
            <a:hlinkClick r:id="rId1" action="ppaction://hlinkfile" highlightClick="1"/>
          </p:cNvPr>
          <p:cNvSpPr>
            <a:spLocks noChangeArrowheads="1"/>
          </p:cNvSpPr>
          <p:nvPr/>
        </p:nvSpPr>
        <p:spPr bwMode="auto">
          <a:xfrm>
            <a:off x="7447360" y="4745833"/>
            <a:ext cx="365522" cy="232172"/>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TN</a:t>
            </a:r>
            <a:endParaRPr lang="en-US" altLang="en-US"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3511"/>
                                        </p:tgtEl>
                                        <p:attrNameLst>
                                          <p:attrName>style.visibility</p:attrName>
                                        </p:attrNameLst>
                                      </p:cBhvr>
                                      <p:to>
                                        <p:strVal val="visible"/>
                                      </p:to>
                                    </p:set>
                                    <p:animEffect transition="in" filter="strips(downRight)">
                                      <p:cBhvr>
                                        <p:cTn id="7" dur="500"/>
                                        <p:tgtEl>
                                          <p:spTgt spid="6351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63512"/>
                                        </p:tgtEl>
                                        <p:attrNameLst>
                                          <p:attrName>style.visibility</p:attrName>
                                        </p:attrNameLst>
                                      </p:cBhvr>
                                      <p:to>
                                        <p:strVal val="visible"/>
                                      </p:to>
                                    </p:set>
                                    <p:animEffect transition="in" filter="strips(downRight)">
                                      <p:cBhvr>
                                        <p:cTn id="10" dur="500"/>
                                        <p:tgtEl>
                                          <p:spTgt spid="63512"/>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3513"/>
                                        </p:tgtEl>
                                        <p:attrNameLst>
                                          <p:attrName>style.visibility</p:attrName>
                                        </p:attrNameLst>
                                      </p:cBhvr>
                                      <p:to>
                                        <p:strVal val="visible"/>
                                      </p:to>
                                    </p:set>
                                    <p:animEffect transition="in" filter="strips(downRight)">
                                      <p:cBhvr>
                                        <p:cTn id="13" dur="500"/>
                                        <p:tgtEl>
                                          <p:spTgt spid="63513"/>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3514"/>
                                        </p:tgtEl>
                                        <p:attrNameLst>
                                          <p:attrName>style.visibility</p:attrName>
                                        </p:attrNameLst>
                                      </p:cBhvr>
                                      <p:to>
                                        <p:strVal val="visible"/>
                                      </p:to>
                                    </p:set>
                                    <p:animEffect transition="in" filter="strips(downRight)">
                                      <p:cBhvr>
                                        <p:cTn id="16" dur="500"/>
                                        <p:tgtEl>
                                          <p:spTgt spid="63514"/>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63515"/>
                                        </p:tgtEl>
                                        <p:attrNameLst>
                                          <p:attrName>style.visibility</p:attrName>
                                        </p:attrNameLst>
                                      </p:cBhvr>
                                      <p:to>
                                        <p:strVal val="visible"/>
                                      </p:to>
                                    </p:set>
                                    <p:animEffect transition="in" filter="strips(downRight)">
                                      <p:cBhvr>
                                        <p:cTn id="19" dur="500"/>
                                        <p:tgtEl>
                                          <p:spTgt spid="63515"/>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63516"/>
                                        </p:tgtEl>
                                        <p:attrNameLst>
                                          <p:attrName>style.visibility</p:attrName>
                                        </p:attrNameLst>
                                      </p:cBhvr>
                                      <p:to>
                                        <p:strVal val="visible"/>
                                      </p:to>
                                    </p:set>
                                    <p:animEffect transition="in" filter="strips(downRight)">
                                      <p:cBhvr>
                                        <p:cTn id="22" dur="500"/>
                                        <p:tgtEl>
                                          <p:spTgt spid="635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3517"/>
                                        </p:tgtEl>
                                        <p:attrNameLst>
                                          <p:attrName>style.visibility</p:attrName>
                                        </p:attrNameLst>
                                      </p:cBhvr>
                                      <p:to>
                                        <p:strVal val="visible"/>
                                      </p:to>
                                    </p:set>
                                    <p:anim calcmode="lin" valueType="num">
                                      <p:cBhvr>
                                        <p:cTn id="27" dur="500" fill="hold"/>
                                        <p:tgtEl>
                                          <p:spTgt spid="63517"/>
                                        </p:tgtEl>
                                        <p:attrNameLst>
                                          <p:attrName>ppt_w</p:attrName>
                                        </p:attrNameLst>
                                      </p:cBhvr>
                                      <p:tavLst>
                                        <p:tav tm="0">
                                          <p:val>
                                            <p:fltVal val="0"/>
                                          </p:val>
                                        </p:tav>
                                        <p:tav tm="100000">
                                          <p:val>
                                            <p:strVal val="#ppt_w"/>
                                          </p:val>
                                        </p:tav>
                                      </p:tavLst>
                                    </p:anim>
                                    <p:anim calcmode="lin" valueType="num">
                                      <p:cBhvr>
                                        <p:cTn id="28" dur="500" fill="hold"/>
                                        <p:tgtEl>
                                          <p:spTgt spid="63517"/>
                                        </p:tgtEl>
                                        <p:attrNameLst>
                                          <p:attrName>ppt_h</p:attrName>
                                        </p:attrNameLst>
                                      </p:cBhvr>
                                      <p:tavLst>
                                        <p:tav tm="0">
                                          <p:val>
                                            <p:fltVal val="0"/>
                                          </p:val>
                                        </p:tav>
                                        <p:tav tm="100000">
                                          <p:val>
                                            <p:strVal val="#ppt_h"/>
                                          </p:val>
                                        </p:tav>
                                      </p:tavLst>
                                    </p:anim>
                                    <p:animEffect transition="in" filter="fade">
                                      <p:cBhvr>
                                        <p:cTn id="29" dur="500"/>
                                        <p:tgtEl>
                                          <p:spTgt spid="635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3510"/>
                    </p:tgtEl>
                  </p:cond>
                </p:stCondLst>
                <p:endSync evt="end" delay="0">
                  <p:rtn val="all"/>
                </p:endSync>
                <p:childTnLst>
                  <p:par>
                    <p:cTn id="31" fill="hold">
                      <p:stCondLst>
                        <p:cond delay="0"/>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63660"/>
                                        </p:tgtEl>
                                        <p:attrNameLst>
                                          <p:attrName>style.visibility</p:attrName>
                                        </p:attrNameLst>
                                      </p:cBhvr>
                                      <p:to>
                                        <p:strVal val="visible"/>
                                      </p:to>
                                    </p:set>
                                    <p:animEffect transition="in" filter="slide(fromTop)">
                                      <p:cBhvr>
                                        <p:cTn id="35" dur="500"/>
                                        <p:tgtEl>
                                          <p:spTgt spid="63660"/>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63659"/>
                                        </p:tgtEl>
                                        <p:attrNameLst>
                                          <p:attrName>style.visibility</p:attrName>
                                        </p:attrNameLst>
                                      </p:cBhvr>
                                      <p:to>
                                        <p:strVal val="visible"/>
                                      </p:to>
                                    </p:set>
                                    <p:animEffect transition="in" filter="strips(downRight)">
                                      <p:cBhvr>
                                        <p:cTn id="40" dur="500"/>
                                        <p:tgtEl>
                                          <p:spTgt spid="63659"/>
                                        </p:tgtEl>
                                      </p:cBhvr>
                                    </p:animEffect>
                                  </p:childTnLst>
                                </p:cTn>
                              </p:par>
                              <p:par>
                                <p:cTn id="41" presetID="4" presetClass="exit" presetSubtype="16" fill="hold" grpId="1" nodeType="withEffect">
                                  <p:stCondLst>
                                    <p:cond delay="0"/>
                                  </p:stCondLst>
                                  <p:childTnLst>
                                    <p:animEffect transition="out" filter="box(in)">
                                      <p:cBhvr>
                                        <p:cTn id="42" dur="500"/>
                                        <p:tgtEl>
                                          <p:spTgt spid="63660"/>
                                        </p:tgtEl>
                                      </p:cBhvr>
                                    </p:animEffect>
                                    <p:set>
                                      <p:cBhvr>
                                        <p:cTn id="43" dur="1" fill="hold">
                                          <p:stCondLst>
                                            <p:cond delay="499"/>
                                          </p:stCondLst>
                                        </p:cTn>
                                        <p:tgtEl>
                                          <p:spTgt spid="63660"/>
                                        </p:tgtEl>
                                        <p:attrNameLst>
                                          <p:attrName>style.visibility</p:attrName>
                                        </p:attrNameLst>
                                      </p:cBhvr>
                                      <p:to>
                                        <p:strVal val="hidden"/>
                                      </p:to>
                                    </p:set>
                                  </p:childTnLst>
                                </p:cTn>
                              </p:par>
                            </p:childTnLst>
                          </p:cTn>
                        </p:par>
                      </p:childTnLst>
                    </p:cTn>
                  </p:par>
                </p:childTnLst>
              </p:cTn>
              <p:nextCondLst>
                <p:cond evt="onClick" delay="0">
                  <p:tgtEl>
                    <p:spTgt spid="63510"/>
                  </p:tgtEl>
                </p:cond>
              </p:nextCondLst>
            </p:seq>
            <p:seq concurrent="1" nextAc="seek">
              <p:cTn id="44" restart="whenNotActive" fill="hold" evtFilter="cancelBubble" nodeType="interactiveSeq">
                <p:stCondLst>
                  <p:cond evt="onClick" delay="0">
                    <p:tgtEl>
                      <p:spTgt spid="63511"/>
                    </p:tgtEl>
                  </p:cond>
                </p:stCondLst>
                <p:endSync evt="end" delay="0">
                  <p:rtn val="all"/>
                </p:endSync>
                <p:childTnLst>
                  <p:par>
                    <p:cTn id="45" fill="hold">
                      <p:stCondLst>
                        <p:cond delay="0"/>
                      </p:stCondLst>
                      <p:childTnLst>
                        <p:par>
                          <p:cTn id="46" fill="hold">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63662"/>
                                        </p:tgtEl>
                                        <p:attrNameLst>
                                          <p:attrName>style.visibility</p:attrName>
                                        </p:attrNameLst>
                                      </p:cBhvr>
                                      <p:to>
                                        <p:strVal val="visible"/>
                                      </p:to>
                                    </p:set>
                                    <p:animEffect transition="in" filter="strips(downRight)">
                                      <p:cBhvr>
                                        <p:cTn id="49" dur="500"/>
                                        <p:tgtEl>
                                          <p:spTgt spid="6366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grpId="0" nodeType="clickEffect">
                                  <p:stCondLst>
                                    <p:cond delay="0"/>
                                  </p:stCondLst>
                                  <p:childTnLst>
                                    <p:set>
                                      <p:cBhvr>
                                        <p:cTn id="53" dur="1" fill="hold">
                                          <p:stCondLst>
                                            <p:cond delay="0"/>
                                          </p:stCondLst>
                                        </p:cTn>
                                        <p:tgtEl>
                                          <p:spTgt spid="63661"/>
                                        </p:tgtEl>
                                        <p:attrNameLst>
                                          <p:attrName>style.visibility</p:attrName>
                                        </p:attrNameLst>
                                      </p:cBhvr>
                                      <p:to>
                                        <p:strVal val="visible"/>
                                      </p:to>
                                    </p:set>
                                    <p:animEffect transition="in" filter="slide(fromTop)">
                                      <p:cBhvr>
                                        <p:cTn id="54" dur="500"/>
                                        <p:tgtEl>
                                          <p:spTgt spid="63661"/>
                                        </p:tgtEl>
                                      </p:cBhvr>
                                    </p:animEffect>
                                  </p:childTnLst>
                                </p:cTn>
                              </p:par>
                              <p:par>
                                <p:cTn id="55" presetID="4" presetClass="exit" presetSubtype="16" fill="hold" grpId="1" nodeType="withEffect">
                                  <p:stCondLst>
                                    <p:cond delay="0"/>
                                  </p:stCondLst>
                                  <p:childTnLst>
                                    <p:animEffect transition="out" filter="box(in)">
                                      <p:cBhvr>
                                        <p:cTn id="56" dur="500"/>
                                        <p:tgtEl>
                                          <p:spTgt spid="63662"/>
                                        </p:tgtEl>
                                      </p:cBhvr>
                                    </p:animEffect>
                                    <p:set>
                                      <p:cBhvr>
                                        <p:cTn id="57" dur="1" fill="hold">
                                          <p:stCondLst>
                                            <p:cond delay="499"/>
                                          </p:stCondLst>
                                        </p:cTn>
                                        <p:tgtEl>
                                          <p:spTgt spid="63662"/>
                                        </p:tgtEl>
                                        <p:attrNameLst>
                                          <p:attrName>style.visibility</p:attrName>
                                        </p:attrNameLst>
                                      </p:cBhvr>
                                      <p:to>
                                        <p:strVal val="hidden"/>
                                      </p:to>
                                    </p:set>
                                  </p:childTnLst>
                                </p:cTn>
                              </p:par>
                            </p:childTnLst>
                          </p:cTn>
                        </p:par>
                      </p:childTnLst>
                    </p:cTn>
                  </p:par>
                </p:childTnLst>
              </p:cTn>
              <p:nextCondLst>
                <p:cond evt="onClick" delay="0">
                  <p:tgtEl>
                    <p:spTgt spid="63511"/>
                  </p:tgtEl>
                </p:cond>
              </p:nextCondLst>
            </p:seq>
            <p:seq concurrent="1" nextAc="seek">
              <p:cTn id="58" restart="whenNotActive" fill="hold" evtFilter="cancelBubble" nodeType="interactiveSeq">
                <p:stCondLst>
                  <p:cond evt="onClick" delay="0">
                    <p:tgtEl>
                      <p:spTgt spid="63512"/>
                    </p:tgtEl>
                  </p:cond>
                </p:stCondLst>
                <p:endSync evt="end" delay="0">
                  <p:rtn val="all"/>
                </p:endSync>
                <p:childTnLst>
                  <p:par>
                    <p:cTn id="59" fill="hold">
                      <p:stCondLst>
                        <p:cond delay="0"/>
                      </p:stCondLst>
                      <p:childTnLst>
                        <p:par>
                          <p:cTn id="60" fill="hold">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63664"/>
                                        </p:tgtEl>
                                        <p:attrNameLst>
                                          <p:attrName>style.visibility</p:attrName>
                                        </p:attrNameLst>
                                      </p:cBhvr>
                                      <p:to>
                                        <p:strVal val="visible"/>
                                      </p:to>
                                    </p:set>
                                    <p:animEffect transition="in" filter="strips(downRight)">
                                      <p:cBhvr>
                                        <p:cTn id="63" dur="500"/>
                                        <p:tgtEl>
                                          <p:spTgt spid="63664"/>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xit" presetSubtype="16" fill="hold" grpId="1" nodeType="clickEffect">
                                  <p:stCondLst>
                                    <p:cond delay="0"/>
                                  </p:stCondLst>
                                  <p:childTnLst>
                                    <p:animEffect transition="out" filter="box(in)">
                                      <p:cBhvr>
                                        <p:cTn id="67" dur="500"/>
                                        <p:tgtEl>
                                          <p:spTgt spid="63664"/>
                                        </p:tgtEl>
                                      </p:cBhvr>
                                    </p:animEffect>
                                    <p:set>
                                      <p:cBhvr>
                                        <p:cTn id="68" dur="1" fill="hold">
                                          <p:stCondLst>
                                            <p:cond delay="499"/>
                                          </p:stCondLst>
                                        </p:cTn>
                                        <p:tgtEl>
                                          <p:spTgt spid="63664"/>
                                        </p:tgtEl>
                                        <p:attrNameLst>
                                          <p:attrName>style.visibility</p:attrName>
                                        </p:attrNameLst>
                                      </p:cBhvr>
                                      <p:to>
                                        <p:strVal val="hidden"/>
                                      </p:to>
                                    </p:set>
                                  </p:childTnLst>
                                </p:cTn>
                              </p:par>
                              <p:par>
                                <p:cTn id="69" presetID="18" presetClass="entr" presetSubtype="6" fill="hold" grpId="0" nodeType="withEffect">
                                  <p:stCondLst>
                                    <p:cond delay="0"/>
                                  </p:stCondLst>
                                  <p:childTnLst>
                                    <p:set>
                                      <p:cBhvr>
                                        <p:cTn id="70" dur="1" fill="hold">
                                          <p:stCondLst>
                                            <p:cond delay="0"/>
                                          </p:stCondLst>
                                        </p:cTn>
                                        <p:tgtEl>
                                          <p:spTgt spid="63663"/>
                                        </p:tgtEl>
                                        <p:attrNameLst>
                                          <p:attrName>style.visibility</p:attrName>
                                        </p:attrNameLst>
                                      </p:cBhvr>
                                      <p:to>
                                        <p:strVal val="visible"/>
                                      </p:to>
                                    </p:set>
                                    <p:animEffect transition="in" filter="strips(downRight)">
                                      <p:cBhvr>
                                        <p:cTn id="71" dur="500"/>
                                        <p:tgtEl>
                                          <p:spTgt spid="63663"/>
                                        </p:tgtEl>
                                      </p:cBhvr>
                                    </p:animEffect>
                                  </p:childTnLst>
                                </p:cTn>
                              </p:par>
                            </p:childTnLst>
                          </p:cTn>
                        </p:par>
                      </p:childTnLst>
                    </p:cTn>
                  </p:par>
                </p:childTnLst>
              </p:cTn>
              <p:nextCondLst>
                <p:cond evt="onClick" delay="0">
                  <p:tgtEl>
                    <p:spTgt spid="63512"/>
                  </p:tgtEl>
                </p:cond>
              </p:nextCondLst>
            </p:seq>
            <p:seq concurrent="1" nextAc="seek">
              <p:cTn id="72" restart="whenNotActive" fill="hold" evtFilter="cancelBubble" nodeType="interactiveSeq">
                <p:stCondLst>
                  <p:cond evt="onClick" delay="0">
                    <p:tgtEl>
                      <p:spTgt spid="63513"/>
                    </p:tgtEl>
                  </p:cond>
                </p:stCondLst>
                <p:endSync evt="end" delay="0">
                  <p:rtn val="all"/>
                </p:endSync>
                <p:childTnLst>
                  <p:par>
                    <p:cTn id="73" fill="hold">
                      <p:stCondLst>
                        <p:cond delay="0"/>
                      </p:stCondLst>
                      <p:childTnLst>
                        <p:par>
                          <p:cTn id="74" fill="hold">
                            <p:stCondLst>
                              <p:cond delay="0"/>
                            </p:stCondLst>
                            <p:childTnLst>
                              <p:par>
                                <p:cTn id="75" presetID="12" presetClass="entr" presetSubtype="1" fill="hold" grpId="0" nodeType="clickEffect">
                                  <p:stCondLst>
                                    <p:cond delay="0"/>
                                  </p:stCondLst>
                                  <p:childTnLst>
                                    <p:set>
                                      <p:cBhvr>
                                        <p:cTn id="76" dur="1" fill="hold">
                                          <p:stCondLst>
                                            <p:cond delay="0"/>
                                          </p:stCondLst>
                                        </p:cTn>
                                        <p:tgtEl>
                                          <p:spTgt spid="63666"/>
                                        </p:tgtEl>
                                        <p:attrNameLst>
                                          <p:attrName>style.visibility</p:attrName>
                                        </p:attrNameLst>
                                      </p:cBhvr>
                                      <p:to>
                                        <p:strVal val="visible"/>
                                      </p:to>
                                    </p:set>
                                    <p:animEffect transition="in" filter="slide(fromTop)">
                                      <p:cBhvr>
                                        <p:cTn id="77" dur="500"/>
                                        <p:tgtEl>
                                          <p:spTgt spid="63666"/>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8" fill="hold" grpId="0" nodeType="clickEffect">
                                  <p:stCondLst>
                                    <p:cond delay="0"/>
                                  </p:stCondLst>
                                  <p:childTnLst>
                                    <p:set>
                                      <p:cBhvr>
                                        <p:cTn id="81" dur="1" fill="hold">
                                          <p:stCondLst>
                                            <p:cond delay="0"/>
                                          </p:stCondLst>
                                        </p:cTn>
                                        <p:tgtEl>
                                          <p:spTgt spid="63665"/>
                                        </p:tgtEl>
                                        <p:attrNameLst>
                                          <p:attrName>style.visibility</p:attrName>
                                        </p:attrNameLst>
                                      </p:cBhvr>
                                      <p:to>
                                        <p:strVal val="visible"/>
                                      </p:to>
                                    </p:set>
                                    <p:animEffect transition="in" filter="slide(fromLeft)">
                                      <p:cBhvr>
                                        <p:cTn id="82" dur="500"/>
                                        <p:tgtEl>
                                          <p:spTgt spid="63665"/>
                                        </p:tgtEl>
                                      </p:cBhvr>
                                    </p:animEffect>
                                  </p:childTnLst>
                                </p:cTn>
                              </p:par>
                              <p:par>
                                <p:cTn id="83" presetID="4" presetClass="exit" presetSubtype="16" fill="hold" grpId="1" nodeType="withEffect">
                                  <p:stCondLst>
                                    <p:cond delay="0"/>
                                  </p:stCondLst>
                                  <p:childTnLst>
                                    <p:animEffect transition="out" filter="box(in)">
                                      <p:cBhvr>
                                        <p:cTn id="84" dur="500"/>
                                        <p:tgtEl>
                                          <p:spTgt spid="63666"/>
                                        </p:tgtEl>
                                      </p:cBhvr>
                                    </p:animEffect>
                                    <p:set>
                                      <p:cBhvr>
                                        <p:cTn id="85" dur="1" fill="hold">
                                          <p:stCondLst>
                                            <p:cond delay="499"/>
                                          </p:stCondLst>
                                        </p:cTn>
                                        <p:tgtEl>
                                          <p:spTgt spid="63666"/>
                                        </p:tgtEl>
                                        <p:attrNameLst>
                                          <p:attrName>style.visibility</p:attrName>
                                        </p:attrNameLst>
                                      </p:cBhvr>
                                      <p:to>
                                        <p:strVal val="hidden"/>
                                      </p:to>
                                    </p:set>
                                  </p:childTnLst>
                                </p:cTn>
                              </p:par>
                            </p:childTnLst>
                          </p:cTn>
                        </p:par>
                      </p:childTnLst>
                    </p:cTn>
                  </p:par>
                </p:childTnLst>
              </p:cTn>
              <p:nextCondLst>
                <p:cond evt="onClick" delay="0">
                  <p:tgtEl>
                    <p:spTgt spid="63513"/>
                  </p:tgtEl>
                </p:cond>
              </p:nextCondLst>
            </p:seq>
            <p:seq concurrent="1" nextAc="seek">
              <p:cTn id="86" restart="whenNotActive" fill="hold" evtFilter="cancelBubble" nodeType="interactiveSeq">
                <p:stCondLst>
                  <p:cond evt="onClick" delay="0">
                    <p:tgtEl>
                      <p:spTgt spid="63514"/>
                    </p:tgtEl>
                  </p:cond>
                </p:stCondLst>
                <p:endSync evt="end" delay="0">
                  <p:rtn val="all"/>
                </p:endSync>
                <p:childTnLst>
                  <p:par>
                    <p:cTn id="87" fill="hold">
                      <p:stCondLst>
                        <p:cond delay="0"/>
                      </p:stCondLst>
                      <p:childTnLst>
                        <p:par>
                          <p:cTn id="88" fill="hold">
                            <p:stCondLst>
                              <p:cond delay="0"/>
                            </p:stCondLst>
                            <p:childTnLst>
                              <p:par>
                                <p:cTn id="89" presetID="18" presetClass="entr" presetSubtype="6" fill="hold" grpId="0" nodeType="clickEffect">
                                  <p:stCondLst>
                                    <p:cond delay="0"/>
                                  </p:stCondLst>
                                  <p:childTnLst>
                                    <p:set>
                                      <p:cBhvr>
                                        <p:cTn id="90" dur="1" fill="hold">
                                          <p:stCondLst>
                                            <p:cond delay="0"/>
                                          </p:stCondLst>
                                        </p:cTn>
                                        <p:tgtEl>
                                          <p:spTgt spid="63668"/>
                                        </p:tgtEl>
                                        <p:attrNameLst>
                                          <p:attrName>style.visibility</p:attrName>
                                        </p:attrNameLst>
                                      </p:cBhvr>
                                      <p:to>
                                        <p:strVal val="visible"/>
                                      </p:to>
                                    </p:set>
                                    <p:animEffect transition="in" filter="strips(downRight)">
                                      <p:cBhvr>
                                        <p:cTn id="91" dur="500"/>
                                        <p:tgtEl>
                                          <p:spTgt spid="63668"/>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4" fill="hold" grpId="0" nodeType="clickEffect">
                                  <p:stCondLst>
                                    <p:cond delay="0"/>
                                  </p:stCondLst>
                                  <p:childTnLst>
                                    <p:set>
                                      <p:cBhvr>
                                        <p:cTn id="95" dur="1" fill="hold">
                                          <p:stCondLst>
                                            <p:cond delay="0"/>
                                          </p:stCondLst>
                                        </p:cTn>
                                        <p:tgtEl>
                                          <p:spTgt spid="63667"/>
                                        </p:tgtEl>
                                        <p:attrNameLst>
                                          <p:attrName>style.visibility</p:attrName>
                                        </p:attrNameLst>
                                      </p:cBhvr>
                                      <p:to>
                                        <p:strVal val="visible"/>
                                      </p:to>
                                    </p:set>
                                    <p:animEffect transition="in" filter="slide(fromBottom)">
                                      <p:cBhvr>
                                        <p:cTn id="96" dur="500"/>
                                        <p:tgtEl>
                                          <p:spTgt spid="63667"/>
                                        </p:tgtEl>
                                      </p:cBhvr>
                                    </p:animEffect>
                                  </p:childTnLst>
                                </p:cTn>
                              </p:par>
                              <p:par>
                                <p:cTn id="97" presetID="4" presetClass="exit" presetSubtype="16" fill="hold" grpId="1" nodeType="withEffect">
                                  <p:stCondLst>
                                    <p:cond delay="0"/>
                                  </p:stCondLst>
                                  <p:childTnLst>
                                    <p:animEffect transition="out" filter="box(in)">
                                      <p:cBhvr>
                                        <p:cTn id="98" dur="500"/>
                                        <p:tgtEl>
                                          <p:spTgt spid="63668"/>
                                        </p:tgtEl>
                                      </p:cBhvr>
                                    </p:animEffect>
                                    <p:set>
                                      <p:cBhvr>
                                        <p:cTn id="99" dur="1" fill="hold">
                                          <p:stCondLst>
                                            <p:cond delay="499"/>
                                          </p:stCondLst>
                                        </p:cTn>
                                        <p:tgtEl>
                                          <p:spTgt spid="63668"/>
                                        </p:tgtEl>
                                        <p:attrNameLst>
                                          <p:attrName>style.visibility</p:attrName>
                                        </p:attrNameLst>
                                      </p:cBhvr>
                                      <p:to>
                                        <p:strVal val="hidden"/>
                                      </p:to>
                                    </p:set>
                                  </p:childTnLst>
                                </p:cTn>
                              </p:par>
                            </p:childTnLst>
                          </p:cTn>
                        </p:par>
                      </p:childTnLst>
                    </p:cTn>
                  </p:par>
                </p:childTnLst>
              </p:cTn>
              <p:nextCondLst>
                <p:cond evt="onClick" delay="0">
                  <p:tgtEl>
                    <p:spTgt spid="63514"/>
                  </p:tgtEl>
                </p:cond>
              </p:nextCondLst>
            </p:seq>
            <p:seq concurrent="1" nextAc="seek">
              <p:cTn id="100" restart="whenNotActive" fill="hold" evtFilter="cancelBubble" nodeType="interactiveSeq">
                <p:stCondLst>
                  <p:cond evt="onClick" delay="0">
                    <p:tgtEl>
                      <p:spTgt spid="63515"/>
                    </p:tgtEl>
                  </p:cond>
                </p:stCondLst>
                <p:endSync evt="end" delay="0">
                  <p:rtn val="all"/>
                </p:endSync>
                <p:childTnLst>
                  <p:par>
                    <p:cTn id="101" fill="hold">
                      <p:stCondLst>
                        <p:cond delay="0"/>
                      </p:stCondLst>
                      <p:childTnLst>
                        <p:par>
                          <p:cTn id="102" fill="hold">
                            <p:stCondLst>
                              <p:cond delay="0"/>
                            </p:stCondLst>
                            <p:childTnLst>
                              <p:par>
                                <p:cTn id="103" presetID="18" presetClass="entr" presetSubtype="6" fill="hold" grpId="0" nodeType="clickEffect">
                                  <p:stCondLst>
                                    <p:cond delay="0"/>
                                  </p:stCondLst>
                                  <p:childTnLst>
                                    <p:set>
                                      <p:cBhvr>
                                        <p:cTn id="104" dur="1" fill="hold">
                                          <p:stCondLst>
                                            <p:cond delay="0"/>
                                          </p:stCondLst>
                                        </p:cTn>
                                        <p:tgtEl>
                                          <p:spTgt spid="63670"/>
                                        </p:tgtEl>
                                        <p:attrNameLst>
                                          <p:attrName>style.visibility</p:attrName>
                                        </p:attrNameLst>
                                      </p:cBhvr>
                                      <p:to>
                                        <p:strVal val="visible"/>
                                      </p:to>
                                    </p:set>
                                    <p:animEffect transition="in" filter="strips(downRight)">
                                      <p:cBhvr>
                                        <p:cTn id="105" dur="500"/>
                                        <p:tgtEl>
                                          <p:spTgt spid="63670"/>
                                        </p:tgtEl>
                                      </p:cBhvr>
                                    </p:animEffect>
                                  </p:childTnLst>
                                </p:cTn>
                              </p:par>
                            </p:childTnLst>
                          </p:cTn>
                        </p:par>
                      </p:childTnLst>
                    </p:cTn>
                  </p:par>
                  <p:par>
                    <p:cTn id="106" fill="hold">
                      <p:stCondLst>
                        <p:cond delay="indefinite"/>
                      </p:stCondLst>
                      <p:childTnLst>
                        <p:par>
                          <p:cTn id="107" fill="hold">
                            <p:stCondLst>
                              <p:cond delay="0"/>
                            </p:stCondLst>
                            <p:childTnLst>
                              <p:par>
                                <p:cTn id="108" presetID="12" presetClass="entr" presetSubtype="1" fill="hold" grpId="0" nodeType="clickEffect">
                                  <p:stCondLst>
                                    <p:cond delay="0"/>
                                  </p:stCondLst>
                                  <p:childTnLst>
                                    <p:set>
                                      <p:cBhvr>
                                        <p:cTn id="109" dur="1" fill="hold">
                                          <p:stCondLst>
                                            <p:cond delay="0"/>
                                          </p:stCondLst>
                                        </p:cTn>
                                        <p:tgtEl>
                                          <p:spTgt spid="63669"/>
                                        </p:tgtEl>
                                        <p:attrNameLst>
                                          <p:attrName>style.visibility</p:attrName>
                                        </p:attrNameLst>
                                      </p:cBhvr>
                                      <p:to>
                                        <p:strVal val="visible"/>
                                      </p:to>
                                    </p:set>
                                    <p:animEffect transition="in" filter="slide(fromTop)">
                                      <p:cBhvr>
                                        <p:cTn id="110" dur="500"/>
                                        <p:tgtEl>
                                          <p:spTgt spid="63669"/>
                                        </p:tgtEl>
                                      </p:cBhvr>
                                    </p:animEffect>
                                  </p:childTnLst>
                                </p:cTn>
                              </p:par>
                              <p:par>
                                <p:cTn id="111" presetID="4" presetClass="exit" presetSubtype="16" fill="hold" grpId="1" nodeType="withEffect">
                                  <p:stCondLst>
                                    <p:cond delay="0"/>
                                  </p:stCondLst>
                                  <p:childTnLst>
                                    <p:animEffect transition="out" filter="box(in)">
                                      <p:cBhvr>
                                        <p:cTn id="112" dur="500"/>
                                        <p:tgtEl>
                                          <p:spTgt spid="63670"/>
                                        </p:tgtEl>
                                      </p:cBhvr>
                                    </p:animEffect>
                                    <p:set>
                                      <p:cBhvr>
                                        <p:cTn id="113" dur="1" fill="hold">
                                          <p:stCondLst>
                                            <p:cond delay="499"/>
                                          </p:stCondLst>
                                        </p:cTn>
                                        <p:tgtEl>
                                          <p:spTgt spid="63670"/>
                                        </p:tgtEl>
                                        <p:attrNameLst>
                                          <p:attrName>style.visibility</p:attrName>
                                        </p:attrNameLst>
                                      </p:cBhvr>
                                      <p:to>
                                        <p:strVal val="hidden"/>
                                      </p:to>
                                    </p:set>
                                  </p:childTnLst>
                                </p:cTn>
                              </p:par>
                            </p:childTnLst>
                          </p:cTn>
                        </p:par>
                      </p:childTnLst>
                    </p:cTn>
                  </p:par>
                </p:childTnLst>
              </p:cTn>
              <p:nextCondLst>
                <p:cond evt="onClick" delay="0">
                  <p:tgtEl>
                    <p:spTgt spid="63515"/>
                  </p:tgtEl>
                </p:cond>
              </p:nextCondLst>
            </p:seq>
            <p:seq concurrent="1" nextAc="seek">
              <p:cTn id="114" restart="whenNotActive" fill="hold" evtFilter="cancelBubble" nodeType="interactiveSeq">
                <p:stCondLst>
                  <p:cond evt="onClick" delay="0">
                    <p:tgtEl>
                      <p:spTgt spid="63516"/>
                    </p:tgtEl>
                  </p:cond>
                </p:stCondLst>
                <p:endSync evt="end" delay="0">
                  <p:rtn val="all"/>
                </p:endSync>
                <p:childTnLst>
                  <p:par>
                    <p:cTn id="115" fill="hold">
                      <p:stCondLst>
                        <p:cond delay="0"/>
                      </p:stCondLst>
                      <p:childTnLst>
                        <p:par>
                          <p:cTn id="116" fill="hold">
                            <p:stCondLst>
                              <p:cond delay="0"/>
                            </p:stCondLst>
                            <p:childTnLst>
                              <p:par>
                                <p:cTn id="117" presetID="12" presetClass="entr" presetSubtype="1" fill="hold" grpId="0" nodeType="clickEffect">
                                  <p:stCondLst>
                                    <p:cond delay="0"/>
                                  </p:stCondLst>
                                  <p:childTnLst>
                                    <p:set>
                                      <p:cBhvr>
                                        <p:cTn id="118" dur="1" fill="hold">
                                          <p:stCondLst>
                                            <p:cond delay="0"/>
                                          </p:stCondLst>
                                        </p:cTn>
                                        <p:tgtEl>
                                          <p:spTgt spid="63671"/>
                                        </p:tgtEl>
                                        <p:attrNameLst>
                                          <p:attrName>style.visibility</p:attrName>
                                        </p:attrNameLst>
                                      </p:cBhvr>
                                      <p:to>
                                        <p:strVal val="visible"/>
                                      </p:to>
                                    </p:set>
                                    <p:animEffect transition="in" filter="slide(fromTop)">
                                      <p:cBhvr>
                                        <p:cTn id="119" dur="500"/>
                                        <p:tgtEl>
                                          <p:spTgt spid="63671"/>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4" fill="hold" grpId="0" nodeType="clickEffect">
                                  <p:stCondLst>
                                    <p:cond delay="0"/>
                                  </p:stCondLst>
                                  <p:childTnLst>
                                    <p:set>
                                      <p:cBhvr>
                                        <p:cTn id="123" dur="1" fill="hold">
                                          <p:stCondLst>
                                            <p:cond delay="0"/>
                                          </p:stCondLst>
                                        </p:cTn>
                                        <p:tgtEl>
                                          <p:spTgt spid="63672"/>
                                        </p:tgtEl>
                                        <p:attrNameLst>
                                          <p:attrName>style.visibility</p:attrName>
                                        </p:attrNameLst>
                                      </p:cBhvr>
                                      <p:to>
                                        <p:strVal val="visible"/>
                                      </p:to>
                                    </p:set>
                                    <p:animEffect transition="in" filter="slide(fromBottom)">
                                      <p:cBhvr>
                                        <p:cTn id="124" dur="500"/>
                                        <p:tgtEl>
                                          <p:spTgt spid="63672"/>
                                        </p:tgtEl>
                                      </p:cBhvr>
                                    </p:animEffect>
                                  </p:childTnLst>
                                </p:cTn>
                              </p:par>
                              <p:par>
                                <p:cTn id="125" presetID="4" presetClass="exit" presetSubtype="16" fill="hold" grpId="1" nodeType="withEffect">
                                  <p:stCondLst>
                                    <p:cond delay="0"/>
                                  </p:stCondLst>
                                  <p:childTnLst>
                                    <p:animEffect transition="out" filter="box(in)">
                                      <p:cBhvr>
                                        <p:cTn id="126" dur="500"/>
                                        <p:tgtEl>
                                          <p:spTgt spid="63671"/>
                                        </p:tgtEl>
                                      </p:cBhvr>
                                    </p:animEffect>
                                    <p:set>
                                      <p:cBhvr>
                                        <p:cTn id="127" dur="1" fill="hold">
                                          <p:stCondLst>
                                            <p:cond delay="499"/>
                                          </p:stCondLst>
                                        </p:cTn>
                                        <p:tgtEl>
                                          <p:spTgt spid="63671"/>
                                        </p:tgtEl>
                                        <p:attrNameLst>
                                          <p:attrName>style.visibility</p:attrName>
                                        </p:attrNameLst>
                                      </p:cBhvr>
                                      <p:to>
                                        <p:strVal val="hidden"/>
                                      </p:to>
                                    </p:set>
                                  </p:childTnLst>
                                </p:cTn>
                              </p:par>
                            </p:childTnLst>
                          </p:cTn>
                        </p:par>
                      </p:childTnLst>
                    </p:cTn>
                  </p:par>
                </p:childTnLst>
              </p:cTn>
              <p:nextCondLst>
                <p:cond evt="onClick" delay="0">
                  <p:tgtEl>
                    <p:spTgt spid="63516"/>
                  </p:tgtEl>
                </p:cond>
              </p:nextCondLst>
            </p:seq>
            <p:seq concurrent="1" nextAc="seek">
              <p:cTn id="128" restart="whenNotActive" fill="hold" evtFilter="cancelBubble" nodeType="interactiveSeq">
                <p:stCondLst>
                  <p:cond evt="onClick" delay="0">
                    <p:tgtEl>
                      <p:spTgt spid="63517"/>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63518"/>
                                        </p:tgtEl>
                                        <p:attrNameLst>
                                          <p:attrName>style.visibility</p:attrName>
                                        </p:attrNameLst>
                                      </p:cBhvr>
                                      <p:to>
                                        <p:strVal val="visible"/>
                                      </p:to>
                                    </p:set>
                                    <p:animEffect transition="in" filter="fade">
                                      <p:cBhvr>
                                        <p:cTn id="133" dur="500"/>
                                        <p:tgtEl>
                                          <p:spTgt spid="63518"/>
                                        </p:tgtEl>
                                      </p:cBhvr>
                                    </p:animEffect>
                                  </p:childTnLst>
                                </p:cTn>
                              </p:par>
                            </p:childTnLst>
                          </p:cTn>
                        </p:par>
                      </p:childTnLst>
                    </p:cTn>
                  </p:par>
                </p:childTnLst>
              </p:cTn>
              <p:nextCondLst>
                <p:cond evt="onClick" delay="0">
                  <p:tgtEl>
                    <p:spTgt spid="63517"/>
                  </p:tgtEl>
                </p:cond>
              </p:nextCondLst>
            </p:seq>
          </p:childTnLst>
        </p:cTn>
      </p:par>
    </p:tnLst>
    <p:bldLst>
      <p:bldP spid="63511" grpId="0" animBg="1"/>
      <p:bldP spid="63512" grpId="0" animBg="1"/>
      <p:bldP spid="63513" grpId="0" animBg="1"/>
      <p:bldP spid="63514" grpId="0" animBg="1"/>
      <p:bldP spid="63515" grpId="0" animBg="1"/>
      <p:bldP spid="63516" grpId="0" animBg="1"/>
      <p:bldP spid="63517" grpId="0" animBg="1"/>
      <p:bldP spid="63518" grpId="0"/>
      <p:bldP spid="63660" grpId="0" animBg="1"/>
      <p:bldP spid="63660" grpId="1" animBg="1"/>
      <p:bldP spid="63661" grpId="0"/>
      <p:bldP spid="63662" grpId="0" animBg="1"/>
      <p:bldP spid="63662" grpId="1" animBg="1"/>
      <p:bldP spid="63663" grpId="0"/>
      <p:bldP spid="63664" grpId="0" animBg="1"/>
      <p:bldP spid="63664" grpId="1" animBg="1"/>
      <p:bldP spid="63665" grpId="0"/>
      <p:bldP spid="63666" grpId="0" animBg="1"/>
      <p:bldP spid="63666" grpId="1" animBg="1"/>
      <p:bldP spid="63667" grpId="0"/>
      <p:bldP spid="63668" grpId="0" animBg="1"/>
      <p:bldP spid="63668" grpId="1" animBg="1"/>
      <p:bldP spid="63669" grpId="0"/>
      <p:bldP spid="63670" grpId="0" animBg="1"/>
      <p:bldP spid="63670" grpId="1" animBg="1"/>
      <p:bldP spid="63671" grpId="0" animBg="1"/>
      <p:bldP spid="63671" grpId="1" animBg="1"/>
      <p:bldP spid="636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971800" y="57150"/>
            <a:ext cx="2667000" cy="533400"/>
          </a:xfrm>
          <a:prstGeom prst="roundRect">
            <a:avLst/>
          </a:prstGeom>
          <a:solidFill>
            <a:srgbClr val="00B05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FF00"/>
                </a:solidFill>
              </a:rPr>
              <a:t>LUYỆN TẬP</a:t>
            </a:r>
            <a:endParaRPr lang="en-US" sz="3200" b="1">
              <a:solidFill>
                <a:srgbClr val="FFFF00"/>
              </a:solidFill>
            </a:endParaRPr>
          </a:p>
        </p:txBody>
      </p:sp>
      <p:sp>
        <p:nvSpPr>
          <p:cNvPr id="4" name="TextBox 3"/>
          <p:cNvSpPr txBox="1"/>
          <p:nvPr/>
        </p:nvSpPr>
        <p:spPr>
          <a:xfrm>
            <a:off x="38100" y="880839"/>
            <a:ext cx="9067800" cy="1200329"/>
          </a:xfrm>
          <a:prstGeom prst="rect">
            <a:avLst/>
          </a:prstGeom>
          <a:noFill/>
        </p:spPr>
        <p:txBody>
          <a:bodyPr wrap="square" rtlCol="0">
            <a:spAutoFit/>
          </a:bodyPr>
          <a:lstStyle/>
          <a:p>
            <a:pPr algn="just"/>
            <a:r>
              <a:rPr lang="vi-VN" sz="3600">
                <a:solidFill>
                  <a:srgbClr val="2B1CF0"/>
                </a:solidFill>
                <a:latin typeface="Arial" panose="020B0604020202020204" pitchFamily="34" charset="0"/>
                <a:cs typeface="Arial" panose="020B0604020202020204" pitchFamily="34" charset="0"/>
              </a:rPr>
              <a:t>1. Lập sơ đồ tóm tắt những đặc điểm chính của thiên nhiên châu Nam Cực</a:t>
            </a:r>
            <a:endParaRPr lang="en-US" sz="3600">
              <a:solidFill>
                <a:srgbClr val="2B1CF0"/>
              </a:solidFill>
              <a:latin typeface="Arial" panose="020B0604020202020204" pitchFamily="34" charset="0"/>
              <a:cs typeface="Arial" panose="020B0604020202020204" pitchFamily="34" charset="0"/>
            </a:endParaRPr>
          </a:p>
        </p:txBody>
      </p:sp>
      <p:sp>
        <p:nvSpPr>
          <p:cNvPr id="5" name="TextBox 4"/>
          <p:cNvSpPr txBox="1"/>
          <p:nvPr/>
        </p:nvSpPr>
        <p:spPr>
          <a:xfrm>
            <a:off x="38100" y="2190750"/>
            <a:ext cx="8686800" cy="1200329"/>
          </a:xfrm>
          <a:prstGeom prst="rect">
            <a:avLst/>
          </a:prstGeom>
          <a:noFill/>
        </p:spPr>
        <p:txBody>
          <a:bodyPr wrap="square" rtlCol="0">
            <a:spAutoFit/>
          </a:bodyPr>
          <a:lstStyle/>
          <a:p>
            <a:pPr algn="just"/>
            <a:r>
              <a:rPr lang="vi-VN" sz="3600">
                <a:solidFill>
                  <a:srgbClr val="2B1CF0"/>
                </a:solidFill>
                <a:latin typeface="Arial" panose="020B0604020202020204" pitchFamily="34" charset="0"/>
                <a:cs typeface="Arial" panose="020B0604020202020204" pitchFamily="34" charset="0"/>
              </a:rPr>
              <a:t>2.Giải thích vì sao châu Nam Cực là hoang mạc lạnh của thế giới</a:t>
            </a:r>
            <a:endParaRPr lang="en-US" sz="3600">
              <a:solidFill>
                <a:srgbClr val="2B1CF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788" y="48624"/>
            <a:ext cx="9121140" cy="792480"/>
          </a:xfrm>
          <a:noFill/>
        </p:spPr>
        <p:txBody>
          <a:bodyPr/>
          <a:lstStyle/>
          <a:p>
            <a:r>
              <a:rPr lang="en-US" sz="405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endParaRPr lang="en-US" sz="405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52459" y="3107082"/>
            <a:ext cx="1207770" cy="1207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440" y="2068943"/>
            <a:ext cx="1089422" cy="1089422"/>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p:nvPr/>
        </p:nvSpPr>
        <p:spPr>
          <a:xfrm>
            <a:off x="2063996" y="2469624"/>
            <a:ext cx="6149078" cy="38481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Wingdings" panose="05000000000000000000" pitchFamily="2" charset="2"/>
              <a:buChar char="ü"/>
            </a:pPr>
            <a:r>
              <a:rPr lang="en-US" sz="2100">
                <a:solidFill>
                  <a:srgbClr val="2B1CF0"/>
                </a:solidFill>
                <a:latin typeface="Arial" panose="020B0604020202020204" pitchFamily="34" charset="0"/>
                <a:cs typeface="Arial" panose="020B0604020202020204" pitchFamily="34" charset="0"/>
              </a:rPr>
              <a:t>Tìm kiếm thông tin trên sách, báo và Internet </a:t>
            </a:r>
            <a:endParaRPr lang="en-US" sz="21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p:cNvSpPr/>
          <p:nvPr/>
        </p:nvSpPr>
        <p:spPr>
          <a:xfrm>
            <a:off x="0" y="0"/>
            <a:ext cx="9144000" cy="51435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Rectangle 2"/>
          <p:cNvSpPr/>
          <p:nvPr/>
        </p:nvSpPr>
        <p:spPr>
          <a:xfrm>
            <a:off x="204422" y="772743"/>
            <a:ext cx="8694453" cy="1384995"/>
          </a:xfrm>
          <a:prstGeom prst="rect">
            <a:avLst/>
          </a:prstGeom>
          <a:ln>
            <a:solidFill>
              <a:srgbClr val="00B0F0"/>
            </a:solidFill>
            <a:prstDash val="sysDash"/>
          </a:ln>
        </p:spPr>
        <p:txBody>
          <a:bodyPr wrap="square">
            <a:spAutoFit/>
          </a:bodyPr>
          <a:lstStyle/>
          <a:p>
            <a:pPr algn="just"/>
            <a:r>
              <a:rPr lang="vi-VN" sz="2800">
                <a:solidFill>
                  <a:srgbClr val="FF3399"/>
                </a:solidFill>
              </a:rPr>
              <a:t>Đặc điểm nào về tự nhiên của châu Nam Cực làm em ấn tượng nhất? Hãy thu thập thêm thông tin về đặc điểm ấy</a:t>
            </a:r>
            <a:endParaRPr lang="en-US" sz="2800">
              <a:solidFill>
                <a:srgbClr val="FF3399"/>
              </a:solidFill>
            </a:endParaRPr>
          </a:p>
        </p:txBody>
      </p:sp>
      <p:sp>
        <p:nvSpPr>
          <p:cNvPr id="8" name="Subtitle 2"/>
          <p:cNvSpPr txBox="1"/>
          <p:nvPr/>
        </p:nvSpPr>
        <p:spPr>
          <a:xfrm>
            <a:off x="2194862" y="3652844"/>
            <a:ext cx="4637643" cy="38481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Wingdings" panose="05000000000000000000" pitchFamily="2" charset="2"/>
              <a:buChar char="ü"/>
            </a:pPr>
            <a:r>
              <a:rPr lang="vi-VN" sz="2100">
                <a:solidFill>
                  <a:srgbClr val="2B1CF0"/>
                </a:solidFill>
                <a:latin typeface="Arial" panose="020B0604020202020204" pitchFamily="34" charset="0"/>
                <a:cs typeface="Arial" panose="020B0604020202020204" pitchFamily="34" charset="0"/>
              </a:rPr>
              <a:t>Thời gian 1 tuần</a:t>
            </a:r>
            <a:r>
              <a:rPr lang="en-US" sz="2100">
                <a:solidFill>
                  <a:srgbClr val="2B1CF0"/>
                </a:solidFill>
                <a:latin typeface="Arial" panose="020B0604020202020204" pitchFamily="34" charset="0"/>
                <a:cs typeface="Arial" panose="020B0604020202020204" pitchFamily="34" charset="0"/>
              </a:rPr>
              <a:t> </a:t>
            </a:r>
            <a:endParaRPr lang="en-US" sz="21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p:cNvSpPr txBox="1"/>
          <p:nvPr/>
        </p:nvSpPr>
        <p:spPr>
          <a:xfrm>
            <a:off x="6449586" y="4385661"/>
            <a:ext cx="4146742" cy="415498"/>
          </a:xfrm>
          <a:prstGeom prst="rect">
            <a:avLst/>
          </a:prstGeom>
          <a:noFill/>
        </p:spPr>
        <p:txBody>
          <a:bodyPr wrap="square" rtlCol="0">
            <a:spAutoFit/>
          </a:bodyPr>
          <a:lstStyle/>
          <a:p>
            <a:pPr marL="342900" indent="-342900">
              <a:buFont typeface="Wingdings" panose="05000000000000000000" pitchFamily="2" charset="2"/>
              <a:buChar char="ü"/>
            </a:pPr>
            <a:r>
              <a:rPr lang="en-US" sz="2100">
                <a:solidFill>
                  <a:srgbClr val="2B1CF0"/>
                </a:solidFill>
                <a:latin typeface="Arial" panose="020B0604020202020204" pitchFamily="34" charset="0"/>
                <a:cs typeface="Arial" panose="020B0604020202020204" pitchFamily="34" charset="0"/>
              </a:rPr>
              <a:t> </a:t>
            </a:r>
            <a:r>
              <a:rPr lang="en-US" sz="2100" i="1">
                <a:solidFill>
                  <a:srgbClr val="2B1CF0"/>
                </a:solidFill>
                <a:latin typeface="Arial" panose="020B0604020202020204" pitchFamily="34" charset="0"/>
                <a:cs typeface="Arial" panose="020B0604020202020204" pitchFamily="34" charset="0"/>
              </a:rPr>
              <a:t>Cá nhân</a:t>
            </a:r>
            <a:endParaRPr lang="en-US" sz="2100" i="1">
              <a:solidFill>
                <a:srgbClr val="2B1CF0"/>
              </a:solidFill>
              <a:latin typeface="Arial" panose="020B0604020202020204" pitchFamily="34" charset="0"/>
              <a:cs typeface="Arial" panose="020B0604020202020204" pitchFamily="34" charset="0"/>
            </a:endParaRPr>
          </a:p>
        </p:txBody>
      </p:sp>
      <p:pic>
        <p:nvPicPr>
          <p:cNvPr id="11" name="Picture 4" descr="Chương trình đào tạo học sinh thi tuyển vào các đại học hàng đầu tại M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a:fillRect/>
          </a:stretch>
        </p:blipFill>
        <p:spPr bwMode="auto">
          <a:xfrm>
            <a:off x="5871061" y="4194853"/>
            <a:ext cx="623047" cy="695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1959" y="1298760"/>
            <a:ext cx="2557952" cy="2560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a:r>
              <a:rPr lang="en-US" sz="3245" b="1">
                <a:latin typeface="Arial" panose="020B0604020202020204" pitchFamily="34" charset="0"/>
                <a:cs typeface="Arial" panose="020B0604020202020204" pitchFamily="34" charset="0"/>
              </a:rPr>
              <a:t>  </a:t>
            </a:r>
            <a:r>
              <a:rPr lang="en-US" sz="4500" b="1">
                <a:latin typeface="Arial" panose="020B0604020202020204" pitchFamily="34" charset="0"/>
                <a:cs typeface="Arial" panose="020B0604020202020204" pitchFamily="34" charset="0"/>
              </a:rPr>
              <a:t>Dặn dò</a:t>
            </a:r>
            <a:endParaRPr lang="en-US" sz="4500" b="1">
              <a:latin typeface="Arial" panose="020B0604020202020204" pitchFamily="34" charset="0"/>
              <a:cs typeface="Arial" panose="020B0604020202020204" pitchFamily="34" charset="0"/>
            </a:endParaRPr>
          </a:p>
        </p:txBody>
      </p:sp>
      <p:sp>
        <p:nvSpPr>
          <p:cNvPr id="5" name="Block Arc 4"/>
          <p:cNvSpPr/>
          <p:nvPr/>
        </p:nvSpPr>
        <p:spPr>
          <a:xfrm>
            <a:off x="-2923541" y="-164656"/>
            <a:ext cx="5467754" cy="5472816"/>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231002" y="946152"/>
            <a:ext cx="6764969" cy="8128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pPr defTabSz="1243330">
              <a:lnSpc>
                <a:spcPct val="90000"/>
              </a:lnSpc>
              <a:spcBef>
                <a:spcPct val="0"/>
              </a:spcBef>
              <a:spcAft>
                <a:spcPct val="35000"/>
              </a:spcAft>
            </a:pPr>
            <a:r>
              <a:rPr lang="en-US" sz="2700" b="1">
                <a:solidFill>
                  <a:srgbClr val="00B050"/>
                </a:solidFill>
                <a:latin typeface="Arial" panose="020B0604020202020204" pitchFamily="34" charset="0"/>
                <a:cs typeface="Arial" panose="020B0604020202020204" pitchFamily="34" charset="0"/>
              </a:rPr>
              <a:t>Xem lại bài đã học</a:t>
            </a:r>
            <a:endParaRPr lang="en-US" sz="2700" b="1">
              <a:solidFill>
                <a:srgbClr val="00B050"/>
              </a:solidFill>
              <a:latin typeface="Arial" panose="020B0604020202020204" pitchFamily="34" charset="0"/>
              <a:cs typeface="Arial" panose="020B0604020202020204" pitchFamily="34" charset="0"/>
            </a:endParaRPr>
          </a:p>
        </p:txBody>
      </p:sp>
      <p:sp>
        <p:nvSpPr>
          <p:cNvPr id="7" name="Oval 6"/>
          <p:cNvSpPr/>
          <p:nvPr/>
        </p:nvSpPr>
        <p:spPr>
          <a:xfrm>
            <a:off x="1723472" y="844551"/>
            <a:ext cx="1015060" cy="1016000"/>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spcBef>
                <a:spcPts val="600"/>
              </a:spcBef>
            </a:pPr>
            <a:r>
              <a:rPr lang="en-US" sz="3995" b="1">
                <a:solidFill>
                  <a:schemeClr val="bg1"/>
                </a:solidFill>
                <a:latin typeface="Arial" panose="020B0604020202020204" pitchFamily="34" charset="0"/>
                <a:cs typeface="Arial" panose="020B0604020202020204" pitchFamily="34" charset="0"/>
              </a:rPr>
              <a:t>1</a:t>
            </a:r>
            <a:endParaRPr lang="en-US" sz="3995" b="1">
              <a:solidFill>
                <a:schemeClr val="bg1"/>
              </a:solidFill>
              <a:latin typeface="Arial" panose="020B0604020202020204" pitchFamily="34" charset="0"/>
              <a:cs typeface="Arial" panose="020B0604020202020204" pitchFamily="34" charset="0"/>
            </a:endParaRPr>
          </a:p>
        </p:txBody>
      </p:sp>
      <p:sp>
        <p:nvSpPr>
          <p:cNvPr id="8" name="Freeform 7"/>
          <p:cNvSpPr/>
          <p:nvPr/>
        </p:nvSpPr>
        <p:spPr>
          <a:xfrm>
            <a:off x="2526181" y="2165351"/>
            <a:ext cx="6469790" cy="8128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pPr defTabSz="1243330">
              <a:lnSpc>
                <a:spcPct val="90000"/>
              </a:lnSpc>
              <a:spcBef>
                <a:spcPct val="0"/>
              </a:spcBef>
              <a:spcAft>
                <a:spcPct val="35000"/>
              </a:spcAft>
            </a:pPr>
            <a:r>
              <a:rPr lang="en-US" sz="2700" b="1">
                <a:solidFill>
                  <a:srgbClr val="FF99CC"/>
                </a:solidFill>
                <a:latin typeface="Arial" panose="020B0604020202020204" pitchFamily="34" charset="0"/>
                <a:cs typeface="Arial" panose="020B0604020202020204" pitchFamily="34" charset="0"/>
              </a:rPr>
              <a:t>Hoàn thành bài tập SBT</a:t>
            </a:r>
            <a:endParaRPr lang="en-US" sz="2700" b="1">
              <a:solidFill>
                <a:srgbClr val="FF99CC"/>
              </a:solidFill>
              <a:latin typeface="Arial" panose="020B0604020202020204" pitchFamily="34" charset="0"/>
              <a:cs typeface="Arial" panose="020B0604020202020204" pitchFamily="34" charset="0"/>
            </a:endParaRPr>
          </a:p>
        </p:txBody>
      </p:sp>
      <p:sp>
        <p:nvSpPr>
          <p:cNvPr id="9" name="Oval 8"/>
          <p:cNvSpPr/>
          <p:nvPr/>
        </p:nvSpPr>
        <p:spPr>
          <a:xfrm>
            <a:off x="2018652" y="2063749"/>
            <a:ext cx="1015060" cy="1016000"/>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r>
              <a:rPr lang="en-US" sz="3995" b="1">
                <a:solidFill>
                  <a:schemeClr val="bg1"/>
                </a:solidFill>
                <a:latin typeface="Arial" panose="020B0604020202020204" pitchFamily="34" charset="0"/>
                <a:cs typeface="Arial" panose="020B0604020202020204" pitchFamily="34" charset="0"/>
              </a:rPr>
              <a:t>2</a:t>
            </a:r>
            <a:endParaRPr lang="en-US" sz="3995" b="1">
              <a:solidFill>
                <a:schemeClr val="bg1"/>
              </a:solidFill>
              <a:latin typeface="Arial" panose="020B0604020202020204" pitchFamily="34" charset="0"/>
              <a:cs typeface="Arial" panose="020B0604020202020204" pitchFamily="34" charset="0"/>
            </a:endParaRPr>
          </a:p>
        </p:txBody>
      </p:sp>
      <p:sp>
        <p:nvSpPr>
          <p:cNvPr id="10" name="Freeform 9"/>
          <p:cNvSpPr/>
          <p:nvPr/>
        </p:nvSpPr>
        <p:spPr>
          <a:xfrm>
            <a:off x="2558080" y="3384548"/>
            <a:ext cx="6397196" cy="8128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636" tIns="71063" rIns="71063" bIns="71063" numCol="1" spcCol="2541" anchor="ctr" anchorCtr="0">
            <a:noAutofit/>
          </a:bodyPr>
          <a:lstStyle/>
          <a:p>
            <a:r>
              <a:rPr lang="en-US" sz="2700" b="1">
                <a:solidFill>
                  <a:srgbClr val="3399FF"/>
                </a:solidFill>
                <a:latin typeface="Arial" panose="020B0604020202020204" pitchFamily="34" charset="0"/>
                <a:cs typeface="Arial" panose="020B0604020202020204" pitchFamily="34" charset="0"/>
              </a:rPr>
              <a:t>Chuẩn bị bài 32. Các mùa khí hậu và thời tiết ở nước ta.</a:t>
            </a:r>
            <a:endParaRPr lang="en-US" sz="27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1723472" y="3282950"/>
            <a:ext cx="1015060" cy="1016000"/>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366" tIns="45683" rIns="91366" bIns="45683"/>
          <a:lstStyle/>
          <a:p>
            <a:pPr algn="ctr"/>
            <a:r>
              <a:rPr lang="en-US" sz="3595" b="1">
                <a:solidFill>
                  <a:schemeClr val="bg1"/>
                </a:solidFill>
                <a:latin typeface="Arial" panose="020B0604020202020204" pitchFamily="34" charset="0"/>
                <a:cs typeface="Arial" panose="020B0604020202020204" pitchFamily="34" charset="0"/>
              </a:rPr>
              <a:t>3</a:t>
            </a:r>
            <a:endParaRPr lang="en-US" sz="3595" b="1">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32015" y="73391"/>
            <a:ext cx="2207756" cy="1542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43000" y="15049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1066800" y="209550"/>
            <a:ext cx="708660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1308100" y="1885950"/>
            <a:ext cx="43307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2B1CF0"/>
                </a:solidFill>
                <a:latin typeface="Arial" panose="020B0604020202020204" pitchFamily="34" charset="0"/>
                <a:cs typeface="Arial" panose="020B0604020202020204" pitchFamily="34" charset="0"/>
              </a:rPr>
              <a:t>53</a:t>
            </a:r>
            <a:endParaRPr lang="en-US" sz="3200" dirty="0">
              <a:solidFill>
                <a:srgbClr val="2B1CF0"/>
              </a:solidFill>
              <a:latin typeface="Arial" panose="020B0604020202020204" pitchFamily="34" charset="0"/>
              <a:cs typeface="Arial" panose="020B0604020202020204" pitchFamily="34" charset="0"/>
            </a:endParaRPr>
          </a:p>
        </p:txBody>
      </p:sp>
      <p:sp>
        <p:nvSpPr>
          <p:cNvPr id="13" name="Rectangle 12"/>
          <p:cNvSpPr/>
          <p:nvPr/>
        </p:nvSpPr>
        <p:spPr>
          <a:xfrm>
            <a:off x="1308100" y="2952750"/>
            <a:ext cx="43307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2B1CF0"/>
                </a:solidFill>
                <a:latin typeface="Arial" panose="020B0604020202020204" pitchFamily="34" charset="0"/>
                <a:cs typeface="Arial" panose="020B0604020202020204" pitchFamily="34" charset="0"/>
              </a:rPr>
              <a:t>54</a:t>
            </a:r>
            <a:endParaRPr lang="en-US" sz="3200" dirty="0">
              <a:solidFill>
                <a:srgbClr val="2B1CF0"/>
              </a:solidFill>
              <a:latin typeface="Arial" panose="020B0604020202020204" pitchFamily="34" charset="0"/>
              <a:cs typeface="Arial" panose="020B0604020202020204" pitchFamily="34" charset="0"/>
            </a:endParaRPr>
          </a:p>
        </p:txBody>
      </p:sp>
      <p:sp>
        <p:nvSpPr>
          <p:cNvPr id="9" name="Oval 8"/>
          <p:cNvSpPr/>
          <p:nvPr/>
        </p:nvSpPr>
        <p:spPr>
          <a:xfrm>
            <a:off x="990600" y="2038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10" name="Oval 9"/>
          <p:cNvSpPr/>
          <p:nvPr/>
        </p:nvSpPr>
        <p:spPr>
          <a:xfrm>
            <a:off x="990600" y="3054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308100" y="3956050"/>
            <a:ext cx="43307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2B1CF0"/>
                </a:solidFill>
                <a:latin typeface="Arial" panose="020B0604020202020204" pitchFamily="34" charset="0"/>
                <a:cs typeface="Arial" panose="020B0604020202020204" pitchFamily="34" charset="0"/>
              </a:rPr>
              <a:t>55</a:t>
            </a:r>
            <a:endParaRPr lang="en-US" sz="3200" dirty="0">
              <a:solidFill>
                <a:srgbClr val="2B1CF0"/>
              </a:solidFill>
              <a:latin typeface="Arial" panose="020B0604020202020204" pitchFamily="34" charset="0"/>
              <a:cs typeface="Arial" panose="020B0604020202020204" pitchFamily="34" charset="0"/>
            </a:endParaRPr>
          </a:p>
        </p:txBody>
      </p:sp>
      <p:sp>
        <p:nvSpPr>
          <p:cNvPr id="11" name="Oval 10"/>
          <p:cNvSpPr/>
          <p:nvPr/>
        </p:nvSpPr>
        <p:spPr>
          <a:xfrm>
            <a:off x="990600" y="40957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47800" y="514350"/>
            <a:ext cx="6324600" cy="954107"/>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ea typeface="AvantGarde" pitchFamily="2" charset="0"/>
                <a:cs typeface="Times New Roman" panose="02020603050405020304" pitchFamily="18" charset="0"/>
              </a:rPr>
              <a:t>Câu</a:t>
            </a:r>
            <a:r>
              <a:rPr lang="en-US" sz="2800" b="1" dirty="0">
                <a:solidFill>
                  <a:schemeClr val="bg1"/>
                </a:solidFill>
                <a:latin typeface="Times New Roman" panose="02020603050405020304" pitchFamily="18" charset="0"/>
                <a:ea typeface="AvantGarde" pitchFamily="2" charset="0"/>
                <a:cs typeface="Times New Roman" panose="02020603050405020304" pitchFamily="18" charset="0"/>
              </a:rPr>
              <a:t> </a:t>
            </a:r>
            <a:r>
              <a:rPr lang="en-US" sz="2800" b="1" err="1">
                <a:solidFill>
                  <a:schemeClr val="bg1"/>
                </a:solidFill>
                <a:latin typeface="Times New Roman" panose="02020603050405020304" pitchFamily="18" charset="0"/>
                <a:ea typeface="AvantGarde" pitchFamily="2" charset="0"/>
                <a:cs typeface="Times New Roman" panose="02020603050405020304" pitchFamily="18" charset="0"/>
              </a:rPr>
              <a:t>hỏi</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 2. Tính đến năm 2020, Hiệp </a:t>
            </a:r>
            <a:r>
              <a:rPr lang="vi-VN" sz="2800" b="1">
                <a:solidFill>
                  <a:schemeClr val="bg1"/>
                </a:solidFill>
                <a:latin typeface="Times New Roman" panose="02020603050405020304" pitchFamily="18" charset="0"/>
                <a:ea typeface="AvantGarde" pitchFamily="2" charset="0"/>
                <a:cs typeface="Times New Roman" panose="02020603050405020304" pitchFamily="18" charset="0"/>
              </a:rPr>
              <a:t>ư</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ớc Nam Cực có bao nhiêu thành viên</a:t>
            </a:r>
            <a:endParaRPr lang="en-US" sz="2800" b="1" dirty="0">
              <a:solidFill>
                <a:schemeClr val="bg1"/>
              </a:solidFill>
              <a:latin typeface="Times New Roman" panose="02020603050405020304" pitchFamily="18" charset="0"/>
              <a:ea typeface="AvantGarde" pitchFamily="2" charset="0"/>
              <a:cs typeface="Times New Roman" panose="02020603050405020304" pitchFamily="18" charset="0"/>
            </a:endParaRPr>
          </a:p>
        </p:txBody>
      </p:sp>
      <p:sp>
        <p:nvSpPr>
          <p:cNvPr id="16" name="Right Arrow 15">
            <a:hlinkClick r:id="rId2" action="ppaction://hlinksldjump"/>
          </p:cNvPr>
          <p:cNvSpPr/>
          <p:nvPr/>
        </p:nvSpPr>
        <p:spPr>
          <a:xfrm>
            <a:off x="7988300" y="4432300"/>
            <a:ext cx="977900" cy="55245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Tiếp</a:t>
            </a:r>
            <a:r>
              <a:rPr 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tục</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nodeType="clickEffect">
                                  <p:stCondLst>
                                    <p:cond delay="0"/>
                                  </p:stCondLst>
                                  <p:childTnLst>
                                    <p:animClr clrSpc="hsl" dir="cw">
                                      <p:cBhvr override="childStyle">
                                        <p:cTn id="49" dur="500" fill="hold"/>
                                        <p:tgtEl>
                                          <p:spTgt spid="13"/>
                                        </p:tgtEl>
                                        <p:attrNameLst>
                                          <p:attrName>style.color</p:attrName>
                                        </p:attrNameLst>
                                      </p:cBhvr>
                                      <p:by>
                                        <p:hsl h="7200000" s="0" l="0"/>
                                      </p:by>
                                    </p:animClr>
                                    <p:animClr clrSpc="hsl" dir="cw">
                                      <p:cBhvr>
                                        <p:cTn id="50" dur="500" fill="hold"/>
                                        <p:tgtEl>
                                          <p:spTgt spid="13"/>
                                        </p:tgtEl>
                                        <p:attrNameLst>
                                          <p:attrName>fillcolor</p:attrName>
                                        </p:attrNameLst>
                                      </p:cBhvr>
                                      <p:by>
                                        <p:hsl h="7200000" s="0" l="0"/>
                                      </p:by>
                                    </p:animClr>
                                    <p:animClr clrSpc="hsl" dir="cw">
                                      <p:cBhvr>
                                        <p:cTn id="51" dur="500" fill="hold"/>
                                        <p:tgtEl>
                                          <p:spTgt spid="13"/>
                                        </p:tgtEl>
                                        <p:attrNameLst>
                                          <p:attrName>stroke.color</p:attrName>
                                        </p:attrNameLst>
                                      </p:cBhvr>
                                      <p:by>
                                        <p:hsl h="7200000" s="0" l="0"/>
                                      </p:by>
                                    </p:animClr>
                                    <p:set>
                                      <p:cBhvr>
                                        <p:cTn id="52" dur="500" fill="hold"/>
                                        <p:tgtEl>
                                          <p:spTgt spid="13"/>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2" grpId="0" animBg="1"/>
      <p:bldP spid="12" grpId="1" animBg="1"/>
      <p:bldP spid="13" grpId="0" animBg="1"/>
      <p:bldP spid="9" grpId="0" animBg="1"/>
      <p:bldP spid="10" grpId="0" animBg="1"/>
      <p:bldP spid="14" grpId="0" animBg="1"/>
      <p:bldP spid="14"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143000" y="15049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1066800" y="209550"/>
            <a:ext cx="708660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1308100" y="19240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Kéo dài từ vĩ độ 50</a:t>
            </a:r>
            <a:r>
              <a:rPr lang="en-US" sz="2400" baseline="30000">
                <a:solidFill>
                  <a:srgbClr val="2B1CF0"/>
                </a:solidFill>
                <a:latin typeface="Arial" panose="020B0604020202020204" pitchFamily="34" charset="0"/>
                <a:cs typeface="Arial" panose="020B0604020202020204" pitchFamily="34" charset="0"/>
              </a:rPr>
              <a:t>0</a:t>
            </a:r>
            <a:r>
              <a:rPr lang="en-US" sz="2400">
                <a:solidFill>
                  <a:srgbClr val="2B1CF0"/>
                </a:solidFill>
                <a:latin typeface="Arial" panose="020B0604020202020204" pitchFamily="34" charset="0"/>
                <a:cs typeface="Arial" panose="020B0604020202020204" pitchFamily="34" charset="0"/>
              </a:rPr>
              <a:t>N trở về cực Nam</a:t>
            </a:r>
            <a:endParaRPr lang="en-US" sz="2400">
              <a:solidFill>
                <a:srgbClr val="2B1CF0"/>
              </a:solidFill>
              <a:latin typeface="Arial" panose="020B0604020202020204" pitchFamily="34" charset="0"/>
              <a:cs typeface="Arial" panose="020B0604020202020204" pitchFamily="34" charset="0"/>
            </a:endParaRPr>
          </a:p>
          <a:p>
            <a:pPr algn="ctr"/>
            <a:endParaRPr lang="en-US" sz="2400" dirty="0">
              <a:solidFill>
                <a:srgbClr val="2B1CF0"/>
              </a:solidFill>
              <a:latin typeface="Arial" panose="020B0604020202020204" pitchFamily="34" charset="0"/>
              <a:cs typeface="Arial" panose="020B0604020202020204" pitchFamily="34" charset="0"/>
            </a:endParaRPr>
          </a:p>
        </p:txBody>
      </p:sp>
      <p:sp>
        <p:nvSpPr>
          <p:cNvPr id="13" name="Rectangle 12"/>
          <p:cNvSpPr/>
          <p:nvPr/>
        </p:nvSpPr>
        <p:spPr>
          <a:xfrm>
            <a:off x="1308100" y="29527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Kéo dài từ vĩ độ 70</a:t>
            </a:r>
            <a:r>
              <a:rPr lang="en-US" sz="2400" baseline="30000">
                <a:solidFill>
                  <a:srgbClr val="2B1CF0"/>
                </a:solidFill>
                <a:latin typeface="Arial" panose="020B0604020202020204" pitchFamily="34" charset="0"/>
                <a:cs typeface="Arial" panose="020B0604020202020204" pitchFamily="34" charset="0"/>
              </a:rPr>
              <a:t>0</a:t>
            </a:r>
            <a:r>
              <a:rPr lang="en-US" sz="2400">
                <a:solidFill>
                  <a:srgbClr val="2B1CF0"/>
                </a:solidFill>
                <a:latin typeface="Arial" panose="020B0604020202020204" pitchFamily="34" charset="0"/>
                <a:cs typeface="Arial" panose="020B0604020202020204" pitchFamily="34" charset="0"/>
              </a:rPr>
              <a:t>N trở về cực Nam</a:t>
            </a:r>
            <a:endParaRPr lang="en-US" sz="2400">
              <a:solidFill>
                <a:srgbClr val="2B1CF0"/>
              </a:solidFill>
              <a:latin typeface="Arial" panose="020B0604020202020204" pitchFamily="34" charset="0"/>
              <a:cs typeface="Arial" panose="020B0604020202020204" pitchFamily="34" charset="0"/>
            </a:endParaRPr>
          </a:p>
        </p:txBody>
      </p:sp>
      <p:sp>
        <p:nvSpPr>
          <p:cNvPr id="9" name="Oval 8"/>
          <p:cNvSpPr/>
          <p:nvPr/>
        </p:nvSpPr>
        <p:spPr>
          <a:xfrm>
            <a:off x="990600" y="2038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10" name="Oval 9"/>
          <p:cNvSpPr/>
          <p:nvPr/>
        </p:nvSpPr>
        <p:spPr>
          <a:xfrm>
            <a:off x="990600" y="3054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308100" y="39560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Đại bộ phận lãnh thổ nằm trong phạm vi của vòng cực Nam</a:t>
            </a:r>
            <a:endParaRPr lang="en-US" sz="2400" dirty="0">
              <a:solidFill>
                <a:srgbClr val="2B1CF0"/>
              </a:solidFill>
              <a:latin typeface="Arial" panose="020B0604020202020204" pitchFamily="34" charset="0"/>
              <a:cs typeface="Arial" panose="020B0604020202020204" pitchFamily="34" charset="0"/>
            </a:endParaRPr>
          </a:p>
        </p:txBody>
      </p:sp>
      <p:sp>
        <p:nvSpPr>
          <p:cNvPr id="11" name="Oval 10"/>
          <p:cNvSpPr/>
          <p:nvPr/>
        </p:nvSpPr>
        <p:spPr>
          <a:xfrm>
            <a:off x="990600" y="40957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245524" y="412750"/>
            <a:ext cx="6781800" cy="954107"/>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ea typeface="AvantGarde" pitchFamily="2" charset="0"/>
                <a:cs typeface="Times New Roman" panose="02020603050405020304" pitchFamily="18" charset="0"/>
              </a:rPr>
              <a:t>Câu</a:t>
            </a:r>
            <a:r>
              <a:rPr lang="en-US" sz="2800" b="1" dirty="0">
                <a:solidFill>
                  <a:schemeClr val="bg1"/>
                </a:solidFill>
                <a:latin typeface="Times New Roman" panose="02020603050405020304" pitchFamily="18" charset="0"/>
                <a:ea typeface="AvantGarde" pitchFamily="2" charset="0"/>
                <a:cs typeface="Times New Roman" panose="02020603050405020304" pitchFamily="18" charset="0"/>
              </a:rPr>
              <a:t> </a:t>
            </a:r>
            <a:r>
              <a:rPr lang="en-US" sz="2800" b="1" err="1">
                <a:solidFill>
                  <a:schemeClr val="bg1"/>
                </a:solidFill>
                <a:latin typeface="Times New Roman" panose="02020603050405020304" pitchFamily="18" charset="0"/>
                <a:ea typeface="AvantGarde" pitchFamily="2" charset="0"/>
                <a:cs typeface="Times New Roman" panose="02020603050405020304" pitchFamily="18" charset="0"/>
              </a:rPr>
              <a:t>hỏi</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 3.Ý nào d</a:t>
            </a:r>
            <a:r>
              <a:rPr lang="vi-VN" sz="2800" b="1">
                <a:solidFill>
                  <a:schemeClr val="bg1"/>
                </a:solidFill>
                <a:latin typeface="Times New Roman" panose="02020603050405020304" pitchFamily="18" charset="0"/>
                <a:ea typeface="AvantGarde" pitchFamily="2" charset="0"/>
                <a:cs typeface="Times New Roman" panose="02020603050405020304" pitchFamily="18" charset="0"/>
              </a:rPr>
              <a:t>ư</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ới đây thể hiện vị trí địa lí, phạm vi lãnh thổ của châu Nam Cực?</a:t>
            </a:r>
            <a:endParaRPr lang="en-US" sz="2800" b="1" dirty="0">
              <a:solidFill>
                <a:schemeClr val="bg1"/>
              </a:solidFill>
              <a:latin typeface="Times New Roman" panose="02020603050405020304" pitchFamily="18" charset="0"/>
              <a:ea typeface="AvantGarde" pitchFamily="2" charset="0"/>
              <a:cs typeface="Times New Roman" panose="02020603050405020304" pitchFamily="18" charset="0"/>
            </a:endParaRPr>
          </a:p>
        </p:txBody>
      </p:sp>
      <p:sp>
        <p:nvSpPr>
          <p:cNvPr id="16" name="Right Arrow 15">
            <a:hlinkClick r:id="rId2" action="ppaction://hlinksldjump"/>
          </p:cNvPr>
          <p:cNvSpPr/>
          <p:nvPr/>
        </p:nvSpPr>
        <p:spPr>
          <a:xfrm>
            <a:off x="7988300" y="4432300"/>
            <a:ext cx="977900" cy="55245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Tiếp</a:t>
            </a:r>
            <a:r>
              <a:rPr 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tục</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2"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2" nodeType="click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21" presetClass="emph" presetSubtype="0" fill="hold" nodeType="clickEffect">
                                  <p:stCondLst>
                                    <p:cond delay="0"/>
                                  </p:stCondLst>
                                  <p:childTnLst>
                                    <p:animClr clrSpc="hsl" dir="cw">
                                      <p:cBhvr override="childStyle">
                                        <p:cTn id="78" dur="500" fill="hold"/>
                                        <p:tgtEl>
                                          <p:spTgt spid="14"/>
                                        </p:tgtEl>
                                        <p:attrNameLst>
                                          <p:attrName>style.color</p:attrName>
                                        </p:attrNameLst>
                                      </p:cBhvr>
                                      <p:by>
                                        <p:hsl h="7200000" s="0" l="0"/>
                                      </p:by>
                                    </p:animClr>
                                    <p:animClr clrSpc="hsl" dir="cw">
                                      <p:cBhvr>
                                        <p:cTn id="79" dur="500" fill="hold"/>
                                        <p:tgtEl>
                                          <p:spTgt spid="14"/>
                                        </p:tgtEl>
                                        <p:attrNameLst>
                                          <p:attrName>fillcolor</p:attrName>
                                        </p:attrNameLst>
                                      </p:cBhvr>
                                      <p:by>
                                        <p:hsl h="7200000" s="0" l="0"/>
                                      </p:by>
                                    </p:animClr>
                                    <p:animClr clrSpc="hsl" dir="cw">
                                      <p:cBhvr>
                                        <p:cTn id="80" dur="500" fill="hold"/>
                                        <p:tgtEl>
                                          <p:spTgt spid="14"/>
                                        </p:tgtEl>
                                        <p:attrNameLst>
                                          <p:attrName>stroke.color</p:attrName>
                                        </p:attrNameLst>
                                      </p:cBhvr>
                                      <p:by>
                                        <p:hsl h="7200000" s="0" l="0"/>
                                      </p:by>
                                    </p:animClr>
                                    <p:set>
                                      <p:cBhvr>
                                        <p:cTn id="81" dur="500" fill="hold"/>
                                        <p:tgtEl>
                                          <p:spTgt spid="14"/>
                                        </p:tgtEl>
                                        <p:attrNameLst>
                                          <p:attrName>fill.type</p:attrName>
                                        </p:attrNameLst>
                                      </p:cBhvr>
                                      <p:to>
                                        <p:strVal val="solid"/>
                                      </p:to>
                                    </p:set>
                                  </p:childTnLst>
                                </p:cTn>
                              </p:par>
                            </p:childTnLst>
                          </p:cTn>
                        </p:par>
                      </p:childTnLst>
                    </p:cTn>
                  </p:par>
                </p:childTnLst>
              </p:cTn>
              <p:nextCondLst>
                <p:cond evt="onClick" delay="0">
                  <p:tgtEl>
                    <p:spTgt spid="11"/>
                  </p:tgtEl>
                </p:cond>
              </p:nextCondLst>
            </p:seq>
          </p:childTnLst>
        </p:cTn>
      </p:par>
    </p:tnLst>
    <p:bldLst>
      <p:bldP spid="7" grpId="0" animBg="1"/>
      <p:bldP spid="7" grpId="1" animBg="1"/>
      <p:bldP spid="8" grpId="0" animBg="1"/>
      <p:bldP spid="12" grpId="0" animBg="1"/>
      <p:bldP spid="12" grpId="1" animBg="1"/>
      <p:bldP spid="12" grpId="2" animBg="1"/>
      <p:bldP spid="13" grpId="0" animBg="1"/>
      <p:bldP spid="13" grpId="1" animBg="1"/>
      <p:bldP spid="13" grpId="2" animBg="1"/>
      <p:bldP spid="9" grpId="0" animBg="1"/>
      <p:bldP spid="9" grpId="1" animBg="1"/>
      <p:bldP spid="10" grpId="0" animBg="1"/>
      <p:bldP spid="10" grpId="1" animBg="1"/>
      <p:bldP spid="14"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15049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1066800" y="209550"/>
            <a:ext cx="708660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1308100" y="19240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Để tham dò và khai thác tài nguyên</a:t>
            </a:r>
            <a:endParaRPr lang="en-US" sz="2400" dirty="0">
              <a:solidFill>
                <a:srgbClr val="2B1CF0"/>
              </a:solidFill>
              <a:latin typeface="Arial" panose="020B0604020202020204" pitchFamily="34" charset="0"/>
              <a:cs typeface="Arial" panose="020B0604020202020204" pitchFamily="34" charset="0"/>
            </a:endParaRPr>
          </a:p>
        </p:txBody>
      </p:sp>
      <p:sp>
        <p:nvSpPr>
          <p:cNvPr id="13" name="Rectangle 12"/>
          <p:cNvSpPr/>
          <p:nvPr/>
        </p:nvSpPr>
        <p:spPr>
          <a:xfrm>
            <a:off x="1308100" y="29527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Vì hòa bình,không công nhận những đòi hỏi phân chia lãnh thổ,tài nguyên</a:t>
            </a:r>
            <a:endParaRPr lang="en-US" sz="2400" dirty="0">
              <a:solidFill>
                <a:srgbClr val="2B1CF0"/>
              </a:solidFill>
              <a:latin typeface="Arial" panose="020B0604020202020204" pitchFamily="34" charset="0"/>
              <a:cs typeface="Arial" panose="020B0604020202020204" pitchFamily="34" charset="0"/>
            </a:endParaRPr>
          </a:p>
        </p:txBody>
      </p:sp>
      <p:sp>
        <p:nvSpPr>
          <p:cNvPr id="9" name="Oval 8"/>
          <p:cNvSpPr/>
          <p:nvPr/>
        </p:nvSpPr>
        <p:spPr>
          <a:xfrm>
            <a:off x="990600" y="2038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10" name="Oval 9"/>
          <p:cNvSpPr/>
          <p:nvPr/>
        </p:nvSpPr>
        <p:spPr>
          <a:xfrm>
            <a:off x="990600" y="30543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308100" y="3956050"/>
            <a:ext cx="6464300" cy="774700"/>
          </a:xfrm>
          <a:prstGeom prst="rect">
            <a:avLst/>
          </a:prstGeom>
          <a:solidFill>
            <a:srgbClr val="F1FBA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a:solidFill>
                  <a:srgbClr val="2B1CF0"/>
                </a:solidFill>
                <a:latin typeface="Arial" panose="020B0604020202020204" pitchFamily="34" charset="0"/>
                <a:cs typeface="Arial" panose="020B0604020202020204" pitchFamily="34" charset="0"/>
              </a:rPr>
              <a:t>Để tiến hành hoạt động du lịch</a:t>
            </a:r>
            <a:endParaRPr lang="en-US" sz="2400" dirty="0">
              <a:solidFill>
                <a:srgbClr val="2B1CF0"/>
              </a:solidFill>
              <a:latin typeface="Arial" panose="020B0604020202020204" pitchFamily="34" charset="0"/>
              <a:cs typeface="Arial" panose="020B0604020202020204" pitchFamily="34" charset="0"/>
            </a:endParaRPr>
          </a:p>
        </p:txBody>
      </p:sp>
      <p:sp>
        <p:nvSpPr>
          <p:cNvPr id="11" name="Oval 10"/>
          <p:cNvSpPr/>
          <p:nvPr/>
        </p:nvSpPr>
        <p:spPr>
          <a:xfrm>
            <a:off x="990600" y="4095750"/>
            <a:ext cx="457200" cy="4953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47800" y="514350"/>
            <a:ext cx="6324600" cy="954107"/>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ea typeface="AvantGarde" pitchFamily="2" charset="0"/>
                <a:cs typeface="Times New Roman" panose="02020603050405020304" pitchFamily="18" charset="0"/>
              </a:rPr>
              <a:t>Câu</a:t>
            </a:r>
            <a:r>
              <a:rPr lang="en-US" sz="2800" b="1" dirty="0">
                <a:solidFill>
                  <a:schemeClr val="bg1"/>
                </a:solidFill>
                <a:latin typeface="Times New Roman" panose="02020603050405020304" pitchFamily="18" charset="0"/>
                <a:ea typeface="AvantGarde" pitchFamily="2" charset="0"/>
                <a:cs typeface="Times New Roman" panose="02020603050405020304" pitchFamily="18" charset="0"/>
              </a:rPr>
              <a:t> </a:t>
            </a:r>
            <a:r>
              <a:rPr lang="en-US" sz="2800" b="1" err="1">
                <a:solidFill>
                  <a:schemeClr val="bg1"/>
                </a:solidFill>
                <a:latin typeface="Times New Roman" panose="02020603050405020304" pitchFamily="18" charset="0"/>
                <a:ea typeface="AvantGarde" pitchFamily="2" charset="0"/>
                <a:cs typeface="Times New Roman" panose="02020603050405020304" pitchFamily="18" charset="0"/>
              </a:rPr>
              <a:t>hỏi</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 4. Mục đích c</a:t>
            </a:r>
            <a:r>
              <a:rPr lang="vi-VN" sz="2800" b="1">
                <a:solidFill>
                  <a:schemeClr val="bg1"/>
                </a:solidFill>
                <a:latin typeface="Times New Roman" panose="02020603050405020304" pitchFamily="18" charset="0"/>
                <a:ea typeface="AvantGarde" pitchFamily="2" charset="0"/>
                <a:cs typeface="Times New Roman" panose="02020603050405020304" pitchFamily="18" charset="0"/>
              </a:rPr>
              <a:t>ơ</a:t>
            </a:r>
            <a:r>
              <a:rPr lang="en-US" sz="2800" b="1">
                <a:solidFill>
                  <a:schemeClr val="bg1"/>
                </a:solidFill>
                <a:latin typeface="Times New Roman" panose="02020603050405020304" pitchFamily="18" charset="0"/>
                <a:ea typeface="AvantGarde" pitchFamily="2" charset="0"/>
                <a:cs typeface="Times New Roman" panose="02020603050405020304" pitchFamily="18" charset="0"/>
              </a:rPr>
              <a:t> bản của hiệp ước Nam Cực là:</a:t>
            </a:r>
            <a:endParaRPr lang="en-US" sz="2800" b="1" dirty="0">
              <a:solidFill>
                <a:schemeClr val="bg1"/>
              </a:solidFill>
              <a:latin typeface="Times New Roman" panose="02020603050405020304" pitchFamily="18" charset="0"/>
              <a:ea typeface="AvantGarde" pitchFamily="2" charset="0"/>
              <a:cs typeface="Times New Roman" panose="02020603050405020304" pitchFamily="18" charset="0"/>
            </a:endParaRPr>
          </a:p>
        </p:txBody>
      </p:sp>
      <p:sp>
        <p:nvSpPr>
          <p:cNvPr id="16" name="Right Arrow 15">
            <a:hlinkClick r:id="rId1" action="ppaction://hlinksldjump"/>
          </p:cNvPr>
          <p:cNvSpPr/>
          <p:nvPr/>
        </p:nvSpPr>
        <p:spPr>
          <a:xfrm>
            <a:off x="7988300" y="4432300"/>
            <a:ext cx="977900" cy="55245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Tiếp</a:t>
            </a:r>
            <a:r>
              <a:rPr 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en-US" sz="1400" b="1" dirty="0" err="1">
                <a:solidFill>
                  <a:schemeClr val="accent1">
                    <a:lumMod val="50000"/>
                  </a:schemeClr>
                </a:solidFill>
                <a:latin typeface="Times New Roman" panose="02020603050405020304" pitchFamily="18" charset="0"/>
                <a:cs typeface="Times New Roman" panose="02020603050405020304" pitchFamily="18" charset="0"/>
              </a:rPr>
              <a:t>tục</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 calcmode="lin" valueType="num">
                                      <p:cBhvr>
                                        <p:cTn id="28" dur="500" fill="hold"/>
                                        <p:tgtEl>
                                          <p:spTgt spid="10"/>
                                        </p:tgtEl>
                                        <p:attrNameLst>
                                          <p:attrName>style.rotation</p:attrName>
                                        </p:attrNameLst>
                                      </p:cBhvr>
                                      <p:tavLst>
                                        <p:tav tm="0">
                                          <p:val>
                                            <p:fltVal val="360"/>
                                          </p:val>
                                        </p:tav>
                                        <p:tav tm="100000">
                                          <p:val>
                                            <p:fltVal val="0"/>
                                          </p:val>
                                        </p:tav>
                                      </p:tavLst>
                                    </p:anim>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2"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3"/>
                                        </p:tgtEl>
                                        <p:attrNameLst>
                                          <p:attrName>style.color</p:attrName>
                                        </p:attrNameLst>
                                      </p:cBhvr>
                                      <p:by>
                                        <p:hsl h="7200000" s="0" l="0"/>
                                      </p:by>
                                    </p:animClr>
                                    <p:animClr clrSpc="hsl" dir="cw">
                                      <p:cBhvr>
                                        <p:cTn id="73" dur="500" fill="hold"/>
                                        <p:tgtEl>
                                          <p:spTgt spid="13"/>
                                        </p:tgtEl>
                                        <p:attrNameLst>
                                          <p:attrName>fillcolor</p:attrName>
                                        </p:attrNameLst>
                                      </p:cBhvr>
                                      <p:by>
                                        <p:hsl h="7200000" s="0" l="0"/>
                                      </p:by>
                                    </p:animClr>
                                    <p:animClr clrSpc="hsl" dir="cw">
                                      <p:cBhvr>
                                        <p:cTn id="74" dur="500" fill="hold"/>
                                        <p:tgtEl>
                                          <p:spTgt spid="13"/>
                                        </p:tgtEl>
                                        <p:attrNameLst>
                                          <p:attrName>stroke.color</p:attrName>
                                        </p:attrNameLst>
                                      </p:cBhvr>
                                      <p:by>
                                        <p:hsl h="7200000" s="0" l="0"/>
                                      </p:by>
                                    </p:animClr>
                                    <p:set>
                                      <p:cBhvr>
                                        <p:cTn id="75" dur="500" fill="hold"/>
                                        <p:tgtEl>
                                          <p:spTgt spid="13"/>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2" nodeType="click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7" grpId="1" animBg="1"/>
      <p:bldP spid="8" grpId="0" animBg="1"/>
      <p:bldP spid="12" grpId="0" animBg="1"/>
      <p:bldP spid="12" grpId="1" animBg="1"/>
      <p:bldP spid="12" grpId="2" animBg="1"/>
      <p:bldP spid="13" grpId="0" animBg="1"/>
      <p:bldP spid="13" grpId="1" animBg="1"/>
      <p:bldP spid="9" grpId="0" animBg="1"/>
      <p:bldP spid="9" grpId="1" animBg="1"/>
      <p:bldP spid="10" grpId="0" animBg="1"/>
      <p:bldP spid="14" grpId="0" animBg="1"/>
      <p:bldP spid="14" grpId="1" animBg="1"/>
      <p:bldP spid="14" grpId="2"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308.jpg"/>
          <p:cNvPicPr/>
          <p:nvPr/>
        </p:nvPicPr>
        <p:blipFill rotWithShape="1">
          <a:blip r:embed="rId1"/>
          <a:srcRect r="-2" b="1350"/>
          <a:stretch>
            <a:fillRect/>
          </a:stretch>
        </p:blipFill>
        <p:spPr>
          <a:xfrm>
            <a:off x="2352292" y="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tham 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845" r="-2" b="16118"/>
          <a:stretch>
            <a:fillRect/>
          </a:stretch>
        </p:blipFill>
        <p:spPr bwMode="auto">
          <a:xfrm>
            <a:off x="5536267" y="2592325"/>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Picture 973"/>
          <p:cNvPicPr>
            <a:picLocks noChangeAspect="1" noChangeArrowheads="1"/>
          </p:cNvPicPr>
          <p:nvPr/>
        </p:nvPicPr>
        <p:blipFill rotWithShape="1">
          <a:blip r:embed="rId3">
            <a:extLst>
              <a:ext uri="{28A0092B-C50C-407E-A947-70E740481C1C}">
                <a14:useLocalDpi xmlns:a14="http://schemas.microsoft.com/office/drawing/2010/main" val="0"/>
              </a:ext>
            </a:extLst>
          </a:blip>
          <a:srcRect l="3346"/>
          <a:stretch>
            <a:fillRect/>
          </a:stretch>
        </p:blipFill>
        <p:spPr>
          <a:xfrm>
            <a:off x="2392072"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p:nvSpPr>
          <p:cNvPr id="15" name="Rectangle 14"/>
          <p:cNvSpPr/>
          <p:nvPr/>
        </p:nvSpPr>
        <p:spPr>
          <a:xfrm>
            <a:off x="29079" y="1635169"/>
            <a:ext cx="2623319" cy="2942082"/>
          </a:xfrm>
          <a:prstGeom prst="rect">
            <a:avLst/>
          </a:prstGeom>
        </p:spPr>
        <p:txBody>
          <a:bodyPr vert="horz" lIns="68580" tIns="34290" rIns="68580" bIns="34290" rtlCol="0">
            <a:normAutofit/>
          </a:bodyPr>
          <a:lstStyle/>
          <a:p>
            <a:pPr algn="ctr">
              <a:lnSpc>
                <a:spcPct val="90000"/>
              </a:lnSpc>
              <a:spcBef>
                <a:spcPct val="0"/>
              </a:spcBef>
              <a:spcAft>
                <a:spcPts val="450"/>
              </a:spcAft>
            </a:pPr>
            <a:r>
              <a:rPr lang="en-US" sz="2400" b="1" dirty="0">
                <a:solidFill>
                  <a:srgbClr val="00B050"/>
                </a:solidFill>
                <a:latin typeface="Arial" panose="020B0604020202020204" pitchFamily="34" charset="0"/>
                <a:cs typeface="Arial" panose="020B0604020202020204" pitchFamily="34" charset="0"/>
              </a:rPr>
              <a:t>BÀI </a:t>
            </a:r>
            <a:r>
              <a:rPr lang="en-US" sz="2400" b="1" dirty="0" smtClean="0">
                <a:solidFill>
                  <a:srgbClr val="00B050"/>
                </a:solidFill>
                <a:latin typeface="Arial" panose="020B0604020202020204" pitchFamily="34" charset="0"/>
                <a:cs typeface="Arial" panose="020B0604020202020204" pitchFamily="34" charset="0"/>
              </a:rPr>
              <a:t>23</a:t>
            </a:r>
            <a:endParaRPr lang="en-US" sz="2400" b="1" dirty="0">
              <a:solidFill>
                <a:srgbClr val="00B050"/>
              </a:solidFill>
              <a:latin typeface="Arial" panose="020B0604020202020204" pitchFamily="34" charset="0"/>
              <a:cs typeface="Arial" panose="020B0604020202020204" pitchFamily="34" charset="0"/>
            </a:endParaRPr>
          </a:p>
          <a:p>
            <a:pPr algn="ctr">
              <a:lnSpc>
                <a:spcPct val="90000"/>
              </a:lnSpc>
              <a:spcBef>
                <a:spcPct val="0"/>
              </a:spcBef>
              <a:spcAft>
                <a:spcPts val="450"/>
              </a:spcAft>
            </a:pPr>
            <a:r>
              <a:rPr lang="en-US" sz="2400" b="1" dirty="0">
                <a:solidFill>
                  <a:srgbClr val="00B050"/>
                </a:solidFill>
                <a:latin typeface="Arial" panose="020B0604020202020204" pitchFamily="34" charset="0"/>
                <a:cs typeface="Arial" panose="020B0604020202020204" pitchFamily="34" charset="0"/>
              </a:rPr>
              <a:t>THIÊN NHIÊN CHÂU NAM CỰC</a:t>
            </a:r>
            <a:endParaRPr lang="en-US" sz="2400" dirty="0">
              <a:solidFill>
                <a:srgbClr val="00B050"/>
              </a:solidFill>
              <a:latin typeface="Arial" panose="020B0604020202020204" pitchFamily="34" charset="0"/>
              <a:cs typeface="Arial" panose="020B0604020202020204" pitchFamily="34" charset="0"/>
            </a:endParaRPr>
          </a:p>
        </p:txBody>
      </p:sp>
      <p:pic>
        <p:nvPicPr>
          <p:cNvPr id="14" name="image69.jpg"/>
          <p:cNvPicPr/>
          <p:nvPr/>
        </p:nvPicPr>
        <p:blipFill rotWithShape="1">
          <a:blip r:embed="rId4"/>
          <a:srcRect l="9218" r="-3" b="-3"/>
          <a:stretch>
            <a:fillRect/>
          </a:stretch>
        </p:blipFill>
        <p:spPr>
          <a:xfrm>
            <a:off x="5553279" y="7"/>
            <a:ext cx="3590721" cy="2551169"/>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388477" y="248260"/>
            <a:ext cx="3737906" cy="787556"/>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51435" tIns="25718" rIns="51435" bIns="25718"/>
          <a:lstStyle/>
          <a:p>
            <a:pPr>
              <a:defRPr/>
            </a:pPr>
            <a:endParaRPr lang="en-US" dirty="0"/>
          </a:p>
        </p:txBody>
      </p:sp>
      <p:pic>
        <p:nvPicPr>
          <p:cNvPr id="21" name="Hình ảnh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backgroundMark x1="45341" y1="35326" x2="45341" y2="35326"/>
                      </a14:backgroundRemoval>
                    </a14:imgEffect>
                  </a14:imgLayer>
                </a14:imgProps>
              </a:ext>
            </a:extLst>
          </a:blip>
          <a:stretch>
            <a:fillRect/>
          </a:stretch>
        </p:blipFill>
        <p:spPr>
          <a:xfrm>
            <a:off x="1107463" y="-7906"/>
            <a:ext cx="1229842" cy="1285744"/>
          </a:xfrm>
          <a:prstGeom prst="rect">
            <a:avLst/>
          </a:prstGeom>
        </p:spPr>
      </p:pic>
      <p:sp>
        <p:nvSpPr>
          <p:cNvPr id="13" name="Arrow: Pentagon 12"/>
          <p:cNvSpPr/>
          <p:nvPr/>
        </p:nvSpPr>
        <p:spPr>
          <a:xfrm>
            <a:off x="2337305" y="1447918"/>
            <a:ext cx="3896054" cy="696516"/>
          </a:xfrm>
          <a:prstGeom prst="homePlate">
            <a:avLst/>
          </a:prstGeom>
          <a:solidFill>
            <a:srgbClr val="F1FBA3"/>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
        <p:nvSpPr>
          <p:cNvPr id="14" name="Arrow: Pentagon 13"/>
          <p:cNvSpPr/>
          <p:nvPr/>
        </p:nvSpPr>
        <p:spPr>
          <a:xfrm>
            <a:off x="1833452" y="1440329"/>
            <a:ext cx="976464" cy="704106"/>
          </a:xfrm>
          <a:prstGeom prst="homePlate">
            <a:avLst/>
          </a:prstGeom>
          <a:solidFill>
            <a:srgbClr val="00B05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sp>
        <p:nvSpPr>
          <p:cNvPr id="15" name="Isosceles Triangle 14"/>
          <p:cNvSpPr/>
          <p:nvPr/>
        </p:nvSpPr>
        <p:spPr>
          <a:xfrm rot="5400000">
            <a:off x="2570725" y="1676635"/>
            <a:ext cx="208349" cy="190500"/>
          </a:xfrm>
          <a:prstGeom prst="triangle">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a:spLocks noChangeArrowheads="1"/>
          </p:cNvSpPr>
          <p:nvPr/>
        </p:nvSpPr>
        <p:spPr bwMode="auto">
          <a:xfrm>
            <a:off x="2930608" y="1598284"/>
            <a:ext cx="66836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200">
                <a:solidFill>
                  <a:srgbClr val="1966FF"/>
                </a:solidFill>
                <a:cs typeface="Arial" panose="020B0604020202020204" pitchFamily="34" charset="0"/>
              </a:rPr>
              <a:t>Đặc điểm tự nhiên</a:t>
            </a:r>
            <a:endParaRPr lang="en-US" altLang="en-US" sz="2200">
              <a:solidFill>
                <a:srgbClr val="1966FF"/>
              </a:solidFill>
              <a:cs typeface="Arial" panose="020B0604020202020204" pitchFamily="34" charset="0"/>
            </a:endParaRPr>
          </a:p>
        </p:txBody>
      </p:sp>
      <p:sp>
        <p:nvSpPr>
          <p:cNvPr id="17" name="Arrow: Pentagon 16"/>
          <p:cNvSpPr/>
          <p:nvPr/>
        </p:nvSpPr>
        <p:spPr>
          <a:xfrm>
            <a:off x="762000" y="2378867"/>
            <a:ext cx="6787763" cy="696516"/>
          </a:xfrm>
          <a:prstGeom prst="homePlate">
            <a:avLst/>
          </a:prstGeom>
          <a:solidFill>
            <a:schemeClr val="accent6">
              <a:lumMod val="20000"/>
              <a:lumOff val="8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8" name="Arrow: Pentagon 17"/>
          <p:cNvSpPr/>
          <p:nvPr/>
        </p:nvSpPr>
        <p:spPr>
          <a:xfrm>
            <a:off x="553094" y="2378867"/>
            <a:ext cx="976464" cy="704106"/>
          </a:xfrm>
          <a:prstGeom prst="homePlate">
            <a:avLst/>
          </a:prstGeom>
          <a:solidFill>
            <a:srgbClr val="2B1C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2</a:t>
            </a:r>
            <a:endParaRPr lang="en-US" sz="3000" b="1" dirty="0">
              <a:latin typeface="Arial" panose="020B0604020202020204" pitchFamily="34" charset="0"/>
              <a:cs typeface="Arial" panose="020B0604020202020204" pitchFamily="34" charset="0"/>
            </a:endParaRPr>
          </a:p>
        </p:txBody>
      </p:sp>
      <p:sp>
        <p:nvSpPr>
          <p:cNvPr id="19" name="Isosceles Triangle 18"/>
          <p:cNvSpPr/>
          <p:nvPr/>
        </p:nvSpPr>
        <p:spPr>
          <a:xfrm rot="5400000">
            <a:off x="1290367" y="2615173"/>
            <a:ext cx="208349" cy="190500"/>
          </a:xfrm>
          <a:prstGeom prst="triangl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a:spLocks noChangeArrowheads="1"/>
          </p:cNvSpPr>
          <p:nvPr/>
        </p:nvSpPr>
        <p:spPr bwMode="auto">
          <a:xfrm>
            <a:off x="613655" y="2373182"/>
            <a:ext cx="75867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000" dirty="0">
                <a:solidFill>
                  <a:srgbClr val="1966FF"/>
                </a:solidFill>
                <a:cs typeface="Arial" panose="020B0604020202020204" pitchFamily="34" charset="0"/>
              </a:rPr>
              <a:t>Kịch bản về sự thay đổi thiên nhiên Châu Nam Cực</a:t>
            </a:r>
            <a:endParaRPr lang="en-US" altLang="en-US" sz="2000" dirty="0">
              <a:solidFill>
                <a:srgbClr val="1966FF"/>
              </a:solidFill>
              <a:cs typeface="Arial" panose="020B0604020202020204" pitchFamily="34" charset="0"/>
            </a:endParaRPr>
          </a:p>
          <a:p>
            <a:pPr algn="ctr">
              <a:spcBef>
                <a:spcPct val="0"/>
              </a:spcBef>
              <a:buFontTx/>
              <a:buNone/>
            </a:pPr>
            <a:r>
              <a:rPr lang="en-US" altLang="en-US" sz="2000" dirty="0" err="1">
                <a:solidFill>
                  <a:srgbClr val="1966FF"/>
                </a:solidFill>
                <a:cs typeface="Arial" panose="020B0604020202020204" pitchFamily="34" charset="0"/>
              </a:rPr>
              <a:t>khi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có</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biến</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đổi</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khí</a:t>
            </a:r>
            <a:r>
              <a:rPr lang="en-US" altLang="en-US" sz="2000" dirty="0">
                <a:solidFill>
                  <a:srgbClr val="1966FF"/>
                </a:solidFill>
                <a:cs typeface="Arial" panose="020B0604020202020204" pitchFamily="34" charset="0"/>
              </a:rPr>
              <a:t> </a:t>
            </a:r>
            <a:r>
              <a:rPr lang="en-US" altLang="en-US" sz="2000" dirty="0" err="1">
                <a:solidFill>
                  <a:srgbClr val="1966FF"/>
                </a:solidFill>
                <a:cs typeface="Arial" panose="020B0604020202020204" pitchFamily="34" charset="0"/>
              </a:rPr>
              <a:t>hậu</a:t>
            </a:r>
            <a:endParaRPr lang="en-US" altLang="en-US" sz="2000" dirty="0">
              <a:solidFill>
                <a:srgbClr val="1966FF"/>
              </a:solidFill>
              <a:cs typeface="Arial" panose="020B0604020202020204" pitchFamily="34" charset="0"/>
            </a:endParaRPr>
          </a:p>
        </p:txBody>
      </p:sp>
    </p:spTree>
    <p:custDataLst>
      <p:tags r:id="rId3"/>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3" grpId="0" animBg="1"/>
      <p:bldP spid="14" grpId="0" animBg="1"/>
      <p:bldP spid="15" grpId="0" animBg="1"/>
      <p:bldP spid="16" grpId="0"/>
    </p:bldLst>
  </p:timing>
</p:sld>
</file>

<file path=ppt/tags/tag1.xml><?xml version="1.0" encoding="utf-8"?>
<p:tagLst xmlns:p="http://schemas.openxmlformats.org/presentationml/2006/main">
  <p:tag name="TIMING" val="|5.3|2.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9415</Words>
  <Application>WPS Presentation</Application>
  <PresentationFormat>On-screen Show (16:9)</PresentationFormat>
  <Paragraphs>501</Paragraphs>
  <Slides>45</Slides>
  <Notes>12</Notes>
  <HiddenSlides>0</HiddenSlides>
  <MMClips>3</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45</vt:i4>
      </vt:variant>
    </vt:vector>
  </HeadingPairs>
  <TitlesOfParts>
    <vt:vector size="65" baseType="lpstr">
      <vt:lpstr>Arial</vt:lpstr>
      <vt:lpstr>SimSun</vt:lpstr>
      <vt:lpstr>Wingdings</vt:lpstr>
      <vt:lpstr>Times New Roman</vt:lpstr>
      <vt:lpstr>Tiffany</vt:lpstr>
      <vt:lpstr>Segoe Print</vt:lpstr>
      <vt:lpstr>AvantGarde</vt:lpstr>
      <vt:lpstr>#9Slide03 SFU Futura_12</vt:lpstr>
      <vt:lpstr>Tahoma</vt:lpstr>
      <vt:lpstr>Microsoft YaHei</vt:lpstr>
      <vt:lpstr>Arial Unicode MS</vt:lpstr>
      <vt:lpstr>Calibri</vt:lpstr>
      <vt:lpstr>.VnTime</vt:lpstr>
      <vt:lpstr>OpenSans</vt:lpstr>
      <vt:lpstr>Verdana</vt:lpstr>
      <vt:lpstr>Kids</vt:lpstr>
      <vt:lpstr>.VnArial</vt:lpstr>
      <vt:lpstr>.VnTimeH</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Đánh bắt cá voi xanh ở vùng biển Nam Cực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Phuong</cp:lastModifiedBy>
  <cp:revision>12</cp:revision>
  <dcterms:created xsi:type="dcterms:W3CDTF">2022-07-04T02:15:00Z</dcterms:created>
  <dcterms:modified xsi:type="dcterms:W3CDTF">2024-04-24T08:40:15Z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FC27D2C280C44662A65EE72710F29E46_12</vt:lpwstr>
  </property>
  <property fmtid="{D5CDD505-2E9C-101B-9397-08002B2CF9AE}" pid="3" name="KSOProductBuildVer">
    <vt:lpwstr>1033-12.2.0.16731</vt:lpwstr>
  </property>
</Properties>
</file>