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376" r:id="rId2"/>
    <p:sldId id="1567" r:id="rId3"/>
    <p:sldId id="1550" r:id="rId4"/>
    <p:sldId id="1400" r:id="rId5"/>
    <p:sldId id="1542" r:id="rId6"/>
    <p:sldId id="1575" r:id="rId7"/>
    <p:sldId id="1554" r:id="rId8"/>
    <p:sldId id="1560" r:id="rId9"/>
    <p:sldId id="1558" r:id="rId10"/>
    <p:sldId id="1561" r:id="rId11"/>
    <p:sldId id="1556" r:id="rId12"/>
    <p:sldId id="1576" r:id="rId13"/>
    <p:sldId id="1569" r:id="rId14"/>
    <p:sldId id="1577" r:id="rId15"/>
    <p:sldId id="1545" r:id="rId16"/>
    <p:sldId id="1552" r:id="rId17"/>
    <p:sldId id="1581" r:id="rId18"/>
    <p:sldId id="1547" r:id="rId19"/>
    <p:sldId id="1551" r:id="rId20"/>
    <p:sldId id="1582" r:id="rId21"/>
    <p:sldId id="1578" r:id="rId22"/>
    <p:sldId id="1543" r:id="rId23"/>
    <p:sldId id="1583" r:id="rId24"/>
    <p:sldId id="1580" r:id="rId25"/>
    <p:sldId id="1585" r:id="rId26"/>
    <p:sldId id="1584" r:id="rId27"/>
    <p:sldId id="1566" r:id="rId28"/>
    <p:sldId id="279" r:id="rId29"/>
    <p:sldId id="1471" r:id="rId30"/>
    <p:sldId id="1521" r:id="rId31"/>
    <p:sldId id="1472" r:id="rId32"/>
    <p:sldId id="625" r:id="rId33"/>
    <p:sldId id="344"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3333FF"/>
    <a:srgbClr val="1C11AF"/>
    <a:srgbClr val="F8F5EF"/>
    <a:srgbClr val="1503BD"/>
    <a:srgbClr val="F7FA76"/>
    <a:srgbClr val="F4FEFF"/>
    <a:srgbClr val="FCFEB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63" d="100"/>
          <a:sy n="63" d="100"/>
        </p:scale>
        <p:origin x="-522"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5471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63520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929891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91023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114502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501654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90313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000557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4065594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dirty="0">
                <a:solidFill>
                  <a:schemeClr val="tx1"/>
                </a:solidFill>
                <a:effectLst/>
                <a:latin typeface="+mn-lt"/>
                <a:ea typeface="+mn-ea"/>
                <a:cs typeface="+mn-cs"/>
              </a:rPr>
              <a:t>- Vai trò của rừng ở châu Âu: Vai trò quan trọng đối với môi trường, sự phát triển kinh tế, có ý nghĩa văn hóa, lịch sử.</a:t>
            </a:r>
          </a:p>
          <a:p>
            <a:pPr rtl="0"/>
            <a:r>
              <a:rPr lang="vi-VN" sz="1200" b="0" i="0" kern="1200" dirty="0">
                <a:solidFill>
                  <a:schemeClr val="tx1"/>
                </a:solidFill>
                <a:effectLst/>
                <a:latin typeface="+mn-lt"/>
                <a:ea typeface="+mn-ea"/>
                <a:cs typeface="+mn-cs"/>
              </a:rPr>
              <a:t>- Hiện trạng rừng:</a:t>
            </a:r>
          </a:p>
          <a:p>
            <a:pPr rtl="0"/>
            <a:r>
              <a:rPr lang="vi-VN" sz="1200" b="0" i="0" kern="1200" dirty="0">
                <a:solidFill>
                  <a:schemeClr val="tx1"/>
                </a:solidFill>
                <a:effectLst/>
                <a:latin typeface="+mn-lt"/>
                <a:ea typeface="+mn-ea"/>
                <a:cs typeface="+mn-cs"/>
              </a:rPr>
              <a:t>+ Toàn châu lục có khoảng 39,7% tổng diện tích đất có rừng bao phủ.</a:t>
            </a:r>
          </a:p>
          <a:p>
            <a:pPr rtl="0"/>
            <a:r>
              <a:rPr lang="vi-VN" sz="1200" b="0" i="0" kern="1200" dirty="0">
                <a:solidFill>
                  <a:schemeClr val="tx1"/>
                </a:solidFill>
                <a:effectLst/>
                <a:latin typeface="+mn-lt"/>
                <a:ea typeface="+mn-ea"/>
                <a:cs typeface="+mn-cs"/>
              </a:rPr>
              <a:t>+ Biến đổi khí hậu và nhu cầu gỗ tăng cao ở nhiều quốc gia =&gt; suy giảm diện tích rừng tự nhiên.</a:t>
            </a:r>
          </a:p>
          <a:p>
            <a:pPr rtl="0"/>
            <a:r>
              <a:rPr lang="vi-VN" sz="1200" b="0" i="0" kern="1200" dirty="0">
                <a:solidFill>
                  <a:schemeClr val="tx1"/>
                </a:solidFill>
                <a:effectLst/>
                <a:latin typeface="+mn-lt"/>
                <a:ea typeface="+mn-ea"/>
                <a:cs typeface="+mn-cs"/>
              </a:rPr>
              <a:t>- Biện pháp bảo vệ và phát triển rừng bền vững:</a:t>
            </a:r>
          </a:p>
          <a:p>
            <a:pPr rtl="0"/>
            <a:r>
              <a:rPr lang="vi-VN" sz="1200" b="0" i="0" kern="1200" dirty="0">
                <a:solidFill>
                  <a:schemeClr val="tx1"/>
                </a:solidFill>
                <a:effectLst/>
                <a:latin typeface="+mn-lt"/>
                <a:ea typeface="+mn-ea"/>
                <a:cs typeface="+mn-cs"/>
              </a:rPr>
              <a:t>+ Tất cả các quốc gia ở châu Âu đều thực hiện luật bảo vệ rừng.</a:t>
            </a:r>
          </a:p>
          <a:p>
            <a:pPr rtl="0"/>
            <a:r>
              <a:rPr lang="vi-VN" sz="1200" b="0" i="0" kern="1200" dirty="0">
                <a:solidFill>
                  <a:schemeClr val="tx1"/>
                </a:solidFill>
                <a:effectLst/>
                <a:latin typeface="+mn-lt"/>
                <a:ea typeface="+mn-ea"/>
                <a:cs typeface="+mn-cs"/>
              </a:rPr>
              <a:t>+ Năm 2015, Liên minh Châu Âu (EU) đã đưa ra “Chiến lược rừng” nhằm phục hồi các hệ sinh thái rừng. EU đã chi 82 tỉ Ơ-rô để trồng mới và phục hồi các hệ sinh thái rừng, áp dụng công nghệ tiên tiến để kiểm soát và ngăn ngừa cháy rừng.</a:t>
            </a:r>
          </a:p>
          <a:p>
            <a:pPr rtl="0"/>
            <a:r>
              <a:rPr lang="vi-VN" sz="1200" b="0" i="0" kern="1200" dirty="0">
                <a:solidFill>
                  <a:schemeClr val="tx1"/>
                </a:solidFill>
                <a:effectLst/>
                <a:latin typeface="+mn-lt"/>
                <a:ea typeface="+mn-ea"/>
                <a:cs typeface="+mn-cs"/>
              </a:rPr>
              <a:t>+ Áp dụng nhiều biện pháp trong khai thác gỗ như: quy định những vùng được phép khai thác, dán nhãn sinh thái lên các cây gỗ được khai thác nhằm đáp ứng nguyên tắc “đúng cây, đúng nơi, đúng mục đích”.</a:t>
            </a:r>
          </a:p>
          <a:p>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47682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video em có suy nghĩ gì</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8116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46030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Em có suy nghi gì khi xem bức tranh này</a:t>
            </a:r>
            <a:endParaRPr lang="en-US"/>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2641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83693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66118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54953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96190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1769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9/8/2022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jpeg"/><Relationship Id="rId10" Type="http://schemas.microsoft.com/office/2007/relationships/hdphoto" Target="../media/hdphoto5.wdp"/><Relationship Id="rId4" Type="http://schemas.openxmlformats.org/officeDocument/2006/relationships/notesSlide" Target="../notesSlides/notesSlide12.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11" Type="http://schemas.openxmlformats.org/officeDocument/2006/relationships/image" Target="../media/image42.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7.xml"/><Relationship Id="rId4" Type="http://schemas.openxmlformats.org/officeDocument/2006/relationships/image" Target="../media/image22.gif"/></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 Id="rId4" Type="http://schemas.openxmlformats.org/officeDocument/2006/relationships/image" Target="../media/image22.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6.wdp"/><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3.jpe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3" Type="http://schemas.openxmlformats.org/officeDocument/2006/relationships/slideLayout" Target="../slideLayouts/slideLayout27.xml"/><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microsoft.com/office/2007/relationships/hdphoto" Target="../media/hdphoto4.wdp"/><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notesSlide" Target="../notesSlides/notesSlide5.xml"/><Relationship Id="rId9" Type="http://schemas.microsoft.com/office/2007/relationships/hdphoto" Target="../media/hdphoto3.wdp"/><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ẻ đẹp khó cưỡng của châu Âu trong lòng du khách - Viet Sun Travel">
            <a:extLst>
              <a:ext uri="{FF2B5EF4-FFF2-40B4-BE49-F238E27FC236}">
                <a16:creationId xmlns:a16="http://schemas.microsoft.com/office/drawing/2014/main" xmlns="" id="{321733AC-8716-4BEC-A6BD-080711CBF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7 cảnh quan thiên nhiên tuyệt đẹp ở Châu Âu">
            <a:extLst>
              <a:ext uri="{FF2B5EF4-FFF2-40B4-BE49-F238E27FC236}">
                <a16:creationId xmlns:a16="http://schemas.microsoft.com/office/drawing/2014/main" xmlns="" id="{337DA710-2965-464D-9A9F-C526A078D0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xmlns="" id="{60C4C9DF-CDB3-4610-95F6-E09A092BECE3}"/>
              </a:ext>
            </a:extLst>
          </p:cNvPr>
          <p:cNvPicPr>
            <a:picLocks noChangeAspect="1"/>
          </p:cNvPicPr>
          <p:nvPr/>
        </p:nvPicPr>
        <p:blipFill>
          <a:blip r:embed="rId3"/>
          <a:stretch>
            <a:fillRect/>
          </a:stretch>
        </p:blipFill>
        <p:spPr>
          <a:xfrm>
            <a:off x="59377" y="1854185"/>
            <a:ext cx="6036624" cy="4662592"/>
          </a:xfrm>
          <a:prstGeom prst="rect">
            <a:avLst/>
          </a:prstGeom>
        </p:spPr>
      </p:pic>
      <p:pic>
        <p:nvPicPr>
          <p:cNvPr id="7" name="Picture 6">
            <a:extLst>
              <a:ext uri="{FF2B5EF4-FFF2-40B4-BE49-F238E27FC236}">
                <a16:creationId xmlns:a16="http://schemas.microsoft.com/office/drawing/2014/main" xmlns="" id="{7E6FA1DC-5D3B-4002-9748-95F4F1BB8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86999"/>
            <a:ext cx="6036624" cy="4629777"/>
          </a:xfrm>
          <a:prstGeom prst="rect">
            <a:avLst/>
          </a:prstGeom>
        </p:spPr>
      </p:pic>
      <p:sp>
        <p:nvSpPr>
          <p:cNvPr id="9" name="Rectangle 8">
            <a:extLst>
              <a:ext uri="{FF2B5EF4-FFF2-40B4-BE49-F238E27FC236}">
                <a16:creationId xmlns:a16="http://schemas.microsoft.com/office/drawing/2014/main" xmlns="" id="{585EF24D-603E-4E8F-9383-63D66C83E3D9}"/>
              </a:ext>
            </a:extLst>
          </p:cNvPr>
          <p:cNvSpPr/>
          <p:nvPr/>
        </p:nvSpPr>
        <p:spPr>
          <a:xfrm>
            <a:off x="29688" y="0"/>
            <a:ext cx="12132623" cy="1854185"/>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grpSp>
        <p:nvGrpSpPr>
          <p:cNvPr id="15" name="Group 14">
            <a:extLst>
              <a:ext uri="{FF2B5EF4-FFF2-40B4-BE49-F238E27FC236}">
                <a16:creationId xmlns:a16="http://schemas.microsoft.com/office/drawing/2014/main" xmlns="" id="{CDAA2343-2EE3-4E43-9B08-56A242D09E71}"/>
              </a:ext>
            </a:extLst>
          </p:cNvPr>
          <p:cNvGrpSpPr/>
          <p:nvPr/>
        </p:nvGrpSpPr>
        <p:grpSpPr>
          <a:xfrm>
            <a:off x="-109360" y="314503"/>
            <a:ext cx="12409715" cy="1015663"/>
            <a:chOff x="-109360" y="314503"/>
            <a:chExt cx="12409715" cy="1015663"/>
          </a:xfrm>
        </p:grpSpPr>
        <p:sp>
          <p:nvSpPr>
            <p:cNvPr id="16" name="TextBox 15">
              <a:extLst>
                <a:ext uri="{FF2B5EF4-FFF2-40B4-BE49-F238E27FC236}">
                  <a16:creationId xmlns:a16="http://schemas.microsoft.com/office/drawing/2014/main" xmlns="" id="{32960C54-8634-4681-8D90-D4BE188273C1}"/>
                </a:ext>
              </a:extLst>
            </p:cNvPr>
            <p:cNvSpPr txBox="1"/>
            <p:nvPr/>
          </p:nvSpPr>
          <p:spPr>
            <a:xfrm>
              <a:off x="59377" y="329416"/>
              <a:ext cx="3217741" cy="553998"/>
            </a:xfrm>
            <a:prstGeom prst="rect">
              <a:avLst/>
            </a:prstGeom>
            <a:noFill/>
          </p:spPr>
          <p:txBody>
            <a:bodyPr wrap="square" rtlCol="0">
              <a:spAutoFit/>
            </a:bodyPr>
            <a:lstStyle/>
            <a:p>
              <a:r>
                <a:rPr lang="en-US" sz="3000" b="1" dirty="0" err="1" smtClean="0">
                  <a:solidFill>
                    <a:srgbClr val="3333FF"/>
                  </a:solidFill>
                  <a:latin typeface="Arial" panose="020B0604020202020204" pitchFamily="34" charset="0"/>
                  <a:cs typeface="Arial" panose="020B0604020202020204" pitchFamily="34" charset="0"/>
                </a:rPr>
                <a:t>Tiết</a:t>
              </a:r>
              <a:r>
                <a:rPr lang="en-US" sz="3000" b="1" dirty="0" smtClean="0">
                  <a:solidFill>
                    <a:srgbClr val="3333FF"/>
                  </a:solidFill>
                  <a:latin typeface="Arial" panose="020B0604020202020204" pitchFamily="34" charset="0"/>
                  <a:cs typeface="Arial" panose="020B0604020202020204" pitchFamily="34" charset="0"/>
                </a:rPr>
                <a:t> 6,7 - </a:t>
              </a:r>
              <a:r>
                <a:rPr lang="vi-VN" sz="3000" b="1" dirty="0" smtClean="0">
                  <a:solidFill>
                    <a:srgbClr val="3333FF"/>
                  </a:solidFill>
                  <a:latin typeface="Arial" panose="020B0604020202020204" pitchFamily="34" charset="0"/>
                  <a:cs typeface="Arial" panose="020B0604020202020204" pitchFamily="34" charset="0"/>
                </a:rPr>
                <a:t>Bài </a:t>
              </a:r>
              <a:r>
                <a:rPr lang="vi-VN" sz="3000" b="1" dirty="0">
                  <a:solidFill>
                    <a:srgbClr val="3333FF"/>
                  </a:solidFill>
                  <a:latin typeface="Arial" panose="020B0604020202020204" pitchFamily="34" charset="0"/>
                  <a:cs typeface="Arial" panose="020B0604020202020204" pitchFamily="34" charset="0"/>
                </a:rPr>
                <a:t>3</a:t>
              </a:r>
              <a:endParaRPr lang="en-US" sz="3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8A26F50E-1B48-465F-878E-BA3A2BD470FE}"/>
                </a:ext>
              </a:extLst>
            </p:cNvPr>
            <p:cNvSpPr txBox="1"/>
            <p:nvPr/>
          </p:nvSpPr>
          <p:spPr>
            <a:xfrm>
              <a:off x="1794280" y="314503"/>
              <a:ext cx="10506075" cy="1015663"/>
            </a:xfrm>
            <a:prstGeom prst="rect">
              <a:avLst/>
            </a:prstGeom>
            <a:noFill/>
          </p:spPr>
          <p:txBody>
            <a:bodyPr wrap="square" rtlCol="0">
              <a:spAutoFit/>
            </a:bodyPr>
            <a:lstStyle/>
            <a:p>
              <a:pPr algn="ctr"/>
              <a:r>
                <a:rPr lang="vi-VN" sz="3000" b="1" dirty="0">
                  <a:solidFill>
                    <a:srgbClr val="FF0066"/>
                  </a:solidFill>
                  <a:latin typeface="Arial" panose="020B0604020202020204" pitchFamily="34" charset="0"/>
                  <a:cs typeface="Arial" panose="020B0604020202020204" pitchFamily="34" charset="0"/>
                </a:rPr>
                <a:t>PHƯƠNG THỨC CON NGƯỜI </a:t>
              </a:r>
              <a:r>
                <a:rPr lang="en-US" sz="3000" b="1" dirty="0">
                  <a:solidFill>
                    <a:srgbClr val="FF0066"/>
                  </a:solidFill>
                  <a:latin typeface="Arial" panose="020B0604020202020204" pitchFamily="34" charset="0"/>
                  <a:cs typeface="Arial" panose="020B0604020202020204" pitchFamily="34" charset="0"/>
                </a:rPr>
                <a:t>KHAI THÁC</a:t>
              </a:r>
              <a:r>
                <a:rPr lang="vi-VN" sz="3000" b="1" dirty="0">
                  <a:solidFill>
                    <a:srgbClr val="FF0066"/>
                  </a:solidFill>
                  <a:latin typeface="Arial" panose="020B0604020202020204" pitchFamily="34" charset="0"/>
                  <a:cs typeface="Arial" panose="020B0604020202020204" pitchFamily="34" charset="0"/>
                </a:rPr>
                <a:t>,</a:t>
              </a:r>
            </a:p>
            <a:p>
              <a:pPr algn="ctr"/>
              <a:r>
                <a:rPr lang="vi-VN" sz="3000" b="1" dirty="0">
                  <a:solidFill>
                    <a:srgbClr val="FF0066"/>
                  </a:solidFill>
                  <a:latin typeface="Arial" panose="020B0604020202020204" pitchFamily="34" charset="0"/>
                  <a:cs typeface="Arial" panose="020B0604020202020204" pitchFamily="34" charset="0"/>
                </a:rPr>
                <a:t> SỬ DỤNG VÀ BẢO VỆ </a:t>
              </a:r>
              <a:r>
                <a:rPr lang="en-US" sz="3000" b="1" dirty="0">
                  <a:solidFill>
                    <a:srgbClr val="FF0066"/>
                  </a:solidFill>
                  <a:latin typeface="Arial" panose="020B0604020202020204" pitchFamily="34" charset="0"/>
                  <a:cs typeface="Arial" panose="020B0604020202020204" pitchFamily="34" charset="0"/>
                </a:rPr>
                <a:t>THIÊN NHIÊN</a:t>
              </a:r>
              <a:r>
                <a:rPr lang="vi-VN" sz="3000" b="1" dirty="0">
                  <a:solidFill>
                    <a:srgbClr val="FF0066"/>
                  </a:solidFill>
                  <a:latin typeface="Arial" panose="020B0604020202020204" pitchFamily="34" charset="0"/>
                  <a:cs typeface="Arial" panose="020B0604020202020204" pitchFamily="34" charset="0"/>
                </a:rPr>
                <a:t> Ở CHÂU ÂU</a:t>
              </a:r>
              <a:endParaRPr lang="en-US" sz="3000" b="1" dirty="0">
                <a:solidFill>
                  <a:srgbClr val="FF0066"/>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F3C8B3B8-1BFF-48DE-9DF4-E7D007B44037}"/>
                </a:ext>
              </a:extLst>
            </p:cNvPr>
            <p:cNvCxnSpPr/>
            <p:nvPr/>
          </p:nvCxnSpPr>
          <p:spPr>
            <a:xfrm>
              <a:off x="-109360" y="824835"/>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F3C8B3B8-1BFF-48DE-9DF4-E7D007B44037}"/>
                </a:ext>
              </a:extLst>
            </p:cNvPr>
            <p:cNvCxnSpPr/>
            <p:nvPr/>
          </p:nvCxnSpPr>
          <p:spPr>
            <a:xfrm>
              <a:off x="716427" y="913727"/>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44070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2" name="Rectangle 11">
            <a:extLst>
              <a:ext uri="{FF2B5EF4-FFF2-40B4-BE49-F238E27FC236}">
                <a16:creationId xmlns:a16="http://schemas.microsoft.com/office/drawing/2014/main" xmlns="" id="{990C9D61-8401-472E-9489-4CABD0ADB044}"/>
              </a:ext>
            </a:extLst>
          </p:cNvPr>
          <p:cNvSpPr/>
          <p:nvPr/>
        </p:nvSpPr>
        <p:spPr>
          <a:xfrm>
            <a:off x="95624" y="1370664"/>
            <a:ext cx="11907985"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Nâng cao ý thức của người dân trong bảo vệ môi trường nước,…</a:t>
            </a:r>
            <a:endParaRPr lang="en-US" sz="3000">
              <a:solidFill>
                <a:srgbClr val="1B04FA"/>
              </a:solidFill>
            </a:endParaRPr>
          </a:p>
        </p:txBody>
      </p:sp>
      <p:grpSp>
        <p:nvGrpSpPr>
          <p:cNvPr id="13" name="Group 12">
            <a:extLst>
              <a:ext uri="{FF2B5EF4-FFF2-40B4-BE49-F238E27FC236}">
                <a16:creationId xmlns:a16="http://schemas.microsoft.com/office/drawing/2014/main" xmlns="" id="{91CCA50F-2EDE-4F41-B7A7-D05F74A57174}"/>
              </a:ext>
            </a:extLst>
          </p:cNvPr>
          <p:cNvGrpSpPr/>
          <p:nvPr/>
        </p:nvGrpSpPr>
        <p:grpSpPr>
          <a:xfrm>
            <a:off x="6507377" y="2399552"/>
            <a:ext cx="5496233" cy="3990686"/>
            <a:chOff x="3009899" y="294837"/>
            <a:chExt cx="7744475" cy="6268325"/>
          </a:xfrm>
        </p:grpSpPr>
        <p:pic>
          <p:nvPicPr>
            <p:cNvPr id="14" name="Picture 13">
              <a:extLst>
                <a:ext uri="{FF2B5EF4-FFF2-40B4-BE49-F238E27FC236}">
                  <a16:creationId xmlns:a16="http://schemas.microsoft.com/office/drawing/2014/main" xmlns="" id="{AD271D5A-ACC2-49BE-A1A2-24AE4C381DE7}"/>
                </a:ext>
              </a:extLst>
            </p:cNvPr>
            <p:cNvPicPr>
              <a:picLocks noChangeAspect="1"/>
            </p:cNvPicPr>
            <p:nvPr/>
          </p:nvPicPr>
          <p:blipFill rotWithShape="1">
            <a:blip r:embed="rId3"/>
            <a:srcRect l="16876"/>
            <a:stretch/>
          </p:blipFill>
          <p:spPr>
            <a:xfrm>
              <a:off x="3009899" y="294837"/>
              <a:ext cx="7744475" cy="6268325"/>
            </a:xfrm>
            <a:prstGeom prst="rect">
              <a:avLst/>
            </a:prstGeom>
          </p:spPr>
        </p:pic>
        <p:sp>
          <p:nvSpPr>
            <p:cNvPr id="15" name="Rectangle 14">
              <a:extLst>
                <a:ext uri="{FF2B5EF4-FFF2-40B4-BE49-F238E27FC236}">
                  <a16:creationId xmlns:a16="http://schemas.microsoft.com/office/drawing/2014/main" xmlns="" id="{452C242E-3D83-486F-ADB0-B60AC3473E2D}"/>
                </a:ext>
              </a:extLst>
            </p:cNvPr>
            <p:cNvSpPr/>
            <p:nvPr/>
          </p:nvSpPr>
          <p:spPr>
            <a:xfrm>
              <a:off x="3009899" y="1099930"/>
              <a:ext cx="1721127" cy="2729948"/>
            </a:xfrm>
            <a:prstGeom prst="rect">
              <a:avLst/>
            </a:prstGeom>
            <a:solidFill>
              <a:srgbClr val="F4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EFF"/>
                </a:solidFill>
              </a:endParaRPr>
            </a:p>
          </p:txBody>
        </p:sp>
      </p:grpSp>
      <p:pic>
        <p:nvPicPr>
          <p:cNvPr id="3" name="Picture 2">
            <a:extLst>
              <a:ext uri="{FF2B5EF4-FFF2-40B4-BE49-F238E27FC236}">
                <a16:creationId xmlns:a16="http://schemas.microsoft.com/office/drawing/2014/main" xmlns="" id="{99A6CE9B-29F6-4764-A7D7-734D1F310280}"/>
              </a:ext>
            </a:extLst>
          </p:cNvPr>
          <p:cNvPicPr>
            <a:picLocks noChangeAspect="1"/>
          </p:cNvPicPr>
          <p:nvPr/>
        </p:nvPicPr>
        <p:blipFill>
          <a:blip r:embed="rId4"/>
          <a:stretch>
            <a:fillRect/>
          </a:stretch>
        </p:blipFill>
        <p:spPr>
          <a:xfrm>
            <a:off x="188390" y="2399551"/>
            <a:ext cx="6208351" cy="3990686"/>
          </a:xfrm>
          <a:prstGeom prst="rect">
            <a:avLst/>
          </a:prstGeom>
        </p:spPr>
      </p:pic>
      <p:pic>
        <p:nvPicPr>
          <p:cNvPr id="10" name="Picture 9">
            <a:extLst>
              <a:ext uri="{FF2B5EF4-FFF2-40B4-BE49-F238E27FC236}">
                <a16:creationId xmlns:a16="http://schemas.microsoft.com/office/drawing/2014/main" xmlns="" id="{BE40DCC9-D81D-4A82-BBB4-E719A55D3C03}"/>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8845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xmlns=""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xmlns=""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A2A828D-BA9B-4C00-98EE-BE06239A9B9A}"/>
              </a:ext>
            </a:extLst>
          </p:cNvPr>
          <p:cNvSpPr/>
          <p:nvPr/>
        </p:nvSpPr>
        <p:spPr>
          <a:xfrm>
            <a:off x="288318" y="1858545"/>
            <a:ext cx="11615364" cy="2862322"/>
          </a:xfrm>
          <a:prstGeom prst="rect">
            <a:avLst/>
          </a:prstGeom>
        </p:spPr>
        <p:txBody>
          <a:bodyPr wrap="square">
            <a:spAutoFit/>
          </a:bodyPr>
          <a:lstStyle/>
          <a:p>
            <a:pPr algn="just"/>
            <a:r>
              <a:rPr lang="vi-VN" sz="3600">
                <a:solidFill>
                  <a:srgbClr val="1B04FA"/>
                </a:solidFill>
              </a:rPr>
              <a:t>-Tình trạng khai thác nguồn nước quá mức, các hóa chất từ sản xuất nông nghiệp, nước thải từ sản xuất công nghiệp, sinh hoạt,…=&gt; Còn khoảng 44% nguồn nước sông, hồ và 75% nguồn nước ngầm đạt chất lượng tốt.</a:t>
            </a:r>
          </a:p>
        </p:txBody>
      </p:sp>
      <p:pic>
        <p:nvPicPr>
          <p:cNvPr id="10" name="Picture 9" descr="book9">
            <a:extLst>
              <a:ext uri="{FF2B5EF4-FFF2-40B4-BE49-F238E27FC236}">
                <a16:creationId xmlns:a16="http://schemas.microsoft.com/office/drawing/2014/main" xmlns="" id="{BB4E7296-1C37-4F09-B127-2CE42AB0E2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6296" y="347427"/>
            <a:ext cx="1565699" cy="107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9AB0FF2E-0FDA-40AA-9B2B-0392B545808D}"/>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11" name="Rectangle 10">
            <a:extLst>
              <a:ext uri="{FF2B5EF4-FFF2-40B4-BE49-F238E27FC236}">
                <a16:creationId xmlns:a16="http://schemas.microsoft.com/office/drawing/2014/main" xmlns="" id="{4B796A47-F99D-483A-B9B6-A9373E8CEA31}"/>
              </a:ext>
            </a:extLst>
          </p:cNvPr>
          <p:cNvSpPr/>
          <p:nvPr/>
        </p:nvSpPr>
        <p:spPr>
          <a:xfrm>
            <a:off x="288318" y="1096947"/>
            <a:ext cx="2871299" cy="584775"/>
          </a:xfrm>
          <a:prstGeom prst="rect">
            <a:avLst/>
          </a:prstGeom>
        </p:spPr>
        <p:txBody>
          <a:bodyPr wrap="none">
            <a:spAutoFit/>
          </a:bodyPr>
          <a:lstStyle/>
          <a:p>
            <a:r>
              <a:rPr lang="vi-VN" sz="3200" b="1">
                <a:solidFill>
                  <a:srgbClr val="1B04FA"/>
                </a:solidFill>
              </a:rPr>
              <a:t>* Thực trạng: </a:t>
            </a:r>
            <a:endParaRPr lang="en-US" sz="3200" b="1"/>
          </a:p>
        </p:txBody>
      </p:sp>
      <p:sp>
        <p:nvSpPr>
          <p:cNvPr id="13" name="Rectangle 12">
            <a:extLst>
              <a:ext uri="{FF2B5EF4-FFF2-40B4-BE49-F238E27FC236}">
                <a16:creationId xmlns:a16="http://schemas.microsoft.com/office/drawing/2014/main" xmlns="" id="{B15A7830-3A6A-4A66-84FB-4744719C44C3}"/>
              </a:ext>
            </a:extLst>
          </p:cNvPr>
          <p:cNvSpPr/>
          <p:nvPr/>
        </p:nvSpPr>
        <p:spPr>
          <a:xfrm>
            <a:off x="288318" y="4897690"/>
            <a:ext cx="6096000" cy="1077218"/>
          </a:xfrm>
          <a:prstGeom prst="rect">
            <a:avLst/>
          </a:prstGeom>
        </p:spPr>
        <p:txBody>
          <a:bodyPr>
            <a:spAutoFit/>
          </a:bodyPr>
          <a:lstStyle/>
          <a:p>
            <a:pPr algn="just"/>
            <a:r>
              <a:rPr lang="vi-VN" sz="3200" b="1">
                <a:solidFill>
                  <a:srgbClr val="1B04FA"/>
                </a:solidFill>
              </a:rPr>
              <a:t>* Giải pháp:</a:t>
            </a:r>
          </a:p>
          <a:p>
            <a:pPr algn="just"/>
            <a:r>
              <a:rPr lang="vi-VN" sz="3200">
                <a:solidFill>
                  <a:srgbClr val="FF0066"/>
                </a:solidFill>
              </a:rPr>
              <a:t> 	(sgk)</a:t>
            </a:r>
            <a:endParaRPr lang="en-US" sz="3200">
              <a:solidFill>
                <a:srgbClr val="FF0066"/>
              </a:solidFill>
            </a:endParaRPr>
          </a:p>
        </p:txBody>
      </p:sp>
    </p:spTree>
    <p:extLst>
      <p:ext uri="{BB962C8B-B14F-4D97-AF65-F5344CB8AC3E}">
        <p14:creationId xmlns:p14="http://schemas.microsoft.com/office/powerpoint/2010/main" val="11352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800AFA-D2EA-4B28-9247-3A1C34EDDAC2}"/>
              </a:ext>
            </a:extLst>
          </p:cNvPr>
          <p:cNvGrpSpPr/>
          <p:nvPr/>
        </p:nvGrpSpPr>
        <p:grpSpPr>
          <a:xfrm>
            <a:off x="126649" y="98007"/>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xmlns="" id="{9BF1B363-598C-4E92-A306-BD6490DFD898}"/>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2C5874C-76B3-4F99-A635-157457C286A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6935E350-FBFB-43C7-93D4-F6045BA4B577}"/>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F94145E0-7940-468A-B3CE-8DC3F1199282}"/>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511DC86-7F24-4E58-B5FD-A621EC940B77}"/>
              </a:ext>
            </a:extLst>
          </p:cNvPr>
          <p:cNvSpPr txBox="1"/>
          <p:nvPr/>
        </p:nvSpPr>
        <p:spPr>
          <a:xfrm>
            <a:off x="-109094" y="33529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5721F52D-6EDB-494A-A917-CFBCAEB6C64C}"/>
              </a:ext>
            </a:extLst>
          </p:cNvPr>
          <p:cNvSpPr/>
          <p:nvPr/>
        </p:nvSpPr>
        <p:spPr>
          <a:xfrm>
            <a:off x="462416" y="2442522"/>
            <a:ext cx="11538857" cy="2554545"/>
          </a:xfrm>
          <a:prstGeom prst="rect">
            <a:avLst/>
          </a:prstGeom>
          <a:ln>
            <a:solidFill>
              <a:srgbClr val="FF0000"/>
            </a:solidFill>
            <a:prstDash val="sysDash"/>
          </a:ln>
        </p:spPr>
        <p:txBody>
          <a:bodyPr wrap="square">
            <a:spAutoFit/>
          </a:bodyPr>
          <a:lstStyle/>
          <a:p>
            <a:pPr algn="just"/>
            <a:r>
              <a:rPr lang="vi-VN" sz="3200">
                <a:solidFill>
                  <a:srgbClr val="1B04FA"/>
                </a:solidFill>
              </a:rPr>
              <a:t>Quan sát hình 3.3 và dựa vào thông tin trong bài, em hãy:</a:t>
            </a:r>
          </a:p>
          <a:p>
            <a:pPr algn="just"/>
            <a:r>
              <a:rPr lang="vi-VN" sz="3200">
                <a:solidFill>
                  <a:srgbClr val="1B04FA"/>
                </a:solidFill>
              </a:rPr>
              <a:t>- Nhận xét sự thay đổi tỉ lệ một số chất gây ô nhiễm không khí ở châu Âu năm 2019 so với năm 2005. Giải thích vì sao có sự thay đổi đó?</a:t>
            </a:r>
          </a:p>
          <a:p>
            <a:pPr algn="just"/>
            <a:r>
              <a:rPr lang="vi-VN" sz="3200">
                <a:solidFill>
                  <a:srgbClr val="1B04FA"/>
                </a:solidFill>
              </a:rPr>
              <a:t>- Nêu các biện pháp bảo vệ môi trường không khí ở châu Âu.</a:t>
            </a:r>
            <a:endParaRPr lang="en-US" sz="3200">
              <a:solidFill>
                <a:srgbClr val="1B04FA"/>
              </a:solidFill>
            </a:endParaRPr>
          </a:p>
        </p:txBody>
      </p:sp>
      <p:sp>
        <p:nvSpPr>
          <p:cNvPr id="9" name="Rectangle 8">
            <a:extLst>
              <a:ext uri="{FF2B5EF4-FFF2-40B4-BE49-F238E27FC236}">
                <a16:creationId xmlns:a16="http://schemas.microsoft.com/office/drawing/2014/main" xmlns="" id="{B85FE307-65D1-477E-A3A7-C34D00A8390C}"/>
              </a:ext>
            </a:extLst>
          </p:cNvPr>
          <p:cNvSpPr/>
          <p:nvPr/>
        </p:nvSpPr>
        <p:spPr>
          <a:xfrm>
            <a:off x="1957036" y="1689322"/>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0" name="Rectangle 9">
            <a:extLst>
              <a:ext uri="{FF2B5EF4-FFF2-40B4-BE49-F238E27FC236}">
                <a16:creationId xmlns:a16="http://schemas.microsoft.com/office/drawing/2014/main" xmlns="" id="{1794BABF-90C7-42DA-9DFE-C1784EE9B8A9}"/>
              </a:ext>
            </a:extLst>
          </p:cNvPr>
          <p:cNvSpPr/>
          <p:nvPr/>
        </p:nvSpPr>
        <p:spPr>
          <a:xfrm>
            <a:off x="7952209" y="166231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04FFD1DD-F8AF-40D1-A047-C53795C0A9AD}"/>
              </a:ext>
            </a:extLst>
          </p:cNvPr>
          <p:cNvSpPr/>
          <p:nvPr/>
        </p:nvSpPr>
        <p:spPr>
          <a:xfrm>
            <a:off x="4270144" y="1571595"/>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2"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09FAF23A-20E3-41F5-83D7-50A2AAC78C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316642" y="1107094"/>
            <a:ext cx="1695886" cy="734789"/>
          </a:xfrm>
          <a:prstGeom prst="rect">
            <a:avLst/>
          </a:prstGeom>
          <a:noFill/>
          <a:extLst>
            <a:ext uri="{909E8E84-426E-40DD-AFC4-6F175D3DCCD1}">
              <a14:hiddenFill xmlns:a14="http://schemas.microsoft.com/office/drawing/2010/main">
                <a:solidFill>
                  <a:srgbClr val="FFFFFF"/>
                </a:solidFill>
              </a14:hiddenFill>
            </a:ext>
          </a:extLst>
        </p:spPr>
      </p:pic>
      <p:pic>
        <p:nvPicPr>
          <p:cNvPr id="13" name="4 Minute Timer (Nho)">
            <a:hlinkClick r:id="" action="ppaction://media"/>
            <a:extLst>
              <a:ext uri="{FF2B5EF4-FFF2-40B4-BE49-F238E27FC236}">
                <a16:creationId xmlns:a16="http://schemas.microsoft.com/office/drawing/2014/main" xmlns="" id="{8458A1D5-C87A-4BFF-994D-5D91552ECB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42005" y="688872"/>
            <a:ext cx="1499252" cy="886881"/>
          </a:xfrm>
          <a:prstGeom prst="rect">
            <a:avLst/>
          </a:prstGeom>
        </p:spPr>
      </p:pic>
      <p:sp>
        <p:nvSpPr>
          <p:cNvPr id="14" name="Rectangle 13">
            <a:extLst>
              <a:ext uri="{FF2B5EF4-FFF2-40B4-BE49-F238E27FC236}">
                <a16:creationId xmlns:a16="http://schemas.microsoft.com/office/drawing/2014/main" xmlns="" id="{BD799685-9D96-4EE1-918B-CA9F26F40FE3}"/>
              </a:ext>
            </a:extLst>
          </p:cNvPr>
          <p:cNvSpPr/>
          <p:nvPr/>
        </p:nvSpPr>
        <p:spPr>
          <a:xfrm>
            <a:off x="2879090" y="5367083"/>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xmlns="" id="{8D9E5193-C2C8-4592-8A7A-890E9D54D7FE}"/>
              </a:ext>
            </a:extLst>
          </p:cNvPr>
          <p:cNvSpPr/>
          <p:nvPr/>
        </p:nvSpPr>
        <p:spPr>
          <a:xfrm>
            <a:off x="1809565" y="5363909"/>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6" name="Picture 15">
            <a:extLst>
              <a:ext uri="{FF2B5EF4-FFF2-40B4-BE49-F238E27FC236}">
                <a16:creationId xmlns:a16="http://schemas.microsoft.com/office/drawing/2014/main" xmlns="" id="{248086CF-BE4C-4DC6-BD62-4A1B5BE0762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32664" y="5899229"/>
            <a:ext cx="1024640" cy="654026"/>
          </a:xfrm>
          <a:prstGeom prst="rect">
            <a:avLst/>
          </a:prstGeom>
        </p:spPr>
      </p:pic>
      <p:pic>
        <p:nvPicPr>
          <p:cNvPr id="17" name="Picture 2" descr="Giấy Máy Tính Biểu Tượng Bút Chì - biểu tượng bút chì png tải về - Miễn phí  trong suốt Trắng png Tải về.">
            <a:extLst>
              <a:ext uri="{FF2B5EF4-FFF2-40B4-BE49-F238E27FC236}">
                <a16:creationId xmlns:a16="http://schemas.microsoft.com/office/drawing/2014/main" xmlns="" id="{E15F4E99-6A19-4038-8ABF-ED3884429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953187" y="5140976"/>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0034F7FD-ABFD-4877-98D4-E68350219E36}"/>
              </a:ext>
            </a:extLst>
          </p:cNvPr>
          <p:cNvSpPr/>
          <p:nvPr/>
        </p:nvSpPr>
        <p:spPr>
          <a:xfrm>
            <a:off x="2816460" y="5940174"/>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p>
        </p:txBody>
      </p:sp>
      <p:sp>
        <p:nvSpPr>
          <p:cNvPr id="19" name="Rectangle 18">
            <a:extLst>
              <a:ext uri="{FF2B5EF4-FFF2-40B4-BE49-F238E27FC236}">
                <a16:creationId xmlns:a16="http://schemas.microsoft.com/office/drawing/2014/main" xmlns="" id="{3BEA3DE4-50D2-40B1-8425-1DFEC7387AC3}"/>
              </a:ext>
            </a:extLst>
          </p:cNvPr>
          <p:cNvSpPr/>
          <p:nvPr/>
        </p:nvSpPr>
        <p:spPr>
          <a:xfrm>
            <a:off x="1734744" y="5940174"/>
            <a:ext cx="1024639" cy="400110"/>
          </a:xfrm>
          <a:prstGeom prst="rect">
            <a:avLst/>
          </a:prstGeom>
          <a:solidFill>
            <a:srgbClr val="00B0F0"/>
          </a:solidFill>
          <a:ln>
            <a:solidFill>
              <a:srgbClr val="00B050"/>
            </a:solidFill>
          </a:ln>
        </p:spPr>
        <p:txBody>
          <a:bodyPr wrap="none">
            <a:spAutoFit/>
          </a:bodyPr>
          <a:lstStyle/>
          <a:p>
            <a:r>
              <a:rPr lang="vi-VN" sz="2000" b="1">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phút </a:t>
            </a:r>
            <a:endParaRPr lang="en-US" sz="2000" b="1">
              <a:solidFill>
                <a:schemeClr val="bg1"/>
              </a:solidFill>
            </a:endParaRPr>
          </a:p>
        </p:txBody>
      </p:sp>
    </p:spTree>
    <p:extLst>
      <p:ext uri="{BB962C8B-B14F-4D97-AF65-F5344CB8AC3E}">
        <p14:creationId xmlns:p14="http://schemas.microsoft.com/office/powerpoint/2010/main" val="30736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3"/>
                </p:tgtEl>
              </p:cMediaNode>
            </p:video>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16AD8A6-7351-44B1-802B-542336E06FA4}"/>
              </a:ext>
            </a:extLst>
          </p:cNvPr>
          <p:cNvGrpSpPr/>
          <p:nvPr/>
        </p:nvGrpSpPr>
        <p:grpSpPr>
          <a:xfrm>
            <a:off x="1722782" y="367460"/>
            <a:ext cx="9197009" cy="6324888"/>
            <a:chOff x="3710608" y="566243"/>
            <a:chExt cx="7553740" cy="5411434"/>
          </a:xfrm>
        </p:grpSpPr>
        <p:pic>
          <p:nvPicPr>
            <p:cNvPr id="2" name="Picture 1">
              <a:extLst>
                <a:ext uri="{FF2B5EF4-FFF2-40B4-BE49-F238E27FC236}">
                  <a16:creationId xmlns:a16="http://schemas.microsoft.com/office/drawing/2014/main" xmlns="" id="{E0047BD7-E38F-491F-87C4-80C20CFABA9D}"/>
                </a:ext>
              </a:extLst>
            </p:cNvPr>
            <p:cNvPicPr>
              <a:picLocks noChangeAspect="1"/>
            </p:cNvPicPr>
            <p:nvPr/>
          </p:nvPicPr>
          <p:blipFill rotWithShape="1">
            <a:blip r:embed="rId3"/>
            <a:srcRect r="13869" b="13510"/>
            <a:stretch/>
          </p:blipFill>
          <p:spPr>
            <a:xfrm>
              <a:off x="3710608" y="566243"/>
              <a:ext cx="7407966" cy="4790093"/>
            </a:xfrm>
            <a:prstGeom prst="rect">
              <a:avLst/>
            </a:prstGeom>
          </p:spPr>
        </p:pic>
        <p:sp>
          <p:nvSpPr>
            <p:cNvPr id="3" name="TextBox 2">
              <a:extLst>
                <a:ext uri="{FF2B5EF4-FFF2-40B4-BE49-F238E27FC236}">
                  <a16:creationId xmlns:a16="http://schemas.microsoft.com/office/drawing/2014/main" xmlns="" id="{5C01A053-51D5-4F4D-9620-9B00F9DFCBD9}"/>
                </a:ext>
              </a:extLst>
            </p:cNvPr>
            <p:cNvSpPr txBox="1"/>
            <p:nvPr/>
          </p:nvSpPr>
          <p:spPr>
            <a:xfrm>
              <a:off x="3710608" y="5356336"/>
              <a:ext cx="7553740" cy="621341"/>
            </a:xfrm>
            <a:prstGeom prst="rect">
              <a:avLst/>
            </a:prstGeom>
            <a:solidFill>
              <a:schemeClr val="bg1"/>
            </a:solidFill>
          </p:spPr>
          <p:txBody>
            <a:bodyPr wrap="square" rtlCol="0">
              <a:spAutoFit/>
            </a:bodyPr>
            <a:lstStyle/>
            <a:p>
              <a:pPr algn="ctr"/>
              <a:r>
                <a:rPr lang="vi-VN" sz="2000">
                  <a:solidFill>
                    <a:srgbClr val="1B04FA"/>
                  </a:solidFill>
                </a:rPr>
                <a:t>Hình 3. So sánh tỉ lệ một số chất gây ô nhiễm không khí ở châu Âu,</a:t>
              </a:r>
            </a:p>
            <a:p>
              <a:pPr algn="ctr"/>
              <a:r>
                <a:rPr lang="vi-VN" sz="2000">
                  <a:solidFill>
                    <a:srgbClr val="1B04FA"/>
                  </a:solidFill>
                </a:rPr>
                <a:t>năm 2019 so với năm 2005 (lấy năm 2005= 100%)</a:t>
              </a:r>
              <a:endParaRPr lang="en-US" sz="2000">
                <a:solidFill>
                  <a:srgbClr val="1B04FA"/>
                </a:solidFill>
              </a:endParaRPr>
            </a:p>
          </p:txBody>
        </p:sp>
      </p:grpSp>
    </p:spTree>
    <p:extLst>
      <p:ext uri="{BB962C8B-B14F-4D97-AF65-F5344CB8AC3E}">
        <p14:creationId xmlns:p14="http://schemas.microsoft.com/office/powerpoint/2010/main" val="233921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16AD8A6-7351-44B1-802B-542336E06FA4}"/>
              </a:ext>
            </a:extLst>
          </p:cNvPr>
          <p:cNvGrpSpPr/>
          <p:nvPr/>
        </p:nvGrpSpPr>
        <p:grpSpPr>
          <a:xfrm>
            <a:off x="6205170" y="1035305"/>
            <a:ext cx="5986829" cy="5050430"/>
            <a:chOff x="3710608" y="566243"/>
            <a:chExt cx="7553740" cy="5995893"/>
          </a:xfrm>
        </p:grpSpPr>
        <p:pic>
          <p:nvPicPr>
            <p:cNvPr id="2" name="Picture 1">
              <a:extLst>
                <a:ext uri="{FF2B5EF4-FFF2-40B4-BE49-F238E27FC236}">
                  <a16:creationId xmlns:a16="http://schemas.microsoft.com/office/drawing/2014/main" xmlns="" id="{E0047BD7-E38F-491F-87C4-80C20CFABA9D}"/>
                </a:ext>
              </a:extLst>
            </p:cNvPr>
            <p:cNvPicPr>
              <a:picLocks noChangeAspect="1"/>
            </p:cNvPicPr>
            <p:nvPr/>
          </p:nvPicPr>
          <p:blipFill rotWithShape="1">
            <a:blip r:embed="rId3"/>
            <a:srcRect r="13869" b="13510"/>
            <a:stretch/>
          </p:blipFill>
          <p:spPr>
            <a:xfrm>
              <a:off x="3710608" y="566243"/>
              <a:ext cx="7407966" cy="4790093"/>
            </a:xfrm>
            <a:prstGeom prst="rect">
              <a:avLst/>
            </a:prstGeom>
          </p:spPr>
        </p:pic>
        <p:sp>
          <p:nvSpPr>
            <p:cNvPr id="3" name="TextBox 2">
              <a:extLst>
                <a:ext uri="{FF2B5EF4-FFF2-40B4-BE49-F238E27FC236}">
                  <a16:creationId xmlns:a16="http://schemas.microsoft.com/office/drawing/2014/main" xmlns="" id="{5C01A053-51D5-4F4D-9620-9B00F9DFCBD9}"/>
                </a:ext>
              </a:extLst>
            </p:cNvPr>
            <p:cNvSpPr txBox="1"/>
            <p:nvPr/>
          </p:nvSpPr>
          <p:spPr>
            <a:xfrm>
              <a:off x="3710608" y="5356336"/>
              <a:ext cx="7553740" cy="1205800"/>
            </a:xfrm>
            <a:prstGeom prst="rect">
              <a:avLst/>
            </a:prstGeom>
            <a:solidFill>
              <a:schemeClr val="bg1"/>
            </a:solidFill>
          </p:spPr>
          <p:txBody>
            <a:bodyPr wrap="square" rtlCol="0">
              <a:spAutoFit/>
            </a:bodyPr>
            <a:lstStyle/>
            <a:p>
              <a:pPr algn="ctr"/>
              <a:r>
                <a:rPr lang="vi-VN" sz="2000">
                  <a:solidFill>
                    <a:srgbClr val="00B050"/>
                  </a:solidFill>
                </a:rPr>
                <a:t>Hình 3. So sánh tỉ lệ một số chất gây ô nhiễm không khí ở châu Âu,năm 2019 so với năm 2005 (lấy năm 2005= 100%)</a:t>
              </a:r>
              <a:endParaRPr lang="en-US" sz="2000">
                <a:solidFill>
                  <a:srgbClr val="00B050"/>
                </a:solidFill>
              </a:endParaRPr>
            </a:p>
          </p:txBody>
        </p:sp>
      </p:grpSp>
      <p:sp>
        <p:nvSpPr>
          <p:cNvPr id="5" name="Rectangle 4">
            <a:extLst>
              <a:ext uri="{FF2B5EF4-FFF2-40B4-BE49-F238E27FC236}">
                <a16:creationId xmlns:a16="http://schemas.microsoft.com/office/drawing/2014/main" xmlns="" id="{5E31646D-AAB2-4C4D-9B2D-BEB74AC39D5D}"/>
              </a:ext>
            </a:extLst>
          </p:cNvPr>
          <p:cNvSpPr/>
          <p:nvPr/>
        </p:nvSpPr>
        <p:spPr>
          <a:xfrm>
            <a:off x="652509" y="2314329"/>
            <a:ext cx="6096000" cy="1815882"/>
          </a:xfrm>
          <a:prstGeom prst="rect">
            <a:avLst/>
          </a:prstGeom>
        </p:spPr>
        <p:txBody>
          <a:bodyPr>
            <a:spAutoFit/>
          </a:bodyPr>
          <a:lstStyle/>
          <a:p>
            <a:pPr algn="just"/>
            <a:r>
              <a:rPr lang="vi-VN" sz="2800">
                <a:solidFill>
                  <a:srgbClr val="3333FF"/>
                </a:solidFill>
              </a:rPr>
              <a:t>+ NH3 :  giảm 8%</a:t>
            </a:r>
          </a:p>
          <a:p>
            <a:pPr algn="just"/>
            <a:r>
              <a:rPr lang="vi-VN" sz="2800">
                <a:solidFill>
                  <a:srgbClr val="3333FF"/>
                </a:solidFill>
              </a:rPr>
              <a:t>+ NO2 : giảm 42% </a:t>
            </a:r>
          </a:p>
          <a:p>
            <a:pPr algn="just"/>
            <a:r>
              <a:rPr lang="vi-VN" sz="2800">
                <a:solidFill>
                  <a:srgbClr val="3333FF"/>
                </a:solidFill>
              </a:rPr>
              <a:t>+ PM2.5: giảm 29%</a:t>
            </a:r>
          </a:p>
          <a:p>
            <a:pPr algn="just"/>
            <a:r>
              <a:rPr lang="vi-VN" sz="2800">
                <a:solidFill>
                  <a:srgbClr val="3333FF"/>
                </a:solidFill>
              </a:rPr>
              <a:t>+ SO2 : giảm 76%</a:t>
            </a:r>
            <a:endParaRPr lang="en-US" sz="2800"/>
          </a:p>
        </p:txBody>
      </p:sp>
      <p:sp>
        <p:nvSpPr>
          <p:cNvPr id="6" name="Rectangle 5">
            <a:extLst>
              <a:ext uri="{FF2B5EF4-FFF2-40B4-BE49-F238E27FC236}">
                <a16:creationId xmlns:a16="http://schemas.microsoft.com/office/drawing/2014/main" xmlns="" id="{5D7CC962-ACDB-4411-94BC-4018D8946E3B}"/>
              </a:ext>
            </a:extLst>
          </p:cNvPr>
          <p:cNvSpPr/>
          <p:nvPr/>
        </p:nvSpPr>
        <p:spPr>
          <a:xfrm>
            <a:off x="201936" y="4391567"/>
            <a:ext cx="5297716" cy="1815882"/>
          </a:xfrm>
          <a:prstGeom prst="rect">
            <a:avLst/>
          </a:prstGeom>
        </p:spPr>
        <p:txBody>
          <a:bodyPr wrap="square">
            <a:spAutoFit/>
          </a:bodyPr>
          <a:lstStyle/>
          <a:p>
            <a:pPr algn="just"/>
            <a:r>
              <a:rPr lang="vi-VN" sz="2800">
                <a:solidFill>
                  <a:srgbClr val="FF0066"/>
                </a:solidFill>
              </a:rPr>
              <a:t>=&gt; Do châu Âu đã triển khai các biện pháp nhằm làm giảm lượng phát thải chất gây ô nhiễm không khí.</a:t>
            </a:r>
            <a:endParaRPr lang="en-US" sz="2800"/>
          </a:p>
        </p:txBody>
      </p:sp>
      <p:sp>
        <p:nvSpPr>
          <p:cNvPr id="7" name="Rectangle 6">
            <a:extLst>
              <a:ext uri="{FF2B5EF4-FFF2-40B4-BE49-F238E27FC236}">
                <a16:creationId xmlns:a16="http://schemas.microsoft.com/office/drawing/2014/main" xmlns="" id="{0D441419-ACA7-42C0-AA18-E5A106AA66E9}"/>
              </a:ext>
            </a:extLst>
          </p:cNvPr>
          <p:cNvSpPr/>
          <p:nvPr/>
        </p:nvSpPr>
        <p:spPr>
          <a:xfrm>
            <a:off x="554695" y="67205"/>
            <a:ext cx="11300951" cy="954107"/>
          </a:xfrm>
          <a:prstGeom prst="rect">
            <a:avLst/>
          </a:prstGeom>
        </p:spPr>
        <p:txBody>
          <a:bodyPr wrap="square">
            <a:spAutoFit/>
          </a:bodyPr>
          <a:lstStyle/>
          <a:p>
            <a:pPr algn="ctr"/>
            <a:r>
              <a:rPr lang="vi-VN" sz="2800">
                <a:solidFill>
                  <a:srgbClr val="1B04FA"/>
                </a:solidFill>
              </a:rPr>
              <a:t>Tỉ lệ một số chất gây ô nhiễm không khí ở châu Âu năm 2019 giảm rất nhiều so với năm 2005:</a:t>
            </a:r>
          </a:p>
        </p:txBody>
      </p:sp>
    </p:spTree>
    <p:extLst>
      <p:ext uri="{BB962C8B-B14F-4D97-AF65-F5344CB8AC3E}">
        <p14:creationId xmlns:p14="http://schemas.microsoft.com/office/powerpoint/2010/main" val="35048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C14_Báo động tình trạng ô nhiễm không khí ở Paris, Pháp">
            <a:hlinkClick r:id="" action="ppaction://media"/>
            <a:extLst>
              <a:ext uri="{FF2B5EF4-FFF2-40B4-BE49-F238E27FC236}">
                <a16:creationId xmlns:a16="http://schemas.microsoft.com/office/drawing/2014/main" xmlns="" id="{FF047C19-078A-46CD-BAEC-1D48C71C2B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094795" cy="6858000"/>
          </a:xfrm>
          <a:prstGeom prst="rect">
            <a:avLst/>
          </a:prstGeom>
        </p:spPr>
      </p:pic>
    </p:spTree>
    <p:extLst>
      <p:ext uri="{BB962C8B-B14F-4D97-AF65-F5344CB8AC3E}">
        <p14:creationId xmlns:p14="http://schemas.microsoft.com/office/powerpoint/2010/main" val="32554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25767" y="1011803"/>
            <a:ext cx="4218728" cy="923330"/>
            <a:chOff x="536532" y="3673391"/>
            <a:chExt cx="4218728"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96443" y="3821629"/>
              <a:ext cx="3458817" cy="523220"/>
            </a:xfrm>
            <a:prstGeom prst="rect">
              <a:avLst/>
            </a:prstGeom>
            <a:noFill/>
          </p:spPr>
          <p:txBody>
            <a:bodyPr wrap="square" rtlCol="0">
              <a:spAutoFit/>
            </a:bodyPr>
            <a:lstStyle/>
            <a:p>
              <a:r>
                <a:rPr lang="vi-VN" sz="2800" b="1">
                  <a:solidFill>
                    <a:srgbClr val="00B050"/>
                  </a:solidFill>
                  <a:sym typeface="Wingdings" panose="05000000000000000000" pitchFamily="2" charset="2"/>
                </a:rPr>
                <a:t>Giải pháp</a:t>
              </a:r>
              <a:endParaRPr lang="en-US" sz="2800" b="1">
                <a:solidFill>
                  <a:srgbClr val="00B050"/>
                </a:solidFill>
              </a:endParaRPr>
            </a:p>
          </p:txBody>
        </p:sp>
      </p:grpSp>
      <p:pic>
        <p:nvPicPr>
          <p:cNvPr id="14" name="Picture 13">
            <a:extLst>
              <a:ext uri="{FF2B5EF4-FFF2-40B4-BE49-F238E27FC236}">
                <a16:creationId xmlns:a16="http://schemas.microsoft.com/office/drawing/2014/main" xmlns="" id="{3FF9B5E2-9AF2-487A-A602-9062764C777F}"/>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5" name="Group 14">
            <a:extLst>
              <a:ext uri="{FF2B5EF4-FFF2-40B4-BE49-F238E27FC236}">
                <a16:creationId xmlns:a16="http://schemas.microsoft.com/office/drawing/2014/main" xmlns="" id="{EDD19631-9086-476E-8578-99D91B4AA874}"/>
              </a:ext>
            </a:extLst>
          </p:cNvPr>
          <p:cNvGrpSpPr/>
          <p:nvPr/>
        </p:nvGrpSpPr>
        <p:grpSpPr>
          <a:xfrm>
            <a:off x="126649" y="98007"/>
            <a:ext cx="6986667" cy="872949"/>
            <a:chOff x="1133366" y="2220084"/>
            <a:chExt cx="6409250" cy="914400"/>
          </a:xfrm>
          <a:solidFill>
            <a:srgbClr val="FCFEB0"/>
          </a:solidFill>
        </p:grpSpPr>
        <p:sp>
          <p:nvSpPr>
            <p:cNvPr id="16" name="Arrow: Pentagon 15">
              <a:extLst>
                <a:ext uri="{FF2B5EF4-FFF2-40B4-BE49-F238E27FC236}">
                  <a16:creationId xmlns:a16="http://schemas.microsoft.com/office/drawing/2014/main" xmlns="" id="{39B8AAF3-5881-4ED4-ADED-0625CC6C5BF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D48445BE-4E8F-497C-84AE-E9B293274FD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Arrow: Pentagon 17">
            <a:extLst>
              <a:ext uri="{FF2B5EF4-FFF2-40B4-BE49-F238E27FC236}">
                <a16:creationId xmlns:a16="http://schemas.microsoft.com/office/drawing/2014/main" xmlns="" id="{8F56ADBB-515E-4C10-B149-245809D3B11B}"/>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9" name="Isosceles Triangle 18">
            <a:extLst>
              <a:ext uri="{FF2B5EF4-FFF2-40B4-BE49-F238E27FC236}">
                <a16:creationId xmlns:a16="http://schemas.microsoft.com/office/drawing/2014/main" xmlns="" id="{8E873737-EEED-49E9-AF3C-4A4B5F094FBC}"/>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29E16D2A-14B3-4E2C-A31F-0FB8F500A767}"/>
              </a:ext>
            </a:extLst>
          </p:cNvPr>
          <p:cNvSpPr txBox="1"/>
          <p:nvPr/>
        </p:nvSpPr>
        <p:spPr>
          <a:xfrm>
            <a:off x="-109094" y="33529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B727B7C-37FB-4516-913C-AE7BC3B8BA9E}"/>
              </a:ext>
            </a:extLst>
          </p:cNvPr>
          <p:cNvSpPr/>
          <p:nvPr/>
        </p:nvSpPr>
        <p:spPr>
          <a:xfrm>
            <a:off x="596530" y="1703669"/>
            <a:ext cx="10539151" cy="1200329"/>
          </a:xfrm>
          <a:prstGeom prst="rect">
            <a:avLst/>
          </a:prstGeom>
        </p:spPr>
        <p:txBody>
          <a:bodyPr wrap="square">
            <a:spAutoFit/>
          </a:bodyPr>
          <a:lstStyle/>
          <a:p>
            <a:pPr marL="285750" indent="-285750" algn="just">
              <a:buFont typeface="Wingdings" panose="05000000000000000000" pitchFamily="2" charset="2"/>
              <a:buChar char="ü"/>
            </a:pPr>
            <a:r>
              <a:rPr lang="vi-VN" sz="3600">
                <a:solidFill>
                  <a:srgbClr val="3333FF"/>
                </a:solidFill>
              </a:rPr>
              <a:t>Giảm sử dụng than đá, dầu mỏ, khí tự nhiên,… trong sản xuất điện.</a:t>
            </a:r>
          </a:p>
        </p:txBody>
      </p:sp>
      <p:pic>
        <p:nvPicPr>
          <p:cNvPr id="21" name="Picture 20">
            <a:extLst>
              <a:ext uri="{FF2B5EF4-FFF2-40B4-BE49-F238E27FC236}">
                <a16:creationId xmlns:a16="http://schemas.microsoft.com/office/drawing/2014/main" xmlns="" id="{A6DE039B-EDC6-4279-B39F-606CD7D98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530" y="2903998"/>
            <a:ext cx="5296541" cy="3354801"/>
          </a:xfrm>
          <a:prstGeom prst="rect">
            <a:avLst/>
          </a:prstGeom>
        </p:spPr>
      </p:pic>
      <p:pic>
        <p:nvPicPr>
          <p:cNvPr id="22" name="Picture 6" descr="Anh xây &quot;trang trại&quot; phong điện trên biển lớn nhất thế giới - Quy Nhơn  Computer">
            <a:extLst>
              <a:ext uri="{FF2B5EF4-FFF2-40B4-BE49-F238E27FC236}">
                <a16:creationId xmlns:a16="http://schemas.microsoft.com/office/drawing/2014/main" xmlns="" id="{A6F25B7E-32E3-4845-9635-8B96274E0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03998"/>
            <a:ext cx="5708764" cy="335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Năng lượng thủy triều - Nguồn năng lượng tái tạo vô tận cho ngành công  nghiệp điện">
            <a:extLst>
              <a:ext uri="{FF2B5EF4-FFF2-40B4-BE49-F238E27FC236}">
                <a16:creationId xmlns:a16="http://schemas.microsoft.com/office/drawing/2014/main" xmlns="" id="{1AB43BCB-EB8C-4DBE-B867-534C53D57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30" y="2903998"/>
            <a:ext cx="5394968" cy="3354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Thiết bị chuyển đổi năng lượng sóng biển | ĐẠI HỌC QUỐC GIA HÀ NỘI">
            <a:extLst>
              <a:ext uri="{FF2B5EF4-FFF2-40B4-BE49-F238E27FC236}">
                <a16:creationId xmlns:a16="http://schemas.microsoft.com/office/drawing/2014/main" xmlns="" id="{D7A7F7F0-9CD6-4803-A076-F94DCE4191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99" y="2903998"/>
            <a:ext cx="5708763" cy="3354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55816B0-C2AE-490D-8B59-DB7D353215E4}"/>
              </a:ext>
            </a:extLst>
          </p:cNvPr>
          <p:cNvSpPr/>
          <p:nvPr/>
        </p:nvSpPr>
        <p:spPr>
          <a:xfrm>
            <a:off x="2259852" y="6341567"/>
            <a:ext cx="7672293" cy="523220"/>
          </a:xfrm>
          <a:prstGeom prst="rect">
            <a:avLst/>
          </a:prstGeom>
        </p:spPr>
        <p:txBody>
          <a:bodyPr wrap="none">
            <a:spAutoFit/>
          </a:bodyPr>
          <a:lstStyle/>
          <a:p>
            <a:r>
              <a:rPr lang="en-US" sz="2800">
                <a:solidFill>
                  <a:srgbClr val="FF0066"/>
                </a:solidFill>
                <a:latin typeface="Arial" panose="020B0604020202020204" pitchFamily="34" charset="0"/>
                <a:cs typeface="Arial" panose="020B0604020202020204" pitchFamily="34" charset="0"/>
              </a:rPr>
              <a:t>Sử dụng năng l</a:t>
            </a:r>
            <a:r>
              <a:rPr lang="vi-VN" sz="2800">
                <a:solidFill>
                  <a:srgbClr val="FF0066"/>
                </a:solidFill>
                <a:cs typeface="Arial" panose="020B0604020202020204" pitchFamily="34" charset="0"/>
              </a:rPr>
              <a:t>ư</a:t>
            </a:r>
            <a:r>
              <a:rPr lang="en-US" sz="2800">
                <a:solidFill>
                  <a:srgbClr val="FF0066"/>
                </a:solidFill>
                <a:latin typeface="Arial" panose="020B0604020202020204" pitchFamily="34" charset="0"/>
                <a:cs typeface="Arial" panose="020B0604020202020204" pitchFamily="34" charset="0"/>
              </a:rPr>
              <a:t>ợng Mặt trời, gió, thủy triều,…</a:t>
            </a:r>
            <a:endParaRPr lang="en-US" sz="2800">
              <a:solidFill>
                <a:srgbClr val="FF0066"/>
              </a:solidFill>
            </a:endParaRPr>
          </a:p>
        </p:txBody>
      </p:sp>
    </p:spTree>
    <p:extLst>
      <p:ext uri="{BB962C8B-B14F-4D97-AF65-F5344CB8AC3E}">
        <p14:creationId xmlns:p14="http://schemas.microsoft.com/office/powerpoint/2010/main" val="37845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xmlns="" id="{A610C2DD-3568-4261-8A56-5936D822EB17}"/>
              </a:ext>
            </a:extLst>
          </p:cNvPr>
          <p:cNvSpPr/>
          <p:nvPr/>
        </p:nvSpPr>
        <p:spPr>
          <a:xfrm>
            <a:off x="103276" y="1536745"/>
            <a:ext cx="12057321"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rPr>
              <a:t> Làm sạch khí thải nhà máy điện và các nhà máy công nghiệp.</a:t>
            </a:r>
            <a:endParaRPr lang="en-US"/>
          </a:p>
        </p:txBody>
      </p:sp>
      <p:pic>
        <p:nvPicPr>
          <p:cNvPr id="16" name="Picture 15">
            <a:extLst>
              <a:ext uri="{FF2B5EF4-FFF2-40B4-BE49-F238E27FC236}">
                <a16:creationId xmlns:a16="http://schemas.microsoft.com/office/drawing/2014/main" xmlns="" id="{525E5012-B61D-4458-A448-7031E67EFFCB}"/>
              </a:ext>
            </a:extLst>
          </p:cNvPr>
          <p:cNvPicPr>
            <a:picLocks noChangeAspect="1"/>
          </p:cNvPicPr>
          <p:nvPr/>
        </p:nvPicPr>
        <p:blipFill>
          <a:blip r:embed="rId3"/>
          <a:stretch>
            <a:fillRect/>
          </a:stretch>
        </p:blipFill>
        <p:spPr>
          <a:xfrm>
            <a:off x="10937969" y="-9877"/>
            <a:ext cx="1222629" cy="1075678"/>
          </a:xfrm>
          <a:prstGeom prst="rect">
            <a:avLst/>
          </a:prstGeom>
        </p:spPr>
      </p:pic>
      <p:grpSp>
        <p:nvGrpSpPr>
          <p:cNvPr id="17" name="Group 16">
            <a:extLst>
              <a:ext uri="{FF2B5EF4-FFF2-40B4-BE49-F238E27FC236}">
                <a16:creationId xmlns:a16="http://schemas.microsoft.com/office/drawing/2014/main" xmlns="" id="{DF9C37FC-2FAA-44DA-8937-4B28CE791C7E}"/>
              </a:ext>
            </a:extLst>
          </p:cNvPr>
          <p:cNvGrpSpPr/>
          <p:nvPr/>
        </p:nvGrpSpPr>
        <p:grpSpPr>
          <a:xfrm>
            <a:off x="126649" y="-34513"/>
            <a:ext cx="6986667" cy="872949"/>
            <a:chOff x="1133366" y="2220084"/>
            <a:chExt cx="6409250" cy="914400"/>
          </a:xfrm>
          <a:solidFill>
            <a:srgbClr val="FCFEB0"/>
          </a:solidFill>
        </p:grpSpPr>
        <p:sp>
          <p:nvSpPr>
            <p:cNvPr id="19" name="Arrow: Pentagon 18">
              <a:extLst>
                <a:ext uri="{FF2B5EF4-FFF2-40B4-BE49-F238E27FC236}">
                  <a16:creationId xmlns:a16="http://schemas.microsoft.com/office/drawing/2014/main" xmlns="" id="{F6B5302E-2113-47B0-A006-DDA05156773F}"/>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E794FE6-9016-49CF-A04E-2C252AF95E3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xmlns="" id="{4B7E17E7-6227-428A-AD86-017B499CFDF1}"/>
              </a:ext>
            </a:extLst>
          </p:cNvPr>
          <p:cNvSpPr/>
          <p:nvPr/>
        </p:nvSpPr>
        <p:spPr>
          <a:xfrm>
            <a:off x="65737" y="-3743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A21C5E09-08B4-4A45-AB68-4EC1E7E5CAEA}"/>
              </a:ext>
            </a:extLst>
          </p:cNvPr>
          <p:cNvSpPr/>
          <p:nvPr/>
        </p:nvSpPr>
        <p:spPr>
          <a:xfrm rot="5400000">
            <a:off x="830347" y="27280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45C6C1C-F0B8-43C3-8FC1-BC3F762B9BB3}"/>
              </a:ext>
            </a:extLst>
          </p:cNvPr>
          <p:cNvSpPr txBox="1"/>
          <p:nvPr/>
        </p:nvSpPr>
        <p:spPr>
          <a:xfrm>
            <a:off x="-109094" y="20277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4A6DEF2C-EBB5-41FD-AD96-639524269882}"/>
              </a:ext>
            </a:extLst>
          </p:cNvPr>
          <p:cNvSpPr/>
          <p:nvPr/>
        </p:nvSpPr>
        <p:spPr>
          <a:xfrm>
            <a:off x="179303" y="2121520"/>
            <a:ext cx="11981294" cy="1077218"/>
          </a:xfrm>
          <a:prstGeom prst="rect">
            <a:avLst/>
          </a:prstGeom>
        </p:spPr>
        <p:txBody>
          <a:bodyPr wrap="square">
            <a:spAutoFit/>
          </a:bodyPr>
          <a:lstStyle/>
          <a:p>
            <a:pPr marL="285750" indent="-285750">
              <a:buFont typeface="Wingdings" panose="05000000000000000000" pitchFamily="2" charset="2"/>
              <a:buChar char="ü"/>
            </a:pPr>
            <a:r>
              <a:rPr lang="en-US" sz="3200">
                <a:solidFill>
                  <a:srgbClr val="3333FF"/>
                </a:solidFill>
              </a:rPr>
              <a:t> </a:t>
            </a:r>
            <a:r>
              <a:rPr lang="vi-VN" sz="3200">
                <a:solidFill>
                  <a:srgbClr val="3333FF"/>
                </a:solidFill>
              </a:rPr>
              <a:t>Xây dựng các khu phát thải thấp ở các thành phố, sử dụng tiêu chuẩn xe ô tô của châu Âu để hạn chế nguồn khí phát thải.</a:t>
            </a:r>
          </a:p>
        </p:txBody>
      </p:sp>
      <p:pic>
        <p:nvPicPr>
          <p:cNvPr id="3" name="Picture 2">
            <a:extLst>
              <a:ext uri="{FF2B5EF4-FFF2-40B4-BE49-F238E27FC236}">
                <a16:creationId xmlns:a16="http://schemas.microsoft.com/office/drawing/2014/main" xmlns="" id="{E65EC993-2748-41E2-8937-A1F53F6CE32B}"/>
              </a:ext>
            </a:extLst>
          </p:cNvPr>
          <p:cNvPicPr>
            <a:picLocks noChangeAspect="1"/>
          </p:cNvPicPr>
          <p:nvPr/>
        </p:nvPicPr>
        <p:blipFill>
          <a:blip r:embed="rId4"/>
          <a:stretch>
            <a:fillRect/>
          </a:stretch>
        </p:blipFill>
        <p:spPr>
          <a:xfrm>
            <a:off x="682062" y="3429000"/>
            <a:ext cx="5379523" cy="3226226"/>
          </a:xfrm>
          <a:prstGeom prst="rect">
            <a:avLst/>
          </a:prstGeom>
        </p:spPr>
      </p:pic>
      <p:pic>
        <p:nvPicPr>
          <p:cNvPr id="4" name="Picture 3">
            <a:extLst>
              <a:ext uri="{FF2B5EF4-FFF2-40B4-BE49-F238E27FC236}">
                <a16:creationId xmlns:a16="http://schemas.microsoft.com/office/drawing/2014/main" xmlns="" id="{820095E8-213E-4805-957E-9BC5444A4069}"/>
              </a:ext>
            </a:extLst>
          </p:cNvPr>
          <p:cNvPicPr>
            <a:picLocks noChangeAspect="1"/>
          </p:cNvPicPr>
          <p:nvPr/>
        </p:nvPicPr>
        <p:blipFill>
          <a:blip r:embed="rId5"/>
          <a:stretch>
            <a:fillRect/>
          </a:stretch>
        </p:blipFill>
        <p:spPr>
          <a:xfrm>
            <a:off x="6264229" y="3429000"/>
            <a:ext cx="5379523" cy="3225262"/>
          </a:xfrm>
          <a:prstGeom prst="rect">
            <a:avLst/>
          </a:prstGeom>
        </p:spPr>
      </p:pic>
      <p:pic>
        <p:nvPicPr>
          <p:cNvPr id="5" name="Picture 4">
            <a:extLst>
              <a:ext uri="{FF2B5EF4-FFF2-40B4-BE49-F238E27FC236}">
                <a16:creationId xmlns:a16="http://schemas.microsoft.com/office/drawing/2014/main" xmlns="" id="{AD748DF8-9B1B-4275-97CE-5A952D818390}"/>
              </a:ext>
            </a:extLst>
          </p:cNvPr>
          <p:cNvPicPr>
            <a:picLocks noChangeAspect="1"/>
          </p:cNvPicPr>
          <p:nvPr/>
        </p:nvPicPr>
        <p:blipFill>
          <a:blip r:embed="rId6"/>
          <a:stretch>
            <a:fillRect/>
          </a:stretch>
        </p:blipFill>
        <p:spPr>
          <a:xfrm>
            <a:off x="6012875" y="3429000"/>
            <a:ext cx="5862452" cy="3277194"/>
          </a:xfrm>
          <a:prstGeom prst="rect">
            <a:avLst/>
          </a:prstGeom>
        </p:spPr>
      </p:pic>
      <p:pic>
        <p:nvPicPr>
          <p:cNvPr id="6" name="Picture 5">
            <a:extLst>
              <a:ext uri="{FF2B5EF4-FFF2-40B4-BE49-F238E27FC236}">
                <a16:creationId xmlns:a16="http://schemas.microsoft.com/office/drawing/2014/main" xmlns="" id="{E1A166AC-5D6F-4926-987E-866A2FEEE1F7}"/>
              </a:ext>
            </a:extLst>
          </p:cNvPr>
          <p:cNvPicPr>
            <a:picLocks noChangeAspect="1"/>
          </p:cNvPicPr>
          <p:nvPr/>
        </p:nvPicPr>
        <p:blipFill>
          <a:blip r:embed="rId7"/>
          <a:stretch>
            <a:fillRect/>
          </a:stretch>
        </p:blipFill>
        <p:spPr>
          <a:xfrm>
            <a:off x="280888" y="3454966"/>
            <a:ext cx="5697572" cy="3225262"/>
          </a:xfrm>
          <a:prstGeom prst="rect">
            <a:avLst/>
          </a:prstGeom>
        </p:spPr>
      </p:pic>
    </p:spTree>
    <p:extLst>
      <p:ext uri="{BB962C8B-B14F-4D97-AF65-F5344CB8AC3E}">
        <p14:creationId xmlns:p14="http://schemas.microsoft.com/office/powerpoint/2010/main" val="306434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xmlns="" id="{A610C2DD-3568-4261-8A56-5936D822EB17}"/>
              </a:ext>
            </a:extLst>
          </p:cNvPr>
          <p:cNvSpPr/>
          <p:nvPr/>
        </p:nvSpPr>
        <p:spPr>
          <a:xfrm>
            <a:off x="103277" y="1536745"/>
            <a:ext cx="11103428"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Đầu tư phát triển công nghệ xanh, sử dụng năng lượng tái tạo dần thay thế năng lượng hóa thạch.</a:t>
            </a:r>
            <a:endParaRPr lang="en-US"/>
          </a:p>
        </p:txBody>
      </p:sp>
      <p:pic>
        <p:nvPicPr>
          <p:cNvPr id="16" name="Picture 15">
            <a:extLst>
              <a:ext uri="{FF2B5EF4-FFF2-40B4-BE49-F238E27FC236}">
                <a16:creationId xmlns:a16="http://schemas.microsoft.com/office/drawing/2014/main" xmlns="" id="{525E5012-B61D-4458-A448-7031E67EFFCB}"/>
              </a:ext>
            </a:extLst>
          </p:cNvPr>
          <p:cNvPicPr>
            <a:picLocks noChangeAspect="1"/>
          </p:cNvPicPr>
          <p:nvPr/>
        </p:nvPicPr>
        <p:blipFill>
          <a:blip r:embed="rId2"/>
          <a:stretch>
            <a:fillRect/>
          </a:stretch>
        </p:blipFill>
        <p:spPr>
          <a:xfrm>
            <a:off x="10937969" y="-9877"/>
            <a:ext cx="1222629" cy="1075678"/>
          </a:xfrm>
          <a:prstGeom prst="rect">
            <a:avLst/>
          </a:prstGeom>
        </p:spPr>
      </p:pic>
      <p:grpSp>
        <p:nvGrpSpPr>
          <p:cNvPr id="17" name="Group 16">
            <a:extLst>
              <a:ext uri="{FF2B5EF4-FFF2-40B4-BE49-F238E27FC236}">
                <a16:creationId xmlns:a16="http://schemas.microsoft.com/office/drawing/2014/main" xmlns="" id="{DF9C37FC-2FAA-44DA-8937-4B28CE791C7E}"/>
              </a:ext>
            </a:extLst>
          </p:cNvPr>
          <p:cNvGrpSpPr/>
          <p:nvPr/>
        </p:nvGrpSpPr>
        <p:grpSpPr>
          <a:xfrm>
            <a:off x="126649" y="-34513"/>
            <a:ext cx="6986667" cy="872949"/>
            <a:chOff x="1133366" y="2220084"/>
            <a:chExt cx="6409250" cy="914400"/>
          </a:xfrm>
          <a:solidFill>
            <a:srgbClr val="FCFEB0"/>
          </a:solidFill>
        </p:grpSpPr>
        <p:sp>
          <p:nvSpPr>
            <p:cNvPr id="19" name="Arrow: Pentagon 18">
              <a:extLst>
                <a:ext uri="{FF2B5EF4-FFF2-40B4-BE49-F238E27FC236}">
                  <a16:creationId xmlns:a16="http://schemas.microsoft.com/office/drawing/2014/main" xmlns="" id="{F6B5302E-2113-47B0-A006-DDA05156773F}"/>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E794FE6-9016-49CF-A04E-2C252AF95E3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xmlns="" id="{4B7E17E7-6227-428A-AD86-017B499CFDF1}"/>
              </a:ext>
            </a:extLst>
          </p:cNvPr>
          <p:cNvSpPr/>
          <p:nvPr/>
        </p:nvSpPr>
        <p:spPr>
          <a:xfrm>
            <a:off x="65737" y="-3743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A21C5E09-08B4-4A45-AB68-4EC1E7E5CAEA}"/>
              </a:ext>
            </a:extLst>
          </p:cNvPr>
          <p:cNvSpPr/>
          <p:nvPr/>
        </p:nvSpPr>
        <p:spPr>
          <a:xfrm rot="5400000">
            <a:off x="830347" y="27280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45C6C1C-F0B8-43C3-8FC1-BC3F762B9BB3}"/>
              </a:ext>
            </a:extLst>
          </p:cNvPr>
          <p:cNvSpPr txBox="1"/>
          <p:nvPr/>
        </p:nvSpPr>
        <p:spPr>
          <a:xfrm>
            <a:off x="-109094" y="20277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1C950346-4682-46A5-B3A6-3B9AFF8C8D65}"/>
              </a:ext>
            </a:extLst>
          </p:cNvPr>
          <p:cNvGrpSpPr/>
          <p:nvPr/>
        </p:nvGrpSpPr>
        <p:grpSpPr>
          <a:xfrm>
            <a:off x="475013" y="2873829"/>
            <a:ext cx="5438899" cy="3971422"/>
            <a:chOff x="475013" y="2873829"/>
            <a:chExt cx="5438899" cy="3971422"/>
          </a:xfrm>
        </p:grpSpPr>
        <p:pic>
          <p:nvPicPr>
            <p:cNvPr id="24" name="Picture 23">
              <a:extLst>
                <a:ext uri="{FF2B5EF4-FFF2-40B4-BE49-F238E27FC236}">
                  <a16:creationId xmlns:a16="http://schemas.microsoft.com/office/drawing/2014/main" xmlns="" id="{B66757F1-81A8-462B-BF13-59EE6FD1EEEF}"/>
                </a:ext>
              </a:extLst>
            </p:cNvPr>
            <p:cNvPicPr>
              <a:picLocks noChangeAspect="1"/>
            </p:cNvPicPr>
            <p:nvPr/>
          </p:nvPicPr>
          <p:blipFill rotWithShape="1">
            <a:blip r:embed="rId3"/>
            <a:srcRect l="2918" t="2835" r="3144" b="13980"/>
            <a:stretch/>
          </p:blipFill>
          <p:spPr>
            <a:xfrm>
              <a:off x="475013" y="2873829"/>
              <a:ext cx="5438899" cy="3289465"/>
            </a:xfrm>
            <a:prstGeom prst="rect">
              <a:avLst/>
            </a:prstGeom>
          </p:spPr>
        </p:pic>
        <p:sp>
          <p:nvSpPr>
            <p:cNvPr id="3" name="TextBox 2">
              <a:extLst>
                <a:ext uri="{FF2B5EF4-FFF2-40B4-BE49-F238E27FC236}">
                  <a16:creationId xmlns:a16="http://schemas.microsoft.com/office/drawing/2014/main" xmlns="" id="{C76EF9DC-C3A6-4410-955B-AC461BBBCA00}"/>
                </a:ext>
              </a:extLst>
            </p:cNvPr>
            <p:cNvSpPr txBox="1"/>
            <p:nvPr/>
          </p:nvSpPr>
          <p:spPr>
            <a:xfrm>
              <a:off x="975130" y="6198920"/>
              <a:ext cx="4438663"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Một đoạn đ</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ờng hầm năng l</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ợng mặt trời nối liền Pa-ri (Pháp) với Am-x téc</a:t>
              </a:r>
            </a:p>
          </p:txBody>
        </p:sp>
      </p:grpSp>
      <p:grpSp>
        <p:nvGrpSpPr>
          <p:cNvPr id="6" name="Group 5">
            <a:extLst>
              <a:ext uri="{FF2B5EF4-FFF2-40B4-BE49-F238E27FC236}">
                <a16:creationId xmlns:a16="http://schemas.microsoft.com/office/drawing/2014/main" xmlns="" id="{62270E13-CCE1-4812-A77E-4DE88D890ED1}"/>
              </a:ext>
            </a:extLst>
          </p:cNvPr>
          <p:cNvGrpSpPr/>
          <p:nvPr/>
        </p:nvGrpSpPr>
        <p:grpSpPr>
          <a:xfrm>
            <a:off x="6064598" y="2886814"/>
            <a:ext cx="6096000" cy="3971186"/>
            <a:chOff x="6064598" y="2886814"/>
            <a:chExt cx="6096000" cy="3971186"/>
          </a:xfrm>
        </p:grpSpPr>
        <p:pic>
          <p:nvPicPr>
            <p:cNvPr id="2" name="Picture 1">
              <a:extLst>
                <a:ext uri="{FF2B5EF4-FFF2-40B4-BE49-F238E27FC236}">
                  <a16:creationId xmlns:a16="http://schemas.microsoft.com/office/drawing/2014/main" xmlns="" id="{A7C2C947-7667-4E97-8FD2-E9CCA655F101}"/>
                </a:ext>
              </a:extLst>
            </p:cNvPr>
            <p:cNvPicPr>
              <a:picLocks noChangeAspect="1"/>
            </p:cNvPicPr>
            <p:nvPr/>
          </p:nvPicPr>
          <p:blipFill>
            <a:blip r:embed="rId4"/>
            <a:stretch>
              <a:fillRect/>
            </a:stretch>
          </p:blipFill>
          <p:spPr>
            <a:xfrm>
              <a:off x="6064598" y="2886814"/>
              <a:ext cx="5970317" cy="3289465"/>
            </a:xfrm>
            <a:prstGeom prst="rect">
              <a:avLst/>
            </a:prstGeom>
          </p:spPr>
        </p:pic>
        <p:sp>
          <p:nvSpPr>
            <p:cNvPr id="5" name="Rectangle 4">
              <a:extLst>
                <a:ext uri="{FF2B5EF4-FFF2-40B4-BE49-F238E27FC236}">
                  <a16:creationId xmlns:a16="http://schemas.microsoft.com/office/drawing/2014/main" xmlns="" id="{0B44BE1E-9823-4F5B-950C-A7CE6869F531}"/>
                </a:ext>
              </a:extLst>
            </p:cNvPr>
            <p:cNvSpPr/>
            <p:nvPr/>
          </p:nvSpPr>
          <p:spPr>
            <a:xfrm>
              <a:off x="6064598" y="6211669"/>
              <a:ext cx="6096000" cy="646331"/>
            </a:xfrm>
            <a:prstGeom prst="rect">
              <a:avLst/>
            </a:prstGeom>
          </p:spPr>
          <p:txBody>
            <a:bodyPr>
              <a:spAutoFit/>
            </a:bodyPr>
            <a:lstStyle/>
            <a:p>
              <a:r>
                <a:rPr lang="vi-VN">
                  <a:solidFill>
                    <a:srgbClr val="00B050"/>
                  </a:solidFill>
                  <a:latin typeface="arial" panose="020B0604020202020204" pitchFamily="34" charset="0"/>
                </a:rPr>
                <a:t>Liên minh châu Âu muốn phát triển năng lượng tái tạo để chấm dứt sự phụ thuộc vào nguồn năng lượng của Nga.</a:t>
              </a:r>
              <a:endParaRPr lang="en-US">
                <a:solidFill>
                  <a:srgbClr val="00B050"/>
                </a:solidFill>
              </a:endParaRPr>
            </a:p>
          </p:txBody>
        </p:sp>
      </p:grpSp>
    </p:spTree>
    <p:extLst>
      <p:ext uri="{BB962C8B-B14F-4D97-AF65-F5344CB8AC3E}">
        <p14:creationId xmlns:p14="http://schemas.microsoft.com/office/powerpoint/2010/main" val="8695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81455"/>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1" name="Rectangle 10">
            <a:extLst>
              <a:ext uri="{FF2B5EF4-FFF2-40B4-BE49-F238E27FC236}">
                <a16:creationId xmlns:a16="http://schemas.microsoft.com/office/drawing/2014/main" xmlns="" id="{CA6D221C-28BA-4A0E-ABC8-719E8C4AC787}"/>
              </a:ext>
            </a:extLst>
          </p:cNvPr>
          <p:cNvSpPr/>
          <p:nvPr/>
        </p:nvSpPr>
        <p:spPr>
          <a:xfrm>
            <a:off x="444358" y="1648782"/>
            <a:ext cx="11103428"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1B04FA"/>
                </a:solidFill>
              </a:rPr>
              <a:t> Kiểm soát lượng khí thải trong khí quyển</a:t>
            </a:r>
            <a:r>
              <a:rPr lang="en-US" sz="2800">
                <a:solidFill>
                  <a:srgbClr val="1B04FA"/>
                </a:solidFill>
              </a:rPr>
              <a:t>,</a:t>
            </a:r>
            <a:r>
              <a:rPr lang="vi-VN" sz="2800">
                <a:solidFill>
                  <a:srgbClr val="1B04FA"/>
                </a:solidFill>
              </a:rPr>
              <a:t> Có các biện pháp giảm lượng khí thải trong thành phố.</a:t>
            </a:r>
            <a:endParaRPr lang="en-US" sz="2800"/>
          </a:p>
        </p:txBody>
      </p:sp>
      <p:pic>
        <p:nvPicPr>
          <p:cNvPr id="15" name="Picture 14">
            <a:extLst>
              <a:ext uri="{FF2B5EF4-FFF2-40B4-BE49-F238E27FC236}">
                <a16:creationId xmlns:a16="http://schemas.microsoft.com/office/drawing/2014/main" xmlns="" id="{4234DC61-9847-4878-940C-F63E7F28BD89}"/>
              </a:ext>
            </a:extLst>
          </p:cNvPr>
          <p:cNvPicPr>
            <a:picLocks noChangeAspect="1"/>
          </p:cNvPicPr>
          <p:nvPr/>
        </p:nvPicPr>
        <p:blipFill>
          <a:blip r:embed="rId2"/>
          <a:stretch>
            <a:fillRect/>
          </a:stretch>
        </p:blipFill>
        <p:spPr>
          <a:xfrm>
            <a:off x="535697" y="2788613"/>
            <a:ext cx="5560303" cy="3671128"/>
          </a:xfrm>
          <a:prstGeom prst="rect">
            <a:avLst/>
          </a:prstGeom>
        </p:spPr>
      </p:pic>
      <p:pic>
        <p:nvPicPr>
          <p:cNvPr id="14" name="Picture 13">
            <a:extLst>
              <a:ext uri="{FF2B5EF4-FFF2-40B4-BE49-F238E27FC236}">
                <a16:creationId xmlns:a16="http://schemas.microsoft.com/office/drawing/2014/main" xmlns="" id="{4D6CB0D9-01C6-47FC-A492-9FEEFAFC6D18}"/>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6" name="Group 15">
            <a:extLst>
              <a:ext uri="{FF2B5EF4-FFF2-40B4-BE49-F238E27FC236}">
                <a16:creationId xmlns:a16="http://schemas.microsoft.com/office/drawing/2014/main" xmlns="" id="{3FF509CE-8EB0-4A06-B451-A679CB7B6860}"/>
              </a:ext>
            </a:extLst>
          </p:cNvPr>
          <p:cNvGrpSpPr/>
          <p:nvPr/>
        </p:nvGrpSpPr>
        <p:grpSpPr>
          <a:xfrm>
            <a:off x="126649" y="98007"/>
            <a:ext cx="6986667" cy="872949"/>
            <a:chOff x="1133366" y="2220084"/>
            <a:chExt cx="6409250" cy="914400"/>
          </a:xfrm>
          <a:solidFill>
            <a:srgbClr val="FCFEB0"/>
          </a:solidFill>
        </p:grpSpPr>
        <p:sp>
          <p:nvSpPr>
            <p:cNvPr id="17" name="Arrow: Pentagon 16">
              <a:extLst>
                <a:ext uri="{FF2B5EF4-FFF2-40B4-BE49-F238E27FC236}">
                  <a16:creationId xmlns:a16="http://schemas.microsoft.com/office/drawing/2014/main" xmlns="" id="{15A68A3E-CF80-443A-90BD-1FB3F36087F4}"/>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xmlns="" id="{36886501-FA0E-42C6-86E2-37BE821CD01C}"/>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Arrow: Pentagon 18">
            <a:extLst>
              <a:ext uri="{FF2B5EF4-FFF2-40B4-BE49-F238E27FC236}">
                <a16:creationId xmlns:a16="http://schemas.microsoft.com/office/drawing/2014/main" xmlns="" id="{8AC04692-BE75-4D06-9A06-A27B034C08D6}"/>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xmlns="" id="{1793FB52-A5AD-45D7-BA96-64F623D88460}"/>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9E854F9C-5358-4C05-9AA1-132F8C50BE6E}"/>
              </a:ext>
            </a:extLst>
          </p:cNvPr>
          <p:cNvSpPr txBox="1"/>
          <p:nvPr/>
        </p:nvSpPr>
        <p:spPr>
          <a:xfrm>
            <a:off x="-211929" y="212705"/>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65ED1A6B-4531-4A5B-B29E-83C467EE119B}"/>
              </a:ext>
            </a:extLst>
          </p:cNvPr>
          <p:cNvPicPr>
            <a:picLocks noChangeAspect="1"/>
          </p:cNvPicPr>
          <p:nvPr/>
        </p:nvPicPr>
        <p:blipFill>
          <a:blip r:embed="rId4"/>
          <a:stretch>
            <a:fillRect/>
          </a:stretch>
        </p:blipFill>
        <p:spPr>
          <a:xfrm>
            <a:off x="6270336" y="2788612"/>
            <a:ext cx="5132586" cy="3671128"/>
          </a:xfrm>
          <a:prstGeom prst="rect">
            <a:avLst/>
          </a:prstGeom>
        </p:spPr>
      </p:pic>
    </p:spTree>
    <p:extLst>
      <p:ext uri="{BB962C8B-B14F-4D97-AF65-F5344CB8AC3E}">
        <p14:creationId xmlns:p14="http://schemas.microsoft.com/office/powerpoint/2010/main" val="29908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4 -Châu Âu sẽ thường xuyên đối mặt với những mùa hè nóng kỷ lục">
            <a:hlinkClick r:id="" action="ppaction://media"/>
            <a:extLst>
              <a:ext uri="{FF2B5EF4-FFF2-40B4-BE49-F238E27FC236}">
                <a16:creationId xmlns:a16="http://schemas.microsoft.com/office/drawing/2014/main" xmlns="" id="{68EA3102-2761-43D6-B74E-D9229850CD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30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795503-B98E-4B11-A4E2-1F4F6B78CF3F}"/>
              </a:ext>
            </a:extLst>
          </p:cNvPr>
          <p:cNvSpPr/>
          <p:nvPr/>
        </p:nvSpPr>
        <p:spPr>
          <a:xfrm>
            <a:off x="263325" y="732521"/>
            <a:ext cx="11665349"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Phát triển nông nghiệp sinh thái giúp giảm thiểu ô nhiếm chất thải của sản xuất nông nghiệp.</a:t>
            </a:r>
            <a:endParaRPr lang="vi-VN" sz="3200">
              <a:solidFill>
                <a:srgbClr val="1B04FA"/>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618969B9-7DB9-4CA6-B189-9381C9525526}"/>
              </a:ext>
            </a:extLst>
          </p:cNvPr>
          <p:cNvGrpSpPr/>
          <p:nvPr/>
        </p:nvGrpSpPr>
        <p:grpSpPr>
          <a:xfrm>
            <a:off x="162474" y="40396"/>
            <a:ext cx="4205866" cy="923330"/>
            <a:chOff x="536532" y="3673391"/>
            <a:chExt cx="4205866" cy="923330"/>
          </a:xfrm>
        </p:grpSpPr>
        <p:sp>
          <p:nvSpPr>
            <p:cNvPr id="5" name="TextBox 4">
              <a:extLst>
                <a:ext uri="{FF2B5EF4-FFF2-40B4-BE49-F238E27FC236}">
                  <a16:creationId xmlns:a16="http://schemas.microsoft.com/office/drawing/2014/main" xmlns="" id="{B59D5D47-F636-4E7A-8F7A-90892ABBCA20}"/>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6" name="TextBox 5">
              <a:extLst>
                <a:ext uri="{FF2B5EF4-FFF2-40B4-BE49-F238E27FC236}">
                  <a16:creationId xmlns:a16="http://schemas.microsoft.com/office/drawing/2014/main" xmlns="" id="{7F99417B-F64C-421D-BA9E-CA6344CB02A6}"/>
                </a:ext>
              </a:extLst>
            </p:cNvPr>
            <p:cNvSpPr txBox="1"/>
            <p:nvPr/>
          </p:nvSpPr>
          <p:spPr>
            <a:xfrm>
              <a:off x="1283581" y="3828447"/>
              <a:ext cx="3458817" cy="523220"/>
            </a:xfrm>
            <a:prstGeom prst="rect">
              <a:avLst/>
            </a:prstGeom>
            <a:noFill/>
          </p:spPr>
          <p:txBody>
            <a:bodyPr wrap="square" rtlCol="0">
              <a:spAutoFit/>
            </a:bodyPr>
            <a:lstStyle/>
            <a:p>
              <a:r>
                <a:rPr lang="vi-VN" sz="2800" b="1">
                  <a:solidFill>
                    <a:srgbClr val="00B050"/>
                  </a:solidFill>
                  <a:sym typeface="Wingdings" panose="05000000000000000000" pitchFamily="2" charset="2"/>
                </a:rPr>
                <a:t>Giải pháp</a:t>
              </a:r>
              <a:endParaRPr lang="en-US" sz="2800" b="1">
                <a:solidFill>
                  <a:srgbClr val="00B050"/>
                </a:solidFill>
              </a:endParaRPr>
            </a:p>
          </p:txBody>
        </p:sp>
      </p:grpSp>
      <p:pic>
        <p:nvPicPr>
          <p:cNvPr id="8" name="Picture 7">
            <a:extLst>
              <a:ext uri="{FF2B5EF4-FFF2-40B4-BE49-F238E27FC236}">
                <a16:creationId xmlns:a16="http://schemas.microsoft.com/office/drawing/2014/main" xmlns="" id="{9133FECF-6190-4B71-B5DD-93CE5ED7210A}"/>
              </a:ext>
            </a:extLst>
          </p:cNvPr>
          <p:cNvPicPr>
            <a:picLocks noChangeAspect="1"/>
          </p:cNvPicPr>
          <p:nvPr/>
        </p:nvPicPr>
        <p:blipFill>
          <a:blip r:embed="rId3"/>
          <a:stretch>
            <a:fillRect/>
          </a:stretch>
        </p:blipFill>
        <p:spPr>
          <a:xfrm>
            <a:off x="10969371" y="40396"/>
            <a:ext cx="1222629" cy="1075678"/>
          </a:xfrm>
          <a:prstGeom prst="rect">
            <a:avLst/>
          </a:prstGeom>
        </p:spPr>
      </p:pic>
      <p:sp>
        <p:nvSpPr>
          <p:cNvPr id="2" name="Rectangle 1">
            <a:extLst>
              <a:ext uri="{FF2B5EF4-FFF2-40B4-BE49-F238E27FC236}">
                <a16:creationId xmlns:a16="http://schemas.microsoft.com/office/drawing/2014/main" xmlns="" id="{6F08FC00-2933-46F3-A864-63A3AF6A79F0}"/>
              </a:ext>
            </a:extLst>
          </p:cNvPr>
          <p:cNvSpPr/>
          <p:nvPr/>
        </p:nvSpPr>
        <p:spPr>
          <a:xfrm>
            <a:off x="263325" y="1876018"/>
            <a:ext cx="12130379"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 </a:t>
            </a:r>
            <a:r>
              <a:rPr lang="vi-VN" sz="3200">
                <a:solidFill>
                  <a:srgbClr val="1B04FA"/>
                </a:solidFill>
                <a:latin typeface="Arial" panose="020B0604020202020204" pitchFamily="34" charset="0"/>
                <a:cs typeface="Arial" panose="020B0604020202020204" pitchFamily="34" charset="0"/>
              </a:rPr>
              <a:t>Đẩy mạnh ứng dụng công nghệ để kiểm soát lượng không khí.</a:t>
            </a:r>
            <a:endParaRPr lang="en-US" sz="32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037A134B-9997-4421-A569-29D6F7D0853D}"/>
              </a:ext>
            </a:extLst>
          </p:cNvPr>
          <p:cNvPicPr>
            <a:picLocks noChangeAspect="1"/>
          </p:cNvPicPr>
          <p:nvPr/>
        </p:nvPicPr>
        <p:blipFill>
          <a:blip r:embed="rId4"/>
          <a:stretch>
            <a:fillRect/>
          </a:stretch>
        </p:blipFill>
        <p:spPr>
          <a:xfrm>
            <a:off x="7113320" y="2814452"/>
            <a:ext cx="4087355" cy="3943400"/>
          </a:xfrm>
          <a:prstGeom prst="rect">
            <a:avLst/>
          </a:prstGeom>
        </p:spPr>
      </p:pic>
      <p:pic>
        <p:nvPicPr>
          <p:cNvPr id="11" name="Picture 10">
            <a:extLst>
              <a:ext uri="{FF2B5EF4-FFF2-40B4-BE49-F238E27FC236}">
                <a16:creationId xmlns:a16="http://schemas.microsoft.com/office/drawing/2014/main" xmlns="" id="{070FB7C6-F51A-44C1-95BD-5E5313FCC910}"/>
              </a:ext>
            </a:extLst>
          </p:cNvPr>
          <p:cNvPicPr>
            <a:picLocks noChangeAspect="1"/>
          </p:cNvPicPr>
          <p:nvPr/>
        </p:nvPicPr>
        <p:blipFill>
          <a:blip r:embed="rId5"/>
          <a:stretch>
            <a:fillRect/>
          </a:stretch>
        </p:blipFill>
        <p:spPr>
          <a:xfrm>
            <a:off x="557638" y="2713021"/>
            <a:ext cx="6220693" cy="4144979"/>
          </a:xfrm>
          <a:prstGeom prst="rect">
            <a:avLst/>
          </a:prstGeom>
        </p:spPr>
      </p:pic>
      <p:grpSp>
        <p:nvGrpSpPr>
          <p:cNvPr id="14" name="Group 13">
            <a:extLst>
              <a:ext uri="{FF2B5EF4-FFF2-40B4-BE49-F238E27FC236}">
                <a16:creationId xmlns:a16="http://schemas.microsoft.com/office/drawing/2014/main" xmlns="" id="{0851B6C6-F10A-428C-B698-7880423142A0}"/>
              </a:ext>
            </a:extLst>
          </p:cNvPr>
          <p:cNvGrpSpPr/>
          <p:nvPr/>
        </p:nvGrpSpPr>
        <p:grpSpPr>
          <a:xfrm>
            <a:off x="3702863" y="2611059"/>
            <a:ext cx="5666168" cy="4146793"/>
            <a:chOff x="3787253" y="2611059"/>
            <a:chExt cx="5666168" cy="4146793"/>
          </a:xfrm>
        </p:grpSpPr>
        <p:pic>
          <p:nvPicPr>
            <p:cNvPr id="12" name="Picture 11">
              <a:extLst>
                <a:ext uri="{FF2B5EF4-FFF2-40B4-BE49-F238E27FC236}">
                  <a16:creationId xmlns:a16="http://schemas.microsoft.com/office/drawing/2014/main" xmlns="" id="{60534A37-F1E1-4B95-A264-6228B75AC248}"/>
                </a:ext>
              </a:extLst>
            </p:cNvPr>
            <p:cNvPicPr>
              <a:picLocks noChangeAspect="1"/>
            </p:cNvPicPr>
            <p:nvPr/>
          </p:nvPicPr>
          <p:blipFill rotWithShape="1">
            <a:blip r:embed="rId6"/>
            <a:srcRect b="9083"/>
            <a:stretch/>
          </p:blipFill>
          <p:spPr>
            <a:xfrm>
              <a:off x="3787253" y="2611059"/>
              <a:ext cx="5666168" cy="3694716"/>
            </a:xfrm>
            <a:prstGeom prst="rect">
              <a:avLst/>
            </a:prstGeom>
          </p:spPr>
        </p:pic>
        <p:sp>
          <p:nvSpPr>
            <p:cNvPr id="13" name="TextBox 12">
              <a:extLst>
                <a:ext uri="{FF2B5EF4-FFF2-40B4-BE49-F238E27FC236}">
                  <a16:creationId xmlns:a16="http://schemas.microsoft.com/office/drawing/2014/main" xmlns="" id="{B3A0AD76-780D-474C-B257-A33BB1FEFAA6}"/>
                </a:ext>
              </a:extLst>
            </p:cNvPr>
            <p:cNvSpPr txBox="1"/>
            <p:nvPr/>
          </p:nvSpPr>
          <p:spPr>
            <a:xfrm>
              <a:off x="3871971" y="6326965"/>
              <a:ext cx="5496732" cy="430887"/>
            </a:xfrm>
            <a:prstGeom prst="rect">
              <a:avLst/>
            </a:prstGeom>
            <a:solidFill>
              <a:schemeClr val="bg1"/>
            </a:solid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Ứng dụng theo dõi l</a:t>
              </a:r>
              <a:r>
                <a:rPr lang="vi-VN" sz="2200">
                  <a:solidFill>
                    <a:srgbClr val="00B050"/>
                  </a:solidFill>
                  <a:latin typeface="Arial" panose="020B0604020202020204" pitchFamily="34" charset="0"/>
                  <a:cs typeface="Arial" panose="020B0604020202020204" pitchFamily="34" charset="0"/>
                </a:rPr>
                <a:t>ư</a:t>
              </a:r>
              <a:r>
                <a:rPr lang="en-US" sz="2200">
                  <a:solidFill>
                    <a:srgbClr val="00B050"/>
                  </a:solidFill>
                  <a:latin typeface="Arial" panose="020B0604020202020204" pitchFamily="34" charset="0"/>
                  <a:cs typeface="Arial" panose="020B0604020202020204" pitchFamily="34" charset="0"/>
                </a:rPr>
                <a:t>ợng không khí MyAir</a:t>
              </a:r>
            </a:p>
          </p:txBody>
        </p:sp>
      </p:grpSp>
    </p:spTree>
    <p:extLst>
      <p:ext uri="{BB962C8B-B14F-4D97-AF65-F5344CB8AC3E}">
        <p14:creationId xmlns:p14="http://schemas.microsoft.com/office/powerpoint/2010/main" val="39559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6AAD1A0-BA11-4214-8592-05E1C0FE4471}"/>
              </a:ext>
            </a:extLst>
          </p:cNvPr>
          <p:cNvGrpSpPr/>
          <p:nvPr/>
        </p:nvGrpSpPr>
        <p:grpSpPr>
          <a:xfrm>
            <a:off x="139041" y="37254"/>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xmlns="" id="{FC00BE0A-75F8-468D-86AE-995F3C281CB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E5BA6AD-C742-4A85-BF82-9F833CC2EB73}"/>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16DC543B-7FB3-4464-9681-7E6EB9A9435A}"/>
              </a:ext>
            </a:extLst>
          </p:cNvPr>
          <p:cNvSpPr/>
          <p:nvPr/>
        </p:nvSpPr>
        <p:spPr>
          <a:xfrm>
            <a:off x="78129" y="34330"/>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51A4B0B9-E125-4E05-A83D-06116F694D17}"/>
              </a:ext>
            </a:extLst>
          </p:cNvPr>
          <p:cNvSpPr/>
          <p:nvPr/>
        </p:nvSpPr>
        <p:spPr>
          <a:xfrm rot="5400000">
            <a:off x="842739" y="344569"/>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1ABB48CD-6370-4B70-B24C-2CBD0A0BA51B}"/>
              </a:ext>
            </a:extLst>
          </p:cNvPr>
          <p:cNvSpPr txBox="1"/>
          <p:nvPr/>
        </p:nvSpPr>
        <p:spPr>
          <a:xfrm>
            <a:off x="-96702" y="274541"/>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AA205BD2-CF7B-4020-BCF5-13607BA9288F}"/>
              </a:ext>
            </a:extLst>
          </p:cNvPr>
          <p:cNvPicPr>
            <a:picLocks noChangeAspect="1"/>
          </p:cNvPicPr>
          <p:nvPr/>
        </p:nvPicPr>
        <p:blipFill>
          <a:blip r:embed="rId2"/>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288C57C6-493D-4E9C-A9E5-35A5BEADF943}"/>
              </a:ext>
            </a:extLst>
          </p:cNvPr>
          <p:cNvSpPr/>
          <p:nvPr/>
        </p:nvSpPr>
        <p:spPr>
          <a:xfrm>
            <a:off x="149441" y="2277335"/>
            <a:ext cx="12128182" cy="1138773"/>
          </a:xfrm>
          <a:prstGeom prst="rect">
            <a:avLst/>
          </a:prstGeom>
        </p:spPr>
        <p:txBody>
          <a:bodyPr wrap="square">
            <a:spAutoFit/>
          </a:bodyPr>
          <a:lstStyle/>
          <a:p>
            <a:pPr algn="just"/>
            <a:r>
              <a:rPr lang="en-US" sz="3400">
                <a:solidFill>
                  <a:srgbClr val="3333FF"/>
                </a:solidFill>
                <a:latin typeface="Arial" panose="020B0604020202020204" pitchFamily="34" charset="0"/>
                <a:cs typeface="Arial" panose="020B0604020202020204" pitchFamily="34" charset="0"/>
              </a:rPr>
              <a:t>- Chất l</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ợng môi tr</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ờng không khí đ</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ợc cải thiện rõ rệt,mức độ ô nhiễm đã giảm.</a:t>
            </a:r>
          </a:p>
        </p:txBody>
      </p:sp>
      <p:sp>
        <p:nvSpPr>
          <p:cNvPr id="13" name="Rectangle 12">
            <a:extLst>
              <a:ext uri="{FF2B5EF4-FFF2-40B4-BE49-F238E27FC236}">
                <a16:creationId xmlns:a16="http://schemas.microsoft.com/office/drawing/2014/main" xmlns="" id="{FE0AB63F-4569-493F-AB89-CE66B64EB45E}"/>
              </a:ext>
            </a:extLst>
          </p:cNvPr>
          <p:cNvSpPr/>
          <p:nvPr/>
        </p:nvSpPr>
        <p:spPr>
          <a:xfrm>
            <a:off x="400346" y="1390417"/>
            <a:ext cx="2871299" cy="584775"/>
          </a:xfrm>
          <a:prstGeom prst="rect">
            <a:avLst/>
          </a:prstGeom>
        </p:spPr>
        <p:txBody>
          <a:bodyPr wrap="none">
            <a:spAutoFit/>
          </a:bodyPr>
          <a:lstStyle/>
          <a:p>
            <a:r>
              <a:rPr lang="vi-VN" sz="3200" b="1">
                <a:solidFill>
                  <a:srgbClr val="1B04FA"/>
                </a:solidFill>
              </a:rPr>
              <a:t>* Thực trạng: </a:t>
            </a:r>
            <a:endParaRPr lang="en-US" sz="3200" b="1"/>
          </a:p>
        </p:txBody>
      </p:sp>
      <p:sp>
        <p:nvSpPr>
          <p:cNvPr id="14" name="Rectangle 13">
            <a:extLst>
              <a:ext uri="{FF2B5EF4-FFF2-40B4-BE49-F238E27FC236}">
                <a16:creationId xmlns:a16="http://schemas.microsoft.com/office/drawing/2014/main" xmlns="" id="{7AC9A0A9-8C8E-4B54-A346-D4A107478C05}"/>
              </a:ext>
            </a:extLst>
          </p:cNvPr>
          <p:cNvSpPr/>
          <p:nvPr/>
        </p:nvSpPr>
        <p:spPr>
          <a:xfrm>
            <a:off x="514009" y="3634541"/>
            <a:ext cx="6096000" cy="1077218"/>
          </a:xfrm>
          <a:prstGeom prst="rect">
            <a:avLst/>
          </a:prstGeom>
        </p:spPr>
        <p:txBody>
          <a:bodyPr>
            <a:spAutoFit/>
          </a:bodyPr>
          <a:lstStyle/>
          <a:p>
            <a:pPr algn="just"/>
            <a:r>
              <a:rPr lang="vi-VN" sz="3200" b="1">
                <a:solidFill>
                  <a:srgbClr val="1B04FA"/>
                </a:solidFill>
              </a:rPr>
              <a:t>* Giải pháp:</a:t>
            </a:r>
          </a:p>
          <a:p>
            <a:pPr algn="just"/>
            <a:r>
              <a:rPr lang="vi-VN" sz="3200">
                <a:solidFill>
                  <a:srgbClr val="FF0066"/>
                </a:solidFill>
              </a:rPr>
              <a:t> 	(sgk)</a:t>
            </a:r>
            <a:endParaRPr lang="en-US" sz="3200">
              <a:solidFill>
                <a:srgbClr val="FF0066"/>
              </a:solidFill>
            </a:endParaRPr>
          </a:p>
        </p:txBody>
      </p:sp>
      <p:pic>
        <p:nvPicPr>
          <p:cNvPr id="15" name="Picture 14" descr="book9">
            <a:extLst>
              <a:ext uri="{FF2B5EF4-FFF2-40B4-BE49-F238E27FC236}">
                <a16:creationId xmlns:a16="http://schemas.microsoft.com/office/drawing/2014/main" xmlns="" id="{8D53D4DB-1E39-4CD0-AC5A-7C050FD473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1071" y="1120139"/>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7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1D1E32-9A33-4FCE-8139-0E6F1550AB5B}"/>
              </a:ext>
            </a:extLst>
          </p:cNvPr>
          <p:cNvSpPr/>
          <p:nvPr/>
        </p:nvSpPr>
        <p:spPr>
          <a:xfrm>
            <a:off x="316642" y="1843380"/>
            <a:ext cx="11212088" cy="1200329"/>
          </a:xfrm>
          <a:custGeom>
            <a:avLst/>
            <a:gdLst>
              <a:gd name="connsiteX0" fmla="*/ 0 w 11212088"/>
              <a:gd name="connsiteY0" fmla="*/ 0 h 1200329"/>
              <a:gd name="connsiteX1" fmla="*/ 590110 w 11212088"/>
              <a:gd name="connsiteY1" fmla="*/ 0 h 1200329"/>
              <a:gd name="connsiteX2" fmla="*/ 1068099 w 11212088"/>
              <a:gd name="connsiteY2" fmla="*/ 0 h 1200329"/>
              <a:gd name="connsiteX3" fmla="*/ 1658209 w 11212088"/>
              <a:gd name="connsiteY3" fmla="*/ 0 h 1200329"/>
              <a:gd name="connsiteX4" fmla="*/ 2360440 w 11212088"/>
              <a:gd name="connsiteY4" fmla="*/ 0 h 1200329"/>
              <a:gd name="connsiteX5" fmla="*/ 3062670 w 11212088"/>
              <a:gd name="connsiteY5" fmla="*/ 0 h 1200329"/>
              <a:gd name="connsiteX6" fmla="*/ 3764901 w 11212088"/>
              <a:gd name="connsiteY6" fmla="*/ 0 h 1200329"/>
              <a:gd name="connsiteX7" fmla="*/ 4579253 w 11212088"/>
              <a:gd name="connsiteY7" fmla="*/ 0 h 1200329"/>
              <a:gd name="connsiteX8" fmla="*/ 5169363 w 11212088"/>
              <a:gd name="connsiteY8" fmla="*/ 0 h 1200329"/>
              <a:gd name="connsiteX9" fmla="*/ 5871593 w 11212088"/>
              <a:gd name="connsiteY9" fmla="*/ 0 h 1200329"/>
              <a:gd name="connsiteX10" fmla="*/ 6461703 w 11212088"/>
              <a:gd name="connsiteY10" fmla="*/ 0 h 1200329"/>
              <a:gd name="connsiteX11" fmla="*/ 7051813 w 11212088"/>
              <a:gd name="connsiteY11" fmla="*/ 0 h 1200329"/>
              <a:gd name="connsiteX12" fmla="*/ 7641923 w 11212088"/>
              <a:gd name="connsiteY12" fmla="*/ 0 h 1200329"/>
              <a:gd name="connsiteX13" fmla="*/ 7895670 w 11212088"/>
              <a:gd name="connsiteY13" fmla="*/ 0 h 1200329"/>
              <a:gd name="connsiteX14" fmla="*/ 8597901 w 11212088"/>
              <a:gd name="connsiteY14" fmla="*/ 0 h 1200329"/>
              <a:gd name="connsiteX15" fmla="*/ 8851648 w 11212088"/>
              <a:gd name="connsiteY15" fmla="*/ 0 h 1200329"/>
              <a:gd name="connsiteX16" fmla="*/ 9441758 w 11212088"/>
              <a:gd name="connsiteY16" fmla="*/ 0 h 1200329"/>
              <a:gd name="connsiteX17" fmla="*/ 10256110 w 11212088"/>
              <a:gd name="connsiteY17" fmla="*/ 0 h 1200329"/>
              <a:gd name="connsiteX18" fmla="*/ 11212088 w 11212088"/>
              <a:gd name="connsiteY18" fmla="*/ 0 h 1200329"/>
              <a:gd name="connsiteX19" fmla="*/ 11212088 w 11212088"/>
              <a:gd name="connsiteY19" fmla="*/ 412113 h 1200329"/>
              <a:gd name="connsiteX20" fmla="*/ 11212088 w 11212088"/>
              <a:gd name="connsiteY20" fmla="*/ 788216 h 1200329"/>
              <a:gd name="connsiteX21" fmla="*/ 11212088 w 11212088"/>
              <a:gd name="connsiteY21" fmla="*/ 1200329 h 1200329"/>
              <a:gd name="connsiteX22" fmla="*/ 10621978 w 11212088"/>
              <a:gd name="connsiteY22" fmla="*/ 1200329 h 1200329"/>
              <a:gd name="connsiteX23" fmla="*/ 9807626 w 11212088"/>
              <a:gd name="connsiteY23" fmla="*/ 1200329 h 1200329"/>
              <a:gd name="connsiteX24" fmla="*/ 8993275 w 11212088"/>
              <a:gd name="connsiteY24" fmla="*/ 1200329 h 1200329"/>
              <a:gd name="connsiteX25" fmla="*/ 8403165 w 11212088"/>
              <a:gd name="connsiteY25" fmla="*/ 1200329 h 1200329"/>
              <a:gd name="connsiteX26" fmla="*/ 7588813 w 11212088"/>
              <a:gd name="connsiteY26" fmla="*/ 1200329 h 1200329"/>
              <a:gd name="connsiteX27" fmla="*/ 6998703 w 11212088"/>
              <a:gd name="connsiteY27" fmla="*/ 1200329 h 1200329"/>
              <a:gd name="connsiteX28" fmla="*/ 6296473 w 11212088"/>
              <a:gd name="connsiteY28" fmla="*/ 1200329 h 1200329"/>
              <a:gd name="connsiteX29" fmla="*/ 6042725 w 11212088"/>
              <a:gd name="connsiteY29" fmla="*/ 1200329 h 1200329"/>
              <a:gd name="connsiteX30" fmla="*/ 5228374 w 11212088"/>
              <a:gd name="connsiteY30" fmla="*/ 1200329 h 1200329"/>
              <a:gd name="connsiteX31" fmla="*/ 4750385 w 11212088"/>
              <a:gd name="connsiteY31" fmla="*/ 1200329 h 1200329"/>
              <a:gd name="connsiteX32" fmla="*/ 4048154 w 11212088"/>
              <a:gd name="connsiteY32" fmla="*/ 1200329 h 1200329"/>
              <a:gd name="connsiteX33" fmla="*/ 3794407 w 11212088"/>
              <a:gd name="connsiteY33" fmla="*/ 1200329 h 1200329"/>
              <a:gd name="connsiteX34" fmla="*/ 2980055 w 11212088"/>
              <a:gd name="connsiteY34" fmla="*/ 1200329 h 1200329"/>
              <a:gd name="connsiteX35" fmla="*/ 2502066 w 11212088"/>
              <a:gd name="connsiteY35" fmla="*/ 1200329 h 1200329"/>
              <a:gd name="connsiteX36" fmla="*/ 1911956 w 11212088"/>
              <a:gd name="connsiteY36" fmla="*/ 1200329 h 1200329"/>
              <a:gd name="connsiteX37" fmla="*/ 1546088 w 11212088"/>
              <a:gd name="connsiteY37" fmla="*/ 1200329 h 1200329"/>
              <a:gd name="connsiteX38" fmla="*/ 843857 w 11212088"/>
              <a:gd name="connsiteY38" fmla="*/ 1200329 h 1200329"/>
              <a:gd name="connsiteX39" fmla="*/ 0 w 11212088"/>
              <a:gd name="connsiteY39" fmla="*/ 1200329 h 1200329"/>
              <a:gd name="connsiteX40" fmla="*/ 0 w 11212088"/>
              <a:gd name="connsiteY40" fmla="*/ 812223 h 1200329"/>
              <a:gd name="connsiteX41" fmla="*/ 0 w 11212088"/>
              <a:gd name="connsiteY41" fmla="*/ 448123 h 1200329"/>
              <a:gd name="connsiteX42" fmla="*/ 0 w 11212088"/>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2088" h="1200329" fill="none" extrusionOk="0">
                <a:moveTo>
                  <a:pt x="0" y="0"/>
                </a:moveTo>
                <a:cubicBezTo>
                  <a:pt x="252974" y="-44098"/>
                  <a:pt x="450633" y="57095"/>
                  <a:pt x="590110" y="0"/>
                </a:cubicBezTo>
                <a:cubicBezTo>
                  <a:pt x="729587" y="-57095"/>
                  <a:pt x="934119" y="57253"/>
                  <a:pt x="1068099" y="0"/>
                </a:cubicBezTo>
                <a:cubicBezTo>
                  <a:pt x="1202079" y="-57253"/>
                  <a:pt x="1507697" y="10492"/>
                  <a:pt x="1658209" y="0"/>
                </a:cubicBezTo>
                <a:cubicBezTo>
                  <a:pt x="1808721" y="-10492"/>
                  <a:pt x="2202629" y="71965"/>
                  <a:pt x="2360440" y="0"/>
                </a:cubicBezTo>
                <a:cubicBezTo>
                  <a:pt x="2518251" y="-71965"/>
                  <a:pt x="2821322" y="9124"/>
                  <a:pt x="3062670" y="0"/>
                </a:cubicBezTo>
                <a:cubicBezTo>
                  <a:pt x="3304018" y="-9124"/>
                  <a:pt x="3583779" y="7004"/>
                  <a:pt x="3764901" y="0"/>
                </a:cubicBezTo>
                <a:cubicBezTo>
                  <a:pt x="3946023" y="-7004"/>
                  <a:pt x="4295679" y="32860"/>
                  <a:pt x="4579253" y="0"/>
                </a:cubicBezTo>
                <a:cubicBezTo>
                  <a:pt x="4862827" y="-32860"/>
                  <a:pt x="4941384" y="8972"/>
                  <a:pt x="5169363" y="0"/>
                </a:cubicBezTo>
                <a:cubicBezTo>
                  <a:pt x="5397342" y="-8972"/>
                  <a:pt x="5526653" y="14177"/>
                  <a:pt x="5871593" y="0"/>
                </a:cubicBezTo>
                <a:cubicBezTo>
                  <a:pt x="6216533" y="-14177"/>
                  <a:pt x="6174789" y="61532"/>
                  <a:pt x="6461703" y="0"/>
                </a:cubicBezTo>
                <a:cubicBezTo>
                  <a:pt x="6748617" y="-61532"/>
                  <a:pt x="6871835" y="65910"/>
                  <a:pt x="7051813" y="0"/>
                </a:cubicBezTo>
                <a:cubicBezTo>
                  <a:pt x="7231791" y="-65910"/>
                  <a:pt x="7368894" y="24054"/>
                  <a:pt x="7641923" y="0"/>
                </a:cubicBezTo>
                <a:cubicBezTo>
                  <a:pt x="7914952" y="-24054"/>
                  <a:pt x="7791878" y="11441"/>
                  <a:pt x="7895670" y="0"/>
                </a:cubicBezTo>
                <a:cubicBezTo>
                  <a:pt x="7999462" y="-11441"/>
                  <a:pt x="8253449" y="24556"/>
                  <a:pt x="8597901" y="0"/>
                </a:cubicBezTo>
                <a:cubicBezTo>
                  <a:pt x="8942353" y="-24556"/>
                  <a:pt x="8776525" y="13526"/>
                  <a:pt x="8851648" y="0"/>
                </a:cubicBezTo>
                <a:cubicBezTo>
                  <a:pt x="8926771" y="-13526"/>
                  <a:pt x="9166565" y="14878"/>
                  <a:pt x="9441758" y="0"/>
                </a:cubicBezTo>
                <a:cubicBezTo>
                  <a:pt x="9716951" y="-14878"/>
                  <a:pt x="9889088" y="75138"/>
                  <a:pt x="10256110" y="0"/>
                </a:cubicBezTo>
                <a:cubicBezTo>
                  <a:pt x="10623132" y="-75138"/>
                  <a:pt x="10932081" y="37091"/>
                  <a:pt x="11212088" y="0"/>
                </a:cubicBezTo>
                <a:cubicBezTo>
                  <a:pt x="11232580" y="92443"/>
                  <a:pt x="11190315" y="292389"/>
                  <a:pt x="11212088" y="412113"/>
                </a:cubicBezTo>
                <a:cubicBezTo>
                  <a:pt x="11233861" y="531837"/>
                  <a:pt x="11184338" y="640500"/>
                  <a:pt x="11212088" y="788216"/>
                </a:cubicBezTo>
                <a:cubicBezTo>
                  <a:pt x="11239838" y="935932"/>
                  <a:pt x="11189374" y="1091184"/>
                  <a:pt x="11212088" y="1200329"/>
                </a:cubicBezTo>
                <a:cubicBezTo>
                  <a:pt x="10995348" y="1213672"/>
                  <a:pt x="10796638" y="1134503"/>
                  <a:pt x="10621978" y="1200329"/>
                </a:cubicBezTo>
                <a:cubicBezTo>
                  <a:pt x="10447318" y="1266155"/>
                  <a:pt x="10068133" y="1135959"/>
                  <a:pt x="9807626" y="1200329"/>
                </a:cubicBezTo>
                <a:cubicBezTo>
                  <a:pt x="9547119" y="1264699"/>
                  <a:pt x="9304525" y="1116596"/>
                  <a:pt x="8993275" y="1200329"/>
                </a:cubicBezTo>
                <a:cubicBezTo>
                  <a:pt x="8682025" y="1284062"/>
                  <a:pt x="8528545" y="1140978"/>
                  <a:pt x="8403165" y="1200329"/>
                </a:cubicBezTo>
                <a:cubicBezTo>
                  <a:pt x="8277785" y="1259680"/>
                  <a:pt x="7946167" y="1103752"/>
                  <a:pt x="7588813" y="1200329"/>
                </a:cubicBezTo>
                <a:cubicBezTo>
                  <a:pt x="7231459" y="1296906"/>
                  <a:pt x="7174863" y="1140681"/>
                  <a:pt x="6998703" y="1200329"/>
                </a:cubicBezTo>
                <a:cubicBezTo>
                  <a:pt x="6822543" y="1259977"/>
                  <a:pt x="6632692" y="1150030"/>
                  <a:pt x="6296473" y="1200329"/>
                </a:cubicBezTo>
                <a:cubicBezTo>
                  <a:pt x="5960254" y="1250628"/>
                  <a:pt x="6107977" y="1173881"/>
                  <a:pt x="6042725" y="1200329"/>
                </a:cubicBezTo>
                <a:cubicBezTo>
                  <a:pt x="5977473" y="1226777"/>
                  <a:pt x="5571762" y="1116486"/>
                  <a:pt x="5228374" y="1200329"/>
                </a:cubicBezTo>
                <a:cubicBezTo>
                  <a:pt x="4884986" y="1284172"/>
                  <a:pt x="4880384" y="1172984"/>
                  <a:pt x="4750385" y="1200329"/>
                </a:cubicBezTo>
                <a:cubicBezTo>
                  <a:pt x="4620386" y="1227674"/>
                  <a:pt x="4309283" y="1172174"/>
                  <a:pt x="4048154" y="1200329"/>
                </a:cubicBezTo>
                <a:cubicBezTo>
                  <a:pt x="3787025" y="1228484"/>
                  <a:pt x="3895851" y="1170516"/>
                  <a:pt x="3794407" y="1200329"/>
                </a:cubicBezTo>
                <a:cubicBezTo>
                  <a:pt x="3692963" y="1230142"/>
                  <a:pt x="3266376" y="1106774"/>
                  <a:pt x="2980055" y="1200329"/>
                </a:cubicBezTo>
                <a:cubicBezTo>
                  <a:pt x="2693734" y="1293884"/>
                  <a:pt x="2704475" y="1166598"/>
                  <a:pt x="2502066" y="1200329"/>
                </a:cubicBezTo>
                <a:cubicBezTo>
                  <a:pt x="2299657" y="1234060"/>
                  <a:pt x="2067483" y="1192325"/>
                  <a:pt x="1911956" y="1200329"/>
                </a:cubicBezTo>
                <a:cubicBezTo>
                  <a:pt x="1756429" y="1208333"/>
                  <a:pt x="1678435" y="1176197"/>
                  <a:pt x="1546088" y="1200329"/>
                </a:cubicBezTo>
                <a:cubicBezTo>
                  <a:pt x="1413741" y="1224461"/>
                  <a:pt x="1128908" y="1163937"/>
                  <a:pt x="843857" y="1200329"/>
                </a:cubicBezTo>
                <a:cubicBezTo>
                  <a:pt x="558806" y="1236721"/>
                  <a:pt x="347112" y="1182388"/>
                  <a:pt x="0" y="1200329"/>
                </a:cubicBezTo>
                <a:cubicBezTo>
                  <a:pt x="-41813" y="1118579"/>
                  <a:pt x="13482" y="916544"/>
                  <a:pt x="0" y="812223"/>
                </a:cubicBezTo>
                <a:cubicBezTo>
                  <a:pt x="-13482" y="707902"/>
                  <a:pt x="17323" y="566163"/>
                  <a:pt x="0" y="448123"/>
                </a:cubicBezTo>
                <a:cubicBezTo>
                  <a:pt x="-17323" y="330083"/>
                  <a:pt x="35301" y="131098"/>
                  <a:pt x="0" y="0"/>
                </a:cubicBezTo>
                <a:close/>
              </a:path>
              <a:path w="11212088" h="1200329" stroke="0" extrusionOk="0">
                <a:moveTo>
                  <a:pt x="0" y="0"/>
                </a:moveTo>
                <a:cubicBezTo>
                  <a:pt x="140855" y="-9659"/>
                  <a:pt x="341962" y="39039"/>
                  <a:pt x="477989" y="0"/>
                </a:cubicBezTo>
                <a:cubicBezTo>
                  <a:pt x="614016" y="-39039"/>
                  <a:pt x="636326" y="12307"/>
                  <a:pt x="731736" y="0"/>
                </a:cubicBezTo>
                <a:cubicBezTo>
                  <a:pt x="827146" y="-12307"/>
                  <a:pt x="1273463" y="89803"/>
                  <a:pt x="1546088" y="0"/>
                </a:cubicBezTo>
                <a:cubicBezTo>
                  <a:pt x="1818713" y="-89803"/>
                  <a:pt x="1913709" y="21099"/>
                  <a:pt x="2024077" y="0"/>
                </a:cubicBezTo>
                <a:cubicBezTo>
                  <a:pt x="2134445" y="-21099"/>
                  <a:pt x="2362172" y="16542"/>
                  <a:pt x="2502066" y="0"/>
                </a:cubicBezTo>
                <a:cubicBezTo>
                  <a:pt x="2641960" y="-16542"/>
                  <a:pt x="3150593" y="90047"/>
                  <a:pt x="3316418" y="0"/>
                </a:cubicBezTo>
                <a:cubicBezTo>
                  <a:pt x="3482243" y="-90047"/>
                  <a:pt x="3506402" y="27420"/>
                  <a:pt x="3682286" y="0"/>
                </a:cubicBezTo>
                <a:cubicBezTo>
                  <a:pt x="3858170" y="-27420"/>
                  <a:pt x="4267644" y="46103"/>
                  <a:pt x="4496637" y="0"/>
                </a:cubicBezTo>
                <a:cubicBezTo>
                  <a:pt x="4725630" y="-46103"/>
                  <a:pt x="5102624" y="8341"/>
                  <a:pt x="5310989" y="0"/>
                </a:cubicBezTo>
                <a:cubicBezTo>
                  <a:pt x="5519354" y="-8341"/>
                  <a:pt x="5649938" y="37148"/>
                  <a:pt x="5901099" y="0"/>
                </a:cubicBezTo>
                <a:cubicBezTo>
                  <a:pt x="6152260" y="-37148"/>
                  <a:pt x="6525099" y="78489"/>
                  <a:pt x="6715451" y="0"/>
                </a:cubicBezTo>
                <a:cubicBezTo>
                  <a:pt x="6905803" y="-78489"/>
                  <a:pt x="7060451" y="17206"/>
                  <a:pt x="7193440" y="0"/>
                </a:cubicBezTo>
                <a:cubicBezTo>
                  <a:pt x="7326429" y="-17206"/>
                  <a:pt x="7459768" y="3059"/>
                  <a:pt x="7671429" y="0"/>
                </a:cubicBezTo>
                <a:cubicBezTo>
                  <a:pt x="7883090" y="-3059"/>
                  <a:pt x="8153991" y="36808"/>
                  <a:pt x="8373659" y="0"/>
                </a:cubicBezTo>
                <a:cubicBezTo>
                  <a:pt x="8593327" y="-36808"/>
                  <a:pt x="8628712" y="51520"/>
                  <a:pt x="8851648" y="0"/>
                </a:cubicBezTo>
                <a:cubicBezTo>
                  <a:pt x="9074584" y="-51520"/>
                  <a:pt x="9296695" y="95104"/>
                  <a:pt x="9666000" y="0"/>
                </a:cubicBezTo>
                <a:cubicBezTo>
                  <a:pt x="10035305" y="-95104"/>
                  <a:pt x="10214570" y="56875"/>
                  <a:pt x="10480352" y="0"/>
                </a:cubicBezTo>
                <a:cubicBezTo>
                  <a:pt x="10746134" y="-56875"/>
                  <a:pt x="10883146" y="81792"/>
                  <a:pt x="11212088" y="0"/>
                </a:cubicBezTo>
                <a:cubicBezTo>
                  <a:pt x="11249999" y="117253"/>
                  <a:pt x="11165948" y="235690"/>
                  <a:pt x="11212088" y="388106"/>
                </a:cubicBezTo>
                <a:cubicBezTo>
                  <a:pt x="11258228" y="540522"/>
                  <a:pt x="11176615" y="634906"/>
                  <a:pt x="11212088" y="752206"/>
                </a:cubicBezTo>
                <a:cubicBezTo>
                  <a:pt x="11247561" y="869506"/>
                  <a:pt x="11171776" y="1036263"/>
                  <a:pt x="11212088" y="1200329"/>
                </a:cubicBezTo>
                <a:cubicBezTo>
                  <a:pt x="10992052" y="1258940"/>
                  <a:pt x="10811496" y="1134977"/>
                  <a:pt x="10509857" y="1200329"/>
                </a:cubicBezTo>
                <a:cubicBezTo>
                  <a:pt x="10208218" y="1265681"/>
                  <a:pt x="10286713" y="1194941"/>
                  <a:pt x="10143989" y="1200329"/>
                </a:cubicBezTo>
                <a:cubicBezTo>
                  <a:pt x="10001265" y="1205717"/>
                  <a:pt x="9690262" y="1133541"/>
                  <a:pt x="9553879" y="1200329"/>
                </a:cubicBezTo>
                <a:cubicBezTo>
                  <a:pt x="9417496" y="1267117"/>
                  <a:pt x="9378257" y="1185181"/>
                  <a:pt x="9300132" y="1200329"/>
                </a:cubicBezTo>
                <a:cubicBezTo>
                  <a:pt x="9222007" y="1215477"/>
                  <a:pt x="9167672" y="1175065"/>
                  <a:pt x="9046385" y="1200329"/>
                </a:cubicBezTo>
                <a:cubicBezTo>
                  <a:pt x="8925098" y="1225593"/>
                  <a:pt x="8666757" y="1191329"/>
                  <a:pt x="8456275" y="1200329"/>
                </a:cubicBezTo>
                <a:cubicBezTo>
                  <a:pt x="8245793" y="1209329"/>
                  <a:pt x="8192086" y="1169506"/>
                  <a:pt x="8090407" y="1200329"/>
                </a:cubicBezTo>
                <a:cubicBezTo>
                  <a:pt x="7988728" y="1231152"/>
                  <a:pt x="7638299" y="1198917"/>
                  <a:pt x="7388176" y="1200329"/>
                </a:cubicBezTo>
                <a:cubicBezTo>
                  <a:pt x="7138053" y="1201741"/>
                  <a:pt x="7121388" y="1177166"/>
                  <a:pt x="7022308" y="1200329"/>
                </a:cubicBezTo>
                <a:cubicBezTo>
                  <a:pt x="6923228" y="1223492"/>
                  <a:pt x="6501965" y="1188517"/>
                  <a:pt x="6320077" y="1200329"/>
                </a:cubicBezTo>
                <a:cubicBezTo>
                  <a:pt x="6138189" y="1212141"/>
                  <a:pt x="6177158" y="1176582"/>
                  <a:pt x="6066330" y="1200329"/>
                </a:cubicBezTo>
                <a:cubicBezTo>
                  <a:pt x="5955502" y="1224076"/>
                  <a:pt x="5579158" y="1182183"/>
                  <a:pt x="5364099" y="1200329"/>
                </a:cubicBezTo>
                <a:cubicBezTo>
                  <a:pt x="5149040" y="1218475"/>
                  <a:pt x="5141931" y="1199541"/>
                  <a:pt x="4998231" y="1200329"/>
                </a:cubicBezTo>
                <a:cubicBezTo>
                  <a:pt x="4854531" y="1201117"/>
                  <a:pt x="4852466" y="1174340"/>
                  <a:pt x="4744484" y="1200329"/>
                </a:cubicBezTo>
                <a:cubicBezTo>
                  <a:pt x="4636502" y="1226318"/>
                  <a:pt x="4495130" y="1197547"/>
                  <a:pt x="4378615" y="1200329"/>
                </a:cubicBezTo>
                <a:cubicBezTo>
                  <a:pt x="4262100" y="1203111"/>
                  <a:pt x="3972579" y="1172179"/>
                  <a:pt x="3676385" y="1200329"/>
                </a:cubicBezTo>
                <a:cubicBezTo>
                  <a:pt x="3380191" y="1228479"/>
                  <a:pt x="3391822" y="1189328"/>
                  <a:pt x="3310517" y="1200329"/>
                </a:cubicBezTo>
                <a:cubicBezTo>
                  <a:pt x="3229212" y="1211330"/>
                  <a:pt x="3138171" y="1199849"/>
                  <a:pt x="3056769" y="1200329"/>
                </a:cubicBezTo>
                <a:cubicBezTo>
                  <a:pt x="2975367" y="1200809"/>
                  <a:pt x="2844924" y="1195225"/>
                  <a:pt x="2690901" y="1200329"/>
                </a:cubicBezTo>
                <a:cubicBezTo>
                  <a:pt x="2536878" y="1205433"/>
                  <a:pt x="2336828" y="1192273"/>
                  <a:pt x="2212912" y="1200329"/>
                </a:cubicBezTo>
                <a:cubicBezTo>
                  <a:pt x="2088996" y="1208385"/>
                  <a:pt x="1753419" y="1146598"/>
                  <a:pt x="1622802" y="1200329"/>
                </a:cubicBezTo>
                <a:cubicBezTo>
                  <a:pt x="1492185" y="1254060"/>
                  <a:pt x="1336892" y="1173878"/>
                  <a:pt x="1256934" y="1200329"/>
                </a:cubicBezTo>
                <a:cubicBezTo>
                  <a:pt x="1176976" y="1226780"/>
                  <a:pt x="271232" y="1164152"/>
                  <a:pt x="0" y="1200329"/>
                </a:cubicBezTo>
                <a:cubicBezTo>
                  <a:pt x="-13905" y="1115900"/>
                  <a:pt x="43366" y="985511"/>
                  <a:pt x="0" y="800219"/>
                </a:cubicBezTo>
                <a:cubicBezTo>
                  <a:pt x="-43366" y="614927"/>
                  <a:pt x="46227" y="512883"/>
                  <a:pt x="0" y="400110"/>
                </a:cubicBezTo>
                <a:cubicBezTo>
                  <a:pt x="-46227" y="287337"/>
                  <a:pt x="2117" y="150425"/>
                  <a:pt x="0" y="0"/>
                </a:cubicBezTo>
                <a:close/>
              </a:path>
            </a:pathLst>
          </a:custGeom>
          <a:ln>
            <a:solidFill>
              <a:srgbClr val="00B05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3600">
                <a:solidFill>
                  <a:srgbClr val="FF0066"/>
                </a:solidFill>
                <a:latin typeface="Arial" panose="020B0604020202020204" pitchFamily="34" charset="0"/>
                <a:cs typeface="Arial" panose="020B0604020202020204" pitchFamily="34" charset="0"/>
              </a:rPr>
              <a:t>Dựa vào thông tin </a:t>
            </a:r>
            <a:r>
              <a:rPr lang="vi-VN" sz="3600">
                <a:solidFill>
                  <a:srgbClr val="FF0066"/>
                </a:solidFill>
                <a:latin typeface="Arial" panose="020B0604020202020204" pitchFamily="34" charset="0"/>
                <a:cs typeface="Arial" panose="020B0604020202020204" pitchFamily="34" charset="0"/>
              </a:rPr>
              <a:t>mục </a:t>
            </a:r>
            <a:r>
              <a:rPr lang="en-US" sz="3600">
                <a:solidFill>
                  <a:srgbClr val="FF0066"/>
                </a:solidFill>
                <a:latin typeface="Arial" panose="020B0604020202020204" pitchFamily="34" charset="0"/>
                <a:cs typeface="Arial" panose="020B0604020202020204" pitchFamily="34" charset="0"/>
              </a:rPr>
              <a:t>3</a:t>
            </a:r>
            <a:r>
              <a:rPr lang="vi-VN" sz="3600">
                <a:solidFill>
                  <a:srgbClr val="FF0066"/>
                </a:solidFill>
                <a:latin typeface="Arial" panose="020B0604020202020204" pitchFamily="34" charset="0"/>
                <a:cs typeface="Arial" panose="020B0604020202020204" pitchFamily="34" charset="0"/>
              </a:rPr>
              <a:t> </a:t>
            </a:r>
            <a:r>
              <a:rPr lang="en-US" sz="3600">
                <a:solidFill>
                  <a:srgbClr val="FF0066"/>
                </a:solidFill>
                <a:latin typeface="Arial" panose="020B0604020202020204" pitchFamily="34" charset="0"/>
                <a:cs typeface="Arial" panose="020B0604020202020204" pitchFamily="34" charset="0"/>
              </a:rPr>
              <a:t>và bảng số liệu</a:t>
            </a:r>
            <a:r>
              <a:rPr lang="vi-VN" sz="3600">
                <a:solidFill>
                  <a:srgbClr val="FF0066"/>
                </a:solidFill>
                <a:latin typeface="Arial" panose="020B0604020202020204" pitchFamily="34" charset="0"/>
                <a:cs typeface="Arial" panose="020B0604020202020204" pitchFamily="34" charset="0"/>
              </a:rPr>
              <a:t> sau</a:t>
            </a:r>
            <a:r>
              <a:rPr lang="en-US" sz="3600">
                <a:solidFill>
                  <a:srgbClr val="FF0066"/>
                </a:solidFill>
                <a:latin typeface="Arial" panose="020B0604020202020204" pitchFamily="34" charset="0"/>
                <a:cs typeface="Arial" panose="020B0604020202020204" pitchFamily="34" charset="0"/>
              </a:rPr>
              <a:t>, hãy trình bày vấn đề bảo vệ đa dạng sinh học ở châu Âu.</a:t>
            </a:r>
          </a:p>
        </p:txBody>
      </p:sp>
      <p:graphicFrame>
        <p:nvGraphicFramePr>
          <p:cNvPr id="11" name="Table 11">
            <a:extLst>
              <a:ext uri="{FF2B5EF4-FFF2-40B4-BE49-F238E27FC236}">
                <a16:creationId xmlns:a16="http://schemas.microsoft.com/office/drawing/2014/main" xmlns="" id="{6D678183-964A-48B3-82D9-9C72A770A80E}"/>
              </a:ext>
            </a:extLst>
          </p:cNvPr>
          <p:cNvGraphicFramePr>
            <a:graphicFrameLocks noGrp="1"/>
          </p:cNvGraphicFramePr>
          <p:nvPr>
            <p:extLst>
              <p:ext uri="{D42A27DB-BD31-4B8C-83A1-F6EECF244321}">
                <p14:modId xmlns:p14="http://schemas.microsoft.com/office/powerpoint/2010/main" val="3341265093"/>
              </p:ext>
            </p:extLst>
          </p:nvPr>
        </p:nvGraphicFramePr>
        <p:xfrm>
          <a:off x="5584365" y="3778802"/>
          <a:ext cx="6321661" cy="2773680"/>
        </p:xfrm>
        <a:graphic>
          <a:graphicData uri="http://schemas.openxmlformats.org/drawingml/2006/table">
            <a:tbl>
              <a:tblPr firstRow="1" bandRow="1">
                <a:tableStyleId>{5C22544A-7EE6-4342-B048-85BDC9FD1C3A}</a:tableStyleId>
              </a:tblPr>
              <a:tblGrid>
                <a:gridCol w="1676614">
                  <a:extLst>
                    <a:ext uri="{9D8B030D-6E8A-4147-A177-3AD203B41FA5}">
                      <a16:colId xmlns:a16="http://schemas.microsoft.com/office/drawing/2014/main" xmlns="" val="429001966"/>
                    </a:ext>
                  </a:extLst>
                </a:gridCol>
                <a:gridCol w="4645047">
                  <a:extLst>
                    <a:ext uri="{9D8B030D-6E8A-4147-A177-3AD203B41FA5}">
                      <a16:colId xmlns:a16="http://schemas.microsoft.com/office/drawing/2014/main" xmlns="" val="2462926606"/>
                    </a:ext>
                  </a:extLst>
                </a:gridCol>
              </a:tblGrid>
              <a:tr h="370840">
                <a:tc>
                  <a:txBody>
                    <a:bodyPr/>
                    <a:lstStyle/>
                    <a:p>
                      <a:pPr algn="ctr"/>
                      <a:endParaRPr lang="en-US" sz="2000">
                        <a:solidFill>
                          <a:srgbClr val="1B04FA"/>
                        </a:solidFill>
                        <a:latin typeface="Arial" panose="020B0604020202020204" pitchFamily="34" charset="0"/>
                        <a:cs typeface="Arial" panose="020B0604020202020204" pitchFamily="34" charset="0"/>
                      </a:endParaRPr>
                    </a:p>
                  </a:txBody>
                  <a:tcPr>
                    <a:solidFill>
                      <a:srgbClr val="7030A0"/>
                    </a:solidFill>
                  </a:tcPr>
                </a:tc>
                <a:tc>
                  <a:txBody>
                    <a:bodyPr/>
                    <a:lstStyle/>
                    <a:p>
                      <a:pPr algn="ctr"/>
                      <a:r>
                        <a:rPr lang="vi-VN" sz="2000">
                          <a:latin typeface="Arial" panose="020B0604020202020204" pitchFamily="34" charset="0"/>
                          <a:cs typeface="Arial" panose="020B0604020202020204" pitchFamily="34" charset="0"/>
                        </a:rPr>
                        <a:t>Tỉ lệ che phủ rừng (%)</a:t>
                      </a:r>
                      <a:endParaRPr lang="en-US" sz="2000">
                        <a:latin typeface="Arial" panose="020B0604020202020204" pitchFamily="34" charset="0"/>
                        <a:cs typeface="Arial" panose="020B0604020202020204" pitchFamily="34" charset="0"/>
                      </a:endParaRPr>
                    </a:p>
                  </a:txBody>
                  <a:tcPr>
                    <a:solidFill>
                      <a:srgbClr val="7030A0"/>
                    </a:solidFill>
                  </a:tcPr>
                </a:tc>
                <a:extLst>
                  <a:ext uri="{0D108BD9-81ED-4DB2-BD59-A6C34878D82A}">
                    <a16:rowId xmlns:a16="http://schemas.microsoft.com/office/drawing/2014/main" xmlns="" val="142063561"/>
                  </a:ext>
                </a:extLst>
              </a:tr>
              <a:tr h="370840">
                <a:tc>
                  <a:txBody>
                    <a:bodyPr/>
                    <a:lstStyle/>
                    <a:p>
                      <a:r>
                        <a:rPr lang="vi-VN" sz="2000">
                          <a:solidFill>
                            <a:srgbClr val="1B04FA"/>
                          </a:solidFill>
                        </a:rPr>
                        <a:t>Châu Âu</a:t>
                      </a:r>
                      <a:endParaRPr lang="en-US" sz="2000">
                        <a:solidFill>
                          <a:srgbClr val="1B04FA"/>
                        </a:solidFill>
                      </a:endParaRPr>
                    </a:p>
                  </a:txBody>
                  <a:tcPr>
                    <a:solidFill>
                      <a:srgbClr val="F4FEFF"/>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35</a:t>
                      </a:r>
                      <a:endParaRPr lang="en-US" sz="2000">
                        <a:solidFill>
                          <a:srgbClr val="1B04FA"/>
                        </a:solidFill>
                        <a:latin typeface="Arial" panose="020B0604020202020204" pitchFamily="34" charset="0"/>
                        <a:cs typeface="Arial" panose="020B0604020202020204" pitchFamily="34" charset="0"/>
                      </a:endParaRPr>
                    </a:p>
                  </a:txBody>
                  <a:tcPr>
                    <a:solidFill>
                      <a:srgbClr val="F4FEFF"/>
                    </a:solidFill>
                  </a:tcPr>
                </a:tc>
                <a:extLst>
                  <a:ext uri="{0D108BD9-81ED-4DB2-BD59-A6C34878D82A}">
                    <a16:rowId xmlns:a16="http://schemas.microsoft.com/office/drawing/2014/main" xmlns="" val="212041912"/>
                  </a:ext>
                </a:extLst>
              </a:tr>
              <a:tr h="370840">
                <a:tc>
                  <a:txBody>
                    <a:bodyPr/>
                    <a:lstStyle/>
                    <a:p>
                      <a:r>
                        <a:rPr lang="vi-VN" sz="2000">
                          <a:solidFill>
                            <a:srgbClr val="1B04FA"/>
                          </a:solidFill>
                        </a:rPr>
                        <a:t>Phần Lan</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66</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xmlns="" val="359388299"/>
                  </a:ext>
                </a:extLst>
              </a:tr>
              <a:tr h="370840">
                <a:tc>
                  <a:txBody>
                    <a:bodyPr/>
                    <a:lstStyle/>
                    <a:p>
                      <a:r>
                        <a:rPr lang="vi-VN" sz="2000">
                          <a:solidFill>
                            <a:srgbClr val="1B04FA"/>
                          </a:solidFill>
                        </a:rPr>
                        <a:t>Thụy Điển</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63</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205770124"/>
                  </a:ext>
                </a:extLst>
              </a:tr>
              <a:tr h="370840">
                <a:tc>
                  <a:txBody>
                    <a:bodyPr/>
                    <a:lstStyle/>
                    <a:p>
                      <a:r>
                        <a:rPr lang="vi-VN" sz="2000">
                          <a:solidFill>
                            <a:srgbClr val="1B04FA"/>
                          </a:solidFill>
                        </a:rPr>
                        <a:t>Đức</a:t>
                      </a:r>
                      <a:endParaRPr lang="en-US" sz="2000">
                        <a:solidFill>
                          <a:srgbClr val="1B04FA"/>
                        </a:solidFill>
                      </a:endParaRPr>
                    </a:p>
                  </a:txBody>
                  <a:tcPr>
                    <a:solidFill>
                      <a:schemeClr val="accent1">
                        <a:lumMod val="20000"/>
                        <a:lumOff val="8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xmlns="" val="1858124818"/>
                  </a:ext>
                </a:extLst>
              </a:tr>
              <a:tr h="370840">
                <a:tc>
                  <a:txBody>
                    <a:bodyPr/>
                    <a:lstStyle/>
                    <a:p>
                      <a:r>
                        <a:rPr lang="vi-VN" sz="2000">
                          <a:solidFill>
                            <a:srgbClr val="1B04FA"/>
                          </a:solidFill>
                        </a:rPr>
                        <a:t>I-ta-li-a</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3176223220"/>
                  </a:ext>
                </a:extLst>
              </a:tr>
              <a:tr h="370840">
                <a:tc>
                  <a:txBody>
                    <a:bodyPr/>
                    <a:lstStyle/>
                    <a:p>
                      <a:r>
                        <a:rPr lang="vi-VN" sz="2000">
                          <a:solidFill>
                            <a:srgbClr val="1B04FA"/>
                          </a:solidFill>
                        </a:rPr>
                        <a:t>Pháp</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31</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xmlns="" val="766649989"/>
                  </a:ext>
                </a:extLst>
              </a:tr>
            </a:tbl>
          </a:graphicData>
        </a:graphic>
      </p:graphicFrame>
      <p:sp>
        <p:nvSpPr>
          <p:cNvPr id="13" name="TextBox 12">
            <a:extLst>
              <a:ext uri="{FF2B5EF4-FFF2-40B4-BE49-F238E27FC236}">
                <a16:creationId xmlns:a16="http://schemas.microsoft.com/office/drawing/2014/main" xmlns="" id="{E33B13A5-C10A-48A5-BD67-D7FA67BBBA23}"/>
              </a:ext>
            </a:extLst>
          </p:cNvPr>
          <p:cNvSpPr txBox="1"/>
          <p:nvPr/>
        </p:nvSpPr>
        <p:spPr>
          <a:xfrm>
            <a:off x="5998226" y="3145333"/>
            <a:ext cx="5338624" cy="646331"/>
          </a:xfrm>
          <a:prstGeom prst="rect">
            <a:avLst/>
          </a:prstGeom>
          <a:noFill/>
        </p:spPr>
        <p:txBody>
          <a:bodyPr wrap="square" rtlCol="0">
            <a:spAutoFit/>
          </a:bodyPr>
          <a:lstStyle/>
          <a:p>
            <a:pPr algn="ctr"/>
            <a:r>
              <a:rPr lang="vi-VN">
                <a:solidFill>
                  <a:srgbClr val="1B04FA"/>
                </a:solidFill>
              </a:rPr>
              <a:t>Tỉ lệ che phủ rừng bình quân của châu Âu và </a:t>
            </a:r>
          </a:p>
          <a:p>
            <a:pPr algn="ctr"/>
            <a:r>
              <a:rPr lang="vi-VN">
                <a:solidFill>
                  <a:srgbClr val="1B04FA"/>
                </a:solidFill>
              </a:rPr>
              <a:t>một số quốc gia Châu Âu, năm 2020</a:t>
            </a:r>
            <a:endParaRPr lang="en-US">
              <a:solidFill>
                <a:srgbClr val="1B04FA"/>
              </a:solidFill>
            </a:endParaRPr>
          </a:p>
        </p:txBody>
      </p:sp>
      <p:grpSp>
        <p:nvGrpSpPr>
          <p:cNvPr id="15" name="Group 14">
            <a:extLst>
              <a:ext uri="{FF2B5EF4-FFF2-40B4-BE49-F238E27FC236}">
                <a16:creationId xmlns:a16="http://schemas.microsoft.com/office/drawing/2014/main" xmlns="" id="{3CC8D77B-1C42-4B7B-8F91-BE3A5560718A}"/>
              </a:ext>
            </a:extLst>
          </p:cNvPr>
          <p:cNvGrpSpPr/>
          <p:nvPr/>
        </p:nvGrpSpPr>
        <p:grpSpPr>
          <a:xfrm>
            <a:off x="3383236" y="959080"/>
            <a:ext cx="848449" cy="796469"/>
            <a:chOff x="3634055" y="3302115"/>
            <a:chExt cx="848449" cy="796469"/>
          </a:xfrm>
        </p:grpSpPr>
        <p:pic>
          <p:nvPicPr>
            <p:cNvPr id="16" name="Picture 15">
              <a:extLst>
                <a:ext uri="{FF2B5EF4-FFF2-40B4-BE49-F238E27FC236}">
                  <a16:creationId xmlns:a16="http://schemas.microsoft.com/office/drawing/2014/main" xmlns="" id="{F30E0FFB-25FD-4372-AE2B-236AEE6E9F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xmlns="" id="{BCE3F0AC-2D8E-4D1D-9655-2542D2CD57B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Rounded Corners 17">
            <a:extLst>
              <a:ext uri="{FF2B5EF4-FFF2-40B4-BE49-F238E27FC236}">
                <a16:creationId xmlns:a16="http://schemas.microsoft.com/office/drawing/2014/main" xmlns="" id="{288BB702-A243-44BB-9E82-32FDB173B583}"/>
              </a:ext>
            </a:extLst>
          </p:cNvPr>
          <p:cNvSpPr/>
          <p:nvPr/>
        </p:nvSpPr>
        <p:spPr>
          <a:xfrm>
            <a:off x="4686365" y="1048667"/>
            <a:ext cx="3112151" cy="68954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7FA76"/>
                </a:solidFill>
              </a:rPr>
              <a:t>TÔI TÀI NĂNG</a:t>
            </a:r>
            <a:endParaRPr lang="en-US" sz="3200" b="1">
              <a:solidFill>
                <a:srgbClr val="F7FA76"/>
              </a:solidFill>
            </a:endParaRPr>
          </a:p>
        </p:txBody>
      </p:sp>
      <p:pic>
        <p:nvPicPr>
          <p:cNvPr id="19" name="3 Minute Timer (Nho)">
            <a:hlinkClick r:id="" action="ppaction://media"/>
            <a:extLst>
              <a:ext uri="{FF2B5EF4-FFF2-40B4-BE49-F238E27FC236}">
                <a16:creationId xmlns:a16="http://schemas.microsoft.com/office/drawing/2014/main" xmlns="" id="{525468BB-1337-42EC-B6E7-98C0B18702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63843" y="962960"/>
            <a:ext cx="1472856" cy="827835"/>
          </a:xfrm>
          <a:prstGeom prst="rect">
            <a:avLst/>
          </a:prstGeom>
        </p:spPr>
      </p:pic>
      <p:pic>
        <p:nvPicPr>
          <p:cNvPr id="20" name="Picture 19">
            <a:extLst>
              <a:ext uri="{FF2B5EF4-FFF2-40B4-BE49-F238E27FC236}">
                <a16:creationId xmlns:a16="http://schemas.microsoft.com/office/drawing/2014/main" xmlns="" id="{5222468D-BE4A-4E51-B07C-E64CA3FD422D}"/>
              </a:ext>
            </a:extLst>
          </p:cNvPr>
          <p:cNvPicPr>
            <a:picLocks noChangeAspect="1"/>
          </p:cNvPicPr>
          <p:nvPr/>
        </p:nvPicPr>
        <p:blipFill>
          <a:blip r:embed="rId10"/>
          <a:stretch>
            <a:fillRect/>
          </a:stretch>
        </p:blipFill>
        <p:spPr>
          <a:xfrm>
            <a:off x="10791608" y="148865"/>
            <a:ext cx="1222629" cy="1075678"/>
          </a:xfrm>
          <a:prstGeom prst="rect">
            <a:avLst/>
          </a:prstGeom>
        </p:spPr>
      </p:pic>
      <p:grpSp>
        <p:nvGrpSpPr>
          <p:cNvPr id="21" name="Group 20">
            <a:extLst>
              <a:ext uri="{FF2B5EF4-FFF2-40B4-BE49-F238E27FC236}">
                <a16:creationId xmlns:a16="http://schemas.microsoft.com/office/drawing/2014/main" xmlns="" id="{69467E61-CEE9-41D0-B370-F938E919C2FF}"/>
              </a:ext>
            </a:extLst>
          </p:cNvPr>
          <p:cNvGrpSpPr/>
          <p:nvPr/>
        </p:nvGrpSpPr>
        <p:grpSpPr>
          <a:xfrm>
            <a:off x="165545" y="-12933"/>
            <a:ext cx="6986661" cy="872949"/>
            <a:chOff x="1133366" y="2220084"/>
            <a:chExt cx="6409250" cy="914400"/>
          </a:xfrm>
          <a:solidFill>
            <a:schemeClr val="accent6">
              <a:lumMod val="20000"/>
              <a:lumOff val="80000"/>
            </a:schemeClr>
          </a:solidFill>
        </p:grpSpPr>
        <p:sp>
          <p:nvSpPr>
            <p:cNvPr id="22" name="Arrow: Pentagon 21">
              <a:extLst>
                <a:ext uri="{FF2B5EF4-FFF2-40B4-BE49-F238E27FC236}">
                  <a16:creationId xmlns:a16="http://schemas.microsoft.com/office/drawing/2014/main" xmlns="" id="{E23B2F30-9B1D-49E0-9D94-9DDEA9927FF6}"/>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xmlns="" id="{741C4049-96D6-48C1-A65E-A435FDFBA7F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Arrow: Pentagon 23">
            <a:extLst>
              <a:ext uri="{FF2B5EF4-FFF2-40B4-BE49-F238E27FC236}">
                <a16:creationId xmlns:a16="http://schemas.microsoft.com/office/drawing/2014/main" xmlns="" id="{BD84873B-CB42-475A-AE62-BA6F8ED12B7E}"/>
              </a:ext>
            </a:extLst>
          </p:cNvPr>
          <p:cNvSpPr/>
          <p:nvPr/>
        </p:nvSpPr>
        <p:spPr>
          <a:xfrm>
            <a:off x="104633" y="-1585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5" name="Isosceles Triangle 24">
            <a:extLst>
              <a:ext uri="{FF2B5EF4-FFF2-40B4-BE49-F238E27FC236}">
                <a16:creationId xmlns:a16="http://schemas.microsoft.com/office/drawing/2014/main" xmlns="" id="{3F5C9A2B-C1A7-4BF9-AC56-D671AE3B757B}"/>
              </a:ext>
            </a:extLst>
          </p:cNvPr>
          <p:cNvSpPr/>
          <p:nvPr/>
        </p:nvSpPr>
        <p:spPr>
          <a:xfrm rot="5400000">
            <a:off x="869243" y="29438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ABEAE71-8D55-42AC-8207-DE5618138217}"/>
              </a:ext>
            </a:extLst>
          </p:cNvPr>
          <p:cNvSpPr txBox="1"/>
          <p:nvPr/>
        </p:nvSpPr>
        <p:spPr>
          <a:xfrm>
            <a:off x="-463520" y="201146"/>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93ADE9B9-E4B6-46C8-A252-2717AE96E217}"/>
              </a:ext>
            </a:extLst>
          </p:cNvPr>
          <p:cNvPicPr>
            <a:picLocks noChangeAspect="1"/>
          </p:cNvPicPr>
          <p:nvPr/>
        </p:nvPicPr>
        <p:blipFill>
          <a:blip r:embed="rId11"/>
          <a:stretch>
            <a:fillRect/>
          </a:stretch>
        </p:blipFill>
        <p:spPr>
          <a:xfrm>
            <a:off x="86487" y="3662547"/>
            <a:ext cx="5497878" cy="2889934"/>
          </a:xfrm>
          <a:prstGeom prst="rect">
            <a:avLst/>
          </a:prstGeom>
        </p:spPr>
      </p:pic>
    </p:spTree>
    <p:extLst>
      <p:ext uri="{BB962C8B-B14F-4D97-AF65-F5344CB8AC3E}">
        <p14:creationId xmlns:p14="http://schemas.microsoft.com/office/powerpoint/2010/main" val="20258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9"/>
                                        </p:tgtEl>
                                      </p:cBhvr>
                                    </p:cmd>
                                  </p:childTnLst>
                                </p:cTn>
                              </p:par>
                              <p:par>
                                <p:cTn id="7" presetID="16" presetClass="entr" presetSubtype="2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inVertical)">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video>
              <p:cMediaNode vol="80000">
                <p:cTn id="23" fill="hold" display="0">
                  <p:stCondLst>
                    <p:cond delay="indefinite"/>
                  </p:stCondLst>
                </p:cTn>
                <p:tgtEl>
                  <p:spTgt spid="19"/>
                </p:tgtEl>
              </p:cMediaNode>
            </p:video>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177769" y="1889759"/>
            <a:ext cx="11836462"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 Rừng góp phần điều hòa khí hậu, giữ đất, giữ nước, bảo vệ đa dạng sinh học, cung cấp gỗ,…</a:t>
            </a:r>
            <a:endParaRPr lang="en-US" sz="2800">
              <a:solidFill>
                <a:srgbClr val="3333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8" y="1216941"/>
            <a:ext cx="1355704"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vi-VN" sz="2400" b="1">
                <a:solidFill>
                  <a:srgbClr val="FFFF00"/>
                </a:solidFill>
                <a:latin typeface="Arial" panose="020B0604020202020204" pitchFamily="34" charset="0"/>
                <a:cs typeface="Arial" panose="020B0604020202020204" pitchFamily="34" charset="0"/>
              </a:rPr>
              <a:t>Vai trò </a:t>
            </a:r>
          </a:p>
        </p:txBody>
      </p:sp>
      <p:pic>
        <p:nvPicPr>
          <p:cNvPr id="1026" name="Picture 2" descr="Khoa học tự nhiên 6 Cánh diều Bài 20: Vai trò của thực vật trong đời sống  và trong tự nhiên">
            <a:extLst>
              <a:ext uri="{FF2B5EF4-FFF2-40B4-BE49-F238E27FC236}">
                <a16:creationId xmlns:a16="http://schemas.microsoft.com/office/drawing/2014/main" xmlns="" id="{3E8F9E77-5C92-435A-96EF-A0AD90109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574" y="2955812"/>
            <a:ext cx="4790768" cy="3052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fographics] Ngay Quoc te ve Rung: 5 vai tro cua rung hinh anh 1">
            <a:extLst>
              <a:ext uri="{FF2B5EF4-FFF2-40B4-BE49-F238E27FC236}">
                <a16:creationId xmlns:a16="http://schemas.microsoft.com/office/drawing/2014/main" xmlns="" id="{240C71E6-7FC7-4C1C-B30D-60561885D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62" b="8406"/>
          <a:stretch/>
        </p:blipFill>
        <p:spPr bwMode="auto">
          <a:xfrm>
            <a:off x="6381508" y="2395314"/>
            <a:ext cx="4790768" cy="41730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C528FDFA-E118-4DBC-A7A9-9EE64EBA0EE2}"/>
              </a:ext>
            </a:extLst>
          </p:cNvPr>
          <p:cNvSpPr/>
          <p:nvPr/>
        </p:nvSpPr>
        <p:spPr>
          <a:xfrm>
            <a:off x="177769" y="2955812"/>
            <a:ext cx="11410122" cy="523220"/>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3333FF"/>
                </a:solidFill>
                <a:cs typeface="Arial" panose="020B0604020202020204" pitchFamily="34" charset="0"/>
              </a:rPr>
              <a:t> Sinh vật biển thúc đẩy sự phát triển mạnh của ngành thủy sản.</a:t>
            </a:r>
          </a:p>
        </p:txBody>
      </p:sp>
      <p:pic>
        <p:nvPicPr>
          <p:cNvPr id="14" name="Picture 13" descr="book9">
            <a:extLst>
              <a:ext uri="{FF2B5EF4-FFF2-40B4-BE49-F238E27FC236}">
                <a16:creationId xmlns:a16="http://schemas.microsoft.com/office/drawing/2014/main" xmlns="" id="{2AF1F60F-B4E7-41FF-836A-869E8D9292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89005" y="1046635"/>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355538" y="1889759"/>
            <a:ext cx="11836462"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Hoạt động khai thác quá mức tài nguyên, ô nhiễm không khí, nước, biến đổi khí hậu,… =&gt; suy giảm đa dạng sinh học.</a:t>
            </a:r>
            <a:endParaRPr lang="en-US" sz="2800">
              <a:solidFill>
                <a:srgbClr val="3333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Hiện trạng</a:t>
            </a:r>
            <a:endParaRPr lang="vi-VN" sz="2400" b="1">
              <a:solidFill>
                <a:srgbClr val="FFFF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BA446ECA-A4D4-4302-ACB7-345AC1011BD0}"/>
              </a:ext>
            </a:extLst>
          </p:cNvPr>
          <p:cNvGrpSpPr/>
          <p:nvPr/>
        </p:nvGrpSpPr>
        <p:grpSpPr>
          <a:xfrm>
            <a:off x="1000439" y="2843866"/>
            <a:ext cx="5201577" cy="4005768"/>
            <a:chOff x="876306" y="2562577"/>
            <a:chExt cx="4416956" cy="4005768"/>
          </a:xfrm>
        </p:grpSpPr>
        <p:pic>
          <p:nvPicPr>
            <p:cNvPr id="10" name="Picture 2">
              <a:extLst>
                <a:ext uri="{FF2B5EF4-FFF2-40B4-BE49-F238E27FC236}">
                  <a16:creationId xmlns:a16="http://schemas.microsoft.com/office/drawing/2014/main" xmlns="" id="{BBD790C1-F33F-416C-9711-A203734300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31"/>
            <a:stretch/>
          </p:blipFill>
          <p:spPr bwMode="auto">
            <a:xfrm>
              <a:off x="876306" y="2562577"/>
              <a:ext cx="4416956" cy="33876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D8AA824-337D-4B09-AA55-F694E0BE6B12}"/>
                </a:ext>
              </a:extLst>
            </p:cNvPr>
            <p:cNvSpPr txBox="1"/>
            <p:nvPr/>
          </p:nvSpPr>
          <p:spPr>
            <a:xfrm>
              <a:off x="876306" y="5922014"/>
              <a:ext cx="4416956"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Nắng nóng,nhiệt độ tăng cao khiến cháy rừng lan rộng ở Tây Ban Nha năm 2021</a:t>
              </a:r>
            </a:p>
          </p:txBody>
        </p:sp>
      </p:grpSp>
      <p:pic>
        <p:nvPicPr>
          <p:cNvPr id="13" name="Picture 12">
            <a:extLst>
              <a:ext uri="{FF2B5EF4-FFF2-40B4-BE49-F238E27FC236}">
                <a16:creationId xmlns:a16="http://schemas.microsoft.com/office/drawing/2014/main" xmlns="" id="{0742D08E-082E-4300-840B-668B05C06EF4}"/>
              </a:ext>
            </a:extLst>
          </p:cNvPr>
          <p:cNvPicPr>
            <a:picLocks noChangeAspect="1"/>
          </p:cNvPicPr>
          <p:nvPr/>
        </p:nvPicPr>
        <p:blipFill>
          <a:blip r:embed="rId3"/>
          <a:stretch>
            <a:fillRect/>
          </a:stretch>
        </p:blipFill>
        <p:spPr>
          <a:xfrm>
            <a:off x="6482665" y="2931501"/>
            <a:ext cx="4887701" cy="3159370"/>
          </a:xfrm>
          <a:prstGeom prst="rect">
            <a:avLst/>
          </a:prstGeom>
        </p:spPr>
      </p:pic>
      <p:pic>
        <p:nvPicPr>
          <p:cNvPr id="14" name="Picture 13" descr="book9">
            <a:extLst>
              <a:ext uri="{FF2B5EF4-FFF2-40B4-BE49-F238E27FC236}">
                <a16:creationId xmlns:a16="http://schemas.microsoft.com/office/drawing/2014/main" xmlns="" id="{318AD0B3-790C-4C46-942F-616BB70BC0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6976" y="1081291"/>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7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104633" y="1930290"/>
            <a:ext cx="10948566"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Thành lập các khu bảo tồn thiên nhiên.</a:t>
            </a: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a:t>
            </a:r>
            <a:endParaRPr lang="vi-VN" sz="2400" b="1">
              <a:solidFill>
                <a:srgbClr val="FFFF00"/>
              </a:solidFill>
              <a:latin typeface="Arial" panose="020B0604020202020204" pitchFamily="34" charset="0"/>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xmlns="" id="{2F0DAE2D-71C4-4265-BA51-2CF0993939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45"/>
          <a:stretch/>
        </p:blipFill>
        <p:spPr>
          <a:xfrm>
            <a:off x="7059945" y="3734934"/>
            <a:ext cx="3502038" cy="2504820"/>
          </a:xfrm>
          <a:prstGeom prst="rect">
            <a:avLst/>
          </a:prstGeom>
        </p:spPr>
      </p:pic>
      <p:sp>
        <p:nvSpPr>
          <p:cNvPr id="13" name="Rectangle 12">
            <a:extLst>
              <a:ext uri="{FF2B5EF4-FFF2-40B4-BE49-F238E27FC236}">
                <a16:creationId xmlns:a16="http://schemas.microsoft.com/office/drawing/2014/main" xmlns="" id="{F197A31E-9DDF-4AD9-B51F-AAB3D3A77889}"/>
              </a:ext>
            </a:extLst>
          </p:cNvPr>
          <p:cNvSpPr/>
          <p:nvPr/>
        </p:nvSpPr>
        <p:spPr>
          <a:xfrm>
            <a:off x="165545" y="5348671"/>
            <a:ext cx="10948566"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Trồng rừng, quản lí rừng chặt chẽ.</a:t>
            </a:r>
          </a:p>
        </p:txBody>
      </p:sp>
      <p:pic>
        <p:nvPicPr>
          <p:cNvPr id="15" name="Picture 14">
            <a:extLst>
              <a:ext uri="{FF2B5EF4-FFF2-40B4-BE49-F238E27FC236}">
                <a16:creationId xmlns:a16="http://schemas.microsoft.com/office/drawing/2014/main" xmlns="" id="{D814A245-0262-4119-A108-35DD7086555B}"/>
              </a:ext>
            </a:extLst>
          </p:cNvPr>
          <p:cNvPicPr>
            <a:picLocks noChangeAspect="1"/>
          </p:cNvPicPr>
          <p:nvPr/>
        </p:nvPicPr>
        <p:blipFill>
          <a:blip r:embed="rId3"/>
          <a:stretch>
            <a:fillRect/>
          </a:stretch>
        </p:blipFill>
        <p:spPr>
          <a:xfrm>
            <a:off x="8250476" y="930476"/>
            <a:ext cx="2863635" cy="2387730"/>
          </a:xfrm>
          <a:prstGeom prst="rect">
            <a:avLst/>
          </a:prstGeom>
        </p:spPr>
      </p:pic>
    </p:spTree>
    <p:extLst>
      <p:ext uri="{BB962C8B-B14F-4D97-AF65-F5344CB8AC3E}">
        <p14:creationId xmlns:p14="http://schemas.microsoft.com/office/powerpoint/2010/main" val="17232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a:t>
            </a:r>
            <a:endParaRPr lang="vi-VN" sz="2400" b="1">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8F3DA99F-9743-4B06-906F-72C7C6E2B2D4}"/>
              </a:ext>
            </a:extLst>
          </p:cNvPr>
          <p:cNvSpPr/>
          <p:nvPr/>
        </p:nvSpPr>
        <p:spPr>
          <a:xfrm>
            <a:off x="165545" y="2150011"/>
            <a:ext cx="12211985"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rất nghiêm ngặt trong đánh bắt thủy sản.</a:t>
            </a:r>
          </a:p>
        </p:txBody>
      </p:sp>
      <p:sp>
        <p:nvSpPr>
          <p:cNvPr id="12" name="Rectangle 11">
            <a:extLst>
              <a:ext uri="{FF2B5EF4-FFF2-40B4-BE49-F238E27FC236}">
                <a16:creationId xmlns:a16="http://schemas.microsoft.com/office/drawing/2014/main" xmlns="" id="{3D1D749F-2CE7-476C-8908-6F7F260FD32B}"/>
              </a:ext>
            </a:extLst>
          </p:cNvPr>
          <p:cNvSpPr/>
          <p:nvPr/>
        </p:nvSpPr>
        <p:spPr>
          <a:xfrm>
            <a:off x="185530" y="3275075"/>
            <a:ext cx="10948566"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bảo tồn thành phần loài và môi trường sống của chúng,…</a:t>
            </a:r>
            <a:endParaRPr lang="en-US" sz="3200">
              <a:solidFill>
                <a:srgbClr val="3333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7FD019B-D3DB-4C12-8912-F90A8B4AE273}"/>
              </a:ext>
            </a:extLst>
          </p:cNvPr>
          <p:cNvSpPr/>
          <p:nvPr/>
        </p:nvSpPr>
        <p:spPr>
          <a:xfrm>
            <a:off x="185530" y="4678380"/>
            <a:ext cx="10948566"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bảo tồn thành phần loài và môi trường sống của chúng,…</a:t>
            </a:r>
            <a:endParaRPr lang="en-US" sz="32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2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0C2FE73-6331-41D4-BED6-B7DA6D271638}"/>
              </a:ext>
            </a:extLst>
          </p:cNvPr>
          <p:cNvSpPr/>
          <p:nvPr/>
        </p:nvSpPr>
        <p:spPr>
          <a:xfrm>
            <a:off x="724887" y="1216941"/>
            <a:ext cx="56361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 bảo vệ đa dạng sinh học</a:t>
            </a:r>
            <a:endParaRPr lang="vi-VN" sz="2400" b="1">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993EC787-D317-48E9-ABB4-5606F4E00C18}"/>
              </a:ext>
            </a:extLst>
          </p:cNvPr>
          <p:cNvSpPr/>
          <p:nvPr/>
        </p:nvSpPr>
        <p:spPr>
          <a:xfrm>
            <a:off x="3375047" y="1936549"/>
            <a:ext cx="1095172" cy="584775"/>
          </a:xfrm>
          <a:prstGeom prst="rect">
            <a:avLst/>
          </a:prstGeom>
        </p:spPr>
        <p:txBody>
          <a:bodyPr wrap="none">
            <a:spAutoFit/>
          </a:bodyPr>
          <a:lstStyle/>
          <a:p>
            <a:r>
              <a:rPr lang="vi-VN" sz="3200">
                <a:solidFill>
                  <a:srgbClr val="FF0066"/>
                </a:solidFill>
              </a:rPr>
              <a:t>(sgk)</a:t>
            </a:r>
            <a:endParaRPr lang="en-US" sz="3200"/>
          </a:p>
        </p:txBody>
      </p:sp>
    </p:spTree>
    <p:extLst>
      <p:ext uri="{BB962C8B-B14F-4D97-AF65-F5344CB8AC3E}">
        <p14:creationId xmlns:p14="http://schemas.microsoft.com/office/powerpoint/2010/main" val="4017171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0" y="1191018"/>
            <a:ext cx="12510051" cy="1077218"/>
          </a:xfrm>
          <a:prstGeom prst="rect">
            <a:avLst/>
          </a:prstGeom>
          <a:noFill/>
          <a:ln>
            <a:noFill/>
            <a:prstDash val="sysDash"/>
          </a:ln>
        </p:spPr>
        <p:txBody>
          <a:bodyPr wrap="square" rtlCol="0">
            <a:spAutoFit/>
          </a:bodyPr>
          <a:lstStyle/>
          <a:p>
            <a:r>
              <a:rPr lang="vi-VN" sz="3200">
                <a:solidFill>
                  <a:srgbClr val="FF0066"/>
                </a:solidFill>
                <a:latin typeface="Arial" panose="020B0604020202020204" pitchFamily="34" charset="0"/>
                <a:cs typeface="Arial" panose="020B0604020202020204" pitchFamily="34" charset="0"/>
              </a:rPr>
              <a:t>Em hãy liệt kê các biện pháp bảo vệ môi trường nước, môi trường không khí và đa dạng sinh học ở châu Âu vào bảng theo mẫu sau:</a:t>
            </a:r>
          </a:p>
        </p:txBody>
      </p:sp>
      <p:grpSp>
        <p:nvGrpSpPr>
          <p:cNvPr id="7" name="Group 6">
            <a:extLst>
              <a:ext uri="{FF2B5EF4-FFF2-40B4-BE49-F238E27FC236}">
                <a16:creationId xmlns:a16="http://schemas.microsoft.com/office/drawing/2014/main" xmlns="" id="{6B028959-D5B0-4B5E-96E5-8B61E66A85F9}"/>
              </a:ext>
            </a:extLst>
          </p:cNvPr>
          <p:cNvGrpSpPr/>
          <p:nvPr/>
        </p:nvGrpSpPr>
        <p:grpSpPr>
          <a:xfrm>
            <a:off x="3994216" y="181158"/>
            <a:ext cx="7814366" cy="969189"/>
            <a:chOff x="3596651" y="85910"/>
            <a:chExt cx="7814366" cy="969189"/>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596651" y="85910"/>
              <a:ext cx="3466757" cy="96918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821497" y="186049"/>
              <a:ext cx="7589520" cy="707886"/>
            </a:xfrm>
            <a:prstGeom prst="rect">
              <a:avLst/>
            </a:prstGeom>
            <a:noFill/>
          </p:spPr>
          <p:txBody>
            <a:bodyPr wrap="square" rtlCol="0">
              <a:spAutoFit/>
            </a:bodyPr>
            <a:lstStyle/>
            <a:p>
              <a:r>
                <a:rPr lang="vi-VN" sz="4000" b="1">
                  <a:solidFill>
                    <a:srgbClr val="FFFF00"/>
                  </a:solidFill>
                  <a:latin typeface="Arial" panose="020B0604020202020204" pitchFamily="34" charset="0"/>
                  <a:cs typeface="Arial" panose="020B0604020202020204" pitchFamily="34" charset="0"/>
                </a:rPr>
                <a:t>LUYỆN TẬP</a:t>
              </a:r>
              <a:endParaRPr lang="en-US" sz="4000" b="1">
                <a:solidFill>
                  <a:srgbClr val="FFFF00"/>
                </a:solidFill>
                <a:latin typeface="Arial" panose="020B0604020202020204" pitchFamily="34" charset="0"/>
                <a:cs typeface="Arial" panose="020B0604020202020204" pitchFamily="34" charset="0"/>
              </a:endParaRPr>
            </a:p>
          </p:txBody>
        </p:sp>
      </p:grpSp>
      <p:graphicFrame>
        <p:nvGraphicFramePr>
          <p:cNvPr id="2" name="Table 2">
            <a:extLst>
              <a:ext uri="{FF2B5EF4-FFF2-40B4-BE49-F238E27FC236}">
                <a16:creationId xmlns:a16="http://schemas.microsoft.com/office/drawing/2014/main" xmlns="" id="{3CA6E1D7-D8F9-477D-A253-6B5CD27B2C57}"/>
              </a:ext>
            </a:extLst>
          </p:cNvPr>
          <p:cNvGraphicFramePr>
            <a:graphicFrameLocks noGrp="1"/>
          </p:cNvGraphicFramePr>
          <p:nvPr>
            <p:extLst>
              <p:ext uri="{D42A27DB-BD31-4B8C-83A1-F6EECF244321}">
                <p14:modId xmlns:p14="http://schemas.microsoft.com/office/powerpoint/2010/main" val="656896545"/>
              </p:ext>
            </p:extLst>
          </p:nvPr>
        </p:nvGraphicFramePr>
        <p:xfrm>
          <a:off x="740916" y="2470071"/>
          <a:ext cx="10231883" cy="3806152"/>
        </p:xfrm>
        <a:graphic>
          <a:graphicData uri="http://schemas.openxmlformats.org/drawingml/2006/table">
            <a:tbl>
              <a:tblPr firstRow="1" bandRow="1">
                <a:tableStyleId>{5C22544A-7EE6-4342-B048-85BDC9FD1C3A}</a:tableStyleId>
              </a:tblPr>
              <a:tblGrid>
                <a:gridCol w="4703654">
                  <a:extLst>
                    <a:ext uri="{9D8B030D-6E8A-4147-A177-3AD203B41FA5}">
                      <a16:colId xmlns:a16="http://schemas.microsoft.com/office/drawing/2014/main" xmlns="" val="2509902104"/>
                    </a:ext>
                  </a:extLst>
                </a:gridCol>
                <a:gridCol w="5528229">
                  <a:extLst>
                    <a:ext uri="{9D8B030D-6E8A-4147-A177-3AD203B41FA5}">
                      <a16:colId xmlns:a16="http://schemas.microsoft.com/office/drawing/2014/main" xmlns="" val="320320744"/>
                    </a:ext>
                  </a:extLst>
                </a:gridCol>
              </a:tblGrid>
              <a:tr h="841012">
                <a:tc>
                  <a:txBody>
                    <a:bodyPr/>
                    <a:lstStyle/>
                    <a:p>
                      <a:pPr algn="ctr"/>
                      <a:r>
                        <a:rPr lang="vi-VN" sz="2800">
                          <a:latin typeface="Arial" panose="020B0604020202020204" pitchFamily="34" charset="0"/>
                          <a:cs typeface="Arial" panose="020B0604020202020204" pitchFamily="34" charset="0"/>
                        </a:rPr>
                        <a:t>Loại Môi trường</a:t>
                      </a:r>
                      <a:endParaRPr lang="en-US" sz="2800">
                        <a:latin typeface="Arial" panose="020B0604020202020204" pitchFamily="34" charset="0"/>
                        <a:cs typeface="Arial" panose="020B0604020202020204" pitchFamily="34" charset="0"/>
                      </a:endParaRPr>
                    </a:p>
                  </a:txBody>
                  <a:tcPr/>
                </a:tc>
                <a:tc>
                  <a:txBody>
                    <a:bodyPr/>
                    <a:lstStyle/>
                    <a:p>
                      <a:pPr algn="ctr"/>
                      <a:r>
                        <a:rPr lang="vi-VN" sz="2800">
                          <a:latin typeface="Arial" panose="020B0604020202020204" pitchFamily="34" charset="0"/>
                          <a:cs typeface="Arial" panose="020B0604020202020204" pitchFamily="34" charset="0"/>
                        </a:rPr>
                        <a:t>Biện pháp bảo vệ</a:t>
                      </a:r>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138931916"/>
                  </a:ext>
                </a:extLst>
              </a:tr>
              <a:tr h="1075380">
                <a:tc>
                  <a:txBody>
                    <a:bodyPr/>
                    <a:lstStyle/>
                    <a:p>
                      <a:r>
                        <a:rPr lang="vi-VN" sz="2800" b="0">
                          <a:solidFill>
                            <a:srgbClr val="1B04FA"/>
                          </a:solidFill>
                          <a:latin typeface="Arial" panose="020B0604020202020204" pitchFamily="34" charset="0"/>
                          <a:cs typeface="Arial" panose="020B0604020202020204" pitchFamily="34" charset="0"/>
                        </a:rPr>
                        <a:t>Môi trường không khí</a:t>
                      </a:r>
                    </a:p>
                    <a:p>
                      <a:endParaRPr lang="en-US" sz="2800" b="0">
                        <a:solidFill>
                          <a:srgbClr val="1B04FA"/>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xmlns="" val="1748902597"/>
                  </a:ext>
                </a:extLst>
              </a:tr>
              <a:tr h="589725">
                <a:tc>
                  <a:txBody>
                    <a:bodyPr/>
                    <a:lstStyle/>
                    <a:p>
                      <a:r>
                        <a:rPr lang="vi-VN" sz="2800" b="0">
                          <a:solidFill>
                            <a:srgbClr val="1B04FA"/>
                          </a:solidFill>
                          <a:latin typeface="Arial" panose="020B0604020202020204" pitchFamily="34" charset="0"/>
                          <a:cs typeface="Arial" panose="020B0604020202020204" pitchFamily="34" charset="0"/>
                        </a:rPr>
                        <a:t>Môi trường nước</a:t>
                      </a:r>
                      <a:endParaRPr lang="en-US" sz="2800" b="0">
                        <a:solidFill>
                          <a:srgbClr val="1B04FA"/>
                        </a:solidFill>
                        <a:latin typeface="Arial" panose="020B0604020202020204" pitchFamily="34" charset="0"/>
                        <a:cs typeface="Arial" panose="020B0604020202020204" pitchFamily="34" charset="0"/>
                      </a:endParaRPr>
                    </a:p>
                    <a:p>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1396493868"/>
                  </a:ext>
                </a:extLst>
              </a:tr>
              <a:tr h="589725">
                <a:tc>
                  <a:txBody>
                    <a:bodyPr/>
                    <a:lstStyle/>
                    <a:p>
                      <a:r>
                        <a:rPr lang="en-US" sz="2800" b="0">
                          <a:solidFill>
                            <a:srgbClr val="1B04FA"/>
                          </a:solidFill>
                          <a:latin typeface="Arial" panose="020B0604020202020204" pitchFamily="34" charset="0"/>
                          <a:cs typeface="Arial" panose="020B0604020202020204" pitchFamily="34" charset="0"/>
                        </a:rPr>
                        <a:t>Đa dạng sinh học</a:t>
                      </a:r>
                    </a:p>
                    <a:p>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3150337499"/>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xmlns=""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xmlns="" id="{58AE4496-89C7-41AC-9E93-314476BBB3DC}"/>
              </a:ext>
            </a:extLst>
          </p:cNvPr>
          <p:cNvPicPr>
            <a:picLocks noChangeAspect="1"/>
          </p:cNvPicPr>
          <p:nvPr/>
        </p:nvPicPr>
        <p:blipFill rotWithShape="1">
          <a:blip r:embed="rId3"/>
          <a:srcRect t="423"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3516556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569844" y="1413930"/>
            <a:ext cx="11208974" cy="1200329"/>
          </a:xfrm>
          <a:prstGeom prst="rect">
            <a:avLst/>
          </a:prstGeom>
          <a:noFill/>
          <a:ln>
            <a:solidFill>
              <a:srgbClr val="00B050"/>
            </a:solidFill>
            <a:prstDash val="sysDash"/>
          </a:ln>
        </p:spPr>
        <p:txBody>
          <a:bodyPr wrap="square" rtlCol="0">
            <a:spAutoFit/>
          </a:bodyPr>
          <a:lstStyle/>
          <a:p>
            <a:pPr algn="ctr"/>
            <a:r>
              <a:rPr lang="vi-VN" sz="3600">
                <a:solidFill>
                  <a:srgbClr val="1B04FA"/>
                </a:solidFill>
                <a:latin typeface="Arial" panose="020B0604020202020204" pitchFamily="34" charset="0"/>
                <a:cs typeface="Arial" panose="020B0604020202020204" pitchFamily="34" charset="0"/>
              </a:rPr>
              <a:t>Tìm hiểu về việc khai thác, sử dụng tài nguyên thiên nhiên và bảo vệ môi trường ở một quốc gia châu Âu.</a:t>
            </a:r>
            <a:endParaRPr lang="en-US" sz="36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725656" y="164431"/>
            <a:ext cx="805716" cy="943537"/>
          </a:xfrm>
          <a:prstGeom prst="rect">
            <a:avLst/>
          </a:prstGeom>
        </p:spPr>
      </p:pic>
      <p:sp>
        <p:nvSpPr>
          <p:cNvPr id="9" name="Rectangle 8">
            <a:extLst>
              <a:ext uri="{FF2B5EF4-FFF2-40B4-BE49-F238E27FC236}">
                <a16:creationId xmlns:a16="http://schemas.microsoft.com/office/drawing/2014/main" xmlns=""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xmlns=""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xmlns=""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689874" y="3233652"/>
            <a:ext cx="3941020" cy="1077218"/>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vi-VN" sz="3200">
                <a:solidFill>
                  <a:srgbClr val="1503BD"/>
                </a:solidFill>
                <a:latin typeface="Arial" panose="020B0604020202020204" pitchFamily="34" charset="0"/>
                <a:cs typeface="Arial" panose="020B0604020202020204" pitchFamily="34" charset="0"/>
              </a:rPr>
              <a:t>T</a:t>
            </a:r>
            <a:r>
              <a:rPr lang="en-US" sz="3200">
                <a:solidFill>
                  <a:srgbClr val="1503BD"/>
                </a:solidFill>
                <a:latin typeface="Arial" panose="020B0604020202020204" pitchFamily="34" charset="0"/>
                <a:cs typeface="Arial" panose="020B0604020202020204" pitchFamily="34" charset="0"/>
              </a:rPr>
              <a:t>ìm hiểu thông tin trên Internet.</a:t>
            </a:r>
            <a:endParaRPr lang="en-US" sz="3200" i="1">
              <a:solidFill>
                <a:srgbClr val="1503BD"/>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xmlns=""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xmlns=""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5EDD4D30-3D3E-4FE4-87FE-CEFD165168C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542323" y="3574211"/>
            <a:ext cx="1919605" cy="1115695"/>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dirty="0" err="1">
                <a:solidFill>
                  <a:srgbClr val="3399FF"/>
                </a:solidFill>
                <a:latin typeface="Arial" pitchFamily="34" charset="0"/>
                <a:cs typeface="Arial" pitchFamily="34" charset="0"/>
              </a:rPr>
              <a:t>Chuẩn</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bị</a:t>
            </a:r>
            <a:r>
              <a:rPr lang="en-US" sz="3730" b="1" dirty="0">
                <a:solidFill>
                  <a:srgbClr val="3399FF"/>
                </a:solidFill>
                <a:latin typeface="Arial" pitchFamily="34" charset="0"/>
                <a:cs typeface="Arial" pitchFamily="34" charset="0"/>
              </a:rPr>
              <a:t> </a:t>
            </a:r>
            <a:r>
              <a:rPr lang="en-US" sz="3730" b="1" dirty="0" err="1">
                <a:solidFill>
                  <a:srgbClr val="3399FF"/>
                </a:solidFill>
                <a:latin typeface="Arial" pitchFamily="34" charset="0"/>
                <a:cs typeface="Arial" pitchFamily="34" charset="0"/>
              </a:rPr>
              <a:t>bài</a:t>
            </a:r>
            <a:r>
              <a:rPr lang="en-US" sz="3730" b="1" dirty="0">
                <a:solidFill>
                  <a:srgbClr val="3399FF"/>
                </a:solidFill>
                <a:latin typeface="Arial" pitchFamily="34" charset="0"/>
                <a:cs typeface="Arial" pitchFamily="34" charset="0"/>
              </a:rPr>
              <a:t> </a:t>
            </a:r>
            <a:r>
              <a:rPr lang="en-US" sz="3730" b="1" dirty="0" smtClean="0">
                <a:solidFill>
                  <a:srgbClr val="3399FF"/>
                </a:solidFill>
                <a:latin typeface="Arial" pitchFamily="34" charset="0"/>
                <a:cs typeface="Arial" pitchFamily="34" charset="0"/>
              </a:rPr>
              <a:t>4 </a:t>
            </a:r>
            <a:r>
              <a:rPr lang="en-US" sz="3730" b="1" dirty="0" err="1" smtClean="0">
                <a:solidFill>
                  <a:srgbClr val="3399FF"/>
                </a:solidFill>
                <a:latin typeface="Arial" pitchFamily="34" charset="0"/>
                <a:cs typeface="Arial" pitchFamily="34" charset="0"/>
              </a:rPr>
              <a:t>Liên</a:t>
            </a:r>
            <a:r>
              <a:rPr lang="en-US" sz="3730" b="1" dirty="0" smtClean="0">
                <a:solidFill>
                  <a:srgbClr val="3399FF"/>
                </a:solidFill>
                <a:latin typeface="Arial" pitchFamily="34" charset="0"/>
                <a:cs typeface="Arial" pitchFamily="34" charset="0"/>
              </a:rPr>
              <a:t> minh </a:t>
            </a:r>
            <a:r>
              <a:rPr lang="en-US" sz="3730" b="1" dirty="0" err="1" smtClean="0">
                <a:solidFill>
                  <a:srgbClr val="3399FF"/>
                </a:solidFill>
                <a:latin typeface="Arial" pitchFamily="34" charset="0"/>
                <a:cs typeface="Arial" pitchFamily="34" charset="0"/>
              </a:rPr>
              <a:t>Châu</a:t>
            </a:r>
            <a:r>
              <a:rPr lang="en-US" sz="3730" b="1" dirty="0" smtClean="0">
                <a:solidFill>
                  <a:srgbClr val="3399FF"/>
                </a:solidFill>
                <a:latin typeface="Arial" pitchFamily="34" charset="0"/>
                <a:cs typeface="Arial" pitchFamily="34" charset="0"/>
              </a:rPr>
              <a:t> </a:t>
            </a:r>
            <a:r>
              <a:rPr lang="en-US" sz="3730" b="1" smtClean="0">
                <a:solidFill>
                  <a:srgbClr val="3399FF"/>
                </a:solidFill>
                <a:latin typeface="Arial" pitchFamily="34" charset="0"/>
                <a:cs typeface="Arial" pitchFamily="34" charset="0"/>
              </a:rPr>
              <a:t>Âu</a:t>
            </a:r>
            <a:endParaRPr lang="en-US" sz="40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7" name="Group 16">
            <a:extLst>
              <a:ext uri="{FF2B5EF4-FFF2-40B4-BE49-F238E27FC236}">
                <a16:creationId xmlns:a16="http://schemas.microsoft.com/office/drawing/2014/main" xmlns="" id="{5C91F31A-EDEB-4352-AEB9-72156EF377B5}"/>
              </a:ext>
            </a:extLst>
          </p:cNvPr>
          <p:cNvGrpSpPr/>
          <p:nvPr/>
        </p:nvGrpSpPr>
        <p:grpSpPr>
          <a:xfrm>
            <a:off x="1884576" y="1626591"/>
            <a:ext cx="5892795" cy="872949"/>
            <a:chOff x="1133366" y="2220084"/>
            <a:chExt cx="60931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1067945" y="1806340"/>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24" name="Group 23">
            <a:extLst>
              <a:ext uri="{FF2B5EF4-FFF2-40B4-BE49-F238E27FC236}">
                <a16:creationId xmlns:a16="http://schemas.microsoft.com/office/drawing/2014/main" xmlns="" id="{2E7FFE3E-74EA-4B7F-8177-ADE48FBB3362}"/>
              </a:ext>
            </a:extLst>
          </p:cNvPr>
          <p:cNvGrpSpPr/>
          <p:nvPr/>
        </p:nvGrpSpPr>
        <p:grpSpPr>
          <a:xfrm>
            <a:off x="1848571" y="2793705"/>
            <a:ext cx="6986667" cy="872949"/>
            <a:chOff x="1133366" y="2220084"/>
            <a:chExt cx="6409250"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a16="http://schemas.microsoft.com/office/drawing/2014/main" xmlns=""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BF7C870-BBB9-4BBC-A19C-CEF9ACB06063}"/>
              </a:ext>
            </a:extLst>
          </p:cNvPr>
          <p:cNvSpPr txBox="1"/>
          <p:nvPr/>
        </p:nvSpPr>
        <p:spPr>
          <a:xfrm>
            <a:off x="1612828" y="3030992"/>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xmlns="" id="{6E088950-6E75-406A-99D4-C712F6D4AA47}"/>
              </a:ext>
            </a:extLst>
          </p:cNvPr>
          <p:cNvGrpSpPr/>
          <p:nvPr/>
        </p:nvGrpSpPr>
        <p:grpSpPr>
          <a:xfrm>
            <a:off x="1848571" y="4086516"/>
            <a:ext cx="6986661" cy="872949"/>
            <a:chOff x="1133366" y="2220084"/>
            <a:chExt cx="6409250" cy="914400"/>
          </a:xfrm>
          <a:solidFill>
            <a:schemeClr val="accent6">
              <a:lumMod val="20000"/>
              <a:lumOff val="80000"/>
            </a:schemeClr>
          </a:solidFill>
        </p:grpSpPr>
        <p:sp>
          <p:nvSpPr>
            <p:cNvPr id="29" name="Arrow: Pentagon 28">
              <a:extLst>
                <a:ext uri="{FF2B5EF4-FFF2-40B4-BE49-F238E27FC236}">
                  <a16:creationId xmlns:a16="http://schemas.microsoft.com/office/drawing/2014/main" xmlns=""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a16="http://schemas.microsoft.com/office/drawing/2014/main" xmlns=""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a16="http://schemas.microsoft.com/office/drawing/2014/main" xmlns=""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a16="http://schemas.microsoft.com/office/drawing/2014/main" xmlns=""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DB753B45-114A-4793-9601-0C3181A710DB}"/>
              </a:ext>
            </a:extLst>
          </p:cNvPr>
          <p:cNvSpPr txBox="1"/>
          <p:nvPr/>
        </p:nvSpPr>
        <p:spPr>
          <a:xfrm>
            <a:off x="1219506" y="4300595"/>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E7966D80-B657-42EC-A43C-A7280604807E}"/>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xmlns=""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xmlns=""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B98D2EC-4518-474C-98B0-4672D258EF19}"/>
              </a:ext>
            </a:extLst>
          </p:cNvPr>
          <p:cNvSpPr/>
          <p:nvPr/>
        </p:nvSpPr>
        <p:spPr>
          <a:xfrm>
            <a:off x="271998" y="1963332"/>
            <a:ext cx="11715162" cy="1077218"/>
          </a:xfrm>
          <a:prstGeom prst="rect">
            <a:avLst/>
          </a:prstGeom>
          <a:ln>
            <a:solidFill>
              <a:schemeClr val="accent1"/>
            </a:solidFill>
            <a:prstDash val="sysDash"/>
          </a:ln>
        </p:spPr>
        <p:txBody>
          <a:bodyPr wrap="square">
            <a:spAutoFit/>
          </a:bodyPr>
          <a:lstStyle/>
          <a:p>
            <a:pPr algn="ctr"/>
            <a:r>
              <a:rPr lang="vi-VN" sz="3200">
                <a:solidFill>
                  <a:srgbClr val="FF0066"/>
                </a:solidFill>
              </a:rPr>
              <a:t>Dựa vào hình 3.1 và thông tin mục 1, em hãy trình bày thực trạng khai thác và bảo vệ môi trường nước ở châu Âu.</a:t>
            </a:r>
            <a:endParaRPr lang="en-US" sz="3200">
              <a:solidFill>
                <a:srgbClr val="FF0066"/>
              </a:solidFill>
            </a:endParaRPr>
          </a:p>
        </p:txBody>
      </p:sp>
      <p:grpSp>
        <p:nvGrpSpPr>
          <p:cNvPr id="18" name="Group 17">
            <a:extLst>
              <a:ext uri="{FF2B5EF4-FFF2-40B4-BE49-F238E27FC236}">
                <a16:creationId xmlns:a16="http://schemas.microsoft.com/office/drawing/2014/main" xmlns="" id="{8EF53D53-581D-49CE-BEB5-A8B47E45B1D3}"/>
              </a:ext>
            </a:extLst>
          </p:cNvPr>
          <p:cNvGrpSpPr/>
          <p:nvPr/>
        </p:nvGrpSpPr>
        <p:grpSpPr>
          <a:xfrm>
            <a:off x="4190567" y="986828"/>
            <a:ext cx="3810866" cy="827835"/>
            <a:chOff x="3222881" y="908516"/>
            <a:chExt cx="3514971" cy="682233"/>
          </a:xfrm>
        </p:grpSpPr>
        <p:sp>
          <p:nvSpPr>
            <p:cNvPr id="19" name="Rectangle: Rounded Corners 18">
              <a:extLst>
                <a:ext uri="{FF2B5EF4-FFF2-40B4-BE49-F238E27FC236}">
                  <a16:creationId xmlns:a16="http://schemas.microsoft.com/office/drawing/2014/main" xmlns="" id="{54D79CDD-8463-475D-A558-D8EAC6CBAF0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xmlns="" id="{B8B39C3A-1AC1-472E-AC3B-3039DB44B884}"/>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1" name="3 Minute Timer (Nho)">
            <a:hlinkClick r:id="" action="ppaction://media"/>
            <a:extLst>
              <a:ext uri="{FF2B5EF4-FFF2-40B4-BE49-F238E27FC236}">
                <a16:creationId xmlns:a16="http://schemas.microsoft.com/office/drawing/2014/main" xmlns="" id="{D36BDC2E-DBDD-4E4D-A9D2-C594FBE4A5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03577" y="998929"/>
            <a:ext cx="1472856" cy="827835"/>
          </a:xfrm>
          <a:prstGeom prst="rect">
            <a:avLst/>
          </a:prstGeom>
        </p:spPr>
      </p:pic>
      <p:grpSp>
        <p:nvGrpSpPr>
          <p:cNvPr id="22" name="Group 21">
            <a:extLst>
              <a:ext uri="{FF2B5EF4-FFF2-40B4-BE49-F238E27FC236}">
                <a16:creationId xmlns:a16="http://schemas.microsoft.com/office/drawing/2014/main" xmlns="" id="{3663C98B-C2DE-4368-86BE-4BFB4113F053}"/>
              </a:ext>
            </a:extLst>
          </p:cNvPr>
          <p:cNvGrpSpPr/>
          <p:nvPr/>
        </p:nvGrpSpPr>
        <p:grpSpPr>
          <a:xfrm>
            <a:off x="3140641" y="1002509"/>
            <a:ext cx="848449" cy="796469"/>
            <a:chOff x="3634055" y="3302115"/>
            <a:chExt cx="848449" cy="796469"/>
          </a:xfrm>
        </p:grpSpPr>
        <p:pic>
          <p:nvPicPr>
            <p:cNvPr id="23" name="Picture 22">
              <a:extLst>
                <a:ext uri="{FF2B5EF4-FFF2-40B4-BE49-F238E27FC236}">
                  <a16:creationId xmlns:a16="http://schemas.microsoft.com/office/drawing/2014/main" xmlns="" id="{065B50D7-AA7D-4CDB-9FED-674307596C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xmlns="" id="{AF49B24D-DEF7-4169-B939-77E3722E64B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5" name="Rectangle 24">
            <a:extLst>
              <a:ext uri="{FF2B5EF4-FFF2-40B4-BE49-F238E27FC236}">
                <a16:creationId xmlns:a16="http://schemas.microsoft.com/office/drawing/2014/main" xmlns="" id="{DD6B76CD-52BA-42E1-9ACB-9BE5E36B35DB}"/>
              </a:ext>
            </a:extLst>
          </p:cNvPr>
          <p:cNvSpPr/>
          <p:nvPr/>
        </p:nvSpPr>
        <p:spPr>
          <a:xfrm>
            <a:off x="2561038" y="3354027"/>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xmlns="" id="{2454724F-FA8C-4F56-BDC9-A93712A81366}"/>
              </a:ext>
            </a:extLst>
          </p:cNvPr>
          <p:cNvSpPr/>
          <p:nvPr/>
        </p:nvSpPr>
        <p:spPr>
          <a:xfrm>
            <a:off x="1491513" y="3350853"/>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7" name="Picture 26">
            <a:extLst>
              <a:ext uri="{FF2B5EF4-FFF2-40B4-BE49-F238E27FC236}">
                <a16:creationId xmlns:a16="http://schemas.microsoft.com/office/drawing/2014/main" xmlns="" id="{91BED6B7-ABF9-4DB3-B552-96875F869DC6}"/>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14612" y="3886173"/>
            <a:ext cx="1024640" cy="654026"/>
          </a:xfrm>
          <a:prstGeom prst="rect">
            <a:avLst/>
          </a:prstGeom>
        </p:spPr>
      </p:pic>
      <p:pic>
        <p:nvPicPr>
          <p:cNvPr id="28" name="Picture 2" descr="Giấy Máy Tính Biểu Tượng Bút Chì - biểu tượng bút chì png tải về - Miễn phí  trong suốt Trắng png Tải về.">
            <a:extLst>
              <a:ext uri="{FF2B5EF4-FFF2-40B4-BE49-F238E27FC236}">
                <a16:creationId xmlns:a16="http://schemas.microsoft.com/office/drawing/2014/main" xmlns="" id="{66C6C190-A283-4561-8AA0-F1DE9F3A539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635135" y="3127920"/>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xmlns="" id="{CB4A042D-525E-43C9-A5E5-B482A7955933}"/>
              </a:ext>
            </a:extLst>
          </p:cNvPr>
          <p:cNvSpPr/>
          <p:nvPr/>
        </p:nvSpPr>
        <p:spPr>
          <a:xfrm>
            <a:off x="2498408" y="3927118"/>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p>
        </p:txBody>
      </p:sp>
      <p:sp>
        <p:nvSpPr>
          <p:cNvPr id="30" name="Rectangle 29">
            <a:extLst>
              <a:ext uri="{FF2B5EF4-FFF2-40B4-BE49-F238E27FC236}">
                <a16:creationId xmlns:a16="http://schemas.microsoft.com/office/drawing/2014/main" xmlns="" id="{3C3CAEDE-A653-4CF3-99A0-D5975A712851}"/>
              </a:ext>
            </a:extLst>
          </p:cNvPr>
          <p:cNvSpPr/>
          <p:nvPr/>
        </p:nvSpPr>
        <p:spPr>
          <a:xfrm>
            <a:off x="1416692" y="3927118"/>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32" name="Picture 31">
            <a:extLst>
              <a:ext uri="{FF2B5EF4-FFF2-40B4-BE49-F238E27FC236}">
                <a16:creationId xmlns:a16="http://schemas.microsoft.com/office/drawing/2014/main" xmlns="" id="{031F6E75-AE83-4492-BE83-0BD2FE988FD1}"/>
              </a:ext>
            </a:extLst>
          </p:cNvPr>
          <p:cNvPicPr>
            <a:picLocks noChangeAspect="1"/>
          </p:cNvPicPr>
          <p:nvPr/>
        </p:nvPicPr>
        <p:blipFill>
          <a:blip r:embed="rId14"/>
          <a:stretch>
            <a:fillRect/>
          </a:stretch>
        </p:blipFill>
        <p:spPr>
          <a:xfrm>
            <a:off x="10791608" y="148865"/>
            <a:ext cx="1222629" cy="1075678"/>
          </a:xfrm>
          <a:prstGeom prst="rect">
            <a:avLst/>
          </a:prstGeom>
        </p:spPr>
      </p:pic>
      <p:grpSp>
        <p:nvGrpSpPr>
          <p:cNvPr id="14" name="Group 13">
            <a:extLst>
              <a:ext uri="{FF2B5EF4-FFF2-40B4-BE49-F238E27FC236}">
                <a16:creationId xmlns:a16="http://schemas.microsoft.com/office/drawing/2014/main" xmlns="" id="{A892EDBD-876F-411B-9F96-684DC4BBE914}"/>
              </a:ext>
            </a:extLst>
          </p:cNvPr>
          <p:cNvGrpSpPr/>
          <p:nvPr/>
        </p:nvGrpSpPr>
        <p:grpSpPr>
          <a:xfrm>
            <a:off x="7073473" y="3166173"/>
            <a:ext cx="4890052" cy="3630272"/>
            <a:chOff x="7073473" y="3166173"/>
            <a:chExt cx="4890052" cy="3630272"/>
          </a:xfrm>
        </p:grpSpPr>
        <p:pic>
          <p:nvPicPr>
            <p:cNvPr id="12" name="Picture 11">
              <a:extLst>
                <a:ext uri="{FF2B5EF4-FFF2-40B4-BE49-F238E27FC236}">
                  <a16:creationId xmlns:a16="http://schemas.microsoft.com/office/drawing/2014/main" xmlns="" id="{83FE9474-A58A-4B0E-BAEA-3BCD03C93345}"/>
                </a:ext>
              </a:extLst>
            </p:cNvPr>
            <p:cNvPicPr>
              <a:picLocks noChangeAspect="1"/>
            </p:cNvPicPr>
            <p:nvPr/>
          </p:nvPicPr>
          <p:blipFill>
            <a:blip r:embed="rId15"/>
            <a:stretch>
              <a:fillRect/>
            </a:stretch>
          </p:blipFill>
          <p:spPr>
            <a:xfrm>
              <a:off x="7189804" y="3166173"/>
              <a:ext cx="4657390" cy="3496581"/>
            </a:xfrm>
            <a:prstGeom prst="rect">
              <a:avLst/>
            </a:prstGeom>
          </p:spPr>
        </p:pic>
        <p:sp>
          <p:nvSpPr>
            <p:cNvPr id="13" name="TextBox 12">
              <a:extLst>
                <a:ext uri="{FF2B5EF4-FFF2-40B4-BE49-F238E27FC236}">
                  <a16:creationId xmlns:a16="http://schemas.microsoft.com/office/drawing/2014/main" xmlns="" id="{2D8CDF5C-5CDA-4071-A2AB-9AD76F53F6F5}"/>
                </a:ext>
              </a:extLst>
            </p:cNvPr>
            <p:cNvSpPr txBox="1"/>
            <p:nvPr/>
          </p:nvSpPr>
          <p:spPr>
            <a:xfrm>
              <a:off x="7073473" y="6150114"/>
              <a:ext cx="4890052" cy="646331"/>
            </a:xfrm>
            <a:prstGeom prst="rect">
              <a:avLst/>
            </a:prstGeom>
            <a:solidFill>
              <a:schemeClr val="bg1"/>
            </a:solidFill>
          </p:spPr>
          <p:txBody>
            <a:bodyPr wrap="square" rtlCol="0">
              <a:spAutoFit/>
            </a:bodyPr>
            <a:lstStyle/>
            <a:p>
              <a:pPr algn="ctr"/>
              <a:r>
                <a:rPr lang="vi-VN">
                  <a:solidFill>
                    <a:srgbClr val="1B04FA"/>
                  </a:solidFill>
                </a:rPr>
                <a:t>Hình 3.1. Một đoạn sông Thêm (Thames) chảy qua trung tâm Luân Đôn, Anh</a:t>
              </a:r>
              <a:endParaRPr lang="en-US">
                <a:solidFill>
                  <a:srgbClr val="1B04FA"/>
                </a:solidFill>
              </a:endParaRPr>
            </a:p>
          </p:txBody>
        </p:sp>
      </p:grpSp>
    </p:spTree>
    <p:extLst>
      <p:ext uri="{BB962C8B-B14F-4D97-AF65-F5344CB8AC3E}">
        <p14:creationId xmlns:p14="http://schemas.microsoft.com/office/powerpoint/2010/main" val="3639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1"/>
                                        </p:tgtEl>
                                      </p:cBhvr>
                                    </p:cmd>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6" presetClass="entr" presetSubtype="21"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vol="80000">
                <p:cTn id="18"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ver">
            <a:extLst>
              <a:ext uri="{FF2B5EF4-FFF2-40B4-BE49-F238E27FC236}">
                <a16:creationId xmlns:a16="http://schemas.microsoft.com/office/drawing/2014/main" xmlns="" id="{0CA2FEEF-0E76-41D3-8827-F2D357DBD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680" y="3345998"/>
            <a:ext cx="5332413" cy="13731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over">
            <a:extLst>
              <a:ext uri="{FF2B5EF4-FFF2-40B4-BE49-F238E27FC236}">
                <a16:creationId xmlns:a16="http://schemas.microsoft.com/office/drawing/2014/main" xmlns="" id="{009118D6-55F0-498F-AD78-BFCACD180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681" y="1864546"/>
            <a:ext cx="7539038" cy="16049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AC97FD48-6F3C-4650-8044-A5F2E3981FFE}"/>
              </a:ext>
            </a:extLst>
          </p:cNvPr>
          <p:cNvGrpSpPr/>
          <p:nvPr/>
        </p:nvGrpSpPr>
        <p:grpSpPr>
          <a:xfrm>
            <a:off x="331304" y="1546635"/>
            <a:ext cx="4262783" cy="3220490"/>
            <a:chOff x="331304" y="1546635"/>
            <a:chExt cx="4262783" cy="3220490"/>
          </a:xfrm>
        </p:grpSpPr>
        <p:pic>
          <p:nvPicPr>
            <p:cNvPr id="4" name="Picture 4" descr="Cover">
              <a:extLst>
                <a:ext uri="{FF2B5EF4-FFF2-40B4-BE49-F238E27FC236}">
                  <a16:creationId xmlns:a16="http://schemas.microsoft.com/office/drawing/2014/main" xmlns="" id="{51A79204-AD0C-4D92-B0B4-DEE121009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04" y="1546635"/>
              <a:ext cx="4262783" cy="3220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81C4077-0C46-4E42-B7E1-7043A54E71C5}"/>
                </a:ext>
              </a:extLst>
            </p:cNvPr>
            <p:cNvSpPr txBox="1"/>
            <p:nvPr/>
          </p:nvSpPr>
          <p:spPr>
            <a:xfrm>
              <a:off x="874642" y="2951946"/>
              <a:ext cx="3176105" cy="954107"/>
            </a:xfrm>
            <a:prstGeom prst="rect">
              <a:avLst/>
            </a:prstGeom>
            <a:noFill/>
          </p:spPr>
          <p:txBody>
            <a:bodyPr wrap="square" rtlCol="0">
              <a:spAutoFit/>
            </a:bodyPr>
            <a:lstStyle/>
            <a:p>
              <a:pPr algn="ctr"/>
              <a:r>
                <a:rPr lang="vi-VN" sz="2800" b="1">
                  <a:solidFill>
                    <a:srgbClr val="7030A0"/>
                  </a:solidFill>
                </a:rPr>
                <a:t>Nguồn cung cấp nước</a:t>
              </a:r>
              <a:endParaRPr lang="en-US" sz="2800" b="1">
                <a:solidFill>
                  <a:srgbClr val="7030A0"/>
                </a:solidFill>
              </a:endParaRPr>
            </a:p>
          </p:txBody>
        </p:sp>
      </p:grpSp>
      <p:grpSp>
        <p:nvGrpSpPr>
          <p:cNvPr id="6" name="Group 5">
            <a:extLst>
              <a:ext uri="{FF2B5EF4-FFF2-40B4-BE49-F238E27FC236}">
                <a16:creationId xmlns:a16="http://schemas.microsoft.com/office/drawing/2014/main" xmlns="" id="{63E96294-4A6F-4A6A-9F59-91A9791FE20E}"/>
              </a:ext>
            </a:extLst>
          </p:cNvPr>
          <p:cNvGrpSpPr/>
          <p:nvPr/>
        </p:nvGrpSpPr>
        <p:grpSpPr>
          <a:xfrm>
            <a:off x="430863" y="53467"/>
            <a:ext cx="4254926" cy="923330"/>
            <a:chOff x="536533" y="2851551"/>
            <a:chExt cx="4254926" cy="923330"/>
          </a:xfrm>
        </p:grpSpPr>
        <p:sp>
          <p:nvSpPr>
            <p:cNvPr id="7" name="TextBox 6">
              <a:extLst>
                <a:ext uri="{FF2B5EF4-FFF2-40B4-BE49-F238E27FC236}">
                  <a16:creationId xmlns:a16="http://schemas.microsoft.com/office/drawing/2014/main" xmlns="" id="{13836B07-3213-45A4-9E48-EFFBB6302553}"/>
                </a:ext>
              </a:extLst>
            </p:cNvPr>
            <p:cNvSpPr txBox="1"/>
            <p:nvPr/>
          </p:nvSpPr>
          <p:spPr>
            <a:xfrm>
              <a:off x="536533" y="2851551"/>
              <a:ext cx="3458817" cy="923330"/>
            </a:xfrm>
            <a:prstGeom prst="rect">
              <a:avLst/>
            </a:prstGeom>
            <a:noFill/>
          </p:spPr>
          <p:txBody>
            <a:bodyPr wrap="square" rtlCol="0">
              <a:spAutoFit/>
            </a:bodyPr>
            <a:lstStyle/>
            <a:p>
              <a:r>
                <a:rPr lang="en-US" sz="5400" b="1">
                  <a:solidFill>
                    <a:srgbClr val="FF0066"/>
                  </a:solidFill>
                  <a:sym typeface="Wingdings" panose="05000000000000000000" pitchFamily="2" charset="2"/>
                </a:rPr>
                <a:t></a:t>
              </a:r>
              <a:endParaRPr lang="en-US" sz="2000" b="1">
                <a:solidFill>
                  <a:srgbClr val="FF0066"/>
                </a:solidFill>
              </a:endParaRPr>
            </a:p>
          </p:txBody>
        </p:sp>
        <p:sp>
          <p:nvSpPr>
            <p:cNvPr id="8" name="TextBox 7">
              <a:extLst>
                <a:ext uri="{FF2B5EF4-FFF2-40B4-BE49-F238E27FC236}">
                  <a16:creationId xmlns:a16="http://schemas.microsoft.com/office/drawing/2014/main" xmlns="" id="{51CEAD28-43F8-4878-BBDF-7625DA854050}"/>
                </a:ext>
              </a:extLst>
            </p:cNvPr>
            <p:cNvSpPr txBox="1"/>
            <p:nvPr/>
          </p:nvSpPr>
          <p:spPr>
            <a:xfrm>
              <a:off x="1332642" y="3008367"/>
              <a:ext cx="3458817" cy="584775"/>
            </a:xfrm>
            <a:prstGeom prst="rect">
              <a:avLst/>
            </a:prstGeom>
            <a:noFill/>
          </p:spPr>
          <p:txBody>
            <a:bodyPr wrap="square" rtlCol="0">
              <a:spAutoFit/>
            </a:bodyPr>
            <a:lstStyle/>
            <a:p>
              <a:r>
                <a:rPr lang="vi-VN" sz="3200" b="1">
                  <a:solidFill>
                    <a:srgbClr val="FF0066"/>
                  </a:solidFill>
                  <a:sym typeface="Wingdings" panose="05000000000000000000" pitchFamily="2" charset="2"/>
                </a:rPr>
                <a:t>Thực trạng</a:t>
              </a:r>
              <a:endParaRPr lang="en-US" sz="3200" b="1">
                <a:solidFill>
                  <a:srgbClr val="FF0066"/>
                </a:solidFill>
              </a:endParaRPr>
            </a:p>
          </p:txBody>
        </p:sp>
      </p:grpSp>
      <p:sp>
        <p:nvSpPr>
          <p:cNvPr id="10" name="Right Brace 9">
            <a:extLst>
              <a:ext uri="{FF2B5EF4-FFF2-40B4-BE49-F238E27FC236}">
                <a16:creationId xmlns:a16="http://schemas.microsoft.com/office/drawing/2014/main" xmlns="" id="{6867A678-5027-4A43-9AA2-CFAEB9A4824B}"/>
              </a:ext>
            </a:extLst>
          </p:cNvPr>
          <p:cNvSpPr/>
          <p:nvPr/>
        </p:nvSpPr>
        <p:spPr>
          <a:xfrm>
            <a:off x="9040439" y="2346752"/>
            <a:ext cx="609600" cy="2026465"/>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xmlns="" id="{85E22E0F-116F-418D-BA3B-98C30C9A5087}"/>
              </a:ext>
            </a:extLst>
          </p:cNvPr>
          <p:cNvSpPr txBox="1"/>
          <p:nvPr/>
        </p:nvSpPr>
        <p:spPr>
          <a:xfrm>
            <a:off x="9845778" y="2736501"/>
            <a:ext cx="2346222" cy="1384995"/>
          </a:xfrm>
          <a:prstGeom prst="rect">
            <a:avLst/>
          </a:prstGeom>
          <a:noFill/>
        </p:spPr>
        <p:txBody>
          <a:bodyPr wrap="square" rtlCol="0">
            <a:spAutoFit/>
          </a:bodyPr>
          <a:lstStyle/>
          <a:p>
            <a:r>
              <a:rPr lang="vi-VN" sz="2800" dirty="0">
                <a:solidFill>
                  <a:srgbClr val="FF0066"/>
                </a:solidFill>
              </a:rPr>
              <a:t>Nông lâm, </a:t>
            </a:r>
            <a:r>
              <a:rPr lang="vi-VN" sz="2800" dirty="0" smtClean="0">
                <a:solidFill>
                  <a:srgbClr val="FF0066"/>
                </a:solidFill>
              </a:rPr>
              <a:t>ngư</a:t>
            </a:r>
            <a:r>
              <a:rPr lang="en-US" sz="2800" dirty="0" smtClean="0">
                <a:solidFill>
                  <a:srgbClr val="FF0066"/>
                </a:solidFill>
              </a:rPr>
              <a:t> </a:t>
            </a:r>
            <a:r>
              <a:rPr lang="vi-VN" sz="2800" dirty="0" smtClean="0">
                <a:solidFill>
                  <a:srgbClr val="FF0066"/>
                </a:solidFill>
              </a:rPr>
              <a:t>nghiệp </a:t>
            </a:r>
            <a:r>
              <a:rPr lang="vi-VN" sz="2800" dirty="0">
                <a:solidFill>
                  <a:srgbClr val="FF0066"/>
                </a:solidFill>
              </a:rPr>
              <a:t>sử dụng 60%</a:t>
            </a:r>
            <a:endParaRPr lang="en-US" sz="2800" dirty="0">
              <a:solidFill>
                <a:srgbClr val="FF0066"/>
              </a:solidFill>
            </a:endParaRPr>
          </a:p>
        </p:txBody>
      </p:sp>
    </p:spTree>
    <p:extLst>
      <p:ext uri="{BB962C8B-B14F-4D97-AF65-F5344CB8AC3E}">
        <p14:creationId xmlns:p14="http://schemas.microsoft.com/office/powerpoint/2010/main" val="10440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A2A828D-BA9B-4C00-98EE-BE06239A9B9A}"/>
              </a:ext>
            </a:extLst>
          </p:cNvPr>
          <p:cNvSpPr/>
          <p:nvPr/>
        </p:nvSpPr>
        <p:spPr>
          <a:xfrm>
            <a:off x="304800" y="1652380"/>
            <a:ext cx="12299526" cy="584775"/>
          </a:xfrm>
          <a:prstGeom prst="rect">
            <a:avLst/>
          </a:prstGeom>
        </p:spPr>
        <p:txBody>
          <a:bodyPr wrap="square">
            <a:spAutoFit/>
          </a:bodyPr>
          <a:lstStyle/>
          <a:p>
            <a:pPr marL="571500" indent="-571500" algn="just">
              <a:buFont typeface="Wingdings" panose="05000000000000000000" pitchFamily="2" charset="2"/>
              <a:buChar char="ü"/>
            </a:pPr>
            <a:r>
              <a:rPr lang="vi-VN" sz="3200">
                <a:solidFill>
                  <a:srgbClr val="1B04FA"/>
                </a:solidFill>
              </a:rPr>
              <a:t>Chất thải từ các hoạt động sản xuất NN, CN  và sinh hoạt.</a:t>
            </a:r>
          </a:p>
        </p:txBody>
      </p:sp>
      <p:pic>
        <p:nvPicPr>
          <p:cNvPr id="10" name="Picture 2">
            <a:extLst>
              <a:ext uri="{FF2B5EF4-FFF2-40B4-BE49-F238E27FC236}">
                <a16:creationId xmlns:a16="http://schemas.microsoft.com/office/drawing/2014/main" xmlns="" id="{52D2C872-58CB-4338-8FD4-EE02D5290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358"/>
          <a:stretch/>
        </p:blipFill>
        <p:spPr bwMode="auto">
          <a:xfrm>
            <a:off x="304800" y="2420496"/>
            <a:ext cx="5794351" cy="32235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3C2FBE3D-9EF2-44C7-AAB2-BAA01AAF27CA}"/>
              </a:ext>
            </a:extLst>
          </p:cNvPr>
          <p:cNvGrpSpPr/>
          <p:nvPr/>
        </p:nvGrpSpPr>
        <p:grpSpPr>
          <a:xfrm>
            <a:off x="430863" y="53467"/>
            <a:ext cx="4254926" cy="923330"/>
            <a:chOff x="536533" y="2851551"/>
            <a:chExt cx="4254926" cy="923330"/>
          </a:xfrm>
        </p:grpSpPr>
        <p:sp>
          <p:nvSpPr>
            <p:cNvPr id="13" name="TextBox 12">
              <a:extLst>
                <a:ext uri="{FF2B5EF4-FFF2-40B4-BE49-F238E27FC236}">
                  <a16:creationId xmlns:a16="http://schemas.microsoft.com/office/drawing/2014/main" xmlns="" id="{54627C94-29BB-4955-BE1E-A56105F607F4}"/>
                </a:ext>
              </a:extLst>
            </p:cNvPr>
            <p:cNvSpPr txBox="1"/>
            <p:nvPr/>
          </p:nvSpPr>
          <p:spPr>
            <a:xfrm>
              <a:off x="536533" y="2851551"/>
              <a:ext cx="3458817" cy="923330"/>
            </a:xfrm>
            <a:prstGeom prst="rect">
              <a:avLst/>
            </a:prstGeom>
            <a:noFill/>
          </p:spPr>
          <p:txBody>
            <a:bodyPr wrap="square" rtlCol="0">
              <a:spAutoFit/>
            </a:bodyPr>
            <a:lstStyle/>
            <a:p>
              <a:r>
                <a:rPr lang="en-US" sz="5400" b="1">
                  <a:solidFill>
                    <a:srgbClr val="FF0066"/>
                  </a:solidFill>
                  <a:sym typeface="Wingdings" panose="05000000000000000000" pitchFamily="2" charset="2"/>
                </a:rPr>
                <a:t></a:t>
              </a:r>
              <a:endParaRPr lang="en-US" sz="2000" b="1">
                <a:solidFill>
                  <a:srgbClr val="FF0066"/>
                </a:solidFill>
              </a:endParaRPr>
            </a:p>
          </p:txBody>
        </p:sp>
        <p:sp>
          <p:nvSpPr>
            <p:cNvPr id="14" name="TextBox 13">
              <a:extLst>
                <a:ext uri="{FF2B5EF4-FFF2-40B4-BE49-F238E27FC236}">
                  <a16:creationId xmlns:a16="http://schemas.microsoft.com/office/drawing/2014/main" xmlns="" id="{BED427A6-9F30-4C1E-B44A-2C5FEDC905A9}"/>
                </a:ext>
              </a:extLst>
            </p:cNvPr>
            <p:cNvSpPr txBox="1"/>
            <p:nvPr/>
          </p:nvSpPr>
          <p:spPr>
            <a:xfrm>
              <a:off x="1332642" y="3008367"/>
              <a:ext cx="3458817" cy="523220"/>
            </a:xfrm>
            <a:prstGeom prst="rect">
              <a:avLst/>
            </a:prstGeom>
            <a:noFill/>
          </p:spPr>
          <p:txBody>
            <a:bodyPr wrap="square" rtlCol="0">
              <a:spAutoFit/>
            </a:bodyPr>
            <a:lstStyle/>
            <a:p>
              <a:r>
                <a:rPr lang="vi-VN" sz="2800" b="1">
                  <a:solidFill>
                    <a:srgbClr val="FF0066"/>
                  </a:solidFill>
                  <a:sym typeface="Wingdings" panose="05000000000000000000" pitchFamily="2" charset="2"/>
                </a:rPr>
                <a:t>Thực trạng</a:t>
              </a:r>
              <a:endParaRPr lang="en-US" sz="2800" b="1">
                <a:solidFill>
                  <a:srgbClr val="FF0066"/>
                </a:solidFill>
              </a:endParaRPr>
            </a:p>
          </p:txBody>
        </p:sp>
      </p:grpSp>
      <p:pic>
        <p:nvPicPr>
          <p:cNvPr id="16" name="Picture 15" descr="A picture containing ground, outdoor, rock, nature&#10;&#10;Description automatically generated">
            <a:extLst>
              <a:ext uri="{FF2B5EF4-FFF2-40B4-BE49-F238E27FC236}">
                <a16:creationId xmlns:a16="http://schemas.microsoft.com/office/drawing/2014/main" xmlns="" id="{0B888BCB-20CC-43A9-B95B-280D8C62F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460" y="2420496"/>
            <a:ext cx="5433022" cy="3223593"/>
          </a:xfrm>
          <a:prstGeom prst="rect">
            <a:avLst/>
          </a:prstGeom>
        </p:spPr>
      </p:pic>
      <p:pic>
        <p:nvPicPr>
          <p:cNvPr id="15" name="Picture 14">
            <a:extLst>
              <a:ext uri="{FF2B5EF4-FFF2-40B4-BE49-F238E27FC236}">
                <a16:creationId xmlns:a16="http://schemas.microsoft.com/office/drawing/2014/main" xmlns="" id="{9DD9EAA1-AB4F-43A9-AB64-BA37DD68FB8E}"/>
              </a:ext>
            </a:extLst>
          </p:cNvPr>
          <p:cNvPicPr>
            <a:picLocks noChangeAspect="1"/>
          </p:cNvPicPr>
          <p:nvPr/>
        </p:nvPicPr>
        <p:blipFill>
          <a:blip r:embed="rId5"/>
          <a:stretch>
            <a:fillRect/>
          </a:stretch>
        </p:blipFill>
        <p:spPr>
          <a:xfrm>
            <a:off x="10791608" y="148865"/>
            <a:ext cx="1222629" cy="1075678"/>
          </a:xfrm>
          <a:prstGeom prst="rect">
            <a:avLst/>
          </a:prstGeom>
        </p:spPr>
      </p:pic>
      <p:sp>
        <p:nvSpPr>
          <p:cNvPr id="2" name="Rectangle 1">
            <a:extLst>
              <a:ext uri="{FF2B5EF4-FFF2-40B4-BE49-F238E27FC236}">
                <a16:creationId xmlns:a16="http://schemas.microsoft.com/office/drawing/2014/main" xmlns="" id="{31B58D4E-4E7D-47BB-A110-B95F562CB39D}"/>
              </a:ext>
            </a:extLst>
          </p:cNvPr>
          <p:cNvSpPr/>
          <p:nvPr/>
        </p:nvSpPr>
        <p:spPr>
          <a:xfrm>
            <a:off x="304800" y="890319"/>
            <a:ext cx="5851282" cy="584775"/>
          </a:xfrm>
          <a:prstGeom prst="rect">
            <a:avLst/>
          </a:prstGeom>
        </p:spPr>
        <p:txBody>
          <a:bodyPr wrap="none">
            <a:spAutoFit/>
          </a:bodyPr>
          <a:lstStyle/>
          <a:p>
            <a:pPr marL="285750" indent="-285750">
              <a:buFont typeface="Wingdings" panose="05000000000000000000" pitchFamily="2" charset="2"/>
              <a:buChar char="ü"/>
            </a:pPr>
            <a:r>
              <a:rPr lang="vi-VN" sz="3200">
                <a:solidFill>
                  <a:srgbClr val="1B04FA"/>
                </a:solidFill>
              </a:rPr>
              <a:t> Môi trường nước bị ô nhiễm.</a:t>
            </a:r>
            <a:endParaRPr lang="en-US" sz="3200"/>
          </a:p>
        </p:txBody>
      </p:sp>
      <p:sp>
        <p:nvSpPr>
          <p:cNvPr id="3" name="Rectangle 2">
            <a:extLst>
              <a:ext uri="{FF2B5EF4-FFF2-40B4-BE49-F238E27FC236}">
                <a16:creationId xmlns:a16="http://schemas.microsoft.com/office/drawing/2014/main" xmlns="" id="{0BE9453B-8B0E-4E21-9697-A2AF25308545}"/>
              </a:ext>
            </a:extLst>
          </p:cNvPr>
          <p:cNvSpPr/>
          <p:nvPr/>
        </p:nvSpPr>
        <p:spPr>
          <a:xfrm>
            <a:off x="771896" y="5727214"/>
            <a:ext cx="10462161" cy="1077218"/>
          </a:xfrm>
          <a:prstGeom prst="rect">
            <a:avLst/>
          </a:prstGeom>
        </p:spPr>
        <p:txBody>
          <a:bodyPr wrap="square">
            <a:spAutoFit/>
          </a:bodyPr>
          <a:lstStyle/>
          <a:p>
            <a:pPr marL="457200" indent="-457200" algn="ctr">
              <a:buFont typeface="Symbol" panose="05050102010706020507" pitchFamily="18" charset="2"/>
              <a:buChar char="Þ"/>
            </a:pPr>
            <a:r>
              <a:rPr lang="vi-VN" sz="3200">
                <a:solidFill>
                  <a:srgbClr val="FF0066"/>
                </a:solidFill>
              </a:rPr>
              <a:t>Còn khoảng 44% nguồn nước sông, hồ và </a:t>
            </a:r>
          </a:p>
          <a:p>
            <a:pPr algn="ctr"/>
            <a:r>
              <a:rPr lang="vi-VN" sz="3200">
                <a:solidFill>
                  <a:srgbClr val="FF0066"/>
                </a:solidFill>
              </a:rPr>
              <a:t>75% nguồn nước ngầm đạt chất lượng tốt.</a:t>
            </a:r>
            <a:endParaRPr lang="en-US" sz="3200">
              <a:solidFill>
                <a:srgbClr val="FF0066"/>
              </a:solidFill>
            </a:endParaRPr>
          </a:p>
        </p:txBody>
      </p:sp>
    </p:spTree>
    <p:extLst>
      <p:ext uri="{BB962C8B-B14F-4D97-AF65-F5344CB8AC3E}">
        <p14:creationId xmlns:p14="http://schemas.microsoft.com/office/powerpoint/2010/main" val="8206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22499ED-E531-4488-980A-E96E95C89A55}"/>
              </a:ext>
            </a:extLst>
          </p:cNvPr>
          <p:cNvGrpSpPr/>
          <p:nvPr/>
        </p:nvGrpSpPr>
        <p:grpSpPr>
          <a:xfrm>
            <a:off x="318037" y="627106"/>
            <a:ext cx="4254926" cy="923330"/>
            <a:chOff x="536533" y="2851551"/>
            <a:chExt cx="4254926" cy="923330"/>
          </a:xfrm>
        </p:grpSpPr>
        <p:sp>
          <p:nvSpPr>
            <p:cNvPr id="7" name="TextBox 6">
              <a:extLst>
                <a:ext uri="{FF2B5EF4-FFF2-40B4-BE49-F238E27FC236}">
                  <a16:creationId xmlns:a16="http://schemas.microsoft.com/office/drawing/2014/main" xmlns="" id="{1968CE83-497D-4964-8E73-8DCA0936737A}"/>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8" name="TextBox 7">
              <a:extLst>
                <a:ext uri="{FF2B5EF4-FFF2-40B4-BE49-F238E27FC236}">
                  <a16:creationId xmlns:a16="http://schemas.microsoft.com/office/drawing/2014/main" xmlns="" id="{271B16AD-CC9C-4B98-9E8E-264CDB018AFD}"/>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FF0066"/>
                  </a:solidFill>
                  <a:sym typeface="Wingdings" panose="05000000000000000000" pitchFamily="2" charset="2"/>
                </a:rPr>
                <a:t>Giải pháp</a:t>
              </a:r>
              <a:endParaRPr lang="en-US" sz="2800">
                <a:solidFill>
                  <a:srgbClr val="FF0066"/>
                </a:solidFill>
              </a:endParaRPr>
            </a:p>
          </p:txBody>
        </p:sp>
      </p:grpSp>
      <p:sp>
        <p:nvSpPr>
          <p:cNvPr id="10" name="Rectangle 9">
            <a:extLst>
              <a:ext uri="{FF2B5EF4-FFF2-40B4-BE49-F238E27FC236}">
                <a16:creationId xmlns:a16="http://schemas.microsoft.com/office/drawing/2014/main" xmlns="" id="{97D7E94B-9A33-4960-902E-DA08DC54CF0E}"/>
              </a:ext>
            </a:extLst>
          </p:cNvPr>
          <p:cNvSpPr/>
          <p:nvPr/>
        </p:nvSpPr>
        <p:spPr>
          <a:xfrm>
            <a:off x="0" y="3429000"/>
            <a:ext cx="6000375" cy="1938992"/>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Cải tiến kĩ thuật, đổi mới công nghệ xử lí nước thải, giảm sử dụng hóa chất trong nông nghiệp.</a:t>
            </a:r>
          </a:p>
        </p:txBody>
      </p:sp>
      <p:pic>
        <p:nvPicPr>
          <p:cNvPr id="14" name="Picture 2" descr="nguồn ô nhiễm">
            <a:extLst>
              <a:ext uri="{FF2B5EF4-FFF2-40B4-BE49-F238E27FC236}">
                <a16:creationId xmlns:a16="http://schemas.microsoft.com/office/drawing/2014/main" xmlns="" id="{7DCD896C-29AB-48EB-8896-56F410EC8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5" t="5973"/>
          <a:stretch/>
        </p:blipFill>
        <p:spPr bwMode="auto">
          <a:xfrm>
            <a:off x="6219369" y="1243431"/>
            <a:ext cx="5873588" cy="49610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40D3279E-A9C5-40D2-BC45-499E173BAAE4}"/>
              </a:ext>
            </a:extLst>
          </p:cNvPr>
          <p:cNvSpPr/>
          <p:nvPr/>
        </p:nvSpPr>
        <p:spPr>
          <a:xfrm>
            <a:off x="95625" y="1759483"/>
            <a:ext cx="6089722" cy="147732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Ban hành các quy định về nước,nước thải đô thị,nước uống để kiểm soát chất lượng.</a:t>
            </a:r>
          </a:p>
        </p:txBody>
      </p:sp>
      <p:pic>
        <p:nvPicPr>
          <p:cNvPr id="11" name="Picture 10">
            <a:extLst>
              <a:ext uri="{FF2B5EF4-FFF2-40B4-BE49-F238E27FC236}">
                <a16:creationId xmlns:a16="http://schemas.microsoft.com/office/drawing/2014/main" xmlns="" id="{9A77E398-2598-4D19-982D-75D9E97C22FF}"/>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2497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1" name="Rectangle 10">
            <a:extLst>
              <a:ext uri="{FF2B5EF4-FFF2-40B4-BE49-F238E27FC236}">
                <a16:creationId xmlns:a16="http://schemas.microsoft.com/office/drawing/2014/main" xmlns="" id="{D7046C4F-661B-4AA9-B864-9C84D6745403}"/>
              </a:ext>
            </a:extLst>
          </p:cNvPr>
          <p:cNvSpPr/>
          <p:nvPr/>
        </p:nvSpPr>
        <p:spPr>
          <a:xfrm>
            <a:off x="186478" y="1062917"/>
            <a:ext cx="11818080"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Kiểm soát, xử lí các nguồn gây ô nhiễm từ hoạt động kinh tế biển.</a:t>
            </a:r>
          </a:p>
        </p:txBody>
      </p:sp>
      <p:pic>
        <p:nvPicPr>
          <p:cNvPr id="1028" name="Picture 4">
            <a:extLst>
              <a:ext uri="{FF2B5EF4-FFF2-40B4-BE49-F238E27FC236}">
                <a16:creationId xmlns:a16="http://schemas.microsoft.com/office/drawing/2014/main" xmlns="" id="{49AB144F-4C73-4554-9C87-924646B94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287" y="1921057"/>
            <a:ext cx="9130748" cy="47734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EB15729-3F2F-40DC-A349-A30EAC595D1B}"/>
              </a:ext>
            </a:extLst>
          </p:cNvPr>
          <p:cNvPicPr>
            <a:picLocks noChangeAspect="1"/>
          </p:cNvPicPr>
          <p:nvPr/>
        </p:nvPicPr>
        <p:blipFill>
          <a:blip r:embed="rId4"/>
          <a:stretch>
            <a:fillRect/>
          </a:stretch>
        </p:blipFill>
        <p:spPr>
          <a:xfrm>
            <a:off x="10880035" y="0"/>
            <a:ext cx="1222629" cy="1075678"/>
          </a:xfrm>
          <a:prstGeom prst="rect">
            <a:avLst/>
          </a:prstGeom>
        </p:spPr>
      </p:pic>
    </p:spTree>
    <p:extLst>
      <p:ext uri="{BB962C8B-B14F-4D97-AF65-F5344CB8AC3E}">
        <p14:creationId xmlns:p14="http://schemas.microsoft.com/office/powerpoint/2010/main" val="2531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1018</TotalTime>
  <Words>1703</Words>
  <Application>Microsoft Office PowerPoint</Application>
  <PresentationFormat>Custom</PresentationFormat>
  <Paragraphs>214</Paragraphs>
  <Slides>33</Slides>
  <Notes>21</Notes>
  <HiddenSlides>0</HiddenSlides>
  <MMClips>5</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HS</cp:lastModifiedBy>
  <cp:revision>63</cp:revision>
  <dcterms:created xsi:type="dcterms:W3CDTF">2022-06-06T08:47:59Z</dcterms:created>
  <dcterms:modified xsi:type="dcterms:W3CDTF">2022-09-08T14:25:29Z</dcterms:modified>
</cp:coreProperties>
</file>