
<file path=[Content_Types].xml><?xml version="1.0" encoding="utf-8"?>
<Types xmlns="http://schemas.openxmlformats.org/package/2006/content-types">
  <Default Extension="mp3" ContentType="audio/unknown"/>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66" r:id="rId2"/>
    <p:sldId id="292" r:id="rId3"/>
    <p:sldId id="291" r:id="rId4"/>
    <p:sldId id="268" r:id="rId5"/>
    <p:sldId id="257" r:id="rId6"/>
    <p:sldId id="294" r:id="rId7"/>
    <p:sldId id="290" r:id="rId8"/>
    <p:sldId id="260" r:id="rId9"/>
    <p:sldId id="295" r:id="rId10"/>
    <p:sldId id="296" r:id="rId11"/>
    <p:sldId id="261" r:id="rId12"/>
    <p:sldId id="263" r:id="rId13"/>
    <p:sldId id="262" r:id="rId14"/>
    <p:sldId id="297" r:id="rId15"/>
    <p:sldId id="264" r:id="rId16"/>
    <p:sldId id="265" r:id="rId17"/>
    <p:sldId id="272" r:id="rId18"/>
    <p:sldId id="283" r:id="rId19"/>
    <p:sldId id="285" r:id="rId20"/>
    <p:sldId id="286" r:id="rId21"/>
    <p:sldId id="287" r:id="rId22"/>
    <p:sldId id="288" r:id="rId23"/>
    <p:sldId id="274" r:id="rId24"/>
    <p:sldId id="276" r:id="rId25"/>
    <p:sldId id="298" r:id="rId26"/>
    <p:sldId id="277" r:id="rId27"/>
    <p:sldId id="278" r:id="rId28"/>
    <p:sldId id="279" r:id="rId29"/>
    <p:sldId id="280" r:id="rId30"/>
    <p:sldId id="281" r:id="rId31"/>
    <p:sldId id="28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1A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1" d="100"/>
          <a:sy n="71" d="100"/>
        </p:scale>
        <p:origin x="-702" y="-4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94F571-F075-4614-8B74-0F4E3C337AC2}" type="datetimeFigureOut">
              <a:rPr lang="en-US" smtClean="0"/>
              <a:t>3/23/2022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0A0D3C-CF6E-4074-9247-27F0C2D7AF29}" type="slidenum">
              <a:rPr lang="en-US" smtClean="0"/>
              <a:t>‹#›</a:t>
            </a:fld>
            <a:endParaRPr lang="en-US"/>
          </a:p>
        </p:txBody>
      </p:sp>
    </p:spTree>
    <p:extLst>
      <p:ext uri="{BB962C8B-B14F-4D97-AF65-F5344CB8AC3E}">
        <p14:creationId xmlns:p14="http://schemas.microsoft.com/office/powerpoint/2010/main" val="801950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2470438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8153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solidFill>
                  <a:prstClr val="black"/>
                </a:solidFill>
              </a:rPr>
              <a:pPr/>
              <a:t>31</a:t>
            </a:fld>
            <a:endParaRPr lang="zh-CN" altLang="en-US">
              <a:solidFill>
                <a:prstClr val="black"/>
              </a:solidFill>
            </a:endParaRPr>
          </a:p>
        </p:txBody>
      </p:sp>
    </p:spTree>
    <p:extLst>
      <p:ext uri="{BB962C8B-B14F-4D97-AF65-F5344CB8AC3E}">
        <p14:creationId xmlns:p14="http://schemas.microsoft.com/office/powerpoint/2010/main" val="2924269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70BEB3-74BD-4419-95B6-75004221A268}"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3860048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70BEB3-74BD-4419-95B6-75004221A268}"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1939643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70BEB3-74BD-4419-95B6-75004221A268}"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2960774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70BEB3-74BD-4419-95B6-75004221A268}"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2569090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70BEB3-74BD-4419-95B6-75004221A268}"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1493162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70BEB3-74BD-4419-95B6-75004221A268}" type="datetimeFigureOut">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2399447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70BEB3-74BD-4419-95B6-75004221A268}" type="datetimeFigureOut">
              <a:rPr lang="en-US" smtClean="0"/>
              <a:t>3/23/2022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2961547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70BEB3-74BD-4419-95B6-75004221A268}" type="datetimeFigureOut">
              <a:rPr lang="en-US" smtClean="0"/>
              <a:t>3/23/2022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1416842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70BEB3-74BD-4419-95B6-75004221A268}" type="datetimeFigureOut">
              <a:rPr lang="en-US" smtClean="0"/>
              <a:t>3/23/2022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3751610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70BEB3-74BD-4419-95B6-75004221A268}" type="datetimeFigureOut">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2474096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70BEB3-74BD-4419-95B6-75004221A268}" type="datetimeFigureOut">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1628356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70BEB3-74BD-4419-95B6-75004221A268}" type="datetimeFigureOut">
              <a:rPr lang="en-US" smtClean="0"/>
              <a:t>3/23/2022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8A3E2F-3C15-4441-905F-F0EEE6D0BA16}" type="slidenum">
              <a:rPr lang="en-US" smtClean="0"/>
              <a:t>‹#›</a:t>
            </a:fld>
            <a:endParaRPr lang="en-US"/>
          </a:p>
        </p:txBody>
      </p:sp>
    </p:spTree>
    <p:extLst>
      <p:ext uri="{BB962C8B-B14F-4D97-AF65-F5344CB8AC3E}">
        <p14:creationId xmlns:p14="http://schemas.microsoft.com/office/powerpoint/2010/main" val="27848671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gif"/><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f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jf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fif"/><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jfi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2.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7.jf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14.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444" y="-2669851"/>
            <a:ext cx="14014579" cy="11858625"/>
          </a:xfrm>
          <a:prstGeom prst="rect">
            <a:avLst/>
          </a:prstGeom>
        </p:spPr>
      </p:pic>
      <p:sp>
        <p:nvSpPr>
          <p:cNvPr id="18" name="TextBox 17"/>
          <p:cNvSpPr txBox="1"/>
          <p:nvPr/>
        </p:nvSpPr>
        <p:spPr>
          <a:xfrm>
            <a:off x="1720048" y="680012"/>
            <a:ext cx="8662948" cy="1938992"/>
          </a:xfrm>
          <a:prstGeom prst="rect">
            <a:avLst/>
          </a:prstGeom>
          <a:noFill/>
        </p:spPr>
        <p:txBody>
          <a:bodyPr wrap="none" rtlCol="0">
            <a:spAutoFit/>
          </a:bodyPr>
          <a:lstStyle/>
          <a:p>
            <a:pPr algn="ct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CHÀO MỪNG CÁC EM </a:t>
            </a:r>
          </a:p>
          <a:p>
            <a:pPr algn="ct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ĐẾN VỚI TIẾT HỌC</a:t>
            </a:r>
          </a:p>
        </p:txBody>
      </p:sp>
      <p:sp>
        <p:nvSpPr>
          <p:cNvPr id="19" name="TextBox 18"/>
          <p:cNvSpPr txBox="1"/>
          <p:nvPr/>
        </p:nvSpPr>
        <p:spPr>
          <a:xfrm>
            <a:off x="446530" y="3020114"/>
            <a:ext cx="11306629" cy="2308324"/>
          </a:xfrm>
          <a:prstGeom prst="rect">
            <a:avLst/>
          </a:prstGeom>
          <a:noFill/>
          <a:ln>
            <a:noFill/>
          </a:ln>
        </p:spPr>
        <p:txBody>
          <a:bodyPr wrap="square" rtlCol="0">
            <a:spAutoFit/>
          </a:bodyPr>
          <a:lstStyle/>
          <a:p>
            <a:pPr algn="ctr"/>
            <a:r>
              <a:rPr lang="en-US" sz="4800" b="1" dirty="0" err="1" smtClean="0">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Tiết</a:t>
            </a:r>
            <a:r>
              <a:rPr lang="en-US" sz="4800" b="1" dirty="0" smtClean="0">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 35,36:BÀI 20: </a:t>
            </a:r>
            <a:r>
              <a:rPr lang="en-US" sz="4800" b="1" dirty="0">
                <a:solidFill>
                  <a:schemeClr val="bg1"/>
                </a:solidFill>
                <a:latin typeface="Times New Roman" panose="02020603050405020304" pitchFamily="18" charset="0"/>
                <a:cs typeface="Times New Roman" panose="02020603050405020304" pitchFamily="18" charset="0"/>
              </a:rPr>
              <a:t>S</a:t>
            </a:r>
            <a:r>
              <a:rPr lang="vi-VN" sz="4800" b="1" dirty="0">
                <a:solidFill>
                  <a:schemeClr val="bg1"/>
                </a:solidFill>
                <a:latin typeface="Times New Roman" panose="02020603050405020304" pitchFamily="18" charset="0"/>
                <a:cs typeface="Times New Roman" panose="02020603050405020304" pitchFamily="18" charset="0"/>
              </a:rPr>
              <a:t>INH VẬT VÀ SỰ PHÂN BỐ CÁC ĐỚI THIÊN NHIÊN.</a:t>
            </a:r>
            <a:endParaRPr lang="en-US" sz="4800" b="1" dirty="0">
              <a:solidFill>
                <a:schemeClr val="bg1"/>
              </a:solidFill>
              <a:latin typeface="Times New Roman" panose="02020603050405020304" pitchFamily="18" charset="0"/>
              <a:cs typeface="Times New Roman" panose="02020603050405020304" pitchFamily="18" charset="0"/>
            </a:endParaRPr>
          </a:p>
          <a:p>
            <a:pPr algn="ctr"/>
            <a:r>
              <a:rPr lang="vi-VN" sz="4800" b="1" dirty="0">
                <a:solidFill>
                  <a:schemeClr val="bg1"/>
                </a:solidFill>
                <a:latin typeface="Times New Roman" panose="02020603050405020304" pitchFamily="18" charset="0"/>
                <a:cs typeface="Times New Roman" panose="02020603050405020304" pitchFamily="18" charset="0"/>
              </a:rPr>
              <a:t>RỪNG NHIỆT ĐỚI</a:t>
            </a:r>
            <a:endParaRPr lang="en-US" sz="4800" b="1" dirty="0" smtClean="0">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endParaRP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Tree>
    <p:extLst>
      <p:ext uri="{BB962C8B-B14F-4D97-AF65-F5344CB8AC3E}">
        <p14:creationId xmlns:p14="http://schemas.microsoft.com/office/powerpoint/2010/main" val="634224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5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1104" y="1080816"/>
            <a:ext cx="12024619"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88082" y="1143000"/>
            <a:ext cx="11769972"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60459" y="52392"/>
            <a:ext cx="12029941"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203201" y="126813"/>
            <a:ext cx="18287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88385" y="127000"/>
            <a:ext cx="1843615"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101601" y="126813"/>
            <a:ext cx="19303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7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20</a:t>
            </a: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88384" y="1143000"/>
            <a:ext cx="11768667"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163454" y="133916"/>
            <a:ext cx="983596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2144981" y="133917"/>
            <a:ext cx="9854433"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2293453" y="202779"/>
            <a:ext cx="874084"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a:t>
            </a:r>
            <a:endParaRPr lang="en-US" sz="3000" b="1" dirty="0">
              <a:effectLst>
                <a:outerShdw blurRad="38100" dist="38100" dir="2700000" algn="tl">
                  <a:srgbClr val="000000">
                    <a:alpha val="43137"/>
                  </a:srgbClr>
                </a:outerShdw>
              </a:effectLst>
              <a:latin typeface="Cambria" pitchFamily="18" charset="0"/>
            </a:endParaRPr>
          </a:p>
        </p:txBody>
      </p:sp>
      <p:pic>
        <p:nvPicPr>
          <p:cNvPr id="1034"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9264566" y="4422044"/>
            <a:ext cx="2692485"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761998" y="1943035"/>
            <a:ext cx="8839199" cy="3227293"/>
          </a:xfrm>
          <a:prstGeom prst="wedgeRoundRectCallout">
            <a:avLst>
              <a:gd name="adj1" fmla="val 47963"/>
              <a:gd name="adj2" fmla="val 98473"/>
              <a:gd name="adj3" fmla="val 16667"/>
            </a:avLst>
          </a:prstGeom>
          <a:solidFill>
            <a:schemeClr val="accent6">
              <a:lumMod val="60000"/>
              <a:lumOff val="40000"/>
            </a:schemeClr>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370855" y="3732297"/>
            <a:ext cx="1321003"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275268" y="613533"/>
            <a:ext cx="220832" cy="3048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72823" y="1184719"/>
            <a:ext cx="294443"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55034" y="883355"/>
            <a:ext cx="545300" cy="310457"/>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7" name="Rectangle 16"/>
          <p:cNvSpPr/>
          <p:nvPr/>
        </p:nvSpPr>
        <p:spPr>
          <a:xfrm>
            <a:off x="933367" y="2356353"/>
            <a:ext cx="8331199" cy="2400657"/>
          </a:xfrm>
          <a:prstGeom prst="rect">
            <a:avLst/>
          </a:prstGeom>
        </p:spPr>
        <p:txBody>
          <a:bodyPr wrap="square">
            <a:spAutoFit/>
          </a:bodyPr>
          <a:lstStyle/>
          <a:p>
            <a:pPr algn="just"/>
            <a:r>
              <a:rPr lang="vi-VN" sz="3000" b="1" dirty="0">
                <a:latin typeface="Cambria" panose="02040503050406030204" pitchFamily="18" charset="0"/>
                <a:ea typeface="Cambria" panose="02040503050406030204" pitchFamily="18" charset="0"/>
              </a:rPr>
              <a:t>- Hiện có khoảng 1,5 triệu loài động vật đã được xác định trên thế giới.</a:t>
            </a:r>
          </a:p>
          <a:p>
            <a:pPr algn="just"/>
            <a:r>
              <a:rPr lang="vi-VN" sz="3000" b="1" dirty="0">
                <a:latin typeface="Cambria" panose="02040503050406030204" pitchFamily="18" charset="0"/>
                <a:ea typeface="Cambria" panose="02040503050406030204" pitchFamily="18" charset="0"/>
              </a:rPr>
              <a:t>- Động vật có khả năng di chuyển để thích nghi với môi trường nên sự phân bố đa dạng và ít phụ thuộc vào khí hậu.</a:t>
            </a:r>
          </a:p>
        </p:txBody>
      </p:sp>
      <p:sp>
        <p:nvSpPr>
          <p:cNvPr id="21" name="Title 1"/>
          <p:cNvSpPr txBox="1">
            <a:spLocks/>
          </p:cNvSpPr>
          <p:nvPr/>
        </p:nvSpPr>
        <p:spPr>
          <a:xfrm>
            <a:off x="3370736" y="228600"/>
            <a:ext cx="9837264"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3000" b="1" dirty="0">
                <a:solidFill>
                  <a:srgbClr val="0D30DD"/>
                </a:solidFill>
                <a:latin typeface="Cambria" pitchFamily="18" charset="0"/>
              </a:rPr>
              <a:t>Sự đa dạng của thế giới sinh vật</a:t>
            </a:r>
            <a:endParaRPr lang="en-US" sz="3000" b="1" dirty="0">
              <a:solidFill>
                <a:srgbClr val="0D30DD"/>
              </a:solidFill>
              <a:latin typeface="Cambria" pitchFamily="18" charset="0"/>
            </a:endParaRPr>
          </a:p>
        </p:txBody>
      </p:sp>
      <p:sp>
        <p:nvSpPr>
          <p:cNvPr id="22" name="Text Box 9"/>
          <p:cNvSpPr txBox="1">
            <a:spLocks noChangeArrowheads="1"/>
          </p:cNvSpPr>
          <p:nvPr/>
        </p:nvSpPr>
        <p:spPr bwMode="auto">
          <a:xfrm>
            <a:off x="385685" y="1219201"/>
            <a:ext cx="5202316" cy="553998"/>
          </a:xfrm>
          <a:prstGeom prst="rect">
            <a:avLst/>
          </a:prstGeom>
          <a:solidFill>
            <a:srgbClr val="FFFF99"/>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3000" b="1" dirty="0">
                <a:solidFill>
                  <a:srgbClr val="CC0000"/>
                </a:solidFill>
                <a:latin typeface="Times New Roman" pitchFamily="18" charset="0"/>
                <a:cs typeface="Times New Roman" pitchFamily="18" charset="0"/>
              </a:rPr>
              <a:t>2</a:t>
            </a:r>
            <a:r>
              <a:rPr lang="en-US" sz="3000" b="1" dirty="0" smtClean="0">
                <a:solidFill>
                  <a:srgbClr val="CC0000"/>
                </a:solidFill>
                <a:latin typeface="Times New Roman" pitchFamily="18" charset="0"/>
                <a:cs typeface="Times New Roman" pitchFamily="18" charset="0"/>
              </a:rPr>
              <a:t>. </a:t>
            </a:r>
            <a:r>
              <a:rPr lang="en-US" sz="3000" b="1" dirty="0" err="1" smtClean="0">
                <a:solidFill>
                  <a:srgbClr val="CC0000"/>
                </a:solidFill>
                <a:latin typeface="Times New Roman" pitchFamily="18" charset="0"/>
                <a:cs typeface="Times New Roman" pitchFamily="18" charset="0"/>
              </a:rPr>
              <a:t>Động</a:t>
            </a:r>
            <a:r>
              <a:rPr lang="en-US" sz="3000" b="1" dirty="0" smtClean="0">
                <a:solidFill>
                  <a:srgbClr val="CC0000"/>
                </a:solidFill>
                <a:latin typeface="Times New Roman" pitchFamily="18" charset="0"/>
                <a:cs typeface="Times New Roman" pitchFamily="18" charset="0"/>
              </a:rPr>
              <a:t> </a:t>
            </a:r>
            <a:r>
              <a:rPr lang="en-US" sz="3000" b="1" dirty="0" err="1" smtClean="0">
                <a:solidFill>
                  <a:srgbClr val="CC0000"/>
                </a:solidFill>
                <a:latin typeface="Times New Roman" pitchFamily="18" charset="0"/>
                <a:cs typeface="Times New Roman" pitchFamily="18" charset="0"/>
              </a:rPr>
              <a:t>vật</a:t>
            </a:r>
            <a:endParaRPr lang="en-US" sz="30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910338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animEffect transition="in" filter="fade">
                                      <p:cBhvr>
                                        <p:cTn id="7" dur="500"/>
                                        <p:tgtEl>
                                          <p:spTgt spid="1036"/>
                                        </p:tgtEl>
                                      </p:cBhvr>
                                    </p:animEffect>
                                  </p:childTnLst>
                                </p:cTn>
                              </p:par>
                              <p:par>
                                <p:cTn id="8" presetID="10" presetClass="entr" presetSubtype="0" fill="hold" nodeType="withEffect">
                                  <p:stCondLst>
                                    <p:cond delay="0"/>
                                  </p:stCondLst>
                                  <p:childTnLst>
                                    <p:set>
                                      <p:cBhvr>
                                        <p:cTn id="9" dur="1" fill="hold">
                                          <p:stCondLst>
                                            <p:cond delay="0"/>
                                          </p:stCondLst>
                                        </p:cTn>
                                        <p:tgtEl>
                                          <p:spTgt spid="1034"/>
                                        </p:tgtEl>
                                        <p:attrNameLst>
                                          <p:attrName>style.visibility</p:attrName>
                                        </p:attrNameLst>
                                      </p:cBhvr>
                                      <p:to>
                                        <p:strVal val="visible"/>
                                      </p:to>
                                    </p:set>
                                    <p:animEffect transition="in" filter="fade">
                                      <p:cBhvr>
                                        <p:cTn id="10" dur="500"/>
                                        <p:tgtEl>
                                          <p:spTgt spid="1034"/>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36"/>
                                        </p:tgtEl>
                                        <p:attrNameLst>
                                          <p:attrName>r</p:attrName>
                                        </p:attrNameLst>
                                      </p:cBhvr>
                                    </p:animRot>
                                    <p:animRot by="-240000">
                                      <p:cBhvr>
                                        <p:cTn id="13" dur="200" fill="hold">
                                          <p:stCondLst>
                                            <p:cond delay="200"/>
                                          </p:stCondLst>
                                        </p:cTn>
                                        <p:tgtEl>
                                          <p:spTgt spid="1036"/>
                                        </p:tgtEl>
                                        <p:attrNameLst>
                                          <p:attrName>r</p:attrName>
                                        </p:attrNameLst>
                                      </p:cBhvr>
                                    </p:animRot>
                                    <p:animRot by="240000">
                                      <p:cBhvr>
                                        <p:cTn id="14" dur="200" fill="hold">
                                          <p:stCondLst>
                                            <p:cond delay="400"/>
                                          </p:stCondLst>
                                        </p:cTn>
                                        <p:tgtEl>
                                          <p:spTgt spid="1036"/>
                                        </p:tgtEl>
                                        <p:attrNameLst>
                                          <p:attrName>r</p:attrName>
                                        </p:attrNameLst>
                                      </p:cBhvr>
                                    </p:animRot>
                                    <p:animRot by="-240000">
                                      <p:cBhvr>
                                        <p:cTn id="15" dur="200" fill="hold">
                                          <p:stCondLst>
                                            <p:cond delay="600"/>
                                          </p:stCondLst>
                                        </p:cTn>
                                        <p:tgtEl>
                                          <p:spTgt spid="1036"/>
                                        </p:tgtEl>
                                        <p:attrNameLst>
                                          <p:attrName>r</p:attrName>
                                        </p:attrNameLst>
                                      </p:cBhvr>
                                    </p:animRot>
                                    <p:animRot by="120000">
                                      <p:cBhvr>
                                        <p:cTn id="16" dur="200" fill="hold">
                                          <p:stCondLst>
                                            <p:cond delay="800"/>
                                          </p:stCondLst>
                                        </p:cTn>
                                        <p:tgtEl>
                                          <p:spTgt spid="103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9" dur="500"/>
                                        <p:tgtEl>
                                          <p:spTgt spid="1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34"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5139" y="142532"/>
            <a:ext cx="11769338" cy="1151247"/>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ctr"/>
            <a:r>
              <a:rPr lang="en-US" sz="3200" b="1" dirty="0" smtClean="0">
                <a:solidFill>
                  <a:srgbClr val="FF0000"/>
                </a:solidFill>
                <a:latin typeface="Times New Roman" panose="02020603050405020304" pitchFamily="18" charset="0"/>
                <a:cs typeface="Times New Roman" panose="02020603050405020304" pitchFamily="18" charset="0"/>
              </a:rPr>
              <a:t>BÀI 20: S</a:t>
            </a:r>
            <a:r>
              <a:rPr lang="vi-VN" sz="3200" b="1" dirty="0" smtClean="0">
                <a:solidFill>
                  <a:srgbClr val="FF0000"/>
                </a:solidFill>
                <a:latin typeface="Times New Roman" panose="02020603050405020304" pitchFamily="18" charset="0"/>
                <a:cs typeface="Times New Roman" panose="02020603050405020304" pitchFamily="18" charset="0"/>
              </a:rPr>
              <a:t>INH VẬT VÀ SỰ PHÂN BỐ CÁC ĐỚI THIÊN NHIÊN.</a:t>
            </a:r>
            <a:r>
              <a:rPr lang="en-US" sz="3200" dirty="0">
                <a:solidFill>
                  <a:srgbClr val="FF0000"/>
                </a:solidFill>
                <a:latin typeface="Times New Roman" panose="02020603050405020304" pitchFamily="18" charset="0"/>
                <a:cs typeface="Times New Roman" panose="02020603050405020304" pitchFamily="18" charset="0"/>
              </a:rPr>
              <a:t> </a:t>
            </a:r>
            <a:r>
              <a:rPr lang="vi-VN" sz="3200" b="1" dirty="0" smtClean="0">
                <a:solidFill>
                  <a:srgbClr val="FF0000"/>
                </a:solidFill>
                <a:latin typeface="Times New Roman" panose="02020603050405020304" pitchFamily="18" charset="0"/>
                <a:cs typeface="Times New Roman" panose="02020603050405020304" pitchFamily="18" charset="0"/>
              </a:rPr>
              <a:t>RỪNG NHIỆT ĐỚI</a:t>
            </a:r>
            <a:endParaRPr lang="en-US" sz="32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ctr"/>
            <a:endParaRPr lang="en-GB" sz="3200" b="1" dirty="0">
              <a:solidFill>
                <a:srgbClr val="FF0000"/>
              </a:solidFill>
              <a:latin typeface="+mj-lt"/>
            </a:endParaRPr>
          </a:p>
        </p:txBody>
      </p:sp>
      <p:sp>
        <p:nvSpPr>
          <p:cNvPr id="3" name="TextBox 2"/>
          <p:cNvSpPr txBox="1"/>
          <p:nvPr/>
        </p:nvSpPr>
        <p:spPr>
          <a:xfrm>
            <a:off x="369368" y="1314180"/>
            <a:ext cx="8403826" cy="830997"/>
          </a:xfrm>
          <a:prstGeom prst="rect">
            <a:avLst/>
          </a:prstGeom>
          <a:noFill/>
        </p:spPr>
        <p:txBody>
          <a:bodyPr wrap="square">
            <a:spAutoFit/>
          </a:bodyPr>
          <a:lstStyle/>
          <a:p>
            <a:pPr>
              <a:lnSpc>
                <a:spcPct val="150000"/>
              </a:lnSpc>
              <a:defRPr/>
            </a:pPr>
            <a:r>
              <a:rPr lang="en-US" sz="3200" b="1" dirty="0" smtClean="0">
                <a:solidFill>
                  <a:srgbClr val="9B1A9E"/>
                </a:solidFill>
                <a:latin typeface="Times New Roman" panose="02020603050405020304" pitchFamily="18" charset="0"/>
                <a:cs typeface="Times New Roman" panose="02020603050405020304" pitchFamily="18" charset="0"/>
              </a:rPr>
              <a:t>II. </a:t>
            </a:r>
            <a:r>
              <a:rPr lang="en-GB" sz="3200" b="1" dirty="0" err="1">
                <a:solidFill>
                  <a:srgbClr val="9B1A9E"/>
                </a:solidFill>
                <a:latin typeface="Times New Roman" panose="02020603050405020304" pitchFamily="18" charset="0"/>
                <a:cs typeface="Times New Roman" panose="02020603050405020304" pitchFamily="18" charset="0"/>
              </a:rPr>
              <a:t>Các</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đới</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thiên</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nhiên</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smtClean="0">
                <a:solidFill>
                  <a:srgbClr val="9B1A9E"/>
                </a:solidFill>
                <a:latin typeface="Times New Roman" panose="02020603050405020304" pitchFamily="18" charset="0"/>
                <a:cs typeface="Times New Roman" panose="02020603050405020304" pitchFamily="18" charset="0"/>
              </a:rPr>
              <a:t>trên</a:t>
            </a:r>
            <a:r>
              <a:rPr lang="en-GB" sz="3200" b="1" dirty="0" smtClean="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thế</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giới</a:t>
            </a:r>
            <a:endParaRPr lang="en-GB" sz="3200" b="1" dirty="0">
              <a:solidFill>
                <a:srgbClr val="9B1A9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332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169"/>
            <a:ext cx="12192000" cy="6822831"/>
          </a:xfrm>
          <a:prstGeom prst="rect">
            <a:avLst/>
          </a:prstGeom>
        </p:spPr>
      </p:pic>
      <p:sp>
        <p:nvSpPr>
          <p:cNvPr id="3" name="Rectangle 2"/>
          <p:cNvSpPr/>
          <p:nvPr/>
        </p:nvSpPr>
        <p:spPr>
          <a:xfrm>
            <a:off x="188067" y="280555"/>
            <a:ext cx="11543269" cy="1569660"/>
          </a:xfrm>
          <a:prstGeom prst="rect">
            <a:avLst/>
          </a:prstGeom>
          <a:noFill/>
        </p:spPr>
        <p:txBody>
          <a:bodyPr wrap="square">
            <a:spAutoFit/>
          </a:bodyPr>
          <a:lstStyle/>
          <a:p>
            <a:pPr algn="just">
              <a:spcAft>
                <a:spcPts val="0"/>
              </a:spcAft>
            </a:pPr>
            <a:endParaRPr lang="nl-NL"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nl-NL"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Quan sát lược đồ hình 20.3, em hãy kể tên và xác định các đới thiên nhiên trên thế giới.</a:t>
            </a:r>
            <a:endPar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54" name="Picture 6" descr="https://tech12h.com/sites/default/files/styles/inbody400/public/screenshot_50_38.png?itok=ffCgq53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423" y="1804395"/>
            <a:ext cx="8891917" cy="48584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7524" y="0"/>
            <a:ext cx="6728298" cy="738664"/>
          </a:xfrm>
          <a:prstGeom prst="rect">
            <a:avLst/>
          </a:prstGeom>
          <a:solidFill>
            <a:schemeClr val="accent6">
              <a:lumMod val="60000"/>
              <a:lumOff val="40000"/>
            </a:schemeClr>
          </a:solidFill>
        </p:spPr>
        <p:txBody>
          <a:bodyPr wrap="square">
            <a:spAutoFit/>
          </a:bodyPr>
          <a:lstStyle/>
          <a:p>
            <a:pPr>
              <a:lnSpc>
                <a:spcPct val="150000"/>
              </a:lnSpc>
              <a:defRPr/>
            </a:pPr>
            <a:r>
              <a:rPr lang="en-US" sz="2800" b="1" dirty="0" smtClean="0">
                <a:solidFill>
                  <a:srgbClr val="9B1A9E"/>
                </a:solidFill>
                <a:latin typeface="Times New Roman" panose="02020603050405020304" pitchFamily="18" charset="0"/>
                <a:cs typeface="Times New Roman" panose="02020603050405020304" pitchFamily="18" charset="0"/>
              </a:rPr>
              <a:t>II. </a:t>
            </a:r>
            <a:r>
              <a:rPr lang="en-GB" sz="2800" b="1" dirty="0" err="1">
                <a:solidFill>
                  <a:srgbClr val="9B1A9E"/>
                </a:solidFill>
                <a:latin typeface="Times New Roman" panose="02020603050405020304" pitchFamily="18" charset="0"/>
                <a:cs typeface="Times New Roman" panose="02020603050405020304" pitchFamily="18" charset="0"/>
              </a:rPr>
              <a:t>Các</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đới</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thiên</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nhiên</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trên</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thế</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giới</a:t>
            </a:r>
            <a:endParaRPr lang="en-GB" sz="2800" b="1" dirty="0">
              <a:solidFill>
                <a:srgbClr val="9B1A9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49491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barn(inVertical)">
                                      <p:cBhvr>
                                        <p:cTn id="12" dur="500"/>
                                        <p:tgtEl>
                                          <p:spTgt spid="205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7524" y="0"/>
            <a:ext cx="6728298" cy="738664"/>
          </a:xfrm>
          <a:prstGeom prst="rect">
            <a:avLst/>
          </a:prstGeom>
          <a:solidFill>
            <a:schemeClr val="accent6">
              <a:lumMod val="60000"/>
              <a:lumOff val="40000"/>
            </a:schemeClr>
          </a:solidFill>
        </p:spPr>
        <p:txBody>
          <a:bodyPr wrap="square">
            <a:spAutoFit/>
          </a:bodyPr>
          <a:lstStyle/>
          <a:p>
            <a:pPr>
              <a:lnSpc>
                <a:spcPct val="150000"/>
              </a:lnSpc>
              <a:defRPr/>
            </a:pPr>
            <a:r>
              <a:rPr lang="en-US" sz="2800" b="1" dirty="0" smtClean="0">
                <a:solidFill>
                  <a:srgbClr val="9B1A9E"/>
                </a:solidFill>
                <a:latin typeface="Times New Roman" panose="02020603050405020304" pitchFamily="18" charset="0"/>
                <a:cs typeface="Times New Roman" panose="02020603050405020304" pitchFamily="18" charset="0"/>
              </a:rPr>
              <a:t>II. </a:t>
            </a:r>
            <a:r>
              <a:rPr lang="en-GB" sz="2800" b="1" dirty="0" err="1">
                <a:solidFill>
                  <a:srgbClr val="9B1A9E"/>
                </a:solidFill>
                <a:latin typeface="Times New Roman" panose="02020603050405020304" pitchFamily="18" charset="0"/>
                <a:cs typeface="Times New Roman" panose="02020603050405020304" pitchFamily="18" charset="0"/>
              </a:rPr>
              <a:t>Các</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đới</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thiên</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nhiên</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trên</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thế</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giới</a:t>
            </a:r>
            <a:endParaRPr lang="en-GB" sz="2800" b="1" dirty="0">
              <a:solidFill>
                <a:srgbClr val="9B1A9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161900" y="826851"/>
            <a:ext cx="6030100" cy="5719864"/>
          </a:xfrm>
          <a:prstGeom prst="rect">
            <a:avLst/>
          </a:prstGeom>
        </p:spPr>
      </p:pic>
      <p:sp>
        <p:nvSpPr>
          <p:cNvPr id="4" name="Rectangle 3"/>
          <p:cNvSpPr/>
          <p:nvPr/>
        </p:nvSpPr>
        <p:spPr>
          <a:xfrm>
            <a:off x="207523" y="1204602"/>
            <a:ext cx="5857101" cy="4708981"/>
          </a:xfrm>
          <a:prstGeom prst="rect">
            <a:avLst/>
          </a:prstGeom>
          <a:solidFill>
            <a:schemeClr val="accent2">
              <a:lumMod val="40000"/>
              <a:lumOff val="60000"/>
            </a:schemeClr>
          </a:solidFill>
        </p:spPr>
        <p:txBody>
          <a:bodyPr wrap="square">
            <a:spAutoFit/>
          </a:bodyPr>
          <a:lstStyle/>
          <a:p>
            <a:pPr algn="just">
              <a:spcAft>
                <a:spcPts val="0"/>
              </a:spcAft>
            </a:pPr>
            <a:r>
              <a:rPr lang="nl-NL" sz="30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 Dựa vào lược đồ hình 20.3 và thông tin SGK, thảo luận nhóm 5’, hãy nêu đặc điểm của đới nóng, đới ôn hòa, đới lạnh về Phạm vi</a:t>
            </a:r>
            <a:r>
              <a:rPr lang="en-US" sz="30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nl-NL" sz="30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Khí hậu</a:t>
            </a:r>
            <a:r>
              <a:rPr lang="en-US" sz="30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nl-NL" sz="30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Thực vật</a:t>
            </a:r>
            <a:r>
              <a:rPr lang="en-US" sz="30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nl-NL" sz="30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Động vật</a:t>
            </a:r>
          </a:p>
          <a:p>
            <a:pPr algn="just">
              <a:spcAft>
                <a:spcPts val="0"/>
              </a:spcAft>
            </a:pPr>
            <a:r>
              <a:rPr lang="nl-NL" sz="30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Nhóm 1,2 : đới nóng</a:t>
            </a:r>
          </a:p>
          <a:p>
            <a:pPr algn="just">
              <a:spcAft>
                <a:spcPts val="0"/>
              </a:spcAft>
            </a:pPr>
            <a:r>
              <a:rPr lang="nl-NL" sz="30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Nhóm 3,4: đới ôn hòa</a:t>
            </a:r>
          </a:p>
          <a:p>
            <a:pPr algn="just">
              <a:spcAft>
                <a:spcPts val="0"/>
              </a:spcAft>
            </a:pPr>
            <a:r>
              <a:rPr lang="nl-NL" sz="30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Nhóm 5,6: đới lạnh</a:t>
            </a:r>
            <a:endParaRPr lang="nl-NL" sz="30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US" sz="30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nl-NL" sz="30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Liệt kê các đới thiên nhiên theo châu lục.</a:t>
            </a:r>
            <a:endParaRPr lang="en-US" sz="3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75816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24" y="39543"/>
            <a:ext cx="11551227" cy="461665"/>
          </a:xfrm>
          <a:prstGeom prst="rect">
            <a:avLst/>
          </a:prstGeom>
        </p:spPr>
        <p:txBody>
          <a:bodyPr wrap="square">
            <a:spAutoFit/>
          </a:bodyPr>
          <a:lstStyle/>
          <a:p>
            <a:pPr algn="just">
              <a:spcAft>
                <a:spcPts val="0"/>
              </a:spcAft>
            </a:pPr>
            <a:endParaRPr lang="en-US" sz="24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641103920"/>
              </p:ext>
            </p:extLst>
          </p:nvPr>
        </p:nvGraphicFramePr>
        <p:xfrm>
          <a:off x="162497" y="936223"/>
          <a:ext cx="11835828" cy="5676441"/>
        </p:xfrm>
        <a:graphic>
          <a:graphicData uri="http://schemas.openxmlformats.org/drawingml/2006/table">
            <a:tbl>
              <a:tblPr firstRow="1" bandRow="1">
                <a:tableStyleId>{5C22544A-7EE6-4342-B048-85BDC9FD1C3A}</a:tableStyleId>
              </a:tblPr>
              <a:tblGrid>
                <a:gridCol w="1798209"/>
                <a:gridCol w="3429000"/>
                <a:gridCol w="3429000"/>
                <a:gridCol w="3179619"/>
              </a:tblGrid>
              <a:tr h="606458">
                <a:tc>
                  <a:txBody>
                    <a:bodyPr/>
                    <a:lstStyle/>
                    <a:p>
                      <a:pPr algn="ctr"/>
                      <a:r>
                        <a:rPr lang="en-US" sz="2400" b="1" dirty="0" err="1" smtClean="0">
                          <a:solidFill>
                            <a:srgbClr val="7030A0"/>
                          </a:solidFill>
                          <a:latin typeface="Times New Roman" panose="02020603050405020304" pitchFamily="18" charset="0"/>
                          <a:cs typeface="Times New Roman" panose="02020603050405020304" pitchFamily="18" charset="0"/>
                        </a:rPr>
                        <a:t>Đới</a:t>
                      </a:r>
                      <a:r>
                        <a:rPr lang="en-US" sz="2400" b="1" baseline="0" dirty="0" smtClean="0">
                          <a:solidFill>
                            <a:srgbClr val="7030A0"/>
                          </a:solidFill>
                          <a:latin typeface="Times New Roman" panose="02020603050405020304" pitchFamily="18" charset="0"/>
                          <a:cs typeface="Times New Roman" panose="02020603050405020304" pitchFamily="18" charset="0"/>
                        </a:rPr>
                        <a:t> </a:t>
                      </a:r>
                      <a:r>
                        <a:rPr lang="en-US" sz="2400" b="1" baseline="0" dirty="0" err="1" smtClean="0">
                          <a:solidFill>
                            <a:srgbClr val="7030A0"/>
                          </a:solidFill>
                          <a:latin typeface="Times New Roman" panose="02020603050405020304" pitchFamily="18" charset="0"/>
                          <a:cs typeface="Times New Roman" panose="02020603050405020304" pitchFamily="18" charset="0"/>
                        </a:rPr>
                        <a:t>khí</a:t>
                      </a:r>
                      <a:r>
                        <a:rPr lang="en-US" sz="2400" b="1" baseline="0" dirty="0" smtClean="0">
                          <a:solidFill>
                            <a:srgbClr val="7030A0"/>
                          </a:solidFill>
                          <a:latin typeface="Times New Roman" panose="02020603050405020304" pitchFamily="18" charset="0"/>
                          <a:cs typeface="Times New Roman" panose="02020603050405020304" pitchFamily="18" charset="0"/>
                        </a:rPr>
                        <a:t> </a:t>
                      </a:r>
                      <a:r>
                        <a:rPr lang="en-US" sz="2400" b="1" baseline="0" dirty="0" err="1" smtClean="0">
                          <a:solidFill>
                            <a:srgbClr val="7030A0"/>
                          </a:solidFill>
                          <a:latin typeface="Times New Roman" panose="02020603050405020304" pitchFamily="18" charset="0"/>
                          <a:cs typeface="Times New Roman" panose="02020603050405020304" pitchFamily="18" charset="0"/>
                        </a:rPr>
                        <a:t>hậu</a:t>
                      </a:r>
                      <a:endParaRPr lang="en-US" sz="2400" b="1" dirty="0">
                        <a:solidFill>
                          <a:srgbClr val="7030A0"/>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algn="ctr"/>
                      <a:r>
                        <a:rPr lang="en-US" sz="2400" b="1" dirty="0" err="1" smtClean="0">
                          <a:solidFill>
                            <a:srgbClr val="7030A0"/>
                          </a:solidFill>
                          <a:latin typeface="Times New Roman" panose="02020603050405020304" pitchFamily="18" charset="0"/>
                          <a:cs typeface="Times New Roman" panose="02020603050405020304" pitchFamily="18" charset="0"/>
                        </a:rPr>
                        <a:t>Đới</a:t>
                      </a:r>
                      <a:r>
                        <a:rPr lang="en-US" sz="2400" b="1" baseline="0" dirty="0" smtClean="0">
                          <a:solidFill>
                            <a:srgbClr val="7030A0"/>
                          </a:solidFill>
                          <a:latin typeface="Times New Roman" panose="02020603050405020304" pitchFamily="18" charset="0"/>
                          <a:cs typeface="Times New Roman" panose="02020603050405020304" pitchFamily="18" charset="0"/>
                        </a:rPr>
                        <a:t> </a:t>
                      </a:r>
                      <a:r>
                        <a:rPr lang="en-US" sz="2400" b="1" baseline="0" dirty="0" err="1" smtClean="0">
                          <a:solidFill>
                            <a:srgbClr val="7030A0"/>
                          </a:solidFill>
                          <a:latin typeface="Times New Roman" panose="02020603050405020304" pitchFamily="18" charset="0"/>
                          <a:cs typeface="Times New Roman" panose="02020603050405020304" pitchFamily="18" charset="0"/>
                        </a:rPr>
                        <a:t>nóng</a:t>
                      </a:r>
                      <a:endParaRPr lang="en-US" sz="2400" b="1" dirty="0">
                        <a:solidFill>
                          <a:srgbClr val="7030A0"/>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algn="ctr"/>
                      <a:r>
                        <a:rPr lang="en-US" sz="2400" b="1" dirty="0" err="1" smtClean="0">
                          <a:solidFill>
                            <a:srgbClr val="7030A0"/>
                          </a:solidFill>
                          <a:latin typeface="Times New Roman" panose="02020603050405020304" pitchFamily="18" charset="0"/>
                          <a:cs typeface="Times New Roman" panose="02020603050405020304" pitchFamily="18" charset="0"/>
                        </a:rPr>
                        <a:t>Đới</a:t>
                      </a:r>
                      <a:r>
                        <a:rPr lang="en-US" sz="2400" b="1" baseline="0" dirty="0" smtClean="0">
                          <a:solidFill>
                            <a:srgbClr val="7030A0"/>
                          </a:solidFill>
                          <a:latin typeface="Times New Roman" panose="02020603050405020304" pitchFamily="18" charset="0"/>
                          <a:cs typeface="Times New Roman" panose="02020603050405020304" pitchFamily="18" charset="0"/>
                        </a:rPr>
                        <a:t> </a:t>
                      </a:r>
                      <a:r>
                        <a:rPr lang="en-US" sz="2400" b="1" baseline="0" dirty="0" err="1" smtClean="0">
                          <a:solidFill>
                            <a:srgbClr val="7030A0"/>
                          </a:solidFill>
                          <a:latin typeface="Times New Roman" panose="02020603050405020304" pitchFamily="18" charset="0"/>
                          <a:cs typeface="Times New Roman" panose="02020603050405020304" pitchFamily="18" charset="0"/>
                        </a:rPr>
                        <a:t>ôn</a:t>
                      </a:r>
                      <a:r>
                        <a:rPr lang="en-US" sz="2400" b="1" baseline="0" dirty="0" smtClean="0">
                          <a:solidFill>
                            <a:srgbClr val="7030A0"/>
                          </a:solidFill>
                          <a:latin typeface="Times New Roman" panose="02020603050405020304" pitchFamily="18" charset="0"/>
                          <a:cs typeface="Times New Roman" panose="02020603050405020304" pitchFamily="18" charset="0"/>
                        </a:rPr>
                        <a:t> </a:t>
                      </a:r>
                      <a:r>
                        <a:rPr lang="en-US" sz="2400" b="1" baseline="0" dirty="0" err="1" smtClean="0">
                          <a:solidFill>
                            <a:srgbClr val="7030A0"/>
                          </a:solidFill>
                          <a:latin typeface="Times New Roman" panose="02020603050405020304" pitchFamily="18" charset="0"/>
                          <a:cs typeface="Times New Roman" panose="02020603050405020304" pitchFamily="18" charset="0"/>
                        </a:rPr>
                        <a:t>hòa</a:t>
                      </a:r>
                      <a:endParaRPr lang="en-US" sz="2400" b="1" dirty="0">
                        <a:solidFill>
                          <a:srgbClr val="7030A0"/>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algn="ctr"/>
                      <a:r>
                        <a:rPr lang="en-US" sz="2400" b="1" dirty="0" err="1" smtClean="0">
                          <a:solidFill>
                            <a:srgbClr val="7030A0"/>
                          </a:solidFill>
                          <a:latin typeface="Times New Roman" panose="02020603050405020304" pitchFamily="18" charset="0"/>
                          <a:cs typeface="Times New Roman" panose="02020603050405020304" pitchFamily="18" charset="0"/>
                        </a:rPr>
                        <a:t>Đới</a:t>
                      </a:r>
                      <a:r>
                        <a:rPr lang="en-US" sz="2400" b="1" baseline="0" dirty="0" smtClean="0">
                          <a:solidFill>
                            <a:srgbClr val="7030A0"/>
                          </a:solidFill>
                          <a:latin typeface="Times New Roman" panose="02020603050405020304" pitchFamily="18" charset="0"/>
                          <a:cs typeface="Times New Roman" panose="02020603050405020304" pitchFamily="18" charset="0"/>
                        </a:rPr>
                        <a:t> </a:t>
                      </a:r>
                      <a:r>
                        <a:rPr lang="en-US" sz="2400" b="1" baseline="0" dirty="0" err="1" smtClean="0">
                          <a:solidFill>
                            <a:srgbClr val="7030A0"/>
                          </a:solidFill>
                          <a:latin typeface="Times New Roman" panose="02020603050405020304" pitchFamily="18" charset="0"/>
                          <a:cs typeface="Times New Roman" panose="02020603050405020304" pitchFamily="18" charset="0"/>
                        </a:rPr>
                        <a:t>lạnh</a:t>
                      </a:r>
                      <a:endParaRPr lang="en-US" sz="2400" b="1" dirty="0">
                        <a:solidFill>
                          <a:srgbClr val="7030A0"/>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r>
              <a:tr h="1408337">
                <a:tc>
                  <a:txBody>
                    <a:bodyPr/>
                    <a:lstStyle/>
                    <a:p>
                      <a:pPr algn="ctr"/>
                      <a:r>
                        <a:rPr lang="en-US" sz="2400" b="1" dirty="0" err="1" smtClean="0">
                          <a:solidFill>
                            <a:srgbClr val="C00000"/>
                          </a:solidFill>
                          <a:latin typeface="Times New Roman" panose="02020603050405020304" pitchFamily="18" charset="0"/>
                          <a:cs typeface="Times New Roman" panose="02020603050405020304" pitchFamily="18" charset="0"/>
                        </a:rPr>
                        <a:t>Phạm</a:t>
                      </a:r>
                      <a:r>
                        <a:rPr lang="en-US" sz="2400" b="1" baseline="0" dirty="0" smtClean="0">
                          <a:solidFill>
                            <a:srgbClr val="C00000"/>
                          </a:solidFill>
                          <a:latin typeface="Times New Roman" panose="02020603050405020304" pitchFamily="18" charset="0"/>
                          <a:cs typeface="Times New Roman" panose="02020603050405020304" pitchFamily="18" charset="0"/>
                        </a:rPr>
                        <a:t> vi</a:t>
                      </a:r>
                      <a:endParaRPr lang="en-US" sz="2400" b="1" dirty="0">
                        <a:solidFill>
                          <a:srgbClr val="C00000"/>
                        </a:solidFill>
                        <a:latin typeface="Times New Roman" panose="02020603050405020304" pitchFamily="18" charset="0"/>
                        <a:cs typeface="Times New Roman" panose="02020603050405020304" pitchFamily="18" charset="0"/>
                      </a:endParaRPr>
                    </a:p>
                  </a:txBody>
                  <a:tcPr/>
                </a:tc>
                <a:tc>
                  <a:txBody>
                    <a:bodyPr/>
                    <a:lstStyle/>
                    <a:p>
                      <a:endParaRPr lang="en-US" sz="2400" b="1" dirty="0">
                        <a:latin typeface="Times New Roman" panose="02020603050405020304" pitchFamily="18" charset="0"/>
                        <a:cs typeface="Times New Roman" panose="02020603050405020304" pitchFamily="18" charset="0"/>
                      </a:endParaRPr>
                    </a:p>
                  </a:txBody>
                  <a:tcPr/>
                </a:tc>
                <a:tc>
                  <a:txBody>
                    <a:bodyPr/>
                    <a:lstStyle/>
                    <a:p>
                      <a:endParaRPr lang="en-US" sz="2400" b="1" dirty="0">
                        <a:latin typeface="Times New Roman" panose="02020603050405020304" pitchFamily="18" charset="0"/>
                        <a:cs typeface="Times New Roman" panose="02020603050405020304" pitchFamily="18" charset="0"/>
                      </a:endParaRPr>
                    </a:p>
                  </a:txBody>
                  <a:tcPr/>
                </a:tc>
                <a:tc>
                  <a:txBody>
                    <a:bodyPr/>
                    <a:lstStyle/>
                    <a:p>
                      <a:endParaRPr lang="en-US" sz="2400" b="1">
                        <a:latin typeface="Times New Roman" panose="02020603050405020304" pitchFamily="18" charset="0"/>
                        <a:cs typeface="Times New Roman" panose="02020603050405020304" pitchFamily="18" charset="0"/>
                      </a:endParaRPr>
                    </a:p>
                  </a:txBody>
                  <a:tcPr/>
                </a:tc>
              </a:tr>
              <a:tr h="1418800">
                <a:tc>
                  <a:txBody>
                    <a:bodyPr/>
                    <a:lstStyle/>
                    <a:p>
                      <a:pPr algn="ctr"/>
                      <a:r>
                        <a:rPr lang="en-US" sz="2400" b="1" dirty="0" err="1" smtClean="0">
                          <a:solidFill>
                            <a:srgbClr val="C00000"/>
                          </a:solidFill>
                          <a:latin typeface="Times New Roman" panose="02020603050405020304" pitchFamily="18" charset="0"/>
                          <a:cs typeface="Times New Roman" panose="02020603050405020304" pitchFamily="18" charset="0"/>
                        </a:rPr>
                        <a:t>Khí</a:t>
                      </a:r>
                      <a:r>
                        <a:rPr lang="en-US" sz="2400" b="1" baseline="0" dirty="0" smtClean="0">
                          <a:solidFill>
                            <a:srgbClr val="C00000"/>
                          </a:solidFill>
                          <a:latin typeface="Times New Roman" panose="02020603050405020304" pitchFamily="18" charset="0"/>
                          <a:cs typeface="Times New Roman" panose="02020603050405020304" pitchFamily="18" charset="0"/>
                        </a:rPr>
                        <a:t> </a:t>
                      </a:r>
                      <a:r>
                        <a:rPr lang="en-US" sz="2400" b="1" baseline="0" dirty="0" err="1" smtClean="0">
                          <a:solidFill>
                            <a:srgbClr val="C00000"/>
                          </a:solidFill>
                          <a:latin typeface="Times New Roman" panose="02020603050405020304" pitchFamily="18" charset="0"/>
                          <a:cs typeface="Times New Roman" panose="02020603050405020304" pitchFamily="18" charset="0"/>
                        </a:rPr>
                        <a:t>hậu</a:t>
                      </a:r>
                      <a:endParaRPr lang="en-US" sz="2400" b="1" dirty="0">
                        <a:solidFill>
                          <a:srgbClr val="C00000"/>
                        </a:solidFill>
                        <a:latin typeface="Times New Roman" panose="02020603050405020304" pitchFamily="18" charset="0"/>
                        <a:cs typeface="Times New Roman" panose="02020603050405020304" pitchFamily="18" charset="0"/>
                      </a:endParaRPr>
                    </a:p>
                  </a:txBody>
                  <a:tcPr/>
                </a:tc>
                <a:tc>
                  <a:txBody>
                    <a:bodyPr/>
                    <a:lstStyle/>
                    <a:p>
                      <a:endParaRPr lang="en-US" sz="2400" b="1" dirty="0">
                        <a:latin typeface="Times New Roman" panose="02020603050405020304" pitchFamily="18" charset="0"/>
                        <a:cs typeface="Times New Roman" panose="02020603050405020304" pitchFamily="18" charset="0"/>
                      </a:endParaRPr>
                    </a:p>
                  </a:txBody>
                  <a:tcPr/>
                </a:tc>
                <a:tc>
                  <a:txBody>
                    <a:bodyPr/>
                    <a:lstStyle/>
                    <a:p>
                      <a:endParaRPr lang="en-US" sz="2400" b="1" dirty="0">
                        <a:latin typeface="Times New Roman" panose="02020603050405020304" pitchFamily="18" charset="0"/>
                        <a:cs typeface="Times New Roman" panose="02020603050405020304" pitchFamily="18" charset="0"/>
                      </a:endParaRPr>
                    </a:p>
                  </a:txBody>
                  <a:tcPr/>
                </a:tc>
                <a:tc>
                  <a:txBody>
                    <a:bodyPr/>
                    <a:lstStyle/>
                    <a:p>
                      <a:endParaRPr lang="en-US" sz="2400" b="1" dirty="0">
                        <a:latin typeface="Times New Roman" panose="02020603050405020304" pitchFamily="18" charset="0"/>
                        <a:cs typeface="Times New Roman" panose="02020603050405020304" pitchFamily="18" charset="0"/>
                      </a:endParaRPr>
                    </a:p>
                  </a:txBody>
                  <a:tcPr/>
                </a:tc>
              </a:tr>
              <a:tr h="1460088">
                <a:tc>
                  <a:txBody>
                    <a:bodyPr/>
                    <a:lstStyle/>
                    <a:p>
                      <a:pPr algn="ctr"/>
                      <a:r>
                        <a:rPr lang="en-US" sz="2400" b="1" dirty="0" err="1" smtClean="0">
                          <a:solidFill>
                            <a:srgbClr val="C00000"/>
                          </a:solidFill>
                          <a:latin typeface="Times New Roman" panose="02020603050405020304" pitchFamily="18" charset="0"/>
                          <a:cs typeface="Times New Roman" panose="02020603050405020304" pitchFamily="18" charset="0"/>
                        </a:rPr>
                        <a:t>Thực</a:t>
                      </a:r>
                      <a:r>
                        <a:rPr lang="en-US" sz="2400" b="1" baseline="0" dirty="0" smtClean="0">
                          <a:solidFill>
                            <a:srgbClr val="C00000"/>
                          </a:solidFill>
                          <a:latin typeface="Times New Roman" panose="02020603050405020304" pitchFamily="18" charset="0"/>
                          <a:cs typeface="Times New Roman" panose="02020603050405020304" pitchFamily="18" charset="0"/>
                        </a:rPr>
                        <a:t> </a:t>
                      </a:r>
                      <a:r>
                        <a:rPr lang="en-US" sz="2400" b="1" baseline="0" dirty="0" err="1" smtClean="0">
                          <a:solidFill>
                            <a:srgbClr val="C00000"/>
                          </a:solidFill>
                          <a:latin typeface="Times New Roman" panose="02020603050405020304" pitchFamily="18" charset="0"/>
                          <a:cs typeface="Times New Roman" panose="02020603050405020304" pitchFamily="18" charset="0"/>
                        </a:rPr>
                        <a:t>vật</a:t>
                      </a:r>
                      <a:endParaRPr lang="en-US" sz="2400" b="1" dirty="0">
                        <a:solidFill>
                          <a:srgbClr val="C00000"/>
                        </a:solidFill>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r>
              <a:tr h="782758">
                <a:tc>
                  <a:txBody>
                    <a:bodyPr/>
                    <a:lstStyle/>
                    <a:p>
                      <a:pPr algn="ctr"/>
                      <a:r>
                        <a:rPr lang="en-US" sz="2400" b="1" dirty="0" err="1" smtClean="0">
                          <a:solidFill>
                            <a:srgbClr val="C00000"/>
                          </a:solidFill>
                          <a:latin typeface="Times New Roman" panose="02020603050405020304" pitchFamily="18" charset="0"/>
                          <a:cs typeface="Times New Roman" panose="02020603050405020304" pitchFamily="18" charset="0"/>
                        </a:rPr>
                        <a:t>Động</a:t>
                      </a:r>
                      <a:r>
                        <a:rPr lang="en-US" sz="2400" b="1" baseline="0" dirty="0" smtClean="0">
                          <a:solidFill>
                            <a:srgbClr val="C00000"/>
                          </a:solidFill>
                          <a:latin typeface="Times New Roman" panose="02020603050405020304" pitchFamily="18" charset="0"/>
                          <a:cs typeface="Times New Roman" panose="02020603050405020304" pitchFamily="18" charset="0"/>
                        </a:rPr>
                        <a:t> </a:t>
                      </a:r>
                      <a:r>
                        <a:rPr lang="en-US" sz="2400" b="1" baseline="0" dirty="0" err="1" smtClean="0">
                          <a:solidFill>
                            <a:srgbClr val="C00000"/>
                          </a:solidFill>
                          <a:latin typeface="Times New Roman" panose="02020603050405020304" pitchFamily="18" charset="0"/>
                          <a:cs typeface="Times New Roman" panose="02020603050405020304" pitchFamily="18" charset="0"/>
                        </a:rPr>
                        <a:t>vật</a:t>
                      </a:r>
                      <a:endParaRPr lang="en-US" sz="2400" b="1" dirty="0">
                        <a:solidFill>
                          <a:srgbClr val="C00000"/>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r>
            </a:tbl>
          </a:graphicData>
        </a:graphic>
      </p:graphicFrame>
      <p:sp>
        <p:nvSpPr>
          <p:cNvPr id="5" name="Rectangle 4"/>
          <p:cNvSpPr/>
          <p:nvPr/>
        </p:nvSpPr>
        <p:spPr>
          <a:xfrm>
            <a:off x="2042054" y="2998792"/>
            <a:ext cx="3290207" cy="10328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5510887" y="2998792"/>
            <a:ext cx="3290207" cy="1307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8933951" y="2953811"/>
            <a:ext cx="2876301" cy="1397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2042058" y="1814945"/>
            <a:ext cx="3290207" cy="512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b="1" dirty="0" smtClean="0">
              <a:solidFill>
                <a:schemeClr val="tx1"/>
              </a:solidFill>
              <a:latin typeface="Times New Roman" panose="02020603050405020304" pitchFamily="18" charset="0"/>
              <a:cs typeface="Times New Roman" panose="02020603050405020304" pitchFamily="18" charset="0"/>
            </a:endParaRPr>
          </a:p>
        </p:txBody>
      </p:sp>
      <p:sp>
        <p:nvSpPr>
          <p:cNvPr id="9" name="Rectangle 8"/>
          <p:cNvSpPr/>
          <p:nvPr/>
        </p:nvSpPr>
        <p:spPr>
          <a:xfrm>
            <a:off x="2042054" y="1519944"/>
            <a:ext cx="3290207" cy="1379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446811" y="1557560"/>
            <a:ext cx="3290207" cy="1058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8933950" y="1601768"/>
            <a:ext cx="2967840" cy="746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8933950" y="4637883"/>
            <a:ext cx="2876301" cy="595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8801094" y="5893194"/>
            <a:ext cx="2876301" cy="595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2042053" y="5835631"/>
            <a:ext cx="3290207" cy="653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082252" y="4486981"/>
            <a:ext cx="3290207" cy="1348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5446811" y="4637883"/>
            <a:ext cx="3290207" cy="990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5421573" y="5891740"/>
            <a:ext cx="3290207" cy="653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207524" y="0"/>
            <a:ext cx="6728298" cy="738664"/>
          </a:xfrm>
          <a:prstGeom prst="rect">
            <a:avLst/>
          </a:prstGeom>
          <a:solidFill>
            <a:schemeClr val="accent6">
              <a:lumMod val="60000"/>
              <a:lumOff val="40000"/>
            </a:schemeClr>
          </a:solidFill>
        </p:spPr>
        <p:txBody>
          <a:bodyPr wrap="square">
            <a:spAutoFit/>
          </a:bodyPr>
          <a:lstStyle/>
          <a:p>
            <a:pPr>
              <a:lnSpc>
                <a:spcPct val="150000"/>
              </a:lnSpc>
              <a:defRPr/>
            </a:pPr>
            <a:r>
              <a:rPr lang="en-US" sz="2800" b="1" dirty="0" smtClean="0">
                <a:solidFill>
                  <a:srgbClr val="9B1A9E"/>
                </a:solidFill>
                <a:latin typeface="Times New Roman" panose="02020603050405020304" pitchFamily="18" charset="0"/>
                <a:cs typeface="Times New Roman" panose="02020603050405020304" pitchFamily="18" charset="0"/>
              </a:rPr>
              <a:t>II. </a:t>
            </a:r>
            <a:r>
              <a:rPr lang="en-GB" sz="2800" b="1" dirty="0" err="1">
                <a:solidFill>
                  <a:srgbClr val="9B1A9E"/>
                </a:solidFill>
                <a:latin typeface="Times New Roman" panose="02020603050405020304" pitchFamily="18" charset="0"/>
                <a:cs typeface="Times New Roman" panose="02020603050405020304" pitchFamily="18" charset="0"/>
              </a:rPr>
              <a:t>Các</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đới</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thiên</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nhiên</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trên</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thế</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giới</a:t>
            </a:r>
            <a:endParaRPr lang="en-GB" sz="2800" b="1" dirty="0">
              <a:solidFill>
                <a:srgbClr val="9B1A9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01683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nodePh="1">
                                  <p:stCondLst>
                                    <p:cond delay="0"/>
                                  </p:stCondLst>
                                  <p:endCondLst>
                                    <p:cond evt="begin" delay="0">
                                      <p:tn val="13"/>
                                    </p:cond>
                                  </p:end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nodePh="1">
                                  <p:stCondLst>
                                    <p:cond delay="0"/>
                                  </p:stCondLst>
                                  <p:endCondLst>
                                    <p:cond evt="begin" delay="0">
                                      <p:tn val="18"/>
                                    </p:cond>
                                  </p:end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nodePh="1">
                                  <p:stCondLst>
                                    <p:cond delay="0"/>
                                  </p:stCondLst>
                                  <p:endCondLst>
                                    <p:cond evt="begin" delay="0">
                                      <p:tn val="23"/>
                                    </p:cond>
                                  </p:end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nodePh="1">
                                  <p:stCondLst>
                                    <p:cond delay="0"/>
                                  </p:stCondLst>
                                  <p:endCondLst>
                                    <p:cond evt="begin" delay="0">
                                      <p:tn val="28"/>
                                    </p:cond>
                                  </p:end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nodePh="1">
                                  <p:stCondLst>
                                    <p:cond delay="0"/>
                                  </p:stCondLst>
                                  <p:endCondLst>
                                    <p:cond evt="begin" delay="0">
                                      <p:tn val="34"/>
                                    </p:cond>
                                  </p:end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ppt_x"/>
                                          </p:val>
                                        </p:tav>
                                        <p:tav tm="100000">
                                          <p:val>
                                            <p:strVal val="#ppt_x"/>
                                          </p:val>
                                        </p:tav>
                                      </p:tavLst>
                                    </p:anim>
                                    <p:anim calcmode="lin" valueType="num">
                                      <p:cBhvr additive="base">
                                        <p:cTn id="3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nodePh="1">
                                  <p:stCondLst>
                                    <p:cond delay="0"/>
                                  </p:stCondLst>
                                  <p:endCondLst>
                                    <p:cond evt="begin" delay="0">
                                      <p:tn val="40"/>
                                    </p:cond>
                                  </p:end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ppt_x"/>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nodePh="1">
                                  <p:stCondLst>
                                    <p:cond delay="0"/>
                                  </p:stCondLst>
                                  <p:endCondLst>
                                    <p:cond evt="begin" delay="0">
                                      <p:tn val="46"/>
                                    </p:cond>
                                  </p:end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nodePh="1">
                                  <p:stCondLst>
                                    <p:cond delay="0"/>
                                  </p:stCondLst>
                                  <p:endCondLst>
                                    <p:cond evt="begin" delay="0">
                                      <p:tn val="51"/>
                                    </p:cond>
                                  </p:endCondLst>
                                  <p:childTnLst>
                                    <p:set>
                                      <p:cBhvr>
                                        <p:cTn id="52" dur="1" fill="hold">
                                          <p:stCondLst>
                                            <p:cond delay="0"/>
                                          </p:stCondLst>
                                        </p:cTn>
                                        <p:tgtEl>
                                          <p:spTgt spid="16"/>
                                        </p:tgtEl>
                                        <p:attrNameLst>
                                          <p:attrName>style.visibility</p:attrName>
                                        </p:attrNameLst>
                                      </p:cBhvr>
                                      <p:to>
                                        <p:strVal val="visible"/>
                                      </p:to>
                                    </p:set>
                                    <p:animEffect transition="in" filter="barn(inVertical)">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nodePh="1">
                                  <p:stCondLst>
                                    <p:cond delay="0"/>
                                  </p:stCondLst>
                                  <p:endCondLst>
                                    <p:cond evt="begin" delay="0">
                                      <p:tn val="56"/>
                                    </p:cond>
                                  </p:endCondLst>
                                  <p:childTnLst>
                                    <p:set>
                                      <p:cBhvr>
                                        <p:cTn id="57" dur="1" fill="hold">
                                          <p:stCondLst>
                                            <p:cond delay="0"/>
                                          </p:stCondLst>
                                        </p:cTn>
                                        <p:tgtEl>
                                          <p:spTgt spid="12"/>
                                        </p:tgtEl>
                                        <p:attrNameLst>
                                          <p:attrName>style.visibility</p:attrName>
                                        </p:attrNameLst>
                                      </p:cBhvr>
                                      <p:to>
                                        <p:strVal val="visible"/>
                                      </p:to>
                                    </p:set>
                                    <p:animEffect transition="in" filter="barn(inVertical)">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nodePh="1">
                                  <p:stCondLst>
                                    <p:cond delay="0"/>
                                  </p:stCondLst>
                                  <p:endCondLst>
                                    <p:cond evt="begin" delay="0">
                                      <p:tn val="61"/>
                                    </p:cond>
                                  </p:endCondLst>
                                  <p:childTnLst>
                                    <p:set>
                                      <p:cBhvr>
                                        <p:cTn id="62" dur="1" fill="hold">
                                          <p:stCondLst>
                                            <p:cond delay="0"/>
                                          </p:stCondLst>
                                        </p:cTn>
                                        <p:tgtEl>
                                          <p:spTgt spid="14"/>
                                        </p:tgtEl>
                                        <p:attrNameLst>
                                          <p:attrName>style.visibility</p:attrName>
                                        </p:attrNameLst>
                                      </p:cBhvr>
                                      <p:to>
                                        <p:strVal val="visible"/>
                                      </p:to>
                                    </p:set>
                                    <p:animEffect transition="in" filter="wipe(down)">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nodePh="1">
                                  <p:stCondLst>
                                    <p:cond delay="0"/>
                                  </p:stCondLst>
                                  <p:endCondLst>
                                    <p:cond evt="begin" delay="0">
                                      <p:tn val="66"/>
                                    </p:cond>
                                  </p:endCondLst>
                                  <p:childTnLst>
                                    <p:set>
                                      <p:cBhvr>
                                        <p:cTn id="67" dur="1" fill="hold">
                                          <p:stCondLst>
                                            <p:cond delay="0"/>
                                          </p:stCondLst>
                                        </p:cTn>
                                        <p:tgtEl>
                                          <p:spTgt spid="17"/>
                                        </p:tgtEl>
                                        <p:attrNameLst>
                                          <p:attrName>style.visibility</p:attrName>
                                        </p:attrNameLst>
                                      </p:cBhvr>
                                      <p:to>
                                        <p:strVal val="visible"/>
                                      </p:to>
                                    </p:set>
                                    <p:animEffect transition="in" filter="wipe(down)">
                                      <p:cBhvr>
                                        <p:cTn id="68" dur="500"/>
                                        <p:tgtEl>
                                          <p:spTgt spid="17"/>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nodePh="1">
                                  <p:stCondLst>
                                    <p:cond delay="0"/>
                                  </p:stCondLst>
                                  <p:endCondLst>
                                    <p:cond evt="begin" delay="0">
                                      <p:tn val="71"/>
                                    </p:cond>
                                  </p:endCondLst>
                                  <p:childTnLst>
                                    <p:set>
                                      <p:cBhvr>
                                        <p:cTn id="72" dur="1" fill="hold">
                                          <p:stCondLst>
                                            <p:cond delay="0"/>
                                          </p:stCondLst>
                                        </p:cTn>
                                        <p:tgtEl>
                                          <p:spTgt spid="13"/>
                                        </p:tgtEl>
                                        <p:attrNameLst>
                                          <p:attrName>style.visibility</p:attrName>
                                        </p:attrNameLst>
                                      </p:cBhvr>
                                      <p:to>
                                        <p:strVal val="visible"/>
                                      </p:to>
                                    </p:set>
                                    <p:animEffect transition="in" filter="wipe(down)">
                                      <p:cBhvr>
                                        <p:cTn id="73" dur="500"/>
                                        <p:tgtEl>
                                          <p:spTgt spid="13"/>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wipe(down)">
                                      <p:cBhvr>
                                        <p:cTn id="7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9" grpId="0"/>
      <p:bldP spid="10" grpId="0"/>
      <p:bldP spid="11" grpId="0"/>
      <p:bldP spid="12" grpId="0"/>
      <p:bldP spid="13" grpId="0"/>
      <p:bldP spid="14" grpId="0"/>
      <p:bldP spid="15" grpId="0"/>
      <p:bldP spid="16" grpId="0"/>
      <p:bldP spid="17" grpId="0"/>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17213884"/>
              </p:ext>
            </p:extLst>
          </p:nvPr>
        </p:nvGraphicFramePr>
        <p:xfrm>
          <a:off x="162497" y="936223"/>
          <a:ext cx="11835828" cy="5854542"/>
        </p:xfrm>
        <a:graphic>
          <a:graphicData uri="http://schemas.openxmlformats.org/drawingml/2006/table">
            <a:tbl>
              <a:tblPr firstRow="1" bandRow="1">
                <a:tableStyleId>{5C22544A-7EE6-4342-B048-85BDC9FD1C3A}</a:tableStyleId>
              </a:tblPr>
              <a:tblGrid>
                <a:gridCol w="1798209"/>
                <a:gridCol w="3429000"/>
                <a:gridCol w="3429000"/>
                <a:gridCol w="3179619"/>
              </a:tblGrid>
              <a:tr h="606458">
                <a:tc>
                  <a:txBody>
                    <a:bodyPr/>
                    <a:lstStyle/>
                    <a:p>
                      <a:pPr algn="ctr"/>
                      <a:r>
                        <a:rPr lang="en-US" sz="2400" b="1" dirty="0" err="1" smtClean="0">
                          <a:solidFill>
                            <a:srgbClr val="7030A0"/>
                          </a:solidFill>
                          <a:latin typeface="Times New Roman" panose="02020603050405020304" pitchFamily="18" charset="0"/>
                          <a:cs typeface="Times New Roman" panose="02020603050405020304" pitchFamily="18" charset="0"/>
                        </a:rPr>
                        <a:t>Đới</a:t>
                      </a:r>
                      <a:r>
                        <a:rPr lang="en-US" sz="2400" b="1" baseline="0" dirty="0" smtClean="0">
                          <a:solidFill>
                            <a:srgbClr val="7030A0"/>
                          </a:solidFill>
                          <a:latin typeface="Times New Roman" panose="02020603050405020304" pitchFamily="18" charset="0"/>
                          <a:cs typeface="Times New Roman" panose="02020603050405020304" pitchFamily="18" charset="0"/>
                        </a:rPr>
                        <a:t> </a:t>
                      </a:r>
                      <a:r>
                        <a:rPr lang="en-US" sz="2400" b="1" baseline="0" dirty="0" err="1" smtClean="0">
                          <a:solidFill>
                            <a:srgbClr val="7030A0"/>
                          </a:solidFill>
                          <a:latin typeface="Times New Roman" panose="02020603050405020304" pitchFamily="18" charset="0"/>
                          <a:cs typeface="Times New Roman" panose="02020603050405020304" pitchFamily="18" charset="0"/>
                        </a:rPr>
                        <a:t>khí</a:t>
                      </a:r>
                      <a:r>
                        <a:rPr lang="en-US" sz="2400" b="1" baseline="0" dirty="0" smtClean="0">
                          <a:solidFill>
                            <a:srgbClr val="7030A0"/>
                          </a:solidFill>
                          <a:latin typeface="Times New Roman" panose="02020603050405020304" pitchFamily="18" charset="0"/>
                          <a:cs typeface="Times New Roman" panose="02020603050405020304" pitchFamily="18" charset="0"/>
                        </a:rPr>
                        <a:t> </a:t>
                      </a:r>
                      <a:r>
                        <a:rPr lang="en-US" sz="2400" b="1" baseline="0" dirty="0" err="1" smtClean="0">
                          <a:solidFill>
                            <a:srgbClr val="7030A0"/>
                          </a:solidFill>
                          <a:latin typeface="Times New Roman" panose="02020603050405020304" pitchFamily="18" charset="0"/>
                          <a:cs typeface="Times New Roman" panose="02020603050405020304" pitchFamily="18" charset="0"/>
                        </a:rPr>
                        <a:t>hậu</a:t>
                      </a:r>
                      <a:endParaRPr lang="en-US" sz="2400" b="1" dirty="0">
                        <a:solidFill>
                          <a:srgbClr val="7030A0"/>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algn="ctr"/>
                      <a:r>
                        <a:rPr lang="en-US" sz="2400" b="1" dirty="0" err="1" smtClean="0">
                          <a:solidFill>
                            <a:srgbClr val="7030A0"/>
                          </a:solidFill>
                          <a:latin typeface="Times New Roman" panose="02020603050405020304" pitchFamily="18" charset="0"/>
                          <a:cs typeface="Times New Roman" panose="02020603050405020304" pitchFamily="18" charset="0"/>
                        </a:rPr>
                        <a:t>Đới</a:t>
                      </a:r>
                      <a:r>
                        <a:rPr lang="en-US" sz="2400" b="1" baseline="0" dirty="0" smtClean="0">
                          <a:solidFill>
                            <a:srgbClr val="7030A0"/>
                          </a:solidFill>
                          <a:latin typeface="Times New Roman" panose="02020603050405020304" pitchFamily="18" charset="0"/>
                          <a:cs typeface="Times New Roman" panose="02020603050405020304" pitchFamily="18" charset="0"/>
                        </a:rPr>
                        <a:t> </a:t>
                      </a:r>
                      <a:r>
                        <a:rPr lang="en-US" sz="2400" b="1" baseline="0" dirty="0" err="1" smtClean="0">
                          <a:solidFill>
                            <a:srgbClr val="7030A0"/>
                          </a:solidFill>
                          <a:latin typeface="Times New Roman" panose="02020603050405020304" pitchFamily="18" charset="0"/>
                          <a:cs typeface="Times New Roman" panose="02020603050405020304" pitchFamily="18" charset="0"/>
                        </a:rPr>
                        <a:t>nóng</a:t>
                      </a:r>
                      <a:endParaRPr lang="en-US" sz="2400" b="1" dirty="0">
                        <a:solidFill>
                          <a:srgbClr val="7030A0"/>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algn="ctr"/>
                      <a:r>
                        <a:rPr lang="en-US" sz="2400" b="1" dirty="0" err="1" smtClean="0">
                          <a:solidFill>
                            <a:srgbClr val="7030A0"/>
                          </a:solidFill>
                          <a:latin typeface="Times New Roman" panose="02020603050405020304" pitchFamily="18" charset="0"/>
                          <a:cs typeface="Times New Roman" panose="02020603050405020304" pitchFamily="18" charset="0"/>
                        </a:rPr>
                        <a:t>Đới</a:t>
                      </a:r>
                      <a:r>
                        <a:rPr lang="en-US" sz="2400" b="1" baseline="0" dirty="0" smtClean="0">
                          <a:solidFill>
                            <a:srgbClr val="7030A0"/>
                          </a:solidFill>
                          <a:latin typeface="Times New Roman" panose="02020603050405020304" pitchFamily="18" charset="0"/>
                          <a:cs typeface="Times New Roman" panose="02020603050405020304" pitchFamily="18" charset="0"/>
                        </a:rPr>
                        <a:t> </a:t>
                      </a:r>
                      <a:r>
                        <a:rPr lang="en-US" sz="2400" b="1" baseline="0" dirty="0" err="1" smtClean="0">
                          <a:solidFill>
                            <a:srgbClr val="7030A0"/>
                          </a:solidFill>
                          <a:latin typeface="Times New Roman" panose="02020603050405020304" pitchFamily="18" charset="0"/>
                          <a:cs typeface="Times New Roman" panose="02020603050405020304" pitchFamily="18" charset="0"/>
                        </a:rPr>
                        <a:t>ôn</a:t>
                      </a:r>
                      <a:r>
                        <a:rPr lang="en-US" sz="2400" b="1" baseline="0" dirty="0" smtClean="0">
                          <a:solidFill>
                            <a:srgbClr val="7030A0"/>
                          </a:solidFill>
                          <a:latin typeface="Times New Roman" panose="02020603050405020304" pitchFamily="18" charset="0"/>
                          <a:cs typeface="Times New Roman" panose="02020603050405020304" pitchFamily="18" charset="0"/>
                        </a:rPr>
                        <a:t> </a:t>
                      </a:r>
                      <a:r>
                        <a:rPr lang="en-US" sz="2400" b="1" baseline="0" dirty="0" err="1" smtClean="0">
                          <a:solidFill>
                            <a:srgbClr val="7030A0"/>
                          </a:solidFill>
                          <a:latin typeface="Times New Roman" panose="02020603050405020304" pitchFamily="18" charset="0"/>
                          <a:cs typeface="Times New Roman" panose="02020603050405020304" pitchFamily="18" charset="0"/>
                        </a:rPr>
                        <a:t>hòa</a:t>
                      </a:r>
                      <a:endParaRPr lang="en-US" sz="2400" b="1" dirty="0">
                        <a:solidFill>
                          <a:srgbClr val="7030A0"/>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algn="ctr"/>
                      <a:r>
                        <a:rPr lang="en-US" sz="2400" b="1" dirty="0" err="1" smtClean="0">
                          <a:solidFill>
                            <a:srgbClr val="7030A0"/>
                          </a:solidFill>
                          <a:latin typeface="Times New Roman" panose="02020603050405020304" pitchFamily="18" charset="0"/>
                          <a:cs typeface="Times New Roman" panose="02020603050405020304" pitchFamily="18" charset="0"/>
                        </a:rPr>
                        <a:t>Đới</a:t>
                      </a:r>
                      <a:r>
                        <a:rPr lang="en-US" sz="2400" b="1" baseline="0" dirty="0" smtClean="0">
                          <a:solidFill>
                            <a:srgbClr val="7030A0"/>
                          </a:solidFill>
                          <a:latin typeface="Times New Roman" panose="02020603050405020304" pitchFamily="18" charset="0"/>
                          <a:cs typeface="Times New Roman" panose="02020603050405020304" pitchFamily="18" charset="0"/>
                        </a:rPr>
                        <a:t> </a:t>
                      </a:r>
                      <a:r>
                        <a:rPr lang="en-US" sz="2400" b="1" baseline="0" dirty="0" err="1" smtClean="0">
                          <a:solidFill>
                            <a:srgbClr val="7030A0"/>
                          </a:solidFill>
                          <a:latin typeface="Times New Roman" panose="02020603050405020304" pitchFamily="18" charset="0"/>
                          <a:cs typeface="Times New Roman" panose="02020603050405020304" pitchFamily="18" charset="0"/>
                        </a:rPr>
                        <a:t>lạnh</a:t>
                      </a:r>
                      <a:endParaRPr lang="en-US" sz="2400" b="1" dirty="0">
                        <a:solidFill>
                          <a:srgbClr val="7030A0"/>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r>
              <a:tr h="1173625">
                <a:tc>
                  <a:txBody>
                    <a:bodyPr/>
                    <a:lstStyle/>
                    <a:p>
                      <a:pPr algn="ctr"/>
                      <a:r>
                        <a:rPr lang="en-US" sz="2400" b="1" dirty="0" err="1" smtClean="0">
                          <a:solidFill>
                            <a:srgbClr val="C00000"/>
                          </a:solidFill>
                          <a:latin typeface="Times New Roman" panose="02020603050405020304" pitchFamily="18" charset="0"/>
                          <a:cs typeface="Times New Roman" panose="02020603050405020304" pitchFamily="18" charset="0"/>
                        </a:rPr>
                        <a:t>Phạm</a:t>
                      </a:r>
                      <a:r>
                        <a:rPr lang="en-US" sz="2400" b="1" baseline="0" dirty="0" smtClean="0">
                          <a:solidFill>
                            <a:srgbClr val="C00000"/>
                          </a:solidFill>
                          <a:latin typeface="Times New Roman" panose="02020603050405020304" pitchFamily="18" charset="0"/>
                          <a:cs typeface="Times New Roman" panose="02020603050405020304" pitchFamily="18" charset="0"/>
                        </a:rPr>
                        <a:t> vi</a:t>
                      </a:r>
                      <a:endParaRPr lang="en-US" sz="2400" b="1" dirty="0">
                        <a:solidFill>
                          <a:srgbClr val="C00000"/>
                        </a:solidFill>
                        <a:latin typeface="Times New Roman" panose="02020603050405020304" pitchFamily="18" charset="0"/>
                        <a:cs typeface="Times New Roman" panose="02020603050405020304" pitchFamily="18" charset="0"/>
                      </a:endParaRPr>
                    </a:p>
                  </a:txBody>
                  <a:tcPr/>
                </a:tc>
                <a:tc>
                  <a:txBody>
                    <a:bodyPr/>
                    <a:lstStyle/>
                    <a:p>
                      <a:endParaRPr lang="en-US" sz="2400" b="1" dirty="0">
                        <a:latin typeface="Times New Roman" panose="02020603050405020304" pitchFamily="18" charset="0"/>
                        <a:cs typeface="Times New Roman" panose="02020603050405020304" pitchFamily="18" charset="0"/>
                      </a:endParaRPr>
                    </a:p>
                  </a:txBody>
                  <a:tcPr/>
                </a:tc>
                <a:tc>
                  <a:txBody>
                    <a:bodyPr/>
                    <a:lstStyle/>
                    <a:p>
                      <a:endParaRPr lang="en-US" sz="2400" b="1" dirty="0">
                        <a:latin typeface="Times New Roman" panose="02020603050405020304" pitchFamily="18" charset="0"/>
                        <a:cs typeface="Times New Roman" panose="02020603050405020304" pitchFamily="18" charset="0"/>
                      </a:endParaRPr>
                    </a:p>
                  </a:txBody>
                  <a:tcPr/>
                </a:tc>
                <a:tc>
                  <a:txBody>
                    <a:bodyPr/>
                    <a:lstStyle/>
                    <a:p>
                      <a:endParaRPr lang="en-US" sz="2400" b="1">
                        <a:latin typeface="Times New Roman" panose="02020603050405020304" pitchFamily="18" charset="0"/>
                        <a:cs typeface="Times New Roman" panose="02020603050405020304" pitchFamily="18" charset="0"/>
                      </a:endParaRPr>
                    </a:p>
                  </a:txBody>
                  <a:tcPr/>
                </a:tc>
              </a:tr>
              <a:tr h="1418800">
                <a:tc>
                  <a:txBody>
                    <a:bodyPr/>
                    <a:lstStyle/>
                    <a:p>
                      <a:pPr algn="ctr"/>
                      <a:r>
                        <a:rPr lang="en-US" sz="2400" b="1" dirty="0" err="1" smtClean="0">
                          <a:solidFill>
                            <a:srgbClr val="C00000"/>
                          </a:solidFill>
                          <a:latin typeface="Times New Roman" panose="02020603050405020304" pitchFamily="18" charset="0"/>
                          <a:cs typeface="Times New Roman" panose="02020603050405020304" pitchFamily="18" charset="0"/>
                        </a:rPr>
                        <a:t>Khí</a:t>
                      </a:r>
                      <a:r>
                        <a:rPr lang="en-US" sz="2400" b="1" baseline="0" dirty="0" smtClean="0">
                          <a:solidFill>
                            <a:srgbClr val="C00000"/>
                          </a:solidFill>
                          <a:latin typeface="Times New Roman" panose="02020603050405020304" pitchFamily="18" charset="0"/>
                          <a:cs typeface="Times New Roman" panose="02020603050405020304" pitchFamily="18" charset="0"/>
                        </a:rPr>
                        <a:t> </a:t>
                      </a:r>
                      <a:r>
                        <a:rPr lang="en-US" sz="2400" b="1" baseline="0" dirty="0" err="1" smtClean="0">
                          <a:solidFill>
                            <a:srgbClr val="C00000"/>
                          </a:solidFill>
                          <a:latin typeface="Times New Roman" panose="02020603050405020304" pitchFamily="18" charset="0"/>
                          <a:cs typeface="Times New Roman" panose="02020603050405020304" pitchFamily="18" charset="0"/>
                        </a:rPr>
                        <a:t>hậu</a:t>
                      </a:r>
                      <a:endParaRPr lang="en-US" sz="2400" b="1" dirty="0">
                        <a:solidFill>
                          <a:srgbClr val="C00000"/>
                        </a:solidFill>
                        <a:latin typeface="Times New Roman" panose="02020603050405020304" pitchFamily="18" charset="0"/>
                        <a:cs typeface="Times New Roman" panose="02020603050405020304" pitchFamily="18" charset="0"/>
                      </a:endParaRPr>
                    </a:p>
                  </a:txBody>
                  <a:tcPr/>
                </a:tc>
                <a:tc>
                  <a:txBody>
                    <a:bodyPr/>
                    <a:lstStyle/>
                    <a:p>
                      <a:endParaRPr lang="en-US" sz="2400" b="1" dirty="0">
                        <a:latin typeface="Times New Roman" panose="02020603050405020304" pitchFamily="18" charset="0"/>
                        <a:cs typeface="Times New Roman" panose="02020603050405020304" pitchFamily="18" charset="0"/>
                      </a:endParaRPr>
                    </a:p>
                  </a:txBody>
                  <a:tcPr/>
                </a:tc>
                <a:tc>
                  <a:txBody>
                    <a:bodyPr/>
                    <a:lstStyle/>
                    <a:p>
                      <a:endParaRPr lang="en-US" sz="2400" b="1" dirty="0">
                        <a:latin typeface="Times New Roman" panose="02020603050405020304" pitchFamily="18" charset="0"/>
                        <a:cs typeface="Times New Roman" panose="02020603050405020304" pitchFamily="18" charset="0"/>
                      </a:endParaRPr>
                    </a:p>
                  </a:txBody>
                  <a:tcPr/>
                </a:tc>
                <a:tc>
                  <a:txBody>
                    <a:bodyPr/>
                    <a:lstStyle/>
                    <a:p>
                      <a:endParaRPr lang="en-US" sz="2400" b="1" dirty="0">
                        <a:latin typeface="Times New Roman" panose="02020603050405020304" pitchFamily="18" charset="0"/>
                        <a:cs typeface="Times New Roman" panose="02020603050405020304" pitchFamily="18" charset="0"/>
                      </a:endParaRPr>
                    </a:p>
                  </a:txBody>
                  <a:tcPr/>
                </a:tc>
              </a:tr>
              <a:tr h="1460088">
                <a:tc>
                  <a:txBody>
                    <a:bodyPr/>
                    <a:lstStyle/>
                    <a:p>
                      <a:pPr algn="ctr"/>
                      <a:r>
                        <a:rPr lang="en-US" sz="2400" b="1" dirty="0" err="1" smtClean="0">
                          <a:solidFill>
                            <a:srgbClr val="C00000"/>
                          </a:solidFill>
                          <a:latin typeface="Times New Roman" panose="02020603050405020304" pitchFamily="18" charset="0"/>
                          <a:cs typeface="Times New Roman" panose="02020603050405020304" pitchFamily="18" charset="0"/>
                        </a:rPr>
                        <a:t>Thực</a:t>
                      </a:r>
                      <a:r>
                        <a:rPr lang="en-US" sz="2400" b="1" baseline="0" dirty="0" smtClean="0">
                          <a:solidFill>
                            <a:srgbClr val="C00000"/>
                          </a:solidFill>
                          <a:latin typeface="Times New Roman" panose="02020603050405020304" pitchFamily="18" charset="0"/>
                          <a:cs typeface="Times New Roman" panose="02020603050405020304" pitchFamily="18" charset="0"/>
                        </a:rPr>
                        <a:t> </a:t>
                      </a:r>
                      <a:r>
                        <a:rPr lang="en-US" sz="2400" b="1" baseline="0" dirty="0" err="1" smtClean="0">
                          <a:solidFill>
                            <a:srgbClr val="C00000"/>
                          </a:solidFill>
                          <a:latin typeface="Times New Roman" panose="02020603050405020304" pitchFamily="18" charset="0"/>
                          <a:cs typeface="Times New Roman" panose="02020603050405020304" pitchFamily="18" charset="0"/>
                        </a:rPr>
                        <a:t>vật</a:t>
                      </a:r>
                      <a:endParaRPr lang="en-US" sz="2400" b="1" dirty="0">
                        <a:solidFill>
                          <a:srgbClr val="C00000"/>
                        </a:solidFill>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r>
              <a:tr h="1195571">
                <a:tc>
                  <a:txBody>
                    <a:bodyPr/>
                    <a:lstStyle/>
                    <a:p>
                      <a:pPr algn="ctr"/>
                      <a:r>
                        <a:rPr lang="en-US" sz="2400" b="1" dirty="0" err="1" smtClean="0">
                          <a:solidFill>
                            <a:srgbClr val="C00000"/>
                          </a:solidFill>
                          <a:latin typeface="Times New Roman" panose="02020603050405020304" pitchFamily="18" charset="0"/>
                          <a:cs typeface="Times New Roman" panose="02020603050405020304" pitchFamily="18" charset="0"/>
                        </a:rPr>
                        <a:t>Động</a:t>
                      </a:r>
                      <a:r>
                        <a:rPr lang="en-US" sz="2400" b="1" baseline="0" dirty="0" smtClean="0">
                          <a:solidFill>
                            <a:srgbClr val="C00000"/>
                          </a:solidFill>
                          <a:latin typeface="Times New Roman" panose="02020603050405020304" pitchFamily="18" charset="0"/>
                          <a:cs typeface="Times New Roman" panose="02020603050405020304" pitchFamily="18" charset="0"/>
                        </a:rPr>
                        <a:t> </a:t>
                      </a:r>
                      <a:r>
                        <a:rPr lang="en-US" sz="2400" b="1" baseline="0" dirty="0" err="1" smtClean="0">
                          <a:solidFill>
                            <a:srgbClr val="C00000"/>
                          </a:solidFill>
                          <a:latin typeface="Times New Roman" panose="02020603050405020304" pitchFamily="18" charset="0"/>
                          <a:cs typeface="Times New Roman" panose="02020603050405020304" pitchFamily="18" charset="0"/>
                        </a:rPr>
                        <a:t>vật</a:t>
                      </a:r>
                      <a:endParaRPr lang="en-US" sz="2400" b="1" dirty="0">
                        <a:solidFill>
                          <a:srgbClr val="C00000"/>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r>
            </a:tbl>
          </a:graphicData>
        </a:graphic>
      </p:graphicFrame>
      <p:sp>
        <p:nvSpPr>
          <p:cNvPr id="5" name="Rectangle 4"/>
          <p:cNvSpPr/>
          <p:nvPr/>
        </p:nvSpPr>
        <p:spPr>
          <a:xfrm>
            <a:off x="2042054" y="2861493"/>
            <a:ext cx="3290207" cy="10328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smtClean="0">
                <a:solidFill>
                  <a:schemeClr val="tx1"/>
                </a:solidFill>
                <a:latin typeface="Times New Roman" panose="02020603050405020304" pitchFamily="18" charset="0"/>
                <a:cs typeface="Times New Roman" panose="02020603050405020304" pitchFamily="18" charset="0"/>
              </a:rPr>
              <a:t>Q</a:t>
            </a:r>
            <a:r>
              <a:rPr lang="vi-VN" sz="2200" b="1" dirty="0" smtClean="0">
                <a:solidFill>
                  <a:schemeClr val="tx1"/>
                </a:solidFill>
                <a:latin typeface="Times New Roman" panose="02020603050405020304" pitchFamily="18" charset="0"/>
                <a:cs typeface="Times New Roman" panose="02020603050405020304" pitchFamily="18" charset="0"/>
              </a:rPr>
              <a:t>uanh </a:t>
            </a:r>
            <a:r>
              <a:rPr lang="vi-VN" sz="2200" b="1" dirty="0">
                <a:solidFill>
                  <a:schemeClr val="tx1"/>
                </a:solidFill>
                <a:latin typeface="Times New Roman" panose="02020603050405020304" pitchFamily="18" charset="0"/>
                <a:cs typeface="Times New Roman" panose="02020603050405020304" pitchFamily="18" charset="0"/>
              </a:rPr>
              <a:t>năm nóng, nhiệt </a:t>
            </a:r>
            <a:r>
              <a:rPr lang="vi-VN" sz="2200" b="1" dirty="0" smtClean="0">
                <a:solidFill>
                  <a:schemeClr val="tx1"/>
                </a:solidFill>
                <a:latin typeface="Times New Roman" panose="02020603050405020304" pitchFamily="18" charset="0"/>
                <a:cs typeface="Times New Roman" panose="02020603050405020304" pitchFamily="18" charset="0"/>
              </a:rPr>
              <a:t>độ</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cao</a:t>
            </a:r>
            <a:r>
              <a:rPr lang="nl-NL" sz="2200" b="1" dirty="0" smtClean="0">
                <a:solidFill>
                  <a:schemeClr val="tx1"/>
                </a:solidFill>
                <a:latin typeface="Times New Roman" panose="02020603050405020304" pitchFamily="18" charset="0"/>
                <a:cs typeface="Times New Roman" panose="02020603050405020304" pitchFamily="18" charset="0"/>
              </a:rPr>
              <a:t>, chế độ mưa khác nhau tùy khu vực</a:t>
            </a:r>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5494580" y="2724195"/>
            <a:ext cx="3290207" cy="1307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200" b="1" dirty="0" smtClean="0">
                <a:solidFill>
                  <a:schemeClr val="tx1"/>
                </a:solidFill>
                <a:latin typeface="Times New Roman" panose="02020603050405020304" pitchFamily="18" charset="0"/>
                <a:cs typeface="Times New Roman" panose="02020603050405020304" pitchFamily="18" charset="0"/>
              </a:rPr>
              <a:t>Mang tính chất trung gian giữa đới nóng và lạnh, thời tiết hay thay đổi thất thường. </a:t>
            </a:r>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8979719" y="2733100"/>
            <a:ext cx="2876301" cy="1397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Khắc</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nghiệt</a:t>
            </a:r>
            <a:r>
              <a:rPr lang="en-US" sz="2200" b="1" dirty="0" smtClean="0">
                <a:solidFill>
                  <a:schemeClr val="tx1"/>
                </a:solidFill>
                <a:latin typeface="Times New Roman" panose="02020603050405020304" pitchFamily="18" charset="0"/>
                <a:cs typeface="Times New Roman" panose="02020603050405020304" pitchFamily="18" charset="0"/>
              </a:rPr>
              <a:t>. Q</a:t>
            </a:r>
            <a:r>
              <a:rPr lang="vi-VN" sz="2200" b="1" dirty="0" smtClean="0">
                <a:solidFill>
                  <a:schemeClr val="tx1"/>
                </a:solidFill>
                <a:latin typeface="Times New Roman" panose="02020603050405020304" pitchFamily="18" charset="0"/>
                <a:cs typeface="Times New Roman" panose="02020603050405020304" pitchFamily="18" charset="0"/>
              </a:rPr>
              <a:t>uanh </a:t>
            </a:r>
            <a:r>
              <a:rPr lang="vi-VN" sz="2200" b="1" dirty="0">
                <a:solidFill>
                  <a:schemeClr val="tx1"/>
                </a:solidFill>
                <a:latin typeface="Times New Roman" panose="02020603050405020304" pitchFamily="18" charset="0"/>
                <a:cs typeface="Times New Roman" panose="02020603050405020304" pitchFamily="18" charset="0"/>
              </a:rPr>
              <a:t>năm </a:t>
            </a:r>
            <a:r>
              <a:rPr lang="en-US" sz="2200" b="1" dirty="0" err="1" smtClean="0">
                <a:solidFill>
                  <a:schemeClr val="tx1"/>
                </a:solidFill>
                <a:latin typeface="Times New Roman" panose="02020603050405020304" pitchFamily="18" charset="0"/>
                <a:cs typeface="Times New Roman" panose="02020603050405020304" pitchFamily="18" charset="0"/>
              </a:rPr>
              <a:t>lạnh</a:t>
            </a:r>
            <a:r>
              <a:rPr lang="vi-VN" sz="2200" b="1" dirty="0" smtClean="0">
                <a:solidFill>
                  <a:schemeClr val="tx1"/>
                </a:solidFill>
                <a:latin typeface="Times New Roman" panose="02020603050405020304" pitchFamily="18" charset="0"/>
                <a:cs typeface="Times New Roman" panose="02020603050405020304" pitchFamily="18" charset="0"/>
              </a:rPr>
              <a:t>, </a:t>
            </a:r>
            <a:r>
              <a:rPr lang="vi-VN" sz="2200" b="1" dirty="0">
                <a:solidFill>
                  <a:schemeClr val="tx1"/>
                </a:solidFill>
                <a:latin typeface="Times New Roman" panose="02020603050405020304" pitchFamily="18" charset="0"/>
                <a:cs typeface="Times New Roman" panose="02020603050405020304" pitchFamily="18" charset="0"/>
              </a:rPr>
              <a:t>nhiệt </a:t>
            </a:r>
            <a:r>
              <a:rPr lang="vi-VN" sz="2200" b="1" dirty="0" smtClean="0">
                <a:solidFill>
                  <a:schemeClr val="tx1"/>
                </a:solidFill>
                <a:latin typeface="Times New Roman" panose="02020603050405020304" pitchFamily="18" charset="0"/>
                <a:cs typeface="Times New Roman" panose="02020603050405020304" pitchFamily="18" charset="0"/>
              </a:rPr>
              <a:t>độ</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và</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lượng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mưa</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rất</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thấp</a:t>
            </a:r>
            <a:r>
              <a:rPr lang="en-US" sz="2200" b="1" smtClean="0">
                <a:solidFill>
                  <a:schemeClr val="tx1"/>
                </a:solidFill>
                <a:latin typeface="Times New Roman" panose="02020603050405020304" pitchFamily="18" charset="0"/>
                <a:cs typeface="Times New Roman" panose="02020603050405020304" pitchFamily="18" charset="0"/>
              </a:rPr>
              <a:t>.</a:t>
            </a:r>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2042058" y="1814945"/>
            <a:ext cx="3290207" cy="512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b="1" dirty="0" smtClean="0">
              <a:solidFill>
                <a:schemeClr val="tx1"/>
              </a:solidFill>
              <a:latin typeface="Times New Roman" panose="02020603050405020304" pitchFamily="18" charset="0"/>
              <a:cs typeface="Times New Roman" panose="02020603050405020304" pitchFamily="18" charset="0"/>
            </a:endParaRPr>
          </a:p>
        </p:txBody>
      </p:sp>
      <p:sp>
        <p:nvSpPr>
          <p:cNvPr id="9" name="Rectangle 8"/>
          <p:cNvSpPr/>
          <p:nvPr/>
        </p:nvSpPr>
        <p:spPr>
          <a:xfrm>
            <a:off x="2042054" y="1519944"/>
            <a:ext cx="3290207" cy="1379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Trải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dài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từ</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chí</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tuyến</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Bắc</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đến</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chí</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tuyến</a:t>
            </a:r>
            <a:r>
              <a:rPr lang="en-US" sz="2200" b="1" dirty="0" smtClean="0">
                <a:solidFill>
                  <a:schemeClr val="tx1"/>
                </a:solidFill>
                <a:latin typeface="Times New Roman" panose="02020603050405020304" pitchFamily="18" charset="0"/>
                <a:cs typeface="Times New Roman" panose="02020603050405020304" pitchFamily="18" charset="0"/>
              </a:rPr>
              <a:t> Nam</a:t>
            </a:r>
          </a:p>
        </p:txBody>
      </p:sp>
      <p:sp>
        <p:nvSpPr>
          <p:cNvPr id="10" name="Rectangle 9"/>
          <p:cNvSpPr/>
          <p:nvPr/>
        </p:nvSpPr>
        <p:spPr>
          <a:xfrm>
            <a:off x="5446811" y="1557560"/>
            <a:ext cx="3290207" cy="1058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Nằm</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giữa</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đới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nóng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và</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đới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lạnh</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khoảng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giữa</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hai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chí</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tuyến</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đến</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hai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vòng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cực</a:t>
            </a:r>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8933950" y="1601768"/>
            <a:ext cx="2967840" cy="746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Trong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khoảng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từ</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vòng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cực</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về</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phía</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hai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cực</a:t>
            </a:r>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8933950" y="4637883"/>
            <a:ext cx="2876301" cy="595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Nghèo</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nàn</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chủ</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yếu</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là</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a:t>
            </a:r>
            <a:r>
              <a:rPr lang="en-US" sz="2200" b="1" dirty="0" err="1" smtClean="0">
                <a:solidFill>
                  <a:schemeClr val="tx1"/>
                </a:solidFill>
                <a:latin typeface="Times New Roman" panose="02020603050405020304" pitchFamily="18" charset="0"/>
                <a:cs typeface="Times New Roman" panose="02020603050405020304" pitchFamily="18" charset="0"/>
              </a:rPr>
              <a:t>ây</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thấp</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lùn</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xen</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với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rêu</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địa</a:t>
            </a:r>
            <a:r>
              <a:rPr lang="en-US" sz="2200" b="1" dirty="0" smtClean="0">
                <a:solidFill>
                  <a:schemeClr val="tx1"/>
                </a:solidFill>
                <a:latin typeface="Times New Roman" panose="02020603050405020304" pitchFamily="18" charset="0"/>
                <a:cs typeface="Times New Roman" panose="02020603050405020304" pitchFamily="18" charset="0"/>
              </a:rPr>
              <a:t> y.</a:t>
            </a:r>
          </a:p>
        </p:txBody>
      </p:sp>
      <p:sp>
        <p:nvSpPr>
          <p:cNvPr id="13" name="Rectangle 12"/>
          <p:cNvSpPr/>
          <p:nvPr/>
        </p:nvSpPr>
        <p:spPr>
          <a:xfrm>
            <a:off x="8801094" y="5893194"/>
            <a:ext cx="2876301" cy="595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Chủ</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yếu</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các</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loài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có</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lông</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dày</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mỡ</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dày</a:t>
            </a:r>
            <a:r>
              <a:rPr lang="en-US" sz="2200" b="1" dirty="0">
                <a:solidFill>
                  <a:schemeClr val="tx1"/>
                </a:solidFill>
                <a:latin typeface="Times New Roman" panose="02020603050405020304" pitchFamily="18" charset="0"/>
                <a:cs typeface="Times New Roman" panose="02020603050405020304" pitchFamily="18" charset="0"/>
              </a:rPr>
              <a:t>.</a:t>
            </a:r>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2042053" y="5835631"/>
            <a:ext cx="3290207" cy="653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Rất</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phong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phú</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và</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đa</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dạng</a:t>
            </a:r>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082252" y="4261340"/>
            <a:ext cx="3290207" cy="1348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200" b="1" dirty="0">
                <a:solidFill>
                  <a:schemeClr val="tx1"/>
                </a:solidFill>
                <a:latin typeface="Times New Roman" panose="02020603050405020304" pitchFamily="18" charset="0"/>
                <a:cs typeface="Times New Roman" panose="02020603050405020304" pitchFamily="18" charset="0"/>
              </a:rPr>
              <a:t>Phong phú, đa dạng: rừng mưa nhiệt đới, rừng nhiệt đới gió mùa, xa van,...</a:t>
            </a:r>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5372459" y="4130540"/>
            <a:ext cx="3290207" cy="1328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Thay</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đổi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từ</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Đông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smtClean="0">
                <a:solidFill>
                  <a:schemeClr val="tx1"/>
                </a:solidFill>
                <a:latin typeface="Times New Roman" panose="02020603050405020304" pitchFamily="18" charset="0"/>
                <a:cs typeface="Times New Roman" panose="02020603050405020304" pitchFamily="18" charset="0"/>
              </a:rPr>
              <a:t>sang </a:t>
            </a:r>
            <a:r>
              <a:rPr lang="en-US" sz="2200" b="1" dirty="0" err="1" smtClean="0">
                <a:solidFill>
                  <a:schemeClr val="tx1"/>
                </a:solidFill>
                <a:latin typeface="Times New Roman" panose="02020603050405020304" pitchFamily="18" charset="0"/>
                <a:cs typeface="Times New Roman" panose="02020603050405020304" pitchFamily="18" charset="0"/>
              </a:rPr>
              <a:t>Tây</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smtClean="0">
                <a:solidFill>
                  <a:schemeClr val="tx1"/>
                </a:solidFill>
                <a:latin typeface="Times New Roman" panose="02020603050405020304" pitchFamily="18" charset="0"/>
                <a:cs typeface="Times New Roman" panose="02020603050405020304" pitchFamily="18" charset="0"/>
              </a:rPr>
              <a:t>(</a:t>
            </a:r>
            <a:r>
              <a:rPr lang="vi-VN" sz="2200" b="1" dirty="0">
                <a:solidFill>
                  <a:schemeClr val="tx1"/>
                </a:solidFill>
                <a:latin typeface="Times New Roman" panose="02020603050405020304" pitchFamily="18" charset="0"/>
                <a:cs typeface="Times New Roman" panose="02020603050405020304" pitchFamily="18" charset="0"/>
              </a:rPr>
              <a:t>Rừng taiga, cây hỗn hợp, rừng lá cứng, thảo nguyên</a:t>
            </a:r>
            <a:r>
              <a:rPr lang="vi-VN" sz="2200" b="1" dirty="0" smtClean="0">
                <a:solidFill>
                  <a:schemeClr val="tx1"/>
                </a:solidFill>
                <a:latin typeface="Times New Roman" panose="02020603050405020304" pitchFamily="18" charset="0"/>
                <a:cs typeface="Times New Roman" panose="02020603050405020304" pitchFamily="18" charset="0"/>
              </a:rPr>
              <a:t>,...</a:t>
            </a:r>
            <a:r>
              <a:rPr lang="en-US" sz="2200" b="1" dirty="0" smtClean="0">
                <a:solidFill>
                  <a:schemeClr val="tx1"/>
                </a:solidFill>
                <a:latin typeface="Times New Roman" panose="02020603050405020304" pitchFamily="18" charset="0"/>
                <a:cs typeface="Times New Roman" panose="02020603050405020304" pitchFamily="18" charset="0"/>
              </a:rPr>
              <a:t>)</a:t>
            </a:r>
          </a:p>
        </p:txBody>
      </p:sp>
      <p:sp>
        <p:nvSpPr>
          <p:cNvPr id="17" name="Rectangle 16"/>
          <p:cNvSpPr/>
          <p:nvPr/>
        </p:nvSpPr>
        <p:spPr>
          <a:xfrm>
            <a:off x="5446810" y="5707846"/>
            <a:ext cx="3290207" cy="966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Ít</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đa</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dạng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hơn</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đới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nóng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Hươu</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cáo</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chó</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sói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các</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loài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gặm</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nhắm</a:t>
            </a:r>
            <a:r>
              <a:rPr lang="en-US" sz="2200" b="1" dirty="0" smtClean="0">
                <a:solidFill>
                  <a:schemeClr val="tx1"/>
                </a:solidFill>
                <a:latin typeface="Times New Roman" panose="02020603050405020304" pitchFamily="18" charset="0"/>
                <a:cs typeface="Times New Roman" panose="02020603050405020304" pitchFamily="18" charset="0"/>
              </a:rPr>
              <a:t>,…</a:t>
            </a:r>
          </a:p>
        </p:txBody>
      </p:sp>
      <p:sp>
        <p:nvSpPr>
          <p:cNvPr id="18" name="TextBox 17"/>
          <p:cNvSpPr txBox="1"/>
          <p:nvPr/>
        </p:nvSpPr>
        <p:spPr>
          <a:xfrm>
            <a:off x="207524" y="0"/>
            <a:ext cx="6728298" cy="738664"/>
          </a:xfrm>
          <a:prstGeom prst="rect">
            <a:avLst/>
          </a:prstGeom>
          <a:solidFill>
            <a:schemeClr val="accent6">
              <a:lumMod val="60000"/>
              <a:lumOff val="40000"/>
            </a:schemeClr>
          </a:solidFill>
        </p:spPr>
        <p:txBody>
          <a:bodyPr wrap="square">
            <a:spAutoFit/>
          </a:bodyPr>
          <a:lstStyle/>
          <a:p>
            <a:pPr>
              <a:lnSpc>
                <a:spcPct val="150000"/>
              </a:lnSpc>
              <a:defRPr/>
            </a:pPr>
            <a:r>
              <a:rPr lang="en-US" sz="2800" b="1" dirty="0" smtClean="0">
                <a:solidFill>
                  <a:srgbClr val="9B1A9E"/>
                </a:solidFill>
                <a:latin typeface="Times New Roman" panose="02020603050405020304" pitchFamily="18" charset="0"/>
                <a:cs typeface="Times New Roman" panose="02020603050405020304" pitchFamily="18" charset="0"/>
              </a:rPr>
              <a:t>II. </a:t>
            </a:r>
            <a:r>
              <a:rPr lang="en-GB" sz="2800" b="1" dirty="0" err="1">
                <a:solidFill>
                  <a:srgbClr val="9B1A9E"/>
                </a:solidFill>
                <a:latin typeface="Times New Roman" panose="02020603050405020304" pitchFamily="18" charset="0"/>
                <a:cs typeface="Times New Roman" panose="02020603050405020304" pitchFamily="18" charset="0"/>
              </a:rPr>
              <a:t>Các</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đới</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thiên</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nhiên</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trên</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thế</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giới</a:t>
            </a:r>
            <a:endParaRPr lang="en-GB" sz="2800" b="1" dirty="0">
              <a:solidFill>
                <a:srgbClr val="9B1A9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07930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arn(inVertical)">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arn(inVertical)">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barn(inVertical)">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down)">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wipe(down)">
                                      <p:cBhvr>
                                        <p:cTn id="65" dur="5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ipe(down)">
                                      <p:cBhvr>
                                        <p:cTn id="70" dur="500"/>
                                        <p:tgtEl>
                                          <p:spTgt spid="13"/>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down)">
                                      <p:cBhvr>
                                        <p:cTn id="7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P spid="11" grpId="0"/>
      <p:bldP spid="12" grpId="0"/>
      <p:bldP spid="13" grpId="0"/>
      <p:bldP spid="14" grpId="0"/>
      <p:bldP spid="15" grpId="0"/>
      <p:bldP spid="16" grpId="0"/>
      <p:bldP spid="17" grpId="0"/>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3186" y="1271283"/>
            <a:ext cx="6040436" cy="584775"/>
          </a:xfrm>
          <a:prstGeom prst="rect">
            <a:avLst/>
          </a:prstGeom>
          <a:solidFill>
            <a:schemeClr val="accent4">
              <a:lumMod val="60000"/>
              <a:lumOff val="40000"/>
            </a:schemeClr>
          </a:solidFill>
        </p:spPr>
        <p:txBody>
          <a:bodyPr wrap="none">
            <a:spAutoFit/>
          </a:bodyPr>
          <a:lstStyle/>
          <a:p>
            <a:pPr algn="just">
              <a:spcAft>
                <a:spcPts val="0"/>
              </a:spcAft>
            </a:pPr>
            <a:r>
              <a:rPr lang="nl-NL"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a:t>
            </a:r>
            <a:r>
              <a:rPr lang="nl-NL"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ác đới thiên nhiên theo châu lục</a:t>
            </a:r>
            <a:endPar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081736" y="826851"/>
            <a:ext cx="5012988" cy="5719864"/>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772741446"/>
              </p:ext>
            </p:extLst>
          </p:nvPr>
        </p:nvGraphicFramePr>
        <p:xfrm>
          <a:off x="475691" y="2049423"/>
          <a:ext cx="6187756" cy="3540361"/>
        </p:xfrm>
        <a:graphic>
          <a:graphicData uri="http://schemas.openxmlformats.org/drawingml/2006/table">
            <a:tbl>
              <a:tblPr firstRow="1" bandRow="1">
                <a:tableStyleId>{5C22544A-7EE6-4342-B048-85BDC9FD1C3A}</a:tableStyleId>
              </a:tblPr>
              <a:tblGrid>
                <a:gridCol w="3344137"/>
                <a:gridCol w="2843619"/>
              </a:tblGrid>
              <a:tr h="6715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err="1" smtClean="0">
                          <a:solidFill>
                            <a:schemeClr val="tx1"/>
                          </a:solidFill>
                          <a:latin typeface="Times New Roman" panose="02020603050405020304" pitchFamily="18" charset="0"/>
                          <a:cs typeface="Times New Roman" panose="02020603050405020304" pitchFamily="18" charset="0"/>
                        </a:rPr>
                        <a:t>Châu</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lục</a:t>
                      </a:r>
                      <a:endParaRPr lang="en-US" sz="3200" dirty="0" smtClean="0">
                        <a:solidFill>
                          <a:schemeClr val="tx1"/>
                        </a:solidFill>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Đới</a:t>
                      </a:r>
                      <a:r>
                        <a:rPr lang="en-US" sz="32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32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nhiên</a:t>
                      </a:r>
                      <a:endParaRPr lang="en-US" sz="3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40000"/>
                        <a:lumOff val="60000"/>
                      </a:schemeClr>
                    </a:solidFill>
                  </a:tcPr>
                </a:tc>
              </a:tr>
              <a:tr h="862029">
                <a:tc>
                  <a:txBody>
                    <a:bodyPr/>
                    <a:lstStyle/>
                    <a:p>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Châu</a:t>
                      </a:r>
                      <a:r>
                        <a:rPr lang="en-US" sz="3200" b="1" baseline="0" dirty="0" smtClean="0">
                          <a:latin typeface="Times New Roman" panose="02020603050405020304" pitchFamily="18" charset="0"/>
                          <a:cs typeface="Times New Roman" panose="02020603050405020304" pitchFamily="18" charset="0"/>
                        </a:rPr>
                        <a:t> Phi</a:t>
                      </a:r>
                      <a:endParaRPr lang="en-US" sz="3200" b="1" dirty="0">
                        <a:latin typeface="Times New Roman" panose="02020603050405020304" pitchFamily="18" charset="0"/>
                        <a:cs typeface="Times New Roman" panose="02020603050405020304" pitchFamily="18" charset="0"/>
                      </a:endParaRPr>
                    </a:p>
                  </a:txBody>
                  <a:tcPr/>
                </a:tc>
                <a:tc>
                  <a:txBody>
                    <a:bodyPr/>
                    <a:lstStyle/>
                    <a:p>
                      <a:endParaRPr lang="en-US" sz="3200" dirty="0">
                        <a:latin typeface="Times New Roman" panose="02020603050405020304" pitchFamily="18" charset="0"/>
                        <a:cs typeface="Times New Roman" panose="02020603050405020304" pitchFamily="18" charset="0"/>
                      </a:endParaRPr>
                    </a:p>
                  </a:txBody>
                  <a:tcPr/>
                </a:tc>
              </a:tr>
              <a:tr h="834993">
                <a:tc>
                  <a:txBody>
                    <a:bodyPr/>
                    <a:lstStyle/>
                    <a:p>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Châu</a:t>
                      </a:r>
                      <a:r>
                        <a:rPr lang="en-US" sz="3200" b="1" baseline="0" dirty="0" smtClean="0">
                          <a:latin typeface="Times New Roman" panose="02020603050405020304" pitchFamily="18" charset="0"/>
                          <a:cs typeface="Times New Roman" panose="02020603050405020304" pitchFamily="18" charset="0"/>
                        </a:rPr>
                        <a:t> </a:t>
                      </a:r>
                      <a:r>
                        <a:rPr lang="en-US" sz="3200" b="1" baseline="0" dirty="0" err="1" smtClean="0">
                          <a:latin typeface="Times New Roman" panose="02020603050405020304" pitchFamily="18" charset="0"/>
                          <a:cs typeface="Times New Roman" panose="02020603050405020304" pitchFamily="18" charset="0"/>
                        </a:rPr>
                        <a:t>Âu</a:t>
                      </a:r>
                      <a:endParaRPr lang="en-US" sz="3200" b="1" dirty="0">
                        <a:latin typeface="Times New Roman" panose="02020603050405020304" pitchFamily="18" charset="0"/>
                        <a:cs typeface="Times New Roman" panose="02020603050405020304" pitchFamily="18" charset="0"/>
                      </a:endParaRPr>
                    </a:p>
                  </a:txBody>
                  <a:tcPr/>
                </a:tc>
                <a:tc>
                  <a:txBody>
                    <a:bodyPr/>
                    <a:lstStyle/>
                    <a:p>
                      <a:endParaRPr lang="en-US" sz="3200" dirty="0">
                        <a:latin typeface="Times New Roman" panose="02020603050405020304" pitchFamily="18" charset="0"/>
                        <a:cs typeface="Times New Roman" panose="02020603050405020304" pitchFamily="18" charset="0"/>
                      </a:endParaRPr>
                    </a:p>
                  </a:txBody>
                  <a:tcPr/>
                </a:tc>
              </a:tr>
              <a:tr h="776539">
                <a:tc>
                  <a:txBody>
                    <a:bodyPr/>
                    <a:lstStyle/>
                    <a:p>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Châu</a:t>
                      </a:r>
                      <a:r>
                        <a:rPr lang="en-US" sz="3200" b="1" baseline="0" dirty="0" smtClean="0">
                          <a:latin typeface="Times New Roman" panose="02020603050405020304" pitchFamily="18" charset="0"/>
                          <a:cs typeface="Times New Roman" panose="02020603050405020304" pitchFamily="18" charset="0"/>
                        </a:rPr>
                        <a:t> Nam </a:t>
                      </a:r>
                      <a:r>
                        <a:rPr lang="en-US" sz="3200" b="1" baseline="0" dirty="0" err="1" smtClean="0">
                          <a:latin typeface="Times New Roman" panose="02020603050405020304" pitchFamily="18" charset="0"/>
                          <a:cs typeface="Times New Roman" panose="02020603050405020304" pitchFamily="18" charset="0"/>
                        </a:rPr>
                        <a:t>Cực</a:t>
                      </a:r>
                      <a:endParaRPr lang="en-US" sz="3200" b="1" dirty="0">
                        <a:latin typeface="Times New Roman" panose="02020603050405020304" pitchFamily="18" charset="0"/>
                        <a:cs typeface="Times New Roman" panose="02020603050405020304" pitchFamily="18" charset="0"/>
                      </a:endParaRPr>
                    </a:p>
                  </a:txBody>
                  <a:tcPr/>
                </a:tc>
                <a:tc>
                  <a:txBody>
                    <a:bodyPr/>
                    <a:lstStyle/>
                    <a:p>
                      <a:endParaRPr lang="en-US" sz="3200" dirty="0">
                        <a:latin typeface="Times New Roman" panose="02020603050405020304" pitchFamily="18" charset="0"/>
                        <a:cs typeface="Times New Roman" panose="02020603050405020304" pitchFamily="18" charset="0"/>
                      </a:endParaRPr>
                    </a:p>
                  </a:txBody>
                  <a:tcPr/>
                </a:tc>
              </a:tr>
            </a:tbl>
          </a:graphicData>
        </a:graphic>
      </p:graphicFrame>
      <p:sp>
        <p:nvSpPr>
          <p:cNvPr id="6" name="Rectangle 5"/>
          <p:cNvSpPr/>
          <p:nvPr/>
        </p:nvSpPr>
        <p:spPr>
          <a:xfrm>
            <a:off x="3975920" y="4904240"/>
            <a:ext cx="1982944" cy="4795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smtClean="0">
                <a:solidFill>
                  <a:srgbClr val="9B1A9E"/>
                </a:solidFill>
                <a:latin typeface="Times New Roman" panose="02020603050405020304" pitchFamily="18" charset="0"/>
                <a:cs typeface="Times New Roman" panose="02020603050405020304" pitchFamily="18" charset="0"/>
              </a:rPr>
              <a:t>Đới</a:t>
            </a:r>
            <a:r>
              <a:rPr lang="en-US" sz="3200" b="1" dirty="0" smtClean="0">
                <a:solidFill>
                  <a:srgbClr val="9B1A9E"/>
                </a:solidFill>
                <a:latin typeface="Times New Roman" panose="02020603050405020304" pitchFamily="18" charset="0"/>
                <a:cs typeface="Times New Roman" panose="02020603050405020304" pitchFamily="18" charset="0"/>
              </a:rPr>
              <a:t> </a:t>
            </a:r>
            <a:r>
              <a:rPr lang="en-US" sz="3200" b="1" dirty="0" err="1" smtClean="0">
                <a:solidFill>
                  <a:srgbClr val="9B1A9E"/>
                </a:solidFill>
                <a:latin typeface="Times New Roman" panose="02020603050405020304" pitchFamily="18" charset="0"/>
                <a:cs typeface="Times New Roman" panose="02020603050405020304" pitchFamily="18" charset="0"/>
              </a:rPr>
              <a:t>Lạnh</a:t>
            </a:r>
            <a:endParaRPr lang="en-US" sz="3200" b="1" dirty="0" smtClean="0">
              <a:solidFill>
                <a:srgbClr val="9B1A9E"/>
              </a:solidFill>
              <a:latin typeface="Times New Roman" panose="02020603050405020304" pitchFamily="18" charset="0"/>
              <a:cs typeface="Times New Roman" panose="02020603050405020304" pitchFamily="18" charset="0"/>
            </a:endParaRPr>
          </a:p>
        </p:txBody>
      </p:sp>
      <p:sp>
        <p:nvSpPr>
          <p:cNvPr id="7" name="Rectangle 6"/>
          <p:cNvSpPr/>
          <p:nvPr/>
        </p:nvSpPr>
        <p:spPr>
          <a:xfrm>
            <a:off x="3975920" y="3238766"/>
            <a:ext cx="1919041" cy="495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smtClean="0">
                <a:solidFill>
                  <a:srgbClr val="9B1A9E"/>
                </a:solidFill>
                <a:latin typeface="Times New Roman" panose="02020603050405020304" pitchFamily="18" charset="0"/>
                <a:cs typeface="Times New Roman" panose="02020603050405020304" pitchFamily="18" charset="0"/>
              </a:rPr>
              <a:t>Đới</a:t>
            </a:r>
            <a:r>
              <a:rPr lang="en-US" sz="3200" b="1" dirty="0" smtClean="0">
                <a:solidFill>
                  <a:srgbClr val="9B1A9E"/>
                </a:solidFill>
                <a:latin typeface="Times New Roman" panose="02020603050405020304" pitchFamily="18" charset="0"/>
                <a:cs typeface="Times New Roman" panose="02020603050405020304" pitchFamily="18" charset="0"/>
              </a:rPr>
              <a:t> </a:t>
            </a:r>
            <a:r>
              <a:rPr lang="en-US" sz="3200" b="1" dirty="0" err="1" smtClean="0">
                <a:solidFill>
                  <a:srgbClr val="9B1A9E"/>
                </a:solidFill>
                <a:latin typeface="Times New Roman" panose="02020603050405020304" pitchFamily="18" charset="0"/>
                <a:cs typeface="Times New Roman" panose="02020603050405020304" pitchFamily="18" charset="0"/>
              </a:rPr>
              <a:t>Nóng</a:t>
            </a:r>
            <a:endParaRPr lang="en-US" sz="3200" b="1" dirty="0" smtClean="0">
              <a:solidFill>
                <a:srgbClr val="9B1A9E"/>
              </a:solidFill>
              <a:latin typeface="Times New Roman" panose="02020603050405020304" pitchFamily="18" charset="0"/>
              <a:cs typeface="Times New Roman" panose="02020603050405020304" pitchFamily="18" charset="0"/>
            </a:endParaRPr>
          </a:p>
        </p:txBody>
      </p:sp>
      <p:sp>
        <p:nvSpPr>
          <p:cNvPr id="8" name="Rectangle 7"/>
          <p:cNvSpPr/>
          <p:nvPr/>
        </p:nvSpPr>
        <p:spPr>
          <a:xfrm>
            <a:off x="3975920" y="4071503"/>
            <a:ext cx="2327602" cy="495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smtClean="0">
                <a:solidFill>
                  <a:srgbClr val="9B1A9E"/>
                </a:solidFill>
                <a:latin typeface="Times New Roman" panose="02020603050405020304" pitchFamily="18" charset="0"/>
                <a:cs typeface="Times New Roman" panose="02020603050405020304" pitchFamily="18" charset="0"/>
              </a:rPr>
              <a:t>Đới</a:t>
            </a:r>
            <a:r>
              <a:rPr lang="en-US" sz="3200" b="1" dirty="0" smtClean="0">
                <a:solidFill>
                  <a:srgbClr val="9B1A9E"/>
                </a:solidFill>
                <a:latin typeface="Times New Roman" panose="02020603050405020304" pitchFamily="18" charset="0"/>
                <a:cs typeface="Times New Roman" panose="02020603050405020304" pitchFamily="18" charset="0"/>
              </a:rPr>
              <a:t> </a:t>
            </a:r>
            <a:r>
              <a:rPr lang="en-US" sz="3200" b="1" dirty="0" err="1" smtClean="0">
                <a:solidFill>
                  <a:srgbClr val="9B1A9E"/>
                </a:solidFill>
                <a:latin typeface="Times New Roman" panose="02020603050405020304" pitchFamily="18" charset="0"/>
                <a:cs typeface="Times New Roman" panose="02020603050405020304" pitchFamily="18" charset="0"/>
              </a:rPr>
              <a:t>Ôn</a:t>
            </a:r>
            <a:r>
              <a:rPr lang="en-US" sz="3200" b="1" dirty="0" smtClean="0">
                <a:solidFill>
                  <a:srgbClr val="9B1A9E"/>
                </a:solidFill>
                <a:latin typeface="Times New Roman" panose="02020603050405020304" pitchFamily="18" charset="0"/>
                <a:cs typeface="Times New Roman" panose="02020603050405020304" pitchFamily="18" charset="0"/>
              </a:rPr>
              <a:t> </a:t>
            </a:r>
            <a:r>
              <a:rPr lang="en-US" sz="3200" b="1" dirty="0" err="1" smtClean="0">
                <a:solidFill>
                  <a:srgbClr val="9B1A9E"/>
                </a:solidFill>
                <a:latin typeface="Times New Roman" panose="02020603050405020304" pitchFamily="18" charset="0"/>
                <a:cs typeface="Times New Roman" panose="02020603050405020304" pitchFamily="18" charset="0"/>
              </a:rPr>
              <a:t>Hòa</a:t>
            </a:r>
            <a:endParaRPr lang="en-US" sz="3200" b="1" dirty="0" smtClean="0">
              <a:solidFill>
                <a:srgbClr val="9B1A9E"/>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07524" y="0"/>
            <a:ext cx="6728298" cy="738664"/>
          </a:xfrm>
          <a:prstGeom prst="rect">
            <a:avLst/>
          </a:prstGeom>
          <a:solidFill>
            <a:schemeClr val="accent6">
              <a:lumMod val="60000"/>
              <a:lumOff val="40000"/>
            </a:schemeClr>
          </a:solidFill>
        </p:spPr>
        <p:txBody>
          <a:bodyPr wrap="square">
            <a:spAutoFit/>
          </a:bodyPr>
          <a:lstStyle/>
          <a:p>
            <a:pPr>
              <a:lnSpc>
                <a:spcPct val="150000"/>
              </a:lnSpc>
              <a:defRPr/>
            </a:pPr>
            <a:r>
              <a:rPr lang="en-US" sz="2800" b="1" dirty="0" smtClean="0">
                <a:solidFill>
                  <a:srgbClr val="9B1A9E"/>
                </a:solidFill>
                <a:latin typeface="Times New Roman" panose="02020603050405020304" pitchFamily="18" charset="0"/>
                <a:cs typeface="Times New Roman" panose="02020603050405020304" pitchFamily="18" charset="0"/>
              </a:rPr>
              <a:t>II. </a:t>
            </a:r>
            <a:r>
              <a:rPr lang="en-GB" sz="2800" b="1" dirty="0" err="1">
                <a:solidFill>
                  <a:srgbClr val="9B1A9E"/>
                </a:solidFill>
                <a:latin typeface="Times New Roman" panose="02020603050405020304" pitchFamily="18" charset="0"/>
                <a:cs typeface="Times New Roman" panose="02020603050405020304" pitchFamily="18" charset="0"/>
              </a:rPr>
              <a:t>Các</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đới</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thiên</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nhiên</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trên</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thế</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giới</a:t>
            </a:r>
            <a:endParaRPr lang="en-GB" sz="2800" b="1" dirty="0">
              <a:solidFill>
                <a:srgbClr val="9B1A9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38982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8"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5139" y="142532"/>
            <a:ext cx="11769338" cy="1151247"/>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ctr"/>
            <a:r>
              <a:rPr lang="en-US" sz="3200" b="1" dirty="0" smtClean="0">
                <a:solidFill>
                  <a:srgbClr val="FF0000"/>
                </a:solidFill>
                <a:latin typeface="Times New Roman" panose="02020603050405020304" pitchFamily="18" charset="0"/>
                <a:cs typeface="Times New Roman" panose="02020603050405020304" pitchFamily="18" charset="0"/>
              </a:rPr>
              <a:t>BÀI 20: S</a:t>
            </a:r>
            <a:r>
              <a:rPr lang="vi-VN" sz="3200" b="1" dirty="0" smtClean="0">
                <a:solidFill>
                  <a:srgbClr val="FF0000"/>
                </a:solidFill>
                <a:latin typeface="Times New Roman" panose="02020603050405020304" pitchFamily="18" charset="0"/>
                <a:cs typeface="Times New Roman" panose="02020603050405020304" pitchFamily="18" charset="0"/>
              </a:rPr>
              <a:t>INH VẬT VÀ SỰ PHÂN BỐ CÁC ĐỚI THIÊN NHIÊN.</a:t>
            </a:r>
            <a:r>
              <a:rPr lang="en-US" sz="3200" dirty="0">
                <a:solidFill>
                  <a:srgbClr val="FF0000"/>
                </a:solidFill>
                <a:latin typeface="Times New Roman" panose="02020603050405020304" pitchFamily="18" charset="0"/>
                <a:cs typeface="Times New Roman" panose="02020603050405020304" pitchFamily="18" charset="0"/>
              </a:rPr>
              <a:t> </a:t>
            </a:r>
            <a:r>
              <a:rPr lang="vi-VN" sz="3200" b="1" dirty="0" smtClean="0">
                <a:solidFill>
                  <a:srgbClr val="FF0000"/>
                </a:solidFill>
                <a:latin typeface="Times New Roman" panose="02020603050405020304" pitchFamily="18" charset="0"/>
                <a:cs typeface="Times New Roman" panose="02020603050405020304" pitchFamily="18" charset="0"/>
              </a:rPr>
              <a:t>RỪNG NHIỆT ĐỚI</a:t>
            </a:r>
            <a:endParaRPr lang="en-US" sz="32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ctr"/>
            <a:endParaRPr lang="en-GB" sz="3200" b="1" dirty="0">
              <a:solidFill>
                <a:srgbClr val="FF0000"/>
              </a:solidFill>
              <a:latin typeface="+mj-lt"/>
            </a:endParaRPr>
          </a:p>
        </p:txBody>
      </p:sp>
      <p:sp>
        <p:nvSpPr>
          <p:cNvPr id="3" name="TextBox 2"/>
          <p:cNvSpPr txBox="1"/>
          <p:nvPr/>
        </p:nvSpPr>
        <p:spPr>
          <a:xfrm>
            <a:off x="369368" y="1314180"/>
            <a:ext cx="3651914" cy="830997"/>
          </a:xfrm>
          <a:prstGeom prst="rect">
            <a:avLst/>
          </a:prstGeom>
          <a:solidFill>
            <a:schemeClr val="accent6">
              <a:lumMod val="60000"/>
              <a:lumOff val="40000"/>
            </a:schemeClr>
          </a:solidFill>
        </p:spPr>
        <p:txBody>
          <a:bodyPr wrap="square">
            <a:spAutoFit/>
          </a:bodyPr>
          <a:lstStyle/>
          <a:p>
            <a:pPr>
              <a:lnSpc>
                <a:spcPct val="150000"/>
              </a:lnSpc>
              <a:defRPr/>
            </a:pPr>
            <a:r>
              <a:rPr lang="en-US" sz="3200" b="1" dirty="0" smtClean="0">
                <a:solidFill>
                  <a:srgbClr val="9B1A9E"/>
                </a:solidFill>
                <a:latin typeface="Times New Roman" panose="02020603050405020304" pitchFamily="18" charset="0"/>
                <a:cs typeface="Times New Roman" panose="02020603050405020304" pitchFamily="18" charset="0"/>
              </a:rPr>
              <a:t>III. </a:t>
            </a:r>
            <a:r>
              <a:rPr lang="en-US" sz="3200" b="1" dirty="0" err="1" smtClean="0">
                <a:solidFill>
                  <a:srgbClr val="9B1A9E"/>
                </a:solidFill>
                <a:latin typeface="Times New Roman" panose="02020603050405020304" pitchFamily="18" charset="0"/>
                <a:cs typeface="Times New Roman" panose="02020603050405020304" pitchFamily="18" charset="0"/>
              </a:rPr>
              <a:t>Rừng</a:t>
            </a:r>
            <a:r>
              <a:rPr lang="en-US" sz="3200" b="1" dirty="0" smtClean="0">
                <a:solidFill>
                  <a:srgbClr val="9B1A9E"/>
                </a:solidFill>
                <a:latin typeface="Times New Roman" panose="02020603050405020304" pitchFamily="18" charset="0"/>
                <a:cs typeface="Times New Roman" panose="02020603050405020304" pitchFamily="18" charset="0"/>
              </a:rPr>
              <a:t> </a:t>
            </a:r>
            <a:r>
              <a:rPr lang="en-US" sz="3200" b="1" dirty="0" err="1" smtClean="0">
                <a:solidFill>
                  <a:srgbClr val="9B1A9E"/>
                </a:solidFill>
                <a:latin typeface="Times New Roman" panose="02020603050405020304" pitchFamily="18" charset="0"/>
                <a:cs typeface="Times New Roman" panose="02020603050405020304" pitchFamily="18" charset="0"/>
              </a:rPr>
              <a:t>nhiệt</a:t>
            </a:r>
            <a:r>
              <a:rPr lang="en-US" sz="3200" b="1" dirty="0" smtClean="0">
                <a:solidFill>
                  <a:srgbClr val="9B1A9E"/>
                </a:solidFill>
                <a:latin typeface="Times New Roman" panose="02020603050405020304" pitchFamily="18" charset="0"/>
                <a:cs typeface="Times New Roman" panose="02020603050405020304" pitchFamily="18" charset="0"/>
              </a:rPr>
              <a:t> </a:t>
            </a:r>
            <a:r>
              <a:rPr lang="en-US" sz="3200" b="1" dirty="0" err="1" smtClean="0">
                <a:solidFill>
                  <a:srgbClr val="9B1A9E"/>
                </a:solidFill>
                <a:latin typeface="Times New Roman" panose="02020603050405020304" pitchFamily="18" charset="0"/>
                <a:cs typeface="Times New Roman" panose="02020603050405020304" pitchFamily="18" charset="0"/>
              </a:rPr>
              <a:t>đới</a:t>
            </a:r>
            <a:endParaRPr lang="en-GB" sz="3200" b="1" dirty="0">
              <a:solidFill>
                <a:srgbClr val="9B1A9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6796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722" y="83127"/>
            <a:ext cx="4794914" cy="1015663"/>
          </a:xfrm>
          <a:prstGeom prst="rect">
            <a:avLst/>
          </a:prstGeom>
          <a:solidFill>
            <a:schemeClr val="accent6">
              <a:lumMod val="60000"/>
              <a:lumOff val="40000"/>
            </a:schemeClr>
          </a:solidFill>
        </p:spPr>
        <p:txBody>
          <a:bodyPr wrap="square">
            <a:spAutoFit/>
          </a:bodyPr>
          <a:lstStyle/>
          <a:p>
            <a:pPr>
              <a:lnSpc>
                <a:spcPct val="150000"/>
              </a:lnSpc>
              <a:defRPr/>
            </a:pPr>
            <a:r>
              <a:rPr lang="en-US" sz="4000" b="1" dirty="0" smtClean="0">
                <a:solidFill>
                  <a:srgbClr val="9B1A9E"/>
                </a:solidFill>
                <a:latin typeface="Times New Roman" panose="02020603050405020304" pitchFamily="18" charset="0"/>
                <a:cs typeface="Times New Roman" panose="02020603050405020304" pitchFamily="18" charset="0"/>
              </a:rPr>
              <a:t>III. </a:t>
            </a:r>
            <a:r>
              <a:rPr lang="en-US" sz="4000" b="1" dirty="0" err="1" smtClean="0">
                <a:solidFill>
                  <a:srgbClr val="9B1A9E"/>
                </a:solidFill>
                <a:latin typeface="Times New Roman" panose="02020603050405020304" pitchFamily="18" charset="0"/>
                <a:cs typeface="Times New Roman" panose="02020603050405020304" pitchFamily="18" charset="0"/>
              </a:rPr>
              <a:t>Rừng</a:t>
            </a:r>
            <a:r>
              <a:rPr lang="en-US" sz="4000" b="1" dirty="0" smtClean="0">
                <a:solidFill>
                  <a:srgbClr val="9B1A9E"/>
                </a:solidFill>
                <a:latin typeface="Times New Roman" panose="02020603050405020304" pitchFamily="18" charset="0"/>
                <a:cs typeface="Times New Roman" panose="02020603050405020304" pitchFamily="18" charset="0"/>
              </a:rPr>
              <a:t> </a:t>
            </a:r>
            <a:r>
              <a:rPr lang="en-US" sz="4000" b="1" dirty="0" err="1" smtClean="0">
                <a:solidFill>
                  <a:srgbClr val="9B1A9E"/>
                </a:solidFill>
                <a:latin typeface="Times New Roman" panose="02020603050405020304" pitchFamily="18" charset="0"/>
                <a:cs typeface="Times New Roman" panose="02020603050405020304" pitchFamily="18" charset="0"/>
              </a:rPr>
              <a:t>nhiệt</a:t>
            </a:r>
            <a:r>
              <a:rPr lang="en-US" sz="4000" b="1" dirty="0" smtClean="0">
                <a:solidFill>
                  <a:srgbClr val="9B1A9E"/>
                </a:solidFill>
                <a:latin typeface="Times New Roman" panose="02020603050405020304" pitchFamily="18" charset="0"/>
                <a:cs typeface="Times New Roman" panose="02020603050405020304" pitchFamily="18" charset="0"/>
              </a:rPr>
              <a:t> </a:t>
            </a:r>
            <a:r>
              <a:rPr lang="en-US" sz="4000" b="1" dirty="0" err="1" smtClean="0">
                <a:solidFill>
                  <a:srgbClr val="9B1A9E"/>
                </a:solidFill>
                <a:latin typeface="Times New Roman" panose="02020603050405020304" pitchFamily="18" charset="0"/>
                <a:cs typeface="Times New Roman" panose="02020603050405020304" pitchFamily="18" charset="0"/>
              </a:rPr>
              <a:t>đới</a:t>
            </a:r>
            <a:endParaRPr lang="en-GB" sz="4000" b="1" dirty="0">
              <a:solidFill>
                <a:srgbClr val="9B1A9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544284" y="0"/>
            <a:ext cx="5647716" cy="6764482"/>
          </a:xfrm>
          <a:prstGeom prst="rect">
            <a:avLst/>
          </a:prstGeom>
        </p:spPr>
      </p:pic>
      <p:sp>
        <p:nvSpPr>
          <p:cNvPr id="4" name="Rectangle 3"/>
          <p:cNvSpPr/>
          <p:nvPr/>
        </p:nvSpPr>
        <p:spPr>
          <a:xfrm>
            <a:off x="192722" y="1354284"/>
            <a:ext cx="6096000" cy="4524315"/>
          </a:xfrm>
          <a:prstGeom prst="rect">
            <a:avLst/>
          </a:prstGeom>
          <a:solidFill>
            <a:schemeClr val="accent2">
              <a:lumMod val="40000"/>
              <a:lumOff val="60000"/>
            </a:schemeClr>
          </a:solidFill>
        </p:spPr>
        <p:txBody>
          <a:bodyPr>
            <a:spAutoFit/>
          </a:bodyPr>
          <a:lstStyle/>
          <a:p>
            <a:pPr algn="just">
              <a:spcAft>
                <a:spcPts val="0"/>
              </a:spcAft>
            </a:pP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1. Điều kiện khí hậu ở vùng nhiệt đới như thế nào?</a:t>
            </a:r>
            <a:endParaRPr lang="en-US" sz="32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endPar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2. Có những kiểu rừng chính nào ở vùng nhiệt đới?</a:t>
            </a:r>
            <a:endParaRPr lang="en-US" sz="32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endPar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Dựa</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20.4,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tầng</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rừng</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mưa</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đới</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698308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9413"/>
            <a:ext cx="12192000" cy="5738587"/>
          </a:xfrm>
          <a:prstGeom prst="rect">
            <a:avLst/>
          </a:prstGeom>
        </p:spPr>
      </p:pic>
      <p:sp>
        <p:nvSpPr>
          <p:cNvPr id="2" name="TextBox 1"/>
          <p:cNvSpPr txBox="1"/>
          <p:nvPr/>
        </p:nvSpPr>
        <p:spPr>
          <a:xfrm>
            <a:off x="242047" y="83127"/>
            <a:ext cx="5154150" cy="1015663"/>
          </a:xfrm>
          <a:prstGeom prst="rect">
            <a:avLst/>
          </a:prstGeom>
          <a:solidFill>
            <a:schemeClr val="accent6">
              <a:lumMod val="60000"/>
              <a:lumOff val="40000"/>
            </a:schemeClr>
          </a:solidFill>
        </p:spPr>
        <p:txBody>
          <a:bodyPr wrap="square">
            <a:spAutoFit/>
          </a:bodyPr>
          <a:lstStyle/>
          <a:p>
            <a:pPr>
              <a:lnSpc>
                <a:spcPct val="150000"/>
              </a:lnSpc>
              <a:defRPr/>
            </a:pPr>
            <a:r>
              <a:rPr lang="en-US" sz="4000" b="1" dirty="0" smtClean="0">
                <a:solidFill>
                  <a:srgbClr val="9B1A9E"/>
                </a:solidFill>
                <a:latin typeface="Times New Roman" panose="02020603050405020304" pitchFamily="18" charset="0"/>
                <a:cs typeface="Times New Roman" panose="02020603050405020304" pitchFamily="18" charset="0"/>
              </a:rPr>
              <a:t>III. </a:t>
            </a:r>
            <a:r>
              <a:rPr lang="en-US" sz="4000" b="1" dirty="0" err="1" smtClean="0">
                <a:solidFill>
                  <a:srgbClr val="9B1A9E"/>
                </a:solidFill>
                <a:latin typeface="Times New Roman" panose="02020603050405020304" pitchFamily="18" charset="0"/>
                <a:cs typeface="Times New Roman" panose="02020603050405020304" pitchFamily="18" charset="0"/>
              </a:rPr>
              <a:t>Rừng</a:t>
            </a:r>
            <a:r>
              <a:rPr lang="en-US" sz="4000" b="1" dirty="0" smtClean="0">
                <a:solidFill>
                  <a:srgbClr val="9B1A9E"/>
                </a:solidFill>
                <a:latin typeface="Times New Roman" panose="02020603050405020304" pitchFamily="18" charset="0"/>
                <a:cs typeface="Times New Roman" panose="02020603050405020304" pitchFamily="18" charset="0"/>
              </a:rPr>
              <a:t> </a:t>
            </a:r>
            <a:r>
              <a:rPr lang="en-US" sz="4000" b="1" dirty="0" err="1" smtClean="0">
                <a:solidFill>
                  <a:srgbClr val="9B1A9E"/>
                </a:solidFill>
                <a:latin typeface="Times New Roman" panose="02020603050405020304" pitchFamily="18" charset="0"/>
                <a:cs typeface="Times New Roman" panose="02020603050405020304" pitchFamily="18" charset="0"/>
              </a:rPr>
              <a:t>nhiệt</a:t>
            </a:r>
            <a:r>
              <a:rPr lang="en-US" sz="4000" b="1" dirty="0" smtClean="0">
                <a:solidFill>
                  <a:srgbClr val="9B1A9E"/>
                </a:solidFill>
                <a:latin typeface="Times New Roman" panose="02020603050405020304" pitchFamily="18" charset="0"/>
                <a:cs typeface="Times New Roman" panose="02020603050405020304" pitchFamily="18" charset="0"/>
              </a:rPr>
              <a:t> </a:t>
            </a:r>
            <a:r>
              <a:rPr lang="en-US" sz="4000" b="1" dirty="0" err="1" smtClean="0">
                <a:solidFill>
                  <a:srgbClr val="9B1A9E"/>
                </a:solidFill>
                <a:latin typeface="Times New Roman" panose="02020603050405020304" pitchFamily="18" charset="0"/>
                <a:cs typeface="Times New Roman" panose="02020603050405020304" pitchFamily="18" charset="0"/>
              </a:rPr>
              <a:t>đới</a:t>
            </a:r>
            <a:endParaRPr lang="en-GB" sz="4000" b="1" dirty="0">
              <a:solidFill>
                <a:srgbClr val="9B1A9E"/>
              </a:solidFill>
              <a:latin typeface="Times New Roman" panose="02020603050405020304" pitchFamily="18" charset="0"/>
              <a:cs typeface="Times New Roman" panose="02020603050405020304" pitchFamily="18" charset="0"/>
            </a:endParaRPr>
          </a:p>
        </p:txBody>
      </p:sp>
      <p:sp>
        <p:nvSpPr>
          <p:cNvPr id="4" name="Rectangle 3"/>
          <p:cNvSpPr/>
          <p:nvPr/>
        </p:nvSpPr>
        <p:spPr>
          <a:xfrm>
            <a:off x="601283" y="1098790"/>
            <a:ext cx="9055198" cy="584775"/>
          </a:xfrm>
          <a:prstGeom prst="rect">
            <a:avLst/>
          </a:prstGeom>
        </p:spPr>
        <p:txBody>
          <a:bodyPr wrap="square">
            <a:spAutoFit/>
          </a:bodyPr>
          <a:lstStyle/>
          <a:p>
            <a:pPr algn="just">
              <a:spcAft>
                <a:spcPts val="0"/>
              </a:spcAft>
            </a:pPr>
            <a:r>
              <a:rPr lang="vi-VN" sz="32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1. Điều kiện khí hậu ở vùng nhiệt đới như thế nào?</a:t>
            </a:r>
            <a:endParaRPr lang="en-US" sz="32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601283" y="1841242"/>
            <a:ext cx="11081636" cy="4524315"/>
          </a:xfrm>
          <a:prstGeom prst="rect">
            <a:avLst/>
          </a:prstGeom>
        </p:spPr>
        <p:txBody>
          <a:bodyPr wrap="square">
            <a:spAutoFit/>
          </a:bodyPr>
          <a:lstStyle/>
          <a:p>
            <a:pPr algn="just"/>
            <a:r>
              <a:rPr lang="en-US" sz="3200" b="1" dirty="0" smtClean="0">
                <a:solidFill>
                  <a:srgbClr val="202122"/>
                </a:solidFill>
                <a:latin typeface="+mj-lt"/>
              </a:rPr>
              <a:t>- </a:t>
            </a:r>
            <a:r>
              <a:rPr lang="vi-VN" sz="3200" b="1" dirty="0" smtClean="0">
                <a:solidFill>
                  <a:srgbClr val="202122"/>
                </a:solidFill>
                <a:latin typeface="+mj-lt"/>
              </a:rPr>
              <a:t>Khí </a:t>
            </a:r>
            <a:r>
              <a:rPr lang="vi-VN" sz="3200" b="1" dirty="0">
                <a:solidFill>
                  <a:srgbClr val="202122"/>
                </a:solidFill>
                <a:latin typeface="+mj-lt"/>
              </a:rPr>
              <a:t>hậu nhiệt </a:t>
            </a:r>
            <a:r>
              <a:rPr lang="vi-VN" sz="3200" b="1" dirty="0" smtClean="0">
                <a:solidFill>
                  <a:srgbClr val="202122"/>
                </a:solidFill>
                <a:latin typeface="+mj-lt"/>
              </a:rPr>
              <a:t>đới</a:t>
            </a:r>
            <a:r>
              <a:rPr lang="vi-VN" sz="3200" b="1" dirty="0">
                <a:solidFill>
                  <a:srgbClr val="202122"/>
                </a:solidFill>
                <a:latin typeface="+mj-lt"/>
              </a:rPr>
              <a:t> là loại khí </a:t>
            </a:r>
            <a:r>
              <a:rPr lang="vi-VN" sz="3200" b="1" dirty="0" smtClean="0">
                <a:solidFill>
                  <a:srgbClr val="202122"/>
                </a:solidFill>
                <a:latin typeface="+mj-lt"/>
              </a:rPr>
              <a:t>hậu</a:t>
            </a:r>
            <a:r>
              <a:rPr lang="en-US" sz="3200" b="1" dirty="0" smtClean="0">
                <a:solidFill>
                  <a:srgbClr val="202122"/>
                </a:solidFill>
                <a:latin typeface="+mj-lt"/>
              </a:rPr>
              <a:t> </a:t>
            </a:r>
            <a:r>
              <a:rPr lang="en-US" sz="3200" b="1" dirty="0" err="1" smtClean="0">
                <a:solidFill>
                  <a:srgbClr val="202122"/>
                </a:solidFill>
                <a:latin typeface="Times New Roman" panose="02020603050405020304" pitchFamily="18" charset="0"/>
                <a:cs typeface="Times New Roman" panose="02020603050405020304" pitchFamily="18" charset="0"/>
              </a:rPr>
              <a:t>đặc</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trưng</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bởi</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nhiệt</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độ</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cao</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quanh</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năm</a:t>
            </a:r>
            <a:r>
              <a:rPr lang="vi-VN" sz="3200" b="1" dirty="0" smtClean="0">
                <a:solidFill>
                  <a:srgbClr val="202122"/>
                </a:solidFill>
                <a:latin typeface="Times New Roman" panose="02020603050405020304" pitchFamily="18" charset="0"/>
                <a:cs typeface="Times New Roman" panose="02020603050405020304" pitchFamily="18" charset="0"/>
              </a:rPr>
              <a:t>, </a:t>
            </a:r>
            <a:r>
              <a:rPr lang="vi-VN" sz="3200" b="1" dirty="0">
                <a:solidFill>
                  <a:srgbClr val="202122"/>
                </a:solidFill>
                <a:latin typeface="Times New Roman" panose="02020603050405020304" pitchFamily="18" charset="0"/>
                <a:cs typeface="Times New Roman" panose="02020603050405020304" pitchFamily="18" charset="0"/>
              </a:rPr>
              <a:t>trong </a:t>
            </a:r>
            <a:r>
              <a:rPr lang="en-US" sz="3200" b="1" dirty="0" err="1" smtClean="0">
                <a:solidFill>
                  <a:srgbClr val="202122"/>
                </a:solidFill>
                <a:latin typeface="Times New Roman" panose="02020603050405020304" pitchFamily="18" charset="0"/>
                <a:cs typeface="Times New Roman" panose="02020603050405020304" pitchFamily="18" charset="0"/>
              </a:rPr>
              <a:t>năm</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có</a:t>
            </a:r>
            <a:r>
              <a:rPr lang="en-US" sz="3200" b="1" dirty="0" smtClean="0">
                <a:solidFill>
                  <a:srgbClr val="202122"/>
                </a:solidFill>
                <a:latin typeface="Times New Roman" panose="02020603050405020304" pitchFamily="18" charset="0"/>
                <a:cs typeface="Times New Roman" panose="02020603050405020304" pitchFamily="18" charset="0"/>
              </a:rPr>
              <a:t> 1 </a:t>
            </a:r>
            <a:r>
              <a:rPr lang="en-US" sz="3200" b="1" dirty="0" err="1" smtClean="0">
                <a:solidFill>
                  <a:srgbClr val="202122"/>
                </a:solidFill>
                <a:latin typeface="Times New Roman" panose="02020603050405020304" pitchFamily="18" charset="0"/>
                <a:cs typeface="Times New Roman" panose="02020603050405020304" pitchFamily="18" charset="0"/>
              </a:rPr>
              <a:t>thời</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kì</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khô</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hạn</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kéo</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khoảng</a:t>
            </a:r>
            <a:r>
              <a:rPr lang="en-US" sz="3200" b="1" dirty="0">
                <a:latin typeface="Times New Roman" panose="02020603050405020304" pitchFamily="18" charset="0"/>
                <a:cs typeface="Times New Roman" panose="02020603050405020304" pitchFamily="18" charset="0"/>
              </a:rPr>
              <a:t> 3 </a:t>
            </a:r>
            <a:r>
              <a:rPr lang="en-US" sz="3200" b="1" dirty="0" err="1">
                <a:latin typeface="Times New Roman" panose="02020603050405020304" pitchFamily="18" charset="0"/>
                <a:cs typeface="Times New Roman" panose="02020603050405020304" pitchFamily="18" charset="0"/>
              </a:rPr>
              <a:t>đến</a:t>
            </a:r>
            <a:r>
              <a:rPr lang="en-US" sz="3200" b="1" dirty="0">
                <a:latin typeface="Times New Roman" panose="02020603050405020304" pitchFamily="18" charset="0"/>
                <a:cs typeface="Times New Roman" panose="02020603050405020304" pitchFamily="18" charset="0"/>
              </a:rPr>
              <a:t> 9 </a:t>
            </a:r>
            <a:r>
              <a:rPr lang="en-US" sz="3200" b="1" dirty="0" err="1" smtClean="0">
                <a:latin typeface="Times New Roman" panose="02020603050405020304" pitchFamily="18" charset="0"/>
                <a:cs typeface="Times New Roman" panose="02020603050405020304" pitchFamily="18" charset="0"/>
              </a:rPr>
              <a:t>tháng</a:t>
            </a:r>
            <a:r>
              <a:rPr lang="en-US" sz="3200" b="1" dirty="0" smtClean="0">
                <a:solidFill>
                  <a:srgbClr val="202122"/>
                </a:solidFill>
                <a:latin typeface="Times New Roman" panose="02020603050405020304" pitchFamily="18" charset="0"/>
                <a:cs typeface="Times New Roman" panose="02020603050405020304" pitchFamily="18" charset="0"/>
              </a:rPr>
              <a:t>, </a:t>
            </a:r>
            <a:r>
              <a:rPr lang="vi-VN" sz="3200" b="1" dirty="0" smtClean="0">
                <a:solidFill>
                  <a:srgbClr val="202122"/>
                </a:solidFill>
                <a:latin typeface="Times New Roman" panose="02020603050405020304" pitchFamily="18" charset="0"/>
                <a:cs typeface="Times New Roman" panose="02020603050405020304" pitchFamily="18" charset="0"/>
              </a:rPr>
              <a:t>thường </a:t>
            </a:r>
            <a:r>
              <a:rPr lang="vi-VN" sz="3200" b="1" dirty="0">
                <a:solidFill>
                  <a:srgbClr val="202122"/>
                </a:solidFill>
                <a:latin typeface="Times New Roman" panose="02020603050405020304" pitchFamily="18" charset="0"/>
                <a:cs typeface="Times New Roman" panose="02020603050405020304" pitchFamily="18" charset="0"/>
              </a:rPr>
              <a:t>không có sương giá và những thay đổi về góc mặt trời là nhỏ do chúng chiếm vĩ độ thấp. </a:t>
            </a:r>
            <a:r>
              <a:rPr lang="vi-VN" sz="3200" b="1" dirty="0" smtClean="0">
                <a:solidFill>
                  <a:srgbClr val="202122"/>
                </a:solidFill>
                <a:latin typeface="Times New Roman" panose="02020603050405020304" pitchFamily="18" charset="0"/>
                <a:cs typeface="Times New Roman" panose="02020603050405020304" pitchFamily="18" charset="0"/>
              </a:rPr>
              <a:t>Ánh </a:t>
            </a:r>
            <a:r>
              <a:rPr lang="vi-VN" sz="3200" b="1" dirty="0">
                <a:solidFill>
                  <a:srgbClr val="202122"/>
                </a:solidFill>
                <a:latin typeface="Times New Roman" panose="02020603050405020304" pitchFamily="18" charset="0"/>
                <a:cs typeface="Times New Roman" panose="02020603050405020304" pitchFamily="18" charset="0"/>
              </a:rPr>
              <a:t>nắng mặt trời tại các vùng này khá gay gắt</a:t>
            </a:r>
            <a:r>
              <a:rPr lang="vi-VN" sz="3200" b="1" dirty="0" smtClean="0">
                <a:solidFill>
                  <a:srgbClr val="202122"/>
                </a:solidFill>
                <a:latin typeface="Times New Roman" panose="02020603050405020304" pitchFamily="18" charset="0"/>
                <a:cs typeface="Times New Roman" panose="02020603050405020304" pitchFamily="18" charset="0"/>
              </a:rPr>
              <a:t>.</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Tuy</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nóng</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quanh</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năm</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nhưng</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vẫn</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có</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sự</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thay</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đổi</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theo</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mùa</a:t>
            </a:r>
            <a:r>
              <a:rPr lang="en-US" sz="3200" b="1" dirty="0" smtClean="0">
                <a:solidFill>
                  <a:srgbClr val="202122"/>
                </a:solidFill>
                <a:latin typeface="Times New Roman" panose="02020603050405020304" pitchFamily="18" charset="0"/>
                <a:cs typeface="Times New Roman" panose="02020603050405020304" pitchFamily="18" charset="0"/>
              </a:rPr>
              <a:t>.</a:t>
            </a:r>
            <a:endParaRPr lang="vi-VN" sz="3200" b="1" dirty="0">
              <a:solidFill>
                <a:srgbClr val="202122"/>
              </a:solidFill>
              <a:latin typeface="Times New Roman" panose="02020603050405020304" pitchFamily="18" charset="0"/>
              <a:cs typeface="Times New Roman" panose="02020603050405020304" pitchFamily="18" charset="0"/>
            </a:endParaRPr>
          </a:p>
          <a:p>
            <a:pPr algn="just"/>
            <a:r>
              <a:rPr lang="en-US" sz="3200" b="1" dirty="0" smtClean="0">
                <a:solidFill>
                  <a:srgbClr val="202122"/>
                </a:solidFill>
                <a:latin typeface="Times New Roman" panose="02020603050405020304" pitchFamily="18" charset="0"/>
                <a:cs typeface="Times New Roman" panose="02020603050405020304" pitchFamily="18" charset="0"/>
              </a:rPr>
              <a:t>-</a:t>
            </a:r>
            <a:r>
              <a:rPr lang="vi-VN" sz="3200" b="1" dirty="0">
                <a:solidFill>
                  <a:srgbClr val="202122"/>
                </a:solidFill>
                <a:latin typeface="Times New Roman" panose="02020603050405020304" pitchFamily="18" charset="0"/>
                <a:cs typeface="Times New Roman" panose="02020603050405020304" pitchFamily="18" charset="0"/>
              </a:rPr>
              <a:t> </a:t>
            </a:r>
            <a:r>
              <a:rPr lang="en-US" sz="3200" b="1" dirty="0" smtClean="0">
                <a:solidFill>
                  <a:srgbClr val="202122"/>
                </a:solidFill>
                <a:latin typeface="Times New Roman" panose="02020603050405020304" pitchFamily="18" charset="0"/>
                <a:cs typeface="Times New Roman" panose="02020603050405020304" pitchFamily="18" charset="0"/>
              </a:rPr>
              <a:t>T</a:t>
            </a:r>
            <a:r>
              <a:rPr lang="vi-VN" sz="3200" b="1" dirty="0" smtClean="0">
                <a:solidFill>
                  <a:srgbClr val="202122"/>
                </a:solidFill>
                <a:latin typeface="Times New Roman" panose="02020603050405020304" pitchFamily="18" charset="0"/>
                <a:cs typeface="Times New Roman" panose="02020603050405020304" pitchFamily="18" charset="0"/>
              </a:rPr>
              <a:t>hường </a:t>
            </a:r>
            <a:r>
              <a:rPr lang="vi-VN" sz="3200" b="1" dirty="0">
                <a:solidFill>
                  <a:srgbClr val="202122"/>
                </a:solidFill>
                <a:latin typeface="Times New Roman" panose="02020603050405020304" pitchFamily="18" charset="0"/>
                <a:cs typeface="Times New Roman" panose="02020603050405020304" pitchFamily="18" charset="0"/>
              </a:rPr>
              <a:t>chỉ có hai mùa: mùa mưa và mùa khô. </a:t>
            </a:r>
            <a:r>
              <a:rPr lang="en-US" sz="3200" b="1" dirty="0" err="1" smtClean="0">
                <a:latin typeface="Times New Roman" panose="02020603050405020304" pitchFamily="18" charset="0"/>
                <a:cs typeface="Times New Roman" panose="02020603050405020304" pitchFamily="18" charset="0"/>
              </a:rPr>
              <a:t>Lượng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mưa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trung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bình</a:t>
            </a:r>
            <a:r>
              <a:rPr lang="en-US" sz="3200" b="1" dirty="0">
                <a:latin typeface="Times New Roman" panose="02020603050405020304" pitchFamily="18" charset="0"/>
                <a:cs typeface="Times New Roman" panose="02020603050405020304" pitchFamily="18" charset="0"/>
              </a:rPr>
              <a:t> </a:t>
            </a:r>
            <a:r>
              <a:rPr lang="vi-VN" sz="3200" b="1" dirty="0" smtClean="0">
                <a:latin typeface="Times New Roman" panose="02020603050405020304" pitchFamily="18" charset="0"/>
                <a:cs typeface="Times New Roman" panose="02020603050405020304" pitchFamily="18" charset="0"/>
              </a:rPr>
              <a:t>khoảng 500</a:t>
            </a:r>
            <a:r>
              <a:rPr lang="en-US" sz="3200" b="1" dirty="0" smtClean="0">
                <a:latin typeface="Times New Roman" panose="02020603050405020304" pitchFamily="18" charset="0"/>
                <a:cs typeface="Times New Roman" panose="02020603050405020304" pitchFamily="18" charset="0"/>
              </a:rPr>
              <a:t>mm </a:t>
            </a:r>
            <a:r>
              <a:rPr lang="en-US" sz="3200" b="1" dirty="0" err="1" smtClean="0">
                <a:latin typeface="Times New Roman" panose="02020603050405020304" pitchFamily="18" charset="0"/>
                <a:cs typeface="Times New Roman" panose="02020603050405020304" pitchFamily="18" charset="0"/>
              </a:rPr>
              <a:t>đến</a:t>
            </a:r>
            <a:r>
              <a:rPr lang="en-US" sz="3200" b="1" dirty="0" smtClean="0">
                <a:latin typeface="Times New Roman" panose="02020603050405020304" pitchFamily="18" charset="0"/>
                <a:cs typeface="Times New Roman" panose="02020603050405020304" pitchFamily="18" charset="0"/>
              </a:rPr>
              <a:t> </a:t>
            </a:r>
            <a:r>
              <a:rPr lang="vi-VN" sz="3200" b="1" dirty="0" smtClean="0">
                <a:latin typeface="Times New Roman" panose="02020603050405020304" pitchFamily="18" charset="0"/>
                <a:cs typeface="Times New Roman" panose="02020603050405020304" pitchFamily="18" charset="0"/>
              </a:rPr>
              <a:t>1500mm </a:t>
            </a:r>
            <a:r>
              <a:rPr lang="en-US" sz="3200" b="1" dirty="0" err="1" smtClean="0">
                <a:latin typeface="Times New Roman" panose="02020603050405020304" pitchFamily="18" charset="0"/>
                <a:cs typeface="Times New Roman" panose="02020603050405020304" pitchFamily="18" charset="0"/>
              </a:rPr>
              <a:t>chủ</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yếu</a:t>
            </a:r>
            <a:r>
              <a:rPr lang="en-US" sz="3200" b="1" dirty="0" smtClean="0">
                <a:latin typeface="Times New Roman" panose="02020603050405020304" pitchFamily="18" charset="0"/>
                <a:cs typeface="Times New Roman" panose="02020603050405020304" pitchFamily="18" charset="0"/>
              </a:rPr>
              <a:t> </a:t>
            </a:r>
            <a:r>
              <a:rPr lang="vi-VN" sz="3200" b="1" dirty="0" smtClean="0">
                <a:latin typeface="Times New Roman" panose="02020603050405020304" pitchFamily="18" charset="0"/>
                <a:cs typeface="Times New Roman" panose="02020603050405020304" pitchFamily="18" charset="0"/>
              </a:rPr>
              <a:t>tập </a:t>
            </a:r>
            <a:r>
              <a:rPr lang="vi-VN" sz="3200" b="1" dirty="0">
                <a:latin typeface="Times New Roman" panose="02020603050405020304" pitchFamily="18" charset="0"/>
                <a:cs typeface="Times New Roman" panose="02020603050405020304" pitchFamily="18" charset="0"/>
              </a:rPr>
              <a:t>trung vào mùa mưa</a:t>
            </a:r>
            <a:r>
              <a:rPr lang="vi-VN" sz="3200" b="1" dirty="0" smtClean="0">
                <a:latin typeface="Times New Roman" panose="02020603050405020304" pitchFamily="18" charset="0"/>
                <a:cs typeface="Times New Roman" panose="02020603050405020304" pitchFamily="18" charset="0"/>
              </a:rPr>
              <a:t>.</a:t>
            </a:r>
            <a:r>
              <a:rPr lang="en-US" sz="3200" b="1" dirty="0" smtClean="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Lượng mưa thay đổi từ xích đạo về chí tuyến. </a:t>
            </a:r>
          </a:p>
        </p:txBody>
      </p:sp>
    </p:spTree>
    <p:extLst>
      <p:ext uri="{BB962C8B-B14F-4D97-AF65-F5344CB8AC3E}">
        <p14:creationId xmlns:p14="http://schemas.microsoft.com/office/powerpoint/2010/main" val="427275312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504"/>
            <a:ext cx="12192000" cy="6894504"/>
          </a:xfrm>
          <a:prstGeom prst="rect">
            <a:avLst/>
          </a:prstGeom>
        </p:spPr>
      </p:pic>
      <p:pic>
        <p:nvPicPr>
          <p:cNvPr id="4" name="Picture 8" descr="http://rs826.pbsrc.com/albums/zz186/willisnowell/Gifs/question_marks_bubbling_md_clr.gif~c20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1600" y="3078220"/>
            <a:ext cx="2540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hdwallnpics.com/wp-content/gallery/thinking-cartoon-images/cartoon-boy-thinking-white-bubble-vector-illustration-31797939.jpg"/>
          <p:cNvPicPr>
            <a:picLocks noChangeAspect="1" noChangeArrowheads="1"/>
          </p:cNvPicPr>
          <p:nvPr/>
        </p:nvPicPr>
        <p:blipFill rotWithShape="1">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220082" y="4299986"/>
            <a:ext cx="1924897" cy="1948414"/>
          </a:xfrm>
          <a:prstGeom prst="rect">
            <a:avLst/>
          </a:prstGeom>
          <a:noFill/>
          <a:extLst>
            <a:ext uri="{909E8E84-426E-40DD-AFC4-6F175D3DCCD1}">
              <a14:hiddenFill xmlns:a14="http://schemas.microsoft.com/office/drawing/2010/main">
                <a:solidFill>
                  <a:srgbClr val="FFFFFF"/>
                </a:solidFill>
              </a14:hiddenFill>
            </a:ext>
          </a:extLst>
        </p:spPr>
      </p:pic>
      <p:sp>
        <p:nvSpPr>
          <p:cNvPr id="9" name="Cloud Callout 8"/>
          <p:cNvSpPr/>
          <p:nvPr/>
        </p:nvSpPr>
        <p:spPr>
          <a:xfrm>
            <a:off x="220083" y="0"/>
            <a:ext cx="5571118" cy="2925821"/>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0" name="Rectangle 9"/>
          <p:cNvSpPr/>
          <p:nvPr/>
        </p:nvSpPr>
        <p:spPr>
          <a:xfrm>
            <a:off x="626481" y="406568"/>
            <a:ext cx="4961519" cy="2400657"/>
          </a:xfrm>
          <a:prstGeom prst="rect">
            <a:avLst/>
          </a:prstGeom>
        </p:spPr>
        <p:txBody>
          <a:bodyPr wrap="square">
            <a:spAutoFit/>
          </a:bodyPr>
          <a:lstStyle/>
          <a:p>
            <a:pPr algn="ctr"/>
            <a:r>
              <a:rPr lang="en-US" sz="2200" b="1" i="1" dirty="0" err="1" smtClean="0">
                <a:solidFill>
                  <a:srgbClr val="FF0000"/>
                </a:solidFill>
                <a:latin typeface="Cambria" panose="02040503050406030204" pitchFamily="18" charset="0"/>
                <a:ea typeface="Cambria" panose="02040503050406030204" pitchFamily="18" charset="0"/>
              </a:rPr>
              <a:t>Quan</a:t>
            </a:r>
            <a:r>
              <a:rPr lang="en-US" sz="2200" b="1" i="1" dirty="0" smtClean="0">
                <a:solidFill>
                  <a:srgbClr val="FF0000"/>
                </a:solidFill>
                <a:latin typeface="Cambria" panose="02040503050406030204" pitchFamily="18" charset="0"/>
                <a:ea typeface="Cambria" panose="02040503050406030204" pitchFamily="18" charset="0"/>
              </a:rPr>
              <a:t> </a:t>
            </a:r>
            <a:r>
              <a:rPr lang="en-US" sz="2200" b="1" i="1" dirty="0" err="1" smtClean="0">
                <a:solidFill>
                  <a:srgbClr val="FF0000"/>
                </a:solidFill>
                <a:latin typeface="Cambria" panose="02040503050406030204" pitchFamily="18" charset="0"/>
                <a:ea typeface="Cambria" panose="02040503050406030204" pitchFamily="18" charset="0"/>
              </a:rPr>
              <a:t>sát</a:t>
            </a:r>
            <a:r>
              <a:rPr lang="en-US" sz="2200" b="1" i="1" dirty="0" smtClean="0">
                <a:solidFill>
                  <a:srgbClr val="FF0000"/>
                </a:solidFill>
                <a:latin typeface="Cambria" panose="02040503050406030204" pitchFamily="18" charset="0"/>
                <a:ea typeface="Cambria" panose="02040503050406030204" pitchFamily="18" charset="0"/>
              </a:rPr>
              <a:t> </a:t>
            </a:r>
            <a:r>
              <a:rPr lang="en-US" sz="2200" b="1" i="1" dirty="0" err="1" smtClean="0">
                <a:solidFill>
                  <a:srgbClr val="FF0000"/>
                </a:solidFill>
                <a:latin typeface="Cambria" panose="02040503050406030204" pitchFamily="18" charset="0"/>
                <a:ea typeface="Cambria" panose="02040503050406030204" pitchFamily="18" charset="0"/>
              </a:rPr>
              <a:t>các</a:t>
            </a:r>
            <a:r>
              <a:rPr lang="en-US" sz="2200" b="1" i="1" dirty="0" smtClean="0">
                <a:solidFill>
                  <a:srgbClr val="FF0000"/>
                </a:solidFill>
                <a:latin typeface="Cambria" panose="02040503050406030204" pitchFamily="18" charset="0"/>
                <a:ea typeface="Cambria" panose="02040503050406030204" pitchFamily="18" charset="0"/>
              </a:rPr>
              <a:t> </a:t>
            </a:r>
            <a:r>
              <a:rPr lang="en-US" sz="2200" b="1" i="1" dirty="0" err="1" smtClean="0">
                <a:solidFill>
                  <a:srgbClr val="FF0000"/>
                </a:solidFill>
                <a:latin typeface="Cambria" panose="02040503050406030204" pitchFamily="18" charset="0"/>
                <a:ea typeface="Cambria" panose="02040503050406030204" pitchFamily="18" charset="0"/>
              </a:rPr>
              <a:t>hình</a:t>
            </a:r>
            <a:r>
              <a:rPr lang="en-US" sz="2200" b="1" i="1" dirty="0" smtClean="0">
                <a:solidFill>
                  <a:srgbClr val="FF0000"/>
                </a:solidFill>
                <a:latin typeface="Cambria" panose="02040503050406030204" pitchFamily="18" charset="0"/>
                <a:ea typeface="Cambria" panose="02040503050406030204" pitchFamily="18" charset="0"/>
              </a:rPr>
              <a:t> </a:t>
            </a:r>
            <a:r>
              <a:rPr lang="en-US" sz="2200" b="1" i="1" dirty="0" err="1" smtClean="0">
                <a:solidFill>
                  <a:srgbClr val="FF0000"/>
                </a:solidFill>
                <a:latin typeface="Cambria" panose="02040503050406030204" pitchFamily="18" charset="0"/>
                <a:ea typeface="Cambria" panose="02040503050406030204" pitchFamily="18" charset="0"/>
              </a:rPr>
              <a:t>ảnh</a:t>
            </a:r>
            <a:r>
              <a:rPr lang="en-US" sz="2200" b="1" i="1" dirty="0" smtClean="0">
                <a:solidFill>
                  <a:srgbClr val="FF0000"/>
                </a:solidFill>
                <a:latin typeface="Cambria" panose="02040503050406030204" pitchFamily="18" charset="0"/>
                <a:ea typeface="Cambria" panose="02040503050406030204" pitchFamily="18" charset="0"/>
              </a:rPr>
              <a:t> </a:t>
            </a:r>
            <a:r>
              <a:rPr lang="en-US" sz="2200" b="1" i="1" dirty="0" err="1" smtClean="0">
                <a:solidFill>
                  <a:srgbClr val="FF0000"/>
                </a:solidFill>
                <a:latin typeface="Cambria" panose="02040503050406030204" pitchFamily="18" charset="0"/>
                <a:ea typeface="Cambria" panose="02040503050406030204" pitchFamily="18" charset="0"/>
              </a:rPr>
              <a:t>dưới</a:t>
            </a:r>
            <a:r>
              <a:rPr lang="en-US" sz="2200" b="1" i="1" dirty="0" smtClean="0">
                <a:solidFill>
                  <a:srgbClr val="FF0000"/>
                </a:solidFill>
                <a:latin typeface="Cambria" panose="02040503050406030204" pitchFamily="18" charset="0"/>
                <a:ea typeface="Cambria" panose="02040503050406030204" pitchFamily="18" charset="0"/>
              </a:rPr>
              <a:t> </a:t>
            </a:r>
            <a:r>
              <a:rPr lang="en-US" sz="2200" b="1" i="1" dirty="0" err="1" smtClean="0">
                <a:solidFill>
                  <a:srgbClr val="FF0000"/>
                </a:solidFill>
                <a:latin typeface="Cambria" panose="02040503050406030204" pitchFamily="18" charset="0"/>
                <a:ea typeface="Cambria" panose="02040503050406030204" pitchFamily="18" charset="0"/>
              </a:rPr>
              <a:t>đây</a:t>
            </a:r>
            <a:endParaRPr lang="en-US" sz="2200" b="1" i="1" dirty="0" smtClean="0">
              <a:solidFill>
                <a:srgbClr val="FF0000"/>
              </a:solidFill>
              <a:latin typeface="Cambria" panose="02040503050406030204" pitchFamily="18" charset="0"/>
              <a:ea typeface="Cambria" panose="02040503050406030204" pitchFamily="18" charset="0"/>
            </a:endParaRPr>
          </a:p>
          <a:p>
            <a:pPr algn="ctr"/>
            <a:r>
              <a:rPr lang="en-US" sz="2200" b="1" i="1" dirty="0" smtClean="0">
                <a:solidFill>
                  <a:srgbClr val="FF0000"/>
                </a:solidFill>
                <a:latin typeface="Cambria" panose="02040503050406030204" pitchFamily="18" charset="0"/>
                <a:ea typeface="Cambria" panose="02040503050406030204" pitchFamily="18" charset="0"/>
              </a:rPr>
              <a:t> </a:t>
            </a:r>
            <a:r>
              <a:rPr lang="en-US" sz="2200" b="1" i="1" dirty="0" err="1" smtClean="0">
                <a:solidFill>
                  <a:srgbClr val="FF0000"/>
                </a:solidFill>
                <a:latin typeface="Cambria" panose="02040503050406030204" pitchFamily="18" charset="0"/>
                <a:ea typeface="Cambria" panose="02040503050406030204" pitchFamily="18" charset="0"/>
              </a:rPr>
              <a:t>em</a:t>
            </a:r>
            <a:r>
              <a:rPr lang="en-US" sz="2200" b="1" i="1" dirty="0" smtClean="0">
                <a:solidFill>
                  <a:srgbClr val="FF0000"/>
                </a:solidFill>
                <a:latin typeface="Cambria" panose="02040503050406030204" pitchFamily="18" charset="0"/>
                <a:ea typeface="Cambria" panose="02040503050406030204" pitchFamily="18" charset="0"/>
              </a:rPr>
              <a:t> </a:t>
            </a:r>
            <a:r>
              <a:rPr lang="en-US" sz="2200" b="1" i="1" dirty="0" err="1" smtClean="0">
                <a:solidFill>
                  <a:srgbClr val="FF0000"/>
                </a:solidFill>
                <a:latin typeface="Cambria" panose="02040503050406030204" pitchFamily="18" charset="0"/>
                <a:ea typeface="Cambria" panose="02040503050406030204" pitchFamily="18" charset="0"/>
              </a:rPr>
              <a:t>hãy</a:t>
            </a:r>
            <a:r>
              <a:rPr lang="en-US" sz="2200" b="1" i="1" dirty="0" smtClean="0">
                <a:solidFill>
                  <a:srgbClr val="FF0000"/>
                </a:solidFill>
                <a:latin typeface="Cambria" panose="02040503050406030204" pitchFamily="18" charset="0"/>
                <a:ea typeface="Cambria" panose="02040503050406030204" pitchFamily="18" charset="0"/>
              </a:rPr>
              <a:t>, n</a:t>
            </a:r>
            <a:r>
              <a:rPr lang="vi-VN" sz="2200" b="1" i="1" dirty="0" smtClean="0">
                <a:solidFill>
                  <a:srgbClr val="FF0000"/>
                </a:solidFill>
                <a:latin typeface="Cambria" panose="02040503050406030204" pitchFamily="18" charset="0"/>
                <a:ea typeface="Cambria" panose="02040503050406030204" pitchFamily="18" charset="0"/>
              </a:rPr>
              <a:t>ên </a:t>
            </a:r>
            <a:r>
              <a:rPr lang="vi-VN" sz="2200" b="1" i="1" dirty="0">
                <a:solidFill>
                  <a:srgbClr val="FF0000"/>
                </a:solidFill>
                <a:latin typeface="Cambria" panose="02040503050406030204" pitchFamily="18" charset="0"/>
                <a:ea typeface="Cambria" panose="02040503050406030204" pitchFamily="18" charset="0"/>
              </a:rPr>
              <a:t>các loài động vật trong ảnh theo thứ tự a, b, c, d, đ, </a:t>
            </a:r>
            <a:r>
              <a:rPr lang="vi-VN" sz="2200" b="1" i="1" dirty="0" smtClean="0">
                <a:solidFill>
                  <a:srgbClr val="FF0000"/>
                </a:solidFill>
                <a:latin typeface="Cambria" panose="02040503050406030204" pitchFamily="18" charset="0"/>
                <a:ea typeface="Cambria" panose="02040503050406030204" pitchFamily="18" charset="0"/>
              </a:rPr>
              <a:t>e.</a:t>
            </a:r>
            <a:r>
              <a:rPr lang="en-US" sz="2200" b="1" i="1" dirty="0" smtClean="0">
                <a:solidFill>
                  <a:srgbClr val="FF0000"/>
                </a:solidFill>
                <a:latin typeface="Cambria" panose="02040503050406030204" pitchFamily="18" charset="0"/>
                <a:ea typeface="Cambria" panose="02040503050406030204" pitchFamily="18" charset="0"/>
              </a:rPr>
              <a:t> Cho </a:t>
            </a:r>
            <a:r>
              <a:rPr lang="en-US" sz="2200" b="1" i="1" dirty="0" err="1" smtClean="0">
                <a:solidFill>
                  <a:srgbClr val="FF0000"/>
                </a:solidFill>
                <a:latin typeface="Cambria" panose="02040503050406030204" pitchFamily="18" charset="0"/>
                <a:ea typeface="Cambria" panose="02040503050406030204" pitchFamily="18" charset="0"/>
              </a:rPr>
              <a:t>biết</a:t>
            </a:r>
            <a:r>
              <a:rPr lang="en-US" sz="2200" b="1" i="1" dirty="0" smtClean="0">
                <a:solidFill>
                  <a:srgbClr val="FF0000"/>
                </a:solidFill>
                <a:latin typeface="Cambria" panose="02040503050406030204" pitchFamily="18" charset="0"/>
                <a:ea typeface="Cambria" panose="02040503050406030204" pitchFamily="18" charset="0"/>
              </a:rPr>
              <a:t> đ</a:t>
            </a:r>
            <a:r>
              <a:rPr lang="vi-VN" sz="2200" b="1" i="1" dirty="0" smtClean="0">
                <a:solidFill>
                  <a:srgbClr val="FF0000"/>
                </a:solidFill>
                <a:latin typeface="Cambria" panose="02040503050406030204" pitchFamily="18" charset="0"/>
                <a:ea typeface="Cambria" panose="02040503050406030204" pitchFamily="18" charset="0"/>
              </a:rPr>
              <a:t>ộng </a:t>
            </a:r>
            <a:r>
              <a:rPr lang="vi-VN" sz="2200" b="1" i="1" dirty="0">
                <a:solidFill>
                  <a:srgbClr val="FF0000"/>
                </a:solidFill>
                <a:latin typeface="Cambria" panose="02040503050406030204" pitchFamily="18" charset="0"/>
                <a:ea typeface="Cambria" panose="02040503050406030204" pitchFamily="18" charset="0"/>
              </a:rPr>
              <a:t>vật nào thường sống trên cạn, động vật nào thường </a:t>
            </a:r>
            <a:endParaRPr lang="en-US" sz="2200" b="1" i="1" dirty="0" smtClean="0">
              <a:solidFill>
                <a:srgbClr val="FF0000"/>
              </a:solidFill>
              <a:latin typeface="Cambria" panose="02040503050406030204" pitchFamily="18" charset="0"/>
              <a:ea typeface="Cambria" panose="02040503050406030204" pitchFamily="18" charset="0"/>
            </a:endParaRPr>
          </a:p>
          <a:p>
            <a:pPr algn="ctr"/>
            <a:r>
              <a:rPr lang="vi-VN" sz="2200" b="1" i="1" dirty="0" smtClean="0">
                <a:solidFill>
                  <a:srgbClr val="FF0000"/>
                </a:solidFill>
                <a:latin typeface="Cambria" panose="02040503050406030204" pitchFamily="18" charset="0"/>
                <a:ea typeface="Cambria" panose="02040503050406030204" pitchFamily="18" charset="0"/>
              </a:rPr>
              <a:t>Sống</a:t>
            </a:r>
            <a:r>
              <a:rPr lang="en-US" sz="2200" b="1" i="1" dirty="0" smtClean="0">
                <a:solidFill>
                  <a:srgbClr val="FF0000"/>
                </a:solidFill>
                <a:latin typeface="Cambria" panose="02040503050406030204" pitchFamily="18" charset="0"/>
                <a:ea typeface="Cambria" panose="02040503050406030204" pitchFamily="18" charset="0"/>
              </a:rPr>
              <a:t> </a:t>
            </a:r>
            <a:r>
              <a:rPr lang="vi-VN" sz="2200" b="1" i="1" dirty="0" smtClean="0">
                <a:solidFill>
                  <a:srgbClr val="FF0000"/>
                </a:solidFill>
                <a:latin typeface="Cambria" panose="02040503050406030204" pitchFamily="18" charset="0"/>
                <a:ea typeface="Cambria" panose="02040503050406030204" pitchFamily="18" charset="0"/>
              </a:rPr>
              <a:t>dưới </a:t>
            </a:r>
            <a:r>
              <a:rPr lang="vi-VN" sz="2200" b="1" i="1" dirty="0">
                <a:solidFill>
                  <a:srgbClr val="FF0000"/>
                </a:solidFill>
                <a:latin typeface="Cambria" panose="02040503050406030204" pitchFamily="18" charset="0"/>
                <a:ea typeface="Cambria" panose="02040503050406030204" pitchFamily="18" charset="0"/>
              </a:rPr>
              <a:t>nước?</a:t>
            </a:r>
          </a:p>
          <a:p>
            <a:pPr algn="ctr"/>
            <a:endParaRPr lang="en-US" dirty="0">
              <a:solidFill>
                <a:srgbClr val="FF0000"/>
              </a:solidFill>
              <a:latin typeface="Cambria" panose="02040503050406030204" pitchFamily="18" charset="0"/>
              <a:ea typeface="Cambria" panose="02040503050406030204" pitchFamily="18" charset="0"/>
            </a:endParaRPr>
          </a:p>
        </p:txBody>
      </p:sp>
      <p:pic>
        <p:nvPicPr>
          <p:cNvPr id="2"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899378" y="2370667"/>
            <a:ext cx="7134579" cy="4091573"/>
          </a:xfrm>
          <a:prstGeom prst="rect">
            <a:avLst/>
          </a:prstGeom>
          <a:noFill/>
          <a:ln w="952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812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5153" y="53508"/>
            <a:ext cx="4986491" cy="1015663"/>
          </a:xfrm>
          <a:prstGeom prst="rect">
            <a:avLst/>
          </a:prstGeom>
          <a:solidFill>
            <a:schemeClr val="accent6">
              <a:lumMod val="60000"/>
              <a:lumOff val="40000"/>
            </a:schemeClr>
          </a:solidFill>
        </p:spPr>
        <p:txBody>
          <a:bodyPr wrap="square">
            <a:spAutoFit/>
          </a:bodyPr>
          <a:lstStyle/>
          <a:p>
            <a:pPr>
              <a:lnSpc>
                <a:spcPct val="150000"/>
              </a:lnSpc>
              <a:defRPr/>
            </a:pPr>
            <a:r>
              <a:rPr lang="en-US" sz="4000" b="1" dirty="0" smtClean="0">
                <a:solidFill>
                  <a:srgbClr val="9B1A9E"/>
                </a:solidFill>
                <a:latin typeface="Times New Roman" panose="02020603050405020304" pitchFamily="18" charset="0"/>
                <a:cs typeface="Times New Roman" panose="02020603050405020304" pitchFamily="18" charset="0"/>
              </a:rPr>
              <a:t>III. </a:t>
            </a:r>
            <a:r>
              <a:rPr lang="en-US" sz="4000" b="1" dirty="0" err="1" smtClean="0">
                <a:solidFill>
                  <a:srgbClr val="9B1A9E"/>
                </a:solidFill>
                <a:latin typeface="Times New Roman" panose="02020603050405020304" pitchFamily="18" charset="0"/>
                <a:cs typeface="Times New Roman" panose="02020603050405020304" pitchFamily="18" charset="0"/>
              </a:rPr>
              <a:t>Rừng</a:t>
            </a:r>
            <a:r>
              <a:rPr lang="en-US" sz="4000" b="1" dirty="0" smtClean="0">
                <a:solidFill>
                  <a:srgbClr val="9B1A9E"/>
                </a:solidFill>
                <a:latin typeface="Times New Roman" panose="02020603050405020304" pitchFamily="18" charset="0"/>
                <a:cs typeface="Times New Roman" panose="02020603050405020304" pitchFamily="18" charset="0"/>
              </a:rPr>
              <a:t> </a:t>
            </a:r>
            <a:r>
              <a:rPr lang="en-US" sz="4000" b="1" dirty="0" err="1" smtClean="0">
                <a:solidFill>
                  <a:srgbClr val="9B1A9E"/>
                </a:solidFill>
                <a:latin typeface="Times New Roman" panose="02020603050405020304" pitchFamily="18" charset="0"/>
                <a:cs typeface="Times New Roman" panose="02020603050405020304" pitchFamily="18" charset="0"/>
              </a:rPr>
              <a:t>nhiệt</a:t>
            </a:r>
            <a:r>
              <a:rPr lang="en-US" sz="4000" b="1" dirty="0" smtClean="0">
                <a:solidFill>
                  <a:srgbClr val="9B1A9E"/>
                </a:solidFill>
                <a:latin typeface="Times New Roman" panose="02020603050405020304" pitchFamily="18" charset="0"/>
                <a:cs typeface="Times New Roman" panose="02020603050405020304" pitchFamily="18" charset="0"/>
              </a:rPr>
              <a:t> </a:t>
            </a:r>
            <a:r>
              <a:rPr lang="en-US" sz="4000" b="1" dirty="0" err="1" smtClean="0">
                <a:solidFill>
                  <a:srgbClr val="9B1A9E"/>
                </a:solidFill>
                <a:latin typeface="Times New Roman" panose="02020603050405020304" pitchFamily="18" charset="0"/>
                <a:cs typeface="Times New Roman" panose="02020603050405020304" pitchFamily="18" charset="0"/>
              </a:rPr>
              <a:t>đới</a:t>
            </a:r>
            <a:endParaRPr lang="en-GB" sz="4000" b="1" dirty="0">
              <a:solidFill>
                <a:srgbClr val="9B1A9E"/>
              </a:solidFill>
              <a:latin typeface="Times New Roman" panose="02020603050405020304" pitchFamily="18" charset="0"/>
              <a:cs typeface="Times New Roman" panose="02020603050405020304" pitchFamily="18" charset="0"/>
            </a:endParaRPr>
          </a:p>
        </p:txBody>
      </p:sp>
      <p:sp>
        <p:nvSpPr>
          <p:cNvPr id="4" name="Rectangle 3"/>
          <p:cNvSpPr/>
          <p:nvPr/>
        </p:nvSpPr>
        <p:spPr>
          <a:xfrm>
            <a:off x="215153" y="1200404"/>
            <a:ext cx="6055677" cy="1077218"/>
          </a:xfrm>
          <a:prstGeom prst="rect">
            <a:avLst/>
          </a:prstGeom>
          <a:solidFill>
            <a:schemeClr val="accent4">
              <a:lumMod val="40000"/>
              <a:lumOff val="60000"/>
            </a:schemeClr>
          </a:solidFill>
        </p:spPr>
        <p:txBody>
          <a:bodyPr wrap="square">
            <a:spAutoFit/>
          </a:bodyPr>
          <a:lstStyle/>
          <a:p>
            <a:pPr algn="just">
              <a:spcAft>
                <a:spcPts val="0"/>
              </a:spcAft>
            </a:pP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2. Có những kiểu rừng chính nào ở vùng nhiệt đới?</a:t>
            </a:r>
            <a:endParaRPr lang="en-US" sz="32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336176" y="2474089"/>
            <a:ext cx="5421272" cy="3539430"/>
          </a:xfrm>
          <a:prstGeom prst="rect">
            <a:avLst/>
          </a:prstGeom>
          <a:solidFill>
            <a:schemeClr val="accent2">
              <a:lumMod val="60000"/>
              <a:lumOff val="40000"/>
            </a:schemeClr>
          </a:solidFill>
        </p:spPr>
        <p:txBody>
          <a:bodyPr wrap="square">
            <a:spAutoFit/>
          </a:bodyPr>
          <a:lstStyle/>
          <a:p>
            <a:pPr marL="457200" indent="-457200" algn="just">
              <a:spcAft>
                <a:spcPts val="0"/>
              </a:spcAft>
              <a:buFontTx/>
              <a:buChar char="-"/>
            </a:pP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Rừng</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đới</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0"/>
              </a:spcAft>
            </a:pPr>
            <a:endPar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buFontTx/>
              <a:buChar char="-"/>
            </a:pP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Rừng</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đới</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gió</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endPar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buFontTx/>
              <a:buChar char="-"/>
            </a:pP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Rừng</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mưa</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đới</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endPar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buFontTx/>
              <a:buChar char="-"/>
            </a:pP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Rừng</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x</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en</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cây</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rụng</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lá</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descr="Bạn có biết, vì sao rừng nhiệt đới Amazon lại có tên là Amaz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7260" y="0"/>
            <a:ext cx="5664739" cy="32123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ừng mưa nhiệt đới Trung Phi dễ bị tổn thương bởi biến đổi khí hậ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260" y="3212328"/>
            <a:ext cx="5664739" cy="3645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37186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par>
                                <p:cTn id="21" presetID="14" presetClass="entr" presetSubtype="10" fill="hold" nodeType="withEffect">
                                  <p:stCondLst>
                                    <p:cond delay="0"/>
                                  </p:stCondLst>
                                  <p:childTnLst>
                                    <p:set>
                                      <p:cBhvr>
                                        <p:cTn id="22" dur="1" fill="hold">
                                          <p:stCondLst>
                                            <p:cond delay="0"/>
                                          </p:stCondLst>
                                        </p:cTn>
                                        <p:tgtEl>
                                          <p:spTgt spid="1030"/>
                                        </p:tgtEl>
                                        <p:attrNameLst>
                                          <p:attrName>style.visibility</p:attrName>
                                        </p:attrNameLst>
                                      </p:cBhvr>
                                      <p:to>
                                        <p:strVal val="visible"/>
                                      </p:to>
                                    </p:set>
                                    <p:animEffect transition="in" filter="randombar(horizontal)">
                                      <p:cBhvr>
                                        <p:cTn id="23"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722" y="83127"/>
            <a:ext cx="3527223" cy="830997"/>
          </a:xfrm>
          <a:prstGeom prst="rect">
            <a:avLst/>
          </a:prstGeom>
          <a:solidFill>
            <a:schemeClr val="accent6">
              <a:lumMod val="60000"/>
              <a:lumOff val="40000"/>
            </a:schemeClr>
          </a:solidFill>
        </p:spPr>
        <p:txBody>
          <a:bodyPr wrap="square">
            <a:spAutoFit/>
          </a:bodyPr>
          <a:lstStyle/>
          <a:p>
            <a:pPr>
              <a:lnSpc>
                <a:spcPct val="150000"/>
              </a:lnSpc>
              <a:defRPr/>
            </a:pPr>
            <a:r>
              <a:rPr lang="en-US" sz="3200" b="1" dirty="0" smtClean="0">
                <a:solidFill>
                  <a:srgbClr val="9B1A9E"/>
                </a:solidFill>
                <a:latin typeface="Times New Roman" panose="02020603050405020304" pitchFamily="18" charset="0"/>
                <a:cs typeface="Times New Roman" panose="02020603050405020304" pitchFamily="18" charset="0"/>
              </a:rPr>
              <a:t>III. </a:t>
            </a:r>
            <a:r>
              <a:rPr lang="en-US" sz="3200" b="1" dirty="0" err="1" smtClean="0">
                <a:solidFill>
                  <a:srgbClr val="9B1A9E"/>
                </a:solidFill>
                <a:latin typeface="Times New Roman" panose="02020603050405020304" pitchFamily="18" charset="0"/>
                <a:cs typeface="Times New Roman" panose="02020603050405020304" pitchFamily="18" charset="0"/>
              </a:rPr>
              <a:t>Rừng</a:t>
            </a:r>
            <a:r>
              <a:rPr lang="en-US" sz="3200" b="1" dirty="0" smtClean="0">
                <a:solidFill>
                  <a:srgbClr val="9B1A9E"/>
                </a:solidFill>
                <a:latin typeface="Times New Roman" panose="02020603050405020304" pitchFamily="18" charset="0"/>
                <a:cs typeface="Times New Roman" panose="02020603050405020304" pitchFamily="18" charset="0"/>
              </a:rPr>
              <a:t> </a:t>
            </a:r>
            <a:r>
              <a:rPr lang="en-US" sz="3200" b="1" dirty="0" err="1" smtClean="0">
                <a:solidFill>
                  <a:srgbClr val="9B1A9E"/>
                </a:solidFill>
                <a:latin typeface="Times New Roman" panose="02020603050405020304" pitchFamily="18" charset="0"/>
                <a:cs typeface="Times New Roman" panose="02020603050405020304" pitchFamily="18" charset="0"/>
              </a:rPr>
              <a:t>nhiệt</a:t>
            </a:r>
            <a:r>
              <a:rPr lang="en-US" sz="3200" b="1" dirty="0" smtClean="0">
                <a:solidFill>
                  <a:srgbClr val="9B1A9E"/>
                </a:solidFill>
                <a:latin typeface="Times New Roman" panose="02020603050405020304" pitchFamily="18" charset="0"/>
                <a:cs typeface="Times New Roman" panose="02020603050405020304" pitchFamily="18" charset="0"/>
              </a:rPr>
              <a:t> </a:t>
            </a:r>
            <a:r>
              <a:rPr lang="en-US" sz="3200" b="1" dirty="0" err="1" smtClean="0">
                <a:solidFill>
                  <a:srgbClr val="9B1A9E"/>
                </a:solidFill>
                <a:latin typeface="Times New Roman" panose="02020603050405020304" pitchFamily="18" charset="0"/>
                <a:cs typeface="Times New Roman" panose="02020603050405020304" pitchFamily="18" charset="0"/>
              </a:rPr>
              <a:t>đới</a:t>
            </a:r>
            <a:endParaRPr lang="en-GB" sz="3200" b="1" dirty="0">
              <a:solidFill>
                <a:srgbClr val="9B1A9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544284" y="0"/>
            <a:ext cx="5647716" cy="6764482"/>
          </a:xfrm>
          <a:prstGeom prst="rect">
            <a:avLst/>
          </a:prstGeom>
        </p:spPr>
      </p:pic>
      <p:sp>
        <p:nvSpPr>
          <p:cNvPr id="4" name="Rectangle 3"/>
          <p:cNvSpPr/>
          <p:nvPr/>
        </p:nvSpPr>
        <p:spPr>
          <a:xfrm>
            <a:off x="192722" y="825638"/>
            <a:ext cx="6351562" cy="954107"/>
          </a:xfrm>
          <a:prstGeom prst="rect">
            <a:avLst/>
          </a:prstGeom>
          <a:solidFill>
            <a:schemeClr val="accent2">
              <a:lumMod val="40000"/>
              <a:lumOff val="60000"/>
            </a:schemeClr>
          </a:solidFill>
        </p:spPr>
        <p:txBody>
          <a:bodyPr wrap="square">
            <a:spAutoFit/>
          </a:bodyPr>
          <a:lstStyle/>
          <a:p>
            <a:pPr algn="just">
              <a:spcAft>
                <a:spcPts val="0"/>
              </a:spcAft>
            </a:pP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Dựa</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20.4,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tầng</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rừng</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mưa</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đới</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92722" y="1779745"/>
            <a:ext cx="6096000" cy="4832092"/>
          </a:xfrm>
          <a:prstGeom prst="rect">
            <a:avLst/>
          </a:prstGeom>
          <a:solidFill>
            <a:schemeClr val="accent5">
              <a:lumMod val="40000"/>
              <a:lumOff val="60000"/>
            </a:schemeClr>
          </a:solidFill>
        </p:spPr>
        <p:txBody>
          <a:bodyPr>
            <a:spAutoFit/>
          </a:bodyPr>
          <a:lstStyle/>
          <a:p>
            <a:pPr algn="just"/>
            <a:r>
              <a:rPr lang="vi-VN" sz="2800" b="1" dirty="0">
                <a:solidFill>
                  <a:srgbClr val="202122"/>
                </a:solidFill>
                <a:latin typeface="Times New Roman" panose="02020603050405020304" pitchFamily="18" charset="0"/>
                <a:cs typeface="Times New Roman" panose="02020603050405020304" pitchFamily="18" charset="0"/>
              </a:rPr>
              <a:t>Rừng mưa nhiệt đới được chia làm các tầng khác nhau, hay còn gọi là lớp, với thảm thực vật được cấu tạo thành một mô hình chiều dọc thẳng đứng từ mặt đất đến tán rừng: tầng cỏ quyết, tầng cây </a:t>
            </a:r>
            <a:r>
              <a:rPr lang="vi-VN" sz="2800" b="1" dirty="0" smtClean="0">
                <a:solidFill>
                  <a:srgbClr val="202122"/>
                </a:solidFill>
                <a:latin typeface="Times New Roman" panose="02020603050405020304" pitchFamily="18" charset="0"/>
                <a:cs typeface="Times New Roman" panose="02020603050405020304" pitchFamily="18" charset="0"/>
              </a:rPr>
              <a:t>b</a:t>
            </a:r>
            <a:r>
              <a:rPr lang="en-US" sz="2800" b="1" dirty="0" err="1" smtClean="0">
                <a:solidFill>
                  <a:srgbClr val="202122"/>
                </a:solidFill>
                <a:latin typeface="Times New Roman" panose="02020603050405020304" pitchFamily="18" charset="0"/>
                <a:cs typeface="Times New Roman" panose="02020603050405020304" pitchFamily="18" charset="0"/>
              </a:rPr>
              <a:t>ụi</a:t>
            </a:r>
            <a:r>
              <a:rPr lang="vi-VN" sz="2800" b="1" dirty="0" smtClean="0">
                <a:solidFill>
                  <a:srgbClr val="202122"/>
                </a:solidFill>
                <a:latin typeface="Times New Roman" panose="02020603050405020304" pitchFamily="18" charset="0"/>
                <a:cs typeface="Times New Roman" panose="02020603050405020304" pitchFamily="18" charset="0"/>
              </a:rPr>
              <a:t>, </a:t>
            </a:r>
            <a:r>
              <a:rPr lang="vi-VN" sz="2800" b="1" dirty="0">
                <a:solidFill>
                  <a:srgbClr val="202122"/>
                </a:solidFill>
                <a:latin typeface="Times New Roman" panose="02020603050405020304" pitchFamily="18" charset="0"/>
                <a:cs typeface="Times New Roman" panose="02020603050405020304" pitchFamily="18" charset="0"/>
              </a:rPr>
              <a:t>tầng cây gỗ cao trung bình từ 10-20m, tầng cây gỗ cao từ 30-40m. tầng cây vượt tán có độ cao từ 40m trở </a:t>
            </a:r>
            <a:r>
              <a:rPr lang="vi-VN" sz="2800" b="1" dirty="0" smtClean="0">
                <a:solidFill>
                  <a:srgbClr val="202122"/>
                </a:solidFill>
                <a:latin typeface="Times New Roman" panose="02020603050405020304" pitchFamily="18" charset="0"/>
                <a:cs typeface="Times New Roman" panose="02020603050405020304" pitchFamily="18" charset="0"/>
              </a:rPr>
              <a:t>lên</a:t>
            </a:r>
            <a:r>
              <a:rPr lang="en-US" sz="2800" b="1" dirty="0" smtClean="0">
                <a:solidFill>
                  <a:srgbClr val="202122"/>
                </a:solidFill>
                <a:latin typeface="Times New Roman" panose="02020603050405020304" pitchFamily="18" charset="0"/>
                <a:cs typeface="Times New Roman" panose="02020603050405020304" pitchFamily="18" charset="0"/>
              </a:rPr>
              <a:t>.</a:t>
            </a:r>
            <a:r>
              <a:rPr lang="vi-VN" sz="2800" b="1" dirty="0" smtClean="0">
                <a:solidFill>
                  <a:srgbClr val="202122"/>
                </a:solidFill>
                <a:latin typeface="Times New Roman" panose="02020603050405020304" pitchFamily="18" charset="0"/>
                <a:cs typeface="Times New Roman" panose="02020603050405020304" pitchFamily="18" charset="0"/>
              </a:rPr>
              <a:t> </a:t>
            </a:r>
            <a:r>
              <a:rPr lang="vi-VN" sz="2800" b="1" dirty="0">
                <a:solidFill>
                  <a:srgbClr val="202122"/>
                </a:solidFill>
                <a:latin typeface="Times New Roman" panose="02020603050405020304" pitchFamily="18" charset="0"/>
                <a:cs typeface="Times New Roman" panose="02020603050405020304" pitchFamily="18" charset="0"/>
              </a:rPr>
              <a:t>Mỗi tầng </a:t>
            </a:r>
            <a:r>
              <a:rPr lang="vi-VN" sz="2800" b="1" dirty="0" smtClean="0">
                <a:solidFill>
                  <a:srgbClr val="202122"/>
                </a:solidFill>
                <a:latin typeface="Times New Roman" panose="02020603050405020304" pitchFamily="18" charset="0"/>
                <a:cs typeface="Times New Roman" panose="02020603050405020304" pitchFamily="18" charset="0"/>
              </a:rPr>
              <a:t>ba</a:t>
            </a:r>
            <a:r>
              <a:rPr lang="en-US" sz="2800" b="1" dirty="0" smtClean="0">
                <a:solidFill>
                  <a:srgbClr val="202122"/>
                </a:solidFill>
                <a:latin typeface="Times New Roman" panose="02020603050405020304" pitchFamily="18" charset="0"/>
                <a:cs typeface="Times New Roman" panose="02020603050405020304" pitchFamily="18" charset="0"/>
              </a:rPr>
              <a:t>o</a:t>
            </a:r>
            <a:r>
              <a:rPr lang="vi-VN" sz="2800" b="1" dirty="0" smtClean="0">
                <a:solidFill>
                  <a:srgbClr val="202122"/>
                </a:solidFill>
                <a:latin typeface="Times New Roman" panose="02020603050405020304" pitchFamily="18" charset="0"/>
                <a:cs typeface="Times New Roman" panose="02020603050405020304" pitchFamily="18" charset="0"/>
              </a:rPr>
              <a:t> </a:t>
            </a:r>
            <a:r>
              <a:rPr lang="vi-VN" sz="2800" b="1" dirty="0">
                <a:solidFill>
                  <a:srgbClr val="202122"/>
                </a:solidFill>
                <a:latin typeface="Times New Roman" panose="02020603050405020304" pitchFamily="18" charset="0"/>
                <a:cs typeface="Times New Roman" panose="02020603050405020304" pitchFamily="18" charset="0"/>
              </a:rPr>
              <a:t>gồm các loài động, thực vật khác nhau thích nghi với điều kiện sống ở riêng tầng đó. </a:t>
            </a:r>
            <a:endParaRPr lang="vi-VN" sz="2800" b="1"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289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825"/>
            <a:ext cx="12192000" cy="6939825"/>
          </a:xfrm>
          <a:prstGeom prst="rect">
            <a:avLst/>
          </a:prstGeom>
        </p:spPr>
      </p:pic>
      <p:sp>
        <p:nvSpPr>
          <p:cNvPr id="2" name="Rectangle 1"/>
          <p:cNvSpPr/>
          <p:nvPr/>
        </p:nvSpPr>
        <p:spPr>
          <a:xfrm>
            <a:off x="503124" y="1137018"/>
            <a:ext cx="11296875" cy="954107"/>
          </a:xfrm>
          <a:prstGeom prst="rect">
            <a:avLst/>
          </a:prstGeom>
          <a:noFill/>
        </p:spPr>
        <p:txBody>
          <a:bodyPr wrap="square" lIns="91440" tIns="45720" rIns="91440" bIns="45720">
            <a:spAutoFit/>
          </a:bodyPr>
          <a:lstStyle/>
          <a:p>
            <a:pPr algn="ctr"/>
            <a:r>
              <a:rPr lang="en-US" sz="28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THẢO LUẬN </a:t>
            </a:r>
            <a:r>
              <a:rPr lang="en-US" sz="2800" b="1" dirty="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NHÓM </a:t>
            </a:r>
            <a:r>
              <a:rPr lang="en-US" sz="28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(5 </a:t>
            </a:r>
            <a:r>
              <a:rPr lang="en-US" sz="28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phút</a:t>
            </a:r>
            <a:r>
              <a:rPr lang="en-US" sz="28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a:t>
            </a:r>
          </a:p>
          <a:p>
            <a:pPr algn="just"/>
            <a:r>
              <a:rPr lang="en-US" sz="28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Đọc</a:t>
            </a:r>
            <a:r>
              <a:rPr lang="en-US" sz="28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thông</a:t>
            </a:r>
            <a:r>
              <a:rPr lang="en-US" sz="28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tin </a:t>
            </a:r>
            <a:r>
              <a:rPr lang="en-US" sz="28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mục</a:t>
            </a:r>
            <a:r>
              <a:rPr lang="en-US" sz="28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III </a:t>
            </a:r>
            <a:r>
              <a:rPr lang="en-US" sz="28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trong</a:t>
            </a:r>
            <a:r>
              <a:rPr lang="en-US" sz="28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SGK, </a:t>
            </a:r>
            <a:r>
              <a:rPr lang="en-US" sz="28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thảo</a:t>
            </a:r>
            <a:r>
              <a:rPr lang="en-US" sz="28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luận</a:t>
            </a:r>
            <a:r>
              <a:rPr lang="en-US" sz="28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hoàn</a:t>
            </a:r>
            <a:r>
              <a:rPr lang="en-US" sz="28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thành</a:t>
            </a:r>
            <a:r>
              <a:rPr lang="en-US" sz="28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phiếu</a:t>
            </a:r>
            <a:r>
              <a:rPr lang="en-US" sz="28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học</a:t>
            </a:r>
            <a:r>
              <a:rPr lang="en-US" sz="28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tập</a:t>
            </a:r>
            <a:r>
              <a:rPr lang="en-US" sz="28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a:t>
            </a:r>
            <a:endParaRPr lang="en-US" sz="2800" b="1" dirty="0">
              <a:ln w="10541" cmpd="sng">
                <a:solidFill>
                  <a:srgbClr val="4F81BD">
                    <a:shade val="88000"/>
                    <a:satMod val="110000"/>
                  </a:srgbClr>
                </a:solidFill>
                <a:prstDash val="solid"/>
              </a:ln>
              <a:solidFill>
                <a:srgbClr val="00B0F0"/>
              </a:solidFill>
              <a:latin typeface="Calibri"/>
            </a:endParaRPr>
          </a:p>
        </p:txBody>
      </p:sp>
      <p:sp>
        <p:nvSpPr>
          <p:cNvPr id="9" name="TextBox 8"/>
          <p:cNvSpPr txBox="1"/>
          <p:nvPr/>
        </p:nvSpPr>
        <p:spPr>
          <a:xfrm>
            <a:off x="223895" y="0"/>
            <a:ext cx="4691005" cy="923330"/>
          </a:xfrm>
          <a:prstGeom prst="rect">
            <a:avLst/>
          </a:prstGeom>
          <a:solidFill>
            <a:schemeClr val="accent6">
              <a:lumMod val="60000"/>
              <a:lumOff val="40000"/>
            </a:schemeClr>
          </a:solidFill>
        </p:spPr>
        <p:txBody>
          <a:bodyPr wrap="square">
            <a:spAutoFit/>
          </a:bodyPr>
          <a:lstStyle/>
          <a:p>
            <a:pPr>
              <a:lnSpc>
                <a:spcPct val="150000"/>
              </a:lnSpc>
              <a:defRPr/>
            </a:pPr>
            <a:r>
              <a:rPr lang="en-US" sz="3600" b="1" dirty="0" smtClean="0">
                <a:solidFill>
                  <a:srgbClr val="9B1A9E"/>
                </a:solidFill>
                <a:latin typeface="Times New Roman" panose="02020603050405020304" pitchFamily="18" charset="0"/>
                <a:cs typeface="Times New Roman" panose="02020603050405020304" pitchFamily="18" charset="0"/>
              </a:rPr>
              <a:t>III. </a:t>
            </a:r>
            <a:r>
              <a:rPr lang="en-US" sz="3600" b="1" dirty="0" err="1" smtClean="0">
                <a:solidFill>
                  <a:srgbClr val="9B1A9E"/>
                </a:solidFill>
                <a:latin typeface="Times New Roman" panose="02020603050405020304" pitchFamily="18" charset="0"/>
                <a:cs typeface="Times New Roman" panose="02020603050405020304" pitchFamily="18" charset="0"/>
              </a:rPr>
              <a:t>Rừng</a:t>
            </a:r>
            <a:r>
              <a:rPr lang="en-US" sz="3600" b="1" dirty="0" smtClean="0">
                <a:solidFill>
                  <a:srgbClr val="9B1A9E"/>
                </a:solidFill>
                <a:latin typeface="Times New Roman" panose="02020603050405020304" pitchFamily="18" charset="0"/>
                <a:cs typeface="Times New Roman" panose="02020603050405020304" pitchFamily="18" charset="0"/>
              </a:rPr>
              <a:t> </a:t>
            </a:r>
            <a:r>
              <a:rPr lang="en-US" sz="3600" b="1" dirty="0" err="1" smtClean="0">
                <a:solidFill>
                  <a:srgbClr val="9B1A9E"/>
                </a:solidFill>
                <a:latin typeface="Times New Roman" panose="02020603050405020304" pitchFamily="18" charset="0"/>
                <a:cs typeface="Times New Roman" panose="02020603050405020304" pitchFamily="18" charset="0"/>
              </a:rPr>
              <a:t>nhiệt</a:t>
            </a:r>
            <a:r>
              <a:rPr lang="en-US" sz="3600" b="1" dirty="0" smtClean="0">
                <a:solidFill>
                  <a:srgbClr val="9B1A9E"/>
                </a:solidFill>
                <a:latin typeface="Times New Roman" panose="02020603050405020304" pitchFamily="18" charset="0"/>
                <a:cs typeface="Times New Roman" panose="02020603050405020304" pitchFamily="18" charset="0"/>
              </a:rPr>
              <a:t> </a:t>
            </a:r>
            <a:r>
              <a:rPr lang="en-US" sz="3600" b="1" dirty="0" err="1" smtClean="0">
                <a:solidFill>
                  <a:srgbClr val="9B1A9E"/>
                </a:solidFill>
                <a:latin typeface="Times New Roman" panose="02020603050405020304" pitchFamily="18" charset="0"/>
                <a:cs typeface="Times New Roman" panose="02020603050405020304" pitchFamily="18" charset="0"/>
              </a:rPr>
              <a:t>đới</a:t>
            </a:r>
            <a:endParaRPr lang="en-GB" sz="3600" b="1" dirty="0">
              <a:solidFill>
                <a:srgbClr val="9B1A9E"/>
              </a:solidFill>
              <a:latin typeface="Times New Roman" panose="02020603050405020304" pitchFamily="18" charset="0"/>
              <a:cs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1214215760"/>
              </p:ext>
            </p:extLst>
          </p:nvPr>
        </p:nvGraphicFramePr>
        <p:xfrm>
          <a:off x="488659" y="2399993"/>
          <a:ext cx="11197040" cy="4077106"/>
        </p:xfrm>
        <a:graphic>
          <a:graphicData uri="http://schemas.openxmlformats.org/drawingml/2006/table">
            <a:tbl>
              <a:tblPr firstRow="1" firstCol="1" bandRow="1">
                <a:tableStyleId>{5C22544A-7EE6-4342-B048-85BDC9FD1C3A}</a:tableStyleId>
              </a:tblPr>
              <a:tblGrid>
                <a:gridCol w="2175997"/>
                <a:gridCol w="9021043"/>
              </a:tblGrid>
              <a:tr h="385536">
                <a:tc gridSpan="2">
                  <a:txBody>
                    <a:bodyPr/>
                    <a:lstStyle/>
                    <a:p>
                      <a:pPr algn="ctr">
                        <a:lnSpc>
                          <a:spcPct val="115000"/>
                        </a:lnSpc>
                        <a:spcAft>
                          <a:spcPts val="0"/>
                        </a:spcAft>
                      </a:pPr>
                      <a:r>
                        <a:rPr lang="nl-NL" sz="2600" dirty="0">
                          <a:solidFill>
                            <a:srgbClr val="C00000"/>
                          </a:solidFill>
                          <a:effectLst/>
                          <a:latin typeface="Times New Roman" panose="02020603050405020304" pitchFamily="18" charset="0"/>
                          <a:cs typeface="Times New Roman" panose="02020603050405020304" pitchFamily="18" charset="0"/>
                        </a:rPr>
                        <a:t>Rừng  nhiệt đới</a:t>
                      </a:r>
                      <a:endParaRPr lang="en-US" sz="2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hMerge="1">
                  <a:txBody>
                    <a:bodyPr/>
                    <a:lstStyle/>
                    <a:p>
                      <a:endParaRPr lang="en-US"/>
                    </a:p>
                  </a:txBody>
                  <a:tcPr/>
                </a:tc>
              </a:tr>
              <a:tr h="418106">
                <a:tc>
                  <a:txBody>
                    <a:bodyPr/>
                    <a:lstStyle/>
                    <a:p>
                      <a:pPr algn="just">
                        <a:lnSpc>
                          <a:spcPct val="115000"/>
                        </a:lnSpc>
                        <a:spcAft>
                          <a:spcPts val="0"/>
                        </a:spcAft>
                      </a:pPr>
                      <a:r>
                        <a:rPr lang="nl-NL" sz="2400" dirty="0">
                          <a:solidFill>
                            <a:srgbClr val="C00000"/>
                          </a:solidFill>
                          <a:effectLst/>
                          <a:latin typeface="Times New Roman" panose="02020603050405020304" pitchFamily="18" charset="0"/>
                          <a:cs typeface="Times New Roman" panose="02020603050405020304" pitchFamily="18" charset="0"/>
                        </a:rPr>
                        <a:t>Phân bố</a:t>
                      </a:r>
                      <a:endPar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just">
                        <a:lnSpc>
                          <a:spcPct val="115000"/>
                        </a:lnSpc>
                        <a:spcAft>
                          <a:spcPts val="0"/>
                        </a:spcAft>
                      </a:pPr>
                      <a:endParaRPr lang="en-US" sz="26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r>
              <a:tr h="418106">
                <a:tc>
                  <a:txBody>
                    <a:bodyPr/>
                    <a:lstStyle/>
                    <a:p>
                      <a:pPr algn="just">
                        <a:lnSpc>
                          <a:spcPct val="115000"/>
                        </a:lnSpc>
                        <a:spcAft>
                          <a:spcPts val="0"/>
                        </a:spcAft>
                      </a:pPr>
                      <a:r>
                        <a:rPr lang="nl-NL" sz="2400" dirty="0">
                          <a:solidFill>
                            <a:srgbClr val="C00000"/>
                          </a:solidFill>
                          <a:effectLst/>
                          <a:latin typeface="Times New Roman" panose="02020603050405020304" pitchFamily="18" charset="0"/>
                          <a:cs typeface="Times New Roman" panose="02020603050405020304" pitchFamily="18" charset="0"/>
                        </a:rPr>
                        <a:t>Nhiệt độ TB</a:t>
                      </a:r>
                      <a:endPar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lnSpc>
                          <a:spcPct val="115000"/>
                        </a:lnSpc>
                        <a:spcAft>
                          <a:spcPts val="0"/>
                        </a:spcAft>
                      </a:pPr>
                      <a:endParaRPr lang="en-US" sz="26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r>
              <a:tr h="464973">
                <a:tc>
                  <a:txBody>
                    <a:bodyPr/>
                    <a:lstStyle/>
                    <a:p>
                      <a:pPr algn="just">
                        <a:lnSpc>
                          <a:spcPct val="115000"/>
                        </a:lnSpc>
                        <a:spcAft>
                          <a:spcPts val="0"/>
                        </a:spcAft>
                      </a:pPr>
                      <a:r>
                        <a:rPr lang="nl-NL" sz="2400" dirty="0">
                          <a:solidFill>
                            <a:srgbClr val="C00000"/>
                          </a:solidFill>
                          <a:effectLst/>
                          <a:latin typeface="Times New Roman" panose="02020603050405020304" pitchFamily="18" charset="0"/>
                          <a:cs typeface="Times New Roman" panose="02020603050405020304" pitchFamily="18" charset="0"/>
                        </a:rPr>
                        <a:t>Lượng mưa TB</a:t>
                      </a:r>
                      <a:endPar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just">
                        <a:lnSpc>
                          <a:spcPct val="115000"/>
                        </a:lnSpc>
                        <a:spcAft>
                          <a:spcPts val="0"/>
                        </a:spcAft>
                      </a:pPr>
                      <a:endParaRPr lang="en-US" sz="26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r>
              <a:tr h="418106">
                <a:tc>
                  <a:txBody>
                    <a:bodyPr/>
                    <a:lstStyle/>
                    <a:p>
                      <a:pPr algn="just">
                        <a:lnSpc>
                          <a:spcPct val="115000"/>
                        </a:lnSpc>
                        <a:spcAft>
                          <a:spcPts val="0"/>
                        </a:spcAft>
                      </a:pPr>
                      <a:r>
                        <a:rPr lang="nl-NL" sz="2400" dirty="0">
                          <a:solidFill>
                            <a:srgbClr val="C00000"/>
                          </a:solidFill>
                          <a:effectLst/>
                          <a:latin typeface="Times New Roman" panose="02020603050405020304" pitchFamily="18" charset="0"/>
                          <a:cs typeface="Times New Roman" panose="02020603050405020304" pitchFamily="18" charset="0"/>
                        </a:rPr>
                        <a:t>Động vật</a:t>
                      </a:r>
                      <a:endPar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gn="just">
                        <a:lnSpc>
                          <a:spcPct val="115000"/>
                        </a:lnSpc>
                        <a:spcAft>
                          <a:spcPts val="0"/>
                        </a:spcAft>
                      </a:pPr>
                      <a:endParaRPr lang="en-US" sz="26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r>
              <a:tr h="385536">
                <a:tc>
                  <a:txBody>
                    <a:bodyPr/>
                    <a:lstStyle/>
                    <a:p>
                      <a:pPr algn="just">
                        <a:lnSpc>
                          <a:spcPct val="115000"/>
                        </a:lnSpc>
                        <a:spcAft>
                          <a:spcPts val="0"/>
                        </a:spcAft>
                      </a:pPr>
                      <a:r>
                        <a:rPr lang="nl-NL" sz="2400" dirty="0">
                          <a:solidFill>
                            <a:srgbClr val="C00000"/>
                          </a:solidFill>
                          <a:effectLst/>
                          <a:latin typeface="Times New Roman" panose="02020603050405020304" pitchFamily="18" charset="0"/>
                          <a:cs typeface="Times New Roman" panose="02020603050405020304" pitchFamily="18" charset="0"/>
                        </a:rPr>
                        <a:t>Thực vật</a:t>
                      </a:r>
                      <a:endPar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40000"/>
                        <a:lumOff val="60000"/>
                      </a:schemeClr>
                    </a:solidFill>
                  </a:tcPr>
                </a:tc>
                <a:tc>
                  <a:txBody>
                    <a:bodyPr/>
                    <a:lstStyle/>
                    <a:p>
                      <a:pPr algn="just">
                        <a:lnSpc>
                          <a:spcPct val="115000"/>
                        </a:lnSpc>
                        <a:spcAft>
                          <a:spcPts val="0"/>
                        </a:spcAft>
                      </a:pPr>
                      <a:endParaRPr lang="en-US" sz="26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40000"/>
                        <a:lumOff val="60000"/>
                      </a:schemeClr>
                    </a:solidFill>
                  </a:tcPr>
                </a:tc>
              </a:tr>
              <a:tr h="1333753">
                <a:tc gridSpan="2">
                  <a:txBody>
                    <a:bodyPr/>
                    <a:lstStyle/>
                    <a:p>
                      <a:pPr algn="ctr">
                        <a:lnSpc>
                          <a:spcPct val="115000"/>
                        </a:lnSpc>
                        <a:spcAft>
                          <a:spcPts val="0"/>
                        </a:spcAft>
                      </a:pPr>
                      <a:r>
                        <a:rPr lang="nl-NL" sz="2600" dirty="0">
                          <a:solidFill>
                            <a:srgbClr val="C00000"/>
                          </a:solidFill>
                          <a:effectLst/>
                          <a:latin typeface="Times New Roman" panose="02020603050405020304" pitchFamily="18" charset="0"/>
                          <a:cs typeface="Times New Roman" panose="02020603050405020304" pitchFamily="18" charset="0"/>
                        </a:rPr>
                        <a:t>Sự khác nhau  của rừng mưa nhiệt đới và rừng nhiệt đới gió mùa</a:t>
                      </a:r>
                      <a:r>
                        <a:rPr lang="nl-NL" sz="2600" dirty="0" smtClean="0">
                          <a:solidFill>
                            <a:srgbClr val="C00000"/>
                          </a:solidFill>
                          <a:effectLst/>
                          <a:latin typeface="Times New Roman" panose="02020603050405020304" pitchFamily="18" charset="0"/>
                          <a:cs typeface="Times New Roman" panose="02020603050405020304" pitchFamily="18" charset="0"/>
                        </a:rPr>
                        <a:t>:</a:t>
                      </a:r>
                      <a:endParaRPr lang="en-US" sz="2600" dirty="0">
                        <a:solidFill>
                          <a:srgbClr val="C00000"/>
                        </a:solidFill>
                        <a:effectLst/>
                        <a:latin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hMerge="1">
                  <a:txBody>
                    <a:bodyPr/>
                    <a:lstStyle/>
                    <a:p>
                      <a:endParaRPr lang="en-US"/>
                    </a:p>
                  </a:txBody>
                  <a:tcPr/>
                </a:tc>
              </a:tr>
            </a:tbl>
          </a:graphicData>
        </a:graphic>
      </p:graphicFrame>
    </p:spTree>
    <p:extLst>
      <p:ext uri="{BB962C8B-B14F-4D97-AF65-F5344CB8AC3E}">
        <p14:creationId xmlns:p14="http://schemas.microsoft.com/office/powerpoint/2010/main" val="235655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895" y="0"/>
            <a:ext cx="3111587" cy="738664"/>
          </a:xfrm>
          <a:prstGeom prst="rect">
            <a:avLst/>
          </a:prstGeom>
          <a:solidFill>
            <a:srgbClr val="92D050"/>
          </a:solidFill>
        </p:spPr>
        <p:txBody>
          <a:bodyPr wrap="square">
            <a:spAutoFit/>
          </a:bodyPr>
          <a:lstStyle/>
          <a:p>
            <a:pPr>
              <a:lnSpc>
                <a:spcPct val="150000"/>
              </a:lnSpc>
              <a:defRPr/>
            </a:pPr>
            <a:r>
              <a:rPr lang="en-US" sz="2800" b="1" dirty="0" smtClean="0">
                <a:solidFill>
                  <a:srgbClr val="9B1A9E"/>
                </a:solidFill>
                <a:latin typeface="Times New Roman" panose="02020603050405020304" pitchFamily="18" charset="0"/>
                <a:cs typeface="Times New Roman" panose="02020603050405020304" pitchFamily="18" charset="0"/>
              </a:rPr>
              <a:t>III. </a:t>
            </a:r>
            <a:r>
              <a:rPr lang="en-US" sz="2800" b="1" dirty="0" err="1" smtClean="0">
                <a:solidFill>
                  <a:srgbClr val="9B1A9E"/>
                </a:solidFill>
                <a:latin typeface="Times New Roman" panose="02020603050405020304" pitchFamily="18" charset="0"/>
                <a:cs typeface="Times New Roman" panose="02020603050405020304" pitchFamily="18" charset="0"/>
              </a:rPr>
              <a:t>Rừng</a:t>
            </a:r>
            <a:r>
              <a:rPr lang="en-US" sz="2800" b="1" dirty="0" smtClean="0">
                <a:solidFill>
                  <a:srgbClr val="9B1A9E"/>
                </a:solidFill>
                <a:latin typeface="Times New Roman" panose="02020603050405020304" pitchFamily="18" charset="0"/>
                <a:cs typeface="Times New Roman" panose="02020603050405020304" pitchFamily="18" charset="0"/>
              </a:rPr>
              <a:t> </a:t>
            </a:r>
            <a:r>
              <a:rPr lang="en-US" sz="2800" b="1" dirty="0" err="1" smtClean="0">
                <a:solidFill>
                  <a:srgbClr val="9B1A9E"/>
                </a:solidFill>
                <a:latin typeface="Times New Roman" panose="02020603050405020304" pitchFamily="18" charset="0"/>
                <a:cs typeface="Times New Roman" panose="02020603050405020304" pitchFamily="18" charset="0"/>
              </a:rPr>
              <a:t>nhiệt</a:t>
            </a:r>
            <a:r>
              <a:rPr lang="en-US" sz="2800" b="1" dirty="0" smtClean="0">
                <a:solidFill>
                  <a:srgbClr val="9B1A9E"/>
                </a:solidFill>
                <a:latin typeface="Times New Roman" panose="02020603050405020304" pitchFamily="18" charset="0"/>
                <a:cs typeface="Times New Roman" panose="02020603050405020304" pitchFamily="18" charset="0"/>
              </a:rPr>
              <a:t> </a:t>
            </a:r>
            <a:r>
              <a:rPr lang="en-US" sz="2800" b="1" dirty="0" err="1" smtClean="0">
                <a:solidFill>
                  <a:srgbClr val="9B1A9E"/>
                </a:solidFill>
                <a:latin typeface="Times New Roman" panose="02020603050405020304" pitchFamily="18" charset="0"/>
                <a:cs typeface="Times New Roman" panose="02020603050405020304" pitchFamily="18" charset="0"/>
              </a:rPr>
              <a:t>đới</a:t>
            </a:r>
            <a:endParaRPr lang="en-GB" sz="2800" b="1" dirty="0">
              <a:solidFill>
                <a:srgbClr val="9B1A9E"/>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656536760"/>
              </p:ext>
            </p:extLst>
          </p:nvPr>
        </p:nvGraphicFramePr>
        <p:xfrm>
          <a:off x="301623" y="738660"/>
          <a:ext cx="11523232" cy="6025822"/>
        </p:xfrm>
        <a:graphic>
          <a:graphicData uri="http://schemas.openxmlformats.org/drawingml/2006/table">
            <a:tbl>
              <a:tblPr firstRow="1" firstCol="1" bandRow="1">
                <a:tableStyleId>{5C22544A-7EE6-4342-B048-85BDC9FD1C3A}</a:tableStyleId>
              </a:tblPr>
              <a:tblGrid>
                <a:gridCol w="2175997"/>
                <a:gridCol w="9347235"/>
              </a:tblGrid>
              <a:tr h="545234">
                <a:tc gridSpan="2">
                  <a:txBody>
                    <a:bodyPr/>
                    <a:lstStyle/>
                    <a:p>
                      <a:pPr algn="ctr">
                        <a:lnSpc>
                          <a:spcPct val="115000"/>
                        </a:lnSpc>
                        <a:spcAft>
                          <a:spcPts val="0"/>
                        </a:spcAft>
                      </a:pPr>
                      <a:r>
                        <a:rPr lang="nl-NL" sz="2600" dirty="0">
                          <a:solidFill>
                            <a:srgbClr val="C00000"/>
                          </a:solidFill>
                          <a:effectLst/>
                          <a:latin typeface="Times New Roman" panose="02020603050405020304" pitchFamily="18" charset="0"/>
                          <a:cs typeface="Times New Roman" panose="02020603050405020304" pitchFamily="18" charset="0"/>
                        </a:rPr>
                        <a:t>Rừng  nhiệt đới</a:t>
                      </a:r>
                      <a:endParaRPr lang="en-US" sz="2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hMerge="1">
                  <a:txBody>
                    <a:bodyPr/>
                    <a:lstStyle/>
                    <a:p>
                      <a:endParaRPr lang="en-US"/>
                    </a:p>
                  </a:txBody>
                  <a:tcPr/>
                </a:tc>
              </a:tr>
              <a:tr h="905475">
                <a:tc>
                  <a:txBody>
                    <a:bodyPr/>
                    <a:lstStyle/>
                    <a:p>
                      <a:pPr algn="just">
                        <a:lnSpc>
                          <a:spcPct val="115000"/>
                        </a:lnSpc>
                        <a:spcAft>
                          <a:spcPts val="0"/>
                        </a:spcAft>
                      </a:pPr>
                      <a:r>
                        <a:rPr lang="nl-NL" sz="2400" dirty="0">
                          <a:solidFill>
                            <a:srgbClr val="C00000"/>
                          </a:solidFill>
                          <a:effectLst/>
                          <a:latin typeface="Times New Roman" panose="02020603050405020304" pitchFamily="18" charset="0"/>
                          <a:cs typeface="Times New Roman" panose="02020603050405020304" pitchFamily="18" charset="0"/>
                        </a:rPr>
                        <a:t>Phân bố</a:t>
                      </a:r>
                      <a:endPar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just">
                        <a:lnSpc>
                          <a:spcPct val="115000"/>
                        </a:lnSpc>
                        <a:spcAft>
                          <a:spcPts val="0"/>
                        </a:spcAft>
                      </a:pP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r>
              <a:tr h="519982">
                <a:tc>
                  <a:txBody>
                    <a:bodyPr/>
                    <a:lstStyle/>
                    <a:p>
                      <a:pPr algn="just">
                        <a:lnSpc>
                          <a:spcPct val="115000"/>
                        </a:lnSpc>
                        <a:spcAft>
                          <a:spcPts val="0"/>
                        </a:spcAft>
                      </a:pPr>
                      <a:r>
                        <a:rPr lang="nl-NL" sz="2400" dirty="0">
                          <a:solidFill>
                            <a:srgbClr val="C00000"/>
                          </a:solidFill>
                          <a:effectLst/>
                          <a:latin typeface="Times New Roman" panose="02020603050405020304" pitchFamily="18" charset="0"/>
                          <a:cs typeface="Times New Roman" panose="02020603050405020304" pitchFamily="18" charset="0"/>
                        </a:rPr>
                        <a:t>Nhiệt độ TB</a:t>
                      </a:r>
                      <a:endPar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just">
                        <a:lnSpc>
                          <a:spcPct val="115000"/>
                        </a:lnSpc>
                        <a:spcAft>
                          <a:spcPts val="0"/>
                        </a:spcAft>
                      </a:pP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r>
              <a:tr h="553893">
                <a:tc>
                  <a:txBody>
                    <a:bodyPr/>
                    <a:lstStyle/>
                    <a:p>
                      <a:pPr algn="just">
                        <a:lnSpc>
                          <a:spcPct val="115000"/>
                        </a:lnSpc>
                        <a:spcAft>
                          <a:spcPts val="0"/>
                        </a:spcAft>
                      </a:pPr>
                      <a:r>
                        <a:rPr lang="nl-NL" sz="2400" dirty="0">
                          <a:solidFill>
                            <a:srgbClr val="C00000"/>
                          </a:solidFill>
                          <a:effectLst/>
                          <a:latin typeface="Times New Roman" panose="02020603050405020304" pitchFamily="18" charset="0"/>
                          <a:cs typeface="Times New Roman" panose="02020603050405020304" pitchFamily="18" charset="0"/>
                        </a:rPr>
                        <a:t>Lượng mưa TB</a:t>
                      </a:r>
                      <a:endPar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just">
                        <a:lnSpc>
                          <a:spcPct val="115000"/>
                        </a:lnSpc>
                        <a:spcAft>
                          <a:spcPts val="0"/>
                        </a:spcAft>
                      </a:pP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r>
              <a:tr h="860970">
                <a:tc>
                  <a:txBody>
                    <a:bodyPr/>
                    <a:lstStyle/>
                    <a:p>
                      <a:pPr algn="just">
                        <a:lnSpc>
                          <a:spcPct val="115000"/>
                        </a:lnSpc>
                        <a:spcAft>
                          <a:spcPts val="0"/>
                        </a:spcAft>
                      </a:pPr>
                      <a:r>
                        <a:rPr lang="nl-NL" sz="2400" dirty="0">
                          <a:solidFill>
                            <a:srgbClr val="C00000"/>
                          </a:solidFill>
                          <a:effectLst/>
                          <a:latin typeface="Times New Roman" panose="02020603050405020304" pitchFamily="18" charset="0"/>
                          <a:cs typeface="Times New Roman" panose="02020603050405020304" pitchFamily="18" charset="0"/>
                        </a:rPr>
                        <a:t>Động vật</a:t>
                      </a:r>
                      <a:endPar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just">
                        <a:lnSpc>
                          <a:spcPct val="115000"/>
                        </a:lnSpc>
                        <a:spcAft>
                          <a:spcPts val="0"/>
                        </a:spcAft>
                      </a:pP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r>
              <a:tr h="1044381">
                <a:tc>
                  <a:txBody>
                    <a:bodyPr/>
                    <a:lstStyle/>
                    <a:p>
                      <a:pPr algn="just">
                        <a:lnSpc>
                          <a:spcPct val="115000"/>
                        </a:lnSpc>
                        <a:spcAft>
                          <a:spcPts val="0"/>
                        </a:spcAft>
                      </a:pPr>
                      <a:r>
                        <a:rPr lang="nl-NL" sz="2400" dirty="0">
                          <a:solidFill>
                            <a:srgbClr val="C00000"/>
                          </a:solidFill>
                          <a:effectLst/>
                          <a:latin typeface="Times New Roman" panose="02020603050405020304" pitchFamily="18" charset="0"/>
                          <a:cs typeface="Times New Roman" panose="02020603050405020304" pitchFamily="18" charset="0"/>
                        </a:rPr>
                        <a:t>Thực vật</a:t>
                      </a:r>
                      <a:endPar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just">
                        <a:lnSpc>
                          <a:spcPct val="115000"/>
                        </a:lnSpc>
                        <a:spcAft>
                          <a:spcPts val="0"/>
                        </a:spcAft>
                      </a:pP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r>
              <a:tr h="1595887">
                <a:tc gridSpan="2">
                  <a:txBody>
                    <a:bodyPr/>
                    <a:lstStyle/>
                    <a:p>
                      <a:pPr algn="ctr">
                        <a:lnSpc>
                          <a:spcPct val="115000"/>
                        </a:lnSpc>
                        <a:spcAft>
                          <a:spcPts val="0"/>
                        </a:spcAft>
                      </a:pPr>
                      <a:r>
                        <a:rPr lang="nl-NL" sz="2600" dirty="0">
                          <a:solidFill>
                            <a:schemeClr val="accent4">
                              <a:lumMod val="75000"/>
                            </a:schemeClr>
                          </a:solidFill>
                          <a:effectLst/>
                          <a:latin typeface="Times New Roman" panose="02020603050405020304" pitchFamily="18" charset="0"/>
                          <a:cs typeface="Times New Roman" panose="02020603050405020304" pitchFamily="18" charset="0"/>
                        </a:rPr>
                        <a:t>Sự khác nhau  của rừng mưa nhiệt đới và rừng nhiệt đới gió mùa</a:t>
                      </a:r>
                      <a:r>
                        <a:rPr lang="nl-NL" sz="2600" dirty="0" smtClean="0">
                          <a:solidFill>
                            <a:schemeClr val="accent4">
                              <a:lumMod val="75000"/>
                            </a:schemeClr>
                          </a:solidFill>
                          <a:effectLst/>
                          <a:latin typeface="Times New Roman" panose="02020603050405020304" pitchFamily="18" charset="0"/>
                          <a:cs typeface="Times New Roman" panose="02020603050405020304" pitchFamily="18" charset="0"/>
                        </a:rPr>
                        <a:t>:</a:t>
                      </a:r>
                    </a:p>
                    <a:p>
                      <a:pPr algn="ctr">
                        <a:lnSpc>
                          <a:spcPct val="115000"/>
                        </a:lnSpc>
                        <a:spcAft>
                          <a:spcPts val="0"/>
                        </a:spcAft>
                      </a:pPr>
                      <a:endParaRPr lang="en-US" sz="2600" dirty="0">
                        <a:solidFill>
                          <a:schemeClr val="accent4">
                            <a:lumMod val="75000"/>
                          </a:schemeClr>
                        </a:solidFill>
                        <a:effectLst/>
                        <a:latin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hMerge="1">
                  <a:txBody>
                    <a:bodyPr/>
                    <a:lstStyle/>
                    <a:p>
                      <a:endParaRPr lang="en-US"/>
                    </a:p>
                  </a:txBody>
                  <a:tcPr/>
                </a:tc>
              </a:tr>
            </a:tbl>
          </a:graphicData>
        </a:graphic>
      </p:graphicFrame>
      <p:sp>
        <p:nvSpPr>
          <p:cNvPr id="4" name="Rectangle 3"/>
          <p:cNvSpPr/>
          <p:nvPr/>
        </p:nvSpPr>
        <p:spPr>
          <a:xfrm>
            <a:off x="2559628" y="1235486"/>
            <a:ext cx="9130144" cy="941796"/>
          </a:xfrm>
          <a:prstGeom prst="rect">
            <a:avLst/>
          </a:prstGeom>
        </p:spPr>
        <p:txBody>
          <a:bodyPr wrap="square">
            <a:spAutoFit/>
          </a:bodyPr>
          <a:lstStyle/>
          <a:p>
            <a:pPr algn="just">
              <a:lnSpc>
                <a:spcPct val="115000"/>
              </a:lnSpc>
              <a:spcAft>
                <a:spcPts val="0"/>
              </a:spcAft>
            </a:pPr>
            <a:r>
              <a:rPr lang="nl-NL" sz="2400" b="1" dirty="0" smtClean="0">
                <a:solidFill>
                  <a:schemeClr val="tx1"/>
                </a:solidFill>
                <a:effectLst/>
                <a:latin typeface="Times New Roman" panose="02020603050405020304" pitchFamily="18" charset="0"/>
                <a:cs typeface="Times New Roman" panose="02020603050405020304" pitchFamily="18" charset="0"/>
              </a:rPr>
              <a:t>T</a:t>
            </a:r>
            <a:r>
              <a:rPr lang="vi-VN" sz="2400" b="1" dirty="0" smtClean="0">
                <a:solidFill>
                  <a:schemeClr val="tx1"/>
                </a:solidFill>
                <a:effectLst/>
                <a:latin typeface="Times New Roman" panose="02020603050405020304" pitchFamily="18" charset="0"/>
                <a:cs typeface="Times New Roman" panose="02020603050405020304" pitchFamily="18" charset="0"/>
              </a:rPr>
              <a:t>ừ vùng Xích đạo đến hết vành đai nhiệt đới ở cả bán cầu Bắc và bán cầu Nam</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2559628" y="2322756"/>
            <a:ext cx="5288972" cy="496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400" b="1" dirty="0" smtClean="0">
                <a:solidFill>
                  <a:schemeClr val="tx1"/>
                </a:solidFill>
                <a:effectLst/>
                <a:latin typeface="Times New Roman" panose="02020603050405020304" pitchFamily="18" charset="0"/>
                <a:cs typeface="Times New Roman" panose="02020603050405020304" pitchFamily="18" charset="0"/>
              </a:rPr>
              <a:t>N</a:t>
            </a:r>
            <a:r>
              <a:rPr lang="vi-VN" sz="2400" b="1" dirty="0" smtClean="0">
                <a:solidFill>
                  <a:schemeClr val="tx1"/>
                </a:solidFill>
                <a:effectLst/>
                <a:latin typeface="Times New Roman" panose="02020603050405020304" pitchFamily="18" charset="0"/>
                <a:cs typeface="Times New Roman" panose="02020603050405020304" pitchFamily="18" charset="0"/>
              </a:rPr>
              <a:t>hiệt độ trung bình năm trên 21°</a:t>
            </a:r>
            <a:r>
              <a:rPr lang="nl-NL" sz="2400" b="1" dirty="0" smtClean="0">
                <a:solidFill>
                  <a:schemeClr val="tx1"/>
                </a:solidFill>
                <a:effectLst/>
                <a:latin typeface="Times New Roman" panose="02020603050405020304" pitchFamily="18" charset="0"/>
                <a:cs typeface="Times New Roman" panose="02020603050405020304" pitchFamily="18" charset="0"/>
              </a:rPr>
              <a:t>C</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2400" dirty="0"/>
          </a:p>
        </p:txBody>
      </p:sp>
      <p:sp>
        <p:nvSpPr>
          <p:cNvPr id="6" name="Rectangle 5"/>
          <p:cNvSpPr/>
          <p:nvPr/>
        </p:nvSpPr>
        <p:spPr>
          <a:xfrm>
            <a:off x="2227119" y="2819578"/>
            <a:ext cx="6449290" cy="496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smtClean="0">
                <a:solidFill>
                  <a:schemeClr val="tx1"/>
                </a:solidFill>
                <a:effectLst/>
                <a:latin typeface="Times New Roman" panose="02020603050405020304" pitchFamily="18" charset="0"/>
                <a:cs typeface="Times New Roman" panose="02020603050405020304" pitchFamily="18" charset="0"/>
              </a:rPr>
              <a:t>L</a:t>
            </a:r>
            <a:r>
              <a:rPr lang="vi-VN" sz="2400" b="1" dirty="0" smtClean="0">
                <a:solidFill>
                  <a:schemeClr val="tx1"/>
                </a:solidFill>
                <a:effectLst/>
                <a:latin typeface="Times New Roman" panose="02020603050405020304" pitchFamily="18" charset="0"/>
                <a:cs typeface="Times New Roman" panose="02020603050405020304" pitchFamily="18" charset="0"/>
              </a:rPr>
              <a:t>ượng mưa trung bình năm trên 1700 mm</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2400" dirty="0"/>
          </a:p>
        </p:txBody>
      </p:sp>
      <p:sp>
        <p:nvSpPr>
          <p:cNvPr id="7" name="Rectangle 6"/>
          <p:cNvSpPr/>
          <p:nvPr/>
        </p:nvSpPr>
        <p:spPr>
          <a:xfrm>
            <a:off x="2559626" y="3606845"/>
            <a:ext cx="9130145" cy="496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smtClean="0">
                <a:solidFill>
                  <a:schemeClr val="tx1"/>
                </a:solidFill>
                <a:effectLst/>
                <a:latin typeface="Times New Roman" panose="02020603050405020304" pitchFamily="18" charset="0"/>
                <a:cs typeface="Times New Roman" panose="02020603050405020304" pitchFamily="18" charset="0"/>
              </a:rPr>
              <a:t>Động vật rất phong </a:t>
            </a:r>
            <a:r>
              <a:rPr lang="vi-VN" sz="2400" b="1" dirty="0" smtClean="0">
                <a:solidFill>
                  <a:schemeClr val="tx1"/>
                </a:solidFill>
                <a:effectLst/>
                <a:latin typeface="Times New Roman" panose="02020603050405020304" pitchFamily="18" charset="0"/>
                <a:cs typeface="Times New Roman" panose="02020603050405020304" pitchFamily="18" charset="0"/>
              </a:rPr>
              <a:t>phú</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và</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đa</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dạng</a:t>
            </a:r>
            <a:endParaRPr lang="en-US" sz="2400" dirty="0"/>
          </a:p>
        </p:txBody>
      </p:sp>
      <p:sp>
        <p:nvSpPr>
          <p:cNvPr id="8" name="Rectangle 7"/>
          <p:cNvSpPr/>
          <p:nvPr/>
        </p:nvSpPr>
        <p:spPr>
          <a:xfrm>
            <a:off x="2559627" y="4497552"/>
            <a:ext cx="9130144" cy="496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smtClean="0">
                <a:solidFill>
                  <a:schemeClr val="tx1"/>
                </a:solidFill>
                <a:effectLst/>
                <a:latin typeface="Times New Roman" panose="02020603050405020304" pitchFamily="18" charset="0"/>
                <a:cs typeface="Times New Roman" panose="02020603050405020304" pitchFamily="18" charset="0"/>
              </a:rPr>
              <a:t>Rừng gồm nhiều tầng: trong rừng có nhiều loài cây thân gỗ, dây leo </a:t>
            </a:r>
            <a:r>
              <a:rPr lang="vi-VN" sz="2400" b="1" dirty="0" smtClean="0">
                <a:solidFill>
                  <a:schemeClr val="tx1"/>
                </a:solidFill>
                <a:effectLst/>
                <a:latin typeface="Times New Roman" panose="02020603050405020304" pitchFamily="18" charset="0"/>
                <a:cs typeface="Times New Roman" panose="02020603050405020304" pitchFamily="18" charset="0"/>
              </a:rPr>
              <a:t>ch</a:t>
            </a:r>
            <a:r>
              <a:rPr lang="en-US" sz="2400" b="1" dirty="0" err="1" smtClean="0">
                <a:solidFill>
                  <a:schemeClr val="tx1"/>
                </a:solidFill>
                <a:latin typeface="Times New Roman" panose="02020603050405020304" pitchFamily="18" charset="0"/>
                <a:cs typeface="Times New Roman" panose="02020603050405020304" pitchFamily="18" charset="0"/>
              </a:rPr>
              <a:t>ằng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chịt</a:t>
            </a:r>
            <a:r>
              <a:rPr lang="en-US" sz="2400" b="1" smtClean="0">
                <a:solidFill>
                  <a:schemeClr val="tx1"/>
                </a:solidFill>
                <a:latin typeface="Times New Roman" panose="02020603050405020304" pitchFamily="18" charset="0"/>
                <a:cs typeface="Times New Roman" panose="02020603050405020304" pitchFamily="18" charset="0"/>
              </a:rPr>
              <a:t>,…</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2400" dirty="0"/>
          </a:p>
        </p:txBody>
      </p:sp>
      <p:sp>
        <p:nvSpPr>
          <p:cNvPr id="9" name="Rectangle 8"/>
          <p:cNvSpPr/>
          <p:nvPr/>
        </p:nvSpPr>
        <p:spPr>
          <a:xfrm>
            <a:off x="529937" y="5636305"/>
            <a:ext cx="9130144" cy="496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endParaRPr lang="nl-NL" sz="2400" b="1" dirty="0" smtClean="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endParaRPr lang="nl-NL" sz="2400" b="1" dirty="0">
              <a:solidFill>
                <a:schemeClr val="tx1"/>
              </a:solidFill>
              <a:latin typeface="Times New Roman" panose="02020603050405020304" pitchFamily="18" charset="0"/>
              <a:cs typeface="Times New Roman" panose="02020603050405020304" pitchFamily="18" charset="0"/>
            </a:endParaRPr>
          </a:p>
          <a:p>
            <a:pPr algn="just">
              <a:lnSpc>
                <a:spcPct val="115000"/>
              </a:lnSpc>
              <a:spcAft>
                <a:spcPts val="0"/>
              </a:spcAft>
            </a:pPr>
            <a:r>
              <a:rPr lang="nl-NL" sz="2400" b="1" dirty="0" smtClean="0">
                <a:solidFill>
                  <a:schemeClr val="tx1"/>
                </a:solidFill>
                <a:effectLst/>
                <a:latin typeface="Times New Roman" panose="02020603050405020304" pitchFamily="18" charset="0"/>
                <a:cs typeface="Times New Roman" panose="02020603050405020304" pitchFamily="18" charset="0"/>
              </a:rPr>
              <a:t>- Ít tầng hơn</a:t>
            </a:r>
            <a:endParaRPr lang="en-US" sz="2400" b="1" dirty="0" smtClean="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nl-NL" sz="2400" b="1" dirty="0" smtClean="0">
                <a:solidFill>
                  <a:schemeClr val="tx1"/>
                </a:solidFill>
                <a:effectLst/>
                <a:latin typeface="Times New Roman" panose="02020603050405020304" pitchFamily="18" charset="0"/>
                <a:cs typeface="Times New Roman" panose="02020603050405020304" pitchFamily="18" charset="0"/>
              </a:rPr>
              <a:t>- Phần lớn cây trong rừng bị rụng lá về mùa khô</a:t>
            </a:r>
            <a:endParaRPr lang="en-US" sz="2400" b="1" dirty="0" smtClean="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nl-NL" sz="2400" b="1" dirty="0" smtClean="0">
                <a:solidFill>
                  <a:schemeClr val="tx1"/>
                </a:solidFill>
                <a:effectLst/>
                <a:latin typeface="Times New Roman" panose="02020603050405020304" pitchFamily="18" charset="0"/>
                <a:cs typeface="Times New Roman" panose="02020603050405020304" pitchFamily="18" charset="0"/>
              </a:rPr>
              <a:t>- Rừng thoáng và không ẩm ướt bằng rừng mưa nhiệt đới</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33964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p 100 biểu tượng quốc gia trên thế giới (P.10): Rừng Mưa Amazon - Brazil  - HỘI KỶ LỤC GIA VIỆT NAM - TỔ CHỨC KỶ LỤC VIỆT NAM(VIETK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4124527" cy="34533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ững khu rừng nhiệt đới vô cùng hấp dẫ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0604" y="3453318"/>
            <a:ext cx="6141396" cy="340468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6 địa điểm du lịch ở Châu Á được du khách truy lù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53318"/>
            <a:ext cx="6050604" cy="340468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hững khu rừng nhiệt đới vô cùng hấp dẫ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4528" y="0"/>
            <a:ext cx="4077510" cy="3453319"/>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Những khu rừng nhiệt đới vô cùng hấp dẫ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2039" y="-1"/>
            <a:ext cx="3989962" cy="34533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29037" y="3253897"/>
            <a:ext cx="3180944" cy="53502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0070C0"/>
                </a:solidFill>
                <a:latin typeface="Times New Roman" panose="02020603050405020304" pitchFamily="18" charset="0"/>
                <a:cs typeface="Times New Roman" panose="02020603050405020304" pitchFamily="18" charset="0"/>
              </a:rPr>
              <a:t>Rừng</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nhiệt</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đới</a:t>
            </a:r>
            <a:endParaRPr lang="en-US" sz="3200" dirty="0"/>
          </a:p>
        </p:txBody>
      </p:sp>
    </p:spTree>
    <p:extLst>
      <p:ext uri="{BB962C8B-B14F-4D97-AF65-F5344CB8AC3E}">
        <p14:creationId xmlns:p14="http://schemas.microsoft.com/office/powerpoint/2010/main" val="33015945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14" presetClass="entr" presetSubtype="1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randombar(horizontal)">
                                      <p:cBhvr>
                                        <p:cTn id="10" dur="500"/>
                                        <p:tgtEl>
                                          <p:spTgt spid="2052"/>
                                        </p:tgtEl>
                                      </p:cBhvr>
                                    </p:animEffect>
                                  </p:childTnLst>
                                </p:cTn>
                              </p:par>
                              <p:par>
                                <p:cTn id="11" presetID="14" presetClass="entr" presetSubtype="10" fill="hold" nodeType="withEffect">
                                  <p:stCondLst>
                                    <p:cond delay="0"/>
                                  </p:stCondLst>
                                  <p:childTnLst>
                                    <p:set>
                                      <p:cBhvr>
                                        <p:cTn id="12" dur="1" fill="hold">
                                          <p:stCondLst>
                                            <p:cond delay="0"/>
                                          </p:stCondLst>
                                        </p:cTn>
                                        <p:tgtEl>
                                          <p:spTgt spid="2056"/>
                                        </p:tgtEl>
                                        <p:attrNameLst>
                                          <p:attrName>style.visibility</p:attrName>
                                        </p:attrNameLst>
                                      </p:cBhvr>
                                      <p:to>
                                        <p:strVal val="visible"/>
                                      </p:to>
                                    </p:set>
                                    <p:animEffect transition="in" filter="randombar(horizontal)">
                                      <p:cBhvr>
                                        <p:cTn id="13" dur="500"/>
                                        <p:tgtEl>
                                          <p:spTgt spid="2056"/>
                                        </p:tgtEl>
                                      </p:cBhvr>
                                    </p:animEffect>
                                  </p:childTnLst>
                                </p:cTn>
                              </p:par>
                              <p:par>
                                <p:cTn id="14" presetID="14" presetClass="entr" presetSubtype="10" fill="hold" nodeType="withEffect">
                                  <p:stCondLst>
                                    <p:cond delay="0"/>
                                  </p:stCondLst>
                                  <p:childTnLst>
                                    <p:set>
                                      <p:cBhvr>
                                        <p:cTn id="15" dur="1" fill="hold">
                                          <p:stCondLst>
                                            <p:cond delay="0"/>
                                          </p:stCondLst>
                                        </p:cTn>
                                        <p:tgtEl>
                                          <p:spTgt spid="2058"/>
                                        </p:tgtEl>
                                        <p:attrNameLst>
                                          <p:attrName>style.visibility</p:attrName>
                                        </p:attrNameLst>
                                      </p:cBhvr>
                                      <p:to>
                                        <p:strVal val="visible"/>
                                      </p:to>
                                    </p:set>
                                    <p:animEffect transition="in" filter="randombar(horizontal)">
                                      <p:cBhvr>
                                        <p:cTn id="16" dur="500"/>
                                        <p:tgtEl>
                                          <p:spTgt spid="2058"/>
                                        </p:tgtEl>
                                      </p:cBhvr>
                                    </p:animEffect>
                                  </p:childTnLst>
                                </p:cTn>
                              </p:par>
                              <p:par>
                                <p:cTn id="17" presetID="14" presetClass="entr" presetSubtype="10" fill="hold" nodeType="withEffect">
                                  <p:stCondLst>
                                    <p:cond delay="0"/>
                                  </p:stCondLst>
                                  <p:childTnLst>
                                    <p:set>
                                      <p:cBhvr>
                                        <p:cTn id="18" dur="1" fill="hold">
                                          <p:stCondLst>
                                            <p:cond delay="0"/>
                                          </p:stCondLst>
                                        </p:cTn>
                                        <p:tgtEl>
                                          <p:spTgt spid="2064"/>
                                        </p:tgtEl>
                                        <p:attrNameLst>
                                          <p:attrName>style.visibility</p:attrName>
                                        </p:attrNameLst>
                                      </p:cBhvr>
                                      <p:to>
                                        <p:strVal val="visible"/>
                                      </p:to>
                                    </p:set>
                                    <p:animEffect transition="in" filter="randombar(horizontal)">
                                      <p:cBhvr>
                                        <p:cTn id="19" dur="500"/>
                                        <p:tgtEl>
                                          <p:spTgt spid="206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1104" y="1080816"/>
            <a:ext cx="12024619"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88082" y="1038583"/>
            <a:ext cx="11769972"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60459" y="52392"/>
            <a:ext cx="12029941"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203201" y="126813"/>
            <a:ext cx="18287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88385" y="127000"/>
            <a:ext cx="1843615"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101601" y="126813"/>
            <a:ext cx="19303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88384" y="1143000"/>
            <a:ext cx="11768667"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163454" y="133916"/>
            <a:ext cx="983596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2144981" y="133917"/>
            <a:ext cx="9854433"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275268" y="613533"/>
            <a:ext cx="220832" cy="3048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72823" y="1184719"/>
            <a:ext cx="294443"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55034" y="883355"/>
            <a:ext cx="545300" cy="310457"/>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9264566" y="4422044"/>
            <a:ext cx="2692485" cy="22533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370855" y="3732297"/>
            <a:ext cx="1321003" cy="7980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203201" y="126813"/>
            <a:ext cx="18287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23" name="Title 1"/>
          <p:cNvSpPr txBox="1">
            <a:spLocks/>
          </p:cNvSpPr>
          <p:nvPr/>
        </p:nvSpPr>
        <p:spPr>
          <a:xfrm>
            <a:off x="2151536" y="228600"/>
            <a:ext cx="9837264"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 EM CÓ BIẾT?</a:t>
            </a:r>
            <a:endParaRPr lang="en-US" sz="2400" b="1" dirty="0">
              <a:solidFill>
                <a:srgbClr val="FF0000"/>
              </a:solidFill>
              <a:latin typeface="Cambria" pitchFamily="18" charset="0"/>
            </a:endParaRPr>
          </a:p>
        </p:txBody>
      </p:sp>
      <p:sp>
        <p:nvSpPr>
          <p:cNvPr id="2" name="Rectangle 1"/>
          <p:cNvSpPr/>
          <p:nvPr/>
        </p:nvSpPr>
        <p:spPr>
          <a:xfrm>
            <a:off x="508972" y="228600"/>
            <a:ext cx="1217256" cy="523220"/>
          </a:xfrm>
          <a:prstGeom prst="rect">
            <a:avLst/>
          </a:prstGeom>
        </p:spPr>
        <p:txBody>
          <a:bodyPr wrap="none">
            <a:spAutoFit/>
          </a:bodyPr>
          <a:lstStyle/>
          <a:p>
            <a:pPr algn="ctr" fontAlgn="auto">
              <a:spcBef>
                <a:spcPts val="0"/>
              </a:spcBef>
              <a:spcAft>
                <a:spcPts val="0"/>
              </a:spcAft>
              <a:defRPr/>
            </a:pPr>
            <a:r>
              <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20</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3" name="Rectangle 2"/>
          <p:cNvSpPr/>
          <p:nvPr/>
        </p:nvSpPr>
        <p:spPr>
          <a:xfrm>
            <a:off x="609600" y="1169154"/>
            <a:ext cx="8202157" cy="3293209"/>
          </a:xfrm>
          <a:prstGeom prst="rect">
            <a:avLst/>
          </a:prstGeom>
          <a:solidFill>
            <a:schemeClr val="accent4">
              <a:lumMod val="60000"/>
              <a:lumOff val="40000"/>
            </a:schemeClr>
          </a:solidFill>
        </p:spPr>
        <p:txBody>
          <a:bodyPr wrap="square">
            <a:spAutoFit/>
          </a:bodyPr>
          <a:lstStyle/>
          <a:p>
            <a:pPr algn="just"/>
            <a:r>
              <a:rPr lang="en-US" sz="2600" b="1" dirty="0" err="1" smtClean="0">
                <a:solidFill>
                  <a:srgbClr val="002060"/>
                </a:solidFill>
                <a:latin typeface="Cambria" panose="02040503050406030204" pitchFamily="18" charset="0"/>
                <a:ea typeface="Cambria" panose="02040503050406030204" pitchFamily="18" charset="0"/>
              </a:rPr>
              <a:t>Rừng</a:t>
            </a:r>
            <a:r>
              <a:rPr lang="vi-VN" sz="2600" b="1" dirty="0" smtClean="0">
                <a:solidFill>
                  <a:srgbClr val="002060"/>
                </a:solidFill>
                <a:latin typeface="Cambria" panose="02040503050406030204" pitchFamily="18" charset="0"/>
                <a:ea typeface="Cambria" panose="02040503050406030204" pitchFamily="18" charset="0"/>
              </a:rPr>
              <a:t> Amazon</a:t>
            </a:r>
            <a:r>
              <a:rPr lang="en-US" sz="2600" b="1" dirty="0">
                <a:solidFill>
                  <a:srgbClr val="002060"/>
                </a:solidFill>
                <a:latin typeface="Cambria" panose="02040503050406030204" pitchFamily="18" charset="0"/>
                <a:ea typeface="Cambria" panose="02040503050406030204" pitchFamily="18" charset="0"/>
              </a:rPr>
              <a:t> </a:t>
            </a:r>
            <a:r>
              <a:rPr lang="vi-VN" sz="2600" b="1" dirty="0" smtClean="0">
                <a:solidFill>
                  <a:srgbClr val="002060"/>
                </a:solidFill>
                <a:latin typeface="Cambria" panose="02040503050406030204" pitchFamily="18" charset="0"/>
                <a:ea typeface="Cambria" panose="02040503050406030204" pitchFamily="18" charset="0"/>
              </a:rPr>
              <a:t>được </a:t>
            </a:r>
            <a:r>
              <a:rPr lang="vi-VN" sz="2600" b="1" dirty="0">
                <a:solidFill>
                  <a:srgbClr val="002060"/>
                </a:solidFill>
                <a:latin typeface="Cambria" panose="02040503050406030204" pitchFamily="18" charset="0"/>
                <a:ea typeface="Cambria" panose="02040503050406030204" pitchFamily="18" charset="0"/>
              </a:rPr>
              <a:t>coi là ‘lá phổi xanh’ của thế giới khi trải rộng trên diện tích       5,5 triệu </a:t>
            </a:r>
            <a:r>
              <a:rPr lang="vi-VN" sz="2600" b="1" dirty="0" smtClean="0">
                <a:solidFill>
                  <a:srgbClr val="002060"/>
                </a:solidFill>
                <a:latin typeface="Cambria" panose="02040503050406030204" pitchFamily="18" charset="0"/>
                <a:ea typeface="Cambria" panose="02040503050406030204" pitchFamily="18" charset="0"/>
              </a:rPr>
              <a:t>km</a:t>
            </a:r>
            <a:r>
              <a:rPr lang="vi-VN" sz="2600" b="1" baseline="30000" dirty="0" smtClean="0">
                <a:solidFill>
                  <a:srgbClr val="002060"/>
                </a:solidFill>
                <a:latin typeface="Cambria" panose="02040503050406030204" pitchFamily="18" charset="0"/>
                <a:ea typeface="Cambria" panose="02040503050406030204" pitchFamily="18" charset="0"/>
              </a:rPr>
              <a:t>2</a:t>
            </a:r>
            <a:r>
              <a:rPr lang="vi-VN" sz="2600" b="1" dirty="0" smtClean="0">
                <a:solidFill>
                  <a:srgbClr val="002060"/>
                </a:solidFill>
                <a:latin typeface="Cambria" panose="02040503050406030204" pitchFamily="18" charset="0"/>
                <a:ea typeface="Cambria" panose="02040503050406030204" pitchFamily="18" charset="0"/>
              </a:rPr>
              <a:t>. </a:t>
            </a:r>
            <a:r>
              <a:rPr lang="vi-VN" sz="2600" b="1" dirty="0">
                <a:solidFill>
                  <a:srgbClr val="002060"/>
                </a:solidFill>
                <a:latin typeface="Cambria" panose="02040503050406030204" pitchFamily="18" charset="0"/>
                <a:ea typeface="Cambria" panose="02040503050406030204" pitchFamily="18" charset="0"/>
              </a:rPr>
              <a:t>Đây được coi là một khu dự trữ sinh quyển của thế giới khi là   quê hương của 2,5 triệu loài côn trùng, hàng chục nghìn loài thực vật và khoảng 2.000 loài chim và thú. Đồng thời, theo các nhà khoa học rừng Amazon còn cung cấp tới 20% lượng oxy cho nhân loại – một ‘lá phổi xanh’ đúng nghĩa của thế giới.</a:t>
            </a:r>
          </a:p>
        </p:txBody>
      </p:sp>
      <p:pic>
        <p:nvPicPr>
          <p:cNvPr id="2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1202" y="4516178"/>
            <a:ext cx="5931646" cy="2068304"/>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438528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8"/>
                                        </p:tgtEl>
                                        <p:attrNameLst>
                                          <p:attrName>r</p:attrName>
                                        </p:attrNameLst>
                                      </p:cBhvr>
                                    </p:animRot>
                                    <p:animRot by="-240000">
                                      <p:cBhvr>
                                        <p:cTn id="13" dur="200" fill="hold">
                                          <p:stCondLst>
                                            <p:cond delay="200"/>
                                          </p:stCondLst>
                                        </p:cTn>
                                        <p:tgtEl>
                                          <p:spTgt spid="28"/>
                                        </p:tgtEl>
                                        <p:attrNameLst>
                                          <p:attrName>r</p:attrName>
                                        </p:attrNameLst>
                                      </p:cBhvr>
                                    </p:animRot>
                                    <p:animRot by="240000">
                                      <p:cBhvr>
                                        <p:cTn id="14" dur="200" fill="hold">
                                          <p:stCondLst>
                                            <p:cond delay="400"/>
                                          </p:stCondLst>
                                        </p:cTn>
                                        <p:tgtEl>
                                          <p:spTgt spid="28"/>
                                        </p:tgtEl>
                                        <p:attrNameLst>
                                          <p:attrName>r</p:attrName>
                                        </p:attrNameLst>
                                      </p:cBhvr>
                                    </p:animRot>
                                    <p:animRot by="-240000">
                                      <p:cBhvr>
                                        <p:cTn id="15" dur="200" fill="hold">
                                          <p:stCondLst>
                                            <p:cond delay="600"/>
                                          </p:stCondLst>
                                        </p:cTn>
                                        <p:tgtEl>
                                          <p:spTgt spid="28"/>
                                        </p:tgtEl>
                                        <p:attrNameLst>
                                          <p:attrName>r</p:attrName>
                                        </p:attrNameLst>
                                      </p:cBhvr>
                                    </p:animRot>
                                    <p:animRot by="120000">
                                      <p:cBhvr>
                                        <p:cTn id="16" dur="200" fill="hold">
                                          <p:stCondLst>
                                            <p:cond delay="800"/>
                                          </p:stCondLst>
                                        </p:cTn>
                                        <p:tgtEl>
                                          <p:spTgt spid="2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randombar(horizontal)">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2">
                <a:lumMod val="20000"/>
                <a:lumOff val="8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434449" y="8938"/>
            <a:ext cx="4147279" cy="1015663"/>
          </a:xfrm>
          <a:prstGeom prst="rect">
            <a:avLst/>
          </a:prstGeom>
          <a:noFill/>
        </p:spPr>
        <p:txBody>
          <a:bodyPr wrap="square">
            <a:spAutoFit/>
          </a:bodyPr>
          <a:lstStyle/>
          <a:p>
            <a:pPr>
              <a:lnSpc>
                <a:spcPct val="150000"/>
              </a:lnSpc>
              <a:defRPr/>
            </a:pPr>
            <a:r>
              <a:rPr lang="en-US" sz="4000" b="1" dirty="0" smtClean="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40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434449" y="1205015"/>
            <a:ext cx="11213760" cy="1326197"/>
          </a:xfrm>
          <a:prstGeom prst="rect">
            <a:avLst/>
          </a:prstGeom>
        </p:spPr>
        <p:txBody>
          <a:bodyPr wrap="square">
            <a:spAutoFit/>
          </a:bodyPr>
          <a:lstStyle/>
          <a:p>
            <a:pPr indent="457200" fontAlgn="auto">
              <a:lnSpc>
                <a:spcPct val="115000"/>
              </a:lnSpc>
              <a:spcAft>
                <a:spcPts val="0"/>
              </a:spcAft>
            </a:pP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3600" b="1" dirty="0" err="1">
                <a:solidFill>
                  <a:srgbClr val="9B1A9E"/>
                </a:solidFill>
                <a:latin typeface="Times New Roman" panose="02020603050405020304" pitchFamily="18" charset="0"/>
                <a:ea typeface="Calibri" panose="020F0502020204030204" pitchFamily="34" charset="0"/>
                <a:cs typeface="Times New Roman" panose="02020603050405020304" pitchFamily="18" charset="0"/>
              </a:rPr>
              <a:t>H</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ãy</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kể</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loài</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cạn</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rgbClr val="9B1A9E"/>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847606" y="2932499"/>
            <a:ext cx="10387445" cy="2003625"/>
          </a:xfrm>
          <a:prstGeom prst="rect">
            <a:avLst/>
          </a:prstGeom>
        </p:spPr>
        <p:txBody>
          <a:bodyPr wrap="square">
            <a:spAutoFit/>
          </a:bodyPr>
          <a:lstStyle/>
          <a:p>
            <a:pPr fontAlgn="auto">
              <a:lnSpc>
                <a:spcPct val="115000"/>
              </a:lnSpc>
              <a:spcAft>
                <a:spcPts val="0"/>
              </a:spcAft>
            </a:pP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cạn</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hổ</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báo</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hươu</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ngựa</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gà</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mèo</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sư</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tử</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fontAlgn="auto">
              <a:lnSpc>
                <a:spcPct val="115000"/>
              </a:lnSpc>
              <a:spcAft>
                <a:spcPts val="0"/>
              </a:spcAft>
            </a:pPr>
            <a:endPar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fontAlgn="auto">
              <a:lnSpc>
                <a:spcPct val="115000"/>
              </a:lnSpc>
              <a:spcAft>
                <a:spcPts val="0"/>
              </a:spcAft>
            </a:pP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cá</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tôm</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rùa</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biển</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sứa</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mực</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350377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434449" y="8938"/>
            <a:ext cx="4040274" cy="1015663"/>
          </a:xfrm>
          <a:prstGeom prst="rect">
            <a:avLst/>
          </a:prstGeom>
          <a:noFill/>
        </p:spPr>
        <p:txBody>
          <a:bodyPr wrap="square">
            <a:spAutoFit/>
          </a:bodyPr>
          <a:lstStyle/>
          <a:p>
            <a:pPr>
              <a:lnSpc>
                <a:spcPct val="150000"/>
              </a:lnSpc>
              <a:defRPr/>
            </a:pPr>
            <a:r>
              <a:rPr lang="en-US" sz="4000" b="1" dirty="0" smtClean="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40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839695" y="1197325"/>
            <a:ext cx="10155344" cy="646331"/>
          </a:xfrm>
          <a:prstGeom prst="rect">
            <a:avLst/>
          </a:prstGeom>
        </p:spPr>
        <p:txBody>
          <a:bodyPr wrap="none">
            <a:spAutoFit/>
          </a:bodyPr>
          <a:lstStyle/>
          <a:p>
            <a:r>
              <a:rPr lang="en-US" sz="3600" b="1" dirty="0" err="1" smtClean="0">
                <a:solidFill>
                  <a:srgbClr val="9B1A9E"/>
                </a:solidFill>
                <a:effectLst/>
                <a:latin typeface="Times New Roman" panose="02020603050405020304" pitchFamily="18" charset="0"/>
                <a:ea typeface="Calibri" panose="020F0502020204030204" pitchFamily="34" charset="0"/>
              </a:rPr>
              <a:t>Câu</a:t>
            </a:r>
            <a:r>
              <a:rPr lang="en-US" sz="3600" b="1" dirty="0" smtClean="0">
                <a:solidFill>
                  <a:srgbClr val="9B1A9E"/>
                </a:solidFill>
                <a:effectLst/>
                <a:latin typeface="Times New Roman" panose="02020603050405020304" pitchFamily="18" charset="0"/>
                <a:ea typeface="Calibri" panose="020F0502020204030204" pitchFamily="34" charset="0"/>
              </a:rPr>
              <a:t> 2. Cho </a:t>
            </a:r>
            <a:r>
              <a:rPr lang="en-US" sz="3600" b="1" dirty="0" err="1" smtClean="0">
                <a:solidFill>
                  <a:srgbClr val="9B1A9E"/>
                </a:solidFill>
                <a:effectLst/>
                <a:latin typeface="Times New Roman" panose="02020603050405020304" pitchFamily="18" charset="0"/>
                <a:ea typeface="Calibri" panose="020F0502020204030204" pitchFamily="34" charset="0"/>
              </a:rPr>
              <a:t>biết</a:t>
            </a:r>
            <a:r>
              <a:rPr lang="en-US" sz="3600" b="1" dirty="0" smtClean="0">
                <a:solidFill>
                  <a:srgbClr val="9B1A9E"/>
                </a:solidFill>
                <a:effectLst/>
                <a:latin typeface="Times New Roman" panose="02020603050405020304" pitchFamily="18" charset="0"/>
                <a:ea typeface="Calibri" panose="020F0502020204030204" pitchFamily="34" charset="0"/>
              </a:rPr>
              <a:t> </a:t>
            </a:r>
            <a:r>
              <a:rPr lang="en-US" sz="3600" b="1" dirty="0" err="1" smtClean="0">
                <a:solidFill>
                  <a:srgbClr val="9B1A9E"/>
                </a:solidFill>
                <a:effectLst/>
                <a:latin typeface="Times New Roman" panose="02020603050405020304" pitchFamily="18" charset="0"/>
                <a:ea typeface="Calibri" panose="020F0502020204030204" pitchFamily="34" charset="0"/>
              </a:rPr>
              <a:t>một</a:t>
            </a:r>
            <a:r>
              <a:rPr lang="en-US" sz="3600" b="1" dirty="0" smtClean="0">
                <a:solidFill>
                  <a:srgbClr val="9B1A9E"/>
                </a:solidFill>
                <a:effectLst/>
                <a:latin typeface="Times New Roman" panose="02020603050405020304" pitchFamily="18" charset="0"/>
                <a:ea typeface="Calibri" panose="020F0502020204030204" pitchFamily="34" charset="0"/>
              </a:rPr>
              <a:t> </a:t>
            </a:r>
            <a:r>
              <a:rPr lang="en-US" sz="3600" b="1" dirty="0" err="1" smtClean="0">
                <a:solidFill>
                  <a:srgbClr val="9B1A9E"/>
                </a:solidFill>
                <a:effectLst/>
                <a:latin typeface="Times New Roman" panose="02020603050405020304" pitchFamily="18" charset="0"/>
                <a:ea typeface="Calibri" panose="020F0502020204030204" pitchFamily="34" charset="0"/>
              </a:rPr>
              <a:t>số</a:t>
            </a:r>
            <a:r>
              <a:rPr lang="en-US" sz="3600" b="1" dirty="0" smtClean="0">
                <a:solidFill>
                  <a:srgbClr val="9B1A9E"/>
                </a:solidFill>
                <a:effectLst/>
                <a:latin typeface="Times New Roman" panose="02020603050405020304" pitchFamily="18" charset="0"/>
                <a:ea typeface="Calibri" panose="020F0502020204030204" pitchFamily="34" charset="0"/>
              </a:rPr>
              <a:t> </a:t>
            </a:r>
            <a:r>
              <a:rPr lang="en-US" sz="3600" b="1" dirty="0" err="1" smtClean="0">
                <a:solidFill>
                  <a:srgbClr val="9B1A9E"/>
                </a:solidFill>
                <a:effectLst/>
                <a:latin typeface="Times New Roman" panose="02020603050405020304" pitchFamily="18" charset="0"/>
                <a:ea typeface="Calibri" panose="020F0502020204030204" pitchFamily="34" charset="0"/>
              </a:rPr>
              <a:t>rừng</a:t>
            </a:r>
            <a:r>
              <a:rPr lang="en-US" sz="3600" b="1" dirty="0" smtClean="0">
                <a:solidFill>
                  <a:srgbClr val="9B1A9E"/>
                </a:solidFill>
                <a:effectLst/>
                <a:latin typeface="Times New Roman" panose="02020603050405020304" pitchFamily="18" charset="0"/>
                <a:ea typeface="Calibri" panose="020F0502020204030204" pitchFamily="34" charset="0"/>
              </a:rPr>
              <a:t> </a:t>
            </a:r>
            <a:r>
              <a:rPr lang="en-US" sz="3600" b="1" dirty="0" err="1" smtClean="0">
                <a:solidFill>
                  <a:srgbClr val="9B1A9E"/>
                </a:solidFill>
                <a:effectLst/>
                <a:latin typeface="Times New Roman" panose="02020603050405020304" pitchFamily="18" charset="0"/>
                <a:ea typeface="Calibri" panose="020F0502020204030204" pitchFamily="34" charset="0"/>
              </a:rPr>
              <a:t>nhiệt</a:t>
            </a:r>
            <a:r>
              <a:rPr lang="en-US" sz="3600" b="1" dirty="0" smtClean="0">
                <a:solidFill>
                  <a:srgbClr val="9B1A9E"/>
                </a:solidFill>
                <a:effectLst/>
                <a:latin typeface="Times New Roman" panose="02020603050405020304" pitchFamily="18" charset="0"/>
                <a:ea typeface="Calibri" panose="020F0502020204030204" pitchFamily="34" charset="0"/>
              </a:rPr>
              <a:t> </a:t>
            </a:r>
            <a:r>
              <a:rPr lang="en-US" sz="3600" b="1" dirty="0" err="1" smtClean="0">
                <a:solidFill>
                  <a:srgbClr val="9B1A9E"/>
                </a:solidFill>
                <a:effectLst/>
                <a:latin typeface="Times New Roman" panose="02020603050405020304" pitchFamily="18" charset="0"/>
                <a:ea typeface="Calibri" panose="020F0502020204030204" pitchFamily="34" charset="0"/>
              </a:rPr>
              <a:t>đới</a:t>
            </a:r>
            <a:r>
              <a:rPr lang="en-US" sz="3600" b="1" dirty="0" smtClean="0">
                <a:solidFill>
                  <a:srgbClr val="9B1A9E"/>
                </a:solidFill>
                <a:effectLst/>
                <a:latin typeface="Times New Roman" panose="02020603050405020304" pitchFamily="18" charset="0"/>
                <a:ea typeface="Calibri" panose="020F0502020204030204" pitchFamily="34" charset="0"/>
              </a:rPr>
              <a:t> </a:t>
            </a:r>
            <a:r>
              <a:rPr lang="en-US" sz="3600" b="1" dirty="0" err="1" smtClean="0">
                <a:solidFill>
                  <a:srgbClr val="9B1A9E"/>
                </a:solidFill>
                <a:effectLst/>
                <a:latin typeface="Times New Roman" panose="02020603050405020304" pitchFamily="18" charset="0"/>
                <a:ea typeface="Calibri" panose="020F0502020204030204" pitchFamily="34" charset="0"/>
              </a:rPr>
              <a:t>mà</a:t>
            </a:r>
            <a:r>
              <a:rPr lang="en-US" sz="3600" b="1" dirty="0" smtClean="0">
                <a:solidFill>
                  <a:srgbClr val="9B1A9E"/>
                </a:solidFill>
                <a:effectLst/>
                <a:latin typeface="Times New Roman" panose="02020603050405020304" pitchFamily="18" charset="0"/>
                <a:ea typeface="Calibri" panose="020F0502020204030204" pitchFamily="34" charset="0"/>
              </a:rPr>
              <a:t> </a:t>
            </a:r>
            <a:r>
              <a:rPr lang="en-US" sz="3600" b="1" dirty="0" err="1" smtClean="0">
                <a:solidFill>
                  <a:srgbClr val="9B1A9E"/>
                </a:solidFill>
                <a:effectLst/>
                <a:latin typeface="Times New Roman" panose="02020603050405020304" pitchFamily="18" charset="0"/>
                <a:ea typeface="Calibri" panose="020F0502020204030204" pitchFamily="34" charset="0"/>
              </a:rPr>
              <a:t>em</a:t>
            </a:r>
            <a:r>
              <a:rPr lang="en-US" sz="3600" b="1" dirty="0" smtClean="0">
                <a:solidFill>
                  <a:srgbClr val="9B1A9E"/>
                </a:solidFill>
                <a:effectLst/>
                <a:latin typeface="Times New Roman" panose="02020603050405020304" pitchFamily="18" charset="0"/>
                <a:ea typeface="Calibri" panose="020F0502020204030204" pitchFamily="34" charset="0"/>
              </a:rPr>
              <a:t> </a:t>
            </a:r>
            <a:r>
              <a:rPr lang="en-US" sz="3600" b="1" dirty="0" err="1" smtClean="0">
                <a:solidFill>
                  <a:srgbClr val="9B1A9E"/>
                </a:solidFill>
                <a:effectLst/>
                <a:latin typeface="Times New Roman" panose="02020603050405020304" pitchFamily="18" charset="0"/>
                <a:ea typeface="Calibri" panose="020F0502020204030204" pitchFamily="34" charset="0"/>
              </a:rPr>
              <a:t>biết</a:t>
            </a:r>
            <a:r>
              <a:rPr lang="en-US" sz="3600" b="1" dirty="0" smtClean="0">
                <a:solidFill>
                  <a:srgbClr val="9B1A9E"/>
                </a:solidFill>
                <a:effectLst/>
                <a:latin typeface="Times New Roman" panose="02020603050405020304" pitchFamily="18" charset="0"/>
                <a:ea typeface="Calibri" panose="020F0502020204030204" pitchFamily="34" charset="0"/>
              </a:rPr>
              <a:t> .</a:t>
            </a:r>
            <a:endParaRPr lang="en-US" sz="3600" b="1" dirty="0">
              <a:solidFill>
                <a:srgbClr val="9B1A9E"/>
              </a:solidFill>
            </a:endParaRPr>
          </a:p>
        </p:txBody>
      </p:sp>
      <p:sp>
        <p:nvSpPr>
          <p:cNvPr id="4" name="Rectangle 3"/>
          <p:cNvSpPr/>
          <p:nvPr/>
        </p:nvSpPr>
        <p:spPr>
          <a:xfrm>
            <a:off x="839694" y="2284967"/>
            <a:ext cx="10663041" cy="3277820"/>
          </a:xfrm>
          <a:prstGeom prst="rect">
            <a:avLst/>
          </a:prstGeom>
        </p:spPr>
        <p:txBody>
          <a:bodyPr wrap="square">
            <a:spAutoFit/>
          </a:bodyPr>
          <a:lstStyle/>
          <a:p>
            <a:pPr marL="457200" indent="-457200" fontAlgn="auto">
              <a:lnSpc>
                <a:spcPct val="115000"/>
              </a:lnSpc>
              <a:spcAft>
                <a:spcPts val="0"/>
              </a:spcAft>
              <a:buFontTx/>
              <a:buChar char="-"/>
            </a:pP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rPr>
              <a:t>R</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ừng</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A-ma-</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dôn</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fontAlgn="auto">
              <a:lnSpc>
                <a:spcPct val="115000"/>
              </a:lnSpc>
              <a:spcAft>
                <a:spcPts val="0"/>
              </a:spcAft>
            </a:pPr>
            <a:endPar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fontAlgn="auto">
              <a:lnSpc>
                <a:spcPct val="115000"/>
              </a:lnSpc>
              <a:spcAft>
                <a:spcPts val="0"/>
              </a:spcAft>
              <a:buFontTx/>
              <a:buChar char="-"/>
            </a:pP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rPr>
              <a:t>R</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ừng</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đới</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ở Madagascar.</a:t>
            </a:r>
          </a:p>
          <a:p>
            <a:pPr fontAlgn="auto">
              <a:lnSpc>
                <a:spcPct val="115000"/>
              </a:lnSpc>
              <a:spcAft>
                <a:spcPts val="0"/>
              </a:spcAft>
            </a:pPr>
            <a:endPar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fontAlgn="auto">
              <a:lnSpc>
                <a:spcPct val="115000"/>
              </a:lnSpc>
              <a:spcAft>
                <a:spcPts val="0"/>
              </a:spcAft>
              <a:buFontTx/>
              <a:buChar char="-"/>
            </a:pP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Jambi,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Daintree</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ở Queensland,....</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389279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361712" y="259202"/>
            <a:ext cx="3888170" cy="1015663"/>
          </a:xfrm>
          <a:prstGeom prst="rect">
            <a:avLst/>
          </a:prstGeom>
          <a:noFill/>
        </p:spPr>
        <p:txBody>
          <a:bodyPr wrap="square">
            <a:spAutoFit/>
          </a:bodyPr>
          <a:lstStyle/>
          <a:p>
            <a:pPr>
              <a:lnSpc>
                <a:spcPct val="150000"/>
              </a:lnSpc>
              <a:defRPr/>
            </a:pPr>
            <a:r>
              <a:rPr lang="en-US" sz="4000" b="1" dirty="0" smtClean="0">
                <a:solidFill>
                  <a:schemeClr val="accent6">
                    <a:lumMod val="75000"/>
                  </a:schemeClr>
                </a:solidFill>
                <a:latin typeface="Times New Roman" panose="02020603050405020304" pitchFamily="18" charset="0"/>
                <a:cs typeface="Times New Roman" panose="02020603050405020304" pitchFamily="18" charset="0"/>
              </a:rPr>
              <a:t>VẬN DỤNG</a:t>
            </a:r>
            <a:endParaRPr lang="en-US" sz="40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Text Box 2"/>
          <p:cNvSpPr txBox="1">
            <a:spLocks noChangeArrowheads="1"/>
          </p:cNvSpPr>
          <p:nvPr/>
        </p:nvSpPr>
        <p:spPr bwMode="auto">
          <a:xfrm>
            <a:off x="735786" y="2820815"/>
            <a:ext cx="1088125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hãy</a:t>
            </a:r>
            <a:r>
              <a:rPr lang="en-US" sz="3600" b="1" dirty="0">
                <a:solidFill>
                  <a:srgbClr val="FF0000"/>
                </a:solidFill>
                <a:latin typeface="Times New Roman" panose="02020603050405020304" pitchFamily="18" charset="0"/>
                <a:cs typeface="Times New Roman" panose="02020603050405020304" pitchFamily="18" charset="0"/>
              </a:rPr>
              <a:t> s</a:t>
            </a:r>
            <a:r>
              <a:rPr lang="vi-VN" sz="3600" b="1" dirty="0">
                <a:solidFill>
                  <a:srgbClr val="FF0000"/>
                </a:solidFill>
                <a:latin typeface="Times New Roman" panose="02020603050405020304" pitchFamily="18" charset="0"/>
                <a:cs typeface="Times New Roman" panose="02020603050405020304" pitchFamily="18" charset="0"/>
              </a:rPr>
              <a:t>ưu tầm các thông tin về một vườn quốc gia mà em biết để chứng minh sự đa dạng của động vật và thực vật</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4" name="Picture 4" descr="0004-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12727" y="116358"/>
            <a:ext cx="3791941" cy="225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36283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434449" y="2426594"/>
            <a:ext cx="11463142" cy="4056495"/>
          </a:xfrm>
          <a:prstGeom prst="rect">
            <a:avLst/>
          </a:prstGeom>
        </p:spPr>
        <p:txBody>
          <a:bodyPr wrap="square">
            <a:spAutoFit/>
          </a:bodyPr>
          <a:lstStyle/>
          <a:p>
            <a:pPr algn="just" fontAlgn="auto">
              <a:lnSpc>
                <a:spcPct val="115000"/>
              </a:lnSpc>
              <a:spcAft>
                <a:spcPts val="0"/>
              </a:spcAft>
            </a:pP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Vườn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gia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Cúc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(hay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rừng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Cúc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khu</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tồn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khu</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rừng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nằm</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phận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ranh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khu</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vực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Tây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Bắc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châu</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thổ</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sông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Hồng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Bắc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Trung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Bộ</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vườn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gia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Cúc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bao</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gồm</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indent="457200" algn="just" fontAlgn="auto">
              <a:lnSpc>
                <a:spcPct val="115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Ngành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31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họ</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57 chi, 149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indent="457200" algn="just" fontAlgn="auto">
              <a:lnSpc>
                <a:spcPct val="115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Ngành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hạt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trần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họ</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3 chi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indent="457200" algn="just" fontAlgn="auto">
              <a:lnSpc>
                <a:spcPct val="115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Ngành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hạt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kín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154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họ</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747 chi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1588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fontAlgn="auto">
              <a:lnSpc>
                <a:spcPct val="115000"/>
              </a:lnSpc>
              <a:spcAft>
                <a:spcPts val="0"/>
              </a:spcAft>
            </a:pP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p:cNvSpPr txBox="1"/>
          <p:nvPr/>
        </p:nvSpPr>
        <p:spPr>
          <a:xfrm>
            <a:off x="434449" y="111434"/>
            <a:ext cx="3485798" cy="1015663"/>
          </a:xfrm>
          <a:prstGeom prst="rect">
            <a:avLst/>
          </a:prstGeom>
          <a:noFill/>
        </p:spPr>
        <p:txBody>
          <a:bodyPr wrap="square">
            <a:spAutoFit/>
          </a:bodyPr>
          <a:lstStyle/>
          <a:p>
            <a:pPr>
              <a:lnSpc>
                <a:spcPct val="150000"/>
              </a:lnSpc>
              <a:defRPr/>
            </a:pPr>
            <a:r>
              <a:rPr lang="en-US" sz="4000" b="1" dirty="0" smtClean="0">
                <a:solidFill>
                  <a:schemeClr val="accent6">
                    <a:lumMod val="75000"/>
                  </a:schemeClr>
                </a:solidFill>
                <a:latin typeface="Times New Roman" panose="02020603050405020304" pitchFamily="18" charset="0"/>
                <a:cs typeface="Times New Roman" panose="02020603050405020304" pitchFamily="18" charset="0"/>
              </a:rPr>
              <a:t>VẬN DỤNG</a:t>
            </a:r>
            <a:endParaRPr lang="en-US" sz="40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4" name="Text Box 2"/>
          <p:cNvSpPr txBox="1">
            <a:spLocks noChangeArrowheads="1"/>
          </p:cNvSpPr>
          <p:nvPr/>
        </p:nvSpPr>
        <p:spPr bwMode="auto">
          <a:xfrm>
            <a:off x="351322" y="1127097"/>
            <a:ext cx="1139040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en-US" b="1" dirty="0" err="1">
                <a:solidFill>
                  <a:srgbClr val="FF0000"/>
                </a:solidFill>
                <a:latin typeface="Times New Roman" panose="02020603050405020304" pitchFamily="18" charset="0"/>
                <a:cs typeface="Times New Roman" panose="02020603050405020304" pitchFamily="18" charset="0"/>
              </a:rPr>
              <a:t>Em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hãy</a:t>
            </a:r>
            <a:r>
              <a:rPr lang="en-US" b="1" dirty="0">
                <a:solidFill>
                  <a:srgbClr val="FF0000"/>
                </a:solidFill>
                <a:latin typeface="Times New Roman" panose="02020603050405020304" pitchFamily="18" charset="0"/>
                <a:cs typeface="Times New Roman" panose="02020603050405020304" pitchFamily="18" charset="0"/>
              </a:rPr>
              <a:t> s</a:t>
            </a:r>
            <a:r>
              <a:rPr lang="vi-VN" b="1" dirty="0">
                <a:solidFill>
                  <a:srgbClr val="FF0000"/>
                </a:solidFill>
                <a:latin typeface="Times New Roman" panose="02020603050405020304" pitchFamily="18" charset="0"/>
                <a:cs typeface="Times New Roman" panose="02020603050405020304" pitchFamily="18" charset="0"/>
              </a:rPr>
              <a:t>ưu tầm các thông tin về một vườn quốc gia mà em biết để chứng minh sự đa dạng của động vật và thực vật</a:t>
            </a:r>
            <a:r>
              <a:rPr lang="en-US" b="1" dirty="0" smtClean="0">
                <a:solidFill>
                  <a:srgbClr val="FF0000"/>
                </a:solidFill>
                <a:latin typeface="Times New Roman" panose="02020603050405020304" pitchFamily="18" charset="0"/>
                <a:cs typeface="Times New Roman" panose="02020603050405020304" pitchFamily="18" charset="0"/>
              </a:rPr>
              <a:t>.</a:t>
            </a: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04813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912" y="341099"/>
            <a:ext cx="3156115" cy="6139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2" descr="Top 100 biểu tượng quốc gia trên thế giới (P.10): Rừng Mưa Amazon - Brazil  - HỘI KỶ LỤC GIA VIỆT NAM - TỔ CHỨC KỶ LỤC VIỆT NAM(VIETKIN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6027" y="341099"/>
            <a:ext cx="4763845" cy="3453319"/>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 descr="Thực vật – Wikipedia tiếng Việ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9872" y="341099"/>
            <a:ext cx="3685357" cy="6199128"/>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4" descr="Leo Núi Thung Lũng Cao Rừng Lá Kim - Ảnh miễn phí trên Pixab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8190" y="341099"/>
            <a:ext cx="4741682" cy="3560323"/>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6" descr="Trảng cỏ – Wikipedia tiếng Việ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56027" y="341099"/>
            <a:ext cx="4763845" cy="3560323"/>
          </a:xfrm>
          <a:prstGeom prst="rect">
            <a:avLst/>
          </a:prstGeom>
          <a:noFill/>
          <a:extLst>
            <a:ext uri="{909E8E84-426E-40DD-AFC4-6F175D3DCCD1}">
              <a14:hiddenFill xmlns:a14="http://schemas.microsoft.com/office/drawing/2010/main">
                <a:solidFill>
                  <a:srgbClr val="FFFFFF"/>
                </a:solidFill>
              </a14:hiddenFill>
            </a:ext>
          </a:extLst>
        </p:spPr>
      </p:pic>
      <p:sp>
        <p:nvSpPr>
          <p:cNvPr id="98" name="Rectangle 97"/>
          <p:cNvSpPr/>
          <p:nvPr/>
        </p:nvSpPr>
        <p:spPr>
          <a:xfrm>
            <a:off x="3456027" y="3876979"/>
            <a:ext cx="4741682" cy="2640723"/>
          </a:xfrm>
          <a:prstGeom prst="rect">
            <a:avLst/>
          </a:prstGeom>
          <a:solidFill>
            <a:schemeClr val="accent4">
              <a:lumMod val="20000"/>
              <a:lumOff val="80000"/>
            </a:schemeClr>
          </a:solidFill>
        </p:spPr>
        <p:txBody>
          <a:bodyPr wrap="square">
            <a:spAutoFit/>
          </a:bodyPr>
          <a:lstStyle/>
          <a:p>
            <a:pPr algn="just">
              <a:lnSpc>
                <a:spcPct val="120000"/>
              </a:lnSpc>
            </a:pP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Các</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cơ</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thể</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sống</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tồn</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tại</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và</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phát</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triển</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ở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các</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môi</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trường</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khác</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nhau</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đã</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tạo</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nên</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khác</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biệt</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tính</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Trái</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Đất</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Vậy</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smtClean="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Trái</a:t>
            </a:r>
            <a:r>
              <a:rPr lang="en-US" altLang="zh-CN" sz="2300" b="1" dirty="0" smtClean="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smtClean="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Đất</a:t>
            </a:r>
            <a:r>
              <a:rPr lang="en-US" altLang="zh-CN" sz="2300" b="1" dirty="0" smtClean="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biểu</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hiện</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như</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thế</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nào</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a:t>
            </a:r>
            <a:endParaRPr lang="zh-CN" altLang="en-US"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550680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barn(inVertical)">
                                      <p:cBhvr>
                                        <p:cTn id="12" dur="500"/>
                                        <p:tgtEl>
                                          <p:spTgt spid="9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barn(inVertical)">
                                      <p:cBhvr>
                                        <p:cTn id="17" dur="500"/>
                                        <p:tgtEl>
                                          <p:spTgt spid="10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4"/>
                                        </p:tgtEl>
                                        <p:attrNameLst>
                                          <p:attrName>style.visibility</p:attrName>
                                        </p:attrNameLst>
                                      </p:cBhvr>
                                      <p:to>
                                        <p:strVal val="visible"/>
                                      </p:to>
                                    </p:set>
                                    <p:animEffect transition="in" filter="barn(inVertical)">
                                      <p:cBhvr>
                                        <p:cTn id="22" dur="500"/>
                                        <p:tgtEl>
                                          <p:spTgt spid="10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randombar(horizontal)">
                                      <p:cBhvr>
                                        <p:cTn id="27" dur="500"/>
                                        <p:tgtEl>
                                          <p:spTgt spid="101"/>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98"/>
                                        </p:tgtEl>
                                        <p:attrNameLst>
                                          <p:attrName>style.visibility</p:attrName>
                                        </p:attrNameLst>
                                      </p:cBhvr>
                                      <p:to>
                                        <p:strVal val="visible"/>
                                      </p:to>
                                    </p:set>
                                    <p:anim calcmode="lin" valueType="num">
                                      <p:cBhvr>
                                        <p:cTn id="32" dur="1000" fill="hold"/>
                                        <p:tgtEl>
                                          <p:spTgt spid="98"/>
                                        </p:tgtEl>
                                        <p:attrNameLst>
                                          <p:attrName>ppt_w</p:attrName>
                                        </p:attrNameLst>
                                      </p:cBhvr>
                                      <p:tavLst>
                                        <p:tav tm="0">
                                          <p:val>
                                            <p:fltVal val="0"/>
                                          </p:val>
                                        </p:tav>
                                        <p:tav tm="100000">
                                          <p:val>
                                            <p:strVal val="#ppt_w"/>
                                          </p:val>
                                        </p:tav>
                                      </p:tavLst>
                                    </p:anim>
                                    <p:anim calcmode="lin" valueType="num">
                                      <p:cBhvr>
                                        <p:cTn id="33" dur="1000" fill="hold"/>
                                        <p:tgtEl>
                                          <p:spTgt spid="98"/>
                                        </p:tgtEl>
                                        <p:attrNameLst>
                                          <p:attrName>ppt_h</p:attrName>
                                        </p:attrNameLst>
                                      </p:cBhvr>
                                      <p:tavLst>
                                        <p:tav tm="0">
                                          <p:val>
                                            <p:fltVal val="0"/>
                                          </p:val>
                                        </p:tav>
                                        <p:tav tm="100000">
                                          <p:val>
                                            <p:strVal val="#ppt_h"/>
                                          </p:val>
                                        </p:tav>
                                      </p:tavLst>
                                    </p:anim>
                                    <p:anim calcmode="lin" valueType="num">
                                      <p:cBhvr>
                                        <p:cTn id="34" dur="1000" fill="hold"/>
                                        <p:tgtEl>
                                          <p:spTgt spid="98"/>
                                        </p:tgtEl>
                                        <p:attrNameLst>
                                          <p:attrName>style.rotation</p:attrName>
                                        </p:attrNameLst>
                                      </p:cBhvr>
                                      <p:tavLst>
                                        <p:tav tm="0">
                                          <p:val>
                                            <p:fltVal val="90"/>
                                          </p:val>
                                        </p:tav>
                                        <p:tav tm="100000">
                                          <p:val>
                                            <p:fltVal val="0"/>
                                          </p:val>
                                        </p:tav>
                                      </p:tavLst>
                                    </p:anim>
                                    <p:animEffect transition="in" filter="fade">
                                      <p:cBhvr>
                                        <p:cTn id="35" dur="10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434449" y="2069233"/>
            <a:ext cx="11208327" cy="4512261"/>
          </a:xfrm>
          <a:prstGeom prst="rect">
            <a:avLst/>
          </a:prstGeom>
        </p:spPr>
        <p:txBody>
          <a:bodyPr wrap="square">
            <a:spAutoFit/>
          </a:bodyPr>
          <a:lstStyle/>
          <a:p>
            <a:pPr algn="just" fontAlgn="auto">
              <a:lnSpc>
                <a:spcPct val="115000"/>
              </a:lnSpc>
              <a:spcAft>
                <a:spcPts val="0"/>
              </a:spcAft>
            </a:pP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phong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phú</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gồm</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indent="457200" algn="just" fontAlgn="auto">
              <a:lnSpc>
                <a:spcPct val="115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97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thú</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nổi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bật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khỉ</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châu</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Á).</a:t>
            </a:r>
          </a:p>
          <a:p>
            <a:pPr indent="457200" algn="just" fontAlgn="auto">
              <a:lnSpc>
                <a:spcPct val="115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313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chim</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indent="457200" algn="just" fontAlgn="auto">
              <a:lnSpc>
                <a:spcPct val="115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76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bò</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sát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indent="457200" algn="just" fontAlgn="auto">
              <a:lnSpc>
                <a:spcPct val="115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46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lương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cư</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indent="457200" algn="just" fontAlgn="auto">
              <a:lnSpc>
                <a:spcPct val="115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11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cá</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indent="457200" algn="just" fontAlgn="auto">
              <a:lnSpc>
                <a:spcPct val="115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Hàng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ngàn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côn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trùng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fontAlgn="auto">
              <a:lnSpc>
                <a:spcPct val="115000"/>
              </a:lnSpc>
              <a:spcAft>
                <a:spcPts val="0"/>
              </a:spcAft>
            </a:pP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Đây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nơi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đang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nguy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chủng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Voọc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đùi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trắng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Cầy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vằn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Báo</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hoa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mai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p:cNvSpPr txBox="1"/>
          <p:nvPr/>
        </p:nvSpPr>
        <p:spPr>
          <a:xfrm>
            <a:off x="434449" y="227147"/>
            <a:ext cx="2578915" cy="877163"/>
          </a:xfrm>
          <a:prstGeom prst="rect">
            <a:avLst/>
          </a:prstGeom>
          <a:noFill/>
        </p:spPr>
        <p:txBody>
          <a:bodyPr wrap="square">
            <a:spAutoFit/>
          </a:bodyPr>
          <a:lstStyle/>
          <a:p>
            <a:pPr>
              <a:lnSpc>
                <a:spcPct val="150000"/>
              </a:lnSpc>
              <a:defRPr/>
            </a:pPr>
            <a:r>
              <a:rPr lang="en-US" sz="3400" b="1" dirty="0" smtClean="0">
                <a:solidFill>
                  <a:schemeClr val="accent6">
                    <a:lumMod val="75000"/>
                  </a:schemeClr>
                </a:solidFill>
                <a:latin typeface="Times New Roman" panose="02020603050405020304" pitchFamily="18" charset="0"/>
                <a:cs typeface="Times New Roman" panose="02020603050405020304" pitchFamily="18" charset="0"/>
              </a:rPr>
              <a:t>VẬN DỤNG</a:t>
            </a:r>
            <a:endParaRPr lang="en-US" sz="40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4" name="Text Box 2"/>
          <p:cNvSpPr txBox="1">
            <a:spLocks noChangeArrowheads="1"/>
          </p:cNvSpPr>
          <p:nvPr/>
        </p:nvSpPr>
        <p:spPr bwMode="auto">
          <a:xfrm>
            <a:off x="434449" y="992015"/>
            <a:ext cx="1139040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en-US" b="1" dirty="0" err="1">
                <a:solidFill>
                  <a:srgbClr val="FF0000"/>
                </a:solidFill>
                <a:latin typeface="Times New Roman" panose="02020603050405020304" pitchFamily="18" charset="0"/>
                <a:cs typeface="Times New Roman" panose="02020603050405020304" pitchFamily="18" charset="0"/>
              </a:rPr>
              <a:t>Em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hãy</a:t>
            </a:r>
            <a:r>
              <a:rPr lang="en-US" b="1" dirty="0">
                <a:solidFill>
                  <a:srgbClr val="FF0000"/>
                </a:solidFill>
                <a:latin typeface="Times New Roman" panose="02020603050405020304" pitchFamily="18" charset="0"/>
                <a:cs typeface="Times New Roman" panose="02020603050405020304" pitchFamily="18" charset="0"/>
              </a:rPr>
              <a:t> s</a:t>
            </a:r>
            <a:r>
              <a:rPr lang="vi-VN" b="1" dirty="0">
                <a:solidFill>
                  <a:srgbClr val="FF0000"/>
                </a:solidFill>
                <a:latin typeface="Times New Roman" panose="02020603050405020304" pitchFamily="18" charset="0"/>
                <a:cs typeface="Times New Roman" panose="02020603050405020304" pitchFamily="18" charset="0"/>
              </a:rPr>
              <a:t>ưu tầm các thông tin về một vườn quốc gia mà em biết để chứng minh sự đa dạng của động vật và thực vật</a:t>
            </a:r>
            <a:r>
              <a:rPr lang="en-US" b="1" dirty="0" smtClean="0">
                <a:solidFill>
                  <a:srgbClr val="FF0000"/>
                </a:solidFill>
                <a:latin typeface="Times New Roman" panose="02020603050405020304" pitchFamily="18" charset="0"/>
                <a:cs typeface="Times New Roman" panose="02020603050405020304" pitchFamily="18" charset="0"/>
              </a:rPr>
              <a:t>.</a:t>
            </a: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04589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53" y="0"/>
            <a:ext cx="12405353" cy="697074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204700" cy="68580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823" y="4543065"/>
            <a:ext cx="2230809" cy="209304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1947">
            <a:off x="-735626" y="4927599"/>
            <a:ext cx="583267" cy="409574"/>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12174">
            <a:off x="12295989" y="5663638"/>
            <a:ext cx="466376" cy="436636"/>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7701" y="991464"/>
            <a:ext cx="1487438" cy="1393212"/>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269" y="731606"/>
            <a:ext cx="1997731" cy="6239144"/>
          </a:xfrm>
          <a:prstGeom prst="rect">
            <a:avLst/>
          </a:prstGeom>
        </p:spPr>
      </p:pic>
      <p:grpSp>
        <p:nvGrpSpPr>
          <p:cNvPr id="28" name="组合 27"/>
          <p:cNvGrpSpPr/>
          <p:nvPr/>
        </p:nvGrpSpPr>
        <p:grpSpPr>
          <a:xfrm>
            <a:off x="8395962" y="2087411"/>
            <a:ext cx="1354086" cy="1168595"/>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rot="854957">
              <a:off x="8587134" y="2256209"/>
              <a:ext cx="971741" cy="830997"/>
            </a:xfrm>
            <a:prstGeom prst="rect">
              <a:avLst/>
            </a:prstGeom>
            <a:noFill/>
          </p:spPr>
          <p:txBody>
            <a:bodyPr wrap="none" rtlCol="0">
              <a:spAutoFit/>
            </a:bodyPr>
            <a:lstStyle/>
            <a:p>
              <a:r>
                <a:rPr lang="en-US" altLang="zh-CN" sz="4800" dirty="0" err="1" smtClean="0">
                  <a:solidFill>
                    <a:srgbClr val="FF6900"/>
                  </a:solidFill>
                  <a:latin typeface="Arial" panose="020B0604020202020204" pitchFamily="34" charset="0"/>
                  <a:ea typeface="方正少儿简体" panose="03000509000000000000" pitchFamily="65" charset="-122"/>
                  <a:cs typeface="Arial" panose="020B0604020202020204" pitchFamily="34" charset="0"/>
                </a:rPr>
                <a:t>Cô</a:t>
              </a:r>
              <a:endParaRPr lang="zh-CN" altLang="en-US" sz="4800" dirty="0">
                <a:solidFill>
                  <a:srgbClr val="FF69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3" name="组合 2"/>
          <p:cNvGrpSpPr/>
          <p:nvPr/>
        </p:nvGrpSpPr>
        <p:grpSpPr>
          <a:xfrm>
            <a:off x="2974300" y="1678431"/>
            <a:ext cx="1446958" cy="1168595"/>
            <a:chOff x="2974300" y="1678431"/>
            <a:chExt cx="1446958" cy="1168595"/>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rot="20718769">
              <a:off x="2974300" y="1884762"/>
              <a:ext cx="1417376" cy="830997"/>
            </a:xfrm>
            <a:prstGeom prst="rect">
              <a:avLst/>
            </a:prstGeom>
          </p:spPr>
          <p:txBody>
            <a:bodyPr wrap="none">
              <a:spAutoFit/>
            </a:bodyPr>
            <a:lstStyle/>
            <a:p>
              <a:r>
                <a:rPr lang="en-US" altLang="zh-CN" sz="4800" dirty="0" err="1" smtClean="0">
                  <a:solidFill>
                    <a:srgbClr val="099F00"/>
                  </a:solidFill>
                  <a:latin typeface="Arial" panose="020B0604020202020204" pitchFamily="34" charset="0"/>
                  <a:ea typeface="方正少儿简体" panose="03000509000000000000" pitchFamily="65" charset="-122"/>
                  <a:cs typeface="Arial" panose="020B0604020202020204" pitchFamily="34" charset="0"/>
                </a:rPr>
                <a:t>Tạm</a:t>
              </a:r>
              <a:endParaRPr lang="zh-CN" altLang="en-US" sz="4800" dirty="0">
                <a:solidFill>
                  <a:srgbClr val="099F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4" name="组合 13"/>
          <p:cNvGrpSpPr/>
          <p:nvPr/>
        </p:nvGrpSpPr>
        <p:grpSpPr>
          <a:xfrm>
            <a:off x="4763782" y="2031260"/>
            <a:ext cx="1354086" cy="1168595"/>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rot="987423">
              <a:off x="4804224" y="2203500"/>
              <a:ext cx="1245854" cy="830997"/>
            </a:xfrm>
            <a:prstGeom prst="rect">
              <a:avLst/>
            </a:prstGeom>
          </p:spPr>
          <p:txBody>
            <a:bodyPr wrap="none">
              <a:spAutoFit/>
            </a:bodyPr>
            <a:lstStyle/>
            <a:p>
              <a:r>
                <a:rPr lang="en-US" altLang="zh-CN" sz="4800" dirty="0" err="1" smtClean="0">
                  <a:solidFill>
                    <a:srgbClr val="FFC000"/>
                  </a:solidFill>
                  <a:latin typeface="Arial" panose="020B0604020202020204" pitchFamily="34" charset="0"/>
                  <a:ea typeface="方正少儿简体" panose="03000509000000000000" pitchFamily="65" charset="-122"/>
                  <a:cs typeface="Arial" panose="020B0604020202020204" pitchFamily="34" charset="0"/>
                </a:rPr>
                <a:t>Biệt</a:t>
              </a:r>
              <a:endParaRPr lang="zh-CN" altLang="en-US" sz="4800" dirty="0">
                <a:solidFill>
                  <a:srgbClr val="FFC000"/>
                </a:solidFill>
                <a:latin typeface="Arial" panose="020B0604020202020204" pitchFamily="34" charset="0"/>
                <a:cs typeface="Arial" panose="020B0604020202020204" pitchFamily="34" charset="0"/>
              </a:endParaRPr>
            </a:p>
          </p:txBody>
        </p:sp>
      </p:grpSp>
      <p:grpSp>
        <p:nvGrpSpPr>
          <p:cNvPr id="23" name="组合 22"/>
          <p:cNvGrpSpPr/>
          <p:nvPr/>
        </p:nvGrpSpPr>
        <p:grpSpPr>
          <a:xfrm>
            <a:off x="6448378" y="1967332"/>
            <a:ext cx="1555234" cy="1168595"/>
            <a:chOff x="6448378" y="1967332"/>
            <a:chExt cx="1555234" cy="116859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rot="20892565">
              <a:off x="6448378" y="2175921"/>
              <a:ext cx="1555234" cy="830997"/>
            </a:xfrm>
            <a:prstGeom prst="rect">
              <a:avLst/>
            </a:prstGeom>
          </p:spPr>
          <p:txBody>
            <a:bodyPr wrap="none">
              <a:spAutoFit/>
            </a:bodyPr>
            <a:lstStyle/>
            <a:p>
              <a:r>
                <a:rPr lang="en-US" altLang="zh-CN" sz="4800" dirty="0" err="1" smtClean="0">
                  <a:solidFill>
                    <a:srgbClr val="FF4F66"/>
                  </a:solidFill>
                  <a:latin typeface="Arial" panose="020B0604020202020204" pitchFamily="34" charset="0"/>
                  <a:ea typeface="方正少儿简体" panose="03000509000000000000" pitchFamily="65" charset="-122"/>
                  <a:cs typeface="Arial" panose="020B0604020202020204" pitchFamily="34" charset="0"/>
                </a:rPr>
                <a:t>Thầy</a:t>
              </a:r>
              <a:endParaRPr lang="zh-CN" altLang="en-US" sz="4800" dirty="0">
                <a:solidFill>
                  <a:srgbClr val="FF4F66"/>
                </a:solidFill>
                <a:latin typeface="Arial" panose="020B0604020202020204" pitchFamily="34" charset="0"/>
                <a:cs typeface="Arial" panose="020B0604020202020204" pitchFamily="34" charset="0"/>
              </a:endParaRPr>
            </a:p>
          </p:txBody>
        </p:sp>
      </p:grpSp>
      <p:sp>
        <p:nvSpPr>
          <p:cNvPr id="24" name="矩形 23"/>
          <p:cNvSpPr/>
          <p:nvPr/>
        </p:nvSpPr>
        <p:spPr>
          <a:xfrm rot="18455707">
            <a:off x="2709943" y="1804998"/>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矩形 24"/>
          <p:cNvSpPr/>
          <p:nvPr/>
        </p:nvSpPr>
        <p:spPr>
          <a:xfrm rot="20118966">
            <a:off x="4635925" y="1816637"/>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rot="1119809">
            <a:off x="7357675" y="1852964"/>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p:cNvSpPr/>
          <p:nvPr/>
        </p:nvSpPr>
        <p:spPr>
          <a:xfrm rot="20691888">
            <a:off x="9084817" y="2014730"/>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56300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
          <p:cNvPicPr preferRelativeResize="0"/>
          <p:nvPr/>
        </p:nvPicPr>
        <p:blipFill rotWithShape="1">
          <a:blip r:embed="rId4">
            <a:alphaModFix/>
          </a:blip>
          <a:srcRect/>
          <a:stretch/>
        </p:blipFill>
        <p:spPr>
          <a:xfrm>
            <a:off x="5626880" y="622595"/>
            <a:ext cx="1291983" cy="7735687"/>
          </a:xfrm>
          <a:prstGeom prst="rect">
            <a:avLst/>
          </a:prstGeom>
          <a:noFill/>
          <a:ln>
            <a:noFill/>
          </a:ln>
        </p:spPr>
      </p:pic>
      <p:sp>
        <p:nvSpPr>
          <p:cNvPr id="2" name="Rounded Rectangle 1"/>
          <p:cNvSpPr/>
          <p:nvPr/>
        </p:nvSpPr>
        <p:spPr>
          <a:xfrm>
            <a:off x="0" y="0"/>
            <a:ext cx="12192000" cy="1452282"/>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32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ctr"/>
            <a:r>
              <a:rPr lang="en-US" sz="3200" b="1" dirty="0" smtClean="0">
                <a:solidFill>
                  <a:srgbClr val="FF0000"/>
                </a:solidFill>
                <a:latin typeface="Times New Roman" panose="02020603050405020304" pitchFamily="18" charset="0"/>
                <a:cs typeface="Times New Roman" panose="02020603050405020304" pitchFamily="18" charset="0"/>
              </a:rPr>
              <a:t>TIẾT 35, 36: BÀI 20: S</a:t>
            </a:r>
            <a:r>
              <a:rPr lang="vi-VN" sz="3200" b="1" dirty="0" smtClean="0">
                <a:solidFill>
                  <a:srgbClr val="FF0000"/>
                </a:solidFill>
                <a:latin typeface="Times New Roman" panose="02020603050405020304" pitchFamily="18" charset="0"/>
                <a:cs typeface="Times New Roman" panose="02020603050405020304" pitchFamily="18" charset="0"/>
              </a:rPr>
              <a:t>INH VẬT VÀ SỰ PHÂN BỐ </a:t>
            </a:r>
            <a:endParaRPr lang="en-US" sz="3200" b="1" dirty="0" smtClean="0">
              <a:solidFill>
                <a:srgbClr val="FF0000"/>
              </a:solidFill>
              <a:latin typeface="Times New Roman" panose="02020603050405020304" pitchFamily="18" charset="0"/>
              <a:cs typeface="Times New Roman" panose="02020603050405020304" pitchFamily="18" charset="0"/>
            </a:endParaRPr>
          </a:p>
          <a:p>
            <a:pPr algn="ctr"/>
            <a:r>
              <a:rPr lang="vi-VN" sz="3200" b="1" dirty="0" smtClean="0">
                <a:solidFill>
                  <a:srgbClr val="FF0000"/>
                </a:solidFill>
                <a:latin typeface="Times New Roman" panose="02020603050405020304" pitchFamily="18" charset="0"/>
                <a:cs typeface="Times New Roman" panose="02020603050405020304" pitchFamily="18" charset="0"/>
              </a:rPr>
              <a:t>CÁC ĐỚI THIÊN NHIÊN.</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smtClean="0">
                <a:solidFill>
                  <a:srgbClr val="FF0000"/>
                </a:solidFill>
                <a:latin typeface="Times New Roman" panose="02020603050405020304" pitchFamily="18" charset="0"/>
                <a:cs typeface="Times New Roman" panose="02020603050405020304" pitchFamily="18" charset="0"/>
              </a:rPr>
              <a:t>RỪNG NHIỆT ĐỚI</a:t>
            </a:r>
            <a:endParaRPr lang="en-US" sz="32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just"/>
            <a:endParaRPr lang="en-GB" sz="3200" b="1" dirty="0">
              <a:solidFill>
                <a:srgbClr val="FF0000"/>
              </a:solidFill>
              <a:latin typeface="+mj-lt"/>
            </a:endParaRPr>
          </a:p>
        </p:txBody>
      </p:sp>
      <p:grpSp>
        <p:nvGrpSpPr>
          <p:cNvPr id="109" name="Google Shape;109;p2"/>
          <p:cNvGrpSpPr/>
          <p:nvPr/>
        </p:nvGrpSpPr>
        <p:grpSpPr>
          <a:xfrm>
            <a:off x="6439026" y="4020528"/>
            <a:ext cx="5922998" cy="2125593"/>
            <a:chOff x="5489437" y="1671145"/>
            <a:chExt cx="6979697" cy="1460794"/>
          </a:xfrm>
        </p:grpSpPr>
        <p:pic>
          <p:nvPicPr>
            <p:cNvPr id="110" name="Google Shape;110;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111" name="Google Shape;111;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5" name="TextBox 4"/>
          <p:cNvSpPr txBox="1"/>
          <p:nvPr/>
        </p:nvSpPr>
        <p:spPr>
          <a:xfrm>
            <a:off x="6799235" y="4090605"/>
            <a:ext cx="4971497" cy="1200329"/>
          </a:xfrm>
          <a:prstGeom prst="rect">
            <a:avLst/>
          </a:prstGeom>
          <a:noFill/>
        </p:spPr>
        <p:txBody>
          <a:bodyPr wrap="square" rtlCol="0">
            <a:spAutoFit/>
          </a:bodyPr>
          <a:lstStyle/>
          <a:p>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Các</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đới</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thiên</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nhiên</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trên</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thế</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giới</a:t>
            </a:r>
            <a:endParaRPr lang="en-GB" sz="3400" b="1" dirty="0">
              <a:latin typeface="Times New Roman" panose="02020603050405020304" pitchFamily="18" charset="0"/>
              <a:cs typeface="Times New Roman" panose="02020603050405020304" pitchFamily="18" charset="0"/>
            </a:endParaRPr>
          </a:p>
        </p:txBody>
      </p:sp>
      <p:grpSp>
        <p:nvGrpSpPr>
          <p:cNvPr id="24" name="Google Shape;104;p2"/>
          <p:cNvGrpSpPr/>
          <p:nvPr/>
        </p:nvGrpSpPr>
        <p:grpSpPr>
          <a:xfrm flipH="1">
            <a:off x="-561321" y="2956376"/>
            <a:ext cx="6758351" cy="2333393"/>
            <a:chOff x="5489437" y="1671145"/>
            <a:chExt cx="6979697" cy="1460794"/>
          </a:xfrm>
        </p:grpSpPr>
        <p:pic>
          <p:nvPicPr>
            <p:cNvPr id="26" name="Google Shape;105;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27" name="Google Shape;106;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30" name="TextBox 29"/>
          <p:cNvSpPr txBox="1"/>
          <p:nvPr/>
        </p:nvSpPr>
        <p:spPr>
          <a:xfrm>
            <a:off x="228874" y="3000054"/>
            <a:ext cx="5205435" cy="1200329"/>
          </a:xfrm>
          <a:prstGeom prst="rect">
            <a:avLst/>
          </a:prstGeom>
          <a:noFill/>
        </p:spPr>
        <p:txBody>
          <a:bodyPr wrap="square" rtlCol="0">
            <a:spAutoFit/>
          </a:bodyPr>
          <a:lstStyle/>
          <a:p>
            <a:pPr algn="ct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Sự</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đa</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dạng</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của</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thế</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giới</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sinh</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vật</a:t>
            </a:r>
            <a:endParaRPr lang="en-GB" sz="3600" b="1" dirty="0">
              <a:latin typeface="Times New Roman" panose="02020603050405020304" pitchFamily="18" charset="0"/>
              <a:cs typeface="Times New Roman" panose="02020603050405020304" pitchFamily="18" charset="0"/>
            </a:endParaRPr>
          </a:p>
        </p:txBody>
      </p:sp>
      <p:sp>
        <p:nvSpPr>
          <p:cNvPr id="32" name="Rounded Rectangle 31"/>
          <p:cNvSpPr/>
          <p:nvPr/>
        </p:nvSpPr>
        <p:spPr>
          <a:xfrm>
            <a:off x="5399688" y="3440419"/>
            <a:ext cx="686144" cy="580109"/>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a:solidFill>
                  <a:schemeClr val="bg1">
                    <a:lumMod val="50000"/>
                  </a:schemeClr>
                </a:solidFill>
              </a:rPr>
              <a:t>I</a:t>
            </a:r>
            <a:endParaRPr lang="en-GB" sz="4000" b="1" dirty="0">
              <a:solidFill>
                <a:schemeClr val="bg1">
                  <a:lumMod val="50000"/>
                </a:schemeClr>
              </a:solidFill>
            </a:endParaRPr>
          </a:p>
        </p:txBody>
      </p:sp>
      <p:grpSp>
        <p:nvGrpSpPr>
          <p:cNvPr id="20" name="Google Shape;104;p2"/>
          <p:cNvGrpSpPr/>
          <p:nvPr/>
        </p:nvGrpSpPr>
        <p:grpSpPr>
          <a:xfrm flipH="1">
            <a:off x="361127" y="5131944"/>
            <a:ext cx="5640560" cy="1566769"/>
            <a:chOff x="5489437" y="1671145"/>
            <a:chExt cx="6979697" cy="1460794"/>
          </a:xfrm>
        </p:grpSpPr>
        <p:pic>
          <p:nvPicPr>
            <p:cNvPr id="21" name="Google Shape;105;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22" name="Google Shape;106;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60000"/>
                <a:lumOff val="40000"/>
              </a:schemeClr>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3" name="TextBox 22"/>
          <p:cNvSpPr txBox="1"/>
          <p:nvPr/>
        </p:nvSpPr>
        <p:spPr>
          <a:xfrm>
            <a:off x="1136342" y="5290934"/>
            <a:ext cx="4284231" cy="646331"/>
          </a:xfrm>
          <a:prstGeom prst="rect">
            <a:avLst/>
          </a:prstGeom>
          <a:noFill/>
        </p:spPr>
        <p:txBody>
          <a:bodyPr wrap="square" rtlCol="0">
            <a:spAutoFit/>
          </a:bodyPr>
          <a:lstStyle/>
          <a:p>
            <a:pPr algn="ct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Rừng</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nhiệt</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đới</a:t>
            </a:r>
            <a:endParaRPr lang="en-GB" sz="3600" b="1" dirty="0" smtClean="0">
              <a:latin typeface="Times New Roman" panose="02020603050405020304" pitchFamily="18" charset="0"/>
              <a:cs typeface="Times New Roman" panose="02020603050405020304" pitchFamily="18" charset="0"/>
            </a:endParaRPr>
          </a:p>
        </p:txBody>
      </p:sp>
      <p:sp>
        <p:nvSpPr>
          <p:cNvPr id="25" name="Rounded Rectangle 24"/>
          <p:cNvSpPr/>
          <p:nvPr/>
        </p:nvSpPr>
        <p:spPr>
          <a:xfrm>
            <a:off x="5283808" y="5289993"/>
            <a:ext cx="686144" cy="580109"/>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smtClean="0">
                <a:solidFill>
                  <a:schemeClr val="bg1">
                    <a:lumMod val="50000"/>
                  </a:schemeClr>
                </a:solidFill>
              </a:rPr>
              <a:t>III</a:t>
            </a:r>
            <a:endParaRPr lang="en-GB" sz="4000" b="1" dirty="0">
              <a:solidFill>
                <a:schemeClr val="bg1">
                  <a:lumMod val="50000"/>
                </a:schemeClr>
              </a:solidFill>
            </a:endParaRPr>
          </a:p>
        </p:txBody>
      </p:sp>
      <p:sp>
        <p:nvSpPr>
          <p:cNvPr id="28" name="Rounded Rectangle 27"/>
          <p:cNvSpPr/>
          <p:nvPr/>
        </p:nvSpPr>
        <p:spPr>
          <a:xfrm>
            <a:off x="6495232" y="4200383"/>
            <a:ext cx="686144" cy="580109"/>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smtClean="0">
                <a:solidFill>
                  <a:schemeClr val="bg1">
                    <a:lumMod val="50000"/>
                  </a:schemeClr>
                </a:solidFill>
              </a:rPr>
              <a:t>II</a:t>
            </a:r>
            <a:endParaRPr lang="en-GB" sz="4000" b="1" dirty="0">
              <a:solidFill>
                <a:schemeClr val="bg1">
                  <a:lumMod val="50000"/>
                </a:schemeClr>
              </a:solidFill>
            </a:endParaRPr>
          </a:p>
        </p:txBody>
      </p:sp>
    </p:spTree>
    <p:custDataLst>
      <p:tags r:id="rId1"/>
    </p:custDataLst>
    <p:extLst>
      <p:ext uri="{BB962C8B-B14F-4D97-AF65-F5344CB8AC3E}">
        <p14:creationId xmlns:p14="http://schemas.microsoft.com/office/powerpoint/2010/main" val="1664720303"/>
      </p:ext>
    </p:extLst>
  </p:cSld>
  <p:clrMapOvr>
    <a:masterClrMapping/>
  </p:clrMapOvr>
  <p:transition spd="slow" advTm="13417">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anim calcmode="lin" valueType="num">
                                      <p:cBhvr additive="base">
                                        <p:cTn id="11" dur="500" fill="hold"/>
                                        <p:tgtEl>
                                          <p:spTgt spid="97"/>
                                        </p:tgtEl>
                                        <p:attrNameLst>
                                          <p:attrName>ppt_x</p:attrName>
                                        </p:attrNameLst>
                                      </p:cBhvr>
                                      <p:tavLst>
                                        <p:tav tm="0">
                                          <p:val>
                                            <p:strVal val="#ppt_x"/>
                                          </p:val>
                                        </p:tav>
                                        <p:tav tm="100000">
                                          <p:val>
                                            <p:strVal val="#ppt_x"/>
                                          </p:val>
                                        </p:tav>
                                      </p:tavLst>
                                    </p:anim>
                                    <p:anim calcmode="lin" valueType="num">
                                      <p:cBhvr additive="base">
                                        <p:cTn id="12"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randombar(horizontal)">
                                      <p:cBhvr>
                                        <p:cTn id="20" dur="500"/>
                                        <p:tgtEl>
                                          <p:spTgt spid="3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09"/>
                                        </p:tgtEl>
                                        <p:attrNameLst>
                                          <p:attrName>style.visibility</p:attrName>
                                        </p:attrNameLst>
                                      </p:cBhvr>
                                      <p:to>
                                        <p:strVal val="visible"/>
                                      </p:to>
                                    </p:set>
                                    <p:animEffect transition="in" filter="randombar(horizontal)">
                                      <p:cBhvr>
                                        <p:cTn id="28" dur="500"/>
                                        <p:tgtEl>
                                          <p:spTgt spid="10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randombar(horizontal)">
                                      <p:cBhvr>
                                        <p:cTn id="31" dur="500"/>
                                        <p:tgtEl>
                                          <p:spTgt spid="2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randombar(horizont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randombar(horizontal)">
                                      <p:cBhvr>
                                        <p:cTn id="39" dur="500"/>
                                        <p:tgtEl>
                                          <p:spTgt spid="2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randombar(horizontal)">
                                      <p:cBhvr>
                                        <p:cTn id="42" dur="500"/>
                                        <p:tgtEl>
                                          <p:spTgt spid="23"/>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randombar(horizontal)">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0" grpId="0"/>
      <p:bldP spid="32" grpId="0" animBg="1"/>
      <p:bldP spid="23" grpId="0"/>
      <p:bldP spid="25"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91"/>
            <a:ext cx="12192000" cy="6879391"/>
          </a:xfrm>
          <a:prstGeom prst="rect">
            <a:avLst/>
          </a:prstGeom>
        </p:spPr>
      </p:pic>
      <p:sp>
        <p:nvSpPr>
          <p:cNvPr id="2" name="Rounded Rectangle 1"/>
          <p:cNvSpPr/>
          <p:nvPr/>
        </p:nvSpPr>
        <p:spPr>
          <a:xfrm>
            <a:off x="211331" y="0"/>
            <a:ext cx="11769338" cy="1151247"/>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ctr"/>
            <a:r>
              <a:rPr lang="en-US" sz="3200" b="1" dirty="0" smtClean="0">
                <a:solidFill>
                  <a:srgbClr val="FF0000"/>
                </a:solidFill>
                <a:latin typeface="Times New Roman" panose="02020603050405020304" pitchFamily="18" charset="0"/>
                <a:cs typeface="Times New Roman" panose="02020603050405020304" pitchFamily="18" charset="0"/>
              </a:rPr>
              <a:t>BÀI 20: S</a:t>
            </a:r>
            <a:r>
              <a:rPr lang="vi-VN" sz="3200" b="1" dirty="0" smtClean="0">
                <a:solidFill>
                  <a:srgbClr val="FF0000"/>
                </a:solidFill>
                <a:latin typeface="Times New Roman" panose="02020603050405020304" pitchFamily="18" charset="0"/>
                <a:cs typeface="Times New Roman" panose="02020603050405020304" pitchFamily="18" charset="0"/>
              </a:rPr>
              <a:t>INH VẬT VÀ SỰ PHÂN BỐ CÁC ĐỚI THIÊN NHIÊN.</a:t>
            </a:r>
            <a:r>
              <a:rPr lang="en-US" sz="3200" dirty="0">
                <a:solidFill>
                  <a:srgbClr val="FF0000"/>
                </a:solidFill>
                <a:latin typeface="Times New Roman" panose="02020603050405020304" pitchFamily="18" charset="0"/>
                <a:cs typeface="Times New Roman" panose="02020603050405020304" pitchFamily="18" charset="0"/>
              </a:rPr>
              <a:t> </a:t>
            </a:r>
            <a:r>
              <a:rPr lang="vi-VN" sz="3200" b="1" dirty="0" smtClean="0">
                <a:solidFill>
                  <a:srgbClr val="FF0000"/>
                </a:solidFill>
                <a:latin typeface="Times New Roman" panose="02020603050405020304" pitchFamily="18" charset="0"/>
                <a:cs typeface="Times New Roman" panose="02020603050405020304" pitchFamily="18" charset="0"/>
              </a:rPr>
              <a:t>RỪNG NHIỆT ĐỚI</a:t>
            </a:r>
            <a:endParaRPr lang="en-US" sz="32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ctr"/>
            <a:endParaRPr lang="en-GB" sz="3200" b="1" dirty="0">
              <a:solidFill>
                <a:srgbClr val="FF0000"/>
              </a:solidFill>
              <a:latin typeface="+mj-lt"/>
            </a:endParaRPr>
          </a:p>
        </p:txBody>
      </p:sp>
      <p:sp>
        <p:nvSpPr>
          <p:cNvPr id="3" name="TextBox 2"/>
          <p:cNvSpPr txBox="1"/>
          <p:nvPr/>
        </p:nvSpPr>
        <p:spPr>
          <a:xfrm>
            <a:off x="369369" y="1292193"/>
            <a:ext cx="6488632" cy="784830"/>
          </a:xfrm>
          <a:prstGeom prst="rect">
            <a:avLst/>
          </a:prstGeom>
          <a:solidFill>
            <a:schemeClr val="accent6">
              <a:lumMod val="60000"/>
              <a:lumOff val="40000"/>
            </a:schemeClr>
          </a:solidFill>
        </p:spPr>
        <p:txBody>
          <a:bodyPr wrap="square">
            <a:spAutoFit/>
          </a:bodyPr>
          <a:lstStyle/>
          <a:p>
            <a:pPr>
              <a:lnSpc>
                <a:spcPct val="150000"/>
              </a:lnSpc>
              <a:defRPr/>
            </a:pPr>
            <a:r>
              <a:rPr lang="en-US" sz="3000" b="1" dirty="0" smtClean="0">
                <a:solidFill>
                  <a:srgbClr val="9B1A9E"/>
                </a:solidFill>
                <a:latin typeface="Times New Roman" panose="02020603050405020304" pitchFamily="18" charset="0"/>
                <a:cs typeface="Times New Roman" panose="02020603050405020304" pitchFamily="18" charset="0"/>
              </a:rPr>
              <a:t>I. </a:t>
            </a:r>
            <a:r>
              <a:rPr lang="en-GB" sz="3000" b="1" dirty="0" err="1" smtClean="0">
                <a:solidFill>
                  <a:srgbClr val="9B1A9E"/>
                </a:solidFill>
                <a:latin typeface="Times New Roman" panose="02020603050405020304" pitchFamily="18" charset="0"/>
                <a:cs typeface="Times New Roman" panose="02020603050405020304" pitchFamily="18" charset="0"/>
              </a:rPr>
              <a:t>Sự</a:t>
            </a:r>
            <a:r>
              <a:rPr lang="en-GB" sz="3000" b="1" dirty="0" smtClean="0">
                <a:solidFill>
                  <a:srgbClr val="9B1A9E"/>
                </a:solidFill>
                <a:latin typeface="Times New Roman" panose="02020603050405020304" pitchFamily="18" charset="0"/>
                <a:cs typeface="Times New Roman" panose="02020603050405020304" pitchFamily="18" charset="0"/>
              </a:rPr>
              <a:t> </a:t>
            </a:r>
            <a:r>
              <a:rPr lang="en-GB" sz="3000" b="1" dirty="0" err="1">
                <a:solidFill>
                  <a:srgbClr val="9B1A9E"/>
                </a:solidFill>
                <a:latin typeface="Times New Roman" panose="02020603050405020304" pitchFamily="18" charset="0"/>
                <a:cs typeface="Times New Roman" panose="02020603050405020304" pitchFamily="18" charset="0"/>
              </a:rPr>
              <a:t>đa</a:t>
            </a:r>
            <a:r>
              <a:rPr lang="en-GB" sz="3000" b="1" dirty="0">
                <a:solidFill>
                  <a:srgbClr val="9B1A9E"/>
                </a:solidFill>
                <a:latin typeface="Times New Roman" panose="02020603050405020304" pitchFamily="18" charset="0"/>
                <a:cs typeface="Times New Roman" panose="02020603050405020304" pitchFamily="18" charset="0"/>
              </a:rPr>
              <a:t> </a:t>
            </a:r>
            <a:r>
              <a:rPr lang="en-GB" sz="3000" b="1" dirty="0" err="1">
                <a:solidFill>
                  <a:srgbClr val="9B1A9E"/>
                </a:solidFill>
                <a:latin typeface="Times New Roman" panose="02020603050405020304" pitchFamily="18" charset="0"/>
                <a:cs typeface="Times New Roman" panose="02020603050405020304" pitchFamily="18" charset="0"/>
              </a:rPr>
              <a:t>dạng</a:t>
            </a:r>
            <a:r>
              <a:rPr lang="en-GB" sz="3000" b="1" dirty="0">
                <a:solidFill>
                  <a:srgbClr val="9B1A9E"/>
                </a:solidFill>
                <a:latin typeface="Times New Roman" panose="02020603050405020304" pitchFamily="18" charset="0"/>
                <a:cs typeface="Times New Roman" panose="02020603050405020304" pitchFamily="18" charset="0"/>
              </a:rPr>
              <a:t> </a:t>
            </a:r>
            <a:r>
              <a:rPr lang="en-GB" sz="3000" b="1" dirty="0" err="1">
                <a:solidFill>
                  <a:srgbClr val="9B1A9E"/>
                </a:solidFill>
                <a:latin typeface="Times New Roman" panose="02020603050405020304" pitchFamily="18" charset="0"/>
                <a:cs typeface="Times New Roman" panose="02020603050405020304" pitchFamily="18" charset="0"/>
              </a:rPr>
              <a:t>của</a:t>
            </a:r>
            <a:r>
              <a:rPr lang="en-GB" sz="3000" b="1" dirty="0">
                <a:solidFill>
                  <a:srgbClr val="9B1A9E"/>
                </a:solidFill>
                <a:latin typeface="Times New Roman" panose="02020603050405020304" pitchFamily="18" charset="0"/>
                <a:cs typeface="Times New Roman" panose="02020603050405020304" pitchFamily="18" charset="0"/>
              </a:rPr>
              <a:t> </a:t>
            </a:r>
            <a:r>
              <a:rPr lang="en-GB" sz="3000" b="1" dirty="0" err="1">
                <a:solidFill>
                  <a:srgbClr val="9B1A9E"/>
                </a:solidFill>
                <a:latin typeface="Times New Roman" panose="02020603050405020304" pitchFamily="18" charset="0"/>
                <a:cs typeface="Times New Roman" panose="02020603050405020304" pitchFamily="18" charset="0"/>
              </a:rPr>
              <a:t>thế</a:t>
            </a:r>
            <a:r>
              <a:rPr lang="en-GB" sz="3000" b="1" dirty="0">
                <a:solidFill>
                  <a:srgbClr val="9B1A9E"/>
                </a:solidFill>
                <a:latin typeface="Times New Roman" panose="02020603050405020304" pitchFamily="18" charset="0"/>
                <a:cs typeface="Times New Roman" panose="02020603050405020304" pitchFamily="18" charset="0"/>
              </a:rPr>
              <a:t> </a:t>
            </a:r>
            <a:r>
              <a:rPr lang="en-GB" sz="3000" b="1" dirty="0" err="1">
                <a:solidFill>
                  <a:srgbClr val="9B1A9E"/>
                </a:solidFill>
                <a:latin typeface="Times New Roman" panose="02020603050405020304" pitchFamily="18" charset="0"/>
                <a:cs typeface="Times New Roman" panose="02020603050405020304" pitchFamily="18" charset="0"/>
              </a:rPr>
              <a:t>giới</a:t>
            </a:r>
            <a:r>
              <a:rPr lang="en-GB" sz="3000" b="1" dirty="0">
                <a:solidFill>
                  <a:srgbClr val="9B1A9E"/>
                </a:solidFill>
                <a:latin typeface="Times New Roman" panose="02020603050405020304" pitchFamily="18" charset="0"/>
                <a:cs typeface="Times New Roman" panose="02020603050405020304" pitchFamily="18" charset="0"/>
              </a:rPr>
              <a:t> </a:t>
            </a:r>
            <a:r>
              <a:rPr lang="en-GB" sz="3000" b="1" dirty="0" err="1">
                <a:solidFill>
                  <a:srgbClr val="9B1A9E"/>
                </a:solidFill>
                <a:latin typeface="Times New Roman" panose="02020603050405020304" pitchFamily="18" charset="0"/>
                <a:cs typeface="Times New Roman" panose="02020603050405020304" pitchFamily="18" charset="0"/>
              </a:rPr>
              <a:t>sinh</a:t>
            </a:r>
            <a:r>
              <a:rPr lang="en-GB" sz="3000" b="1" dirty="0">
                <a:solidFill>
                  <a:srgbClr val="9B1A9E"/>
                </a:solidFill>
                <a:latin typeface="Times New Roman" panose="02020603050405020304" pitchFamily="18" charset="0"/>
                <a:cs typeface="Times New Roman" panose="02020603050405020304" pitchFamily="18" charset="0"/>
              </a:rPr>
              <a:t> </a:t>
            </a:r>
            <a:r>
              <a:rPr lang="en-GB" sz="3000" b="1" dirty="0" err="1" smtClean="0">
                <a:solidFill>
                  <a:srgbClr val="9B1A9E"/>
                </a:solidFill>
                <a:latin typeface="Times New Roman" panose="02020603050405020304" pitchFamily="18" charset="0"/>
                <a:cs typeface="Times New Roman" panose="02020603050405020304" pitchFamily="18" charset="0"/>
              </a:rPr>
              <a:t>vật</a:t>
            </a:r>
            <a:endParaRPr lang="en-GB" sz="3000" b="1" dirty="0">
              <a:solidFill>
                <a:srgbClr val="9B1A9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62200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0459" y="52392"/>
            <a:ext cx="12029941"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335" b="12024"/>
          <a:stretch/>
        </p:blipFill>
        <p:spPr bwMode="auto">
          <a:xfrm>
            <a:off x="203201" y="126813"/>
            <a:ext cx="18287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88385" y="127000"/>
            <a:ext cx="1843615"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101601" y="126813"/>
            <a:ext cx="19303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7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20</a:t>
            </a: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88384" y="1143000"/>
            <a:ext cx="11768667"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2163454" y="133916"/>
            <a:ext cx="983596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2144981" y="133917"/>
            <a:ext cx="9854433"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2293453" y="202779"/>
            <a:ext cx="957748"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smtClean="0">
                <a:effectLst>
                  <a:outerShdw blurRad="38100" dist="38100" dir="2700000" algn="tl">
                    <a:srgbClr val="000000">
                      <a:alpha val="43137"/>
                    </a:srgbClr>
                  </a:outerShdw>
                </a:effectLst>
                <a:latin typeface="Cambria" pitchFamily="18" charset="0"/>
              </a:rPr>
              <a:t>I</a:t>
            </a:r>
            <a:endParaRPr lang="en-US" sz="27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275268" y="613533"/>
            <a:ext cx="220832" cy="3048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72823" y="1184719"/>
            <a:ext cx="294443"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55034" y="883355"/>
            <a:ext cx="545300" cy="310457"/>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3370736" y="266700"/>
            <a:ext cx="9837264"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3000" b="1" dirty="0">
                <a:solidFill>
                  <a:srgbClr val="0D30DD"/>
                </a:solidFill>
                <a:latin typeface="Cambria" pitchFamily="18" charset="0"/>
              </a:rPr>
              <a:t>Sự đa dạng của thế giới sinh vật</a:t>
            </a:r>
            <a:endParaRPr lang="en-US" sz="3000" b="1" dirty="0">
              <a:solidFill>
                <a:srgbClr val="0D30DD"/>
              </a:solidFill>
              <a:latin typeface="Cambria" pitchFamily="18" charset="0"/>
            </a:endParaRPr>
          </a:p>
        </p:txBody>
      </p:sp>
      <p:sp>
        <p:nvSpPr>
          <p:cNvPr id="120" name="AutoShape 3"/>
          <p:cNvSpPr>
            <a:spLocks noChangeArrowheads="1"/>
          </p:cNvSpPr>
          <p:nvPr/>
        </p:nvSpPr>
        <p:spPr bwMode="auto">
          <a:xfrm>
            <a:off x="8229599" y="1801293"/>
            <a:ext cx="3727451" cy="4890020"/>
          </a:xfrm>
          <a:prstGeom prst="roundRect">
            <a:avLst>
              <a:gd name="adj" fmla="val 16667"/>
            </a:avLst>
          </a:prstGeom>
          <a:gradFill rotWithShape="1">
            <a:gsLst>
              <a:gs pos="0">
                <a:srgbClr val="99CCFF"/>
              </a:gs>
              <a:gs pos="100000">
                <a:srgbClr val="99CCFF">
                  <a:gamma/>
                  <a:tint val="27451"/>
                  <a:invGamma/>
                </a:srgbClr>
              </a:gs>
            </a:gsLst>
            <a:lin ang="5400000" scaled="1"/>
          </a:gradFill>
          <a:ln w="38100">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dirty="0">
              <a:solidFill>
                <a:srgbClr val="666699"/>
              </a:solidFill>
              <a:latin typeface="Verdana" pitchFamily="34" charset="0"/>
            </a:endParaRPr>
          </a:p>
        </p:txBody>
      </p:sp>
      <p:sp>
        <p:nvSpPr>
          <p:cNvPr id="121" name="AutoShape 5"/>
          <p:cNvSpPr>
            <a:spLocks noChangeArrowheads="1"/>
          </p:cNvSpPr>
          <p:nvPr/>
        </p:nvSpPr>
        <p:spPr bwMode="auto">
          <a:xfrm>
            <a:off x="101601" y="2014191"/>
            <a:ext cx="3503683" cy="4677122"/>
          </a:xfrm>
          <a:prstGeom prst="roundRect">
            <a:avLst>
              <a:gd name="adj" fmla="val 16667"/>
            </a:avLst>
          </a:prstGeom>
          <a:gradFill rotWithShape="1">
            <a:gsLst>
              <a:gs pos="0">
                <a:srgbClr val="99CCFF"/>
              </a:gs>
              <a:gs pos="100000">
                <a:srgbClr val="99CCFF">
                  <a:gamma/>
                  <a:tint val="27451"/>
                  <a:invGamma/>
                </a:srgbClr>
              </a:gs>
            </a:gsLst>
            <a:lin ang="5400000" scaled="1"/>
          </a:gradFill>
          <a:ln w="38100">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666699"/>
              </a:solidFill>
              <a:latin typeface="Verdana" pitchFamily="34" charset="0"/>
            </a:endParaRPr>
          </a:p>
        </p:txBody>
      </p:sp>
      <p:sp>
        <p:nvSpPr>
          <p:cNvPr id="122" name="Text Box 6"/>
          <p:cNvSpPr txBox="1">
            <a:spLocks noChangeArrowheads="1"/>
          </p:cNvSpPr>
          <p:nvPr/>
        </p:nvSpPr>
        <p:spPr bwMode="auto">
          <a:xfrm>
            <a:off x="203202" y="2069805"/>
            <a:ext cx="3402082"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000" b="1" dirty="0" smtClean="0">
                <a:solidFill>
                  <a:srgbClr val="FF0000"/>
                </a:solidFill>
                <a:latin typeface="Cambria" panose="02040503050406030204" pitchFamily="18" charset="0"/>
                <a:ea typeface="Cambria" panose="02040503050406030204" pitchFamily="18" charset="0"/>
              </a:rPr>
              <a:t>* </a:t>
            </a:r>
            <a:r>
              <a:rPr lang="en-US" sz="2000" b="1" dirty="0" err="1" smtClean="0">
                <a:solidFill>
                  <a:srgbClr val="FF0000"/>
                </a:solidFill>
                <a:latin typeface="Cambria" panose="02040503050406030204" pitchFamily="18" charset="0"/>
                <a:ea typeface="Cambria" panose="02040503050406030204" pitchFamily="18" charset="0"/>
              </a:rPr>
              <a:t>Nhóm</a:t>
            </a:r>
            <a:r>
              <a:rPr lang="en-US" sz="2000" b="1" dirty="0" smtClean="0">
                <a:solidFill>
                  <a:srgbClr val="FF0000"/>
                </a:solidFill>
                <a:latin typeface="Cambria" panose="02040503050406030204" pitchFamily="18" charset="0"/>
                <a:ea typeface="Cambria" panose="02040503050406030204" pitchFamily="18" charset="0"/>
              </a:rPr>
              <a:t> </a:t>
            </a:r>
            <a:r>
              <a:rPr lang="en-US" sz="2000" b="1" dirty="0">
                <a:solidFill>
                  <a:srgbClr val="FF0000"/>
                </a:solidFill>
                <a:latin typeface="Cambria" panose="02040503050406030204" pitchFamily="18" charset="0"/>
                <a:ea typeface="Cambria" panose="02040503050406030204" pitchFamily="18" charset="0"/>
              </a:rPr>
              <a:t>1, 2</a:t>
            </a:r>
            <a:r>
              <a:rPr lang="en-US" sz="2000" b="1" dirty="0" smtClean="0">
                <a:solidFill>
                  <a:srgbClr val="FF0000"/>
                </a:solidFill>
                <a:latin typeface="Cambria" panose="02040503050406030204" pitchFamily="18" charset="0"/>
                <a:ea typeface="Cambria" panose="02040503050406030204" pitchFamily="18" charset="0"/>
              </a:rPr>
              <a:t>, 3:</a:t>
            </a:r>
          </a:p>
          <a:p>
            <a:pPr algn="just"/>
            <a:r>
              <a:rPr lang="en-US" sz="2000" b="1" dirty="0" smtClean="0">
                <a:solidFill>
                  <a:srgbClr val="FF0000"/>
                </a:solidFill>
                <a:latin typeface="Cambria" panose="02040503050406030204" pitchFamily="18" charset="0"/>
                <a:ea typeface="Cambria" panose="02040503050406030204" pitchFamily="18" charset="0"/>
              </a:rPr>
              <a:t> </a:t>
            </a:r>
            <a:r>
              <a:rPr lang="en-US" sz="2000" b="1" i="1" dirty="0" err="1" smtClean="0">
                <a:solidFill>
                  <a:srgbClr val="FF0000"/>
                </a:solidFill>
                <a:latin typeface="Cambria" panose="02040503050406030204" pitchFamily="18" charset="0"/>
                <a:ea typeface="Cambria" panose="02040503050406030204" pitchFamily="18" charset="0"/>
              </a:rPr>
              <a:t>Quan</a:t>
            </a:r>
            <a:r>
              <a:rPr lang="en-US" sz="2000" b="1" i="1" dirty="0" smtClean="0">
                <a:solidFill>
                  <a:srgbClr val="FF0000"/>
                </a:solidFill>
                <a:latin typeface="Cambria" panose="02040503050406030204" pitchFamily="18" charset="0"/>
                <a:ea typeface="Cambria" panose="02040503050406030204" pitchFamily="18" charset="0"/>
              </a:rPr>
              <a:t> </a:t>
            </a:r>
            <a:r>
              <a:rPr lang="en-US" sz="2000" b="1" i="1" dirty="0" err="1" smtClean="0">
                <a:solidFill>
                  <a:srgbClr val="FF0000"/>
                </a:solidFill>
                <a:latin typeface="Cambria" panose="02040503050406030204" pitchFamily="18" charset="0"/>
                <a:ea typeface="Cambria" panose="02040503050406030204" pitchFamily="18" charset="0"/>
              </a:rPr>
              <a:t>sát</a:t>
            </a:r>
            <a:r>
              <a:rPr lang="en-US" sz="2000" b="1" i="1" dirty="0" smtClean="0">
                <a:solidFill>
                  <a:srgbClr val="FF0000"/>
                </a:solidFill>
                <a:latin typeface="Cambria" panose="02040503050406030204" pitchFamily="18" charset="0"/>
                <a:ea typeface="Cambria" panose="02040503050406030204" pitchFamily="18" charset="0"/>
              </a:rPr>
              <a:t> </a:t>
            </a:r>
            <a:r>
              <a:rPr lang="en-US" sz="2000" b="1" i="1" dirty="0" err="1" smtClean="0">
                <a:solidFill>
                  <a:srgbClr val="FF0000"/>
                </a:solidFill>
                <a:latin typeface="Cambria" panose="02040503050406030204" pitchFamily="18" charset="0"/>
                <a:ea typeface="Cambria" panose="02040503050406030204" pitchFamily="18" charset="0"/>
              </a:rPr>
              <a:t>hình</a:t>
            </a:r>
            <a:r>
              <a:rPr lang="en-US" sz="2000" b="1" i="1" dirty="0" smtClean="0">
                <a:solidFill>
                  <a:srgbClr val="FF0000"/>
                </a:solidFill>
                <a:latin typeface="Cambria" panose="02040503050406030204" pitchFamily="18" charset="0"/>
                <a:ea typeface="Cambria" panose="02040503050406030204" pitchFamily="18" charset="0"/>
              </a:rPr>
              <a:t> 20.1 </a:t>
            </a:r>
            <a:r>
              <a:rPr lang="en-US" sz="2000" b="1" i="1" dirty="0" err="1" smtClean="0">
                <a:solidFill>
                  <a:srgbClr val="FF0000"/>
                </a:solidFill>
                <a:latin typeface="Cambria" panose="02040503050406030204" pitchFamily="18" charset="0"/>
                <a:ea typeface="Cambria" panose="02040503050406030204" pitchFamily="18" charset="0"/>
              </a:rPr>
              <a:t>và</a:t>
            </a:r>
            <a:r>
              <a:rPr lang="en-US" sz="2000" b="1" i="1" dirty="0" smtClean="0">
                <a:solidFill>
                  <a:srgbClr val="FF0000"/>
                </a:solidFill>
                <a:latin typeface="Cambria" panose="02040503050406030204" pitchFamily="18" charset="0"/>
                <a:ea typeface="Cambria" panose="02040503050406030204" pitchFamily="18" charset="0"/>
              </a:rPr>
              <a:t> </a:t>
            </a:r>
            <a:r>
              <a:rPr lang="en-US" sz="2000" b="1" i="1" dirty="0" err="1" smtClean="0">
                <a:solidFill>
                  <a:srgbClr val="FF0000"/>
                </a:solidFill>
                <a:latin typeface="Cambria" panose="02040503050406030204" pitchFamily="18" charset="0"/>
                <a:ea typeface="Cambria" panose="02040503050406030204" pitchFamily="18" charset="0"/>
              </a:rPr>
              <a:t>thông</a:t>
            </a:r>
            <a:r>
              <a:rPr lang="en-US" sz="2000" b="1" i="1" dirty="0" smtClean="0">
                <a:solidFill>
                  <a:srgbClr val="FF0000"/>
                </a:solidFill>
                <a:latin typeface="Cambria" panose="02040503050406030204" pitchFamily="18" charset="0"/>
                <a:ea typeface="Cambria" panose="02040503050406030204" pitchFamily="18" charset="0"/>
              </a:rPr>
              <a:t> tin </a:t>
            </a:r>
            <a:r>
              <a:rPr lang="en-US" sz="2000" b="1" i="1" dirty="0" err="1" smtClean="0">
                <a:solidFill>
                  <a:srgbClr val="FF0000"/>
                </a:solidFill>
                <a:latin typeface="Cambria" panose="02040503050406030204" pitchFamily="18" charset="0"/>
                <a:ea typeface="Cambria" panose="02040503050406030204" pitchFamily="18" charset="0"/>
              </a:rPr>
              <a:t>trong</a:t>
            </a:r>
            <a:r>
              <a:rPr lang="en-US" sz="2000" b="1" i="1" dirty="0" smtClean="0">
                <a:solidFill>
                  <a:srgbClr val="FF0000"/>
                </a:solidFill>
                <a:latin typeface="Cambria" panose="02040503050406030204" pitchFamily="18" charset="0"/>
                <a:ea typeface="Cambria" panose="02040503050406030204" pitchFamily="18" charset="0"/>
              </a:rPr>
              <a:t> </a:t>
            </a:r>
            <a:r>
              <a:rPr lang="en-US" sz="2000" b="1" i="1" dirty="0" err="1" smtClean="0">
                <a:solidFill>
                  <a:srgbClr val="FF0000"/>
                </a:solidFill>
                <a:latin typeface="Cambria" panose="02040503050406030204" pitchFamily="18" charset="0"/>
                <a:ea typeface="Cambria" panose="02040503050406030204" pitchFamily="18" charset="0"/>
              </a:rPr>
              <a:t>bài</a:t>
            </a:r>
            <a:r>
              <a:rPr lang="en-US" sz="2000" b="1" i="1" dirty="0" smtClean="0">
                <a:solidFill>
                  <a:srgbClr val="FF0000"/>
                </a:solidFill>
                <a:latin typeface="Cambria" panose="02040503050406030204" pitchFamily="18" charset="0"/>
                <a:ea typeface="Cambria" panose="02040503050406030204" pitchFamily="18" charset="0"/>
              </a:rPr>
              <a:t>, </a:t>
            </a:r>
            <a:r>
              <a:rPr lang="en-US" sz="2000" b="1" i="1" dirty="0" err="1" smtClean="0">
                <a:solidFill>
                  <a:srgbClr val="FF0000"/>
                </a:solidFill>
                <a:latin typeface="Cambria" panose="02040503050406030204" pitchFamily="18" charset="0"/>
                <a:ea typeface="Cambria" panose="02040503050406030204" pitchFamily="18" charset="0"/>
              </a:rPr>
              <a:t>hãy</a:t>
            </a:r>
            <a:r>
              <a:rPr lang="en-US" sz="2000" b="1" i="1" dirty="0" smtClean="0">
                <a:solidFill>
                  <a:srgbClr val="FF0000"/>
                </a:solidFill>
                <a:latin typeface="Cambria" panose="02040503050406030204" pitchFamily="18" charset="0"/>
                <a:ea typeface="Cambria" panose="02040503050406030204" pitchFamily="18" charset="0"/>
              </a:rPr>
              <a:t> </a:t>
            </a:r>
            <a:r>
              <a:rPr lang="en-US" sz="2000" b="1" i="1" dirty="0" err="1" smtClean="0">
                <a:solidFill>
                  <a:srgbClr val="FF0000"/>
                </a:solidFill>
                <a:latin typeface="Cambria" panose="02040503050406030204" pitchFamily="18" charset="0"/>
                <a:ea typeface="Cambria" panose="02040503050406030204" pitchFamily="18" charset="0"/>
              </a:rPr>
              <a:t>cho</a:t>
            </a:r>
            <a:r>
              <a:rPr lang="en-US" sz="2000" b="1" i="1" dirty="0" smtClean="0">
                <a:solidFill>
                  <a:srgbClr val="FF0000"/>
                </a:solidFill>
                <a:latin typeface="Cambria" panose="02040503050406030204" pitchFamily="18" charset="0"/>
                <a:ea typeface="Cambria" panose="02040503050406030204" pitchFamily="18" charset="0"/>
              </a:rPr>
              <a:t> </a:t>
            </a:r>
            <a:r>
              <a:rPr lang="en-US" sz="2000" b="1" i="1" dirty="0" err="1" smtClean="0">
                <a:solidFill>
                  <a:srgbClr val="FF0000"/>
                </a:solidFill>
                <a:latin typeface="Cambria" panose="02040503050406030204" pitchFamily="18" charset="0"/>
                <a:ea typeface="Cambria" panose="02040503050406030204" pitchFamily="18" charset="0"/>
              </a:rPr>
              <a:t>biết</a:t>
            </a:r>
            <a:r>
              <a:rPr lang="en-US" sz="2000" b="1" i="1" dirty="0" smtClean="0">
                <a:solidFill>
                  <a:srgbClr val="FF0000"/>
                </a:solidFill>
                <a:latin typeface="Cambria" panose="02040503050406030204" pitchFamily="18" charset="0"/>
                <a:ea typeface="Cambria" panose="02040503050406030204" pitchFamily="18" charset="0"/>
              </a:rPr>
              <a:t>: </a:t>
            </a:r>
            <a:endParaRPr lang="en-US" sz="2000" b="1" i="1" dirty="0">
              <a:solidFill>
                <a:srgbClr val="FF0000"/>
              </a:solidFill>
              <a:latin typeface="Cambria" panose="02040503050406030204" pitchFamily="18" charset="0"/>
              <a:ea typeface="Cambria" panose="02040503050406030204" pitchFamily="18" charset="0"/>
            </a:endParaRPr>
          </a:p>
          <a:p>
            <a:pPr algn="just"/>
            <a:r>
              <a:rPr lang="en-US" sz="2000" b="1" i="1" dirty="0" smtClean="0">
                <a:solidFill>
                  <a:srgbClr val="002060"/>
                </a:solidFill>
                <a:latin typeface="Cambria" panose="02040503050406030204" pitchFamily="18" charset="0"/>
                <a:ea typeface="Cambria" panose="02040503050406030204" pitchFamily="18" charset="0"/>
              </a:rPr>
              <a:t>1. </a:t>
            </a:r>
            <a:r>
              <a:rPr lang="vi-VN" sz="2000" b="1" i="1" dirty="0" smtClean="0">
                <a:solidFill>
                  <a:srgbClr val="002060"/>
                </a:solidFill>
                <a:latin typeface="Cambria" panose="02040503050406030204" pitchFamily="18" charset="0"/>
                <a:ea typeface="Cambria" panose="02040503050406030204" pitchFamily="18" charset="0"/>
              </a:rPr>
              <a:t>Hiện </a:t>
            </a:r>
            <a:r>
              <a:rPr lang="vi-VN" sz="2000" b="1" i="1" dirty="0">
                <a:solidFill>
                  <a:srgbClr val="002060"/>
                </a:solidFill>
                <a:latin typeface="Cambria" panose="02040503050406030204" pitchFamily="18" charset="0"/>
                <a:ea typeface="Cambria" panose="02040503050406030204" pitchFamily="18" charset="0"/>
              </a:rPr>
              <a:t>đã xác định định được bao nhiêu loài thực vật trên thế giới?</a:t>
            </a:r>
          </a:p>
          <a:p>
            <a:pPr algn="just"/>
            <a:r>
              <a:rPr lang="en-US" sz="2000" b="1" i="1" dirty="0" smtClean="0">
                <a:solidFill>
                  <a:srgbClr val="002060"/>
                </a:solidFill>
                <a:latin typeface="Cambria" panose="02040503050406030204" pitchFamily="18" charset="0"/>
                <a:ea typeface="Cambria" panose="02040503050406030204" pitchFamily="18" charset="0"/>
              </a:rPr>
              <a:t>2.</a:t>
            </a:r>
            <a:r>
              <a:rPr lang="vi-VN" sz="2000" b="1" i="1" dirty="0" smtClean="0">
                <a:solidFill>
                  <a:srgbClr val="002060"/>
                </a:solidFill>
                <a:latin typeface="Cambria" panose="02040503050406030204" pitchFamily="18" charset="0"/>
                <a:ea typeface="Cambria" panose="02040503050406030204" pitchFamily="18" charset="0"/>
              </a:rPr>
              <a:t> </a:t>
            </a:r>
            <a:r>
              <a:rPr lang="vi-VN" sz="2000" b="1" i="1" dirty="0">
                <a:solidFill>
                  <a:srgbClr val="002060"/>
                </a:solidFill>
                <a:latin typeface="Cambria" panose="02040503050406030204" pitchFamily="18" charset="0"/>
                <a:ea typeface="Cambria" panose="02040503050406030204" pitchFamily="18" charset="0"/>
              </a:rPr>
              <a:t>Kể tên các thảm thực vật ở hình </a:t>
            </a:r>
            <a:r>
              <a:rPr lang="vi-VN" sz="2000" b="1" i="1" dirty="0" smtClean="0">
                <a:solidFill>
                  <a:srgbClr val="002060"/>
                </a:solidFill>
                <a:latin typeface="Cambria" panose="02040503050406030204" pitchFamily="18" charset="0"/>
                <a:ea typeface="Cambria" panose="02040503050406030204" pitchFamily="18" charset="0"/>
              </a:rPr>
              <a:t>20.1</a:t>
            </a:r>
            <a:r>
              <a:rPr lang="en-US" sz="2000" b="1" i="1" dirty="0">
                <a:solidFill>
                  <a:srgbClr val="002060"/>
                </a:solidFill>
                <a:latin typeface="Cambria" panose="02040503050406030204" pitchFamily="18" charset="0"/>
                <a:ea typeface="Cambria" panose="02040503050406030204" pitchFamily="18" charset="0"/>
              </a:rPr>
              <a:t>.</a:t>
            </a:r>
            <a:endParaRPr lang="en-US" sz="2000" b="1" i="1" dirty="0" smtClean="0">
              <a:solidFill>
                <a:srgbClr val="002060"/>
              </a:solidFill>
              <a:latin typeface="Cambria" panose="02040503050406030204" pitchFamily="18" charset="0"/>
              <a:ea typeface="Cambria" panose="02040503050406030204" pitchFamily="18" charset="0"/>
            </a:endParaRPr>
          </a:p>
          <a:p>
            <a:pPr algn="just"/>
            <a:r>
              <a:rPr lang="en-US" sz="2000" b="1" i="1" dirty="0" smtClean="0">
                <a:solidFill>
                  <a:srgbClr val="002060"/>
                </a:solidFill>
                <a:latin typeface="Cambria" panose="02040503050406030204" pitchFamily="18" charset="0"/>
                <a:ea typeface="Cambria" panose="02040503050406030204" pitchFamily="18" charset="0"/>
              </a:rPr>
              <a:t>3.</a:t>
            </a:r>
            <a:r>
              <a:rPr lang="en-US" sz="2000" b="1" i="1" dirty="0">
                <a:solidFill>
                  <a:srgbClr val="002060"/>
                </a:solidFill>
                <a:latin typeface="Cambria" panose="02040503050406030204" pitchFamily="18" charset="0"/>
                <a:ea typeface="Cambria" panose="02040503050406030204" pitchFamily="18" charset="0"/>
              </a:rPr>
              <a:t> </a:t>
            </a:r>
            <a:r>
              <a:rPr lang="en-US" sz="2000" b="1" i="1" dirty="0" smtClean="0">
                <a:solidFill>
                  <a:srgbClr val="002060"/>
                </a:solidFill>
                <a:latin typeface="Cambria" panose="02040503050406030204" pitchFamily="18" charset="0"/>
                <a:ea typeface="Cambria" panose="02040503050406030204" pitchFamily="18" charset="0"/>
              </a:rPr>
              <a:t>M</a:t>
            </a:r>
            <a:r>
              <a:rPr lang="vi-VN" sz="2000" b="1" i="1" dirty="0" smtClean="0">
                <a:solidFill>
                  <a:srgbClr val="002060"/>
                </a:solidFill>
                <a:latin typeface="Cambria" panose="02040503050406030204" pitchFamily="18" charset="0"/>
                <a:ea typeface="Cambria" panose="02040503050406030204" pitchFamily="18" charset="0"/>
              </a:rPr>
              <a:t>ỗi </a:t>
            </a:r>
            <a:r>
              <a:rPr lang="vi-VN" sz="2000" b="1" i="1" dirty="0">
                <a:solidFill>
                  <a:srgbClr val="002060"/>
                </a:solidFill>
                <a:latin typeface="Cambria" panose="02040503050406030204" pitchFamily="18" charset="0"/>
                <a:ea typeface="Cambria" panose="02040503050406030204" pitchFamily="18" charset="0"/>
              </a:rPr>
              <a:t>thảm thực vật thích ứng với khí hậu nào? Vì sao?</a:t>
            </a:r>
          </a:p>
          <a:p>
            <a:pPr algn="just"/>
            <a:r>
              <a:rPr lang="en-US" sz="2000" b="1" i="1" dirty="0" smtClean="0">
                <a:solidFill>
                  <a:srgbClr val="002060"/>
                </a:solidFill>
                <a:latin typeface="Cambria" panose="02040503050406030204" pitchFamily="18" charset="0"/>
                <a:ea typeface="Cambria" panose="02040503050406030204" pitchFamily="18" charset="0"/>
              </a:rPr>
              <a:t>4. </a:t>
            </a:r>
            <a:r>
              <a:rPr lang="vi-VN" sz="2000" b="1" i="1" dirty="0" smtClean="0">
                <a:solidFill>
                  <a:srgbClr val="002060"/>
                </a:solidFill>
                <a:latin typeface="Cambria" panose="02040503050406030204" pitchFamily="18" charset="0"/>
                <a:ea typeface="Cambria" panose="02040503050406030204" pitchFamily="18" charset="0"/>
              </a:rPr>
              <a:t>Theo </a:t>
            </a:r>
            <a:r>
              <a:rPr lang="vi-VN" sz="2000" b="1" i="1" dirty="0">
                <a:solidFill>
                  <a:srgbClr val="002060"/>
                </a:solidFill>
                <a:latin typeface="Cambria" panose="02040503050406030204" pitchFamily="18" charset="0"/>
                <a:ea typeface="Cambria" panose="02040503050406030204" pitchFamily="18" charset="0"/>
              </a:rPr>
              <a:t>em cần làm gì để bảo vệ các loài thực vật trên Trái Đất?</a:t>
            </a:r>
          </a:p>
        </p:txBody>
      </p:sp>
      <p:sp>
        <p:nvSpPr>
          <p:cNvPr id="123" name="Freeform 8"/>
          <p:cNvSpPr>
            <a:spLocks/>
          </p:cNvSpPr>
          <p:nvPr/>
        </p:nvSpPr>
        <p:spPr bwMode="gray">
          <a:xfrm>
            <a:off x="3795184" y="2146861"/>
            <a:ext cx="914400" cy="880820"/>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chemeClr val="accent5">
              <a:lumMod val="20000"/>
              <a:lumOff val="80000"/>
            </a:schemeClr>
          </a:solidFill>
          <a:ln>
            <a:solidFill>
              <a:schemeClr val="accent1"/>
            </a:solidFill>
          </a:ln>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66699"/>
              </a:solidFill>
              <a:effectLst/>
              <a:uLnTx/>
              <a:uFillTx/>
              <a:latin typeface="Arial" charset="0"/>
            </a:endParaRPr>
          </a:p>
        </p:txBody>
      </p:sp>
      <p:sp>
        <p:nvSpPr>
          <p:cNvPr id="124" name="AutoShape 9"/>
          <p:cNvSpPr>
            <a:spLocks noChangeAspect="1" noChangeArrowheads="1" noTextEdit="1"/>
          </p:cNvSpPr>
          <p:nvPr/>
        </p:nvSpPr>
        <p:spPr bwMode="gray">
          <a:xfrm flipH="1">
            <a:off x="6491818" y="3176588"/>
            <a:ext cx="1212849"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srgbClr val="666699"/>
              </a:solidFill>
              <a:latin typeface="Arial" charset="0"/>
            </a:endParaRPr>
          </a:p>
        </p:txBody>
      </p:sp>
      <p:sp>
        <p:nvSpPr>
          <p:cNvPr id="125" name="Freeform 10"/>
          <p:cNvSpPr>
            <a:spLocks/>
          </p:cNvSpPr>
          <p:nvPr/>
        </p:nvSpPr>
        <p:spPr bwMode="gray">
          <a:xfrm flipH="1">
            <a:off x="7229475" y="2180357"/>
            <a:ext cx="1000124" cy="867644"/>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chemeClr val="accent5">
              <a:lumMod val="20000"/>
              <a:lumOff val="80000"/>
            </a:schemeClr>
          </a:solidFill>
          <a:ln w="0">
            <a:solidFill>
              <a:srgbClr val="00A06C"/>
            </a:solidFill>
            <a:prstDash val="solid"/>
            <a:round/>
            <a:headEnd/>
            <a:tailEnd/>
          </a:ln>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66699"/>
              </a:solidFill>
              <a:effectLst/>
              <a:uLnTx/>
              <a:uFillTx/>
              <a:latin typeface="Arial" charset="0"/>
            </a:endParaRPr>
          </a:p>
        </p:txBody>
      </p:sp>
      <p:grpSp>
        <p:nvGrpSpPr>
          <p:cNvPr id="126" name="Group 11"/>
          <p:cNvGrpSpPr>
            <a:grpSpLocks/>
          </p:cNvGrpSpPr>
          <p:nvPr/>
        </p:nvGrpSpPr>
        <p:grpSpPr bwMode="auto">
          <a:xfrm>
            <a:off x="4064000" y="1219201"/>
            <a:ext cx="3998384" cy="1040977"/>
            <a:chOff x="1997" y="1314"/>
            <a:chExt cx="1889" cy="1009"/>
          </a:xfrm>
        </p:grpSpPr>
        <p:grpSp>
          <p:nvGrpSpPr>
            <p:cNvPr id="127" name="Group 12"/>
            <p:cNvGrpSpPr>
              <a:grpSpLocks/>
            </p:cNvGrpSpPr>
            <p:nvPr/>
          </p:nvGrpSpPr>
          <p:grpSpPr bwMode="auto">
            <a:xfrm>
              <a:off x="1997" y="1404"/>
              <a:ext cx="1889" cy="919"/>
              <a:chOff x="1973" y="1027"/>
              <a:chExt cx="1926" cy="937"/>
            </a:xfrm>
          </p:grpSpPr>
          <p:sp>
            <p:nvSpPr>
              <p:cNvPr id="132" name="Oval 13"/>
              <p:cNvSpPr>
                <a:spLocks noChangeArrowheads="1"/>
              </p:cNvSpPr>
              <p:nvPr/>
            </p:nvSpPr>
            <p:spPr bwMode="gray">
              <a:xfrm>
                <a:off x="1994" y="1057"/>
                <a:ext cx="1905" cy="907"/>
              </a:xfrm>
              <a:prstGeom prst="ellipse">
                <a:avLst/>
              </a:prstGeom>
              <a:gradFill rotWithShape="1">
                <a:gsLst>
                  <a:gs pos="0">
                    <a:srgbClr val="28BFEE"/>
                  </a:gs>
                  <a:gs pos="100000">
                    <a:srgbClr val="28BFEE">
                      <a:gamma/>
                      <a:shade val="48627"/>
                      <a:invGamma/>
                    </a:srgb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66699"/>
                  </a:solidFill>
                  <a:effectLst/>
                  <a:uLnTx/>
                  <a:uFillTx/>
                  <a:latin typeface="Arial" charset="0"/>
                </a:endParaRPr>
              </a:p>
            </p:txBody>
          </p:sp>
          <p:sp>
            <p:nvSpPr>
              <p:cNvPr id="133" name="Oval 14"/>
              <p:cNvSpPr>
                <a:spLocks noChangeArrowheads="1"/>
              </p:cNvSpPr>
              <p:nvPr/>
            </p:nvSpPr>
            <p:spPr bwMode="gray">
              <a:xfrm>
                <a:off x="1973" y="1027"/>
                <a:ext cx="1905" cy="907"/>
              </a:xfrm>
              <a:prstGeom prst="ellipse">
                <a:avLst/>
              </a:prstGeom>
              <a:gradFill rotWithShape="1">
                <a:gsLst>
                  <a:gs pos="0">
                    <a:srgbClr val="28BFEE">
                      <a:gamma/>
                      <a:tint val="44314"/>
                      <a:invGamma/>
                    </a:srgbClr>
                  </a:gs>
                  <a:gs pos="100000">
                    <a:srgbClr val="28BFEE"/>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66699"/>
                  </a:solidFill>
                  <a:effectLst/>
                  <a:uLnTx/>
                  <a:uFillTx/>
                  <a:latin typeface="Arial" charset="0"/>
                </a:endParaRPr>
              </a:p>
            </p:txBody>
          </p:sp>
        </p:grpSp>
        <p:sp>
          <p:nvSpPr>
            <p:cNvPr id="128" name="Oval 15"/>
            <p:cNvSpPr>
              <a:spLocks noChangeArrowheads="1"/>
            </p:cNvSpPr>
            <p:nvPr/>
          </p:nvSpPr>
          <p:spPr bwMode="gray">
            <a:xfrm>
              <a:off x="2086" y="1314"/>
              <a:ext cx="1691" cy="845"/>
            </a:xfrm>
            <a:prstGeom prst="ellipse">
              <a:avLst/>
            </a:prstGeom>
            <a:gradFill rotWithShape="1">
              <a:gsLst>
                <a:gs pos="0">
                  <a:srgbClr val="49CACD">
                    <a:gamma/>
                    <a:shade val="46275"/>
                    <a:invGamma/>
                  </a:srgbClr>
                </a:gs>
                <a:gs pos="100000">
                  <a:srgbClr val="49CACD"/>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66699"/>
                </a:solidFill>
                <a:effectLst/>
                <a:uLnTx/>
                <a:uFillTx/>
                <a:latin typeface="Arial" charset="0"/>
              </a:endParaRPr>
            </a:p>
          </p:txBody>
        </p:sp>
        <p:sp>
          <p:nvSpPr>
            <p:cNvPr id="129" name="Oval 16"/>
            <p:cNvSpPr>
              <a:spLocks noChangeArrowheads="1"/>
            </p:cNvSpPr>
            <p:nvPr/>
          </p:nvSpPr>
          <p:spPr bwMode="gray">
            <a:xfrm>
              <a:off x="2108" y="1319"/>
              <a:ext cx="1650" cy="824"/>
            </a:xfrm>
            <a:prstGeom prst="ellipse">
              <a:avLst/>
            </a:prstGeom>
            <a:gradFill rotWithShape="1">
              <a:gsLst>
                <a:gs pos="0">
                  <a:srgbClr val="49CACD">
                    <a:alpha val="0"/>
                  </a:srgbClr>
                </a:gs>
                <a:gs pos="100000">
                  <a:srgbClr val="49CACD">
                    <a:gamma/>
                    <a:tint val="34902"/>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66699"/>
                </a:solidFill>
                <a:effectLst/>
                <a:uLnTx/>
                <a:uFillTx/>
                <a:latin typeface="Arial" charset="0"/>
              </a:endParaRPr>
            </a:p>
          </p:txBody>
        </p:sp>
        <p:sp>
          <p:nvSpPr>
            <p:cNvPr id="130" name="Oval 17"/>
            <p:cNvSpPr>
              <a:spLocks noChangeArrowheads="1"/>
            </p:cNvSpPr>
            <p:nvPr/>
          </p:nvSpPr>
          <p:spPr bwMode="gray">
            <a:xfrm>
              <a:off x="2125" y="1327"/>
              <a:ext cx="1570" cy="770"/>
            </a:xfrm>
            <a:prstGeom prst="ellipse">
              <a:avLst/>
            </a:prstGeom>
            <a:gradFill rotWithShape="1">
              <a:gsLst>
                <a:gs pos="0">
                  <a:srgbClr val="49CACD">
                    <a:gamma/>
                    <a:shade val="79216"/>
                    <a:invGamma/>
                  </a:srgbClr>
                </a:gs>
                <a:gs pos="100000">
                  <a:srgbClr val="49CACD">
                    <a:alpha val="48000"/>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66699"/>
                </a:solidFill>
                <a:effectLst/>
                <a:uLnTx/>
                <a:uFillTx/>
                <a:latin typeface="Arial" charset="0"/>
              </a:endParaRPr>
            </a:p>
          </p:txBody>
        </p:sp>
        <p:sp>
          <p:nvSpPr>
            <p:cNvPr id="131" name="Oval 18"/>
            <p:cNvSpPr>
              <a:spLocks noChangeArrowheads="1"/>
            </p:cNvSpPr>
            <p:nvPr/>
          </p:nvSpPr>
          <p:spPr bwMode="gray">
            <a:xfrm>
              <a:off x="2208" y="1344"/>
              <a:ext cx="1382" cy="624"/>
            </a:xfrm>
            <a:prstGeom prst="ellipse">
              <a:avLst/>
            </a:prstGeom>
            <a:gradFill rotWithShape="1">
              <a:gsLst>
                <a:gs pos="0">
                  <a:srgbClr val="49CACD">
                    <a:gamma/>
                    <a:tint val="0"/>
                    <a:invGamma/>
                  </a:srgbClr>
                </a:gs>
                <a:gs pos="100000">
                  <a:srgbClr val="49CACD">
                    <a:alpha val="38000"/>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66699"/>
                </a:solidFill>
                <a:effectLst/>
                <a:uLnTx/>
                <a:uFillTx/>
                <a:latin typeface="Arial" charset="0"/>
              </a:endParaRPr>
            </a:p>
          </p:txBody>
        </p:sp>
      </p:grpSp>
      <p:sp>
        <p:nvSpPr>
          <p:cNvPr id="134" name="Text Box 19"/>
          <p:cNvSpPr txBox="1">
            <a:spLocks noChangeArrowheads="1"/>
          </p:cNvSpPr>
          <p:nvPr/>
        </p:nvSpPr>
        <p:spPr bwMode="auto">
          <a:xfrm>
            <a:off x="4763227" y="1349514"/>
            <a:ext cx="262283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sz="2000" b="1" dirty="0" smtClean="0">
                <a:solidFill>
                  <a:srgbClr val="FF0000"/>
                </a:solidFill>
                <a:latin typeface="Times New Roman" panose="02020603050405020304" pitchFamily="18" charset="0"/>
                <a:cs typeface="Times New Roman" panose="02020603050405020304" pitchFamily="18" charset="0"/>
              </a:rPr>
              <a:t>THẢO LUẬN NHÓM</a:t>
            </a:r>
          </a:p>
          <a:p>
            <a:pPr algn="ctr" eaLnBrk="0" fontAlgn="base" hangingPunct="0">
              <a:spcBef>
                <a:spcPct val="0"/>
              </a:spcBef>
              <a:spcAft>
                <a:spcPct val="0"/>
              </a:spcAft>
            </a:pPr>
            <a:r>
              <a:rPr lang="en-US" sz="2000" b="1" dirty="0" err="1" smtClean="0">
                <a:solidFill>
                  <a:srgbClr val="002060"/>
                </a:solidFill>
                <a:latin typeface="Times New Roman" panose="02020603050405020304" pitchFamily="18" charset="0"/>
                <a:cs typeface="Times New Roman" panose="02020603050405020304" pitchFamily="18" charset="0"/>
              </a:rPr>
              <a:t>Thời</a:t>
            </a:r>
            <a:r>
              <a:rPr lang="en-US" sz="2000" b="1" dirty="0" smtClean="0">
                <a:solidFill>
                  <a:srgbClr val="002060"/>
                </a:solidFill>
                <a:latin typeface="Times New Roman" panose="02020603050405020304" pitchFamily="18" charset="0"/>
                <a:cs typeface="Times New Roman" panose="02020603050405020304" pitchFamily="18" charset="0"/>
              </a:rPr>
              <a:t> </a:t>
            </a:r>
            <a:r>
              <a:rPr lang="en-US" sz="2000" b="1" dirty="0" err="1" smtClean="0">
                <a:solidFill>
                  <a:srgbClr val="002060"/>
                </a:solidFill>
                <a:latin typeface="Times New Roman" panose="02020603050405020304" pitchFamily="18" charset="0"/>
                <a:cs typeface="Times New Roman" panose="02020603050405020304" pitchFamily="18" charset="0"/>
              </a:rPr>
              <a:t>gian</a:t>
            </a:r>
            <a:r>
              <a:rPr lang="en-US" sz="2000" b="1" dirty="0" smtClean="0">
                <a:solidFill>
                  <a:srgbClr val="002060"/>
                </a:solidFill>
                <a:latin typeface="Times New Roman" panose="02020603050405020304" pitchFamily="18" charset="0"/>
                <a:cs typeface="Times New Roman" panose="02020603050405020304" pitchFamily="18" charset="0"/>
              </a:rPr>
              <a:t>: 5 </a:t>
            </a:r>
            <a:r>
              <a:rPr lang="en-US" sz="2000" b="1" dirty="0" err="1" smtClean="0">
                <a:solidFill>
                  <a:srgbClr val="002060"/>
                </a:solidFill>
                <a:latin typeface="Times New Roman" panose="02020603050405020304" pitchFamily="18" charset="0"/>
                <a:cs typeface="Times New Roman" panose="02020603050405020304" pitchFamily="18" charset="0"/>
              </a:rPr>
              <a:t>phút</a:t>
            </a:r>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135" name="Rectangle 134"/>
          <p:cNvSpPr/>
          <p:nvPr/>
        </p:nvSpPr>
        <p:spPr>
          <a:xfrm>
            <a:off x="8289368" y="2014191"/>
            <a:ext cx="3667682" cy="4401205"/>
          </a:xfrm>
          <a:prstGeom prst="rect">
            <a:avLst/>
          </a:prstGeom>
        </p:spPr>
        <p:txBody>
          <a:bodyPr wrap="square">
            <a:spAutoFit/>
          </a:bodyPr>
          <a:lstStyle/>
          <a:p>
            <a:pPr algn="ctr"/>
            <a:r>
              <a:rPr lang="en-US" sz="2000" b="1" dirty="0" smtClean="0">
                <a:solidFill>
                  <a:srgbClr val="FF0000"/>
                </a:solidFill>
                <a:latin typeface="Cambria" panose="02040503050406030204" pitchFamily="18" charset="0"/>
                <a:ea typeface="Cambria" panose="02040503050406030204" pitchFamily="18" charset="0"/>
              </a:rPr>
              <a:t>* </a:t>
            </a:r>
            <a:r>
              <a:rPr lang="en-US" sz="2000" b="1" dirty="0" err="1" smtClean="0">
                <a:solidFill>
                  <a:srgbClr val="FF0000"/>
                </a:solidFill>
                <a:latin typeface="Cambria" panose="02040503050406030204" pitchFamily="18" charset="0"/>
                <a:ea typeface="Cambria" panose="02040503050406030204" pitchFamily="18" charset="0"/>
              </a:rPr>
              <a:t>Nhóm</a:t>
            </a:r>
            <a:r>
              <a:rPr lang="en-US" sz="2000" b="1" smtClean="0">
                <a:solidFill>
                  <a:srgbClr val="FF0000"/>
                </a:solidFill>
                <a:latin typeface="Cambria" panose="02040503050406030204" pitchFamily="18" charset="0"/>
                <a:ea typeface="Cambria" panose="02040503050406030204" pitchFamily="18" charset="0"/>
              </a:rPr>
              <a:t> 4, 5,6:</a:t>
            </a:r>
            <a:endParaRPr lang="en-US" sz="2000" b="1" dirty="0" smtClean="0">
              <a:solidFill>
                <a:srgbClr val="FF0000"/>
              </a:solidFill>
              <a:latin typeface="Cambria" panose="02040503050406030204" pitchFamily="18" charset="0"/>
              <a:ea typeface="Cambria" panose="02040503050406030204" pitchFamily="18" charset="0"/>
            </a:endParaRPr>
          </a:p>
          <a:p>
            <a:pPr algn="just"/>
            <a:r>
              <a:rPr lang="en-US" sz="2000" b="1" i="1" dirty="0" err="1" smtClean="0">
                <a:solidFill>
                  <a:srgbClr val="FF0000"/>
                </a:solidFill>
                <a:latin typeface="Cambria" panose="02040503050406030204" pitchFamily="18" charset="0"/>
                <a:ea typeface="Cambria" panose="02040503050406030204" pitchFamily="18" charset="0"/>
              </a:rPr>
              <a:t>Dựa</a:t>
            </a:r>
            <a:r>
              <a:rPr lang="en-US" sz="2000" b="1" i="1" dirty="0" smtClean="0">
                <a:solidFill>
                  <a:srgbClr val="FF0000"/>
                </a:solidFill>
                <a:latin typeface="Cambria" panose="02040503050406030204" pitchFamily="18" charset="0"/>
                <a:ea typeface="Cambria" panose="02040503050406030204" pitchFamily="18" charset="0"/>
              </a:rPr>
              <a:t> </a:t>
            </a:r>
            <a:r>
              <a:rPr lang="en-US" sz="2000" b="1" i="1" dirty="0" err="1" smtClean="0">
                <a:solidFill>
                  <a:srgbClr val="FF0000"/>
                </a:solidFill>
                <a:latin typeface="Cambria" panose="02040503050406030204" pitchFamily="18" charset="0"/>
                <a:ea typeface="Cambria" panose="02040503050406030204" pitchFamily="18" charset="0"/>
              </a:rPr>
              <a:t>vào</a:t>
            </a:r>
            <a:r>
              <a:rPr lang="en-US" sz="2000" b="1" i="1" dirty="0" smtClean="0">
                <a:solidFill>
                  <a:srgbClr val="FF0000"/>
                </a:solidFill>
                <a:latin typeface="Cambria" panose="02040503050406030204" pitchFamily="18" charset="0"/>
                <a:ea typeface="Cambria" panose="02040503050406030204" pitchFamily="18" charset="0"/>
              </a:rPr>
              <a:t> </a:t>
            </a:r>
            <a:r>
              <a:rPr lang="en-US" sz="2000" b="1" i="1" dirty="0" err="1" smtClean="0">
                <a:solidFill>
                  <a:srgbClr val="FF0000"/>
                </a:solidFill>
                <a:latin typeface="Cambria" panose="02040503050406030204" pitchFamily="18" charset="0"/>
                <a:ea typeface="Cambria" panose="02040503050406030204" pitchFamily="18" charset="0"/>
              </a:rPr>
              <a:t>thông</a:t>
            </a:r>
            <a:r>
              <a:rPr lang="en-US" sz="2000" b="1" i="1" dirty="0" smtClean="0">
                <a:solidFill>
                  <a:srgbClr val="FF0000"/>
                </a:solidFill>
                <a:latin typeface="Cambria" panose="02040503050406030204" pitchFamily="18" charset="0"/>
                <a:ea typeface="Cambria" panose="02040503050406030204" pitchFamily="18" charset="0"/>
              </a:rPr>
              <a:t> tin </a:t>
            </a:r>
            <a:r>
              <a:rPr lang="en-US" sz="2000" b="1" i="1" dirty="0" err="1" smtClean="0">
                <a:solidFill>
                  <a:srgbClr val="FF0000"/>
                </a:solidFill>
                <a:latin typeface="Cambria" panose="02040503050406030204" pitchFamily="18" charset="0"/>
                <a:ea typeface="Cambria" panose="02040503050406030204" pitchFamily="18" charset="0"/>
              </a:rPr>
              <a:t>trong</a:t>
            </a:r>
            <a:r>
              <a:rPr lang="en-US" sz="2000" b="1" i="1" dirty="0" smtClean="0">
                <a:solidFill>
                  <a:srgbClr val="FF0000"/>
                </a:solidFill>
                <a:latin typeface="Cambria" panose="02040503050406030204" pitchFamily="18" charset="0"/>
                <a:ea typeface="Cambria" panose="02040503050406030204" pitchFamily="18" charset="0"/>
              </a:rPr>
              <a:t> </a:t>
            </a:r>
            <a:r>
              <a:rPr lang="en-US" sz="2000" b="1" i="1" dirty="0" err="1" smtClean="0">
                <a:solidFill>
                  <a:srgbClr val="FF0000"/>
                </a:solidFill>
                <a:latin typeface="Cambria" panose="02040503050406030204" pitchFamily="18" charset="0"/>
                <a:ea typeface="Cambria" panose="02040503050406030204" pitchFamily="18" charset="0"/>
              </a:rPr>
              <a:t>bài</a:t>
            </a:r>
            <a:r>
              <a:rPr lang="en-US" sz="2000" b="1" i="1" dirty="0" smtClean="0">
                <a:solidFill>
                  <a:srgbClr val="FF0000"/>
                </a:solidFill>
                <a:latin typeface="Cambria" panose="02040503050406030204" pitchFamily="18" charset="0"/>
                <a:ea typeface="Cambria" panose="02040503050406030204" pitchFamily="18" charset="0"/>
              </a:rPr>
              <a:t> </a:t>
            </a:r>
            <a:r>
              <a:rPr lang="en-US" sz="2000" b="1" i="1" dirty="0" err="1" smtClean="0">
                <a:solidFill>
                  <a:srgbClr val="FF0000"/>
                </a:solidFill>
                <a:latin typeface="Cambria" panose="02040503050406030204" pitchFamily="18" charset="0"/>
                <a:ea typeface="Cambria" panose="02040503050406030204" pitchFamily="18" charset="0"/>
              </a:rPr>
              <a:t>và</a:t>
            </a:r>
            <a:r>
              <a:rPr lang="en-US" sz="2000" b="1" i="1" dirty="0" smtClean="0">
                <a:solidFill>
                  <a:srgbClr val="FF0000"/>
                </a:solidFill>
                <a:latin typeface="Cambria" panose="02040503050406030204" pitchFamily="18" charset="0"/>
                <a:ea typeface="Cambria" panose="02040503050406030204" pitchFamily="18" charset="0"/>
              </a:rPr>
              <a:t> </a:t>
            </a:r>
            <a:r>
              <a:rPr lang="en-US" sz="2000" b="1" i="1" dirty="0" err="1" smtClean="0">
                <a:solidFill>
                  <a:srgbClr val="FF0000"/>
                </a:solidFill>
                <a:latin typeface="Cambria" panose="02040503050406030204" pitchFamily="18" charset="0"/>
                <a:ea typeface="Cambria" panose="02040503050406030204" pitchFamily="18" charset="0"/>
              </a:rPr>
              <a:t>kiến</a:t>
            </a:r>
            <a:r>
              <a:rPr lang="en-US" sz="2000" b="1" i="1" dirty="0" smtClean="0">
                <a:solidFill>
                  <a:srgbClr val="FF0000"/>
                </a:solidFill>
                <a:latin typeface="Cambria" panose="02040503050406030204" pitchFamily="18" charset="0"/>
                <a:ea typeface="Cambria" panose="02040503050406030204" pitchFamily="18" charset="0"/>
              </a:rPr>
              <a:t> </a:t>
            </a:r>
            <a:r>
              <a:rPr lang="en-US" sz="2000" b="1" i="1" dirty="0" err="1">
                <a:solidFill>
                  <a:srgbClr val="FF0000"/>
                </a:solidFill>
                <a:latin typeface="Cambria" panose="02040503050406030204" pitchFamily="18" charset="0"/>
                <a:ea typeface="Cambria" panose="02040503050406030204" pitchFamily="18" charset="0"/>
              </a:rPr>
              <a:t>thức</a:t>
            </a:r>
            <a:r>
              <a:rPr lang="en-US" sz="2000" b="1" i="1" dirty="0">
                <a:solidFill>
                  <a:srgbClr val="FF0000"/>
                </a:solidFill>
                <a:latin typeface="Cambria" panose="02040503050406030204" pitchFamily="18" charset="0"/>
                <a:ea typeface="Cambria" panose="02040503050406030204" pitchFamily="18" charset="0"/>
              </a:rPr>
              <a:t> </a:t>
            </a:r>
            <a:r>
              <a:rPr lang="en-US" sz="2000" b="1" i="1" dirty="0" err="1">
                <a:solidFill>
                  <a:srgbClr val="FF0000"/>
                </a:solidFill>
                <a:latin typeface="Cambria" panose="02040503050406030204" pitchFamily="18" charset="0"/>
                <a:ea typeface="Cambria" panose="02040503050406030204" pitchFamily="18" charset="0"/>
              </a:rPr>
              <a:t>đã</a:t>
            </a:r>
            <a:r>
              <a:rPr lang="en-US" sz="2000" b="1" i="1" dirty="0">
                <a:solidFill>
                  <a:srgbClr val="FF0000"/>
                </a:solidFill>
                <a:latin typeface="Cambria" panose="02040503050406030204" pitchFamily="18" charset="0"/>
                <a:ea typeface="Cambria" panose="02040503050406030204" pitchFamily="18" charset="0"/>
              </a:rPr>
              <a:t> </a:t>
            </a:r>
            <a:r>
              <a:rPr lang="en-US" sz="2000" b="1" i="1" dirty="0" err="1">
                <a:solidFill>
                  <a:srgbClr val="FF0000"/>
                </a:solidFill>
                <a:latin typeface="Cambria" panose="02040503050406030204" pitchFamily="18" charset="0"/>
                <a:ea typeface="Cambria" panose="02040503050406030204" pitchFamily="18" charset="0"/>
              </a:rPr>
              <a:t>học</a:t>
            </a:r>
            <a:r>
              <a:rPr lang="en-US" sz="2000" b="1" i="1" dirty="0">
                <a:solidFill>
                  <a:srgbClr val="FF0000"/>
                </a:solidFill>
                <a:latin typeface="Cambria" panose="02040503050406030204" pitchFamily="18" charset="0"/>
                <a:ea typeface="Cambria" panose="02040503050406030204" pitchFamily="18" charset="0"/>
              </a:rPr>
              <a:t>, </a:t>
            </a:r>
            <a:r>
              <a:rPr lang="en-US" sz="2000" b="1" i="1" dirty="0" err="1" smtClean="0">
                <a:solidFill>
                  <a:srgbClr val="FF0000"/>
                </a:solidFill>
                <a:latin typeface="Cambria" panose="02040503050406030204" pitchFamily="18" charset="0"/>
                <a:ea typeface="Cambria" panose="02040503050406030204" pitchFamily="18" charset="0"/>
              </a:rPr>
              <a:t>hãy</a:t>
            </a:r>
            <a:r>
              <a:rPr lang="en-US" sz="2000" b="1" i="1" dirty="0" smtClean="0">
                <a:solidFill>
                  <a:srgbClr val="FF0000"/>
                </a:solidFill>
                <a:latin typeface="Cambria" panose="02040503050406030204" pitchFamily="18" charset="0"/>
                <a:ea typeface="Cambria" panose="02040503050406030204" pitchFamily="18" charset="0"/>
              </a:rPr>
              <a:t> </a:t>
            </a:r>
            <a:r>
              <a:rPr lang="en-US" sz="2000" b="1" i="1" dirty="0" err="1" smtClean="0">
                <a:solidFill>
                  <a:srgbClr val="FF0000"/>
                </a:solidFill>
                <a:latin typeface="Cambria" panose="02040503050406030204" pitchFamily="18" charset="0"/>
                <a:ea typeface="Cambria" panose="02040503050406030204" pitchFamily="18" charset="0"/>
              </a:rPr>
              <a:t>cho</a:t>
            </a:r>
            <a:r>
              <a:rPr lang="en-US" sz="2000" b="1" i="1" dirty="0" smtClean="0">
                <a:solidFill>
                  <a:srgbClr val="FF0000"/>
                </a:solidFill>
                <a:latin typeface="Cambria" panose="02040503050406030204" pitchFamily="18" charset="0"/>
                <a:ea typeface="Cambria" panose="02040503050406030204" pitchFamily="18" charset="0"/>
              </a:rPr>
              <a:t> </a:t>
            </a:r>
            <a:r>
              <a:rPr lang="en-US" sz="2000" b="1" i="1" dirty="0" err="1" smtClean="0">
                <a:solidFill>
                  <a:srgbClr val="FF0000"/>
                </a:solidFill>
                <a:latin typeface="Cambria" panose="02040503050406030204" pitchFamily="18" charset="0"/>
                <a:ea typeface="Cambria" panose="02040503050406030204" pitchFamily="18" charset="0"/>
              </a:rPr>
              <a:t>biết</a:t>
            </a:r>
            <a:r>
              <a:rPr lang="en-US" sz="2000" b="1" i="1" dirty="0" smtClean="0">
                <a:solidFill>
                  <a:srgbClr val="FF0000"/>
                </a:solidFill>
                <a:latin typeface="Cambria" panose="02040503050406030204" pitchFamily="18" charset="0"/>
                <a:ea typeface="Cambria" panose="02040503050406030204" pitchFamily="18" charset="0"/>
              </a:rPr>
              <a:t>: </a:t>
            </a:r>
            <a:endParaRPr lang="en-US" sz="2000" b="1" dirty="0">
              <a:solidFill>
                <a:srgbClr val="FF0000"/>
              </a:solidFill>
              <a:latin typeface="Cambria" panose="02040503050406030204" pitchFamily="18" charset="0"/>
              <a:ea typeface="Cambria" panose="02040503050406030204" pitchFamily="18" charset="0"/>
            </a:endParaRPr>
          </a:p>
          <a:p>
            <a:pPr algn="just"/>
            <a:r>
              <a:rPr lang="en-US" sz="2000" b="1" i="1" dirty="0" smtClean="0">
                <a:solidFill>
                  <a:srgbClr val="002060"/>
                </a:solidFill>
                <a:latin typeface="Cambria" panose="02040503050406030204" pitchFamily="18" charset="0"/>
                <a:ea typeface="Cambria" panose="02040503050406030204" pitchFamily="18" charset="0"/>
              </a:rPr>
              <a:t>1. </a:t>
            </a:r>
            <a:r>
              <a:rPr lang="vi-VN" sz="2000" b="1" i="1" dirty="0">
                <a:solidFill>
                  <a:srgbClr val="002060"/>
                </a:solidFill>
                <a:latin typeface="Cambria" panose="02040503050406030204" pitchFamily="18" charset="0"/>
                <a:ea typeface="Cambria" panose="02040503050406030204" pitchFamily="18" charset="0"/>
              </a:rPr>
              <a:t>Hiện đã xác định </a:t>
            </a:r>
            <a:r>
              <a:rPr lang="vi-VN" sz="2000" b="1" i="1" dirty="0" smtClean="0">
                <a:solidFill>
                  <a:srgbClr val="002060"/>
                </a:solidFill>
                <a:latin typeface="Cambria" panose="02040503050406030204" pitchFamily="18" charset="0"/>
                <a:ea typeface="Cambria" panose="02040503050406030204" pitchFamily="18" charset="0"/>
              </a:rPr>
              <a:t>được </a:t>
            </a:r>
            <a:r>
              <a:rPr lang="vi-VN" sz="2000" b="1" i="1" dirty="0">
                <a:solidFill>
                  <a:srgbClr val="002060"/>
                </a:solidFill>
                <a:latin typeface="Cambria" panose="02040503050406030204" pitchFamily="18" charset="0"/>
                <a:ea typeface="Cambria" panose="02040503050406030204" pitchFamily="18" charset="0"/>
              </a:rPr>
              <a:t>bao nhiêu loài động vật trên thế giới?</a:t>
            </a:r>
          </a:p>
          <a:p>
            <a:pPr algn="just"/>
            <a:r>
              <a:rPr lang="en-US" sz="2000" b="1" i="1" dirty="0" smtClean="0">
                <a:solidFill>
                  <a:srgbClr val="002060"/>
                </a:solidFill>
                <a:latin typeface="Cambria" panose="02040503050406030204" pitchFamily="18" charset="0"/>
                <a:ea typeface="Cambria" panose="02040503050406030204" pitchFamily="18" charset="0"/>
              </a:rPr>
              <a:t>2.</a:t>
            </a:r>
            <a:r>
              <a:rPr lang="vi-VN" sz="2000" b="1" i="1" dirty="0" smtClean="0">
                <a:solidFill>
                  <a:srgbClr val="002060"/>
                </a:solidFill>
                <a:latin typeface="Cambria" panose="02040503050406030204" pitchFamily="18" charset="0"/>
                <a:ea typeface="Cambria" panose="02040503050406030204" pitchFamily="18" charset="0"/>
              </a:rPr>
              <a:t> </a:t>
            </a:r>
            <a:r>
              <a:rPr lang="vi-VN" sz="2000" b="1" i="1" dirty="0">
                <a:solidFill>
                  <a:srgbClr val="002060"/>
                </a:solidFill>
                <a:latin typeface="Cambria" panose="02040503050406030204" pitchFamily="18" charset="0"/>
                <a:ea typeface="Cambria" panose="02040503050406030204" pitchFamily="18" charset="0"/>
              </a:rPr>
              <a:t>Kể tên một số loài động vật quý hiếm ở nước </a:t>
            </a:r>
            <a:r>
              <a:rPr lang="vi-VN" sz="2000" b="1" i="1" dirty="0" smtClean="0">
                <a:solidFill>
                  <a:srgbClr val="002060"/>
                </a:solidFill>
                <a:latin typeface="Cambria" panose="02040503050406030204" pitchFamily="18" charset="0"/>
                <a:ea typeface="Cambria" panose="02040503050406030204" pitchFamily="18" charset="0"/>
              </a:rPr>
              <a:t>ta</a:t>
            </a:r>
            <a:r>
              <a:rPr lang="en-US" sz="2000" b="1" i="1" dirty="0" smtClean="0">
                <a:solidFill>
                  <a:srgbClr val="002060"/>
                </a:solidFill>
                <a:latin typeface="Cambria" panose="02040503050406030204" pitchFamily="18" charset="0"/>
                <a:ea typeface="Cambria" panose="02040503050406030204" pitchFamily="18" charset="0"/>
              </a:rPr>
              <a:t>.</a:t>
            </a:r>
          </a:p>
          <a:p>
            <a:pPr algn="just"/>
            <a:r>
              <a:rPr lang="en-US" sz="2000" b="1" i="1" dirty="0" smtClean="0">
                <a:solidFill>
                  <a:srgbClr val="002060"/>
                </a:solidFill>
                <a:latin typeface="Cambria" panose="02040503050406030204" pitchFamily="18" charset="0"/>
                <a:ea typeface="Cambria" panose="02040503050406030204" pitchFamily="18" charset="0"/>
              </a:rPr>
              <a:t>3.</a:t>
            </a:r>
            <a:r>
              <a:rPr lang="vi-VN" sz="2000" b="1" i="1" dirty="0" smtClean="0">
                <a:solidFill>
                  <a:srgbClr val="002060"/>
                </a:solidFill>
                <a:latin typeface="Cambria" panose="02040503050406030204" pitchFamily="18" charset="0"/>
                <a:ea typeface="Cambria" panose="02040503050406030204" pitchFamily="18" charset="0"/>
              </a:rPr>
              <a:t> </a:t>
            </a:r>
            <a:r>
              <a:rPr lang="vi-VN" sz="2000" b="1" i="1" dirty="0">
                <a:solidFill>
                  <a:srgbClr val="002060"/>
                </a:solidFill>
                <a:latin typeface="Cambria" panose="02040503050406030204" pitchFamily="18" charset="0"/>
                <a:ea typeface="Cambria" panose="02040503050406030204" pitchFamily="18" charset="0"/>
              </a:rPr>
              <a:t>Vì sao động vật ít phụ thuộc vào khí hậu hơn thực vật?</a:t>
            </a:r>
          </a:p>
          <a:p>
            <a:pPr algn="just"/>
            <a:r>
              <a:rPr lang="en-US" sz="2000" b="1" i="1" dirty="0" smtClean="0">
                <a:solidFill>
                  <a:srgbClr val="002060"/>
                </a:solidFill>
                <a:latin typeface="Cambria" panose="02040503050406030204" pitchFamily="18" charset="0"/>
                <a:ea typeface="Cambria" panose="02040503050406030204" pitchFamily="18" charset="0"/>
              </a:rPr>
              <a:t>4. </a:t>
            </a:r>
            <a:r>
              <a:rPr lang="vi-VN" sz="2000" b="1" i="1" dirty="0" smtClean="0">
                <a:solidFill>
                  <a:srgbClr val="002060"/>
                </a:solidFill>
                <a:latin typeface="Cambria" panose="02040503050406030204" pitchFamily="18" charset="0"/>
                <a:ea typeface="Cambria" panose="02040503050406030204" pitchFamily="18" charset="0"/>
              </a:rPr>
              <a:t>Theo </a:t>
            </a:r>
            <a:r>
              <a:rPr lang="vi-VN" sz="2000" b="1" i="1" dirty="0">
                <a:solidFill>
                  <a:srgbClr val="002060"/>
                </a:solidFill>
                <a:latin typeface="Cambria" panose="02040503050406030204" pitchFamily="18" charset="0"/>
                <a:ea typeface="Cambria" panose="02040503050406030204" pitchFamily="18" charset="0"/>
              </a:rPr>
              <a:t>em cần làm gì để bảo vệ các loài động vật trên Trái Đất?</a:t>
            </a:r>
          </a:p>
        </p:txBody>
      </p:sp>
      <p:pic>
        <p:nvPicPr>
          <p:cNvPr id="2" name="Picture 2" descr="Thảo Luận Nhóm Theo Chuyên đề – Sunbook Blo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908" y="1086076"/>
            <a:ext cx="1968419" cy="830427"/>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2" descr="Thảo Luận Nhóm Theo Chuyên đề – Sunbook Blo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80781" y="1086076"/>
            <a:ext cx="1545051" cy="65181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3600" y="2676525"/>
            <a:ext cx="2565400" cy="1770117"/>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95184" y="4648201"/>
            <a:ext cx="4267200" cy="1905000"/>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765843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2"/>
                                        </p:tgtEl>
                                        <p:attrNameLst>
                                          <p:attrName>style.visibility</p:attrName>
                                        </p:attrNameLst>
                                      </p:cBhvr>
                                      <p:to>
                                        <p:strVal val="visible"/>
                                      </p:to>
                                    </p:set>
                                    <p:animEffect transition="in" filter="randombar(horizontal)">
                                      <p:cBhvr>
                                        <p:cTn id="12" dur="500"/>
                                        <p:tgtEl>
                                          <p:spTgt spid="12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23"/>
                                        </p:tgtEl>
                                        <p:attrNameLst>
                                          <p:attrName>style.visibility</p:attrName>
                                        </p:attrNameLst>
                                      </p:cBhvr>
                                      <p:to>
                                        <p:strVal val="visible"/>
                                      </p:to>
                                    </p:set>
                                    <p:animEffect transition="in" filter="randombar(horizontal)">
                                      <p:cBhvr>
                                        <p:cTn id="15" dur="500"/>
                                        <p:tgtEl>
                                          <p:spTgt spid="1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21"/>
                                        </p:tgtEl>
                                        <p:attrNameLst>
                                          <p:attrName>style.visibility</p:attrName>
                                        </p:attrNameLst>
                                      </p:cBhvr>
                                      <p:to>
                                        <p:strVal val="visible"/>
                                      </p:to>
                                    </p:set>
                                    <p:animEffect transition="in" filter="randombar(horizontal)">
                                      <p:cBhvr>
                                        <p:cTn id="18" dur="500"/>
                                        <p:tgtEl>
                                          <p:spTgt spid="12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randombar(horizontal)">
                                      <p:cBhvr>
                                        <p:cTn id="23" dur="500"/>
                                        <p:tgtEl>
                                          <p:spTgt spid="3074"/>
                                        </p:tgtEl>
                                      </p:cBhvr>
                                    </p:animEffect>
                                  </p:childTnLst>
                                </p:cTn>
                              </p:par>
                              <p:par>
                                <p:cTn id="24" presetID="14" presetClass="entr" presetSubtype="10" fill="hold" nodeType="withEffect">
                                  <p:stCondLst>
                                    <p:cond delay="0"/>
                                  </p:stCondLst>
                                  <p:childTnLst>
                                    <p:set>
                                      <p:cBhvr>
                                        <p:cTn id="25" dur="1" fill="hold">
                                          <p:stCondLst>
                                            <p:cond delay="0"/>
                                          </p:stCondLst>
                                        </p:cTn>
                                        <p:tgtEl>
                                          <p:spTgt spid="3075"/>
                                        </p:tgtEl>
                                        <p:attrNameLst>
                                          <p:attrName>style.visibility</p:attrName>
                                        </p:attrNameLst>
                                      </p:cBhvr>
                                      <p:to>
                                        <p:strVal val="visible"/>
                                      </p:to>
                                    </p:set>
                                    <p:animEffect transition="in" filter="randombar(horizontal)">
                                      <p:cBhvr>
                                        <p:cTn id="26" dur="500"/>
                                        <p:tgtEl>
                                          <p:spTgt spid="307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38"/>
                                        </p:tgtEl>
                                        <p:attrNameLst>
                                          <p:attrName>style.visibility</p:attrName>
                                        </p:attrNameLst>
                                      </p:cBhvr>
                                      <p:to>
                                        <p:strVal val="visible"/>
                                      </p:to>
                                    </p:set>
                                    <p:animEffect transition="in" filter="randombar(horizontal)">
                                      <p:cBhvr>
                                        <p:cTn id="31" dur="500"/>
                                        <p:tgtEl>
                                          <p:spTgt spid="138"/>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35"/>
                                        </p:tgtEl>
                                        <p:attrNameLst>
                                          <p:attrName>style.visibility</p:attrName>
                                        </p:attrNameLst>
                                      </p:cBhvr>
                                      <p:to>
                                        <p:strVal val="visible"/>
                                      </p:to>
                                    </p:set>
                                    <p:animEffect transition="in" filter="randombar(horizontal)">
                                      <p:cBhvr>
                                        <p:cTn id="36" dur="500"/>
                                        <p:tgtEl>
                                          <p:spTgt spid="13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25"/>
                                        </p:tgtEl>
                                        <p:attrNameLst>
                                          <p:attrName>style.visibility</p:attrName>
                                        </p:attrNameLst>
                                      </p:cBhvr>
                                      <p:to>
                                        <p:strVal val="visible"/>
                                      </p:to>
                                    </p:set>
                                    <p:animEffect transition="in" filter="randombar(horizontal)">
                                      <p:cBhvr>
                                        <p:cTn id="39" dur="500"/>
                                        <p:tgtEl>
                                          <p:spTgt spid="125"/>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20"/>
                                        </p:tgtEl>
                                        <p:attrNameLst>
                                          <p:attrName>style.visibility</p:attrName>
                                        </p:attrNameLst>
                                      </p:cBhvr>
                                      <p:to>
                                        <p:strVal val="visible"/>
                                      </p:to>
                                    </p:set>
                                    <p:animEffect transition="in" filter="randombar(horizontal)">
                                      <p:cBhvr>
                                        <p:cTn id="42"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P spid="121" grpId="0" animBg="1"/>
      <p:bldP spid="122" grpId="0"/>
      <p:bldP spid="123" grpId="0" animBg="1"/>
      <p:bldP spid="125" grpId="0" animBg="1"/>
      <p:bldP spid="1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Leo Núi Thung Lũng Cao Rừng Lá Kim - Ảnh miễn phí trên Pixa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77447" cy="356032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Tại sao rừng nhiệt đới Amazon lại có tên là Amazon? - Trip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560323"/>
            <a:ext cx="4551902" cy="327406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Thực vật – Wikipedia tiếng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8250" y="0"/>
            <a:ext cx="3333750" cy="6834389"/>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Trảng cỏ – Wikipedia tiếng Việ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1903" y="3560322"/>
            <a:ext cx="4306347" cy="3274067"/>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Thảo nguyên Yili, Trung Quố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7447" y="0"/>
            <a:ext cx="4480803" cy="356032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719050" y="6279915"/>
            <a:ext cx="1832852" cy="53502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0070C0"/>
                </a:solidFill>
                <a:latin typeface="Times New Roman" panose="02020603050405020304" pitchFamily="18" charset="0"/>
                <a:cs typeface="Times New Roman" panose="02020603050405020304" pitchFamily="18" charset="0"/>
              </a:rPr>
              <a:t>Rừng</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nhiệt</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đới</a:t>
            </a:r>
            <a:endParaRPr lang="en-US" sz="2000" dirty="0"/>
          </a:p>
        </p:txBody>
      </p:sp>
      <p:sp>
        <p:nvSpPr>
          <p:cNvPr id="14" name="Rectangle 13"/>
          <p:cNvSpPr/>
          <p:nvPr/>
        </p:nvSpPr>
        <p:spPr>
          <a:xfrm>
            <a:off x="2801566" y="3025302"/>
            <a:ext cx="1575881" cy="53502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0070C0"/>
                </a:solidFill>
                <a:latin typeface="Times New Roman" panose="02020603050405020304" pitchFamily="18" charset="0"/>
                <a:cs typeface="Times New Roman" panose="02020603050405020304" pitchFamily="18" charset="0"/>
              </a:rPr>
              <a:t>Rừng</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lá</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kim</a:t>
            </a:r>
            <a:endParaRPr lang="en-US" sz="2000" dirty="0"/>
          </a:p>
        </p:txBody>
      </p:sp>
      <p:sp>
        <p:nvSpPr>
          <p:cNvPr id="15" name="Rectangle 14"/>
          <p:cNvSpPr/>
          <p:nvPr/>
        </p:nvSpPr>
        <p:spPr>
          <a:xfrm>
            <a:off x="7179012" y="3025302"/>
            <a:ext cx="1679238" cy="53502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0070C0"/>
                </a:solidFill>
                <a:latin typeface="Times New Roman" panose="02020603050405020304" pitchFamily="18" charset="0"/>
                <a:cs typeface="Times New Roman" panose="02020603050405020304" pitchFamily="18" charset="0"/>
              </a:rPr>
              <a:t>Thảo</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nguyên</a:t>
            </a:r>
            <a:endParaRPr lang="en-US" sz="2000" b="1" dirty="0">
              <a:solidFill>
                <a:srgbClr val="0070C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7957226" y="6279915"/>
            <a:ext cx="901024" cy="53502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0070C0"/>
                </a:solidFill>
                <a:latin typeface="Times New Roman" panose="02020603050405020304" pitchFamily="18" charset="0"/>
                <a:cs typeface="Times New Roman" panose="02020603050405020304" pitchFamily="18" charset="0"/>
              </a:rPr>
              <a:t>Xavan</a:t>
            </a:r>
            <a:endParaRPr lang="en-US" sz="2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522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randombar(horizontal)">
                                      <p:cBhvr>
                                        <p:cTn id="7" dur="500"/>
                                        <p:tgtEl>
                                          <p:spTgt spid="4100"/>
                                        </p:tgtEl>
                                      </p:cBhvr>
                                    </p:animEffect>
                                  </p:childTnLst>
                                </p:cTn>
                              </p:par>
                              <p:par>
                                <p:cTn id="8" presetID="14" presetClass="entr" presetSubtype="10" fill="hold" nodeType="withEffect">
                                  <p:stCondLst>
                                    <p:cond delay="0"/>
                                  </p:stCondLst>
                                  <p:childTnLst>
                                    <p:set>
                                      <p:cBhvr>
                                        <p:cTn id="9" dur="1" fill="hold">
                                          <p:stCondLst>
                                            <p:cond delay="0"/>
                                          </p:stCondLst>
                                        </p:cTn>
                                        <p:tgtEl>
                                          <p:spTgt spid="4104"/>
                                        </p:tgtEl>
                                        <p:attrNameLst>
                                          <p:attrName>style.visibility</p:attrName>
                                        </p:attrNameLst>
                                      </p:cBhvr>
                                      <p:to>
                                        <p:strVal val="visible"/>
                                      </p:to>
                                    </p:set>
                                    <p:animEffect transition="in" filter="randombar(horizontal)">
                                      <p:cBhvr>
                                        <p:cTn id="10" dur="500"/>
                                        <p:tgtEl>
                                          <p:spTgt spid="4104"/>
                                        </p:tgtEl>
                                      </p:cBhvr>
                                    </p:animEffect>
                                  </p:childTnLst>
                                </p:cTn>
                              </p:par>
                              <p:par>
                                <p:cTn id="11" presetID="14" presetClass="entr" presetSubtype="10" fill="hold" nodeType="withEffect">
                                  <p:stCondLst>
                                    <p:cond delay="0"/>
                                  </p:stCondLst>
                                  <p:childTnLst>
                                    <p:set>
                                      <p:cBhvr>
                                        <p:cTn id="12" dur="1" fill="hold">
                                          <p:stCondLst>
                                            <p:cond delay="0"/>
                                          </p:stCondLst>
                                        </p:cTn>
                                        <p:tgtEl>
                                          <p:spTgt spid="4106"/>
                                        </p:tgtEl>
                                        <p:attrNameLst>
                                          <p:attrName>style.visibility</p:attrName>
                                        </p:attrNameLst>
                                      </p:cBhvr>
                                      <p:to>
                                        <p:strVal val="visible"/>
                                      </p:to>
                                    </p:set>
                                    <p:animEffect transition="in" filter="randombar(horizontal)">
                                      <p:cBhvr>
                                        <p:cTn id="13" dur="500"/>
                                        <p:tgtEl>
                                          <p:spTgt spid="410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nodeType="withEffect">
                                  <p:stCondLst>
                                    <p:cond delay="0"/>
                                  </p:stCondLst>
                                  <p:childTnLst>
                                    <p:set>
                                      <p:cBhvr>
                                        <p:cTn id="27" dur="1" fill="hold">
                                          <p:stCondLst>
                                            <p:cond delay="0"/>
                                          </p:stCondLst>
                                        </p:cTn>
                                        <p:tgtEl>
                                          <p:spTgt spid="4112"/>
                                        </p:tgtEl>
                                        <p:attrNameLst>
                                          <p:attrName>style.visibility</p:attrName>
                                        </p:attrNameLst>
                                      </p:cBhvr>
                                      <p:to>
                                        <p:strVal val="visible"/>
                                      </p:to>
                                    </p:set>
                                    <p:animEffect transition="in" filter="randombar(horizontal)">
                                      <p:cBhvr>
                                        <p:cTn id="28" dur="500"/>
                                        <p:tgtEl>
                                          <p:spTgt spid="4112"/>
                                        </p:tgtEl>
                                      </p:cBhvr>
                                    </p:animEffect>
                                  </p:childTnLst>
                                </p:cTn>
                              </p:par>
                              <p:par>
                                <p:cTn id="29" presetID="14" presetClass="entr" presetSubtype="10" fill="hold" nodeType="withEffect">
                                  <p:stCondLst>
                                    <p:cond delay="0"/>
                                  </p:stCondLst>
                                  <p:childTnLst>
                                    <p:set>
                                      <p:cBhvr>
                                        <p:cTn id="30" dur="1" fill="hold">
                                          <p:stCondLst>
                                            <p:cond delay="0"/>
                                          </p:stCondLst>
                                        </p:cTn>
                                        <p:tgtEl>
                                          <p:spTgt spid="4114"/>
                                        </p:tgtEl>
                                        <p:attrNameLst>
                                          <p:attrName>style.visibility</p:attrName>
                                        </p:attrNameLst>
                                      </p:cBhvr>
                                      <p:to>
                                        <p:strVal val="visible"/>
                                      </p:to>
                                    </p:set>
                                    <p:animEffect transition="in" filter="randombar(horizontal)">
                                      <p:cBhvr>
                                        <p:cTn id="31" dur="500"/>
                                        <p:tgtEl>
                                          <p:spTgt spid="4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9965" y="315021"/>
            <a:ext cx="11497235" cy="6336717"/>
          </a:xfrm>
          <a:prstGeom prst="rect">
            <a:avLst/>
          </a:prstGeom>
        </p:spPr>
      </p:pic>
    </p:spTree>
    <p:extLst>
      <p:ext uri="{BB962C8B-B14F-4D97-AF65-F5344CB8AC3E}">
        <p14:creationId xmlns:p14="http://schemas.microsoft.com/office/powerpoint/2010/main" val="298629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1104" y="1080816"/>
            <a:ext cx="12024619"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88082" y="1143000"/>
            <a:ext cx="11769972"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60459" y="52392"/>
            <a:ext cx="12029941"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203201" y="126813"/>
            <a:ext cx="18287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88385" y="127000"/>
            <a:ext cx="1843615"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101601" y="126813"/>
            <a:ext cx="19303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7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20</a:t>
            </a: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88384" y="1143000"/>
            <a:ext cx="11768667"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163454" y="133916"/>
            <a:ext cx="983596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2144981" y="133917"/>
            <a:ext cx="9854433"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2293453" y="202779"/>
            <a:ext cx="874084"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a:t>
            </a:r>
            <a:endParaRPr lang="en-US" sz="3000" b="1" dirty="0">
              <a:effectLst>
                <a:outerShdw blurRad="38100" dist="38100" dir="2700000" algn="tl">
                  <a:srgbClr val="000000">
                    <a:alpha val="43137"/>
                  </a:srgbClr>
                </a:outerShdw>
              </a:effectLst>
              <a:latin typeface="Cambria" pitchFamily="18" charset="0"/>
            </a:endParaRPr>
          </a:p>
        </p:txBody>
      </p:sp>
      <p:pic>
        <p:nvPicPr>
          <p:cNvPr id="1034"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9264566" y="4422044"/>
            <a:ext cx="2692485"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573877" y="1877571"/>
            <a:ext cx="8839199" cy="3877769"/>
          </a:xfrm>
          <a:prstGeom prst="wedgeRoundRectCallout">
            <a:avLst>
              <a:gd name="adj1" fmla="val 47963"/>
              <a:gd name="adj2" fmla="val 68877"/>
              <a:gd name="adj3" fmla="val 16667"/>
            </a:avLst>
          </a:prstGeom>
          <a:solidFill>
            <a:schemeClr val="accent2"/>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370855" y="3732297"/>
            <a:ext cx="1321003"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275268" y="613533"/>
            <a:ext cx="220832" cy="3048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72823" y="1184719"/>
            <a:ext cx="294443"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55034" y="883355"/>
            <a:ext cx="545300" cy="310457"/>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7" name="Rectangle 16"/>
          <p:cNvSpPr/>
          <p:nvPr/>
        </p:nvSpPr>
        <p:spPr>
          <a:xfrm>
            <a:off x="827876" y="2145140"/>
            <a:ext cx="8331199" cy="3323987"/>
          </a:xfrm>
          <a:prstGeom prst="rect">
            <a:avLst/>
          </a:prstGeom>
        </p:spPr>
        <p:txBody>
          <a:bodyPr wrap="square">
            <a:spAutoFit/>
          </a:bodyPr>
          <a:lstStyle/>
          <a:p>
            <a:pPr algn="just"/>
            <a:r>
              <a:rPr lang="vi-VN" sz="3000" b="1" dirty="0">
                <a:latin typeface="Cambria" panose="02040503050406030204" pitchFamily="18" charset="0"/>
                <a:ea typeface="Cambria" panose="02040503050406030204" pitchFamily="18" charset="0"/>
              </a:rPr>
              <a:t>- Hiện có gần 300000 loài thực vật đã được xác định trên thế giới.</a:t>
            </a:r>
          </a:p>
          <a:p>
            <a:pPr algn="just"/>
            <a:r>
              <a:rPr lang="vi-VN" sz="3000" b="1" dirty="0">
                <a:latin typeface="Cambria" panose="02040503050406030204" pitchFamily="18" charset="0"/>
                <a:ea typeface="Cambria" panose="02040503050406030204" pitchFamily="18" charset="0"/>
              </a:rPr>
              <a:t>- Khí hậu có vai trò chủ yếu trong sự hình thành thảm thực vật.</a:t>
            </a:r>
          </a:p>
          <a:p>
            <a:pPr algn="just"/>
            <a:r>
              <a:rPr lang="vi-VN" sz="3000" b="1" dirty="0">
                <a:latin typeface="Cambria" panose="02040503050406030204" pitchFamily="18" charset="0"/>
                <a:ea typeface="Cambria" panose="02040503050406030204" pitchFamily="18" charset="0"/>
              </a:rPr>
              <a:t>- Từ vùng cực về xích đạo có các thảm thực vật đặc trưng như: Đài nguyên, rừng lá kim, thảo nguyên, hoang mạc, xavan, rừng nhiệt đới…</a:t>
            </a:r>
          </a:p>
        </p:txBody>
      </p:sp>
      <p:sp>
        <p:nvSpPr>
          <p:cNvPr id="21" name="Title 1"/>
          <p:cNvSpPr txBox="1">
            <a:spLocks/>
          </p:cNvSpPr>
          <p:nvPr/>
        </p:nvSpPr>
        <p:spPr>
          <a:xfrm>
            <a:off x="3370736" y="228600"/>
            <a:ext cx="9837264"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3000" b="1" dirty="0">
                <a:solidFill>
                  <a:srgbClr val="0D30DD"/>
                </a:solidFill>
                <a:latin typeface="Cambria" pitchFamily="18" charset="0"/>
              </a:rPr>
              <a:t>Sự đa dạng của thế giới sinh vật</a:t>
            </a:r>
            <a:endParaRPr lang="en-US" sz="3000" b="1" dirty="0">
              <a:solidFill>
                <a:srgbClr val="0D30DD"/>
              </a:solidFill>
              <a:latin typeface="Cambria" pitchFamily="18" charset="0"/>
            </a:endParaRPr>
          </a:p>
        </p:txBody>
      </p:sp>
      <p:sp>
        <p:nvSpPr>
          <p:cNvPr id="22" name="Text Box 9"/>
          <p:cNvSpPr txBox="1">
            <a:spLocks noChangeArrowheads="1"/>
          </p:cNvSpPr>
          <p:nvPr/>
        </p:nvSpPr>
        <p:spPr bwMode="auto">
          <a:xfrm>
            <a:off x="385685" y="1219201"/>
            <a:ext cx="5202316" cy="553998"/>
          </a:xfrm>
          <a:prstGeom prst="rect">
            <a:avLst/>
          </a:prstGeom>
          <a:solidFill>
            <a:srgbClr val="FFFF99"/>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3000" b="1" dirty="0" smtClean="0">
                <a:solidFill>
                  <a:srgbClr val="CC0000"/>
                </a:solidFill>
                <a:latin typeface="Times New Roman" pitchFamily="18" charset="0"/>
                <a:cs typeface="Times New Roman" pitchFamily="18" charset="0"/>
              </a:rPr>
              <a:t>1. </a:t>
            </a:r>
            <a:r>
              <a:rPr lang="en-US" sz="3000" b="1" dirty="0" err="1" smtClean="0">
                <a:solidFill>
                  <a:srgbClr val="CC0000"/>
                </a:solidFill>
                <a:latin typeface="Times New Roman" pitchFamily="18" charset="0"/>
                <a:cs typeface="Times New Roman" pitchFamily="18" charset="0"/>
              </a:rPr>
              <a:t>Thực</a:t>
            </a:r>
            <a:r>
              <a:rPr lang="en-US" sz="3000" b="1" dirty="0" smtClean="0">
                <a:solidFill>
                  <a:srgbClr val="CC0000"/>
                </a:solidFill>
                <a:latin typeface="Times New Roman" pitchFamily="18" charset="0"/>
                <a:cs typeface="Times New Roman" pitchFamily="18" charset="0"/>
              </a:rPr>
              <a:t> </a:t>
            </a:r>
            <a:r>
              <a:rPr lang="en-US" sz="3000" b="1" dirty="0" err="1" smtClean="0">
                <a:solidFill>
                  <a:srgbClr val="CC0000"/>
                </a:solidFill>
                <a:latin typeface="Times New Roman" pitchFamily="18" charset="0"/>
                <a:cs typeface="Times New Roman" pitchFamily="18" charset="0"/>
              </a:rPr>
              <a:t>vật</a:t>
            </a:r>
            <a:endParaRPr lang="en-US" sz="30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15594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animEffect transition="in" filter="fade">
                                      <p:cBhvr>
                                        <p:cTn id="7" dur="500"/>
                                        <p:tgtEl>
                                          <p:spTgt spid="1036"/>
                                        </p:tgtEl>
                                      </p:cBhvr>
                                    </p:animEffect>
                                  </p:childTnLst>
                                </p:cTn>
                              </p:par>
                              <p:par>
                                <p:cTn id="8" presetID="10" presetClass="entr" presetSubtype="0" fill="hold" nodeType="withEffect">
                                  <p:stCondLst>
                                    <p:cond delay="0"/>
                                  </p:stCondLst>
                                  <p:childTnLst>
                                    <p:set>
                                      <p:cBhvr>
                                        <p:cTn id="9" dur="1" fill="hold">
                                          <p:stCondLst>
                                            <p:cond delay="0"/>
                                          </p:stCondLst>
                                        </p:cTn>
                                        <p:tgtEl>
                                          <p:spTgt spid="1034"/>
                                        </p:tgtEl>
                                        <p:attrNameLst>
                                          <p:attrName>style.visibility</p:attrName>
                                        </p:attrNameLst>
                                      </p:cBhvr>
                                      <p:to>
                                        <p:strVal val="visible"/>
                                      </p:to>
                                    </p:set>
                                    <p:animEffect transition="in" filter="fade">
                                      <p:cBhvr>
                                        <p:cTn id="10" dur="500"/>
                                        <p:tgtEl>
                                          <p:spTgt spid="1034"/>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36"/>
                                        </p:tgtEl>
                                        <p:attrNameLst>
                                          <p:attrName>r</p:attrName>
                                        </p:attrNameLst>
                                      </p:cBhvr>
                                    </p:animRot>
                                    <p:animRot by="-240000">
                                      <p:cBhvr>
                                        <p:cTn id="13" dur="200" fill="hold">
                                          <p:stCondLst>
                                            <p:cond delay="200"/>
                                          </p:stCondLst>
                                        </p:cTn>
                                        <p:tgtEl>
                                          <p:spTgt spid="1036"/>
                                        </p:tgtEl>
                                        <p:attrNameLst>
                                          <p:attrName>r</p:attrName>
                                        </p:attrNameLst>
                                      </p:cBhvr>
                                    </p:animRot>
                                    <p:animRot by="240000">
                                      <p:cBhvr>
                                        <p:cTn id="14" dur="200" fill="hold">
                                          <p:stCondLst>
                                            <p:cond delay="400"/>
                                          </p:stCondLst>
                                        </p:cTn>
                                        <p:tgtEl>
                                          <p:spTgt spid="1036"/>
                                        </p:tgtEl>
                                        <p:attrNameLst>
                                          <p:attrName>r</p:attrName>
                                        </p:attrNameLst>
                                      </p:cBhvr>
                                    </p:animRot>
                                    <p:animRot by="-240000">
                                      <p:cBhvr>
                                        <p:cTn id="15" dur="200" fill="hold">
                                          <p:stCondLst>
                                            <p:cond delay="600"/>
                                          </p:stCondLst>
                                        </p:cTn>
                                        <p:tgtEl>
                                          <p:spTgt spid="1036"/>
                                        </p:tgtEl>
                                        <p:attrNameLst>
                                          <p:attrName>r</p:attrName>
                                        </p:attrNameLst>
                                      </p:cBhvr>
                                    </p:animRot>
                                    <p:animRot by="120000">
                                      <p:cBhvr>
                                        <p:cTn id="16" dur="200" fill="hold">
                                          <p:stCondLst>
                                            <p:cond delay="800"/>
                                          </p:stCondLst>
                                        </p:cTn>
                                        <p:tgtEl>
                                          <p:spTgt spid="103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9" dur="500"/>
                                        <p:tgtEl>
                                          <p:spTgt spid="1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34" dur="500"/>
                                        <p:tgtEl>
                                          <p:spTgt spid="1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39"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2.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826</TotalTime>
  <Words>1758</Words>
  <Application>Microsoft Office PowerPoint</Application>
  <PresentationFormat>Custom</PresentationFormat>
  <Paragraphs>199</Paragraphs>
  <Slides>31</Slides>
  <Notes>3</Notes>
  <HiddenSlides>0</HiddenSlides>
  <MMClips>2</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92</cp:revision>
  <dcterms:created xsi:type="dcterms:W3CDTF">2021-08-13T01:47:08Z</dcterms:created>
  <dcterms:modified xsi:type="dcterms:W3CDTF">2022-03-23T06:48:05Z</dcterms:modified>
</cp:coreProperties>
</file>