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46" r:id="rId3"/>
    <p:sldId id="257" r:id="rId4"/>
    <p:sldId id="320" r:id="rId5"/>
    <p:sldId id="335" r:id="rId6"/>
    <p:sldId id="336" r:id="rId7"/>
    <p:sldId id="313" r:id="rId8"/>
    <p:sldId id="314" r:id="rId9"/>
    <p:sldId id="327" r:id="rId10"/>
    <p:sldId id="326" r:id="rId11"/>
    <p:sldId id="337" r:id="rId12"/>
    <p:sldId id="319" r:id="rId13"/>
    <p:sldId id="338" r:id="rId14"/>
    <p:sldId id="339" r:id="rId15"/>
    <p:sldId id="340" r:id="rId16"/>
    <p:sldId id="342" r:id="rId17"/>
    <p:sldId id="329" r:id="rId18"/>
    <p:sldId id="347" r:id="rId19"/>
    <p:sldId id="341" r:id="rId20"/>
    <p:sldId id="343" r:id="rId21"/>
    <p:sldId id="344" r:id="rId22"/>
    <p:sldId id="303"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93" d="100"/>
          <a:sy n="93" d="100"/>
        </p:scale>
        <p:origin x="-75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45%, chất hữu cơ chiếm tỉ lệ nhỏ nhất 5%, không khí chiếm 25%, nước chiếm 25%.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75041" custScaleY="10590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X="175866" custScaleY="81651">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X="174454" custScaleY="137178">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đất mặt chứa chất mùn và có nhiều dinh dưỡng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hữu cơ, tầng đất mặt, tầng tích tụ, tầng đá mẹ.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E1023E69-7D60-4883-A839-E2CFB7B00F24}">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2426D37F-D388-47BF-A42B-C32122C23CB9}" type="parTrans" cxnId="{48C04224-005A-4940-A853-3C7C2DC73650}">
      <dgm:prSet/>
      <dgm:spPr/>
      <dgm:t>
        <a:bodyPr/>
        <a:lstStyle/>
        <a:p>
          <a:endParaRPr lang="en-US"/>
        </a:p>
      </dgm:t>
    </dgm:pt>
    <dgm:pt modelId="{456EA504-4138-40CF-8961-76594F20AB35}" type="sibTrans" cxnId="{48C04224-005A-4940-A853-3C7C2DC73650}">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257294" custScaleY="12269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254471" custScaleY="85931" custLinFactNeighborY="-164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392397E2-D6DD-47E5-8CC2-9CA29391C8A6}" type="pres">
      <dgm:prSet presAssocID="{2426D37F-D388-47BF-A42B-C32122C23CB9}" presName="conn2-1" presStyleLbl="parChTrans1D3" presStyleIdx="2" presStyleCnt="3"/>
      <dgm:spPr/>
      <dgm:t>
        <a:bodyPr/>
        <a:lstStyle/>
        <a:p>
          <a:endParaRPr lang="en-US"/>
        </a:p>
      </dgm:t>
    </dgm:pt>
    <dgm:pt modelId="{B9A9AC19-D273-4B3E-9E7B-06147D8C48AA}" type="pres">
      <dgm:prSet presAssocID="{2426D37F-D388-47BF-A42B-C32122C23CB9}" presName="connTx" presStyleLbl="parChTrans1D3" presStyleIdx="2" presStyleCnt="3"/>
      <dgm:spPr/>
      <dgm:t>
        <a:bodyPr/>
        <a:lstStyle/>
        <a:p>
          <a:endParaRPr lang="en-US"/>
        </a:p>
      </dgm:t>
    </dgm:pt>
    <dgm:pt modelId="{1FC7A0BA-0BF8-4A18-BC56-76C4C8868563}" type="pres">
      <dgm:prSet presAssocID="{E1023E69-7D60-4883-A839-E2CFB7B00F24}" presName="root2" presStyleCnt="0"/>
      <dgm:spPr/>
    </dgm:pt>
    <dgm:pt modelId="{383E2949-C28A-462F-8A48-7F19808655C3}" type="pres">
      <dgm:prSet presAssocID="{E1023E69-7D60-4883-A839-E2CFB7B00F24}" presName="LevelTwoTextNode" presStyleLbl="node3" presStyleIdx="2" presStyleCnt="3" custScaleX="254619">
        <dgm:presLayoutVars>
          <dgm:chPref val="3"/>
        </dgm:presLayoutVars>
      </dgm:prSet>
      <dgm:spPr/>
      <dgm:t>
        <a:bodyPr/>
        <a:lstStyle/>
        <a:p>
          <a:endParaRPr lang="en-US"/>
        </a:p>
      </dgm:t>
    </dgm:pt>
    <dgm:pt modelId="{7BD12B05-47AF-46A6-9348-784BDE7699EC}" type="pres">
      <dgm:prSet presAssocID="{E1023E69-7D60-4883-A839-E2CFB7B00F24}" presName="level3hierChild" presStyleCnt="0"/>
      <dgm:spPr/>
    </dgm:pt>
  </dgm:ptLst>
  <dgm:cxnLst>
    <dgm:cxn modelId="{F43A6B68-BB53-4595-875F-1695E14B68C7}" type="presOf" srcId="{CCF5FD4E-3B15-4708-A986-5FBD997FCA2D}" destId="{2E496A5F-0C73-429E-A10E-0D3274D30DC4}" srcOrd="1" destOrd="0" presId="urn:microsoft.com/office/officeart/2005/8/layout/hierarchy2"/>
    <dgm:cxn modelId="{D49B6129-7801-4382-9B93-7CB1A2C20EFF}" type="presOf" srcId="{B718B39D-9535-466D-BA1C-DD567CE03E87}" destId="{D5D08963-475A-40BE-A52F-40B23F4611C9}" srcOrd="0" destOrd="0" presId="urn:microsoft.com/office/officeart/2005/8/layout/hierarchy2"/>
    <dgm:cxn modelId="{39F5392D-9B73-4992-A4EF-E039193F56E4}" type="presOf" srcId="{CCF5FD4E-3B15-4708-A986-5FBD997FCA2D}" destId="{AD3E9BE4-C1FD-45E9-8AAC-8C1311199B8A}"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7B70BAF7-A643-47F0-AA19-B7138C17B682}" type="presOf" srcId="{300A6C46-3B0E-40DC-9A64-D26FAE6A49C6}" destId="{ED5D053E-8089-4C16-9139-807A451403A6}"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8C04224-005A-4940-A853-3C7C2DC73650}" srcId="{6CFB1BB9-57DB-4A40-8729-A32D7A792CF5}" destId="{E1023E69-7D60-4883-A839-E2CFB7B00F24}" srcOrd="1" destOrd="0" parTransId="{2426D37F-D388-47BF-A42B-C32122C23CB9}" sibTransId="{456EA504-4138-40CF-8961-76594F20AB35}"/>
    <dgm:cxn modelId="{5A27FC2D-6D31-429B-BCFE-2E68DF3E8454}" type="presOf" srcId="{CD426A82-BC59-4B88-A9C5-6D6E73570D64}" destId="{F832FA5A-F333-4BB2-B995-F77AC26CE3A9}" srcOrd="0" destOrd="0" presId="urn:microsoft.com/office/officeart/2005/8/layout/hierarchy2"/>
    <dgm:cxn modelId="{B87C1599-2D6D-4989-A951-E79A92CB62DD}" type="presOf" srcId="{2426D37F-D388-47BF-A42B-C32122C23CB9}" destId="{392397E2-D6DD-47E5-8CC2-9CA29391C8A6}" srcOrd="0" destOrd="0" presId="urn:microsoft.com/office/officeart/2005/8/layout/hierarchy2"/>
    <dgm:cxn modelId="{6627CD19-D7F1-45D0-BD66-AF423A523859}" type="presOf" srcId="{CD426A82-BC59-4B88-A9C5-6D6E73570D64}" destId="{2C753C8F-AD2F-4B60-8ED6-06F729150D93}"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F7815C29-E5D1-4D00-8CB3-3129520DC462}" type="presOf" srcId="{D926FC03-1594-4011-A9FF-20D764A1C295}" destId="{02046AE4-F5CF-4C93-B4F1-82CF0E86A23B}" srcOrd="0" destOrd="0" presId="urn:microsoft.com/office/officeart/2005/8/layout/hierarchy2"/>
    <dgm:cxn modelId="{00E7CFF7-7325-433E-BA05-C29385B4EB1C}"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59837833-6F9C-4D22-A95F-557B08059D76}" type="presOf" srcId="{6CFB1BB9-57DB-4A40-8729-A32D7A792CF5}" destId="{98F273F4-209E-40C7-B66D-1F800954408E}" srcOrd="0" destOrd="0" presId="urn:microsoft.com/office/officeart/2005/8/layout/hierarchy2"/>
    <dgm:cxn modelId="{4134EC1D-3AC5-430B-94A5-17FE4E41A22F}" type="presOf" srcId="{2426D37F-D388-47BF-A42B-C32122C23CB9}" destId="{B9A9AC19-D273-4B3E-9E7B-06147D8C48AA}" srcOrd="1" destOrd="0" presId="urn:microsoft.com/office/officeart/2005/8/layout/hierarchy2"/>
    <dgm:cxn modelId="{57E4D96D-8227-4835-BBE5-65A4610899EB}" type="presOf" srcId="{D926FC03-1594-4011-A9FF-20D764A1C295}" destId="{D9246615-CD69-4860-A2C2-650A32E32E31}" srcOrd="1" destOrd="0" presId="urn:microsoft.com/office/officeart/2005/8/layout/hierarchy2"/>
    <dgm:cxn modelId="{FD413A99-33D8-4924-8135-70D96C525E1A}" type="presOf" srcId="{D869D7E5-5E9E-47E6-9AC5-23919DAFECB4}" destId="{B76371B5-B499-4621-882A-64FFBDC66958}" srcOrd="0" destOrd="0" presId="urn:microsoft.com/office/officeart/2005/8/layout/hierarchy2"/>
    <dgm:cxn modelId="{3A9B1B65-742B-4530-A0CE-00ACCFF419A2}" type="presOf" srcId="{1C84355D-D627-470F-8F41-B26585C5926B}" destId="{76AD24A5-FF43-4D81-AC78-2C1561632B20}" srcOrd="0" destOrd="0" presId="urn:microsoft.com/office/officeart/2005/8/layout/hierarchy2"/>
    <dgm:cxn modelId="{27DBAAC0-32EF-4308-88C9-C6154628E0A8}" type="presOf" srcId="{E1023E69-7D60-4883-A839-E2CFB7B00F24}" destId="{383E2949-C28A-462F-8A48-7F19808655C3}" srcOrd="0" destOrd="0" presId="urn:microsoft.com/office/officeart/2005/8/layout/hierarchy2"/>
    <dgm:cxn modelId="{456A568E-749E-4E9B-A71F-B3B58FE25DA6}" type="presOf" srcId="{300A6C46-3B0E-40DC-9A64-D26FAE6A49C6}" destId="{2F15415C-2A74-4A1D-9806-ABA73D6BB6F7}" srcOrd="0" destOrd="0" presId="urn:microsoft.com/office/officeart/2005/8/layout/hierarchy2"/>
    <dgm:cxn modelId="{335B0373-A8DE-42DF-BB51-252F491FE3B4}" type="presOf" srcId="{C5C0E0B2-2835-44F0-8EE0-D21BF7353577}" destId="{9740D700-6F7D-4250-A264-8D062B965BEA}" srcOrd="0" destOrd="0" presId="urn:microsoft.com/office/officeart/2005/8/layout/hierarchy2"/>
    <dgm:cxn modelId="{71E061E1-C3BE-4528-B925-FCD12FD9B1CD}" type="presParOf" srcId="{B76371B5-B499-4621-882A-64FFBDC66958}" destId="{1EDEB1CC-5063-4454-981B-AAAAA63AD0DA}" srcOrd="0" destOrd="0" presId="urn:microsoft.com/office/officeart/2005/8/layout/hierarchy2"/>
    <dgm:cxn modelId="{730FD473-BF4C-4130-B982-28911C59ABA2}" type="presParOf" srcId="{1EDEB1CC-5063-4454-981B-AAAAA63AD0DA}" destId="{76AD24A5-FF43-4D81-AC78-2C1561632B20}" srcOrd="0" destOrd="0" presId="urn:microsoft.com/office/officeart/2005/8/layout/hierarchy2"/>
    <dgm:cxn modelId="{916653DD-D555-4935-8B09-026A980D1E15}" type="presParOf" srcId="{1EDEB1CC-5063-4454-981B-AAAAA63AD0DA}" destId="{B337024C-579B-47BE-BBB8-1D49E113AC48}" srcOrd="1" destOrd="0" presId="urn:microsoft.com/office/officeart/2005/8/layout/hierarchy2"/>
    <dgm:cxn modelId="{21B46E3C-88C7-4D8D-8318-4AD7F1611AC8}" type="presParOf" srcId="{B337024C-579B-47BE-BBB8-1D49E113AC48}" destId="{F832FA5A-F333-4BB2-B995-F77AC26CE3A9}" srcOrd="0" destOrd="0" presId="urn:microsoft.com/office/officeart/2005/8/layout/hierarchy2"/>
    <dgm:cxn modelId="{12895CCD-0347-46E6-B996-726D0FD764B7}" type="presParOf" srcId="{F832FA5A-F333-4BB2-B995-F77AC26CE3A9}" destId="{2C753C8F-AD2F-4B60-8ED6-06F729150D93}" srcOrd="0" destOrd="0" presId="urn:microsoft.com/office/officeart/2005/8/layout/hierarchy2"/>
    <dgm:cxn modelId="{4BBE10D4-09A4-48B6-A28C-AA95F1169FF9}" type="presParOf" srcId="{B337024C-579B-47BE-BBB8-1D49E113AC48}" destId="{6A138AF8-4454-4BF7-A59E-800B583E0E7E}" srcOrd="1" destOrd="0" presId="urn:microsoft.com/office/officeart/2005/8/layout/hierarchy2"/>
    <dgm:cxn modelId="{42B070BF-342F-48EA-9360-00F18181A726}" type="presParOf" srcId="{6A138AF8-4454-4BF7-A59E-800B583E0E7E}" destId="{F3E58597-E495-4C48-B7BB-CF8BEE275613}" srcOrd="0" destOrd="0" presId="urn:microsoft.com/office/officeart/2005/8/layout/hierarchy2"/>
    <dgm:cxn modelId="{07867C99-1DF5-4461-8C18-3CA2304D75FE}" type="presParOf" srcId="{6A138AF8-4454-4BF7-A59E-800B583E0E7E}" destId="{38724E06-1642-42D4-9E27-E1FC81663F34}" srcOrd="1" destOrd="0" presId="urn:microsoft.com/office/officeart/2005/8/layout/hierarchy2"/>
    <dgm:cxn modelId="{8491E18A-CA56-4A6E-9899-E0FE080027F1}" type="presParOf" srcId="{38724E06-1642-42D4-9E27-E1FC81663F34}" destId="{AD3E9BE4-C1FD-45E9-8AAC-8C1311199B8A}" srcOrd="0" destOrd="0" presId="urn:microsoft.com/office/officeart/2005/8/layout/hierarchy2"/>
    <dgm:cxn modelId="{9DC168F7-CD34-439F-9A9C-ECCB6EA76DB5}" type="presParOf" srcId="{AD3E9BE4-C1FD-45E9-8AAC-8C1311199B8A}" destId="{2E496A5F-0C73-429E-A10E-0D3274D30DC4}" srcOrd="0" destOrd="0" presId="urn:microsoft.com/office/officeart/2005/8/layout/hierarchy2"/>
    <dgm:cxn modelId="{A4AF16E4-6A76-4DBB-BDF9-DF95FD0729B7}" type="presParOf" srcId="{38724E06-1642-42D4-9E27-E1FC81663F34}" destId="{9894D311-B372-4361-B331-2A466D53BA7B}" srcOrd="1" destOrd="0" presId="urn:microsoft.com/office/officeart/2005/8/layout/hierarchy2"/>
    <dgm:cxn modelId="{18B69A08-D902-4FB6-A381-34BB9CFDBD3A}" type="presParOf" srcId="{9894D311-B372-4361-B331-2A466D53BA7B}" destId="{9740D700-6F7D-4250-A264-8D062B965BEA}" srcOrd="0" destOrd="0" presId="urn:microsoft.com/office/officeart/2005/8/layout/hierarchy2"/>
    <dgm:cxn modelId="{618901D3-17F0-42B0-940A-0D7A64BAEA6C}" type="presParOf" srcId="{9894D311-B372-4361-B331-2A466D53BA7B}" destId="{DECFF24A-F015-48FE-B2EB-BEA871D605B7}" srcOrd="1" destOrd="0" presId="urn:microsoft.com/office/officeart/2005/8/layout/hierarchy2"/>
    <dgm:cxn modelId="{56B2894B-C246-4622-B1E0-B0E055B668F5}" type="presParOf" srcId="{B337024C-579B-47BE-BBB8-1D49E113AC48}" destId="{2F15415C-2A74-4A1D-9806-ABA73D6BB6F7}" srcOrd="2" destOrd="0" presId="urn:microsoft.com/office/officeart/2005/8/layout/hierarchy2"/>
    <dgm:cxn modelId="{25977DE9-B050-46EE-88CD-9AEA268050D3}" type="presParOf" srcId="{2F15415C-2A74-4A1D-9806-ABA73D6BB6F7}" destId="{ED5D053E-8089-4C16-9139-807A451403A6}" srcOrd="0" destOrd="0" presId="urn:microsoft.com/office/officeart/2005/8/layout/hierarchy2"/>
    <dgm:cxn modelId="{D4C2534B-AC87-4755-BBE7-FBD7CA4BC117}" type="presParOf" srcId="{B337024C-579B-47BE-BBB8-1D49E113AC48}" destId="{1D782FC5-5CBF-431A-8116-DE7226B12385}" srcOrd="3" destOrd="0" presId="urn:microsoft.com/office/officeart/2005/8/layout/hierarchy2"/>
    <dgm:cxn modelId="{00A40A45-74CE-4693-AF60-80BAC6E835AA}" type="presParOf" srcId="{1D782FC5-5CBF-431A-8116-DE7226B12385}" destId="{98F273F4-209E-40C7-B66D-1F800954408E}" srcOrd="0" destOrd="0" presId="urn:microsoft.com/office/officeart/2005/8/layout/hierarchy2"/>
    <dgm:cxn modelId="{4B66E6A0-7150-4217-A2B1-504EC5112842}" type="presParOf" srcId="{1D782FC5-5CBF-431A-8116-DE7226B12385}" destId="{E92CB68C-072B-425A-A048-260A8F53A5E2}" srcOrd="1" destOrd="0" presId="urn:microsoft.com/office/officeart/2005/8/layout/hierarchy2"/>
    <dgm:cxn modelId="{102487CB-116E-423E-86A9-EA95FC5D3406}" type="presParOf" srcId="{E92CB68C-072B-425A-A048-260A8F53A5E2}" destId="{02046AE4-F5CF-4C93-B4F1-82CF0E86A23B}" srcOrd="0" destOrd="0" presId="urn:microsoft.com/office/officeart/2005/8/layout/hierarchy2"/>
    <dgm:cxn modelId="{B509F6B3-CF4D-458A-8457-902C6132E8CD}" type="presParOf" srcId="{02046AE4-F5CF-4C93-B4F1-82CF0E86A23B}" destId="{D9246615-CD69-4860-A2C2-650A32E32E31}" srcOrd="0" destOrd="0" presId="urn:microsoft.com/office/officeart/2005/8/layout/hierarchy2"/>
    <dgm:cxn modelId="{F0167087-CCD9-452B-BF45-BF4017C7F838}" type="presParOf" srcId="{E92CB68C-072B-425A-A048-260A8F53A5E2}" destId="{AD0E3F84-C581-4A61-A379-27331574B296}" srcOrd="1" destOrd="0" presId="urn:microsoft.com/office/officeart/2005/8/layout/hierarchy2"/>
    <dgm:cxn modelId="{FFBBA006-1952-458A-BEE5-997673FDD63C}" type="presParOf" srcId="{AD0E3F84-C581-4A61-A379-27331574B296}" destId="{D5D08963-475A-40BE-A52F-40B23F4611C9}" srcOrd="0" destOrd="0" presId="urn:microsoft.com/office/officeart/2005/8/layout/hierarchy2"/>
    <dgm:cxn modelId="{32EA8145-185E-4905-AB38-5C827306F71B}" type="presParOf" srcId="{AD0E3F84-C581-4A61-A379-27331574B296}" destId="{A2B847A4-C6CC-4129-B93B-907FBD499170}" srcOrd="1" destOrd="0" presId="urn:microsoft.com/office/officeart/2005/8/layout/hierarchy2"/>
    <dgm:cxn modelId="{D6ECAF2D-B8D9-455C-9BBC-843E28EA8F2B}" type="presParOf" srcId="{E92CB68C-072B-425A-A048-260A8F53A5E2}" destId="{392397E2-D6DD-47E5-8CC2-9CA29391C8A6}" srcOrd="2" destOrd="0" presId="urn:microsoft.com/office/officeart/2005/8/layout/hierarchy2"/>
    <dgm:cxn modelId="{BEE75094-8C3E-427C-B9A1-6E572091AD13}" type="presParOf" srcId="{392397E2-D6DD-47E5-8CC2-9CA29391C8A6}" destId="{B9A9AC19-D273-4B3E-9E7B-06147D8C48AA}" srcOrd="0" destOrd="0" presId="urn:microsoft.com/office/officeart/2005/8/layout/hierarchy2"/>
    <dgm:cxn modelId="{6E590F6E-F74A-4243-926B-CC9E532C9472}" type="presParOf" srcId="{E92CB68C-072B-425A-A048-260A8F53A5E2}" destId="{1FC7A0BA-0BF8-4A18-BC56-76C4C8868563}" srcOrd="3" destOrd="0" presId="urn:microsoft.com/office/officeart/2005/8/layout/hierarchy2"/>
    <dgm:cxn modelId="{AF610685-F555-404E-8D5D-A451A59CB5EC}" type="presParOf" srcId="{1FC7A0BA-0BF8-4A18-BC56-76C4C8868563}" destId="{383E2949-C28A-462F-8A48-7F19808655C3}" srcOrd="0" destOrd="0" presId="urn:microsoft.com/office/officeart/2005/8/layout/hierarchy2"/>
    <dgm:cxn modelId="{5EA95DDD-1EE6-426A-A5ED-CEB56B0137AA}" type="presParOf" srcId="{1FC7A0BA-0BF8-4A18-BC56-76C4C8868563}" destId="{7BD12B05-47AF-46A6-9348-784BDE7699E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457" y="2249063"/>
          <a:ext cx="1936860" cy="74036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7142" y="2270748"/>
        <a:ext cx="1893490" cy="696999"/>
      </dsp:txXfrm>
    </dsp:sp>
    <dsp:sp modelId="{F832FA5A-F333-4BB2-B995-F77AC26CE3A9}">
      <dsp:nvSpPr>
        <dsp:cNvPr id="0" name=""/>
        <dsp:cNvSpPr/>
      </dsp:nvSpPr>
      <dsp:spPr>
        <a:xfrm rot="18672107">
          <a:off x="1731597" y="2136129"/>
          <a:ext cx="1234853" cy="37141"/>
        </a:xfrm>
        <a:custGeom>
          <a:avLst/>
          <a:gdLst/>
          <a:ahLst/>
          <a:cxnLst/>
          <a:rect l="0" t="0" r="0" b="0"/>
          <a:pathLst>
            <a:path>
              <a:moveTo>
                <a:pt x="0" y="18570"/>
              </a:moveTo>
              <a:lnTo>
                <a:pt x="1234853"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8152" y="2123828"/>
        <a:ext cx="61742" cy="61742"/>
      </dsp:txXfrm>
    </dsp:sp>
    <dsp:sp modelId="{F3E58597-E495-4C48-B7BB-CF8BEE275613}">
      <dsp:nvSpPr>
        <dsp:cNvPr id="0" name=""/>
        <dsp:cNvSpPr/>
      </dsp:nvSpPr>
      <dsp:spPr>
        <a:xfrm>
          <a:off x="2755731" y="1298986"/>
          <a:ext cx="773902" cy="7823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8398" y="1321653"/>
        <a:ext cx="728568" cy="736997"/>
      </dsp:txXfrm>
    </dsp:sp>
    <dsp:sp modelId="{AD3E9BE4-C1FD-45E9-8AAC-8C1311199B8A}">
      <dsp:nvSpPr>
        <dsp:cNvPr id="0" name=""/>
        <dsp:cNvSpPr/>
      </dsp:nvSpPr>
      <dsp:spPr>
        <a:xfrm rot="19731908">
          <a:off x="3461189" y="1425902"/>
          <a:ext cx="950302" cy="37141"/>
        </a:xfrm>
        <a:custGeom>
          <a:avLst/>
          <a:gdLst/>
          <a:ahLst/>
          <a:cxnLst/>
          <a:rect l="0" t="0" r="0" b="0"/>
          <a:pathLst>
            <a:path>
              <a:moveTo>
                <a:pt x="0" y="18570"/>
              </a:moveTo>
              <a:lnTo>
                <a:pt x="950302"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2582" y="1420715"/>
        <a:ext cx="47515" cy="47515"/>
      </dsp:txXfrm>
    </dsp:sp>
    <dsp:sp modelId="{9740D700-6F7D-4250-A264-8D062B965BEA}">
      <dsp:nvSpPr>
        <dsp:cNvPr id="0" name=""/>
        <dsp:cNvSpPr/>
      </dsp:nvSpPr>
      <dsp:spPr>
        <a:xfrm>
          <a:off x="4343047" y="660400"/>
          <a:ext cx="3559519" cy="107678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45%, chất hữu cơ chiếm tỉ lệ nhỏ nhất 5%, không khí chiếm 25%, nước chiếm 25%.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74585" y="691938"/>
        <a:ext cx="3496443" cy="1013710"/>
      </dsp:txXfrm>
    </dsp:sp>
    <dsp:sp modelId="{29685996-72F6-4041-9BF3-6498508706E5}">
      <dsp:nvSpPr>
        <dsp:cNvPr id="0" name=""/>
        <dsp:cNvSpPr/>
      </dsp:nvSpPr>
      <dsp:spPr>
        <a:xfrm rot="2224577">
          <a:off x="3426576" y="1978906"/>
          <a:ext cx="1019528" cy="37141"/>
        </a:xfrm>
        <a:custGeom>
          <a:avLst/>
          <a:gdLst/>
          <a:ahLst/>
          <a:cxnLst/>
          <a:rect l="0" t="0" r="0" b="0"/>
          <a:pathLst>
            <a:path>
              <a:moveTo>
                <a:pt x="0" y="18570"/>
              </a:moveTo>
              <a:lnTo>
                <a:pt x="1019528"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0852" y="1971989"/>
        <a:ext cx="50976" cy="50976"/>
      </dsp:txXfrm>
    </dsp:sp>
    <dsp:sp modelId="{6C30EA7B-EE4B-47CA-A526-84FDCC1EBAB0}">
      <dsp:nvSpPr>
        <dsp:cNvPr id="0" name=""/>
        <dsp:cNvSpPr/>
      </dsp:nvSpPr>
      <dsp:spPr>
        <a:xfrm>
          <a:off x="4343047" y="1889702"/>
          <a:ext cx="3576295" cy="830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67363" y="1914018"/>
        <a:ext cx="3527663" cy="781568"/>
      </dsp:txXfrm>
    </dsp:sp>
    <dsp:sp modelId="{2F15415C-2A74-4A1D-9806-ABA73D6BB6F7}">
      <dsp:nvSpPr>
        <dsp:cNvPr id="0" name=""/>
        <dsp:cNvSpPr/>
      </dsp:nvSpPr>
      <dsp:spPr>
        <a:xfrm rot="2966744">
          <a:off x="1723483" y="3075957"/>
          <a:ext cx="1251082" cy="37141"/>
        </a:xfrm>
        <a:custGeom>
          <a:avLst/>
          <a:gdLst/>
          <a:ahLst/>
          <a:cxnLst/>
          <a:rect l="0" t="0" r="0" b="0"/>
          <a:pathLst>
            <a:path>
              <a:moveTo>
                <a:pt x="0" y="18570"/>
              </a:moveTo>
              <a:lnTo>
                <a:pt x="1251082"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7747" y="3063251"/>
        <a:ext cx="62554" cy="62554"/>
      </dsp:txXfrm>
    </dsp:sp>
    <dsp:sp modelId="{98F273F4-209E-40C7-B66D-1F800954408E}">
      <dsp:nvSpPr>
        <dsp:cNvPr id="0" name=""/>
        <dsp:cNvSpPr/>
      </dsp:nvSpPr>
      <dsp:spPr>
        <a:xfrm>
          <a:off x="2755731" y="3200107"/>
          <a:ext cx="773922" cy="7394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7387" y="3221763"/>
        <a:ext cx="730610" cy="696091"/>
      </dsp:txXfrm>
    </dsp:sp>
    <dsp:sp modelId="{02046AE4-F5CF-4C93-B4F1-82CF0E86A23B}">
      <dsp:nvSpPr>
        <dsp:cNvPr id="0" name=""/>
        <dsp:cNvSpPr/>
      </dsp:nvSpPr>
      <dsp:spPr>
        <a:xfrm>
          <a:off x="3529653" y="3551238"/>
          <a:ext cx="813413" cy="37141"/>
        </a:xfrm>
        <a:custGeom>
          <a:avLst/>
          <a:gdLst/>
          <a:ahLst/>
          <a:cxnLst/>
          <a:rect l="0" t="0" r="0" b="0"/>
          <a:pathLst>
            <a:path>
              <a:moveTo>
                <a:pt x="0" y="18570"/>
              </a:moveTo>
              <a:lnTo>
                <a:pt x="813413"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025" y="3549473"/>
        <a:ext cx="40670" cy="40670"/>
      </dsp:txXfrm>
    </dsp:sp>
    <dsp:sp modelId="{D5D08963-475A-40BE-A52F-40B23F4611C9}">
      <dsp:nvSpPr>
        <dsp:cNvPr id="0" name=""/>
        <dsp:cNvSpPr/>
      </dsp:nvSpPr>
      <dsp:spPr>
        <a:xfrm>
          <a:off x="4343067" y="2872418"/>
          <a:ext cx="3547582" cy="13947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83919" y="2913270"/>
        <a:ext cx="3465878" cy="1313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8938" y="1984761"/>
          <a:ext cx="1600313" cy="6117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6855" y="2002678"/>
        <a:ext cx="1564479" cy="575889"/>
      </dsp:txXfrm>
    </dsp:sp>
    <dsp:sp modelId="{F832FA5A-F333-4BB2-B995-F77AC26CE3A9}">
      <dsp:nvSpPr>
        <dsp:cNvPr id="0" name=""/>
        <dsp:cNvSpPr/>
      </dsp:nvSpPr>
      <dsp:spPr>
        <a:xfrm rot="18749082">
          <a:off x="1447746" y="1908361"/>
          <a:ext cx="995088" cy="30687"/>
        </a:xfrm>
        <a:custGeom>
          <a:avLst/>
          <a:gdLst/>
          <a:ahLst/>
          <a:cxnLst/>
          <a:rect l="0" t="0" r="0" b="0"/>
          <a:pathLst>
            <a:path>
              <a:moveTo>
                <a:pt x="0" y="15343"/>
              </a:moveTo>
              <a:lnTo>
                <a:pt x="995088"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0412" y="1898827"/>
        <a:ext cx="49754" cy="49754"/>
      </dsp:txXfrm>
    </dsp:sp>
    <dsp:sp modelId="{F3E58597-E495-4C48-B7BB-CF8BEE275613}">
      <dsp:nvSpPr>
        <dsp:cNvPr id="0" name=""/>
        <dsp:cNvSpPr/>
      </dsp:nvSpPr>
      <dsp:spPr>
        <a:xfrm>
          <a:off x="2281328" y="1233590"/>
          <a:ext cx="639429" cy="6463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00056" y="1252318"/>
        <a:ext cx="601973" cy="608938"/>
      </dsp:txXfrm>
    </dsp:sp>
    <dsp:sp modelId="{AD3E9BE4-C1FD-45E9-8AAC-8C1311199B8A}">
      <dsp:nvSpPr>
        <dsp:cNvPr id="0" name=""/>
        <dsp:cNvSpPr/>
      </dsp:nvSpPr>
      <dsp:spPr>
        <a:xfrm>
          <a:off x="2920757" y="1541443"/>
          <a:ext cx="672075" cy="30687"/>
        </a:xfrm>
        <a:custGeom>
          <a:avLst/>
          <a:gdLst/>
          <a:ahLst/>
          <a:cxnLst/>
          <a:rect l="0" t="0" r="0" b="0"/>
          <a:pathLst>
            <a:path>
              <a:moveTo>
                <a:pt x="0" y="15343"/>
              </a:moveTo>
              <a:lnTo>
                <a:pt x="672075"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9993" y="1539985"/>
        <a:ext cx="33603" cy="33603"/>
      </dsp:txXfrm>
    </dsp:sp>
    <dsp:sp modelId="{9740D700-6F7D-4250-A264-8D062B965BEA}">
      <dsp:nvSpPr>
        <dsp:cNvPr id="0" name=""/>
        <dsp:cNvSpPr/>
      </dsp:nvSpPr>
      <dsp:spPr>
        <a:xfrm>
          <a:off x="3592833" y="1041401"/>
          <a:ext cx="4323027" cy="103077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hữu cơ, tầng đất mặt, tầng tích tụ, tầng đá mẹ.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23023" y="1071591"/>
        <a:ext cx="4262647" cy="970391"/>
      </dsp:txXfrm>
    </dsp:sp>
    <dsp:sp modelId="{2F15415C-2A74-4A1D-9806-ABA73D6BB6F7}">
      <dsp:nvSpPr>
        <dsp:cNvPr id="0" name=""/>
        <dsp:cNvSpPr/>
      </dsp:nvSpPr>
      <dsp:spPr>
        <a:xfrm rot="2891759">
          <a:off x="1441171" y="2651063"/>
          <a:ext cx="1008237" cy="30687"/>
        </a:xfrm>
        <a:custGeom>
          <a:avLst/>
          <a:gdLst/>
          <a:ahLst/>
          <a:cxnLst/>
          <a:rect l="0" t="0" r="0" b="0"/>
          <a:pathLst>
            <a:path>
              <a:moveTo>
                <a:pt x="0" y="15343"/>
              </a:moveTo>
              <a:lnTo>
                <a:pt x="1008237"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0084" y="2641201"/>
        <a:ext cx="50411" cy="50411"/>
      </dsp:txXfrm>
    </dsp:sp>
    <dsp:sp modelId="{98F273F4-209E-40C7-B66D-1F800954408E}">
      <dsp:nvSpPr>
        <dsp:cNvPr id="0" name=""/>
        <dsp:cNvSpPr/>
      </dsp:nvSpPr>
      <dsp:spPr>
        <a:xfrm>
          <a:off x="2281328" y="2736730"/>
          <a:ext cx="639446" cy="6109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299221" y="2754623"/>
        <a:ext cx="603660" cy="575139"/>
      </dsp:txXfrm>
    </dsp:sp>
    <dsp:sp modelId="{02046AE4-F5CF-4C93-B4F1-82CF0E86A23B}">
      <dsp:nvSpPr>
        <dsp:cNvPr id="0" name=""/>
        <dsp:cNvSpPr/>
      </dsp:nvSpPr>
      <dsp:spPr>
        <a:xfrm rot="19411552">
          <a:off x="2838920" y="2778428"/>
          <a:ext cx="835784" cy="30687"/>
        </a:xfrm>
        <a:custGeom>
          <a:avLst/>
          <a:gdLst/>
          <a:ahLst/>
          <a:cxnLst/>
          <a:rect l="0" t="0" r="0" b="0"/>
          <a:pathLst>
            <a:path>
              <a:moveTo>
                <a:pt x="0" y="15343"/>
              </a:moveTo>
              <a:lnTo>
                <a:pt x="835784"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5918" y="2772877"/>
        <a:ext cx="41789" cy="41789"/>
      </dsp:txXfrm>
    </dsp:sp>
    <dsp:sp modelId="{D5D08963-475A-40BE-A52F-40B23F4611C9}">
      <dsp:nvSpPr>
        <dsp:cNvPr id="0" name=""/>
        <dsp:cNvSpPr/>
      </dsp:nvSpPr>
      <dsp:spPr>
        <a:xfrm>
          <a:off x="3592850" y="2184401"/>
          <a:ext cx="4275595" cy="72190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đất mặt chứa chất mùn và có nhiều dinh dưỡng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3994" y="2205545"/>
        <a:ext cx="4233307" cy="679613"/>
      </dsp:txXfrm>
    </dsp:sp>
    <dsp:sp modelId="{392397E2-D6DD-47E5-8CC2-9CA29391C8A6}">
      <dsp:nvSpPr>
        <dsp:cNvPr id="0" name=""/>
        <dsp:cNvSpPr/>
      </dsp:nvSpPr>
      <dsp:spPr>
        <a:xfrm rot="1934670">
          <a:off x="2859500" y="3238827"/>
          <a:ext cx="794623" cy="30687"/>
        </a:xfrm>
        <a:custGeom>
          <a:avLst/>
          <a:gdLst/>
          <a:ahLst/>
          <a:cxnLst/>
          <a:rect l="0" t="0" r="0" b="0"/>
          <a:pathLst>
            <a:path>
              <a:moveTo>
                <a:pt x="0" y="15343"/>
              </a:moveTo>
              <a:lnTo>
                <a:pt x="794623"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6947" y="3234306"/>
        <a:ext cx="39731" cy="39731"/>
      </dsp:txXfrm>
    </dsp:sp>
    <dsp:sp modelId="{383E2949-C28A-462F-8A48-7F19808655C3}">
      <dsp:nvSpPr>
        <dsp:cNvPr id="0" name=""/>
        <dsp:cNvSpPr/>
      </dsp:nvSpPr>
      <dsp:spPr>
        <a:xfrm>
          <a:off x="3592850" y="3046103"/>
          <a:ext cx="4278082" cy="84009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7456" y="3070709"/>
        <a:ext cx="4228870" cy="7908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2.wdp"/><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1.wdp"/><Relationship Id="rId5" Type="http://schemas.openxmlformats.org/officeDocument/2006/relationships/diagramData" Target="../diagrams/data1.xml"/><Relationship Id="rId10" Type="http://schemas.openxmlformats.org/officeDocument/2006/relationships/image" Target="../media/image15.png"/><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014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054234128"/>
              </p:ext>
            </p:extLst>
          </p:nvPr>
        </p:nvGraphicFramePr>
        <p:xfrm>
          <a:off x="533400" y="24384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3</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pic>
        <p:nvPicPr>
          <p:cNvPr id="18" name="Picture 17"/>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8890" y="1935717"/>
            <a:ext cx="1850075" cy="2026683"/>
          </a:xfrm>
          <a:prstGeom prst="rect">
            <a:avLst/>
          </a:prstGeom>
          <a:noFill/>
          <a:ln>
            <a:solidFill>
              <a:srgbClr val="00FF00"/>
            </a:solidFill>
          </a:ln>
        </p:spPr>
      </p:pic>
    </p:spTree>
    <p:extLst>
      <p:ext uri="{BB962C8B-B14F-4D97-AF65-F5344CB8AC3E}">
        <p14:creationId xmlns:p14="http://schemas.microsoft.com/office/powerpoint/2010/main" val="118054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779551" y="1935540"/>
            <a:ext cx="6095999" cy="2331660"/>
          </a:xfrm>
          <a:prstGeom prst="wedgeRoundRectCallout">
            <a:avLst>
              <a:gd name="adj1" fmla="val 47300"/>
              <a:gd name="adj2" fmla="val 84688"/>
              <a:gd name="adj3" fmla="val 16667"/>
            </a:avLst>
          </a:prstGeom>
          <a:solidFill>
            <a:schemeClr val="accent2">
              <a:lumMod val="40000"/>
              <a:lumOff val="6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75518" y="2299740"/>
            <a:ext cx="5104063" cy="1338828"/>
          </a:xfrm>
          <a:prstGeom prst="rect">
            <a:avLst/>
          </a:prstGeom>
        </p:spPr>
        <p:txBody>
          <a:bodyPr wrap="square">
            <a:spAutoFit/>
          </a:bodyPr>
          <a:lstStyle/>
          <a:p>
            <a:pPr algn="just"/>
            <a:r>
              <a:rPr lang="vi-VN" sz="2700" b="1" dirty="0">
                <a:latin typeface="Cambria" panose="02040503050406030204" pitchFamily="18" charset="0"/>
                <a:ea typeface="Cambria" panose="02040503050406030204" pitchFamily="18" charset="0"/>
              </a:rPr>
              <a:t>Có 4 tầng đất chính: tầng hữu cơ, tầng đất mặt, tầng tích tụ và tầng đá mẹ.</a:t>
            </a:r>
          </a:p>
        </p:txBody>
      </p:sp>
      <p:sp>
        <p:nvSpPr>
          <p:cNvPr id="21"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3.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896500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85268"/>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k</a:t>
            </a:r>
            <a:r>
              <a:rPr lang="vi-VN" sz="2000" i="1" dirty="0" smtClean="0">
                <a:solidFill>
                  <a:srgbClr val="FF0000"/>
                </a:solidFill>
                <a:latin typeface="Cambria" panose="02040503050406030204" pitchFamily="18" charset="0"/>
                <a:ea typeface="Cambria" panose="02040503050406030204" pitchFamily="18" charset="0"/>
              </a:rPr>
              <a:t>ể </a:t>
            </a:r>
            <a:r>
              <a:rPr lang="vi-VN" sz="2000" i="1" dirty="0">
                <a:solidFill>
                  <a:srgbClr val="FF0000"/>
                </a:solidFill>
                <a:latin typeface="Cambria" panose="02040503050406030204" pitchFamily="18" charset="0"/>
                <a:ea typeface="Cambria" panose="02040503050406030204" pitchFamily="18" charset="0"/>
              </a:rPr>
              <a:t>tên các nhân tố hình thành đất</a:t>
            </a:r>
            <a:r>
              <a:rPr lang="vi-VN" sz="2000" i="1" dirty="0" smtClean="0">
                <a:solidFill>
                  <a:srgbClr val="FF0000"/>
                </a:solidFill>
                <a:latin typeface="Cambria" panose="02040503050406030204" pitchFamily="18" charset="0"/>
                <a:ea typeface="Cambria" panose="02040503050406030204" pitchFamily="18" charset="0"/>
              </a:rPr>
              <a:t>. Đá mẹ</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938992"/>
          </a:xfrm>
          <a:prstGeom prst="rect">
            <a:avLst/>
          </a:prstGeom>
        </p:spPr>
        <p:txBody>
          <a:bodyPr wrap="square">
            <a:spAutoFit/>
          </a:bodyPr>
          <a:lstStyle/>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nhân tố hình thành đất: đá mẹ, khí hậu, sinh vật, địa hình, thời gian, con người</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Đá mẹ là nguồn gốc cung cấp vật chất vô cơ cho đất. Đá mẹ có ảnh hưởng đến màu sắc và tính chất của đất.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991" y="3916533"/>
            <a:ext cx="3964009" cy="26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69"/>
              <a:gd name="adj2" fmla="val 895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08324"/>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khí</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hậu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vật</a:t>
            </a:r>
            <a:r>
              <a:rPr lang="en-US" sz="2000" i="1" dirty="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1700" dirty="0">
                <a:latin typeface="Cambria" panose="02040503050406030204" pitchFamily="18" charset="0"/>
                <a:ea typeface="Cambria" panose="02040503050406030204" pitchFamily="18" charset="0"/>
              </a:rPr>
              <a:t>- Sinh vật đóng vai trò quan trọng trong quá trình hình thành đất. Thực vât cung cấp vật chất hữu cơ, vi sinh vật phân giải xác súc vật tạo mùn, động vật làm đất tơi xốp hơn.</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550" y="3757340"/>
            <a:ext cx="3448050" cy="279586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175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69"/>
              <a:gd name="adj2" fmla="val 895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198515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19.3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những ảnh hưởng của con người đến đất theo hướng tích cực </a:t>
            </a:r>
            <a:r>
              <a:rPr lang="vi-VN" sz="2000" i="1" dirty="0" smtClean="0">
                <a:solidFill>
                  <a:srgbClr val="FF0000"/>
                </a:solidFill>
                <a:latin typeface="Cambria" panose="02040503050406030204" pitchFamily="18" charset="0"/>
                <a:ea typeface="Cambria" panose="02040503050406030204" pitchFamily="18" charset="0"/>
              </a:rPr>
              <a:t>và</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tiêu cực.</a:t>
            </a: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73076"/>
            <a:ext cx="4474760"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T</a:t>
            </a:r>
            <a:r>
              <a:rPr lang="vi-VN" dirty="0" smtClean="0">
                <a:latin typeface="Cambria" panose="02040503050406030204" pitchFamily="18" charset="0"/>
                <a:ea typeface="Cambria" panose="02040503050406030204" pitchFamily="18" charset="0"/>
              </a:rPr>
              <a:t>ích </a:t>
            </a:r>
            <a:r>
              <a:rPr lang="en-US" dirty="0" err="1" smtClean="0">
                <a:latin typeface="Cambria" panose="02040503050406030204" pitchFamily="18" charset="0"/>
                <a:ea typeface="Cambria" panose="02040503050406030204" pitchFamily="18" charset="0"/>
              </a:rPr>
              <a:t>cực</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nâng độ phì cho đất, chống xói mòn bằng các biện pháp trồng rừng phụ xanh đồi trọc, làm ruộng bậc thang, luân canh, xen canh cây trồng …</a:t>
            </a:r>
          </a:p>
          <a:p>
            <a:pPr algn="just"/>
            <a:r>
              <a:rPr lang="vi-VN"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a:t>
            </a:r>
            <a:r>
              <a:rPr lang="vi-VN" dirty="0" smtClean="0">
                <a:latin typeface="Cambria" panose="02040503050406030204" pitchFamily="18" charset="0"/>
                <a:ea typeface="Cambria" panose="02040503050406030204" pitchFamily="18" charset="0"/>
              </a:rPr>
              <a:t>iêu cực: </a:t>
            </a:r>
            <a:r>
              <a:rPr lang="vi-VN" dirty="0">
                <a:latin typeface="Cambria" panose="02040503050406030204" pitchFamily="18" charset="0"/>
                <a:ea typeface="Cambria" panose="02040503050406030204" pitchFamily="18" charset="0"/>
              </a:rPr>
              <a:t>hóa chất từ nông nghiệp như phân bón, thuốc trừ sâu gây ô nhiễm đất, chặt phá rừng, đốt rừng làm nương rẫy gây xói mòn, sạt lở đất…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8052" y="3722615"/>
            <a:ext cx="3948948" cy="2830585"/>
          </a:xfrm>
          <a:prstGeom prst="rect">
            <a:avLst/>
          </a:prstGeom>
          <a:noFill/>
          <a:ln>
            <a:solidFill>
              <a:srgbClr val="00FF00"/>
            </a:solidFill>
          </a:ln>
        </p:spPr>
      </p:pic>
    </p:spTree>
    <p:extLst>
      <p:ext uri="{BB962C8B-B14F-4D97-AF65-F5344CB8AC3E}">
        <p14:creationId xmlns:p14="http://schemas.microsoft.com/office/powerpoint/2010/main" val="991646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9702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311233"/>
            <a:ext cx="6792509" cy="3717967"/>
          </a:xfrm>
          <a:prstGeom prst="wedgeRoundRectCallout">
            <a:avLst>
              <a:gd name="adj1" fmla="val 48065"/>
              <a:gd name="adj2" fmla="val 72130"/>
              <a:gd name="adj3" fmla="val 16667"/>
            </a:avLst>
          </a:prstGeom>
          <a:solidFill>
            <a:schemeClr val="accent3">
              <a:lumMod val="60000"/>
              <a:lumOff val="4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467033"/>
            <a:ext cx="6629398" cy="3170099"/>
          </a:xfrm>
          <a:prstGeom prst="rect">
            <a:avLst/>
          </a:prstGeom>
        </p:spPr>
        <p:txBody>
          <a:bodyPr wrap="square">
            <a:spAutoFit/>
          </a:bodyPr>
          <a:lstStyle/>
          <a:p>
            <a:pPr algn="just"/>
            <a:r>
              <a:rPr lang="vi-VN" sz="2000" b="1" dirty="0">
                <a:latin typeface="Cambria" panose="02040503050406030204" pitchFamily="18" charset="0"/>
                <a:ea typeface="Cambria" panose="02040503050406030204" pitchFamily="18" charset="0"/>
              </a:rPr>
              <a:t>- Đá mẹ là nguồn gốc cung cấp vật chất vô cơ cho đất. Đá mẹ có ảnh hưởng đến màu sắc và tính chất của đất.</a:t>
            </a:r>
          </a:p>
          <a:p>
            <a:pPr algn="just"/>
            <a:r>
              <a:rPr lang="vi-VN" sz="2000" b="1"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2000" b="1" dirty="0">
                <a:latin typeface="Cambria" panose="02040503050406030204" pitchFamily="18" charset="0"/>
                <a:ea typeface="Cambria" panose="02040503050406030204" pitchFamily="18" charset="0"/>
              </a:rPr>
              <a:t>- Sinh </a:t>
            </a:r>
            <a:r>
              <a:rPr lang="vi-VN" sz="2000" b="1" dirty="0" smtClean="0">
                <a:latin typeface="Cambria" panose="02040503050406030204" pitchFamily="18" charset="0"/>
                <a:ea typeface="Cambria" panose="02040503050406030204" pitchFamily="18" charset="0"/>
              </a:rPr>
              <a:t>vật</a:t>
            </a:r>
            <a:r>
              <a:rPr lang="en-US" sz="2000" b="1" dirty="0" smtClean="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t</a:t>
            </a:r>
            <a:r>
              <a:rPr lang="vi-VN" sz="2000" b="1" dirty="0" smtClean="0">
                <a:latin typeface="Cambria" panose="02040503050406030204" pitchFamily="18" charset="0"/>
                <a:ea typeface="Cambria" panose="02040503050406030204" pitchFamily="18" charset="0"/>
              </a:rPr>
              <a:t>hực </a:t>
            </a:r>
            <a:r>
              <a:rPr lang="vi-VN" sz="2000" b="1" dirty="0">
                <a:latin typeface="Cambria" panose="02040503050406030204" pitchFamily="18" charset="0"/>
                <a:ea typeface="Cambria" panose="02040503050406030204" pitchFamily="18" charset="0"/>
              </a:rPr>
              <a:t>vât cung cấp vật chất hữu cơ, vi sinh vật phân giải xác súc vật tạo mùn, động vật làm đất tơi xốp hơn.</a:t>
            </a:r>
          </a:p>
          <a:p>
            <a:pPr algn="just"/>
            <a:r>
              <a:rPr lang="vi-VN" sz="2000" b="1" dirty="0">
                <a:latin typeface="Cambria" panose="02040503050406030204" pitchFamily="18" charset="0"/>
                <a:ea typeface="Cambria" panose="02040503050406030204" pitchFamily="18" charset="0"/>
              </a:rPr>
              <a:t>- Ngoài ra, sự hình thành đất còn chịu ảnh hưởng của địa hình, thời gian, con người.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5793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đất điển hình trên thế giới trên lược đồ.</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00200"/>
            <a:ext cx="4474760" cy="1569660"/>
          </a:xfrm>
          <a:prstGeom prst="rect">
            <a:avLst/>
          </a:prstGeom>
        </p:spPr>
        <p:txBody>
          <a:bodyPr wrap="square">
            <a:spAutoFit/>
          </a:bodyPr>
          <a:lstStyle/>
          <a:p>
            <a:pPr algn="just"/>
            <a:r>
              <a:rPr lang="vi-VN" sz="2400" b="1" dirty="0">
                <a:latin typeface="Cambria" panose="02040503050406030204" pitchFamily="18" charset="0"/>
                <a:ea typeface="Cambria" panose="02040503050406030204" pitchFamily="18" charset="0"/>
              </a:rPr>
              <a:t>Đất potzon, đất đen thảo nguyên ôn đới, đất xám hoang mạc và bán hoang mạc, đất đỏ vàng nhiệt đới.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271783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a:t>
            </a:r>
            <a:r>
              <a:rPr lang="vi-VN" sz="2400" i="1" dirty="0" smtClean="0">
                <a:solidFill>
                  <a:srgbClr val="FF0000"/>
                </a:solidFill>
                <a:latin typeface="Cambria" panose="02040503050406030204" pitchFamily="18" charset="0"/>
                <a:ea typeface="Cambria" panose="02040503050406030204" pitchFamily="18" charset="0"/>
              </a:rPr>
              <a:t>đất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điển </a:t>
            </a:r>
            <a:r>
              <a:rPr lang="vi-VN" sz="2400" i="1" dirty="0">
                <a:solidFill>
                  <a:srgbClr val="FF0000"/>
                </a:solidFill>
                <a:latin typeface="Cambria" panose="02040503050406030204" pitchFamily="18" charset="0"/>
                <a:ea typeface="Cambria" panose="02040503050406030204" pitchFamily="18" charset="0"/>
              </a:rPr>
              <a:t>hình ở lục địa </a:t>
            </a:r>
            <a:r>
              <a:rPr lang="vi-VN" sz="2400" i="1" dirty="0" smtClean="0">
                <a:solidFill>
                  <a:srgbClr val="FF0000"/>
                </a:solidFill>
                <a:latin typeface="Cambria" panose="02040503050406030204" pitchFamily="18" charset="0"/>
                <a:ea typeface="Cambria" panose="02040503050406030204" pitchFamily="18" charset="0"/>
              </a:rPr>
              <a:t>Á-Âu </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91496"/>
            <a:ext cx="4474760" cy="1785104"/>
          </a:xfrm>
          <a:prstGeom prst="rect">
            <a:avLst/>
          </a:prstGeom>
        </p:spPr>
        <p:txBody>
          <a:bodyPr wrap="square">
            <a:spAutoFit/>
          </a:bodyPr>
          <a:lstStyle/>
          <a:p>
            <a:pPr algn="just"/>
            <a:r>
              <a:rPr lang="vi-VN" sz="2200" dirty="0" smtClean="0">
                <a:latin typeface="Cambria" panose="02040503050406030204" pitchFamily="18" charset="0"/>
                <a:ea typeface="Cambria" panose="02040503050406030204" pitchFamily="18" charset="0"/>
              </a:rPr>
              <a:t>Các </a:t>
            </a:r>
            <a:r>
              <a:rPr lang="vi-VN" sz="2200" dirty="0">
                <a:latin typeface="Cambria" panose="02040503050406030204" pitchFamily="18" charset="0"/>
                <a:ea typeface="Cambria" panose="02040503050406030204" pitchFamily="18" charset="0"/>
              </a:rPr>
              <a:t>nhóm đất điển hình ở lục địa Á-Âu: Đất potzon, đất đen thảo nguyên ôn đới, đất xám hoang mạc và bán hoang mạc, đất đỏ vàng nhiệt đới</a:t>
            </a:r>
            <a:r>
              <a:rPr lang="vi-VN"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187697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a:t>
            </a:r>
            <a:r>
              <a:rPr lang="vi-VN" sz="2400" i="1" dirty="0" smtClean="0">
                <a:solidFill>
                  <a:srgbClr val="FF0000"/>
                </a:solidFill>
                <a:latin typeface="Cambria" panose="02040503050406030204" pitchFamily="18" charset="0"/>
                <a:ea typeface="Cambria" panose="02040503050406030204" pitchFamily="18" charset="0"/>
              </a:rPr>
              <a:t>đất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điển </a:t>
            </a:r>
            <a:r>
              <a:rPr lang="vi-VN" sz="2400" i="1" dirty="0">
                <a:solidFill>
                  <a:srgbClr val="FF0000"/>
                </a:solidFill>
                <a:latin typeface="Cambria" panose="02040503050406030204" pitchFamily="18" charset="0"/>
                <a:ea typeface="Cambria" panose="02040503050406030204" pitchFamily="18" charset="0"/>
              </a:rPr>
              <a:t>hình </a:t>
            </a:r>
            <a:r>
              <a:rPr lang="vi-VN" sz="2400" i="1" dirty="0" smtClean="0">
                <a:solidFill>
                  <a:srgbClr val="FF0000"/>
                </a:solidFill>
                <a:latin typeface="Cambria" panose="02040503050406030204" pitchFamily="18" charset="0"/>
                <a:ea typeface="Cambria" panose="02040503050406030204" pitchFamily="18" charset="0"/>
              </a:rPr>
              <a:t>ở</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lục địa </a:t>
            </a:r>
            <a:r>
              <a:rPr lang="vi-VN" sz="2400" i="1" dirty="0" smtClean="0">
                <a:solidFill>
                  <a:srgbClr val="FF0000"/>
                </a:solidFill>
                <a:latin typeface="Cambria" panose="02040503050406030204" pitchFamily="18" charset="0"/>
                <a:ea typeface="Cambria" panose="02040503050406030204" pitchFamily="18" charset="0"/>
              </a:rPr>
              <a:t>Phi</a:t>
            </a:r>
            <a:r>
              <a:rPr lang="vi-VN" sz="2400" i="1" dirty="0">
                <a:solidFill>
                  <a:srgbClr val="FF0000"/>
                </a:solidFill>
                <a:latin typeface="Cambria" panose="02040503050406030204" pitchFamily="18" charset="0"/>
                <a:ea typeface="Cambria" panose="02040503050406030204" pitchFamily="18" charset="0"/>
              </a:rPr>
              <a:t>.</a:t>
            </a: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16095"/>
            <a:ext cx="447476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Các </a:t>
            </a:r>
            <a:r>
              <a:rPr lang="vi-VN" sz="2300" dirty="0">
                <a:latin typeface="Cambria" panose="02040503050406030204" pitchFamily="18" charset="0"/>
                <a:ea typeface="Cambria" panose="02040503050406030204" pitchFamily="18" charset="0"/>
              </a:rPr>
              <a:t>nhóm đất điển hình ở lục địa Phi: đất đen thảo nguyên ôn đới, đất xám hoang mạc và bán hoang mạc, đất đỏ vàng nhiệt đới.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604940"/>
            <a:ext cx="4505588" cy="2966040"/>
          </a:xfrm>
          <a:prstGeom prst="rect">
            <a:avLst/>
          </a:prstGeom>
          <a:noFill/>
          <a:ln>
            <a:solidFill>
              <a:srgbClr val="00FF00"/>
            </a:solidFill>
          </a:ln>
        </p:spPr>
      </p:pic>
    </p:spTree>
    <p:extLst>
      <p:ext uri="{BB962C8B-B14F-4D97-AF65-F5344CB8AC3E}">
        <p14:creationId xmlns:p14="http://schemas.microsoft.com/office/powerpoint/2010/main" val="2699134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779551" y="1614143"/>
            <a:ext cx="6172199" cy="1831243"/>
          </a:xfrm>
          <a:prstGeom prst="wedgeRoundRectCallout">
            <a:avLst>
              <a:gd name="adj1" fmla="val 46187"/>
              <a:gd name="adj2" fmla="val 11854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90600" y="1860350"/>
            <a:ext cx="5554063" cy="1338828"/>
          </a:xfrm>
          <a:prstGeom prst="rect">
            <a:avLst/>
          </a:prstGeom>
        </p:spPr>
        <p:txBody>
          <a:bodyPr wrap="square">
            <a:spAutoFit/>
          </a:bodyPr>
          <a:lstStyle/>
          <a:p>
            <a:pPr algn="just"/>
            <a:r>
              <a:rPr lang="vi-VN" sz="2700" b="1" dirty="0">
                <a:latin typeface="Cambria" panose="02040503050406030204" pitchFamily="18" charset="0"/>
                <a:ea typeface="Cambria" panose="02040503050406030204" pitchFamily="18" charset="0"/>
              </a:rPr>
              <a:t>Đất potzon, đất đen thảo nguyên ôn đới, đất xám hoang mạc và bán hoang mạc, đất đỏ vàng nhiệt đới.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228600" y="2362200"/>
            <a:ext cx="9144000" cy="4478149"/>
          </a:xfrm>
          <a:prstGeom prst="rect">
            <a:avLst/>
          </a:prstGeom>
        </p:spPr>
        <p:txBody>
          <a:bodyPr wrap="square">
            <a:spAutoFit/>
          </a:bodyPr>
          <a:lstStyle/>
          <a:p>
            <a:r>
              <a:rPr lang="vi-VN" sz="1900" b="1" dirty="0">
                <a:solidFill>
                  <a:srgbClr val="FF0000"/>
                </a:solidFill>
                <a:latin typeface="Cambria" panose="02040503050406030204" pitchFamily="18" charset="0"/>
                <a:ea typeface="Cambria" panose="02040503050406030204" pitchFamily="18" charset="0"/>
              </a:rPr>
              <a:t>Câu </a:t>
            </a:r>
            <a:r>
              <a:rPr lang="en-US" sz="1900" b="1" dirty="0">
                <a:solidFill>
                  <a:srgbClr val="FF0000"/>
                </a:solidFill>
                <a:latin typeface="Cambria" panose="02040503050406030204" pitchFamily="18" charset="0"/>
                <a:ea typeface="Cambria" panose="02040503050406030204" pitchFamily="18" charset="0"/>
              </a:rPr>
              <a:t>1</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So với những vùng cùng vĩ độ, khí hậu nơi có dòng biển nóng đi qua  thường:</a:t>
            </a:r>
          </a:p>
          <a:p>
            <a:r>
              <a:rPr lang="vi-VN" sz="1900" dirty="0">
                <a:latin typeface="Cambria" panose="02040503050406030204" pitchFamily="18" charset="0"/>
                <a:ea typeface="Cambria" panose="02040503050406030204" pitchFamily="18" charset="0"/>
              </a:rPr>
              <a:t>A. ấm hơn, mưa nhiều hơn. 	B. lạnh hơn, mưa ít hơn.</a:t>
            </a:r>
          </a:p>
          <a:p>
            <a:r>
              <a:rPr lang="vi-VN" sz="1900" dirty="0">
                <a:latin typeface="Cambria" panose="02040503050406030204" pitchFamily="18" charset="0"/>
                <a:ea typeface="Cambria" panose="02040503050406030204" pitchFamily="18" charset="0"/>
              </a:rPr>
              <a:t>C. ấm hơn, mưa ít hơn.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a:t>
            </a:r>
            <a:r>
              <a:rPr lang="vi-VN" sz="1900" dirty="0">
                <a:latin typeface="Cambria" panose="02040503050406030204" pitchFamily="18" charset="0"/>
                <a:ea typeface="Cambria" panose="02040503050406030204" pitchFamily="18" charset="0"/>
              </a:rPr>
              <a:t>. lạnh hơn, mưa nhiều hơn.</a:t>
            </a:r>
          </a:p>
          <a:p>
            <a:r>
              <a:rPr lang="vi-VN" sz="1900" b="1" dirty="0" smtClean="0">
                <a:solidFill>
                  <a:srgbClr val="FF0000"/>
                </a:solidFill>
                <a:latin typeface="Cambria" panose="02040503050406030204" pitchFamily="18" charset="0"/>
                <a:ea typeface="Cambria" panose="02040503050406030204" pitchFamily="18" charset="0"/>
              </a:rPr>
              <a:t>Câu 2. </a:t>
            </a:r>
            <a:r>
              <a:rPr lang="vi-VN" sz="1900" dirty="0">
                <a:solidFill>
                  <a:srgbClr val="FF0000"/>
                </a:solidFill>
                <a:latin typeface="Cambria" panose="02040503050406030204" pitchFamily="18" charset="0"/>
                <a:ea typeface="Cambria" panose="02040503050406030204" pitchFamily="18" charset="0"/>
              </a:rPr>
              <a:t>Sông có hàm lượng phù sa </a:t>
            </a:r>
            <a:r>
              <a:rPr lang="vi-VN" sz="1900" dirty="0" smtClean="0">
                <a:solidFill>
                  <a:srgbClr val="FF0000"/>
                </a:solidFill>
                <a:latin typeface="Cambria" panose="02040503050406030204" pitchFamily="18" charset="0"/>
                <a:ea typeface="Cambria" panose="02040503050406030204" pitchFamily="18" charset="0"/>
              </a:rPr>
              <a:t>lớn </a:t>
            </a:r>
            <a:r>
              <a:rPr lang="vi-VN" sz="1900" dirty="0">
                <a:solidFill>
                  <a:srgbClr val="FF0000"/>
                </a:solidFill>
                <a:latin typeface="Cambria" panose="02040503050406030204" pitchFamily="18" charset="0"/>
                <a:ea typeface="Cambria" panose="02040503050406030204" pitchFamily="18" charset="0"/>
              </a:rPr>
              <a:t>nhất nước ta là:</a:t>
            </a:r>
          </a:p>
          <a:p>
            <a:r>
              <a:rPr lang="vi-VN" sz="1900" dirty="0">
                <a:latin typeface="Cambria" panose="02040503050406030204" pitchFamily="18" charset="0"/>
                <a:ea typeface="Cambria" panose="02040503050406030204" pitchFamily="18" charset="0"/>
              </a:rPr>
              <a:t>A. Sông Cửu Long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Sông Đồng Nai	C. Sông Hồng	D. Sông Đà Rằng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3</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Nguyên nhân chủ yếu sinh ra sóng là do:</a:t>
            </a:r>
          </a:p>
          <a:p>
            <a:r>
              <a:rPr lang="vi-VN" sz="1900" dirty="0">
                <a:latin typeface="Cambria" panose="02040503050406030204" pitchFamily="18" charset="0"/>
                <a:ea typeface="Cambria" panose="02040503050406030204" pitchFamily="18" charset="0"/>
              </a:rPr>
              <a:t>A. Gió	B. Động đất	C. Núi lửa phun	D. Thủy triều</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4</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Hồ Tây ở Hà Nội nước ta có nguồn gốc hình thành từ:</a:t>
            </a:r>
          </a:p>
          <a:p>
            <a:r>
              <a:rPr lang="vi-VN" sz="1900" dirty="0">
                <a:latin typeface="Cambria" panose="02040503050406030204" pitchFamily="18" charset="0"/>
                <a:ea typeface="Cambria" panose="02040503050406030204" pitchFamily="18" charset="0"/>
              </a:rPr>
              <a:t>A. Nhân tạo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Miệng núi lửa đã tắt</a:t>
            </a:r>
          </a:p>
          <a:p>
            <a:r>
              <a:rPr lang="vi-VN" sz="1900" dirty="0">
                <a:latin typeface="Cambria" panose="02040503050406030204" pitchFamily="18" charset="0"/>
                <a:ea typeface="Cambria" panose="02040503050406030204" pitchFamily="18" charset="0"/>
              </a:rPr>
              <a:t>C. Vùng đá vôi bị xâm thực	D. Khúc sông cũ</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5</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Đại dương lớn nhất là đại dương nào?</a:t>
            </a:r>
          </a:p>
          <a:p>
            <a:r>
              <a:rPr lang="vi-VN" sz="1900" dirty="0">
                <a:latin typeface="Cambria" panose="02040503050406030204" pitchFamily="18" charset="0"/>
                <a:ea typeface="Cambria" panose="02040503050406030204" pitchFamily="18" charset="0"/>
              </a:rPr>
              <a:t>A. Đại Tây Dương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Thái Bình Dương</a:t>
            </a:r>
          </a:p>
          <a:p>
            <a:r>
              <a:rPr lang="vi-VN" sz="1900" dirty="0">
                <a:latin typeface="Cambria" panose="02040503050406030204" pitchFamily="18" charset="0"/>
                <a:ea typeface="Cambria" panose="02040503050406030204" pitchFamily="18" charset="0"/>
              </a:rPr>
              <a:t>C. Bắc Băng Dương	D. Ấn Độ Dương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6</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Độ muối </a:t>
            </a:r>
            <a:r>
              <a:rPr lang="vi-VN" sz="1900" dirty="0" smtClean="0">
                <a:solidFill>
                  <a:srgbClr val="FF0000"/>
                </a:solidFill>
                <a:latin typeface="Cambria" panose="02040503050406030204" pitchFamily="18" charset="0"/>
                <a:ea typeface="Cambria" panose="02040503050406030204" pitchFamily="18" charset="0"/>
              </a:rPr>
              <a:t>trung </a:t>
            </a:r>
            <a:r>
              <a:rPr lang="vi-VN" sz="1900" dirty="0">
                <a:solidFill>
                  <a:srgbClr val="FF0000"/>
                </a:solidFill>
                <a:latin typeface="Cambria" panose="02040503050406030204" pitchFamily="18" charset="0"/>
                <a:ea typeface="Cambria" panose="02040503050406030204" pitchFamily="18" charset="0"/>
              </a:rPr>
              <a:t>bình của nước biển và đại dương là bao </a:t>
            </a:r>
            <a:r>
              <a:rPr lang="vi-VN" sz="1900" dirty="0" smtClean="0">
                <a:solidFill>
                  <a:srgbClr val="FF0000"/>
                </a:solidFill>
                <a:latin typeface="Cambria" panose="02040503050406030204" pitchFamily="18" charset="0"/>
                <a:ea typeface="Cambria" panose="02040503050406030204" pitchFamily="18" charset="0"/>
              </a:rPr>
              <a:t>nhiêu?</a:t>
            </a:r>
            <a:endParaRPr lang="vi-VN" sz="1900" dirty="0">
              <a:solidFill>
                <a:srgbClr val="FF0000"/>
              </a:solidFill>
              <a:latin typeface="Cambria" panose="02040503050406030204" pitchFamily="18" charset="0"/>
              <a:ea typeface="Cambria" panose="02040503050406030204" pitchFamily="18" charset="0"/>
            </a:endParaRPr>
          </a:p>
          <a:p>
            <a:r>
              <a:rPr lang="vi-VN" sz="1900" dirty="0">
                <a:latin typeface="Cambria" panose="02040503050406030204" pitchFamily="18" charset="0"/>
                <a:ea typeface="Cambria" panose="02040503050406030204" pitchFamily="18" charset="0"/>
              </a:rPr>
              <a:t>A. 35%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B. 15%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C. 25%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D. 45%</a:t>
            </a:r>
            <a:r>
              <a:rPr lang="vi-VN" sz="1900" baseline="-25000" dirty="0">
                <a:latin typeface="Cambria" panose="02040503050406030204" pitchFamily="18" charset="0"/>
                <a:ea typeface="Cambria" panose="02040503050406030204" pitchFamily="18" charset="0"/>
              </a:rPr>
              <a:t>0</a:t>
            </a:r>
          </a:p>
        </p:txBody>
      </p:sp>
      <p:sp>
        <p:nvSpPr>
          <p:cNvPr id="13" name="Rectangle 12"/>
          <p:cNvSpPr/>
          <p:nvPr/>
        </p:nvSpPr>
        <p:spPr>
          <a:xfrm>
            <a:off x="1371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438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505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572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38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5932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6185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6576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7659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8050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6764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43" name="Oval 42"/>
          <p:cNvSpPr/>
          <p:nvPr/>
        </p:nvSpPr>
        <p:spPr>
          <a:xfrm>
            <a:off x="228599" y="35052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590800"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Â</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304800" y="2667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28600" y="4114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38584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p>
        </p:txBody>
      </p:sp>
      <p:sp>
        <p:nvSpPr>
          <p:cNvPr id="48" name="Oval 47"/>
          <p:cNvSpPr/>
          <p:nvPr/>
        </p:nvSpPr>
        <p:spPr>
          <a:xfrm>
            <a:off x="3061855" y="4953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4876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50" name="Oval 49"/>
          <p:cNvSpPr/>
          <p:nvPr/>
        </p:nvSpPr>
        <p:spPr>
          <a:xfrm>
            <a:off x="2985655" y="55626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9436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A</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705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69203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228600" y="6400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9826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32" name="TextBox 31"/>
          <p:cNvSpPr txBox="1"/>
          <p:nvPr/>
        </p:nvSpPr>
        <p:spPr>
          <a:xfrm>
            <a:off x="2590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Ấ</a:t>
            </a:r>
          </a:p>
        </p:txBody>
      </p:sp>
    </p:spTree>
    <p:extLst>
      <p:ext uri="{BB962C8B-B14F-4D97-AF65-F5344CB8AC3E}">
        <p14:creationId xmlns:p14="http://schemas.microsoft.com/office/powerpoint/2010/main" val="322133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randombar(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07" dur="500"/>
                                        <p:tgtEl>
                                          <p:spTgt spid="36">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randombar(horizontal)">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randombar(horizontal)">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36">
                                            <p:txEl>
                                              <p:pRg st="14" end="14"/>
                                            </p:txEl>
                                          </p:spTgt>
                                        </p:tgtEl>
                                        <p:attrNameLst>
                                          <p:attrName>style.visibility</p:attrName>
                                        </p:attrNameLst>
                                      </p:cBhvr>
                                      <p:to>
                                        <p:strVal val="visible"/>
                                      </p:to>
                                    </p:set>
                                    <p:animEffect transition="in" filter="randombar(horizontal)">
                                      <p:cBhvr>
                                        <p:cTn id="127" dur="500"/>
                                        <p:tgtEl>
                                          <p:spTgt spid="36">
                                            <p:txEl>
                                              <p:pRg st="14" end="1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randombar(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randombar(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randombar(horizontal)">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457200" y="1333143"/>
            <a:ext cx="6151618" cy="2400657"/>
          </a:xfrm>
          <a:prstGeom prst="rect">
            <a:avLst/>
          </a:prstGeom>
        </p:spPr>
        <p:txBody>
          <a:bodyPr wrap="square">
            <a:spAutoFit/>
          </a:bodyPr>
          <a:lstStyle/>
          <a:p>
            <a:pPr algn="just"/>
            <a:r>
              <a:rPr lang="en-US" sz="2500" b="1" dirty="0" err="1" smtClean="0">
                <a:solidFill>
                  <a:srgbClr val="002060"/>
                </a:solidFill>
                <a:latin typeface="Cambria" panose="02040503050406030204" pitchFamily="18" charset="0"/>
                <a:ea typeface="Cambria" panose="02040503050406030204" pitchFamily="18" charset="0"/>
              </a:rPr>
              <a:t>Đất</a:t>
            </a:r>
            <a:r>
              <a:rPr lang="en-US" sz="2500" b="1" dirty="0" smtClean="0">
                <a:solidFill>
                  <a:srgbClr val="002060"/>
                </a:solidFill>
                <a:latin typeface="Cambria" panose="02040503050406030204" pitchFamily="18" charset="0"/>
                <a:ea typeface="Cambria" panose="02040503050406030204" pitchFamily="18" charset="0"/>
              </a:rPr>
              <a:t> </a:t>
            </a:r>
            <a:r>
              <a:rPr lang="en-US" sz="2500" b="1" dirty="0" err="1" smtClean="0">
                <a:solidFill>
                  <a:srgbClr val="002060"/>
                </a:solidFill>
                <a:latin typeface="Cambria" panose="02040503050406030204" pitchFamily="18" charset="0"/>
                <a:ea typeface="Cambria" panose="02040503050406030204" pitchFamily="18" charset="0"/>
              </a:rPr>
              <a:t>Feralit</a:t>
            </a:r>
            <a:r>
              <a:rPr lang="en-US" sz="2500" b="1" dirty="0" smtClean="0">
                <a:solidFill>
                  <a:srgbClr val="002060"/>
                </a:solidFill>
                <a:latin typeface="Cambria" panose="02040503050406030204" pitchFamily="18" charset="0"/>
                <a:ea typeface="Cambria" panose="02040503050406030204" pitchFamily="18" charset="0"/>
              </a:rPr>
              <a:t> </a:t>
            </a:r>
            <a:r>
              <a:rPr lang="vi-VN" sz="2500" dirty="0" smtClean="0">
                <a:solidFill>
                  <a:srgbClr val="002060"/>
                </a:solidFill>
                <a:latin typeface="Cambria" panose="02040503050406030204" pitchFamily="18" charset="0"/>
                <a:ea typeface="Cambria" panose="02040503050406030204" pitchFamily="18" charset="0"/>
              </a:rPr>
              <a:t>là</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loại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chính</a:t>
            </a:r>
            <a:r>
              <a:rPr lang="en-US" sz="2500" dirty="0" smtClean="0">
                <a:solidFill>
                  <a:srgbClr val="002060"/>
                </a:solidFill>
                <a:latin typeface="Cambria" panose="02040503050406030204" pitchFamily="18" charset="0"/>
                <a:ea typeface="Cambria" panose="02040503050406030204" pitchFamily="18" charset="0"/>
              </a:rPr>
              <a:t> ở </a:t>
            </a:r>
            <a:r>
              <a:rPr lang="en-US" sz="2500" dirty="0" err="1" smtClean="0">
                <a:solidFill>
                  <a:srgbClr val="002060"/>
                </a:solidFill>
                <a:latin typeface="Cambria" panose="02040503050406030204" pitchFamily="18" charset="0"/>
                <a:ea typeface="Cambria" panose="02040503050406030204" pitchFamily="18" charset="0"/>
              </a:rPr>
              <a:t>nước</a:t>
            </a:r>
            <a:r>
              <a:rPr lang="en-US" sz="2500" dirty="0" smtClean="0">
                <a:solidFill>
                  <a:srgbClr val="002060"/>
                </a:solidFill>
                <a:latin typeface="Cambria" panose="02040503050406030204" pitchFamily="18" charset="0"/>
                <a:ea typeface="Cambria" panose="02040503050406030204" pitchFamily="18" charset="0"/>
              </a:rPr>
              <a:t> ta, </a:t>
            </a:r>
            <a:r>
              <a:rPr lang="en-US" sz="2500" dirty="0" err="1" smtClean="0">
                <a:solidFill>
                  <a:srgbClr val="002060"/>
                </a:solidFill>
                <a:latin typeface="Cambria" panose="02040503050406030204" pitchFamily="18" charset="0"/>
                <a:ea typeface="Cambria" panose="02040503050406030204" pitchFamily="18" charset="0"/>
              </a:rPr>
              <a:t>chiếm</a:t>
            </a:r>
            <a:r>
              <a:rPr lang="en-US" sz="2500" dirty="0" smtClean="0">
                <a:solidFill>
                  <a:srgbClr val="002060"/>
                </a:solidFill>
                <a:latin typeface="Cambria" panose="02040503050406030204" pitchFamily="18" charset="0"/>
                <a:ea typeface="Cambria" panose="02040503050406030204" pitchFamily="18" charset="0"/>
              </a:rPr>
              <a:t> 65% </a:t>
            </a:r>
            <a:r>
              <a:rPr lang="en-US" sz="2500" dirty="0" err="1" smtClean="0">
                <a:solidFill>
                  <a:srgbClr val="002060"/>
                </a:solidFill>
                <a:latin typeface="Cambria" panose="02040503050406030204" pitchFamily="18" charset="0"/>
                <a:ea typeface="Cambria" panose="02040503050406030204" pitchFamily="18" charset="0"/>
              </a:rPr>
              <a:t>diện</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tích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lãnh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thổ</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phân</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bố</a:t>
            </a:r>
            <a:r>
              <a:rPr lang="en-US" sz="2500" dirty="0" smtClean="0">
                <a:solidFill>
                  <a:srgbClr val="002060"/>
                </a:solidFill>
                <a:latin typeface="Cambria" panose="02040503050406030204" pitchFamily="18" charset="0"/>
                <a:ea typeface="Cambria" panose="02040503050406030204" pitchFamily="18" charset="0"/>
              </a:rPr>
              <a:t> ở </a:t>
            </a:r>
            <a:r>
              <a:rPr lang="en-US" sz="2500" dirty="0" err="1" smtClean="0">
                <a:solidFill>
                  <a:srgbClr val="002060"/>
                </a:solidFill>
                <a:latin typeface="Cambria" panose="02040503050406030204" pitchFamily="18" charset="0"/>
                <a:ea typeface="Cambria" panose="02040503050406030204" pitchFamily="18" charset="0"/>
              </a:rPr>
              <a:t>vùng</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đồi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núi</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thấp</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có</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đặc</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tính</a:t>
            </a:r>
            <a:r>
              <a:rPr lang="en-US" sz="2500" dirty="0" smtClean="0">
                <a:solidFill>
                  <a:srgbClr val="002060"/>
                </a:solidFill>
                <a:latin typeface="Cambria" panose="02040503050406030204" pitchFamily="18" charset="0"/>
                <a:ea typeface="Cambria" panose="02040503050406030204" pitchFamily="18" charset="0"/>
              </a:rPr>
              <a:t> c</a:t>
            </a:r>
            <a:r>
              <a:rPr lang="vi-VN" sz="2500" dirty="0" smtClean="0">
                <a:solidFill>
                  <a:srgbClr val="002060"/>
                </a:solidFill>
                <a:latin typeface="Cambria" panose="02040503050406030204" pitchFamily="18" charset="0"/>
                <a:ea typeface="Cambria" panose="02040503050406030204" pitchFamily="18" charset="0"/>
              </a:rPr>
              <a:t>hua</a:t>
            </a:r>
            <a:r>
              <a:rPr lang="vi-VN" sz="2500" dirty="0">
                <a:solidFill>
                  <a:srgbClr val="002060"/>
                </a:solidFill>
                <a:latin typeface="Cambria" panose="02040503050406030204" pitchFamily="18" charset="0"/>
                <a:ea typeface="Cambria" panose="02040503050406030204" pitchFamily="18" charset="0"/>
              </a:rPr>
              <a:t>, nghèo mùn, nhiều sét, có màu đỏ, vàng do có nhiều hợp chất sắt, nhôm</a:t>
            </a:r>
            <a:r>
              <a:rPr lang="vi-VN" sz="2500" dirty="0" smtClean="0">
                <a:solidFill>
                  <a:srgbClr val="002060"/>
                </a:solidFill>
                <a:latin typeface="Cambria" panose="02040503050406030204" pitchFamily="18" charset="0"/>
                <a:ea typeface="Cambria" panose="02040503050406030204" pitchFamily="18" charset="0"/>
              </a:rPr>
              <a: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Đất</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thích</a:t>
            </a:r>
            <a:r>
              <a:rPr lang="en-US" sz="2500" dirty="0" smtClean="0">
                <a:solidFill>
                  <a:srgbClr val="002060"/>
                </a:solidFill>
                <a:latin typeface="Cambria" panose="02040503050406030204" pitchFamily="18" charset="0"/>
                <a:ea typeface="Cambria" panose="02040503050406030204" pitchFamily="18" charset="0"/>
              </a:rPr>
              <a:t> </a:t>
            </a:r>
            <a:r>
              <a:rPr lang="en-US" sz="2500" dirty="0" err="1" smtClean="0">
                <a:solidFill>
                  <a:srgbClr val="002060"/>
                </a:solidFill>
                <a:latin typeface="Cambria" panose="02040503050406030204" pitchFamily="18" charset="0"/>
                <a:ea typeface="Cambria" panose="02040503050406030204" pitchFamily="18" charset="0"/>
              </a:rPr>
              <a:t>hợp</a:t>
            </a:r>
            <a:r>
              <a:rPr lang="en-US" sz="2500" dirty="0" smtClean="0">
                <a:solidFill>
                  <a:srgbClr val="002060"/>
                </a:solidFill>
                <a:latin typeface="Cambria" panose="02040503050406030204" pitchFamily="18" charset="0"/>
                <a:ea typeface="Cambria" panose="02040503050406030204" pitchFamily="18" charset="0"/>
              </a:rPr>
              <a:t> t</a:t>
            </a:r>
            <a:r>
              <a:rPr lang="vi-VN" sz="2500" dirty="0" smtClean="0">
                <a:solidFill>
                  <a:srgbClr val="002060"/>
                </a:solidFill>
                <a:latin typeface="Cambria" panose="02040503050406030204" pitchFamily="18" charset="0"/>
                <a:ea typeface="Cambria" panose="02040503050406030204" pitchFamily="18" charset="0"/>
              </a:rPr>
              <a:t>rồng </a:t>
            </a:r>
            <a:r>
              <a:rPr lang="vi-VN" sz="2500" dirty="0">
                <a:solidFill>
                  <a:srgbClr val="002060"/>
                </a:solidFill>
                <a:latin typeface="Cambria" panose="02040503050406030204" pitchFamily="18" charset="0"/>
                <a:ea typeface="Cambria" panose="02040503050406030204" pitchFamily="18" charset="0"/>
              </a:rPr>
              <a:t>rừng và cây công nghiệp lâu năm.</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886200"/>
            <a:ext cx="3505200" cy="270100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16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862048"/>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Theo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n</a:t>
            </a:r>
            <a:r>
              <a:rPr lang="vi-VN" sz="2300" i="1" dirty="0" smtClean="0">
                <a:solidFill>
                  <a:srgbClr val="FF0000"/>
                </a:solidFill>
                <a:latin typeface="Cambria" panose="02040503050406030204" pitchFamily="18" charset="0"/>
                <a:ea typeface="Cambria" panose="02040503050406030204" pitchFamily="18" charset="0"/>
              </a:rPr>
              <a:t>hân </a:t>
            </a:r>
            <a:r>
              <a:rPr lang="vi-VN" sz="2300" i="1" dirty="0">
                <a:solidFill>
                  <a:srgbClr val="FF0000"/>
                </a:solidFill>
                <a:latin typeface="Cambria" panose="02040503050406030204" pitchFamily="18" charset="0"/>
                <a:ea typeface="Cambria" panose="02040503050406030204" pitchFamily="18" charset="0"/>
              </a:rPr>
              <a:t>tố nào đóng vai trò quan trọng trong việc hình thành đất. Giải thích vì sao em chọn nhân tố </a:t>
            </a:r>
            <a:r>
              <a:rPr lang="vi-VN" sz="2300" i="1" dirty="0" smtClean="0">
                <a:solidFill>
                  <a:srgbClr val="FF0000"/>
                </a:solidFill>
                <a:latin typeface="Cambria" panose="02040503050406030204" pitchFamily="18" charset="0"/>
                <a:ea typeface="Cambria" panose="02040503050406030204" pitchFamily="18" charset="0"/>
              </a:rPr>
              <a:t>đó</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30738" y="1676400"/>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Sinh vật đóng vai trò quan trọng trong việc hình thành đất:</a:t>
            </a:r>
          </a:p>
          <a:p>
            <a:pPr algn="just"/>
            <a:r>
              <a:rPr lang="vi-VN" dirty="0">
                <a:latin typeface="Cambria" panose="02040503050406030204" pitchFamily="18" charset="0"/>
                <a:ea typeface="Cambria" panose="02040503050406030204" pitchFamily="18" charset="0"/>
              </a:rPr>
              <a:t>+ Thực vât: Cung cấp vật chất hữu cơ, rễ phá hủy đá.</a:t>
            </a:r>
          </a:p>
          <a:p>
            <a:pPr algn="just"/>
            <a:r>
              <a:rPr lang="vi-VN" dirty="0">
                <a:latin typeface="Cambria" panose="02040503050406030204" pitchFamily="18" charset="0"/>
                <a:ea typeface="Cambria" panose="02040503050406030204" pitchFamily="18" charset="0"/>
              </a:rPr>
              <a:t>+ Vi sinh vật: Phân giải xác súc vật tạo mùn.</a:t>
            </a:r>
          </a:p>
          <a:p>
            <a:pPr algn="just"/>
            <a:r>
              <a:rPr lang="vi-VN" dirty="0">
                <a:latin typeface="Cambria" panose="02040503050406030204" pitchFamily="18" charset="0"/>
                <a:ea typeface="Cambria" panose="02040503050406030204" pitchFamily="18" charset="0"/>
              </a:rPr>
              <a:t>+ Động vật: sống trong đất là biến đổi tính chất đất (giun, kiến mối).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124" y="4131308"/>
            <a:ext cx="3496849" cy="242189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0" dur="500"/>
                                        <p:tgtEl>
                                          <p:spTgt spid="1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122"/>
                                        </p:tgtEl>
                                        <p:attrNameLst>
                                          <p:attrName>style.visibility</p:attrName>
                                        </p:attrNameLst>
                                      </p:cBhvr>
                                      <p:to>
                                        <p:strVal val="visible"/>
                                      </p:to>
                                    </p:set>
                                    <p:animEffect transition="in" filter="randombar(horizontal)">
                                      <p:cBhvr>
                                        <p:cTn id="6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87940"/>
            <a:ext cx="3371615" cy="1569660"/>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19.4,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êu </a:t>
            </a:r>
            <a:r>
              <a:rPr lang="vi-VN" sz="2400" i="1" dirty="0">
                <a:solidFill>
                  <a:srgbClr val="FF0000"/>
                </a:solidFill>
                <a:latin typeface="Cambria" panose="02040503050406030204" pitchFamily="18" charset="0"/>
                <a:ea typeface="Cambria" panose="02040503050406030204" pitchFamily="18" charset="0"/>
              </a:rPr>
              <a:t>tên các nhóm đất điển hình ở vùng nhiệt đới và ôn đới.</a:t>
            </a:r>
          </a:p>
        </p:txBody>
      </p:sp>
      <p:sp>
        <p:nvSpPr>
          <p:cNvPr id="17" name="Rectangle 16"/>
          <p:cNvSpPr/>
          <p:nvPr/>
        </p:nvSpPr>
        <p:spPr>
          <a:xfrm>
            <a:off x="4648200" y="1828800"/>
            <a:ext cx="4191000" cy="2031325"/>
          </a:xfrm>
          <a:prstGeom prst="rect">
            <a:avLst/>
          </a:prstGeom>
        </p:spPr>
        <p:txBody>
          <a:bodyPr wrap="square">
            <a:spAutoFit/>
          </a:bodyPr>
          <a:lstStyle/>
          <a:p>
            <a:pPr algn="just"/>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Vùng nhiệt đới: đất xám hoang mạc và bán hoang mạc, đất đỏ vàng nhiệt đới.</a:t>
            </a:r>
          </a:p>
          <a:p>
            <a:pPr algn="just"/>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Vùng ôn đới: Đất potzon, đất đen thảo nguyên ôn đới, đất xám hoang mạc và bán hoang mạc.</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0800" y="4189729"/>
            <a:ext cx="4124588" cy="2439671"/>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33600"/>
            <a:ext cx="3439710" cy="1631216"/>
          </a:xfrm>
          <a:prstGeom prst="rect">
            <a:avLst/>
          </a:prstGeom>
        </p:spPr>
        <p:txBody>
          <a:bodyPr wrap="square">
            <a:spAutoFit/>
          </a:bodyPr>
          <a:lstStyle/>
          <a:p>
            <a:pPr algn="ctr"/>
            <a:r>
              <a:rPr lang="en-US" sz="2000" i="1" dirty="0" err="1" smtClean="0">
                <a:solidFill>
                  <a:srgbClr val="FF0000"/>
                </a:solidFill>
                <a:latin typeface="Cambria" panose="02040503050406030204" pitchFamily="18" charset="0"/>
                <a:ea typeface="Cambria" panose="02040503050406030204" pitchFamily="18" charset="0"/>
              </a:rPr>
              <a:t>Dựa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hiểu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thân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Em hãy nêu tên các loại đất và các biện pháp bảo vệ </a:t>
            </a:r>
            <a:r>
              <a:rPr lang="vi-VN" sz="2000" i="1" dirty="0" smtClean="0">
                <a:solidFill>
                  <a:srgbClr val="FF0000"/>
                </a:solidFill>
                <a:latin typeface="Cambria" panose="02040503050406030204" pitchFamily="18" charset="0"/>
                <a:ea typeface="Cambria" panose="02040503050406030204" pitchFamily="18" charset="0"/>
              </a:rPr>
              <a:t>đất</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ở TPHCM.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548" y="2133600"/>
            <a:ext cx="4413966" cy="37338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ĐẤT VÀ </a:t>
            </a:r>
            <a:r>
              <a:rPr lang="en-US" sz="3000" b="1" dirty="0" smtClean="0">
                <a:ln w="10541" cmpd="sng">
                  <a:solidFill>
                    <a:schemeClr val="accent1">
                      <a:shade val="88000"/>
                      <a:satMod val="110000"/>
                    </a:schemeClr>
                  </a:solidFill>
                  <a:prstDash val="solid"/>
                </a:ln>
                <a:solidFill>
                  <a:srgbClr val="FF0000"/>
                </a:solidFill>
                <a:latin typeface="Cambria" pitchFamily="18" charset="0"/>
              </a:rPr>
              <a:t>CÁC </a:t>
            </a:r>
            <a:r>
              <a:rPr lang="en-US" sz="3000" b="1" dirty="0">
                <a:ln w="10541" cmpd="sng">
                  <a:solidFill>
                    <a:schemeClr val="accent1">
                      <a:shade val="88000"/>
                      <a:satMod val="110000"/>
                    </a:schemeClr>
                  </a:solidFill>
                  <a:prstDash val="solid"/>
                </a:ln>
                <a:solidFill>
                  <a:srgbClr val="FF0000"/>
                </a:solidFill>
                <a:latin typeface="Cambria" pitchFamily="18" charset="0"/>
              </a:rPr>
              <a:t>NHÂN TỐ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HÌNH </a:t>
            </a:r>
            <a:r>
              <a:rPr lang="en-US" sz="3000" b="1" dirty="0">
                <a:ln w="10541" cmpd="sng">
                  <a:solidFill>
                    <a:schemeClr val="accent1">
                      <a:shade val="88000"/>
                      <a:satMod val="110000"/>
                    </a:schemeClr>
                  </a:solidFill>
                  <a:prstDash val="solid"/>
                </a:ln>
                <a:solidFill>
                  <a:srgbClr val="FF0000"/>
                </a:solidFill>
                <a:latin typeface="Cambria" pitchFamily="18" charset="0"/>
              </a:rPr>
              <a:t>THÀNH </a:t>
            </a:r>
            <a:r>
              <a:rPr lang="en-US" sz="3000" b="1" dirty="0" smtClean="0">
                <a:ln w="10541" cmpd="sng">
                  <a:solidFill>
                    <a:schemeClr val="accent1">
                      <a:shade val="88000"/>
                      <a:satMod val="110000"/>
                    </a:schemeClr>
                  </a:solidFill>
                  <a:prstDash val="solid"/>
                </a:ln>
                <a:solidFill>
                  <a:srgbClr val="FF0000"/>
                </a:solidFill>
                <a:latin typeface="Cambria" pitchFamily="18" charset="0"/>
              </a:rPr>
              <a:t>ĐẤT. MỘT </a:t>
            </a:r>
            <a:r>
              <a:rPr lang="en-US" sz="3000" b="1" dirty="0">
                <a:ln w="10541" cmpd="sng">
                  <a:solidFill>
                    <a:schemeClr val="accent1">
                      <a:shade val="88000"/>
                      <a:satMod val="110000"/>
                    </a:schemeClr>
                  </a:solidFill>
                  <a:prstDash val="solid"/>
                </a:ln>
                <a:solidFill>
                  <a:srgbClr val="FF0000"/>
                </a:solidFill>
                <a:latin typeface="Cambria" pitchFamily="18" charset="0"/>
              </a:rPr>
              <a:t>SỐ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NHÓM </a:t>
            </a:r>
            <a:r>
              <a:rPr lang="en-US" sz="3000" b="1" dirty="0">
                <a:ln w="10541" cmpd="sng">
                  <a:solidFill>
                    <a:schemeClr val="accent1">
                      <a:shade val="88000"/>
                      <a:satMod val="110000"/>
                    </a:schemeClr>
                  </a:solidFill>
                  <a:prstDash val="solid"/>
                </a:ln>
                <a:solidFill>
                  <a:srgbClr val="FF0000"/>
                </a:solidFill>
                <a:latin typeface="Cambria" pitchFamily="18" charset="0"/>
              </a:rPr>
              <a:t>ĐẤT ĐIỂN HÌNH</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19:</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6. ĐẤT VÀ SINH VẬT TRÊN TRÁI ĐẤT</a:t>
            </a:r>
          </a:p>
          <a:p>
            <a:r>
              <a:rPr lang="vi-VN" sz="2400" b="1" dirty="0">
                <a:solidFill>
                  <a:srgbClr val="FF0000"/>
                </a:solidFill>
                <a:effectLst>
                  <a:outerShdw blurRad="38100" dist="38100" dir="2700000" algn="tl">
                    <a:srgbClr val="000000">
                      <a:alpha val="43137"/>
                    </a:srgbClr>
                  </a:outerShdw>
                </a:effectLst>
                <a:latin typeface="Cambria" pitchFamily="18" charset="0"/>
              </a:rPr>
              <a:t>BÀI 19. LỚP ĐẤT VÀ CÁC NHÂN TỐ HÌNH THÀNH ĐẤT.</a:t>
            </a:r>
          </a:p>
          <a:p>
            <a:r>
              <a:rPr lang="vi-VN" sz="2400" b="1" dirty="0">
                <a:solidFill>
                  <a:srgbClr val="FF0000"/>
                </a:solidFill>
                <a:effectLst>
                  <a:outerShdw blurRad="38100" dist="38100" dir="2700000" algn="tl">
                    <a:srgbClr val="000000">
                      <a:alpha val="43137"/>
                    </a:srgbClr>
                  </a:outerShdw>
                </a:effectLst>
                <a:latin typeface="Cambria" pitchFamily="18" charset="0"/>
              </a:rPr>
              <a:t>MỘT SỐ NHÓM ĐẤT ĐIỂN HÌNH</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LỚP ĐẤT, CÁC THÀNH PHẦN CHÍNH CỦA ĐẤT VÀ TẦNG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CÁC NHÂN TỐ HÌNH THÀNH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MỘT SỐ NHÓM ĐẤT ĐIỂN HÌNH TRÊN THẾ GIỚI</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90" y="202779"/>
            <a:ext cx="520042"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362200"/>
          </a:xfrm>
          <a:prstGeom prst="wedgeRoundRectCallout">
            <a:avLst>
              <a:gd name="adj1" fmla="val 21121"/>
              <a:gd name="adj2" fmla="val 6738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862048"/>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Dựa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đất</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lớp</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phủ</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thổ</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nhưỡng</a:t>
            </a:r>
            <a:r>
              <a:rPr lang="fr-FR" sz="2300" i="1" dirty="0" smtClean="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Độ</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phì</a:t>
            </a:r>
            <a:r>
              <a:rPr lang="fr-FR" sz="2300" i="1" dirty="0">
                <a:solidFill>
                  <a:srgbClr val="FF0000"/>
                </a:solidFill>
                <a:latin typeface="Cambria" panose="02040503050406030204" pitchFamily="18" charset="0"/>
                <a:ea typeface="Cambria" panose="02040503050406030204" pitchFamily="18" charset="0"/>
              </a:rPr>
              <a:t> </a:t>
            </a:r>
            <a:endParaRPr lang="fr-FR" sz="2300" i="1" dirty="0" smtClean="0">
              <a:solidFill>
                <a:srgbClr val="FF0000"/>
              </a:solidFill>
              <a:latin typeface="Cambria" panose="02040503050406030204" pitchFamily="18" charset="0"/>
              <a:ea typeface="Cambria" panose="02040503050406030204" pitchFamily="18" charset="0"/>
            </a:endParaRPr>
          </a:p>
          <a:p>
            <a:pPr algn="ctr"/>
            <a:r>
              <a:rPr lang="fr-FR" sz="2300" i="1" dirty="0" err="1" smtClean="0">
                <a:solidFill>
                  <a:srgbClr val="FF0000"/>
                </a:solidFill>
                <a:latin typeface="Cambria" panose="02040503050406030204" pitchFamily="18" charset="0"/>
                <a:ea typeface="Cambria" panose="02040503050406030204" pitchFamily="18" charset="0"/>
              </a:rPr>
              <a:t>của</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đất</a:t>
            </a:r>
            <a:r>
              <a:rPr lang="fr-FR" sz="2300" i="1" dirty="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1806476"/>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phì gọi là lớp đất (hay thổ nhưỡng).</a:t>
            </a:r>
          </a:p>
          <a:p>
            <a:pPr algn="just"/>
            <a:r>
              <a:rPr lang="vi-VN"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1. </a:t>
            </a:r>
            <a:r>
              <a:rPr lang="vi-VN" sz="2400" b="1" dirty="0">
                <a:solidFill>
                  <a:srgbClr val="CC0000"/>
                </a:solidFill>
                <a:latin typeface="Times New Roman" pitchFamily="18" charset="0"/>
                <a:cs typeface="Times New Roman" pitchFamily="18" charset="0"/>
              </a:rPr>
              <a:t>Lớp </a:t>
            </a:r>
            <a:r>
              <a:rPr lang="vi-VN" sz="2400" b="1" dirty="0"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9783" y="4267200"/>
            <a:ext cx="3793417" cy="2286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42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90" y="202779"/>
            <a:ext cx="520042"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85800" y="2086780"/>
            <a:ext cx="5943600" cy="2570897"/>
          </a:xfrm>
          <a:prstGeom prst="wedgeRoundRectCallout">
            <a:avLst>
              <a:gd name="adj1" fmla="val 56686"/>
              <a:gd name="adj2" fmla="val 9167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685800" y="2187476"/>
            <a:ext cx="5867400"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a:t>
            </a:r>
            <a:r>
              <a:rPr lang="vi-VN" sz="2400" dirty="0" smtClean="0">
                <a:latin typeface="Cambria" panose="02040503050406030204" pitchFamily="18" charset="0"/>
                <a:ea typeface="Cambria" panose="02040503050406030204" pitchFamily="18" charset="0"/>
              </a:rPr>
              <a:t>phì</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1. </a:t>
            </a:r>
            <a:r>
              <a:rPr lang="vi-VN" sz="2400" b="1" dirty="0">
                <a:solidFill>
                  <a:srgbClr val="CC0000"/>
                </a:solidFill>
                <a:latin typeface="Times New Roman" pitchFamily="18" charset="0"/>
                <a:cs typeface="Times New Roman" pitchFamily="18" charset="0"/>
              </a:rPr>
              <a:t>Lớp </a:t>
            </a:r>
            <a:r>
              <a:rPr lang="vi-VN" sz="2400" b="1" dirty="0"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930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effectLst>
                  <a:outerShdw blurRad="38100" dist="38100" dir="2700000" algn="tl">
                    <a:srgbClr val="000000">
                      <a:alpha val="43137"/>
                    </a:srgbClr>
                  </a:outerShdw>
                </a:effectLst>
                <a:latin typeface="Cambria" pitchFamily="18" charset="0"/>
              </a:rPr>
              <a:t>I</a:t>
            </a:r>
            <a:endParaRPr lang="en-US" sz="27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19.1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i="1" dirty="0">
              <a:solidFill>
                <a:srgbClr val="FF0000"/>
              </a:solidFill>
              <a:latin typeface="Cambria" panose="02040503050406030204" pitchFamily="18" charset="0"/>
              <a:ea typeface="Cambria" panose="02040503050406030204" pitchFamily="18" charset="0"/>
            </a:endParaRPr>
          </a:p>
          <a:p>
            <a:pPr algn="just"/>
            <a:r>
              <a:rPr lang="en-US" sz="2000" i="1" dirty="0" smtClean="0">
                <a:solidFill>
                  <a:srgbClr val="002060"/>
                </a:solidFill>
                <a:latin typeface="Cambria" panose="02040503050406030204" pitchFamily="18" charset="0"/>
                <a:ea typeface="Cambria" panose="02040503050406030204" pitchFamily="18" charset="0"/>
              </a:rPr>
              <a:t>1. </a:t>
            </a:r>
            <a:r>
              <a:rPr lang="vi-VN" sz="2000" i="1" dirty="0" smtClean="0">
                <a:solidFill>
                  <a:srgbClr val="002060"/>
                </a:solidFill>
                <a:latin typeface="Cambria" panose="02040503050406030204" pitchFamily="18" charset="0"/>
                <a:ea typeface="Cambria" panose="02040503050406030204" pitchFamily="18" charset="0"/>
              </a:rPr>
              <a:t>Xác </a:t>
            </a:r>
            <a:r>
              <a:rPr lang="vi-VN" sz="2000" i="1" dirty="0">
                <a:solidFill>
                  <a:srgbClr val="002060"/>
                </a:solidFill>
                <a:latin typeface="Cambria" panose="02040503050406030204" pitchFamily="18" charset="0"/>
                <a:ea typeface="Cambria" panose="02040503050406030204" pitchFamily="18" charset="0"/>
              </a:rPr>
              <a:t>định tỉ lệ các thành phần chính trong đất? Thành phần nào chiếm tỉ lệ lớn nhất? </a:t>
            </a:r>
            <a:endParaRPr lang="en-US" sz="2000" i="1" dirty="0" smtClean="0">
              <a:solidFill>
                <a:srgbClr val="002060"/>
              </a:solidFill>
              <a:latin typeface="Cambria" panose="02040503050406030204" pitchFamily="18" charset="0"/>
              <a:ea typeface="Cambria" panose="02040503050406030204" pitchFamily="18" charset="0"/>
            </a:endParaRPr>
          </a:p>
          <a:p>
            <a:pPr algn="just"/>
            <a:r>
              <a:rPr lang="en-US" sz="2000" i="1" dirty="0" smtClean="0">
                <a:solidFill>
                  <a:srgbClr val="002060"/>
                </a:solidFill>
                <a:latin typeface="Cambria" panose="02040503050406030204" pitchFamily="18" charset="0"/>
                <a:ea typeface="Cambria" panose="02040503050406030204" pitchFamily="18" charset="0"/>
              </a:rPr>
              <a:t>2. Cho </a:t>
            </a:r>
            <a:r>
              <a:rPr lang="en-US" sz="2000" i="1" dirty="0" err="1" smtClean="0">
                <a:solidFill>
                  <a:srgbClr val="002060"/>
                </a:solidFill>
                <a:latin typeface="Cambria" panose="02040503050406030204" pitchFamily="18" charset="0"/>
                <a:ea typeface="Cambria" panose="02040503050406030204" pitchFamily="18" charset="0"/>
              </a:rPr>
              <a:t>biết</a:t>
            </a:r>
            <a:r>
              <a:rPr lang="en-US" sz="2000" i="1" dirty="0" smtClean="0">
                <a:solidFill>
                  <a:srgbClr val="002060"/>
                </a:solidFill>
                <a:latin typeface="Cambria" panose="02040503050406030204" pitchFamily="18" charset="0"/>
                <a:ea typeface="Cambria" panose="02040503050406030204" pitchFamily="18" charset="0"/>
              </a:rPr>
              <a:t> t</a:t>
            </a:r>
            <a:r>
              <a:rPr lang="vi-VN" sz="2000" i="1" dirty="0" smtClean="0">
                <a:solidFill>
                  <a:srgbClr val="002060"/>
                </a:solidFill>
                <a:latin typeface="Cambria" panose="02040503050406030204" pitchFamily="18" charset="0"/>
                <a:ea typeface="Cambria" panose="02040503050406030204" pitchFamily="18" charset="0"/>
              </a:rPr>
              <a:t>hành </a:t>
            </a:r>
            <a:r>
              <a:rPr lang="vi-VN" sz="2000" i="1" dirty="0">
                <a:solidFill>
                  <a:srgbClr val="002060"/>
                </a:solidFill>
                <a:latin typeface="Cambria" panose="02040503050406030204" pitchFamily="18" charset="0"/>
                <a:ea typeface="Cambria" panose="02040503050406030204" pitchFamily="18" charset="0"/>
              </a:rPr>
              <a:t>phần nào quan trọng nhất? Vì sao? </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4170372"/>
          </a:xfrm>
          <a:prstGeom prst="rect">
            <a:avLst/>
          </a:prstGeom>
        </p:spPr>
        <p:txBody>
          <a:bodyPr wrap="square">
            <a:spAutoFit/>
          </a:bodyPr>
          <a:lstStyle/>
          <a:p>
            <a:pPr algn="ctr"/>
            <a:r>
              <a:rPr lang="en-US" b="1" dirty="0" smtClean="0">
                <a:solidFill>
                  <a:srgbClr val="FF0000"/>
                </a:solidFill>
                <a:latin typeface="Cambria" panose="02040503050406030204" pitchFamily="18" charset="0"/>
                <a:ea typeface="Cambria" panose="02040503050406030204" pitchFamily="18" charset="0"/>
              </a:rPr>
              <a:t>* </a:t>
            </a:r>
            <a:r>
              <a:rPr lang="en-US" b="1" dirty="0" err="1" smtClean="0">
                <a:solidFill>
                  <a:srgbClr val="FF0000"/>
                </a:solidFill>
                <a:latin typeface="Cambria" panose="02040503050406030204" pitchFamily="18" charset="0"/>
                <a:ea typeface="Cambria" panose="02040503050406030204" pitchFamily="18" charset="0"/>
              </a:rPr>
              <a:t>Nhóm</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5, 6, 7, </a:t>
            </a:r>
            <a:r>
              <a:rPr lang="en-US" b="1" dirty="0" smtClean="0">
                <a:solidFill>
                  <a:srgbClr val="FF0000"/>
                </a:solidFill>
                <a:latin typeface="Cambria" panose="02040503050406030204" pitchFamily="18" charset="0"/>
                <a:ea typeface="Cambria" panose="02040503050406030204" pitchFamily="18" charset="0"/>
              </a:rPr>
              <a:t>8:</a:t>
            </a:r>
          </a:p>
          <a:p>
            <a:pPr algn="just"/>
            <a:r>
              <a:rPr lang="en-US"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Dựa</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19.2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a:solidFill>
                  <a:srgbClr val="FF0000"/>
                </a:solidFill>
                <a:latin typeface="Cambria" panose="02040503050406030204" pitchFamily="18" charset="0"/>
                <a:ea typeface="Cambria" panose="02040503050406030204" pitchFamily="18" charset="0"/>
              </a:rPr>
              <a:t>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b="1" dirty="0">
              <a:solidFill>
                <a:srgbClr val="FF0000"/>
              </a:solidFill>
              <a:latin typeface="Cambria" panose="02040503050406030204" pitchFamily="18" charset="0"/>
              <a:ea typeface="Cambria" panose="02040503050406030204" pitchFamily="18" charset="0"/>
            </a:endParaRPr>
          </a:p>
          <a:p>
            <a:pPr algn="just"/>
            <a:r>
              <a:rPr lang="en-US" sz="1900" i="1" dirty="0" smtClean="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Kể tên các tầng đất theo thứ tự từ trên xuống dưới? </a:t>
            </a:r>
          </a:p>
          <a:p>
            <a:pPr algn="just"/>
            <a:r>
              <a:rPr lang="en-US" sz="1900" i="1" dirty="0" smtClean="0">
                <a:solidFill>
                  <a:srgbClr val="002060"/>
                </a:solidFill>
                <a:latin typeface="Cambria" panose="02040503050406030204" pitchFamily="18" charset="0"/>
                <a:ea typeface="Cambria" panose="02040503050406030204" pitchFamily="18" charset="0"/>
              </a:rPr>
              <a:t>2. Cho </a:t>
            </a:r>
            <a:r>
              <a:rPr lang="en-US" sz="1900" i="1" dirty="0" err="1" smtClean="0">
                <a:solidFill>
                  <a:srgbClr val="002060"/>
                </a:solidFill>
                <a:latin typeface="Cambria" panose="02040503050406030204" pitchFamily="18" charset="0"/>
                <a:ea typeface="Cambria" panose="02040503050406030204" pitchFamily="18" charset="0"/>
              </a:rPr>
              <a:t>biết</a:t>
            </a:r>
            <a:r>
              <a:rPr lang="en-US" sz="1900" i="1" dirty="0" smtClean="0">
                <a:solidFill>
                  <a:srgbClr val="002060"/>
                </a:solidFill>
                <a:latin typeface="Cambria" panose="02040503050406030204" pitchFamily="18" charset="0"/>
                <a:ea typeface="Cambria" panose="02040503050406030204" pitchFamily="18" charset="0"/>
              </a:rPr>
              <a:t> t</a:t>
            </a:r>
            <a:r>
              <a:rPr lang="vi-VN" sz="1900" i="1" dirty="0" smtClean="0">
                <a:solidFill>
                  <a:srgbClr val="002060"/>
                </a:solidFill>
                <a:latin typeface="Cambria" panose="02040503050406030204" pitchFamily="18" charset="0"/>
                <a:ea typeface="Cambria" panose="02040503050406030204" pitchFamily="18" charset="0"/>
              </a:rPr>
              <a:t>ầng </a:t>
            </a:r>
            <a:r>
              <a:rPr lang="vi-VN" sz="1900" i="1" dirty="0">
                <a:solidFill>
                  <a:srgbClr val="002060"/>
                </a:solidFill>
                <a:latin typeface="Cambria" panose="02040503050406030204" pitchFamily="18" charset="0"/>
                <a:ea typeface="Cambria" panose="02040503050406030204" pitchFamily="18" charset="0"/>
              </a:rPr>
              <a:t>nào chứa chất mùn và có nhiều dinh dưỡng? Tầng nào chứa sản phẩm phong hóa bị biến đổi để hình thành đất?</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800" y="4572000"/>
            <a:ext cx="2959046" cy="2014855"/>
          </a:xfrm>
          <a:prstGeom prst="rect">
            <a:avLst/>
          </a:prstGeom>
          <a:noFill/>
          <a:ln>
            <a:solidFill>
              <a:srgbClr val="00FF00"/>
            </a:solidFill>
          </a:ln>
        </p:spPr>
      </p:pic>
      <p:pic>
        <p:nvPicPr>
          <p:cNvPr id="36" name="Picture 35"/>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72031" y="2438400"/>
            <a:ext cx="1850075" cy="2026683"/>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par>
                                <p:cTn id="24" presetID="14"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732916307"/>
              </p:ext>
            </p:extLst>
          </p:nvPr>
        </p:nvGraphicFramePr>
        <p:xfrm>
          <a:off x="914400" y="22098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chính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của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pic>
        <p:nvPicPr>
          <p:cNvPr id="18" name="Picture 17"/>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3599" y="1902301"/>
            <a:ext cx="2959046" cy="2014855"/>
          </a:xfrm>
          <a:prstGeom prst="rect">
            <a:avLst/>
          </a:prstGeom>
          <a:noFill/>
          <a:ln>
            <a:solidFill>
              <a:srgbClr val="00FF00"/>
            </a:solidFill>
          </a:ln>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446490" y="1836510"/>
            <a:ext cx="6553199" cy="2331660"/>
          </a:xfrm>
          <a:prstGeom prst="wedgeRoundRectCallout">
            <a:avLst>
              <a:gd name="adj1" fmla="val 47300"/>
              <a:gd name="adj2" fmla="val 84688"/>
              <a:gd name="adj3" fmla="val 16667"/>
            </a:avLst>
          </a:prstGeom>
          <a:solidFill>
            <a:schemeClr val="accent2">
              <a:lumMod val="60000"/>
              <a:lumOff val="4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37656" y="2038427"/>
            <a:ext cx="6170863" cy="2092881"/>
          </a:xfrm>
          <a:prstGeom prst="rect">
            <a:avLst/>
          </a:prstGeom>
        </p:spPr>
        <p:txBody>
          <a:bodyPr wrap="square">
            <a:spAutoFit/>
          </a:bodyPr>
          <a:lstStyle/>
          <a:p>
            <a:pPr algn="just"/>
            <a:r>
              <a:rPr lang="vi-VN" sz="2600" b="1" dirty="0">
                <a:latin typeface="Cambria" panose="02040503050406030204" pitchFamily="18" charset="0"/>
                <a:ea typeface="Cambria" panose="02040503050406030204" pitchFamily="18" charset="0"/>
              </a:rPr>
              <a:t>Lớp đất bao gồm các thành </a:t>
            </a:r>
            <a:r>
              <a:rPr lang="vi-VN" sz="2600" b="1" dirty="0" smtClean="0">
                <a:latin typeface="Cambria" panose="02040503050406030204" pitchFamily="18" charset="0"/>
                <a:ea typeface="Cambria" panose="02040503050406030204" pitchFamily="18" charset="0"/>
              </a:rPr>
              <a:t>phầ</a:t>
            </a:r>
            <a:r>
              <a:rPr lang="en-US" sz="2600" b="1" dirty="0" smtClean="0">
                <a:latin typeface="Cambria" panose="02040503050406030204" pitchFamily="18" charset="0"/>
                <a:ea typeface="Cambria" panose="02040503050406030204" pitchFamily="18" charset="0"/>
              </a:rPr>
              <a:t>n:</a:t>
            </a:r>
          </a:p>
          <a:p>
            <a:pPr algn="just"/>
            <a:r>
              <a:rPr lang="en-US" sz="2600" b="1" dirty="0" smtClean="0">
                <a:latin typeface="Cambria" panose="02040503050406030204" pitchFamily="18" charset="0"/>
                <a:ea typeface="Cambria" panose="02040503050406030204" pitchFamily="18" charset="0"/>
              </a:rPr>
              <a:t>+</a:t>
            </a:r>
            <a:r>
              <a:rPr lang="en-US" sz="2600" b="1" dirty="0">
                <a:latin typeface="Cambria" panose="02040503050406030204" pitchFamily="18" charset="0"/>
                <a:ea typeface="Cambria" panose="02040503050406030204" pitchFamily="18" charset="0"/>
              </a:rPr>
              <a:t> </a:t>
            </a:r>
            <a:r>
              <a:rPr lang="en-US" sz="2600" b="1" dirty="0" smtClean="0">
                <a:latin typeface="Cambria" panose="02040503050406030204" pitchFamily="18" charset="0"/>
                <a:ea typeface="Cambria" panose="02040503050406030204" pitchFamily="18" charset="0"/>
              </a:rPr>
              <a:t>C</a:t>
            </a:r>
            <a:r>
              <a:rPr lang="vi-VN" sz="2600" b="1" dirty="0" smtClean="0">
                <a:latin typeface="Cambria" panose="02040503050406030204" pitchFamily="18" charset="0"/>
                <a:ea typeface="Cambria" panose="02040503050406030204" pitchFamily="18" charset="0"/>
              </a:rPr>
              <a:t>hất </a:t>
            </a:r>
            <a:r>
              <a:rPr lang="vi-VN" sz="2600" b="1" dirty="0">
                <a:latin typeface="Cambria" panose="02040503050406030204" pitchFamily="18" charset="0"/>
                <a:ea typeface="Cambria" panose="02040503050406030204" pitchFamily="18" charset="0"/>
              </a:rPr>
              <a:t>vô cơ chiếm tỉ lệ lớn </a:t>
            </a:r>
            <a:r>
              <a:rPr lang="vi-VN" sz="2600" b="1" dirty="0" smtClean="0">
                <a:latin typeface="Cambria" panose="02040503050406030204" pitchFamily="18" charset="0"/>
                <a:ea typeface="Cambria" panose="02040503050406030204" pitchFamily="18" charset="0"/>
              </a:rPr>
              <a:t>nhất</a:t>
            </a:r>
            <a:endParaRPr lang="en-US" sz="2600" b="1" dirty="0" smtClean="0">
              <a:latin typeface="Cambria" panose="02040503050406030204" pitchFamily="18" charset="0"/>
              <a:ea typeface="Cambria" panose="02040503050406030204" pitchFamily="18" charset="0"/>
            </a:endParaRPr>
          </a:p>
          <a:p>
            <a:pPr algn="just"/>
            <a:r>
              <a:rPr lang="en-US" sz="2600" b="1" dirty="0" smtClean="0">
                <a:latin typeface="Cambria" panose="02040503050406030204" pitchFamily="18" charset="0"/>
                <a:ea typeface="Cambria" panose="02040503050406030204" pitchFamily="18" charset="0"/>
              </a:rPr>
              <a:t>+</a:t>
            </a:r>
            <a:r>
              <a:rPr lang="en-US" sz="2600" b="1" dirty="0">
                <a:latin typeface="Cambria" panose="02040503050406030204" pitchFamily="18" charset="0"/>
                <a:ea typeface="Cambria" panose="02040503050406030204" pitchFamily="18" charset="0"/>
              </a:rPr>
              <a:t> </a:t>
            </a:r>
            <a:r>
              <a:rPr lang="en-US" sz="2600" b="1" dirty="0" smtClean="0">
                <a:latin typeface="Cambria" panose="02040503050406030204" pitchFamily="18" charset="0"/>
                <a:ea typeface="Cambria" panose="02040503050406030204" pitchFamily="18" charset="0"/>
              </a:rPr>
              <a:t>C</a:t>
            </a:r>
            <a:r>
              <a:rPr lang="vi-VN" sz="2600" b="1" dirty="0" smtClean="0">
                <a:latin typeface="Cambria" panose="02040503050406030204" pitchFamily="18" charset="0"/>
                <a:ea typeface="Cambria" panose="02040503050406030204" pitchFamily="18" charset="0"/>
              </a:rPr>
              <a:t>hất </a:t>
            </a:r>
            <a:r>
              <a:rPr lang="vi-VN" sz="2600" b="1" dirty="0">
                <a:latin typeface="Cambria" panose="02040503050406030204" pitchFamily="18" charset="0"/>
                <a:ea typeface="Cambria" panose="02040503050406030204" pitchFamily="18" charset="0"/>
              </a:rPr>
              <a:t>hữu cơ chiếm tỉ lệ nhỏ nhất nhưng là thành phần quan trọng nhất, </a:t>
            </a:r>
            <a:r>
              <a:rPr lang="en-US" sz="2600" b="1" dirty="0" smtClean="0">
                <a:latin typeface="Cambria" panose="02040503050406030204" pitchFamily="18" charset="0"/>
                <a:ea typeface="Cambria" panose="02040503050406030204" pitchFamily="18" charset="0"/>
              </a:rPr>
              <a:t>+ </a:t>
            </a:r>
            <a:r>
              <a:rPr lang="en-US" sz="2600" b="1" dirty="0">
                <a:latin typeface="Cambria" panose="02040503050406030204" pitchFamily="18" charset="0"/>
                <a:ea typeface="Cambria" panose="02040503050406030204" pitchFamily="18" charset="0"/>
              </a:rPr>
              <a:t>N</a:t>
            </a:r>
            <a:r>
              <a:rPr lang="vi-VN" sz="2600" b="1" dirty="0" smtClean="0">
                <a:latin typeface="Cambria" panose="02040503050406030204" pitchFamily="18" charset="0"/>
                <a:ea typeface="Cambria" panose="02040503050406030204" pitchFamily="18" charset="0"/>
              </a:rPr>
              <a:t>ước </a:t>
            </a:r>
            <a:r>
              <a:rPr lang="vi-VN" sz="2600" b="1" dirty="0">
                <a:latin typeface="Cambria" panose="02040503050406030204" pitchFamily="18" charset="0"/>
                <a:ea typeface="Cambria" panose="02040503050406030204" pitchFamily="18" charset="0"/>
              </a:rPr>
              <a:t>và không khí.</a:t>
            </a:r>
          </a:p>
        </p:txBody>
      </p:sp>
      <p:sp>
        <p:nvSpPr>
          <p:cNvPr id="21" name="Text Box 9"/>
          <p:cNvSpPr txBox="1">
            <a:spLocks noChangeArrowheads="1"/>
          </p:cNvSpPr>
          <p:nvPr/>
        </p:nvSpPr>
        <p:spPr bwMode="auto">
          <a:xfrm>
            <a:off x="289263" y="1219200"/>
            <a:ext cx="44351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chính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của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Lớp đất, các thành phần chính của đất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và </a:t>
            </a:r>
            <a:r>
              <a:rPr lang="vi-VN" sz="2400" b="1" dirty="0">
                <a:solidFill>
                  <a:srgbClr val="0D30DD"/>
                </a:solidFill>
                <a:latin typeface="Cambria" pitchFamily="18" charset="0"/>
              </a:rPr>
              <a:t>tầng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27179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1903</Words>
  <Application>Microsoft Office PowerPoint</Application>
  <PresentationFormat>On-screen Show (4:3)</PresentationFormat>
  <Paragraphs>203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LỚP ĐẤT VÀ CÁC NHÂN TỐ  HÌNH THÀNH ĐẤT. MỘT SỐ  NHÓM ĐẤT ĐIỂN HÌNH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admin</cp:lastModifiedBy>
  <cp:revision>109</cp:revision>
  <dcterms:created xsi:type="dcterms:W3CDTF">2016-02-15T14:28:12Z</dcterms:created>
  <dcterms:modified xsi:type="dcterms:W3CDTF">2022-03-16T06:42:33Z</dcterms:modified>
</cp:coreProperties>
</file>