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Lst>
  <p:notesMasterIdLst>
    <p:notesMasterId r:id="rId35"/>
  </p:notesMasterIdLst>
  <p:sldIdLst>
    <p:sldId id="428" r:id="rId11"/>
    <p:sldId id="614" r:id="rId12"/>
    <p:sldId id="602" r:id="rId13"/>
    <p:sldId id="595" r:id="rId14"/>
    <p:sldId id="598" r:id="rId15"/>
    <p:sldId id="615" r:id="rId16"/>
    <p:sldId id="616" r:id="rId17"/>
    <p:sldId id="618" r:id="rId18"/>
    <p:sldId id="619" r:id="rId19"/>
    <p:sldId id="620" r:id="rId20"/>
    <p:sldId id="621" r:id="rId21"/>
    <p:sldId id="623" r:id="rId22"/>
    <p:sldId id="624" r:id="rId23"/>
    <p:sldId id="631" r:id="rId24"/>
    <p:sldId id="632" r:id="rId25"/>
    <p:sldId id="622" r:id="rId26"/>
    <p:sldId id="625" r:id="rId27"/>
    <p:sldId id="630" r:id="rId28"/>
    <p:sldId id="626" r:id="rId29"/>
    <p:sldId id="627" r:id="rId30"/>
    <p:sldId id="633" r:id="rId31"/>
    <p:sldId id="628" r:id="rId32"/>
    <p:sldId id="629"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30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4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4</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2000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4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63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5" name="Footer Placeholder 4">
            <a:extLst>
              <a:ext uri="{FF2B5EF4-FFF2-40B4-BE49-F238E27FC236}">
                <a16:creationId xmlns=""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5" name="Footer Placeholder 4">
            <a:extLst>
              <a:ext uri="{FF2B5EF4-FFF2-40B4-BE49-F238E27FC236}">
                <a16:creationId xmlns=""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771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0779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29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621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2835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3848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900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6887227"/>
      </p:ext>
    </p:extLst>
  </p:cSld>
  <p:clrMapOvr>
    <a:masterClrMapping/>
  </p:clrMapOvr>
  <p:transition>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965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10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5" name="Footer Placeholder 4">
            <a:extLst>
              <a:ext uri="{FF2B5EF4-FFF2-40B4-BE49-F238E27FC236}">
                <a16:creationId xmlns=""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3927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5823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0238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181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806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5681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2274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3196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05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831619"/>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16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8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1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88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601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89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71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0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5" name="Footer Placeholder 4">
            <a:extLst>
              <a:ext uri="{FF2B5EF4-FFF2-40B4-BE49-F238E27FC236}">
                <a16:creationId xmlns=""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6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506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632502"/>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6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004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928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540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39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1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5" name="Footer Placeholder 4">
            <a:extLst>
              <a:ext uri="{FF2B5EF4-FFF2-40B4-BE49-F238E27FC236}">
                <a16:creationId xmlns=""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192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58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877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13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29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083379"/>
      </p:ext>
    </p:extLst>
  </p:cSld>
  <p:clrMapOvr>
    <a:masterClrMapping/>
  </p:clrMapOvr>
  <p:transition>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56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23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9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79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6" name="Footer Placeholder 5">
            <a:extLst>
              <a:ext uri="{FF2B5EF4-FFF2-40B4-BE49-F238E27FC236}">
                <a16:creationId xmlns=""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070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74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59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7668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9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97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6905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3158284"/>
      </p:ext>
    </p:extLst>
  </p:cSld>
  <p:clrMapOvr>
    <a:masterClrMapping/>
  </p:clrMapOvr>
  <p:transition>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32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8" name="Footer Placeholder 7">
            <a:extLst>
              <a:ext uri="{FF2B5EF4-FFF2-40B4-BE49-F238E27FC236}">
                <a16:creationId xmlns=""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1989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932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007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571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2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4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030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2741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98861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4" name="Footer Placeholder 3">
            <a:extLst>
              <a:ext uri="{FF2B5EF4-FFF2-40B4-BE49-F238E27FC236}">
                <a16:creationId xmlns=""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0551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850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691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370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998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229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5193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87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185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3" name="Footer Placeholder 2">
            <a:extLst>
              <a:ext uri="{FF2B5EF4-FFF2-40B4-BE49-F238E27FC236}">
                <a16:creationId xmlns=""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579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122260"/>
      </p:ext>
    </p:extLst>
  </p:cSld>
  <p:clrMapOvr>
    <a:masterClrMapping/>
  </p:clrMapOvr>
  <p:transition>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8633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636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515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83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300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01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941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89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6" name="Footer Placeholder 5">
            <a:extLst>
              <a:ext uri="{FF2B5EF4-FFF2-40B4-BE49-F238E27FC236}">
                <a16:creationId xmlns=""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292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0101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381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0559472"/>
      </p:ext>
    </p:extLst>
  </p:cSld>
  <p:clrMapOvr>
    <a:masterClrMapping/>
  </p:clrMapOvr>
  <p:transition>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4373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561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4899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637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302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76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2/14/2022</a:t>
            </a:fld>
            <a:endParaRPr lang="en-US"/>
          </a:p>
        </p:txBody>
      </p:sp>
      <p:sp>
        <p:nvSpPr>
          <p:cNvPr id="6" name="Footer Placeholder 5">
            <a:extLst>
              <a:ext uri="{FF2B5EF4-FFF2-40B4-BE49-F238E27FC236}">
                <a16:creationId xmlns=""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839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6009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921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4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393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7081635"/>
      </p:ext>
    </p:extLst>
  </p:cSld>
  <p:clrMapOvr>
    <a:masterClrMapping/>
  </p:clrMapOvr>
  <p:transition>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85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243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20049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81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2/14/2022</a:t>
            </a:fld>
            <a:endParaRPr lang="en-US"/>
          </a:p>
        </p:txBody>
      </p:sp>
      <p:sp>
        <p:nvSpPr>
          <p:cNvPr id="5" name="Footer Placeholder 4">
            <a:extLst>
              <a:ext uri="{FF2B5EF4-FFF2-40B4-BE49-F238E27FC236}">
                <a16:creationId xmlns=""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20141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9929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969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709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7151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77680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14814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27515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4922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4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image" Target="../media/image15.jpg"/><Relationship Id="rId1" Type="http://schemas.openxmlformats.org/officeDocument/2006/relationships/slideLayout" Target="../slideLayouts/slideLayout83.xml"/><Relationship Id="rId6" Type="http://schemas.openxmlformats.org/officeDocument/2006/relationships/image" Target="../media/image20.jpg"/><Relationship Id="rId5" Type="http://schemas.openxmlformats.org/officeDocument/2006/relationships/image" Target="../media/image14.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71.xml"/><Relationship Id="rId6" Type="http://schemas.openxmlformats.org/officeDocument/2006/relationships/image" Target="../media/image13.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17.jpg"/><Relationship Id="rId1" Type="http://schemas.openxmlformats.org/officeDocument/2006/relationships/slideLayout" Target="../slideLayouts/slideLayout119.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5.wdp"/><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a:extLst>
              <a:ext uri="{FF2B5EF4-FFF2-40B4-BE49-F238E27FC236}">
                <a16:creationId xmlns="" xmlns:a16="http://schemas.microsoft.com/office/drawing/2014/main" id="{125E83EC-11A1-4E81-9575-26F9BF6F2CB1}"/>
              </a:ext>
            </a:extLst>
          </p:cNvPr>
          <p:cNvSpPr txBox="1">
            <a:spLocks noChangeArrowheads="1"/>
          </p:cNvSpPr>
          <p:nvPr/>
        </p:nvSpPr>
        <p:spPr bwMode="auto">
          <a:xfrm>
            <a:off x="437934" y="1444374"/>
            <a:ext cx="2333834" cy="3046988"/>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Thời</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gian</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suy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nghĩ</a:t>
            </a:r>
            <a:r>
              <a:rPr lang="en-US"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30</a:t>
            </a:r>
            <a:r>
              <a:rPr lang="vi-VN"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giây </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2" name="Picture 6" descr="Biểu Tượng Theo Chiều Kim đồng Hồ Hình ảnh | Định dạng hình ảnh PSD  611645048| vn.lovepik.com">
            <a:extLst>
              <a:ext uri="{FF2B5EF4-FFF2-40B4-BE49-F238E27FC236}">
                <a16:creationId xmlns=""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938434" y="2521046"/>
            <a:ext cx="1409672" cy="13171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 xmlns:a16="http://schemas.microsoft.com/office/drawing/2014/main" id="{1163C51C-11E6-4D78-8F1E-0838B84D0143}"/>
              </a:ext>
            </a:extLst>
          </p:cNvPr>
          <p:cNvGrpSpPr/>
          <p:nvPr/>
        </p:nvGrpSpPr>
        <p:grpSpPr>
          <a:xfrm>
            <a:off x="958830" y="1717787"/>
            <a:ext cx="10559840" cy="3898279"/>
            <a:chOff x="2502554" y="1141534"/>
            <a:chExt cx="9401776" cy="3898279"/>
          </a:xfrm>
        </p:grpSpPr>
        <p:sp>
          <p:nvSpPr>
            <p:cNvPr id="24" name="TextBox 23">
              <a:extLst>
                <a:ext uri="{FF2B5EF4-FFF2-40B4-BE49-F238E27FC236}">
                  <a16:creationId xmlns="" xmlns:a16="http://schemas.microsoft.com/office/drawing/2014/main" id="{5811B960-F14C-478E-B9A6-CFEB35EB461A}"/>
                </a:ext>
              </a:extLst>
            </p:cNvPr>
            <p:cNvSpPr txBox="1"/>
            <p:nvPr/>
          </p:nvSpPr>
          <p:spPr>
            <a:xfrm>
              <a:off x="2502554" y="3654818"/>
              <a:ext cx="9401776" cy="1384995"/>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algn="just">
                <a:defRPr/>
              </a:pPr>
              <a:r>
                <a:rPr lang="vi-VN" sz="2800" dirty="0" smtClean="0">
                  <a:solidFill>
                    <a:srgbClr val="002060"/>
                  </a:solidFill>
                  <a:latin typeface="+mj-lt"/>
                  <a:cs typeface="Times New Roman" pitchFamily="18" charset="0"/>
                </a:rPr>
                <a:t>Quan sát hình ảnh các nhân vật hoạt hình và cho biết đây là nhân vật trong bộ phim nào?</a:t>
              </a:r>
            </a:p>
            <a:p>
              <a:pPr algn="just">
                <a:defRPr/>
              </a:pPr>
              <a:endParaRPr lang="en-US" sz="2800" dirty="0">
                <a:solidFill>
                  <a:srgbClr val="002060"/>
                </a:solidFill>
                <a:latin typeface="#9Slide03 SVN-PF Din Text Pro C" panose="02000506020000020004" pitchFamily="2" charset="0"/>
                <a:cs typeface="Times New Roman" pitchFamily="18" charset="0"/>
              </a:endParaRPr>
            </a:p>
          </p:txBody>
        </p:sp>
        <p:sp>
          <p:nvSpPr>
            <p:cNvPr id="25" name="Flowchart: Terminator 24">
              <a:extLst>
                <a:ext uri="{FF2B5EF4-FFF2-40B4-BE49-F238E27FC236}">
                  <a16:creationId xmlns="" xmlns:a16="http://schemas.microsoft.com/office/drawing/2014/main" id="{BC1E91B1-C9EE-4697-92C6-E949E8AA2804}"/>
                </a:ext>
              </a:extLst>
            </p:cNvPr>
            <p:cNvSpPr/>
            <p:nvPr/>
          </p:nvSpPr>
          <p:spPr>
            <a:xfrm>
              <a:off x="6164738" y="2906215"/>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Nhiệm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vụ</a:t>
              </a:r>
              <a:r>
                <a:rPr lang="vi-VN" sz="3600" dirty="0">
                  <a:latin typeface="#9Slide03 SVN-PF Din Text Pro C" panose="02000506020000020004" pitchFamily="2" charset="0"/>
                </a:rPr>
                <a:t> </a:t>
              </a:r>
              <a:endParaRPr lang="en-US" sz="3600" dirty="0">
                <a:latin typeface="#9Slide03 SVN-PF Din Text Pro C" panose="02000506020000020004" pitchFamily="2" charset="0"/>
              </a:endParaRPr>
            </a:p>
          </p:txBody>
        </p:sp>
        <p:pic>
          <p:nvPicPr>
            <p:cNvPr id="26" name="Picture 25">
              <a:extLst>
                <a:ext uri="{FF2B5EF4-FFF2-40B4-BE49-F238E27FC236}">
                  <a16:creationId xmlns=""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6948957" y="1141534"/>
              <a:ext cx="1207481" cy="1207481"/>
            </a:xfrm>
            <a:prstGeom prst="rect">
              <a:avLst/>
            </a:prstGeom>
          </p:spPr>
        </p:pic>
      </p:grpSp>
      <p:sp>
        <p:nvSpPr>
          <p:cNvPr id="28" name="Text Box 5">
            <a:extLst>
              <a:ext uri="{FF2B5EF4-FFF2-40B4-BE49-F238E27FC236}">
                <a16:creationId xmlns=""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err="1">
                <a:solidFill>
                  <a:srgbClr val="000000"/>
                </a:solidFill>
                <a:latin typeface="#9Slide03 SVN-PF Din Text Pro C" panose="02000506020000020004" pitchFamily="2" charset="0"/>
              </a:rPr>
              <a:t>Giơ</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tay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mở</a:t>
            </a:r>
            <a:r>
              <a:rPr lang="en-US" sz="3200" b="1" dirty="0">
                <a:solidFill>
                  <a:srgbClr val="000000"/>
                </a:solidFill>
                <a:latin typeface="#9Slide03 SVN-PF Din Text Pro C" panose="02000506020000020004" pitchFamily="2" charset="0"/>
              </a:rPr>
              <a:t> MC </a:t>
            </a:r>
            <a:r>
              <a:rPr lang="en-US" sz="3200" b="1" dirty="0" err="1">
                <a:solidFill>
                  <a:srgbClr val="000000"/>
                </a:solidFill>
                <a:latin typeface="#9Slide03 SVN-PF Din Text Pro C" panose="02000506020000020004" pitchFamily="2" charset="0"/>
              </a:rPr>
              <a:t>trả</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lời</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9" name="Picture 2" descr="Để con học tốt Toán- cha mẹ cần làm gì">
            <a:extLst>
              <a:ext uri="{FF2B5EF4-FFF2-40B4-BE49-F238E27FC236}">
                <a16:creationId xmlns=""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6036" y="4775170"/>
            <a:ext cx="3858739" cy="2082830"/>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7907" y="4775169"/>
            <a:ext cx="3243304" cy="2102255"/>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7749" y="1289647"/>
            <a:ext cx="3443111" cy="2728917"/>
          </a:xfrm>
          <a:prstGeom prst="rect">
            <a:avLst/>
          </a:prstGeom>
        </p:spPr>
      </p:pic>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06210" y="955964"/>
            <a:ext cx="3828473" cy="3036608"/>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Núi lửa</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7" name="Group 6"/>
          <p:cNvGrpSpPr/>
          <p:nvPr/>
        </p:nvGrpSpPr>
        <p:grpSpPr>
          <a:xfrm>
            <a:off x="4017818" y="897240"/>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Thay đổi  của quĩ đạo TĐ</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Phá rừng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4" name="Group 23"/>
          <p:cNvGrpSpPr/>
          <p:nvPr/>
        </p:nvGrpSpPr>
        <p:grpSpPr>
          <a:xfrm>
            <a:off x="8509778" y="849025"/>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Rác thải sinh hoạt</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 </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5" name="Group 24"/>
          <p:cNvGrpSpPr/>
          <p:nvPr/>
        </p:nvGrpSpPr>
        <p:grpSpPr>
          <a:xfrm>
            <a:off x="152399" y="69275"/>
            <a:ext cx="12039600" cy="928252"/>
            <a:chOff x="152399" y="0"/>
            <a:chExt cx="12039600" cy="1190953"/>
          </a:xfrm>
        </p:grpSpPr>
        <p:grpSp>
          <p:nvGrpSpPr>
            <p:cNvPr id="26" name="Group 25">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28"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9" name="Oval 28">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7" name="Rectangle 26"/>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04805553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501800" y="1088787"/>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013785555"/>
              </p:ext>
            </p:extLst>
          </p:nvPr>
        </p:nvGraphicFramePr>
        <p:xfrm>
          <a:off x="207818" y="1576004"/>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1880065"/>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066611"/>
            <a:ext cx="81049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rPr>
              <a:t>S</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ự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7" name="Group 6"/>
          <p:cNvGrpSpPr/>
          <p:nvPr/>
        </p:nvGrpSpPr>
        <p:grpSpPr>
          <a:xfrm>
            <a:off x="152399" y="69275"/>
            <a:ext cx="12039600" cy="928252"/>
            <a:chOff x="152399" y="0"/>
            <a:chExt cx="12039600" cy="1190953"/>
          </a:xfrm>
        </p:grpSpPr>
        <p:grpSp>
          <p:nvGrpSpPr>
            <p:cNvPr id="8" name="Group 7">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2" name="Oval 11">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9" name="Rectangle 8"/>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39527825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108363"/>
            <a:ext cx="2867025" cy="225829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344" y="3343502"/>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Băng tan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Trái Đất nóng lên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8" name="Group 37"/>
          <p:cNvGrpSpPr/>
          <p:nvPr/>
        </p:nvGrpSpPr>
        <p:grpSpPr>
          <a:xfrm>
            <a:off x="7164533" y="1108363"/>
            <a:ext cx="4750376" cy="2165865"/>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Hạn hán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7" name="Group 36"/>
          <p:cNvGrpSpPr/>
          <p:nvPr/>
        </p:nvGrpSpPr>
        <p:grpSpPr>
          <a:xfrm>
            <a:off x="3172690" y="1108363"/>
            <a:ext cx="3380509" cy="261837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Sự biến đổi của bão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1108364"/>
            <a:ext cx="2867025" cy="2235138"/>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Nhiệt độ tăng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1" name="TextBox 40"/>
          <p:cNvSpPr txBox="1"/>
          <p:nvPr/>
        </p:nvSpPr>
        <p:spPr>
          <a:xfrm>
            <a:off x="10262752" y="3495901"/>
            <a:ext cx="19478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hlinkClick r:id="rId8" action="ppaction://hlinkfile"/>
              </a:rPr>
              <a:t>Còn ở Việt Nam thì BĐKH biểu hiện như thế nào?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21" name="Group 20"/>
          <p:cNvGrpSpPr/>
          <p:nvPr/>
        </p:nvGrpSpPr>
        <p:grpSpPr>
          <a:xfrm>
            <a:off x="152399" y="69275"/>
            <a:ext cx="12039600" cy="928252"/>
            <a:chOff x="152399" y="0"/>
            <a:chExt cx="12039600" cy="1190953"/>
          </a:xfrm>
        </p:grpSpPr>
        <p:grpSp>
          <p:nvGrpSpPr>
            <p:cNvPr id="22" name="Group 21">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2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7" name="Oval 26">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3" name="Rectangle 22"/>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
        <p:nvSpPr>
          <p:cNvPr id="2" name="Oval 1"/>
          <p:cNvSpPr/>
          <p:nvPr/>
        </p:nvSpPr>
        <p:spPr>
          <a:xfrm>
            <a:off x="6920344" y="2978102"/>
            <a:ext cx="4994565" cy="37135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latin typeface="Times New Roman" pitchFamily="18" charset="0"/>
                <a:cs typeface="Times New Roman" pitchFamily="18" charset="0"/>
              </a:rPr>
              <a:t>Số</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ngày</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lạnh</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bị</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rút</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ngắn</a:t>
            </a:r>
            <a:r>
              <a:rPr lang="en-US" sz="2000" b="1" dirty="0" smtClean="0">
                <a:solidFill>
                  <a:srgbClr val="C00000"/>
                </a:solidFill>
                <a:latin typeface="Times New Roman" pitchFamily="18" charset="0"/>
                <a:cs typeface="Times New Roman" pitchFamily="18" charset="0"/>
              </a:rPr>
              <a:t> do </a:t>
            </a:r>
            <a:r>
              <a:rPr lang="en-US" sz="2000" b="1" dirty="0" err="1" smtClean="0">
                <a:solidFill>
                  <a:srgbClr val="C00000"/>
                </a:solidFill>
                <a:latin typeface="Times New Roman" pitchFamily="18" charset="0"/>
                <a:cs typeface="Times New Roman" pitchFamily="18" charset="0"/>
              </a:rPr>
              <a:t>nhiệt</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độ</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tăng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cao</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nắng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nóng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kéo</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dài</a:t>
            </a:r>
            <a:r>
              <a:rPr lang="en-US" sz="2000" b="1" dirty="0" smtClean="0">
                <a:solidFill>
                  <a:srgbClr val="C00000"/>
                </a:solidFill>
                <a:latin typeface="Times New Roman" pitchFamily="18" charset="0"/>
                <a:cs typeface="Times New Roman" pitchFamily="18" charset="0"/>
              </a:rPr>
              <a:t>.</a:t>
            </a:r>
          </a:p>
          <a:p>
            <a:pPr algn="ctr"/>
            <a:r>
              <a:rPr lang="en-US" sz="2000" b="1" dirty="0" err="1" smtClean="0">
                <a:solidFill>
                  <a:srgbClr val="C00000"/>
                </a:solidFill>
                <a:latin typeface="Times New Roman" pitchFamily="18" charset="0"/>
                <a:cs typeface="Times New Roman" pitchFamily="18" charset="0"/>
              </a:rPr>
              <a:t>Thường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xuyên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xảy</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ra</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thiên</a:t>
            </a:r>
            <a:r>
              <a:rPr lang="en-US" sz="2000" b="1" dirty="0" smtClean="0">
                <a:solidFill>
                  <a:srgbClr val="C00000"/>
                </a:solidFill>
                <a:latin typeface="Times New Roman" pitchFamily="18" charset="0"/>
                <a:cs typeface="Times New Roman" pitchFamily="18" charset="0"/>
              </a:rPr>
              <a:t> tai</a:t>
            </a:r>
          </a:p>
          <a:p>
            <a:pPr algn="ctr"/>
            <a:r>
              <a:rPr lang="en-US" sz="2000" b="1" dirty="0" err="1" smtClean="0">
                <a:solidFill>
                  <a:srgbClr val="C00000"/>
                </a:solidFill>
                <a:latin typeface="Times New Roman" pitchFamily="18" charset="0"/>
                <a:cs typeface="Times New Roman" pitchFamily="18" charset="0"/>
              </a:rPr>
              <a:t>Xuất</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hiện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nhiều</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hiện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tượng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cực</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đoan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mưa</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đá</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lốc</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xoáy</a:t>
            </a:r>
            <a:r>
              <a:rPr lang="en-US" sz="2000" b="1" dirty="0" smtClean="0">
                <a:solidFill>
                  <a:srgbClr val="C00000"/>
                </a:solidFill>
                <a:latin typeface="Times New Roman" pitchFamily="18" charset="0"/>
                <a:cs typeface="Times New Roman" pitchFamily="18" charset="0"/>
              </a:rPr>
              <a:t>,…</a:t>
            </a:r>
          </a:p>
          <a:p>
            <a:pPr algn="ctr"/>
            <a:r>
              <a:rPr lang="en-US" sz="2000" b="1" dirty="0" err="1" smtClean="0">
                <a:solidFill>
                  <a:srgbClr val="C00000"/>
                </a:solidFill>
                <a:latin typeface="Times New Roman" pitchFamily="18" charset="0"/>
                <a:cs typeface="Times New Roman" pitchFamily="18" charset="0"/>
              </a:rPr>
              <a:t>Nước</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biển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dâng</a:t>
            </a:r>
            <a:r>
              <a:rPr lang="en-US" sz="2000" b="1" dirty="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=&gt; </a:t>
            </a:r>
            <a:r>
              <a:rPr lang="en-US" sz="2000" b="1" dirty="0" err="1" smtClean="0">
                <a:solidFill>
                  <a:srgbClr val="C00000"/>
                </a:solidFill>
                <a:latin typeface="Times New Roman" pitchFamily="18" charset="0"/>
                <a:cs typeface="Times New Roman" pitchFamily="18" charset="0"/>
              </a:rPr>
              <a:t>đất</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nhiễm</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mặn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phèn</a:t>
            </a:r>
            <a:r>
              <a:rPr lang="en-US" sz="2000" b="1" dirty="0" smtClean="0">
                <a:solidFill>
                  <a:srgbClr val="C00000"/>
                </a:solidFill>
                <a:latin typeface="Times New Roman" pitchFamily="18" charset="0"/>
                <a:cs typeface="Times New Roman" pitchFamily="18" charset="0"/>
              </a:rPr>
              <a:t>…</a:t>
            </a:r>
          </a:p>
          <a:p>
            <a:pPr algn="ctr"/>
            <a:r>
              <a:rPr lang="en-US" sz="2000" b="1" dirty="0" err="1" smtClean="0">
                <a:solidFill>
                  <a:srgbClr val="C00000"/>
                </a:solidFill>
                <a:latin typeface="Times New Roman" pitchFamily="18" charset="0"/>
                <a:cs typeface="Times New Roman" pitchFamily="18" charset="0"/>
              </a:rPr>
              <a:t>Hạn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hán</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kéo</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dài</a:t>
            </a: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891996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321691" y="1088789"/>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514637224"/>
              </p:ext>
            </p:extLst>
          </p:nvPr>
        </p:nvGraphicFramePr>
        <p:xfrm>
          <a:off x="207818" y="1814944"/>
          <a:ext cx="11734800" cy="5043056"/>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260764">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Giải pháp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1977048"/>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482247"/>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4676776"/>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2"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5227421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Lượng khí thải CO2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85" y="0"/>
            <a:ext cx="7561385" cy="6473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19 được gọi là năm đại họa của biến đổi khí hậu: Chúng ta sẽ phải làm gì  trong thập kỷ t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85" y="222378"/>
            <a:ext cx="9620095" cy="625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321691" y="1088789"/>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2"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
        <p:nvSpPr>
          <p:cNvPr id="4" name="Rounded Rectangle 3"/>
          <p:cNvSpPr/>
          <p:nvPr/>
        </p:nvSpPr>
        <p:spPr>
          <a:xfrm>
            <a:off x="281354" y="1512277"/>
            <a:ext cx="10574215" cy="50878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rgbClr val="C00000"/>
              </a:solidFill>
              <a:latin typeface="Times New Roman" pitchFamily="18" charset="0"/>
              <a:cs typeface="Times New Roman" pitchFamily="18" charset="0"/>
            </a:endParaRPr>
          </a:p>
          <a:p>
            <a:endParaRPr lang="en-US" b="1" dirty="0">
              <a:solidFill>
                <a:srgbClr val="C00000"/>
              </a:solidFill>
              <a:latin typeface="Times New Roman" pitchFamily="18" charset="0"/>
              <a:cs typeface="Times New Roman" pitchFamily="18" charset="0"/>
            </a:endParaRPr>
          </a:p>
          <a:p>
            <a:endParaRPr lang="en-US" b="1" dirty="0" smtClean="0">
              <a:solidFill>
                <a:srgbClr val="C00000"/>
              </a:solidFill>
              <a:latin typeface="Times New Roman" pitchFamily="18" charset="0"/>
              <a:cs typeface="Times New Roman" pitchFamily="18" charset="0"/>
            </a:endParaRPr>
          </a:p>
          <a:p>
            <a:r>
              <a:rPr lang="en-US" b="1" dirty="0" err="1" smtClean="0">
                <a:solidFill>
                  <a:srgbClr val="C00000"/>
                </a:solidFill>
                <a:latin typeface="Times New Roman" pitchFamily="18" charset="0"/>
                <a:cs typeface="Times New Roman" pitchFamily="18" charset="0"/>
              </a:rPr>
              <a:t>Năm</a:t>
            </a:r>
            <a:r>
              <a:rPr lang="en-US" b="1" dirty="0" smtClean="0">
                <a:solidFill>
                  <a:srgbClr val="C00000"/>
                </a:solidFill>
                <a:latin typeface="Times New Roman" pitchFamily="18" charset="0"/>
                <a:cs typeface="Times New Roman" pitchFamily="18" charset="0"/>
              </a:rPr>
              <a:t> 2019 </a:t>
            </a:r>
            <a:r>
              <a:rPr lang="en-US" b="1" dirty="0" err="1" smtClean="0">
                <a:solidFill>
                  <a:srgbClr val="C00000"/>
                </a:solidFill>
                <a:latin typeface="Times New Roman" pitchFamily="18" charset="0"/>
                <a:cs typeface="Times New Roman" pitchFamily="18" charset="0"/>
              </a:rPr>
              <a:t>tình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trạng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biến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đổi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khí</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hậu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diễn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ra</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rất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khắc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nghiệt</a:t>
            </a:r>
            <a:r>
              <a:rPr lang="en-US" b="1" dirty="0" smtClean="0">
                <a:solidFill>
                  <a:srgbClr val="C00000"/>
                </a:solidFill>
                <a:latin typeface="Times New Roman" pitchFamily="18" charset="0"/>
                <a:cs typeface="Times New Roman" pitchFamily="18" charset="0"/>
              </a:rPr>
              <a:t> ( </a:t>
            </a:r>
            <a:r>
              <a:rPr lang="en-US" b="1" dirty="0" err="1" smtClean="0">
                <a:solidFill>
                  <a:srgbClr val="C00000"/>
                </a:solidFill>
                <a:latin typeface="Times New Roman" pitchFamily="18" charset="0"/>
                <a:cs typeface="Times New Roman" pitchFamily="18" charset="0"/>
              </a:rPr>
              <a:t>năm</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thảm</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họa</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của</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thiên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nhiên</a:t>
            </a:r>
            <a:r>
              <a:rPr lang="en-US" b="1" dirty="0" smtClean="0">
                <a:solidFill>
                  <a:srgbClr val="C00000"/>
                </a:solidFill>
                <a:latin typeface="Times New Roman" pitchFamily="18" charset="0"/>
                <a:cs typeface="Times New Roman" pitchFamily="18" charset="0"/>
              </a:rPr>
              <a:t>):  </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Khiến </a:t>
            </a:r>
            <a:r>
              <a:rPr lang="vi-VN" dirty="0">
                <a:solidFill>
                  <a:srgbClr val="C00000"/>
                </a:solidFill>
                <a:latin typeface="Times New Roman" pitchFamily="18" charset="0"/>
                <a:cs typeface="Times New Roman" pitchFamily="18" charset="0"/>
              </a:rPr>
              <a:t>mùa cháy rừng tại Australia bắt đầu sớm hơn mọi năm và diễn biến khắc nghiệt hơn. Cũng là nguyên nhân khiến vụ cháy rừng Amazon diễn ra phức tạp và nghiêm trọng hơn. Tàn phá nặng nề khu rừng. Đều do tác động của hạn hán, mùa khô – tác hại của biến đổi khí hậu.</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Ít </a:t>
            </a:r>
            <a:r>
              <a:rPr lang="vi-VN" dirty="0">
                <a:solidFill>
                  <a:srgbClr val="C00000"/>
                </a:solidFill>
                <a:latin typeface="Times New Roman" pitchFamily="18" charset="0"/>
                <a:cs typeface="Times New Roman" pitchFamily="18" charset="0"/>
              </a:rPr>
              <a:t>nhất 74.155 vụ cháy rừng đã xảy ra tại Brazil chỉ trong 8 tháng, đây là con số cao kỷ lục từ năm 2013</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Nước </a:t>
            </a:r>
            <a:r>
              <a:rPr lang="vi-VN" dirty="0">
                <a:solidFill>
                  <a:srgbClr val="C00000"/>
                </a:solidFill>
                <a:latin typeface="Times New Roman" pitchFamily="18" charset="0"/>
                <a:cs typeface="Times New Roman" pitchFamily="18" charset="0"/>
              </a:rPr>
              <a:t>Mỹ mở đầu năm 2019 với một đợt lốc xoáy vùng cực làm tê liệt toàn bộ khu vực Trung Tây và duyên hải phía Đông</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Trận </a:t>
            </a:r>
            <a:r>
              <a:rPr lang="vi-VN" dirty="0">
                <a:solidFill>
                  <a:srgbClr val="C00000"/>
                </a:solidFill>
                <a:latin typeface="Times New Roman" pitchFamily="18" charset="0"/>
                <a:cs typeface="Times New Roman" pitchFamily="18" charset="0"/>
              </a:rPr>
              <a:t>“bom bão tuyết” có đợt tuyết tan chảy nhanh đã nhấn chìm các vùng đất rộng lớn ở 9 bang ở Mỹ</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Siêu </a:t>
            </a:r>
            <a:r>
              <a:rPr lang="vi-VN" dirty="0">
                <a:solidFill>
                  <a:srgbClr val="C00000"/>
                </a:solidFill>
                <a:latin typeface="Times New Roman" pitchFamily="18" charset="0"/>
                <a:cs typeface="Times New Roman" pitchFamily="18" charset="0"/>
              </a:rPr>
              <a:t>bão Kenneth đã san phẳng nhiều vùng ở Mozambique</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Bão </a:t>
            </a:r>
            <a:r>
              <a:rPr lang="vi-VN" dirty="0">
                <a:solidFill>
                  <a:srgbClr val="C00000"/>
                </a:solidFill>
                <a:latin typeface="Times New Roman" pitchFamily="18" charset="0"/>
                <a:cs typeface="Times New Roman" pitchFamily="18" charset="0"/>
              </a:rPr>
              <a:t>cấp 5 Dorian với sức gió vô cùng mạnh đã tấn công quần đảo Bahamas. Khiến nhiều người thiệt mạng, mất tích cùng với sự thiệt hại kinh tế trầm trọng. Đây được coi là một trong những cơn bão mạnh nhất trong lịch sử trên biển Caribbe .Và là thảm họa thiên nhiên nghiêm trọng nhất trong lịch sử quần đảo này.</a:t>
            </a:r>
          </a:p>
          <a:p>
            <a:r>
              <a:rPr lang="en-US" dirty="0" smtClean="0">
                <a:solidFill>
                  <a:srgbClr val="C00000"/>
                </a:solidFill>
                <a:latin typeface="Times New Roman" pitchFamily="18" charset="0"/>
                <a:cs typeface="Times New Roman" pitchFamily="18" charset="0"/>
              </a:rPr>
              <a:t>+ </a:t>
            </a:r>
            <a:r>
              <a:rPr lang="vi-VN" dirty="0" smtClean="0">
                <a:solidFill>
                  <a:srgbClr val="C00000"/>
                </a:solidFill>
                <a:latin typeface="Times New Roman" pitchFamily="18" charset="0"/>
                <a:cs typeface="Times New Roman" pitchFamily="18" charset="0"/>
              </a:rPr>
              <a:t>Lũ </a:t>
            </a:r>
            <a:r>
              <a:rPr lang="vi-VN" dirty="0">
                <a:solidFill>
                  <a:srgbClr val="C00000"/>
                </a:solidFill>
                <a:latin typeface="Times New Roman" pitchFamily="18" charset="0"/>
                <a:cs typeface="Times New Roman" pitchFamily="18" charset="0"/>
              </a:rPr>
              <a:t>lụt và hạn hán ở các quốc gia đã khiến hàng triệu người dân rơi vào cảnh đói ăn khi vụ mùa bị mất trắng.</a:t>
            </a:r>
          </a:p>
          <a:p>
            <a:r>
              <a:rPr lang="vi-VN" dirty="0">
                <a:solidFill>
                  <a:srgbClr val="C00000"/>
                </a:solidFill>
                <a:latin typeface="Times New Roman" pitchFamily="18" charset="0"/>
                <a:cs typeface="Times New Roman" pitchFamily="18" charset="0"/>
              </a:rPr>
              <a:t>Khoảng gần cuối năm, Nhật Bản “oằn mình” hứng chịu hậu quả của bão Hagabis.</a:t>
            </a:r>
          </a:p>
          <a:p>
            <a:r>
              <a:rPr lang="vi-VN" dirty="0">
                <a:solidFill>
                  <a:srgbClr val="C00000"/>
                </a:solidFill>
                <a:latin typeface="Times New Roman" pitchFamily="18" charset="0"/>
                <a:cs typeface="Times New Roman" pitchFamily="18" charset="0"/>
              </a:rPr>
              <a:t/>
            </a:r>
            <a:br>
              <a:rPr lang="vi-VN" dirty="0">
                <a:solidFill>
                  <a:srgbClr val="C00000"/>
                </a:solidFill>
                <a:latin typeface="Times New Roman" pitchFamily="18" charset="0"/>
                <a:cs typeface="Times New Roman" pitchFamily="18" charset="0"/>
              </a:rPr>
            </a:br>
            <a:endParaRPr lang="en-US" dirty="0" smtClean="0">
              <a:solidFill>
                <a:srgbClr val="C00000"/>
              </a:solidFill>
              <a:latin typeface="Times New Roman" pitchFamily="18" charset="0"/>
              <a:cs typeface="Times New Roman" pitchFamily="18" charset="0"/>
            </a:endParaRPr>
          </a:p>
          <a:p>
            <a:r>
              <a:rPr lang="en-US" dirty="0" smtClean="0">
                <a:solidFill>
                  <a:srgbClr val="C00000"/>
                </a:solidFill>
                <a:latin typeface="Times New Roman" pitchFamily="18" charset="0"/>
                <a:cs typeface="Times New Roman" pitchFamily="18" charset="0"/>
              </a:rPr>
              <a:t/>
            </a:r>
            <a:br>
              <a:rPr lang="en-US" dirty="0" smtClean="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7715442"/>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371600"/>
            <a:ext cx="11975548" cy="21058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0" name="Rectangle 9"/>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8173690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66239" y="1185770"/>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1386318714"/>
              </p:ext>
            </p:extLst>
          </p:nvPr>
        </p:nvGraphicFramePr>
        <p:xfrm>
          <a:off x="207818" y="1898072"/>
          <a:ext cx="11734800" cy="5116646"/>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681881">
                <a:tc>
                  <a:txBody>
                    <a:bodyPr/>
                    <a:lstStyle/>
                    <a:p>
                      <a:pPr algn="ctr">
                        <a:lnSpc>
                          <a:spcPct val="115000"/>
                        </a:lnSpc>
                        <a:spcAft>
                          <a:spcPts val="0"/>
                        </a:spcAft>
                      </a:pPr>
                      <a:r>
                        <a:rPr lang="nl-NL" sz="20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690438">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Biểu hiện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484946">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Hậu quả</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259381">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Giải pháp</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2198719"/>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994870"/>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tượng </a:t>
            </a:r>
            <a:r>
              <a:rPr kumimoji="0" lang="vi-VN"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cực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5161688"/>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12604" y="5691841"/>
            <a:ext cx="7916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52399" y="69275"/>
            <a:ext cx="12039600" cy="928252"/>
            <a:chOff x="152399" y="0"/>
            <a:chExt cx="12039600" cy="1190953"/>
          </a:xfrm>
        </p:grpSpPr>
        <p:grpSp>
          <p:nvGrpSpPr>
            <p:cNvPr id="11" name="Group 10">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3"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4" name="Oval 13">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2" name="Rectangle 1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417245678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067" y="199625"/>
            <a:ext cx="8714333" cy="6600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ông có mô tả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39" y="66246"/>
            <a:ext cx="8006862" cy="686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359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182"/>
            <a:ext cx="4308764" cy="28817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52" y="1440873"/>
            <a:ext cx="3754581" cy="27570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1440873"/>
            <a:ext cx="4128655" cy="27570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grpSp>
        <p:nvGrpSpPr>
          <p:cNvPr id="14" name="Group 13"/>
          <p:cNvGrpSpPr/>
          <p:nvPr/>
        </p:nvGrpSpPr>
        <p:grpSpPr>
          <a:xfrm>
            <a:off x="152399" y="69275"/>
            <a:ext cx="12039600" cy="928252"/>
            <a:chOff x="152399" y="0"/>
            <a:chExt cx="12039600" cy="1190953"/>
          </a:xfrm>
        </p:grpSpPr>
        <p:grpSp>
          <p:nvGrpSpPr>
            <p:cNvPr id="15" name="Group 14">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7"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8" name="Oval 17">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58700972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7934" y="1444374"/>
            <a:ext cx="1640248" cy="2800767"/>
            <a:chOff x="437934" y="1444374"/>
            <a:chExt cx="1640248" cy="2800767"/>
          </a:xfrm>
        </p:grpSpPr>
        <p:sp>
          <p:nvSpPr>
            <p:cNvPr id="21" name="Text Box 5">
              <a:extLst>
                <a:ext uri="{FF2B5EF4-FFF2-40B4-BE49-F238E27FC236}">
                  <a16:creationId xmlns="" xmlns:a16="http://schemas.microsoft.com/office/drawing/2014/main" id="{125E83EC-11A1-4E81-9575-26F9BF6F2CB1}"/>
                </a:ext>
              </a:extLst>
            </p:cNvPr>
            <p:cNvSpPr txBox="1">
              <a:spLocks noChangeArrowheads="1"/>
            </p:cNvSpPr>
            <p:nvPr/>
          </p:nvSpPr>
          <p:spPr bwMode="auto">
            <a:xfrm>
              <a:off x="437934" y="1444374"/>
              <a:ext cx="1640248" cy="2800767"/>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Thời</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gian</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suy</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nghĩ</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30</a:t>
              </a:r>
              <a:r>
                <a:rPr kumimoji="0" lang="vi-VN"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giây </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2" name="Picture 6" descr="Biểu Tượng Theo Chiều Kim đồng Hồ Hình ảnh | Định dạng hình ảnh PSD  611645048| vn.lovepik.com">
              <a:extLst>
                <a:ext uri="{FF2B5EF4-FFF2-40B4-BE49-F238E27FC236}">
                  <a16:creationId xmlns=""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716431" y="3006436"/>
              <a:ext cx="1083253" cy="1012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 xmlns:a16="http://schemas.microsoft.com/office/drawing/2014/main" id="{1163C51C-11E6-4D78-8F1E-0838B84D0143}"/>
              </a:ext>
            </a:extLst>
          </p:cNvPr>
          <p:cNvGrpSpPr/>
          <p:nvPr/>
        </p:nvGrpSpPr>
        <p:grpSpPr>
          <a:xfrm>
            <a:off x="1316181" y="4114627"/>
            <a:ext cx="10202488" cy="2583678"/>
            <a:chOff x="2820716" y="3538374"/>
            <a:chExt cx="9083614" cy="2583678"/>
          </a:xfrm>
        </p:grpSpPr>
        <p:sp>
          <p:nvSpPr>
            <p:cNvPr id="24" name="TextBox 23">
              <a:extLst>
                <a:ext uri="{FF2B5EF4-FFF2-40B4-BE49-F238E27FC236}">
                  <a16:creationId xmlns="" xmlns:a16="http://schemas.microsoft.com/office/drawing/2014/main" id="{5811B960-F14C-478E-B9A6-CFEB35EB461A}"/>
                </a:ext>
              </a:extLst>
            </p:cNvPr>
            <p:cNvSpPr txBox="1"/>
            <p:nvPr/>
          </p:nvSpPr>
          <p:spPr>
            <a:xfrm>
              <a:off x="2820716" y="4860168"/>
              <a:ext cx="9083614" cy="1261884"/>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rPr>
                <a:t>Quan sát hình ảnh và</a:t>
              </a:r>
              <a:r>
                <a:rPr kumimoji="0" lang="vi-VN" sz="24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itchFamily="18" charset="0"/>
                </a:rPr>
                <a:t> cho biết em đang liên tưởng đến vấn đề môi trường nào đang được nhân loại quan tâm?</a:t>
              </a:r>
              <a:endPar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9Slide03 SVN-PF Din Text Pro C" panose="02000506020000020004" pitchFamily="2" charset="0"/>
                <a:ea typeface="+mn-ea"/>
                <a:cs typeface="Times New Roman" pitchFamily="18" charset="0"/>
              </a:endParaRPr>
            </a:p>
          </p:txBody>
        </p:sp>
        <p:sp>
          <p:nvSpPr>
            <p:cNvPr id="25" name="Flowchart: Terminator 24">
              <a:extLst>
                <a:ext uri="{FF2B5EF4-FFF2-40B4-BE49-F238E27FC236}">
                  <a16:creationId xmlns="" xmlns:a16="http://schemas.microsoft.com/office/drawing/2014/main" id="{BC1E91B1-C9EE-4697-92C6-E949E8AA2804}"/>
                </a:ext>
              </a:extLst>
            </p:cNvPr>
            <p:cNvSpPr/>
            <p:nvPr/>
          </p:nvSpPr>
          <p:spPr>
            <a:xfrm>
              <a:off x="6164738" y="4291676"/>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Nhiệm</a:t>
              </a:r>
              <a:r>
                <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vụ</a:t>
              </a:r>
              <a:r>
                <a:rPr kumimoji="0" lang="vi-VN"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endPar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endParaRPr>
            </a:p>
          </p:txBody>
        </p:sp>
        <p:pic>
          <p:nvPicPr>
            <p:cNvPr id="26" name="Picture 25">
              <a:extLst>
                <a:ext uri="{FF2B5EF4-FFF2-40B4-BE49-F238E27FC236}">
                  <a16:creationId xmlns=""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4753288" y="3538374"/>
              <a:ext cx="1207481" cy="1207481"/>
            </a:xfrm>
            <a:prstGeom prst="rect">
              <a:avLst/>
            </a:prstGeom>
          </p:spPr>
        </p:pic>
      </p:grpSp>
      <p:grpSp>
        <p:nvGrpSpPr>
          <p:cNvPr id="8" name="Group 7"/>
          <p:cNvGrpSpPr/>
          <p:nvPr/>
        </p:nvGrpSpPr>
        <p:grpSpPr>
          <a:xfrm>
            <a:off x="2319881" y="1502925"/>
            <a:ext cx="1808774" cy="2554545"/>
            <a:chOff x="2901874" y="1464019"/>
            <a:chExt cx="2333834" cy="2554545"/>
          </a:xfrm>
        </p:grpSpPr>
        <p:sp>
          <p:nvSpPr>
            <p:cNvPr id="28" name="Text Box 5">
              <a:extLst>
                <a:ext uri="{FF2B5EF4-FFF2-40B4-BE49-F238E27FC236}">
                  <a16:creationId xmlns=""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Giơ</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tay</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mở</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MC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trả</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lời</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9" name="Picture 2" descr="Để con học tốt Toán- cha mẹ cần làm gì">
              <a:extLst>
                <a:ext uri="{FF2B5EF4-FFF2-40B4-BE49-F238E27FC236}">
                  <a16:creationId xmlns="" xmlns:a16="http://schemas.microsoft.com/office/drawing/2014/main" id="{9D394DCD-0054-458E-B275-14F0D393493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a:extLst>
              <a:ext uri="{FF2B5EF4-FFF2-40B4-BE49-F238E27FC236}">
                <a16:creationId xmlns=""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rPr>
                <a:t>KHỞI ĐỘNG</a:t>
              </a:r>
              <a:endParaRPr kumimoji="0" lang="en-US" sz="8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1536" y="1473493"/>
            <a:ext cx="3969628" cy="2771648"/>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64143" y="1431932"/>
            <a:ext cx="3273374" cy="3273374"/>
          </a:xfrm>
          <a:prstGeom prst="rect">
            <a:avLst/>
          </a:prstGeom>
        </p:spPr>
      </p:pic>
    </p:spTree>
    <p:extLst>
      <p:ext uri="{BB962C8B-B14F-4D97-AF65-F5344CB8AC3E}">
        <p14:creationId xmlns:p14="http://schemas.microsoft.com/office/powerpoint/2010/main" val="4109428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1562" y="1765019"/>
            <a:ext cx="6289662" cy="830997"/>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II. Phòng tránh thiên tai và ứng phó với biến đổi khí hậu</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29372" y="1100123"/>
            <a:ext cx="5762628" cy="2308324"/>
          </a:xfrm>
          <a:prstGeom prst="rect">
            <a:avLst/>
          </a:prstGeom>
          <a:noFill/>
        </p:spPr>
        <p:txBody>
          <a:bodyPr wrap="square" rtlCol="0">
            <a:spAutoFit/>
          </a:bodyPr>
          <a:lstStyle/>
          <a:p>
            <a:r>
              <a:rPr lang="nl-NL" b="1" dirty="0">
                <a:latin typeface="Times New Roman" panose="02020603050405020304" pitchFamily="18" charset="0"/>
                <a:cs typeface="Times New Roman" panose="02020603050405020304" pitchFamily="18" charset="0"/>
              </a:rPr>
              <a:t>Dựa vào thông tin trong bài, bảng 14.1 và hình 14.3, em hãy:</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Trình bày khái niệm thiên tai.</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Cho biết bản thân em có thế thực hiện được biện pháp phòng tránh thiên tai nào?</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Giải thích tại sao các hoạt động trong hình 14.3 sẽ giúp chúng ta ứng phó với biến đổi khí hậu?</a:t>
            </a:r>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5603646"/>
              </p:ext>
            </p:extLst>
          </p:nvPr>
        </p:nvGraphicFramePr>
        <p:xfrm>
          <a:off x="1357313" y="3576866"/>
          <a:ext cx="10158411" cy="2966808"/>
        </p:xfrm>
        <a:graphic>
          <a:graphicData uri="http://schemas.openxmlformats.org/drawingml/2006/table">
            <a:tbl>
              <a:tblPr firstRow="1" firstCol="1" bandRow="1"/>
              <a:tblGrid>
                <a:gridCol w="3251435">
                  <a:extLst>
                    <a:ext uri="{9D8B030D-6E8A-4147-A177-3AD203B41FA5}">
                      <a16:colId xmlns="" xmlns:a16="http://schemas.microsoft.com/office/drawing/2014/main" val="1599448395"/>
                    </a:ext>
                  </a:extLst>
                </a:gridCol>
                <a:gridCol w="6906976">
                  <a:extLst>
                    <a:ext uri="{9D8B030D-6E8A-4147-A177-3AD203B41FA5}">
                      <a16:colId xmlns="" xmlns:a16="http://schemas.microsoft.com/office/drawing/2014/main" val="1882554134"/>
                    </a:ext>
                  </a:extLst>
                </a:gridCol>
              </a:tblGrid>
              <a:tr h="476844">
                <a:tc>
                  <a:txBody>
                    <a:bodyPr/>
                    <a:lstStyle/>
                    <a:p>
                      <a:pPr algn="ctr">
                        <a:lnSpc>
                          <a:spcPct val="115000"/>
                        </a:lnSpc>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Biện pháp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84463643"/>
                  </a:ext>
                </a:extLst>
              </a:tr>
              <a:tr h="81571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trổng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44696366"/>
                  </a:ext>
                </a:extLst>
              </a:tr>
              <a:tr h="85302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Trong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62605923"/>
                  </a:ext>
                </a:extLst>
              </a:tr>
              <a:tr h="82123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Sau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02956789"/>
                  </a:ext>
                </a:extLst>
              </a:tr>
            </a:tbl>
          </a:graphicData>
        </a:graphic>
      </p:graphicFrame>
    </p:spTree>
    <p:extLst>
      <p:ext uri="{BB962C8B-B14F-4D97-AF65-F5344CB8AC3E}">
        <p14:creationId xmlns:p14="http://schemas.microsoft.com/office/powerpoint/2010/main" val="3138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6451"/>
            <a:ext cx="12192000" cy="5925333"/>
          </a:xfrm>
          <a:prstGeom prst="rect">
            <a:avLst/>
          </a:prstGeom>
        </p:spPr>
      </p:pic>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41562" y="1222615"/>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1562" y="1765019"/>
            <a:ext cx="6289662" cy="83099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II. Phòng tránh thiên tai và ứng phó với biến đổi khí hậu</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12540" y="2596016"/>
            <a:ext cx="9693460" cy="4154984"/>
          </a:xfrm>
          <a:prstGeom prst="rect">
            <a:avLst/>
          </a:prstGeom>
          <a:solidFill>
            <a:schemeClr val="accent2">
              <a:lumMod val="20000"/>
              <a:lumOff val="80000"/>
            </a:schemeClr>
          </a:solidFill>
        </p:spPr>
        <p:txBody>
          <a:bodyPr wrap="square">
            <a:spAutoFit/>
          </a:bodyPr>
          <a:lstStyle/>
          <a:p>
            <a:pPr algn="just"/>
            <a:r>
              <a:rPr lang="vi-VN" sz="2400" b="1" dirty="0">
                <a:latin typeface="Cambria" panose="02040503050406030204" pitchFamily="18" charset="0"/>
                <a:ea typeface="Cambria" panose="02040503050406030204" pitchFamily="18" charset="0"/>
              </a:rPr>
              <a:t>- Thiên tai là những thảm họa bất ngờ do thiên nhiên gây ra cho con người như: bão, lốc xoáy, lũ lụt, hạn hán, mưa đá…</a:t>
            </a:r>
          </a:p>
          <a:p>
            <a:pPr algn="just"/>
            <a:r>
              <a:rPr lang="vi-VN" sz="2400" b="1" dirty="0">
                <a:latin typeface="Cambria" panose="02040503050406030204" pitchFamily="18" charset="0"/>
                <a:ea typeface="Cambria" panose="02040503050406030204" pitchFamily="18" charset="0"/>
              </a:rPr>
              <a:t>- Hậu quả: gây thiệt hại về người và tài sản, làm ảnh hưởng lớn đến hoạt động kinh tế xã hội.</a:t>
            </a:r>
          </a:p>
          <a:p>
            <a:pPr algn="just"/>
            <a:r>
              <a:rPr lang="vi-VN" sz="2400" b="1" dirty="0">
                <a:latin typeface="Cambria" panose="02040503050406030204" pitchFamily="18" charset="0"/>
                <a:ea typeface="Cambria" panose="02040503050406030204" pitchFamily="18" charset="0"/>
              </a:rPr>
              <a:t>- Biện pháp phòng tránh:</a:t>
            </a:r>
          </a:p>
          <a:p>
            <a:pPr algn="just"/>
            <a:r>
              <a:rPr lang="vi-VN" sz="2400" b="1" dirty="0">
                <a:latin typeface="Cambria" panose="02040503050406030204" pitchFamily="18" charset="0"/>
                <a:ea typeface="Cambria" panose="02040503050406030204" pitchFamily="18" charset="0"/>
              </a:rPr>
              <a:t>+ Trước khi xảy ra: dự báo thời tiết, dự trử lương thực, trồng và bảo vệ rừng</a:t>
            </a:r>
            <a:r>
              <a:rPr lang="en-US" sz="2400" b="1" dirty="0">
                <a:latin typeface="Cambria" panose="02040503050406030204" pitchFamily="18" charset="0"/>
                <a:ea typeface="Cambria" panose="02040503050406030204" pitchFamily="18" charset="0"/>
              </a:rPr>
              <a:t>…</a:t>
            </a:r>
            <a:endParaRPr lang="vi-VN" sz="2400" b="1" dirty="0">
              <a:latin typeface="Cambria" panose="02040503050406030204" pitchFamily="18" charset="0"/>
              <a:ea typeface="Cambria" panose="02040503050406030204" pitchFamily="18" charset="0"/>
            </a:endParaRPr>
          </a:p>
          <a:p>
            <a:pPr algn="just"/>
            <a:r>
              <a:rPr lang="vi-VN" sz="2400" b="1" dirty="0">
                <a:latin typeface="Cambria" panose="02040503050406030204" pitchFamily="18" charset="0"/>
                <a:ea typeface="Cambria" panose="02040503050406030204" pitchFamily="18" charset="0"/>
              </a:rPr>
              <a:t>+ Trong khi xảy ra: ở nơi an toàn, hạn chế di chuyển, giữ gìn sức khỏe…</a:t>
            </a:r>
          </a:p>
          <a:p>
            <a:pPr algn="just"/>
            <a:r>
              <a:rPr lang="vi-VN" sz="2400" b="1" dirty="0">
                <a:latin typeface="Cambria" panose="02040503050406030204" pitchFamily="18" charset="0"/>
                <a:ea typeface="Cambria" panose="02040503050406030204" pitchFamily="18" charset="0"/>
              </a:rPr>
              <a:t>+ Sau khi xảy ra: khắc phục sự cố, vệ sinh môi trường, giúp đở người khác…</a:t>
            </a:r>
          </a:p>
        </p:txBody>
      </p:sp>
    </p:spTree>
    <p:extLst>
      <p:ext uri="{BB962C8B-B14F-4D97-AF65-F5344CB8AC3E}">
        <p14:creationId xmlns:p14="http://schemas.microsoft.com/office/powerpoint/2010/main" val="8302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054159"/>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3" y="1563928"/>
            <a:ext cx="729879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hậu</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477491" y="1922585"/>
            <a:ext cx="5443771" cy="4810724"/>
          </a:xfrm>
          <a:prstGeom prst="rect">
            <a:avLst/>
          </a:prstGeom>
        </p:spPr>
      </p:pic>
      <p:sp>
        <p:nvSpPr>
          <p:cNvPr id="13" name="TextBox 12"/>
          <p:cNvSpPr txBox="1"/>
          <p:nvPr/>
        </p:nvSpPr>
        <p:spPr>
          <a:xfrm>
            <a:off x="7486638" y="6437610"/>
            <a:ext cx="3977499" cy="369332"/>
          </a:xfrm>
          <a:prstGeom prst="rect">
            <a:avLst/>
          </a:prstGeom>
          <a:noFill/>
        </p:spPr>
        <p:txBody>
          <a:bodyPr wrap="none" rtlCol="0">
            <a:spAutoFit/>
          </a:bodyPr>
          <a:lstStyle/>
          <a:p>
            <a:r>
              <a:rPr lang="en-US" i="1" dirty="0" err="1"/>
              <a:t>Sơ</a:t>
            </a:r>
            <a:r>
              <a:rPr lang="en-US" i="1" dirty="0"/>
              <a:t> </a:t>
            </a:r>
            <a:r>
              <a:rPr lang="en-US" i="1" dirty="0" err="1"/>
              <a:t>đồ</a:t>
            </a:r>
            <a:r>
              <a:rPr lang="en-US" i="1" dirty="0"/>
              <a:t> </a:t>
            </a:r>
            <a:r>
              <a:rPr lang="en-US" i="1" dirty="0" err="1"/>
              <a:t>các</a:t>
            </a:r>
            <a:r>
              <a:rPr lang="en-US" i="1" dirty="0"/>
              <a:t> </a:t>
            </a:r>
            <a:r>
              <a:rPr lang="en-US" i="1" dirty="0" err="1"/>
              <a:t>biểu</a:t>
            </a:r>
            <a:r>
              <a:rPr lang="en-US" i="1" dirty="0"/>
              <a:t> </a:t>
            </a:r>
            <a:r>
              <a:rPr lang="en-US" i="1" dirty="0" err="1"/>
              <a:t>hiện</a:t>
            </a:r>
            <a:r>
              <a:rPr lang="en-US" i="1" dirty="0"/>
              <a:t> </a:t>
            </a:r>
            <a:r>
              <a:rPr lang="en-US" i="1" dirty="0" err="1"/>
              <a:t>của</a:t>
            </a:r>
            <a:r>
              <a:rPr lang="en-US" i="1" dirty="0"/>
              <a:t> </a:t>
            </a:r>
            <a:r>
              <a:rPr lang="en-US" i="1" dirty="0" err="1"/>
              <a:t>biến</a:t>
            </a:r>
            <a:r>
              <a:rPr lang="en-US" i="1" dirty="0"/>
              <a:t> </a:t>
            </a:r>
            <a:r>
              <a:rPr lang="en-US" i="1" dirty="0" err="1"/>
              <a:t>đổi</a:t>
            </a:r>
            <a:r>
              <a:rPr lang="en-US" i="1" dirty="0"/>
              <a:t> </a:t>
            </a:r>
            <a:r>
              <a:rPr lang="en-US" i="1" dirty="0" err="1"/>
              <a:t>khí</a:t>
            </a:r>
            <a:r>
              <a:rPr lang="en-US" i="1" dirty="0"/>
              <a:t> </a:t>
            </a:r>
            <a:r>
              <a:rPr lang="en-US" i="1" dirty="0" err="1"/>
              <a:t>hậu</a:t>
            </a:r>
            <a:r>
              <a:rPr lang="en-US" i="1" dirty="0"/>
              <a:t>:</a:t>
            </a:r>
            <a:endParaRPr lang="en-US" dirty="0"/>
          </a:p>
        </p:txBody>
      </p:sp>
    </p:spTree>
    <p:extLst>
      <p:ext uri="{BB962C8B-B14F-4D97-AF65-F5344CB8AC3E}">
        <p14:creationId xmlns:p14="http://schemas.microsoft.com/office/powerpoint/2010/main" val="2236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111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VẬN DỤNG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12052265" cy="132343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82A5F716-98EF-42EF-A471-87C6DFDCC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 xmlns:a16="http://schemas.microsoft.com/office/drawing/2014/main" id="{B87687D8-4EF1-4EF2-BF7E-74BB4A3D1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2" name="Picture 2" descr="Thông báo | Trung tâm Nghiên cứu Sáng kiến Phát triển Cộng đồng">
            <a:extLst>
              <a:ext uri="{FF2B5EF4-FFF2-40B4-BE49-F238E27FC236}">
                <a16:creationId xmlns="" xmlns:a16="http://schemas.microsoft.com/office/drawing/2014/main" id="{3BA46C1F-0545-44BD-B71E-2787DF16A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6" b="1"/>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4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 xmlns:a16="http://schemas.microsoft.com/office/drawing/2014/main" id="{83FA766D-3260-4E0A-9E7F-A2C93DFF1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CB435A06-5FFD-4CF8-BE06-3796EC4200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5E10DA6E-C3FF-4539-BF84-4775BB7EC4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E0CF2BFF-CFE7-408C-9C05-9B930B019C93}"/>
              </a:ext>
            </a:extLst>
          </p:cNvPr>
          <p:cNvSpPr txBox="1"/>
          <p:nvPr/>
        </p:nvSpPr>
        <p:spPr>
          <a:xfrm>
            <a:off x="3422074" y="3868644"/>
            <a:ext cx="7398327" cy="2123658"/>
          </a:xfrm>
          <a:prstGeom prst="rect">
            <a:avLst/>
          </a:prstGeom>
          <a:noFill/>
          <a:ln w="12700">
            <a:solidFill>
              <a:schemeClr val="tx1"/>
            </a:solidFill>
          </a:ln>
        </p:spPr>
        <p:txBody>
          <a:bodyPr wrap="square" rtlCol="0">
            <a:spAutoFit/>
          </a:bodyPr>
          <a:lstStyle/>
          <a:p>
            <a:pPr algn="ctr"/>
            <a:r>
              <a:rPr lang="en-US" sz="4400" dirty="0">
                <a:solidFill>
                  <a:srgbClr val="FFFF00"/>
                </a:solidFill>
                <a:latin typeface="Times New Roman" panose="02020603050405020304" pitchFamily="18" charset="0"/>
                <a:cs typeface="Times New Roman" panose="02020603050405020304" pitchFamily="18" charset="0"/>
              </a:rPr>
              <a:t>BÀI 14. </a:t>
            </a:r>
            <a:r>
              <a:rPr lang="en-US" sz="4400" dirty="0" smtClean="0">
                <a:solidFill>
                  <a:srgbClr val="FFFF00"/>
                </a:solidFill>
                <a:latin typeface="Times New Roman" panose="02020603050405020304" pitchFamily="18" charset="0"/>
                <a:cs typeface="Times New Roman" panose="02020603050405020304" pitchFamily="18" charset="0"/>
              </a:rPr>
              <a:t>BIẾN </a:t>
            </a:r>
            <a:r>
              <a:rPr lang="en-US" sz="4400" dirty="0">
                <a:solidFill>
                  <a:srgbClr val="FFFF00"/>
                </a:solidFill>
                <a:latin typeface="Times New Roman" panose="02020603050405020304" pitchFamily="18" charset="0"/>
                <a:cs typeface="Times New Roman" panose="02020603050405020304" pitchFamily="18" charset="0"/>
              </a:rPr>
              <a:t>ĐỔI KHÍ HẬU </a:t>
            </a:r>
          </a:p>
          <a:p>
            <a:pPr algn="ctr"/>
            <a:r>
              <a:rPr lang="en-US" sz="44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nvGrpSpPr>
          <p:cNvPr id="4" name="Group 3"/>
          <p:cNvGrpSpPr/>
          <p:nvPr/>
        </p:nvGrpSpPr>
        <p:grpSpPr>
          <a:xfrm>
            <a:off x="-62807" y="522387"/>
            <a:ext cx="2986116" cy="5324231"/>
            <a:chOff x="-62807" y="522387"/>
            <a:chExt cx="2986116" cy="532423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 y="522387"/>
              <a:ext cx="2986116" cy="27611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 y="3283527"/>
              <a:ext cx="2986116" cy="2563091"/>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418" y="246518"/>
            <a:ext cx="2899855" cy="23858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4975" y="27709"/>
            <a:ext cx="2867025" cy="3255818"/>
          </a:xfrm>
          <a:prstGeom prst="rect">
            <a:avLst/>
          </a:prstGeom>
        </p:spPr>
      </p:pic>
    </p:spTree>
    <p:extLst>
      <p:ext uri="{BB962C8B-B14F-4D97-AF65-F5344CB8AC3E}">
        <p14:creationId xmlns:p14="http://schemas.microsoft.com/office/powerpoint/2010/main" val="2237623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 xmlns:a16="http://schemas.microsoft.com/office/drawing/2014/main" id="{A122B7F3-7E5E-4DB5-A97D-DDD0DFE00D65}"/>
                </a:ext>
              </a:extLst>
            </p:cNvPr>
            <p:cNvSpPr/>
            <p:nvPr/>
          </p:nvSpPr>
          <p:spPr>
            <a:xfrm>
              <a:off x="2445113" y="176711"/>
              <a:ext cx="8198778" cy="1151820"/>
            </a:xfrm>
            <a:prstGeom prst="flowChartTerminator">
              <a:avLst/>
            </a:prstGeom>
            <a:solidFill>
              <a:srgbClr val="37B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a:t>
              </a:r>
              <a:r>
                <a:rPr lang="en-US" sz="4800" b="1" dirty="0" smtClean="0">
                  <a:solidFill>
                    <a:schemeClr val="tx1"/>
                  </a:solidFill>
                  <a:latin typeface="#9Slide03 SVN-PF Din Text Pro C" panose="02000506020000020004" pitchFamily="2" charset="0"/>
                  <a:cs typeface="Arial" panose="020B0604020202020204" pitchFamily="34" charset="0"/>
                </a:rPr>
                <a:t>1</a:t>
              </a:r>
              <a:r>
                <a:rPr lang="vi-VN" sz="4800" b="1" dirty="0" smtClean="0">
                  <a:solidFill>
                    <a:schemeClr val="tx1"/>
                  </a:solidFill>
                  <a:latin typeface="#9Slide03 SVN-PF Din Text Pro C" panose="02000506020000020004" pitchFamily="2" charset="0"/>
                  <a:cs typeface="Arial" panose="020B0604020202020204" pitchFamily="34" charset="0"/>
                </a:rPr>
                <a:t>4</a:t>
              </a:r>
              <a:endParaRPr lang="en-US" sz="4800" b="1" dirty="0">
                <a:solidFill>
                  <a:schemeClr val="tx1"/>
                </a:solidFill>
                <a:latin typeface="#9Slide03 SVN-PF Din Text Pro C" panose="02000506020000020004" pitchFamily="2" charset="0"/>
                <a:cs typeface="Arial" panose="020B0604020202020204" pitchFamily="34" charset="0"/>
              </a:endParaRPr>
            </a:p>
          </p:txBody>
        </p:sp>
      </p:grpSp>
      <p:sp>
        <p:nvSpPr>
          <p:cNvPr id="27" name="Lưu đồ: Điểm Kết Thúc 147">
            <a:extLst>
              <a:ext uri="{FF2B5EF4-FFF2-40B4-BE49-F238E27FC236}">
                <a16:creationId xmlns="" xmlns:a16="http://schemas.microsoft.com/office/drawing/2014/main" id="{8F8739C1-CE0B-4E89-9F9F-11720B3E7998}"/>
              </a:ext>
            </a:extLst>
          </p:cNvPr>
          <p:cNvSpPr/>
          <p:nvPr/>
        </p:nvSpPr>
        <p:spPr>
          <a:xfrm>
            <a:off x="121046"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sz="4000" b="1" dirty="0">
                <a:solidFill>
                  <a:srgbClr val="FFFF00"/>
                </a:solidFill>
                <a:latin typeface="Times New Roman" panose="02020603050405020304" pitchFamily="18" charset="0"/>
                <a:cs typeface="Times New Roman" panose="02020603050405020304" pitchFamily="18" charset="0"/>
              </a:rPr>
              <a:t>Biến đổi khí hậu</a:t>
            </a:r>
            <a:endParaRPr lang="en-US" sz="7200" b="1" dirty="0">
              <a:solidFill>
                <a:srgbClr val="FFFF00"/>
              </a:solidFill>
              <a:latin typeface="Times New Roman" panose="02020603050405020304" pitchFamily="18" charset="0"/>
              <a:cs typeface="Times New Roman" panose="02020603050405020304" pitchFamily="18" charset="0"/>
            </a:endParaRPr>
          </a:p>
        </p:txBody>
      </p:sp>
      <p:sp>
        <p:nvSpPr>
          <p:cNvPr id="17" name="Lưu đồ: Điểm Kết Thúc 147">
            <a:extLst>
              <a:ext uri="{FF2B5EF4-FFF2-40B4-BE49-F238E27FC236}">
                <a16:creationId xmlns="" xmlns:a16="http://schemas.microsoft.com/office/drawing/2014/main" id="{E811D9EE-FD52-4105-A44D-D4832D87D015}"/>
              </a:ext>
            </a:extLst>
          </p:cNvPr>
          <p:cNvSpPr/>
          <p:nvPr/>
        </p:nvSpPr>
        <p:spPr>
          <a:xfrm>
            <a:off x="4160928"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FF00"/>
                </a:solidFill>
                <a:latin typeface="Times New Roman" panose="02020603050405020304" pitchFamily="18" charset="0"/>
                <a:cs typeface="Times New Roman" panose="02020603050405020304" pitchFamily="18" charset="0"/>
              </a:rPr>
              <a:t>Phòng tránh thiên tai và ứng phó với biến đổi khí hậu</a:t>
            </a:r>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20" name="Lưu đồ: Điểm Kết Thúc 147">
            <a:extLst>
              <a:ext uri="{FF2B5EF4-FFF2-40B4-BE49-F238E27FC236}">
                <a16:creationId xmlns="" xmlns:a16="http://schemas.microsoft.com/office/drawing/2014/main" id="{8729F160-0626-4E85-ADD4-E3AF3A129E84}"/>
              </a:ext>
            </a:extLst>
          </p:cNvPr>
          <p:cNvSpPr/>
          <p:nvPr/>
        </p:nvSpPr>
        <p:spPr>
          <a:xfrm>
            <a:off x="8172671" y="2154446"/>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Luyện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dụng</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631C2FDD-0D1E-4F65-9968-EDA7BD16D0A4}"/>
              </a:ext>
            </a:extLst>
          </p:cNvPr>
          <p:cNvSpPr/>
          <p:nvPr/>
        </p:nvSpPr>
        <p:spPr>
          <a:xfrm>
            <a:off x="1703673" y="1672507"/>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 xmlns:a16="http://schemas.microsoft.com/office/drawing/2014/main" id="{950B4B8F-12ED-476A-A843-D2CB7045A48B}"/>
              </a:ext>
            </a:extLst>
          </p:cNvPr>
          <p:cNvSpPr/>
          <p:nvPr/>
        </p:nvSpPr>
        <p:spPr>
          <a:xfrm>
            <a:off x="5778646"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sp>
        <p:nvSpPr>
          <p:cNvPr id="29" name="Oval 28">
            <a:extLst>
              <a:ext uri="{FF2B5EF4-FFF2-40B4-BE49-F238E27FC236}">
                <a16:creationId xmlns="" xmlns:a16="http://schemas.microsoft.com/office/drawing/2014/main" id="{596CBE3F-331B-48A3-9265-30F141D4301C}"/>
              </a:ext>
            </a:extLst>
          </p:cNvPr>
          <p:cNvSpPr/>
          <p:nvPr/>
        </p:nvSpPr>
        <p:spPr>
          <a:xfrm>
            <a:off x="9841201"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3</a:t>
            </a:r>
          </a:p>
        </p:txBody>
      </p:sp>
      <p:pic>
        <p:nvPicPr>
          <p:cNvPr id="2054" name="Picture 6" descr="VÌ SAO NÊN CHO TRẺ HỌC TIẾNG NHẬT NGAY TỪ NHỎ">
            <a:extLst>
              <a:ext uri="{FF2B5EF4-FFF2-40B4-BE49-F238E27FC236}">
                <a16:creationId xmlns="" xmlns:a16="http://schemas.microsoft.com/office/drawing/2014/main" id="{BBA2460C-C63B-4FA5-ADA3-E37A19B57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9" t="18518" r="13364"/>
          <a:stretch/>
        </p:blipFill>
        <p:spPr bwMode="auto">
          <a:xfrm>
            <a:off x="8647887" y="4449012"/>
            <a:ext cx="3053341" cy="19551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3" y="4437749"/>
            <a:ext cx="4019161" cy="19777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315" y="4216473"/>
            <a:ext cx="2619375" cy="2420251"/>
          </a:xfrm>
          <a:prstGeom prst="rect">
            <a:avLst/>
          </a:prstGeom>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9Slide03 SVN-PF Din Text Pro C" panose="02000506020000020004" pitchFamily="2" charset="0"/>
                </a:rPr>
                <a:t> </a:t>
              </a:r>
              <a:endParaRPr lang="en-US" sz="4000" b="1" dirty="0">
                <a:solidFill>
                  <a:srgbClr val="FFFF00"/>
                </a:solidFill>
                <a:latin typeface="#9Slide03 SVN-PF Din Text Pro C" panose="02000506020000020004" pitchFamily="2" charset="0"/>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anose="02020603050405020304" pitchFamily="18" charset="0"/>
                  <a:cs typeface="Times New Roman" panose="02020603050405020304" pitchFamily="18" charset="0"/>
                </a:rPr>
                <a:t>1</a:t>
              </a:r>
              <a:r>
                <a:rPr lang="vi-VN" sz="5400" b="1" dirty="0" smtClean="0">
                  <a:solidFill>
                    <a:schemeClr val="tx1"/>
                  </a:solidFill>
                  <a:latin typeface="Times New Roman" panose="02020603050405020304" pitchFamily="18" charset="0"/>
                  <a:cs typeface="Times New Roman" panose="02020603050405020304" pitchFamily="18" charset="0"/>
                </a:rPr>
                <a:t>4</a:t>
              </a:r>
              <a:endParaRPr lang="en-US" sz="54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algn="ctr"/>
            <a:r>
              <a:rPr lang="en-US" sz="3200" b="1" u="sng" dirty="0" smtClean="0">
                <a:solidFill>
                  <a:srgbClr val="FFFF00"/>
                </a:solidFill>
                <a:latin typeface="Times New Roman" panose="02020603050405020304" pitchFamily="18" charset="0"/>
                <a:cs typeface="Times New Roman" panose="02020603050405020304" pitchFamily="18" charset="0"/>
              </a:rPr>
              <a:t>TIẾT 25: </a:t>
            </a:r>
            <a:r>
              <a:rPr lang="en-US" sz="3200" b="1" dirty="0" smtClean="0">
                <a:solidFill>
                  <a:srgbClr val="FFFF00"/>
                </a:solidFill>
                <a:latin typeface="Times New Roman" panose="02020603050405020304" pitchFamily="18" charset="0"/>
                <a:cs typeface="Times New Roman" panose="02020603050405020304" pitchFamily="18" charset="0"/>
              </a:rPr>
              <a:t>BÀI </a:t>
            </a:r>
            <a:r>
              <a:rPr lang="en-US" sz="3200" b="1" dirty="0">
                <a:solidFill>
                  <a:srgbClr val="FFFF00"/>
                </a:solidFill>
                <a:latin typeface="Times New Roman" panose="02020603050405020304" pitchFamily="18" charset="0"/>
                <a:cs typeface="Times New Roman" panose="02020603050405020304" pitchFamily="18" charset="0"/>
              </a:rPr>
              <a:t>14. </a:t>
            </a:r>
            <a:r>
              <a:rPr lang="en-US" sz="3200" b="1" dirty="0" smtClean="0">
                <a:solidFill>
                  <a:srgbClr val="FFFF00"/>
                </a:solidFill>
                <a:latin typeface="Times New Roman" panose="02020603050405020304" pitchFamily="18" charset="0"/>
                <a:cs typeface="Times New Roman" panose="02020603050405020304" pitchFamily="18" charset="0"/>
              </a:rPr>
              <a:t>BIẾN </a:t>
            </a:r>
            <a:r>
              <a:rPr lang="en-US" sz="3200" b="1" dirty="0">
                <a:solidFill>
                  <a:srgbClr val="FFFF00"/>
                </a:solidFill>
                <a:latin typeface="Times New Roman" panose="02020603050405020304" pitchFamily="18" charset="0"/>
                <a:cs typeface="Times New Roman" panose="02020603050405020304" pitchFamily="18" charset="0"/>
              </a:rPr>
              <a:t>ĐỔI KHÍ HẬU </a:t>
            </a:r>
          </a:p>
          <a:p>
            <a:pPr algn="ctr"/>
            <a:r>
              <a:rPr lang="en-US" sz="3200" b="1" dirty="0">
                <a:solidFill>
                  <a:srgbClr val="FFFF00"/>
                </a:solidFill>
                <a:latin typeface="Times New Roman" panose="02020603050405020304" pitchFamily="18" charset="0"/>
                <a:cs typeface="Times New Roman" panose="02020603050405020304" pitchFamily="18" charset="0"/>
              </a:rPr>
              <a:t>VÀ ỨNG PHÓ VỚI </a:t>
            </a:r>
            <a:r>
              <a:rPr lang="en-US" sz="3200" b="1" dirty="0" smtClean="0">
                <a:solidFill>
                  <a:srgbClr val="FFFF00"/>
                </a:solidFill>
                <a:latin typeface="Times New Roman" panose="02020603050405020304" pitchFamily="18" charset="0"/>
                <a:cs typeface="Times New Roman" panose="02020603050405020304" pitchFamily="18" charset="0"/>
              </a:rPr>
              <a:t>BIẾN </a:t>
            </a:r>
            <a:r>
              <a:rPr lang="en-US" sz="3200" b="1" dirty="0">
                <a:solidFill>
                  <a:srgbClr val="FFFF00"/>
                </a:solidFill>
                <a:latin typeface="Times New Roman" panose="02020603050405020304" pitchFamily="18" charset="0"/>
                <a:cs typeface="Times New Roman" panose="02020603050405020304" pitchFamily="18" charset="0"/>
              </a:rPr>
              <a:t>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r>
              <a:rPr lang="nl-NL" sz="2800" b="1" dirty="0">
                <a:latin typeface="Times New Roman" panose="02020603050405020304" pitchFamily="18" charset="0"/>
                <a:cs typeface="Times New Roman" panose="02020603050405020304" pitchFamily="18" charset="0"/>
              </a:rPr>
              <a:t>I. Biến đổi khí hậu</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31527" y="1026451"/>
            <a:ext cx="5860472" cy="1015663"/>
          </a:xfrm>
          <a:prstGeom prst="rect">
            <a:avLst/>
          </a:prstGeom>
          <a:noFill/>
        </p:spPr>
        <p:txBody>
          <a:bodyPr wrap="square" rtlCol="0">
            <a:spAutoFit/>
          </a:bodyPr>
          <a:lstStyle/>
          <a:p>
            <a:r>
              <a:rPr lang="en-US" sz="2000" i="1" dirty="0"/>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a:t>
            </a:r>
          </a:p>
        </p:txBody>
      </p:sp>
      <p:sp>
        <p:nvSpPr>
          <p:cNvPr id="13" name="Rectangle 12"/>
          <p:cNvSpPr/>
          <p:nvPr/>
        </p:nvSpPr>
        <p:spPr>
          <a:xfrm>
            <a:off x="6387249" y="2191388"/>
            <a:ext cx="3352200" cy="369332"/>
          </a:xfrm>
          <a:prstGeom prst="rect">
            <a:avLst/>
          </a:prstGeom>
        </p:spPr>
        <p:txBody>
          <a:bodyPr wrap="none">
            <a:spAutoFit/>
          </a:bodyPr>
          <a:lstStyle/>
          <a:p>
            <a:r>
              <a:rPr lang="vi-VN" i="1" dirty="0">
                <a:solidFill>
                  <a:srgbClr val="FF0000"/>
                </a:solidFill>
              </a:rPr>
              <a:t>Em hiểu biến đổi khí hậu là gì?</a:t>
            </a:r>
            <a:endParaRPr lang="en-US" i="1" dirty="0">
              <a:solidFill>
                <a:srgbClr val="FF000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509" y="2709994"/>
            <a:ext cx="3934692" cy="3857061"/>
          </a:xfrm>
          <a:prstGeom prst="rect">
            <a:avLst/>
          </a:prstGeom>
        </p:spPr>
      </p:pic>
      <p:sp>
        <p:nvSpPr>
          <p:cNvPr id="15" name="TextBox 14"/>
          <p:cNvSpPr txBox="1"/>
          <p:nvPr/>
        </p:nvSpPr>
        <p:spPr>
          <a:xfrm>
            <a:off x="96981" y="1723457"/>
            <a:ext cx="586016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22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0" y="1770128"/>
            <a:ext cx="3865418" cy="4977036"/>
            <a:chOff x="0" y="1770128"/>
            <a:chExt cx="3865418" cy="49770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70128"/>
              <a:ext cx="3713018" cy="26910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1164"/>
              <a:ext cx="3463636" cy="228600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006033870"/>
              </p:ext>
            </p:extLst>
          </p:nvPr>
        </p:nvGraphicFramePr>
        <p:xfrm>
          <a:off x="3865418" y="2632371"/>
          <a:ext cx="4261947" cy="4142506"/>
        </p:xfrm>
        <a:graphic>
          <a:graphicData uri="http://schemas.openxmlformats.org/drawingml/2006/table">
            <a:tbl>
              <a:tblPr firstRow="1" firstCol="1" bandRow="1">
                <a:tableStyleId>{5C22544A-7EE6-4342-B048-85BDC9FD1C3A}</a:tableStyleId>
              </a:tblPr>
              <a:tblGrid>
                <a:gridCol w="1602060">
                  <a:extLst>
                    <a:ext uri="{9D8B030D-6E8A-4147-A177-3AD203B41FA5}">
                      <a16:colId xmlns="" xmlns:a16="http://schemas.microsoft.com/office/drawing/2014/main" val="2990658750"/>
                    </a:ext>
                  </a:extLst>
                </a:gridCol>
                <a:gridCol w="1322283">
                  <a:extLst>
                    <a:ext uri="{9D8B030D-6E8A-4147-A177-3AD203B41FA5}">
                      <a16:colId xmlns="" xmlns:a16="http://schemas.microsoft.com/office/drawing/2014/main" val="3891317313"/>
                    </a:ext>
                  </a:extLst>
                </a:gridCol>
                <a:gridCol w="1337604">
                  <a:extLst>
                    <a:ext uri="{9D8B030D-6E8A-4147-A177-3AD203B41FA5}">
                      <a16:colId xmlns="" xmlns:a16="http://schemas.microsoft.com/office/drawing/2014/main" val="948650192"/>
                    </a:ext>
                  </a:extLst>
                </a:gridCol>
              </a:tblGrid>
              <a:tr h="848994">
                <a:tc>
                  <a:txBody>
                    <a:bodyPr/>
                    <a:lstStyle/>
                    <a:p>
                      <a:pPr algn="ctr">
                        <a:lnSpc>
                          <a:spcPct val="115000"/>
                        </a:lnSpc>
                        <a:spcAft>
                          <a:spcPts val="0"/>
                        </a:spcAft>
                      </a:pPr>
                      <a:r>
                        <a:rPr lang="en-US" sz="1200" dirty="0" err="1">
                          <a:effectLst/>
                        </a:rPr>
                        <a:t>Yếu</a:t>
                      </a:r>
                      <a:r>
                        <a:rPr lang="en-US" sz="1200" dirty="0">
                          <a:effectLst/>
                        </a:rPr>
                        <a:t> </a:t>
                      </a:r>
                      <a:r>
                        <a:rPr lang="en-US" sz="1200" dirty="0" err="1">
                          <a:effectLst/>
                        </a:rPr>
                        <a:t>tố</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err="1">
                          <a:effectLst/>
                        </a:rPr>
                        <a:t>Biến</a:t>
                      </a:r>
                      <a:r>
                        <a:rPr lang="en-US" sz="1200" dirty="0">
                          <a:effectLst/>
                        </a:rPr>
                        <a:t> </a:t>
                      </a:r>
                      <a:r>
                        <a:rPr lang="en-US" sz="1200" dirty="0" err="1">
                          <a:effectLst/>
                        </a:rPr>
                        <a:t>đổi</a:t>
                      </a:r>
                      <a:r>
                        <a:rPr lang="en-US" sz="1200" dirty="0">
                          <a:effectLst/>
                        </a:rPr>
                        <a:t> </a:t>
                      </a:r>
                      <a:r>
                        <a:rPr lang="en-US" sz="1200" dirty="0" err="1">
                          <a:effectLst/>
                        </a:rPr>
                        <a:t>khí</a:t>
                      </a:r>
                      <a:r>
                        <a:rPr lang="en-US" sz="1200" dirty="0">
                          <a:effectLst/>
                        </a:rPr>
                        <a:t> </a:t>
                      </a:r>
                      <a:r>
                        <a:rPr lang="en-US" sz="1200" dirty="0" err="1">
                          <a:effectLst/>
                        </a:rPr>
                        <a:t>hậu</a:t>
                      </a:r>
                      <a:r>
                        <a:rPr lang="en-US" sz="1200" dirty="0">
                          <a:effectLst/>
                        </a:rPr>
                        <a:t> </a:t>
                      </a:r>
                      <a:r>
                        <a:rPr lang="en-US" sz="1200" dirty="0" err="1">
                          <a:effectLst/>
                        </a:rPr>
                        <a:t>trên</a:t>
                      </a:r>
                      <a:r>
                        <a:rPr lang="en-US" sz="1200" dirty="0">
                          <a:effectLst/>
                        </a:rPr>
                        <a:t> </a:t>
                      </a:r>
                      <a:r>
                        <a:rPr lang="en-US" sz="1200" dirty="0" err="1">
                          <a:effectLst/>
                        </a:rPr>
                        <a:t>thế</a:t>
                      </a:r>
                      <a:r>
                        <a:rPr lang="en-US" sz="1200" dirty="0">
                          <a:effectLst/>
                        </a:rPr>
                        <a:t> </a:t>
                      </a:r>
                      <a:r>
                        <a:rPr lang="en-US" sz="1200" dirty="0" err="1">
                          <a:effectLst/>
                        </a:rPr>
                        <a:t>giới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Biến đổi khí hậu ở Việt Nam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63132848"/>
                  </a:ext>
                </a:extLst>
              </a:tr>
              <a:tr h="411689">
                <a:tc>
                  <a:txBody>
                    <a:bodyPr/>
                    <a:lstStyle/>
                    <a:p>
                      <a:pPr algn="just">
                        <a:lnSpc>
                          <a:spcPct val="115000"/>
                        </a:lnSpc>
                        <a:spcAft>
                          <a:spcPts val="0"/>
                        </a:spcAft>
                      </a:pPr>
                      <a:r>
                        <a:rPr lang="en-US" sz="1200">
                          <a:effectLst/>
                        </a:rPr>
                        <a:t>Nhiệt độ không khí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6834427"/>
                  </a:ext>
                </a:extLst>
              </a:tr>
              <a:tr h="411689">
                <a:tc>
                  <a:txBody>
                    <a:bodyPr/>
                    <a:lstStyle/>
                    <a:p>
                      <a:pPr algn="just">
                        <a:lnSpc>
                          <a:spcPct val="115000"/>
                        </a:lnSpc>
                        <a:spcAft>
                          <a:spcPts val="0"/>
                        </a:spcAft>
                      </a:pPr>
                      <a:r>
                        <a:rPr lang="en-US" sz="1200">
                          <a:effectLst/>
                        </a:rPr>
                        <a:t>Lượng mưa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9088905"/>
                  </a:ext>
                </a:extLst>
              </a:tr>
              <a:tr h="411689">
                <a:tc>
                  <a:txBody>
                    <a:bodyPr/>
                    <a:lstStyle/>
                    <a:p>
                      <a:pPr algn="just">
                        <a:lnSpc>
                          <a:spcPct val="115000"/>
                        </a:lnSpc>
                        <a:spcAft>
                          <a:spcPts val="0"/>
                        </a:spcAft>
                      </a:pPr>
                      <a:r>
                        <a:rPr lang="en-US" sz="1200">
                          <a:effectLst/>
                        </a:rPr>
                        <a:t>Băng trên núi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3636030"/>
                  </a:ext>
                </a:extLst>
              </a:tr>
              <a:tr h="411689">
                <a:tc>
                  <a:txBody>
                    <a:bodyPr/>
                    <a:lstStyle/>
                    <a:p>
                      <a:pPr algn="just">
                        <a:lnSpc>
                          <a:spcPct val="115000"/>
                        </a:lnSpc>
                        <a:spcAft>
                          <a:spcPts val="0"/>
                        </a:spcAft>
                      </a:pPr>
                      <a:r>
                        <a:rPr lang="en-US" sz="1200">
                          <a:effectLst/>
                        </a:rPr>
                        <a:t>Băng ở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0523812"/>
                  </a:ext>
                </a:extLst>
              </a:tr>
              <a:tr h="411689">
                <a:tc>
                  <a:txBody>
                    <a:bodyPr/>
                    <a:lstStyle/>
                    <a:p>
                      <a:pPr algn="just">
                        <a:lnSpc>
                          <a:spcPct val="115000"/>
                        </a:lnSpc>
                        <a:spcAft>
                          <a:spcPts val="0"/>
                        </a:spcAft>
                      </a:pPr>
                      <a:r>
                        <a:rPr lang="en-US" sz="1200">
                          <a:effectLst/>
                        </a:rPr>
                        <a:t>Nước biển dâng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92386436"/>
                  </a:ext>
                </a:extLst>
              </a:tr>
              <a:tr h="411689">
                <a:tc>
                  <a:txBody>
                    <a:bodyPr/>
                    <a:lstStyle/>
                    <a:p>
                      <a:pPr algn="just">
                        <a:lnSpc>
                          <a:spcPct val="115000"/>
                        </a:lnSpc>
                        <a:spcAft>
                          <a:spcPts val="0"/>
                        </a:spcAft>
                      </a:pPr>
                      <a:r>
                        <a:rPr lang="en-US" sz="1200">
                          <a:effectLst/>
                        </a:rPr>
                        <a:t>Thời tiết cực đoan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91693565"/>
                  </a:ext>
                </a:extLst>
              </a:tr>
              <a:tr h="411689">
                <a:tc>
                  <a:txBody>
                    <a:bodyPr/>
                    <a:lstStyle/>
                    <a:p>
                      <a:pPr algn="just">
                        <a:lnSpc>
                          <a:spcPct val="115000"/>
                        </a:lnSpc>
                        <a:spcAft>
                          <a:spcPts val="0"/>
                        </a:spcAft>
                      </a:pPr>
                      <a:r>
                        <a:rPr lang="en-US" sz="1200">
                          <a:effectLst/>
                        </a:rPr>
                        <a:t>Ảnh hưởng các loài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36492746"/>
                  </a:ext>
                </a:extLst>
              </a:tr>
              <a:tr h="411689">
                <a:tc>
                  <a:txBody>
                    <a:bodyPr/>
                    <a:lstStyle/>
                    <a:p>
                      <a:pPr algn="just">
                        <a:lnSpc>
                          <a:spcPct val="115000"/>
                        </a:lnSpc>
                        <a:spcAft>
                          <a:spcPts val="0"/>
                        </a:spcAft>
                      </a:pPr>
                      <a:r>
                        <a:rPr lang="en-US" sz="1200">
                          <a:effectLst/>
                        </a:rPr>
                        <a:t>Tác động tích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9717227"/>
                  </a:ext>
                </a:extLst>
              </a:tr>
            </a:tbl>
          </a:graphicData>
        </a:graphic>
      </p:graphicFrame>
      <p:sp>
        <p:nvSpPr>
          <p:cNvPr id="16" name="TextBox 15"/>
          <p:cNvSpPr txBox="1"/>
          <p:nvPr/>
        </p:nvSpPr>
        <p:spPr>
          <a:xfrm>
            <a:off x="4918359" y="2047219"/>
            <a:ext cx="254018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PHIẾU HỌC </a:t>
            </a:r>
            <a:r>
              <a:rPr lang="en-US" b="1" dirty="0" smtClean="0">
                <a:latin typeface="Times New Roman" panose="02020603050405020304" pitchFamily="18" charset="0"/>
                <a:cs typeface="Times New Roman" panose="02020603050405020304" pitchFamily="18" charset="0"/>
              </a:rPr>
              <a:t>TẬP SỐ 1</a:t>
            </a:r>
            <a:endParaRPr lang="en-US" b="1" dirty="0">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8570711" y="1118531"/>
            <a:ext cx="3441181" cy="5739469"/>
            <a:chOff x="8570711" y="1118531"/>
            <a:chExt cx="3441181" cy="5739469"/>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11" y="1118531"/>
              <a:ext cx="3269672" cy="185737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674" y="3067986"/>
              <a:ext cx="3408218" cy="19196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712" y="5079716"/>
              <a:ext cx="3441180" cy="1778284"/>
            </a:xfrm>
            <a:prstGeom prst="rect">
              <a:avLst/>
            </a:prstGeom>
          </p:spPr>
        </p:pic>
      </p:grpSp>
    </p:spTree>
    <p:extLst>
      <p:ext uri="{BB962C8B-B14F-4D97-AF65-F5344CB8AC3E}">
        <p14:creationId xmlns:p14="http://schemas.microsoft.com/office/powerpoint/2010/main" val="22363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928257"/>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6156076"/>
              </p:ext>
            </p:extLst>
          </p:nvPr>
        </p:nvGraphicFramePr>
        <p:xfrm>
          <a:off x="78804" y="1468582"/>
          <a:ext cx="11919226" cy="5041081"/>
        </p:xfrm>
        <a:graphic>
          <a:graphicData uri="http://schemas.openxmlformats.org/drawingml/2006/table">
            <a:tbl>
              <a:tblPr firstRow="1" firstCol="1" bandRow="1">
                <a:tableStyleId>{5C22544A-7EE6-4342-B048-85BDC9FD1C3A}</a:tableStyleId>
              </a:tblPr>
              <a:tblGrid>
                <a:gridCol w="3264494">
                  <a:extLst>
                    <a:ext uri="{9D8B030D-6E8A-4147-A177-3AD203B41FA5}">
                      <a16:colId xmlns="" xmlns:a16="http://schemas.microsoft.com/office/drawing/2014/main" val="2990658750"/>
                    </a:ext>
                  </a:extLst>
                </a:gridCol>
                <a:gridCol w="4496998">
                  <a:extLst>
                    <a:ext uri="{9D8B030D-6E8A-4147-A177-3AD203B41FA5}">
                      <a16:colId xmlns="" xmlns:a16="http://schemas.microsoft.com/office/drawing/2014/main" val="3891317313"/>
                    </a:ext>
                  </a:extLst>
                </a:gridCol>
                <a:gridCol w="4157734">
                  <a:extLst>
                    <a:ext uri="{9D8B030D-6E8A-4147-A177-3AD203B41FA5}">
                      <a16:colId xmlns="" xmlns:a16="http://schemas.microsoft.com/office/drawing/2014/main" val="948650192"/>
                    </a:ext>
                  </a:extLst>
                </a:gridCol>
              </a:tblGrid>
              <a:tr h="687742">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Biến đổi khí hậu ở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63132848"/>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Nhiệt độ không khí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6834427"/>
                  </a:ext>
                </a:extLst>
              </a:tr>
              <a:tr h="533432">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9088905"/>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trên núi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3636030"/>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ở cực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0523812"/>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Nước biển dâng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92386436"/>
                  </a:ext>
                </a:extLst>
              </a:tr>
              <a:tr h="47565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Thời tiết cực đoan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91693565"/>
                  </a:ext>
                </a:extLst>
              </a:tr>
              <a:tr h="72176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Ảnh hưởng các loài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36492746"/>
                  </a:ext>
                </a:extLst>
              </a:tr>
              <a:tr h="524499">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9717227"/>
                  </a:ext>
                </a:extLst>
              </a:tr>
            </a:tbl>
          </a:graphicData>
        </a:graphic>
      </p:graphicFrame>
      <p:sp>
        <p:nvSpPr>
          <p:cNvPr id="7" name="TextBox 6"/>
          <p:cNvSpPr txBox="1"/>
          <p:nvPr/>
        </p:nvSpPr>
        <p:spPr>
          <a:xfrm>
            <a:off x="3435922" y="205046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952501" y="214744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49768" y="2576940"/>
            <a:ext cx="3893053"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30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980214" y="2576941"/>
            <a:ext cx="14699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79918" y="3274135"/>
            <a:ext cx="15696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56305" y="3782284"/>
            <a:ext cx="12855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362337" y="4253336"/>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975898" y="4211779"/>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553630" y="4807525"/>
            <a:ext cx="11112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841587" y="4544280"/>
            <a:ext cx="4350414" cy="923330"/>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3380504" y="5315208"/>
            <a:ext cx="42671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769364" y="5407164"/>
            <a:ext cx="48179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sv</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28985" y="6066747"/>
            <a:ext cx="444037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15272" y="6004146"/>
            <a:ext cx="4276727"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81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down)">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wipe(down)">
                                      <p:cBhvr>
                                        <p:cTn id="58" dur="500"/>
                                        <p:tgtEl>
                                          <p:spTgt spid="2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barn(inVertical)">
                                      <p:cBhvr>
                                        <p:cTn id="75" dur="500"/>
                                        <p:tgtEl>
                                          <p:spTgt spid="2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1" grpId="0"/>
      <p:bldP spid="22"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1059352"/>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I</a:t>
            </a:r>
            <a:r>
              <a:rPr lang="vi-VN" altLang="en-US" sz="26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30037" y="2380635"/>
            <a:ext cx="95042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hình</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dựa vào nội dung SGK mục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 thành bài tập sau:</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3076790"/>
            <a:ext cx="25401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035148347"/>
              </p:ext>
            </p:extLst>
          </p:nvPr>
        </p:nvGraphicFramePr>
        <p:xfrm>
          <a:off x="1579418" y="3548409"/>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 xmlns:a16="http://schemas.microsoft.com/office/drawing/2014/main" val="1044474444"/>
                    </a:ext>
                  </a:extLst>
                </a:gridCol>
                <a:gridCol w="4184883">
                  <a:extLst>
                    <a:ext uri="{9D8B030D-6E8A-4147-A177-3AD203B41FA5}">
                      <a16:colId xmlns=""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grpSp>
        <p:nvGrpSpPr>
          <p:cNvPr id="4" name="Group 3"/>
          <p:cNvGrpSpPr/>
          <p:nvPr/>
        </p:nvGrpSpPr>
        <p:grpSpPr>
          <a:xfrm>
            <a:off x="152399" y="0"/>
            <a:ext cx="12039600" cy="1030974"/>
            <a:chOff x="152399" y="0"/>
            <a:chExt cx="12039600" cy="1030974"/>
          </a:xfrm>
        </p:grpSpPr>
        <p:grpSp>
          <p:nvGrpSpPr>
            <p:cNvPr id="7" name="Group 6">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8"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1" name="Oval 10">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874829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113872" y="1407441"/>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983382817"/>
              </p:ext>
            </p:extLst>
          </p:nvPr>
        </p:nvGraphicFramePr>
        <p:xfrm>
          <a:off x="207818" y="1856508"/>
          <a:ext cx="11734800" cy="4862944"/>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215736">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215736">
                <a:tc>
                  <a:txBody>
                    <a:bodyPr/>
                    <a:lstStyle/>
                    <a:p>
                      <a:pPr algn="ctr">
                        <a:lnSpc>
                          <a:spcPct val="115000"/>
                        </a:lnSpc>
                        <a:spcAft>
                          <a:spcPts val="0"/>
                        </a:spcAft>
                      </a:pPr>
                      <a:r>
                        <a:rPr lang="nl-NL" sz="2400">
                          <a:solidFill>
                            <a:schemeClr val="tx1"/>
                          </a:solidFill>
                          <a:effectLst/>
                          <a:latin typeface="Times New Roman" panose="02020603050405020304" pitchFamily="18" charset="0"/>
                          <a:cs typeface="Times New Roman" panose="02020603050405020304" pitchFamily="18" charset="0"/>
                        </a:rPr>
                        <a:t>Giải pháp</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2184867"/>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oup 7"/>
          <p:cNvGrpSpPr/>
          <p:nvPr/>
        </p:nvGrpSpPr>
        <p:grpSpPr>
          <a:xfrm>
            <a:off x="152399" y="69275"/>
            <a:ext cx="12039600" cy="1030974"/>
            <a:chOff x="152399" y="0"/>
            <a:chExt cx="12039600" cy="1030974"/>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12"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490503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3794</TotalTime>
  <Words>2061</Words>
  <Application>Microsoft Office PowerPoint</Application>
  <PresentationFormat>Custom</PresentationFormat>
  <Paragraphs>272</Paragraphs>
  <Slides>24</Slides>
  <Notes>10</Notes>
  <HiddenSlides>0</HiddenSlides>
  <MMClips>0</MMClips>
  <ScaleCrop>false</ScaleCrop>
  <HeadingPairs>
    <vt:vector size="4" baseType="variant">
      <vt:variant>
        <vt:lpstr>Theme</vt:lpstr>
      </vt:variant>
      <vt:variant>
        <vt:i4>10</vt:i4>
      </vt:variant>
      <vt:variant>
        <vt:lpstr>Slide Titles</vt:lpstr>
      </vt:variant>
      <vt:variant>
        <vt:i4>24</vt:i4>
      </vt:variant>
    </vt:vector>
  </HeadingPairs>
  <TitlesOfParts>
    <vt:vector size="3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admin</cp:lastModifiedBy>
  <cp:revision>64</cp:revision>
  <dcterms:created xsi:type="dcterms:W3CDTF">2021-07-21T02:55:04Z</dcterms:created>
  <dcterms:modified xsi:type="dcterms:W3CDTF">2022-02-14T08:28:39Z</dcterms:modified>
</cp:coreProperties>
</file>