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62" r:id="rId9"/>
    <p:sldId id="263" r:id="rId10"/>
    <p:sldId id="264" r:id="rId11"/>
    <p:sldId id="265" r:id="rId12"/>
    <p:sldId id="266" r:id="rId13"/>
    <p:sldId id="267" r:id="rId14"/>
    <p:sldId id="268" r:id="rId15"/>
    <p:sldId id="270" r:id="rId16"/>
    <p:sldId id="272" r:id="rId17"/>
    <p:sldId id="274" r:id="rId18"/>
    <p:sldId id="273" r:id="rId19"/>
    <p:sldId id="276"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462"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08087-471E-434E-AEEA-E3F45495B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4FF2A11F-4346-4833-9439-DA3DB31BA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38BBD20-251F-4DA7-9C87-F7A1C21327B7}"/>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5" name="Footer Placeholder 4">
            <a:extLst>
              <a:ext uri="{FF2B5EF4-FFF2-40B4-BE49-F238E27FC236}">
                <a16:creationId xmlns:a16="http://schemas.microsoft.com/office/drawing/2014/main" xmlns="" id="{F78D0E74-7B43-4395-994D-6BC09FBC8E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EE4748A-CCD7-4361-AEA3-EBEFA3874A1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745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0ECE1-2EBD-4CA1-BD9C-CD2DEF92AAB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FAE7012-BCC2-4CD1-A89D-22DB7FBA6C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A0C6514-9193-4B02-8250-07FBFE1D18A7}"/>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5" name="Footer Placeholder 4">
            <a:extLst>
              <a:ext uri="{FF2B5EF4-FFF2-40B4-BE49-F238E27FC236}">
                <a16:creationId xmlns:a16="http://schemas.microsoft.com/office/drawing/2014/main" xmlns="" id="{2A6F10DB-5789-4010-B69A-FE076C903E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A1802D6-626B-4AE4-B18C-CB55FABD888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36113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FDBD994-6C3C-40E0-9AFA-0010169A75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C5062AC5-8C03-4C07-9033-BA36143F9F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DFFE02F-8A8C-4630-BA75-FC249A30238D}"/>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5" name="Footer Placeholder 4">
            <a:extLst>
              <a:ext uri="{FF2B5EF4-FFF2-40B4-BE49-F238E27FC236}">
                <a16:creationId xmlns:a16="http://schemas.microsoft.com/office/drawing/2014/main" xmlns="" id="{C0B41872-1BEC-4357-B28F-7AE1562AE1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0BAB5FF-4B03-4AE8-BF3C-D67EE3082CD6}"/>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100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2E2FBF-35A4-4FB5-AEDE-EFAB2C21FA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0E9A6B3-B036-42DC-BE13-139AC8BF2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D49265A-B540-480C-862E-76DC7E3B988B}"/>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5" name="Footer Placeholder 4">
            <a:extLst>
              <a:ext uri="{FF2B5EF4-FFF2-40B4-BE49-F238E27FC236}">
                <a16:creationId xmlns:a16="http://schemas.microsoft.com/office/drawing/2014/main" xmlns="" id="{3DB029D9-1577-4F94-AB44-C24E3C347AF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EFE86C7-BCD0-4FA9-AC13-F2D83491AD3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7903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E899DA-3400-4195-8126-353137AB8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F854E16-A6E9-4611-A3E4-DEAD54D35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87BE403-0ACA-4FE3-917A-453C84FB2635}"/>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5" name="Footer Placeholder 4">
            <a:extLst>
              <a:ext uri="{FF2B5EF4-FFF2-40B4-BE49-F238E27FC236}">
                <a16:creationId xmlns:a16="http://schemas.microsoft.com/office/drawing/2014/main" xmlns="" id="{F3343397-849C-4D5A-9D65-A4574C5769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83F377E-C32A-42F5-A8B0-0BE975574053}"/>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08004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BCD69-57CF-415F-8C85-B16C3AAAA58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0798208-677F-4ABE-AD37-5AA8B41179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DB5F9167-876B-495E-8DBA-7E2F5CA7FF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B08D70A0-41FE-4234-9E59-4D4E040D4AE7}"/>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6" name="Footer Placeholder 5">
            <a:extLst>
              <a:ext uri="{FF2B5EF4-FFF2-40B4-BE49-F238E27FC236}">
                <a16:creationId xmlns:a16="http://schemas.microsoft.com/office/drawing/2014/main" xmlns="" id="{BC6B6654-6FAC-44CA-A229-112D589256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C5D6839-2590-438D-AB5D-CD5C33594E0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80016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FA903-3763-48B7-ACF5-0ABEE2A0F02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132558D-45F8-491E-87E4-84B102F09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3EE4770-FAB8-4A75-B627-7C2D458374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3564CE85-D25A-49D0-98DB-C99540BA1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82E5718-3807-4B26-ADD8-C4C01645D6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A3D3737-46B0-4DDF-A888-79209FEC432F}"/>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8" name="Footer Placeholder 7">
            <a:extLst>
              <a:ext uri="{FF2B5EF4-FFF2-40B4-BE49-F238E27FC236}">
                <a16:creationId xmlns:a16="http://schemas.microsoft.com/office/drawing/2014/main" xmlns="" id="{47384CC7-A772-40BD-A092-326974387D7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790B84FE-A3B2-471B-BD1D-4C1B9069772E}"/>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939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085DC-BE73-4EA8-927C-92EAB02AF5B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75E40698-9300-4F8E-95F3-C78C3884D250}"/>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4" name="Footer Placeholder 3">
            <a:extLst>
              <a:ext uri="{FF2B5EF4-FFF2-40B4-BE49-F238E27FC236}">
                <a16:creationId xmlns:a16="http://schemas.microsoft.com/office/drawing/2014/main" xmlns="" id="{7D028965-F31F-4E13-BEBD-BDA1ED77D80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752C072F-1982-4F08-BED5-F04F21BB8AFD}"/>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94982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32B88E1-7F62-4B6D-956C-7551110BA0F7}"/>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3" name="Footer Placeholder 2">
            <a:extLst>
              <a:ext uri="{FF2B5EF4-FFF2-40B4-BE49-F238E27FC236}">
                <a16:creationId xmlns:a16="http://schemas.microsoft.com/office/drawing/2014/main" xmlns="" id="{52684503-8F3B-4E82-8F10-9B5B1BA22D8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3901D8E2-B46C-4A4D-BF1B-CC9EC8A7AB1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80462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7B271-B781-4CC9-AD0C-5CE4B167F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83FCCE9-3377-4568-A81E-0DF476076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00730003-0EBF-4D7B-8ABB-1ECA5F09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4FAA295-37B4-402B-8C63-25D80932278A}"/>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6" name="Footer Placeholder 5">
            <a:extLst>
              <a:ext uri="{FF2B5EF4-FFF2-40B4-BE49-F238E27FC236}">
                <a16:creationId xmlns:a16="http://schemas.microsoft.com/office/drawing/2014/main" xmlns="" id="{4C64255B-2119-4A21-A22C-162AAEC4FD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1CABEF5-0DAA-498C-994A-08A29E8FC34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2756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2E8DE-FE7D-438C-9828-1B0262B1A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4D5BC3B0-BBC0-4361-974A-DD6F85514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5CC65248-91EE-4ECE-9214-EA26A9F56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7168BE0-68F4-4C45-80FE-26C79A61F959}"/>
              </a:ext>
            </a:extLst>
          </p:cNvPr>
          <p:cNvSpPr>
            <a:spLocks noGrp="1"/>
          </p:cNvSpPr>
          <p:nvPr>
            <p:ph type="dt" sz="half" idx="10"/>
          </p:nvPr>
        </p:nvSpPr>
        <p:spPr/>
        <p:txBody>
          <a:bodyPr/>
          <a:lstStyle/>
          <a:p>
            <a:fld id="{0151C9A4-AD84-474F-96F5-C3BC24D22A7D}" type="datetimeFigureOut">
              <a:rPr lang="vi-VN" smtClean="0"/>
              <a:t>12/02/2022</a:t>
            </a:fld>
            <a:endParaRPr lang="vi-VN"/>
          </a:p>
        </p:txBody>
      </p:sp>
      <p:sp>
        <p:nvSpPr>
          <p:cNvPr id="6" name="Footer Placeholder 5">
            <a:extLst>
              <a:ext uri="{FF2B5EF4-FFF2-40B4-BE49-F238E27FC236}">
                <a16:creationId xmlns:a16="http://schemas.microsoft.com/office/drawing/2014/main" xmlns="" id="{BAC83357-4066-41B8-856B-FC6F0519929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C7506633-EA35-4317-8887-B49FFB13AE3F}"/>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99317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36F980-5ED9-436D-86E0-D2C94AE1B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24AB77B-1635-463D-8902-A56146093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F8FE439-A063-46A6-B444-A4750E786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C9A4-AD84-474F-96F5-C3BC24D22A7D}" type="datetimeFigureOut">
              <a:rPr lang="vi-VN" smtClean="0"/>
              <a:t>12/02/2022</a:t>
            </a:fld>
            <a:endParaRPr lang="vi-VN"/>
          </a:p>
        </p:txBody>
      </p:sp>
      <p:sp>
        <p:nvSpPr>
          <p:cNvPr id="5" name="Footer Placeholder 4">
            <a:extLst>
              <a:ext uri="{FF2B5EF4-FFF2-40B4-BE49-F238E27FC236}">
                <a16:creationId xmlns:a16="http://schemas.microsoft.com/office/drawing/2014/main" xmlns="" id="{D5FB5FC1-C512-457F-BD5B-5DA5A8623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58FF9776-E77D-4D56-AB83-A7F31F7F9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57EC1-79A0-4FD1-A4E8-D6C6D0CE6DD8}" type="slidenum">
              <a:rPr lang="vi-VN" smtClean="0"/>
              <a:t>‹#›</a:t>
            </a:fld>
            <a:endParaRPr lang="vi-VN"/>
          </a:p>
        </p:txBody>
      </p:sp>
    </p:spTree>
    <p:extLst>
      <p:ext uri="{BB962C8B-B14F-4D97-AF65-F5344CB8AC3E}">
        <p14:creationId xmlns:p14="http://schemas.microsoft.com/office/powerpoint/2010/main" val="289916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D599448-F542-4ECC-AB68-F2C9614D4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0"/>
            <a:ext cx="12244242"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0B5B3FA3-4335-4A37-BAAB-5E9E0C2B7961}"/>
              </a:ext>
            </a:extLst>
          </p:cNvPr>
          <p:cNvSpPr txBox="1"/>
          <p:nvPr/>
        </p:nvSpPr>
        <p:spPr>
          <a:xfrm>
            <a:off x="698349" y="940154"/>
            <a:ext cx="11321585" cy="1200329"/>
          </a:xfrm>
          <a:prstGeom prst="rect">
            <a:avLst/>
          </a:prstGeom>
          <a:noFill/>
          <a:effectLst>
            <a:outerShdw blurRad="50800" dist="50800" dir="5400000" algn="ctr" rotWithShape="0">
              <a:srgbClr val="0070C0"/>
            </a:outerShdw>
          </a:effectLst>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CHÀO MỪNG CÁC EM ĐẾN VỚI GIỜ HỌC ĐỊA LÍ</a:t>
            </a:r>
            <a:endParaRPr lang="vi-VN" sz="3600" dirty="0">
              <a:ln w="0"/>
              <a:effectLst>
                <a:outerShdw blurRad="38100" dist="19050" dir="2700000" algn="tl" rotWithShape="0">
                  <a:schemeClr val="dk1">
                    <a:alpha val="40000"/>
                  </a:schemeClr>
                </a:outerShdw>
              </a:effectLst>
            </a:endParaRPr>
          </a:p>
          <a:p>
            <a:endParaRPr lang="vi-V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xmlns="" id="{39AFD417-0366-428C-9F28-32D105D73D91}"/>
              </a:ext>
            </a:extLst>
          </p:cNvPr>
          <p:cNvSpPr/>
          <p:nvPr/>
        </p:nvSpPr>
        <p:spPr>
          <a:xfrm>
            <a:off x="168813" y="379828"/>
            <a:ext cx="6738424" cy="2686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r>
              <a:rPr lang="vi-VN" sz="2400" dirty="0">
                <a:latin typeface="Times New Roman" panose="02020603050405020304" pitchFamily="18" charset="0"/>
                <a:cs typeface="Times New Roman" panose="02020603050405020304" pitchFamily="18" charset="0"/>
              </a:rPr>
              <a:t>- Độ ẩm không khí là lượng hơi nước chứa trong không khí. </a:t>
            </a:r>
          </a:p>
          <a:p>
            <a:r>
              <a:rPr lang="vi-VN" sz="2400" dirty="0">
                <a:latin typeface="Times New Roman" panose="02020603050405020304" pitchFamily="18" charset="0"/>
                <a:cs typeface="Times New Roman" panose="02020603050405020304" pitchFamily="18" charset="0"/>
              </a:rPr>
              <a:t>- Dụng cụ đo: ẩm kế</a:t>
            </a:r>
          </a:p>
          <a:p>
            <a:r>
              <a:rPr lang="vi-VN" sz="2400" dirty="0">
                <a:latin typeface="Times New Roman" panose="02020603050405020304" pitchFamily="18" charset="0"/>
                <a:cs typeface="Times New Roman" panose="02020603050405020304" pitchFamily="18" charset="0"/>
              </a:rPr>
              <a:t>- Đơn vị đo: g/m</a:t>
            </a:r>
            <a:r>
              <a:rPr lang="vi-VN" sz="2400" baseline="30000" dirty="0">
                <a:latin typeface="Times New Roman" panose="02020603050405020304" pitchFamily="18" charset="0"/>
                <a:cs typeface="Times New Roman" panose="02020603050405020304" pitchFamily="18" charset="0"/>
              </a:rPr>
              <a:t>3</a:t>
            </a:r>
            <a:endParaRPr lang="vi-VN"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470890DC-DEC6-4307-A150-4939DE364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47114"/>
            <a:ext cx="4754879" cy="2419643"/>
          </a:xfrm>
          <a:prstGeom prst="rect">
            <a:avLst/>
          </a:prstGeom>
        </p:spPr>
      </p:pic>
      <p:sp>
        <p:nvSpPr>
          <p:cNvPr id="11" name="Arrow: Notched Right 10">
            <a:extLst>
              <a:ext uri="{FF2B5EF4-FFF2-40B4-BE49-F238E27FC236}">
                <a16:creationId xmlns:a16="http://schemas.microsoft.com/office/drawing/2014/main" xmlns="" id="{ED9FC535-4848-47A6-AC9C-3A717F29FF98}"/>
              </a:ext>
            </a:extLst>
          </p:cNvPr>
          <p:cNvSpPr/>
          <p:nvPr/>
        </p:nvSpPr>
        <p:spPr>
          <a:xfrm>
            <a:off x="323558" y="429066"/>
            <a:ext cx="6428935" cy="33621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Nhiệt độ càng cao thì lượng hơi nước chứa trong không khí càng nhiều.</a:t>
            </a:r>
          </a:p>
        </p:txBody>
      </p:sp>
      <p:grpSp>
        <p:nvGrpSpPr>
          <p:cNvPr id="16" name="Group 15">
            <a:extLst>
              <a:ext uri="{FF2B5EF4-FFF2-40B4-BE49-F238E27FC236}">
                <a16:creationId xmlns:a16="http://schemas.microsoft.com/office/drawing/2014/main" xmlns="" id="{51F8DC30-1F6D-44DD-BDBA-38BAA885B926}"/>
              </a:ext>
            </a:extLst>
          </p:cNvPr>
          <p:cNvGrpSpPr/>
          <p:nvPr/>
        </p:nvGrpSpPr>
        <p:grpSpPr>
          <a:xfrm>
            <a:off x="6386730" y="429066"/>
            <a:ext cx="5734929" cy="4506087"/>
            <a:chOff x="6386730" y="429066"/>
            <a:chExt cx="5734929" cy="4506087"/>
          </a:xfrm>
        </p:grpSpPr>
        <p:pic>
          <p:nvPicPr>
            <p:cNvPr id="13" name="Picture 12">
              <a:extLst>
                <a:ext uri="{FF2B5EF4-FFF2-40B4-BE49-F238E27FC236}">
                  <a16:creationId xmlns:a16="http://schemas.microsoft.com/office/drawing/2014/main" xmlns="" id="{31E09E59-5700-4014-81A3-033F10891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30" y="429066"/>
              <a:ext cx="5734929" cy="407259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xmlns="" id="{AC2ACFAB-EDA2-47EF-A87D-9C88F1D821E5}"/>
                </a:ext>
              </a:extLst>
            </p:cNvPr>
            <p:cNvSpPr txBox="1"/>
            <p:nvPr/>
          </p:nvSpPr>
          <p:spPr>
            <a:xfrm>
              <a:off x="6386730" y="4504266"/>
              <a:ext cx="5734928"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xmlns="" id="{A8F30ECA-9E1E-45CD-A3E1-C3FA6C6DC388}"/>
              </a:ext>
            </a:extLst>
          </p:cNvPr>
          <p:cNvSpPr txBox="1"/>
          <p:nvPr/>
        </p:nvSpPr>
        <p:spPr>
          <a:xfrm>
            <a:off x="267288" y="1531037"/>
            <a:ext cx="5561425" cy="125124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07000"/>
              </a:lnSpc>
              <a:spcAft>
                <a:spcPts val="800"/>
              </a:spcAft>
              <a:tabLst>
                <a:tab pos="581025"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Lượng hơi nước có trong không khí là do sự bốc hơi từ đại dương, biển, sông ngòi, ao, hồ,…</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Diagonal Corners Rounded 2">
            <a:extLst>
              <a:ext uri="{FF2B5EF4-FFF2-40B4-BE49-F238E27FC236}">
                <a16:creationId xmlns:a16="http://schemas.microsoft.com/office/drawing/2014/main" xmlns="" id="{F0FA2094-0C24-4559-881B-53B6FC3F0AF9}"/>
              </a:ext>
            </a:extLst>
          </p:cNvPr>
          <p:cNvSpPr/>
          <p:nvPr/>
        </p:nvSpPr>
        <p:spPr>
          <a:xfrm>
            <a:off x="0" y="1167619"/>
            <a:ext cx="6330460" cy="35872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b="1" dirty="0" err="1">
                <a:latin typeface="Times New Roman" panose="02020603050405020304" pitchFamily="18" charset="0"/>
                <a:cs typeface="Times New Roman" panose="02020603050405020304" pitchFamily="18" charset="0"/>
              </a:rPr>
              <a:t>Quá</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trình hình thành mây</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mưa</a:t>
            </a:r>
            <a:r>
              <a:rPr lang="en-US" sz="2400" b="1" dirty="0">
                <a:latin typeface="Times New Roman" panose="02020603050405020304" pitchFamily="18" charset="0"/>
                <a:cs typeface="Times New Roman" panose="02020603050405020304" pitchFamily="18" charset="0"/>
              </a:rPr>
              <a:t>:</a:t>
            </a: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Mây được tạo thành bởi hơi nước bốc lên cao, gặp lạnh rồi ngưng tụ thành những hạt nước l</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 tạo ra những đám mây. </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Khi hơi nước trong các đám mây tiếp tụ ngưng tụ, các hạt nước to dần và đủ nặng thì hạt nước rơi trở lại mặt đất tạo thành mưa.</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70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2"/>
                                        </p:tgtEl>
                                        <p:attrNameLst>
                                          <p:attrName>ppt_w</p:attrName>
                                        </p:attrNameLst>
                                      </p:cBhvr>
                                      <p:tavLst>
                                        <p:tav tm="0">
                                          <p:val>
                                            <p:strVal val="ppt_w"/>
                                          </p:val>
                                        </p:tav>
                                        <p:tav tm="100000">
                                          <p:val>
                                            <p:fltVal val="0"/>
                                          </p:val>
                                        </p:tav>
                                      </p:tavLst>
                                    </p:anim>
                                    <p:anim calcmode="lin" valueType="num">
                                      <p:cBhvr>
                                        <p:cTn id="53" dur="500"/>
                                        <p:tgtEl>
                                          <p:spTgt spid="2"/>
                                        </p:tgtEl>
                                        <p:attrNameLst>
                                          <p:attrName>ppt_h</p:attrName>
                                        </p:attrNameLst>
                                      </p:cBhvr>
                                      <p:tavLst>
                                        <p:tav tm="0">
                                          <p:val>
                                            <p:strVal val="ppt_h"/>
                                          </p:val>
                                        </p:tav>
                                        <p:tav tm="100000">
                                          <p:val>
                                            <p:fltVal val="0"/>
                                          </p:val>
                                        </p:tav>
                                      </p:tavLst>
                                    </p:anim>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2" grpId="0" animBg="1"/>
      <p:bldP spid="2" grpId="1"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6165CA8-2BC6-42B3-A04D-FF23E632AA2C}"/>
              </a:ext>
            </a:extLst>
          </p:cNvPr>
          <p:cNvSpPr/>
          <p:nvPr/>
        </p:nvSpPr>
        <p:spPr>
          <a:xfrm>
            <a:off x="527203" y="388881"/>
            <a:ext cx="3594631" cy="460895"/>
          </a:xfrm>
          <a:prstGeom prst="rect">
            <a:avLst/>
          </a:prstGeom>
        </p:spPr>
        <p:txBody>
          <a:bodyPr wrap="square">
            <a:spAutoFit/>
          </a:bodyPr>
          <a:lstStyle/>
          <a:p>
            <a:pPr>
              <a:lnSpc>
                <a:spcPct val="107000"/>
              </a:lnSpc>
              <a:spcAft>
                <a:spcPts val="800"/>
              </a:spcAft>
            </a:pPr>
            <a:r>
              <a:rPr lang="vi-VN"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IV. Thời tiết và khí hậ</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u</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FDF2188E-DA32-47C9-834E-118373AB9D1A}"/>
              </a:ext>
            </a:extLst>
          </p:cNvPr>
          <p:cNvSpPr/>
          <p:nvPr/>
        </p:nvSpPr>
        <p:spPr>
          <a:xfrm>
            <a:off x="4417255" y="388881"/>
            <a:ext cx="7729088" cy="6469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dirty="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Dựa vào thông tin kênh chữ SGK trang 164:</a:t>
            </a:r>
            <a:endParaRPr lang="en-US"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Hãy quan sát các hiện tượng khí tượng xảy ra ở Thành phố Hồ Chí Minh trong một ngày của tháng 12: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Sáng sớm trong làn sương mỏng, không khí se lạnh; khi Mặt Trời lên, không khí ấm áp, sương tan. Buổi trưa nắng gắt, không khí nóng bức. Buổi chiều gió nhẹ, không khí lại trở nên mát mẻ. </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hiện tượng khí tượng như mưa, nắng, gió, nhiệt độ,... xảy ra trong một thời gian ngắn ở một địa phương, gọi là thời tiết</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Thời tiết luôn thay đổi.</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Việt Nam thuộc kiểu khí hậu nhiệt đới gió mùa nên nhiệt độ trung bình năm cao: Hàng năm, từ tháng 5 đến tháng 10 là mùa mưa, từ tháng 11 đến tháng 4 năm sau là mùa khô.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Đây là hiện tượng lặp đi lặp lại của thời tiết có tính quy luật. Khí hậu </a:t>
            </a:r>
            <a:r>
              <a:rPr lang="en-US" sz="2200" dirty="0">
                <a:latin typeface="Times New Roman" panose="02020603050405020304" pitchFamily="18" charset="0"/>
                <a:cs typeface="Times New Roman" panose="02020603050405020304" pitchFamily="18" charset="0"/>
              </a:rPr>
              <a:t>ở</a:t>
            </a:r>
            <a:r>
              <a:rPr lang="vi-VN" sz="2200" dirty="0">
                <a:latin typeface="Times New Roman" panose="02020603050405020304" pitchFamily="18" charset="0"/>
                <a:cs typeface="Times New Roman" panose="02020603050405020304" pitchFamily="18" charset="0"/>
              </a:rPr>
              <a:t> một địa phương là sự lặp đi lặp lại tình hình thời tiết của địa phương đó theo một quy luật nhất định. Khí hậu có tính quy luật.</a:t>
            </a:r>
          </a:p>
          <a:p>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9CC362DA-A763-47A6-879B-4892A49D114B}"/>
              </a:ext>
            </a:extLst>
          </p:cNvPr>
          <p:cNvSpPr txBox="1"/>
          <p:nvPr/>
        </p:nvSpPr>
        <p:spPr>
          <a:xfrm>
            <a:off x="5662246" y="2933114"/>
            <a:ext cx="914400" cy="914400"/>
          </a:xfrm>
          <a:prstGeom prst="rect">
            <a:avLst/>
          </a:prstGeom>
          <a:noFill/>
        </p:spPr>
        <p:txBody>
          <a:bodyPr wrap="square" rtlCol="0">
            <a:spAutoFit/>
          </a:bodyPr>
          <a:lstStyle/>
          <a:p>
            <a:endParaRPr lang="vi-VN" dirty="0"/>
          </a:p>
        </p:txBody>
      </p:sp>
      <p:sp>
        <p:nvSpPr>
          <p:cNvPr id="7" name="TextBox 6">
            <a:extLst>
              <a:ext uri="{FF2B5EF4-FFF2-40B4-BE49-F238E27FC236}">
                <a16:creationId xmlns:a16="http://schemas.microsoft.com/office/drawing/2014/main" xmlns="" id="{B09B0DDB-72B1-4546-8EBA-8D93145B4DA7}"/>
              </a:ext>
            </a:extLst>
          </p:cNvPr>
          <p:cNvSpPr txBox="1"/>
          <p:nvPr/>
        </p:nvSpPr>
        <p:spPr>
          <a:xfrm>
            <a:off x="45657" y="2216090"/>
            <a:ext cx="4324706" cy="143404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25000"/>
              </a:lnSpc>
            </a:pPr>
            <a:r>
              <a:rPr lang="vi-VN" sz="2400" dirty="0">
                <a:solidFill>
                  <a:schemeClr val="bg1"/>
                </a:solidFill>
                <a:latin typeface="Times New Roman" panose="02020603050405020304" pitchFamily="18" charset="0"/>
                <a:cs typeface="Times New Roman" panose="02020603050405020304" pitchFamily="18" charset="0"/>
              </a:rPr>
              <a:t>Nêu các hiện tượng khí tượng xảy ra ở Thành phố Hồ Chí Minh trong một ngày của tháng 12?</a:t>
            </a:r>
          </a:p>
        </p:txBody>
      </p:sp>
      <p:pic>
        <p:nvPicPr>
          <p:cNvPr id="10" name="Picture 9">
            <a:extLst>
              <a:ext uri="{FF2B5EF4-FFF2-40B4-BE49-F238E27FC236}">
                <a16:creationId xmlns:a16="http://schemas.microsoft.com/office/drawing/2014/main" xmlns="" id="{B3846B27-F4EB-4551-A4CB-A8011A426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77" y="849776"/>
            <a:ext cx="1132783" cy="1049362"/>
          </a:xfrm>
          <a:prstGeom prst="rect">
            <a:avLst/>
          </a:prstGeom>
        </p:spPr>
      </p:pic>
      <p:sp>
        <p:nvSpPr>
          <p:cNvPr id="12" name="Thought Bubble: Cloud 11">
            <a:extLst>
              <a:ext uri="{FF2B5EF4-FFF2-40B4-BE49-F238E27FC236}">
                <a16:creationId xmlns:a16="http://schemas.microsoft.com/office/drawing/2014/main" xmlns="" id="{CE75D6AE-58F6-47A0-92BD-32A8EEFE7163}"/>
              </a:ext>
            </a:extLst>
          </p:cNvPr>
          <p:cNvSpPr/>
          <p:nvPr/>
        </p:nvSpPr>
        <p:spPr>
          <a:xfrm>
            <a:off x="92549" y="2189393"/>
            <a:ext cx="3798277" cy="1434047"/>
          </a:xfrm>
          <a:prstGeom prst="cloudCallout">
            <a:avLst>
              <a:gd name="adj1" fmla="val 37727"/>
              <a:gd name="adj2" fmla="val 105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Vậy thời tiết là gì?</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Scroll: Horizontal 13">
            <a:extLst>
              <a:ext uri="{FF2B5EF4-FFF2-40B4-BE49-F238E27FC236}">
                <a16:creationId xmlns:a16="http://schemas.microsoft.com/office/drawing/2014/main" xmlns="" id="{C7614A55-6921-4B9E-ADE1-491349F4CC76}"/>
              </a:ext>
            </a:extLst>
          </p:cNvPr>
          <p:cNvSpPr/>
          <p:nvPr/>
        </p:nvSpPr>
        <p:spPr>
          <a:xfrm>
            <a:off x="-8269" y="1665173"/>
            <a:ext cx="4277814" cy="30845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200" dirty="0">
                <a:latin typeface="Times New Roman" panose="02020603050405020304" pitchFamily="18" charset="0"/>
                <a:ea typeface="Arial" panose="020B0604020202020204" pitchFamily="34" charset="0"/>
                <a:cs typeface="Times New Roman" panose="02020603050405020304" pitchFamily="18" charset="0"/>
              </a:rPr>
              <a:t>Thời tiết là: các hiện tượng khí tượng như mưa, nắng, gió, nhiệt độ,... xảy ra trong một thời gian ngắn ở một địa phương.</a:t>
            </a:r>
          </a:p>
        </p:txBody>
      </p:sp>
      <p:sp>
        <p:nvSpPr>
          <p:cNvPr id="15" name="Rectangle 14">
            <a:extLst>
              <a:ext uri="{FF2B5EF4-FFF2-40B4-BE49-F238E27FC236}">
                <a16:creationId xmlns:a16="http://schemas.microsoft.com/office/drawing/2014/main" xmlns="" id="{0D59EFEC-0D13-4912-8CF3-1CF386B8FFFC}"/>
              </a:ext>
            </a:extLst>
          </p:cNvPr>
          <p:cNvSpPr/>
          <p:nvPr/>
        </p:nvSpPr>
        <p:spPr>
          <a:xfrm>
            <a:off x="0" y="2287458"/>
            <a:ext cx="4292991" cy="125124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Việt Nam </a:t>
            </a:r>
            <a:r>
              <a:rPr lang="vi-VN" sz="2400" dirty="0">
                <a:latin typeface="Times New Roman" panose="02020603050405020304" pitchFamily="18" charset="0"/>
                <a:ea typeface="Arial" panose="020B0604020202020204" pitchFamily="34" charset="0"/>
                <a:cs typeface="Times New Roman" panose="02020603050405020304" pitchFamily="18" charset="0"/>
              </a:rPr>
              <a:t>thuộc kiểu khí hậu nào? Kiểu khí hậu đó có đặc điểm gì?</a:t>
            </a:r>
          </a:p>
        </p:txBody>
      </p:sp>
      <p:sp>
        <p:nvSpPr>
          <p:cNvPr id="17" name="Thought Bubble: Cloud 16">
            <a:extLst>
              <a:ext uri="{FF2B5EF4-FFF2-40B4-BE49-F238E27FC236}">
                <a16:creationId xmlns:a16="http://schemas.microsoft.com/office/drawing/2014/main" xmlns="" id="{66E08B8F-8D2B-4E3C-AC03-3DCD162ED05C}"/>
              </a:ext>
            </a:extLst>
          </p:cNvPr>
          <p:cNvSpPr/>
          <p:nvPr/>
        </p:nvSpPr>
        <p:spPr>
          <a:xfrm>
            <a:off x="45657" y="2145661"/>
            <a:ext cx="3876884" cy="1316590"/>
          </a:xfrm>
          <a:prstGeom prst="cloudCallout">
            <a:avLst>
              <a:gd name="adj1" fmla="val -39603"/>
              <a:gd name="adj2" fmla="val 130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hí hậu 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gì?</a:t>
            </a:r>
          </a:p>
        </p:txBody>
      </p:sp>
      <p:sp>
        <p:nvSpPr>
          <p:cNvPr id="19" name="Scroll: Horizontal 18">
            <a:extLst>
              <a:ext uri="{FF2B5EF4-FFF2-40B4-BE49-F238E27FC236}">
                <a16:creationId xmlns:a16="http://schemas.microsoft.com/office/drawing/2014/main" xmlns="" id="{9A59BEC9-96D5-4B3B-80D8-28E5544F0CBA}"/>
              </a:ext>
            </a:extLst>
          </p:cNvPr>
          <p:cNvSpPr/>
          <p:nvPr/>
        </p:nvSpPr>
        <p:spPr>
          <a:xfrm>
            <a:off x="1" y="1899138"/>
            <a:ext cx="4277814" cy="26869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Khí hậu: là sự lặp đi lặp lại tình hình thời tiết của địa phương đó theo một quy luật nhất định.</a:t>
            </a:r>
          </a:p>
        </p:txBody>
      </p:sp>
    </p:spTree>
    <p:extLst>
      <p:ext uri="{BB962C8B-B14F-4D97-AF65-F5344CB8AC3E}">
        <p14:creationId xmlns:p14="http://schemas.microsoft.com/office/powerpoint/2010/main" val="3980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5">
                                            <p:txEl>
                                              <p:pRg st="3" end="3"/>
                                            </p:txEl>
                                          </p:spTgt>
                                        </p:tgtEl>
                                        <p:attrNameLst>
                                          <p:attrName>style.color</p:attrName>
                                        </p:attrNameLst>
                                      </p:cBhvr>
                                      <p:to>
                                        <p:clrVal>
                                          <a:schemeClr val="accent2"/>
                                        </p:clrVal>
                                      </p:to>
                                    </p:set>
                                    <p:set>
                                      <p:cBhvr>
                                        <p:cTn id="35" dur="500" fill="hold"/>
                                        <p:tgtEl>
                                          <p:spTgt spid="5">
                                            <p:txEl>
                                              <p:pRg st="3" end="3"/>
                                            </p:txEl>
                                          </p:spTgt>
                                        </p:tgtEl>
                                        <p:attrNameLst>
                                          <p:attrName>fillcolor</p:attrName>
                                        </p:attrNameLst>
                                      </p:cBhvr>
                                      <p:to>
                                        <p:clrVal>
                                          <a:schemeClr val="accent2"/>
                                        </p:clrVal>
                                      </p:to>
                                    </p:set>
                                    <p:set>
                                      <p:cBhvr>
                                        <p:cTn id="36" dur="500" fill="hold"/>
                                        <p:tgtEl>
                                          <p:spTgt spid="5">
                                            <p:txEl>
                                              <p:pRg st="3" end="3"/>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fltVal val="0"/>
                                          </p:val>
                                        </p:tav>
                                      </p:tavLst>
                                    </p:anim>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500"/>
                                        <p:tgtEl>
                                          <p:spTgt spid="15"/>
                                        </p:tgtEl>
                                        <p:attrNameLst>
                                          <p:attrName>ppt_w</p:attrName>
                                        </p:attrNameLst>
                                      </p:cBhvr>
                                      <p:tavLst>
                                        <p:tav tm="0">
                                          <p:val>
                                            <p:strVal val="ppt_w"/>
                                          </p:val>
                                        </p:tav>
                                        <p:tav tm="100000">
                                          <p:val>
                                            <p:fltVal val="0"/>
                                          </p:val>
                                        </p:tav>
                                      </p:tavLst>
                                    </p:anim>
                                    <p:anim calcmode="lin" valueType="num">
                                      <p:cBhvr>
                                        <p:cTn id="72" dur="500"/>
                                        <p:tgtEl>
                                          <p:spTgt spid="15"/>
                                        </p:tgtEl>
                                        <p:attrNameLst>
                                          <p:attrName>ppt_h</p:attrName>
                                        </p:attrNameLst>
                                      </p:cBhvr>
                                      <p:tavLst>
                                        <p:tav tm="0">
                                          <p:val>
                                            <p:strVal val="ppt_h"/>
                                          </p:val>
                                        </p:tav>
                                        <p:tav tm="100000">
                                          <p:val>
                                            <p:fltVal val="0"/>
                                          </p:val>
                                        </p:tav>
                                      </p:tavLst>
                                    </p:anim>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500" fill="hold"/>
                                        <p:tgtEl>
                                          <p:spTgt spid="5">
                                            <p:txEl>
                                              <p:pRg st="5" end="5"/>
                                            </p:txEl>
                                          </p:spTgt>
                                        </p:tgtEl>
                                        <p:attrNameLst>
                                          <p:attrName>style.color</p:attrName>
                                        </p:attrNameLst>
                                      </p:cBhvr>
                                      <p:to>
                                        <p:clrVal>
                                          <a:schemeClr val="accent2"/>
                                        </p:clrVal>
                                      </p:to>
                                    </p:set>
                                    <p:set>
                                      <p:cBhvr>
                                        <p:cTn id="79" dur="500" fill="hold"/>
                                        <p:tgtEl>
                                          <p:spTgt spid="5">
                                            <p:txEl>
                                              <p:pRg st="5" end="5"/>
                                            </p:txEl>
                                          </p:spTgt>
                                        </p:tgtEl>
                                        <p:attrNameLst>
                                          <p:attrName>fillcolor</p:attrName>
                                        </p:attrNameLst>
                                      </p:cBhvr>
                                      <p:to>
                                        <p:clrVal>
                                          <a:schemeClr val="accent2"/>
                                        </p:clrVal>
                                      </p:to>
                                    </p:set>
                                    <p:set>
                                      <p:cBhvr>
                                        <p:cTn id="80" dur="500" fill="hold"/>
                                        <p:tgtEl>
                                          <p:spTgt spid="5">
                                            <p:txEl>
                                              <p:pRg st="5" end="5"/>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0-#ppt_w/2"/>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arn(inVertical)">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7" grpId="1" animBg="1"/>
      <p:bldP spid="12" grpId="0" animBg="1"/>
      <p:bldP spid="12" grpId="1" animBg="1"/>
      <p:bldP spid="14" grpId="0" animBg="1"/>
      <p:bldP spid="14" grpId="1" animBg="1"/>
      <p:bldP spid="15" grpId="0" animBg="1"/>
      <p:bldP spid="15" grpId="1"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xmlns="" id="{DAC71AE7-39C1-452C-A15E-0A990B50F47B}"/>
              </a:ext>
            </a:extLst>
          </p:cNvPr>
          <p:cNvSpPr/>
          <p:nvPr/>
        </p:nvSpPr>
        <p:spPr>
          <a:xfrm>
            <a:off x="447822" y="520503"/>
            <a:ext cx="11296356" cy="1392703"/>
          </a:xfrm>
          <a:prstGeom prst="ribbon">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Thời tiết và khí hậu khác nhau như thế nào?</a:t>
            </a:r>
          </a:p>
        </p:txBody>
      </p:sp>
      <p:sp>
        <p:nvSpPr>
          <p:cNvPr id="4" name="Flowchart: Alternate Process 3">
            <a:extLst>
              <a:ext uri="{FF2B5EF4-FFF2-40B4-BE49-F238E27FC236}">
                <a16:creationId xmlns:a16="http://schemas.microsoft.com/office/drawing/2014/main" xmlns="" id="{CCE80533-F708-4F71-AE38-D48A94FFED4F}"/>
              </a:ext>
            </a:extLst>
          </p:cNvPr>
          <p:cNvSpPr/>
          <p:nvPr/>
        </p:nvSpPr>
        <p:spPr>
          <a:xfrm>
            <a:off x="2127386" y="2873329"/>
            <a:ext cx="3601329" cy="207146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07000"/>
              </a:lnSpc>
              <a:spcAft>
                <a:spcPts val="800"/>
              </a:spcAf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 tiết diễn ra trong thời gian ngắn, phạm vi nhỏ và luôn thay đổi.</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4DE65510-EF34-40C4-B372-6AF0C394A276}"/>
              </a:ext>
            </a:extLst>
          </p:cNvPr>
          <p:cNvSpPr/>
          <p:nvPr/>
        </p:nvSpPr>
        <p:spPr>
          <a:xfrm>
            <a:off x="6274192" y="2873329"/>
            <a:ext cx="4009292" cy="2071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hí hậu diễn ra trong thời gian dài, có tính quy luật. Khí hậu diễn ra trong phạm vi rộng và khá ổn định.</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Arrow: Down 5">
            <a:extLst>
              <a:ext uri="{FF2B5EF4-FFF2-40B4-BE49-F238E27FC236}">
                <a16:creationId xmlns:a16="http://schemas.microsoft.com/office/drawing/2014/main" xmlns="" id="{8F8FF73A-CCA7-48A9-9A31-449653E67084}"/>
              </a:ext>
            </a:extLst>
          </p:cNvPr>
          <p:cNvSpPr/>
          <p:nvPr/>
        </p:nvSpPr>
        <p:spPr>
          <a:xfrm>
            <a:off x="8021635" y="1913206"/>
            <a:ext cx="484632"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Arrow: Down 6">
            <a:extLst>
              <a:ext uri="{FF2B5EF4-FFF2-40B4-BE49-F238E27FC236}">
                <a16:creationId xmlns:a16="http://schemas.microsoft.com/office/drawing/2014/main" xmlns="" id="{160A53AE-EB50-4D18-850A-4BE32FD71AC8}"/>
              </a:ext>
            </a:extLst>
          </p:cNvPr>
          <p:cNvSpPr/>
          <p:nvPr/>
        </p:nvSpPr>
        <p:spPr>
          <a:xfrm>
            <a:off x="3595351" y="1913206"/>
            <a:ext cx="484632" cy="978408"/>
          </a:xfrm>
          <a:prstGeom prst="down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1253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069BC2-CD7A-4D28-A01B-74139A1753CA}"/>
              </a:ext>
            </a:extLst>
          </p:cNvPr>
          <p:cNvSpPr/>
          <p:nvPr/>
        </p:nvSpPr>
        <p:spPr>
          <a:xfrm>
            <a:off x="493643" y="332321"/>
            <a:ext cx="4374146" cy="461665"/>
          </a:xfrm>
          <a:prstGeom prst="rect">
            <a:avLst/>
          </a:prstGeom>
        </p:spPr>
        <p:txBody>
          <a:bodyPr wrap="none">
            <a:spAutoFit/>
          </a:bodyPr>
          <a:lstStyle/>
          <a:p>
            <a:r>
              <a:rPr lang="vi-VN" sz="2400" b="1" dirty="0">
                <a:solidFill>
                  <a:schemeClr val="bg1">
                    <a:lumMod val="95000"/>
                  </a:schemeClr>
                </a:solidFill>
                <a:latin typeface="Times New Roman" panose="02020603050405020304" pitchFamily="18" charset="0"/>
                <a:ea typeface="Arial" panose="020B0604020202020204" pitchFamily="34" charset="0"/>
              </a:rPr>
              <a:t>V. Các đới khí hậu trên Trái đất</a:t>
            </a:r>
            <a:endParaRPr lang="vi-VN" sz="2400" dirty="0">
              <a:solidFill>
                <a:schemeClr val="bg1">
                  <a:lumMod val="95000"/>
                </a:schemeClr>
              </a:solidFill>
            </a:endParaRPr>
          </a:p>
        </p:txBody>
      </p:sp>
      <p:pic>
        <p:nvPicPr>
          <p:cNvPr id="4" name="Picture 3">
            <a:extLst>
              <a:ext uri="{FF2B5EF4-FFF2-40B4-BE49-F238E27FC236}">
                <a16:creationId xmlns:a16="http://schemas.microsoft.com/office/drawing/2014/main" xmlns="" id="{9F22E8E3-4974-47F0-9836-92F0E80E3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435" y="615404"/>
            <a:ext cx="6297442" cy="583764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xmlns="" id="{78C9DBAC-4F1C-45FA-ADCE-FFDC7EBDDE9E}"/>
              </a:ext>
            </a:extLst>
          </p:cNvPr>
          <p:cNvSpPr txBox="1"/>
          <p:nvPr/>
        </p:nvSpPr>
        <p:spPr>
          <a:xfrm>
            <a:off x="786029" y="966652"/>
            <a:ext cx="354937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xmlns="" id="{C202D06B-1D14-424F-A017-D2204FEE0D79}"/>
              </a:ext>
            </a:extLst>
          </p:cNvPr>
          <p:cNvSpPr/>
          <p:nvPr/>
        </p:nvSpPr>
        <p:spPr>
          <a:xfrm>
            <a:off x="0" y="1683096"/>
            <a:ext cx="5551714" cy="1381084"/>
          </a:xfrm>
          <a:prstGeom prst="cloudCallout">
            <a:avLst>
              <a:gd name="adj1" fmla="val 39772"/>
              <a:gd name="adj2" fmla="val 10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dirty="0">
                <a:latin typeface="Times New Roman" panose="02020603050405020304" pitchFamily="18" charset="0"/>
                <a:ea typeface="Times New Roman" panose="02020603050405020304" pitchFamily="18" charset="0"/>
              </a:rPr>
              <a:t>Kể tên các đới khí hậu trên Trái Đất?</a:t>
            </a:r>
            <a:endParaRPr lang="vi-VN" sz="2000" dirty="0">
              <a:latin typeface="Times New Roman" panose="02020603050405020304" pitchFamily="18" charset="0"/>
              <a:ea typeface="Times New Roman" panose="02020603050405020304" pitchFamily="18" charset="0"/>
            </a:endParaRPr>
          </a:p>
        </p:txBody>
      </p:sp>
      <p:sp>
        <p:nvSpPr>
          <p:cNvPr id="8" name="Flowchart: Alternate Process 7">
            <a:extLst>
              <a:ext uri="{FF2B5EF4-FFF2-40B4-BE49-F238E27FC236}">
                <a16:creationId xmlns:a16="http://schemas.microsoft.com/office/drawing/2014/main" xmlns="" id="{5B5B86AB-9495-4286-B078-154370D695A5}"/>
              </a:ext>
            </a:extLst>
          </p:cNvPr>
          <p:cNvSpPr/>
          <p:nvPr/>
        </p:nvSpPr>
        <p:spPr>
          <a:xfrm>
            <a:off x="214813" y="1991549"/>
            <a:ext cx="5084299" cy="7641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Các đới khí hậu trên trái đất: </a:t>
            </a:r>
            <a:r>
              <a:rPr lang="en-US" sz="2400" dirty="0" smtClean="0">
                <a:latin typeface="Times New Roman" panose="02020603050405020304" pitchFamily="18" charset="0"/>
                <a:cs typeface="Times New Roman" panose="02020603050405020304" pitchFamily="18" charset="0"/>
              </a:rPr>
              <a:t>2 </a:t>
            </a:r>
            <a:r>
              <a:rPr lang="vi-VN" sz="2400" dirty="0" smtClean="0">
                <a:latin typeface="Times New Roman" panose="02020603050405020304" pitchFamily="18" charset="0"/>
                <a:cs typeface="Times New Roman" panose="02020603050405020304" pitchFamily="18" charset="0"/>
              </a:rPr>
              <a:t>hàn </a:t>
            </a:r>
            <a:r>
              <a:rPr lang="vi-VN" sz="2400" dirty="0">
                <a:latin typeface="Times New Roman" panose="02020603050405020304" pitchFamily="18" charset="0"/>
                <a:cs typeface="Times New Roman" panose="02020603050405020304" pitchFamily="18" charset="0"/>
              </a:rPr>
              <a:t>đới, </a:t>
            </a:r>
            <a:r>
              <a:rPr lang="en-US" sz="2400" dirty="0" smtClean="0">
                <a:latin typeface="Times New Roman" panose="02020603050405020304" pitchFamily="18" charset="0"/>
                <a:cs typeface="Times New Roman" panose="02020603050405020304" pitchFamily="18" charset="0"/>
              </a:rPr>
              <a:t>2 </a:t>
            </a:r>
            <a:r>
              <a:rPr lang="vi-VN" sz="2400" dirty="0" smtClean="0">
                <a:latin typeface="Times New Roman" panose="02020603050405020304" pitchFamily="18" charset="0"/>
                <a:cs typeface="Times New Roman" panose="02020603050405020304" pitchFamily="18" charset="0"/>
              </a:rPr>
              <a:t>ôn </a:t>
            </a:r>
            <a:r>
              <a:rPr lang="vi-VN" sz="2400" dirty="0">
                <a:latin typeface="Times New Roman" panose="02020603050405020304" pitchFamily="18" charset="0"/>
                <a:cs typeface="Times New Roman" panose="02020603050405020304" pitchFamily="18" charset="0"/>
              </a:rPr>
              <a:t>đới, </a:t>
            </a:r>
            <a:r>
              <a:rPr lang="en-US" sz="2400" dirty="0" smtClean="0">
                <a:latin typeface="Times New Roman" panose="02020603050405020304" pitchFamily="18" charset="0"/>
                <a:cs typeface="Times New Roman" panose="02020603050405020304" pitchFamily="18" charset="0"/>
              </a:rPr>
              <a:t>1 </a:t>
            </a:r>
            <a:r>
              <a:rPr lang="vi-VN" sz="2400" dirty="0" smtClean="0">
                <a:latin typeface="Times New Roman" panose="02020603050405020304" pitchFamily="18" charset="0"/>
                <a:cs typeface="Times New Roman" panose="02020603050405020304" pitchFamily="18" charset="0"/>
              </a:rPr>
              <a:t>nhiệt </a:t>
            </a:r>
            <a:r>
              <a:rPr lang="vi-VN" sz="2400" dirty="0">
                <a:latin typeface="Times New Roman" panose="02020603050405020304" pitchFamily="18" charset="0"/>
                <a:cs typeface="Times New Roman" panose="02020603050405020304" pitchFamily="18" charset="0"/>
              </a:rPr>
              <a:t>đới</a:t>
            </a:r>
          </a:p>
        </p:txBody>
      </p:sp>
      <p:sp>
        <p:nvSpPr>
          <p:cNvPr id="9" name="Thought Bubble: Cloud 8">
            <a:extLst>
              <a:ext uri="{FF2B5EF4-FFF2-40B4-BE49-F238E27FC236}">
                <a16:creationId xmlns:a16="http://schemas.microsoft.com/office/drawing/2014/main" xmlns="" id="{980D1800-35AA-4A5C-BDF0-BD3A1E047606}"/>
              </a:ext>
            </a:extLst>
          </p:cNvPr>
          <p:cNvSpPr/>
          <p:nvPr/>
        </p:nvSpPr>
        <p:spPr>
          <a:xfrm>
            <a:off x="0" y="1515147"/>
            <a:ext cx="5730434" cy="1716982"/>
          </a:xfrm>
          <a:prstGeom prst="cloudCallout">
            <a:avLst>
              <a:gd name="adj1" fmla="val 32344"/>
              <a:gd name="adj2" fmla="val 9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 panose="020B0604020202020204" pitchFamily="34" charset="0"/>
              </a:rPr>
              <a:t>Xác định giới hạn của mỗi đới khí hậu trên Trái Đất</a:t>
            </a:r>
            <a:endParaRPr lang="vi-VN" sz="2400" dirty="0"/>
          </a:p>
        </p:txBody>
      </p:sp>
      <p:sp>
        <p:nvSpPr>
          <p:cNvPr id="10" name="Flowchart: Alternate Process 9">
            <a:extLst>
              <a:ext uri="{FF2B5EF4-FFF2-40B4-BE49-F238E27FC236}">
                <a16:creationId xmlns:a16="http://schemas.microsoft.com/office/drawing/2014/main" xmlns="" id="{59FDB496-6132-4A71-A1BB-6548F44DC84C}"/>
              </a:ext>
            </a:extLst>
          </p:cNvPr>
          <p:cNvSpPr/>
          <p:nvPr/>
        </p:nvSpPr>
        <p:spPr>
          <a:xfrm>
            <a:off x="214813" y="1683096"/>
            <a:ext cx="5134988" cy="12415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spcAft>
                <a:spcPts val="0"/>
              </a:spcAft>
            </a:pPr>
            <a:r>
              <a:rPr lang="en-US" sz="2400" dirty="0">
                <a:latin typeface="Times New Roman" panose="02020603050405020304" pitchFamily="18" charset="0"/>
                <a:ea typeface="Times New Roman" panose="02020603050405020304" pitchFamily="18" charset="0"/>
              </a:rPr>
              <a:t>V</a:t>
            </a:r>
            <a:r>
              <a:rPr lang="vi-VN" sz="2400" dirty="0">
                <a:latin typeface="Times New Roman" panose="02020603050405020304" pitchFamily="18" charset="0"/>
                <a:ea typeface="Times New Roman" panose="02020603050405020304" pitchFamily="18" charset="0"/>
              </a:rPr>
              <a:t>ì sao bề mặt Trái Đất được phân chia thành các đới khí hậu khác nhau?</a:t>
            </a:r>
            <a:endParaRPr lang="vi-VN" sz="2000" dirty="0">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DD3941F5-DF0B-4393-AEBB-9D2E84D798A3}"/>
              </a:ext>
            </a:extLst>
          </p:cNvPr>
          <p:cNvSpPr/>
          <p:nvPr/>
        </p:nvSpPr>
        <p:spPr>
          <a:xfrm>
            <a:off x="66432" y="1490411"/>
            <a:ext cx="5381060" cy="2530629"/>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Bề mặt trái đất được phân chia thành các đới khí hậu khác nhau là do sự phân bố nhiệt và ánh sáng mặt trời trên bề mặt trái đất không đều đã dẫn đến sự phân hóa khí hậu và hình thành các đới khí hậu.</a:t>
            </a:r>
          </a:p>
        </p:txBody>
      </p:sp>
    </p:spTree>
    <p:extLst>
      <p:ext uri="{BB962C8B-B14F-4D97-AF65-F5344CB8AC3E}">
        <p14:creationId xmlns:p14="http://schemas.microsoft.com/office/powerpoint/2010/main" val="20807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grpId="1" nodeType="clickEffect">
                                  <p:stCondLst>
                                    <p:cond delay="0"/>
                                  </p:stCondLst>
                                  <p:childTnLst>
                                    <p:anim calcmode="lin" valueType="num">
                                      <p:cBhvr>
                                        <p:cTn id="68" dur="500"/>
                                        <p:tgtEl>
                                          <p:spTgt spid="10"/>
                                        </p:tgtEl>
                                        <p:attrNameLst>
                                          <p:attrName>ppt_w</p:attrName>
                                        </p:attrNameLst>
                                      </p:cBhvr>
                                      <p:tavLst>
                                        <p:tav tm="0">
                                          <p:val>
                                            <p:strVal val="ppt_w"/>
                                          </p:val>
                                        </p:tav>
                                        <p:tav tm="100000">
                                          <p:val>
                                            <p:fltVal val="0"/>
                                          </p:val>
                                        </p:tav>
                                      </p:tavLst>
                                    </p:anim>
                                    <p:anim calcmode="lin" valueType="num">
                                      <p:cBhvr>
                                        <p:cTn id="69" dur="500"/>
                                        <p:tgtEl>
                                          <p:spTgt spid="10"/>
                                        </p:tgtEl>
                                        <p:attrNameLst>
                                          <p:attrName>ppt_h</p:attrName>
                                        </p:attrNameLst>
                                      </p:cBhvr>
                                      <p:tavLst>
                                        <p:tav tm="0">
                                          <p:val>
                                            <p:strVal val="ppt_h"/>
                                          </p:val>
                                        </p:tav>
                                        <p:tav tm="100000">
                                          <p:val>
                                            <p:fltVal val="0"/>
                                          </p:val>
                                        </p:tav>
                                      </p:tavLst>
                                    </p:anim>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501E3A-603D-4B84-ADD1-8B8344DBDD8A}"/>
              </a:ext>
            </a:extLst>
          </p:cNvPr>
          <p:cNvSpPr/>
          <p:nvPr/>
        </p:nvSpPr>
        <p:spPr>
          <a:xfrm>
            <a:off x="1010195" y="528713"/>
            <a:ext cx="9556954" cy="255454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spcAft>
                <a:spcPts val="0"/>
              </a:spcAft>
            </a:pPr>
            <a:r>
              <a:rPr lang="vi-VN" sz="3200" b="1" i="1" dirty="0">
                <a:solidFill>
                  <a:schemeClr val="bg1"/>
                </a:solidFill>
                <a:latin typeface="Times New Roman" panose="02020603050405020304" pitchFamily="18" charset="0"/>
                <a:ea typeface="Times New Roman" panose="02020603050405020304" pitchFamily="18" charset="0"/>
              </a:rPr>
              <a:t>HĐ </a:t>
            </a:r>
            <a:r>
              <a:rPr lang="vi-VN" sz="3200" b="1" i="1" dirty="0" smtClean="0">
                <a:solidFill>
                  <a:schemeClr val="bg1"/>
                </a:solidFill>
                <a:latin typeface="Times New Roman" panose="02020603050405020304" pitchFamily="18" charset="0"/>
                <a:ea typeface="Times New Roman" panose="02020603050405020304" pitchFamily="18" charset="0"/>
              </a:rPr>
              <a:t>nhóm</a:t>
            </a:r>
            <a:r>
              <a:rPr lang="en-US" sz="3200" b="1" i="1" dirty="0" smtClean="0">
                <a:solidFill>
                  <a:schemeClr val="bg1"/>
                </a:solidFill>
                <a:latin typeface="Times New Roman" panose="02020603050405020304" pitchFamily="18" charset="0"/>
                <a:ea typeface="Times New Roman" panose="02020603050405020304" pitchFamily="18" charset="0"/>
              </a:rPr>
              <a:t> 5’ </a:t>
            </a:r>
            <a:r>
              <a:rPr lang="en-US" sz="3200" b="1" i="1" dirty="0" err="1" smtClean="0">
                <a:solidFill>
                  <a:schemeClr val="bg1"/>
                </a:solidFill>
                <a:latin typeface="Times New Roman" panose="02020603050405020304" pitchFamily="18" charset="0"/>
                <a:ea typeface="Times New Roman" panose="02020603050405020304" pitchFamily="18" charset="0"/>
              </a:rPr>
              <a:t>hoàn</a:t>
            </a:r>
            <a:r>
              <a:rPr lang="en-US" sz="3200" b="1" i="1" dirty="0" smtClean="0">
                <a:solidFill>
                  <a:schemeClr val="bg1"/>
                </a:solidFill>
                <a:latin typeface="Times New Roman" panose="02020603050405020304" pitchFamily="18" charset="0"/>
                <a:ea typeface="Times New Roman" panose="02020603050405020304" pitchFamily="18" charset="0"/>
              </a:rPr>
              <a:t> </a:t>
            </a:r>
            <a:r>
              <a:rPr lang="en-US" sz="3200" b="1" i="1" dirty="0" err="1" smtClean="0">
                <a:solidFill>
                  <a:schemeClr val="bg1"/>
                </a:solidFill>
                <a:latin typeface="Times New Roman" panose="02020603050405020304" pitchFamily="18" charset="0"/>
                <a:ea typeface="Times New Roman" panose="02020603050405020304" pitchFamily="18" charset="0"/>
              </a:rPr>
              <a:t>thành</a:t>
            </a:r>
            <a:r>
              <a:rPr lang="en-US" sz="3200" b="1" i="1" dirty="0" smtClean="0">
                <a:solidFill>
                  <a:schemeClr val="bg1"/>
                </a:solidFill>
                <a:latin typeface="Times New Roman" panose="02020603050405020304" pitchFamily="18" charset="0"/>
                <a:ea typeface="Times New Roman" panose="02020603050405020304" pitchFamily="18" charset="0"/>
              </a:rPr>
              <a:t> </a:t>
            </a:r>
            <a:r>
              <a:rPr lang="en-US" sz="3200" b="1" i="1" dirty="0" err="1" smtClean="0">
                <a:solidFill>
                  <a:schemeClr val="bg1"/>
                </a:solidFill>
                <a:latin typeface="Times New Roman" panose="02020603050405020304" pitchFamily="18" charset="0"/>
                <a:ea typeface="Times New Roman" panose="02020603050405020304" pitchFamily="18" charset="0"/>
              </a:rPr>
              <a:t>phiếu</a:t>
            </a:r>
            <a:r>
              <a:rPr lang="en-US" sz="3200" b="1" i="1" dirty="0" smtClean="0">
                <a:solidFill>
                  <a:schemeClr val="bg1"/>
                </a:solidFill>
                <a:latin typeface="Times New Roman" panose="02020603050405020304" pitchFamily="18" charset="0"/>
                <a:ea typeface="Times New Roman" panose="02020603050405020304" pitchFamily="18" charset="0"/>
              </a:rPr>
              <a:t> </a:t>
            </a:r>
            <a:r>
              <a:rPr lang="en-US" sz="3200" b="1" i="1" dirty="0" err="1" smtClean="0">
                <a:solidFill>
                  <a:schemeClr val="bg1"/>
                </a:solidFill>
                <a:latin typeface="Times New Roman" panose="02020603050405020304" pitchFamily="18" charset="0"/>
                <a:ea typeface="Times New Roman" panose="02020603050405020304" pitchFamily="18" charset="0"/>
              </a:rPr>
              <a:t>học</a:t>
            </a:r>
            <a:r>
              <a:rPr lang="en-US" sz="3200" b="1" i="1" dirty="0" smtClean="0">
                <a:solidFill>
                  <a:schemeClr val="bg1"/>
                </a:solidFill>
                <a:latin typeface="Times New Roman" panose="02020603050405020304" pitchFamily="18" charset="0"/>
                <a:ea typeface="Times New Roman" panose="02020603050405020304" pitchFamily="18" charset="0"/>
              </a:rPr>
              <a:t> </a:t>
            </a:r>
            <a:r>
              <a:rPr lang="en-US" sz="3200" b="1" i="1" dirty="0" err="1" smtClean="0">
                <a:solidFill>
                  <a:schemeClr val="bg1"/>
                </a:solidFill>
                <a:latin typeface="Times New Roman" panose="02020603050405020304" pitchFamily="18" charset="0"/>
                <a:ea typeface="Times New Roman" panose="02020603050405020304" pitchFamily="18" charset="0"/>
              </a:rPr>
              <a:t>tập</a:t>
            </a:r>
            <a:endParaRPr lang="vi-VN" sz="3200" b="1"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3200" b="1" dirty="0">
                <a:solidFill>
                  <a:srgbClr val="FFFF00"/>
                </a:solidFill>
                <a:latin typeface="Times New Roman" panose="02020603050405020304" pitchFamily="18" charset="0"/>
                <a:ea typeface="Times New Roman" panose="02020603050405020304" pitchFamily="18" charset="0"/>
              </a:rPr>
              <a:t>Nhóm 1</a:t>
            </a:r>
            <a:r>
              <a:rPr lang="vi-VN" sz="3200" b="1" dirty="0" smtClean="0">
                <a:solidFill>
                  <a:srgbClr val="FFFF00"/>
                </a:solidFill>
                <a:latin typeface="Times New Roman" panose="02020603050405020304" pitchFamily="18" charset="0"/>
                <a:ea typeface="Times New Roman" panose="02020603050405020304" pitchFamily="18" charset="0"/>
              </a:rPr>
              <a:t>,</a:t>
            </a:r>
            <a:r>
              <a:rPr lang="en-US" sz="3200" b="1" dirty="0" smtClean="0">
                <a:solidFill>
                  <a:srgbClr val="FFFF00"/>
                </a:solidFill>
                <a:latin typeface="Times New Roman" panose="02020603050405020304" pitchFamily="18" charset="0"/>
                <a:ea typeface="Times New Roman" panose="02020603050405020304" pitchFamily="18" charset="0"/>
              </a:rPr>
              <a:t> 2: </a:t>
            </a:r>
            <a:r>
              <a:rPr lang="en-US" sz="3200" b="1" dirty="0" err="1" smtClean="0">
                <a:solidFill>
                  <a:srgbClr val="FFFF00"/>
                </a:solidFill>
                <a:latin typeface="Times New Roman" panose="02020603050405020304" pitchFamily="18" charset="0"/>
                <a:ea typeface="Times New Roman" panose="02020603050405020304" pitchFamily="18" charset="0"/>
              </a:rPr>
              <a:t>Tìm</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err="1" smtClean="0">
                <a:solidFill>
                  <a:srgbClr val="FFFF00"/>
                </a:solidFill>
                <a:latin typeface="Times New Roman" panose="02020603050405020304" pitchFamily="18" charset="0"/>
                <a:ea typeface="Times New Roman" panose="02020603050405020304" pitchFamily="18" charset="0"/>
              </a:rPr>
              <a:t>hiểu</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err="1" smtClean="0">
                <a:solidFill>
                  <a:srgbClr val="FFFF00"/>
                </a:solidFill>
                <a:latin typeface="Times New Roman" panose="02020603050405020304" pitchFamily="18" charset="0"/>
                <a:ea typeface="Times New Roman" panose="02020603050405020304" pitchFamily="18" charset="0"/>
              </a:rPr>
              <a:t>đới</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err="1" smtClean="0">
                <a:solidFill>
                  <a:srgbClr val="FFFF00"/>
                </a:solidFill>
                <a:latin typeface="Times New Roman" panose="02020603050405020304" pitchFamily="18" charset="0"/>
                <a:ea typeface="Times New Roman" panose="02020603050405020304" pitchFamily="18" charset="0"/>
              </a:rPr>
              <a:t>khí</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err="1" smtClean="0">
                <a:solidFill>
                  <a:srgbClr val="FFFF00"/>
                </a:solidFill>
                <a:latin typeface="Times New Roman" panose="02020603050405020304" pitchFamily="18" charset="0"/>
                <a:ea typeface="Times New Roman" panose="02020603050405020304" pitchFamily="18" charset="0"/>
              </a:rPr>
              <a:t>hậu</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err="1" smtClean="0">
                <a:solidFill>
                  <a:srgbClr val="FFFF00"/>
                </a:solidFill>
                <a:latin typeface="Times New Roman" panose="02020603050405020304" pitchFamily="18" charset="0"/>
                <a:ea typeface="Times New Roman" panose="02020603050405020304" pitchFamily="18" charset="0"/>
              </a:rPr>
              <a:t>nhiệt</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err="1" smtClean="0">
                <a:solidFill>
                  <a:srgbClr val="FFFF00"/>
                </a:solidFill>
                <a:latin typeface="Times New Roman" panose="02020603050405020304" pitchFamily="18" charset="0"/>
                <a:ea typeface="Times New Roman" panose="02020603050405020304" pitchFamily="18" charset="0"/>
              </a:rPr>
              <a:t>đới</a:t>
            </a:r>
            <a:endParaRPr lang="vi-VN" sz="3200" b="1" dirty="0">
              <a:solidFill>
                <a:srgbClr val="FFFF00"/>
              </a:solidFill>
              <a:latin typeface="Times New Roman" panose="02020603050405020304" pitchFamily="18" charset="0"/>
              <a:ea typeface="Times New Roman" panose="02020603050405020304" pitchFamily="18" charset="0"/>
            </a:endParaRPr>
          </a:p>
          <a:p>
            <a:r>
              <a:rPr lang="vi-VN" sz="3200" b="1" dirty="0">
                <a:solidFill>
                  <a:srgbClr val="FFFF00"/>
                </a:solidFill>
                <a:latin typeface="Times New Roman" panose="02020603050405020304" pitchFamily="18" charset="0"/>
                <a:ea typeface="Arial" panose="020B0604020202020204" pitchFamily="34" charset="0"/>
              </a:rPr>
              <a:t>Nhóm </a:t>
            </a:r>
            <a:r>
              <a:rPr lang="en-US" sz="3200" b="1" dirty="0" smtClean="0">
                <a:solidFill>
                  <a:srgbClr val="FFFF00"/>
                </a:solidFill>
                <a:latin typeface="Times New Roman" panose="02020603050405020304" pitchFamily="18" charset="0"/>
                <a:ea typeface="Arial" panose="020B0604020202020204" pitchFamily="34" charset="0"/>
              </a:rPr>
              <a:t>3,4: </a:t>
            </a:r>
            <a:r>
              <a:rPr lang="en-US" sz="3200" b="1" dirty="0" err="1" smtClean="0">
                <a:solidFill>
                  <a:srgbClr val="FFFF00"/>
                </a:solidFill>
                <a:latin typeface="Times New Roman" panose="02020603050405020304" pitchFamily="18" charset="0"/>
                <a:ea typeface="Arial" panose="020B0604020202020204" pitchFamily="34" charset="0"/>
              </a:rPr>
              <a:t>Tìm</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hiểu</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đới</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khí</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hậu</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ôn</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đới</a:t>
            </a:r>
            <a:endParaRPr lang="en-US" sz="3200" b="1" dirty="0" smtClean="0">
              <a:solidFill>
                <a:srgbClr val="FFFF00"/>
              </a:solidFill>
              <a:latin typeface="Times New Roman" panose="02020603050405020304" pitchFamily="18" charset="0"/>
              <a:ea typeface="Arial" panose="020B0604020202020204" pitchFamily="34" charset="0"/>
            </a:endParaRPr>
          </a:p>
          <a:p>
            <a:r>
              <a:rPr lang="en-US" sz="3200" b="1" dirty="0" err="1" smtClean="0">
                <a:solidFill>
                  <a:srgbClr val="FFFF00"/>
                </a:solidFill>
                <a:latin typeface="Times New Roman" panose="02020603050405020304" pitchFamily="18" charset="0"/>
                <a:ea typeface="Arial" panose="020B0604020202020204" pitchFamily="34" charset="0"/>
              </a:rPr>
              <a:t>Nhóm</a:t>
            </a:r>
            <a:r>
              <a:rPr lang="en-US" sz="3200" b="1" dirty="0" smtClean="0">
                <a:solidFill>
                  <a:srgbClr val="FFFF00"/>
                </a:solidFill>
                <a:latin typeface="Times New Roman" panose="02020603050405020304" pitchFamily="18" charset="0"/>
                <a:ea typeface="Arial" panose="020B0604020202020204" pitchFamily="34" charset="0"/>
              </a:rPr>
              <a:t> 5,6: </a:t>
            </a:r>
            <a:r>
              <a:rPr lang="en-US" sz="3200" b="1" dirty="0" err="1" smtClean="0">
                <a:solidFill>
                  <a:srgbClr val="FFFF00"/>
                </a:solidFill>
                <a:latin typeface="Times New Roman" panose="02020603050405020304" pitchFamily="18" charset="0"/>
                <a:ea typeface="Arial" panose="020B0604020202020204" pitchFamily="34" charset="0"/>
              </a:rPr>
              <a:t>Tìm</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hiểu</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đới</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khí</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hậu</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hàn</a:t>
            </a:r>
            <a:r>
              <a:rPr lang="en-US" sz="3200" b="1" dirty="0" smtClean="0">
                <a:solidFill>
                  <a:srgbClr val="FFFF00"/>
                </a:solidFill>
                <a:latin typeface="Times New Roman" panose="02020603050405020304" pitchFamily="18" charset="0"/>
                <a:ea typeface="Arial" panose="020B0604020202020204" pitchFamily="34" charset="0"/>
              </a:rPr>
              <a:t> </a:t>
            </a:r>
            <a:r>
              <a:rPr lang="en-US" sz="3200" b="1" dirty="0" err="1" smtClean="0">
                <a:solidFill>
                  <a:srgbClr val="FFFF00"/>
                </a:solidFill>
                <a:latin typeface="Times New Roman" panose="02020603050405020304" pitchFamily="18" charset="0"/>
                <a:ea typeface="Arial" panose="020B0604020202020204" pitchFamily="34" charset="0"/>
              </a:rPr>
              <a:t>đới</a:t>
            </a:r>
            <a:r>
              <a:rPr lang="vi-VN" sz="3200" b="1" dirty="0" smtClean="0">
                <a:solidFill>
                  <a:srgbClr val="FFFF00"/>
                </a:solidFill>
                <a:latin typeface="Times New Roman" panose="02020603050405020304" pitchFamily="18" charset="0"/>
                <a:ea typeface="Arial" panose="020B0604020202020204" pitchFamily="34" charset="0"/>
              </a:rPr>
              <a:t> </a:t>
            </a:r>
            <a:endParaRPr lang="en-US" sz="3200" b="1" dirty="0">
              <a:solidFill>
                <a:srgbClr val="FFFF00"/>
              </a:solidFill>
              <a:latin typeface="Times New Roman" panose="02020603050405020304" pitchFamily="18" charset="0"/>
              <a:ea typeface="Arial" panose="020B0604020202020204" pitchFamily="34" charset="0"/>
            </a:endParaRPr>
          </a:p>
          <a:p>
            <a:endParaRPr lang="vi-VN" sz="3200" b="1" dirty="0">
              <a:solidFill>
                <a:srgbClr val="FFFF00"/>
              </a:solidFill>
            </a:endParaRPr>
          </a:p>
        </p:txBody>
      </p:sp>
      <p:graphicFrame>
        <p:nvGraphicFramePr>
          <p:cNvPr id="5" name="Table 4">
            <a:extLst>
              <a:ext uri="{FF2B5EF4-FFF2-40B4-BE49-F238E27FC236}">
                <a16:creationId xmlns:a16="http://schemas.microsoft.com/office/drawing/2014/main" xmlns="" id="{69421DAF-2D04-4C17-9702-240E02235AF5}"/>
              </a:ext>
            </a:extLst>
          </p:cNvPr>
          <p:cNvGraphicFramePr>
            <a:graphicFrameLocks noGrp="1"/>
          </p:cNvGraphicFramePr>
          <p:nvPr>
            <p:extLst>
              <p:ext uri="{D42A27DB-BD31-4B8C-83A1-F6EECF244321}">
                <p14:modId xmlns:p14="http://schemas.microsoft.com/office/powerpoint/2010/main" val="297335698"/>
              </p:ext>
            </p:extLst>
          </p:nvPr>
        </p:nvGraphicFramePr>
        <p:xfrm>
          <a:off x="897744" y="3385752"/>
          <a:ext cx="9969356" cy="2346960"/>
        </p:xfrm>
        <a:graphic>
          <a:graphicData uri="http://schemas.openxmlformats.org/drawingml/2006/table">
            <a:tbl>
              <a:tblPr firstRow="1" bandRow="1">
                <a:tableStyleId>{5C22544A-7EE6-4342-B048-85BDC9FD1C3A}</a:tableStyleId>
              </a:tblPr>
              <a:tblGrid>
                <a:gridCol w="2893309">
                  <a:extLst>
                    <a:ext uri="{9D8B030D-6E8A-4147-A177-3AD203B41FA5}">
                      <a16:colId xmlns:a16="http://schemas.microsoft.com/office/drawing/2014/main" xmlns="" val="1753572807"/>
                    </a:ext>
                  </a:extLst>
                </a:gridCol>
                <a:gridCol w="2518117">
                  <a:extLst>
                    <a:ext uri="{9D8B030D-6E8A-4147-A177-3AD203B41FA5}">
                      <a16:colId xmlns:a16="http://schemas.microsoft.com/office/drawing/2014/main" xmlns="" val="1371847622"/>
                    </a:ext>
                  </a:extLst>
                </a:gridCol>
                <a:gridCol w="2377440">
                  <a:extLst>
                    <a:ext uri="{9D8B030D-6E8A-4147-A177-3AD203B41FA5}">
                      <a16:colId xmlns:a16="http://schemas.microsoft.com/office/drawing/2014/main" xmlns="" val="1942986847"/>
                    </a:ext>
                  </a:extLst>
                </a:gridCol>
                <a:gridCol w="2180490">
                  <a:extLst>
                    <a:ext uri="{9D8B030D-6E8A-4147-A177-3AD203B41FA5}">
                      <a16:colId xmlns:a16="http://schemas.microsoft.com/office/drawing/2014/main" xmlns="" val="3995483316"/>
                    </a:ext>
                  </a:extLst>
                </a:gridCol>
              </a:tblGrid>
              <a:tr h="427968">
                <a:tc>
                  <a:txBody>
                    <a:bodyPr/>
                    <a:lstStyle/>
                    <a:p>
                      <a:r>
                        <a:rPr lang="en-US" sz="2600" b="1" dirty="0" err="1">
                          <a:latin typeface="Times New Roman" panose="02020603050405020304" pitchFamily="18" charset="0"/>
                          <a:cs typeface="Times New Roman" panose="02020603050405020304" pitchFamily="18" charset="0"/>
                        </a:rPr>
                        <a:t>Đới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hậu</a:t>
                      </a:r>
                      <a:endParaRPr lang="vi-VN" sz="2600" b="1" dirty="0">
                        <a:latin typeface="Times New Roman" panose="02020603050405020304" pitchFamily="18" charset="0"/>
                        <a:cs typeface="Times New Roman" panose="02020603050405020304" pitchFamily="18" charset="0"/>
                      </a:endParaRPr>
                    </a:p>
                  </a:txBody>
                  <a:tcPr/>
                </a:tc>
                <a:tc>
                  <a:txBody>
                    <a:bodyPr/>
                    <a:lstStyle/>
                    <a:p>
                      <a:r>
                        <a:rPr lang="en-US" sz="2600" b="1" dirty="0" err="1">
                          <a:latin typeface="Times New Roman" panose="02020603050405020304" pitchFamily="18" charset="0"/>
                          <a:cs typeface="Times New Roman" panose="02020603050405020304" pitchFamily="18" charset="0"/>
                        </a:rPr>
                        <a:t>Hàn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đới</a:t>
                      </a:r>
                      <a:endParaRPr lang="vi-VN" sz="2600" b="1" dirty="0">
                        <a:latin typeface="Times New Roman" panose="02020603050405020304" pitchFamily="18" charset="0"/>
                        <a:cs typeface="Times New Roman" panose="02020603050405020304" pitchFamily="18" charset="0"/>
                      </a:endParaRPr>
                    </a:p>
                  </a:txBody>
                  <a:tcPr/>
                </a:tc>
                <a:tc>
                  <a:txBody>
                    <a:bodyPr/>
                    <a:lstStyle/>
                    <a:p>
                      <a:r>
                        <a:rPr lang="en-US" sz="2600" b="1" dirty="0" err="1">
                          <a:latin typeface="Times New Roman" panose="02020603050405020304" pitchFamily="18" charset="0"/>
                          <a:cs typeface="Times New Roman" panose="02020603050405020304" pitchFamily="18" charset="0"/>
                        </a:rPr>
                        <a:t>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đới</a:t>
                      </a:r>
                      <a:endParaRPr lang="vi-VN" sz="2600" b="1" dirty="0">
                        <a:latin typeface="Times New Roman" panose="02020603050405020304" pitchFamily="18" charset="0"/>
                        <a:cs typeface="Times New Roman" panose="02020603050405020304" pitchFamily="18" charset="0"/>
                      </a:endParaRPr>
                    </a:p>
                  </a:txBody>
                  <a:tcPr/>
                </a:tc>
                <a:tc>
                  <a:txBody>
                    <a:bodyPr/>
                    <a:lstStyle/>
                    <a:p>
                      <a:r>
                        <a:rPr lang="en-US" sz="2600" b="1" dirty="0" err="1">
                          <a:latin typeface="Times New Roman" panose="02020603050405020304" pitchFamily="18" charset="0"/>
                          <a:cs typeface="Times New Roman" panose="02020603050405020304" pitchFamily="18" charset="0"/>
                        </a:rPr>
                        <a:t>Nhiệt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đới</a:t>
                      </a:r>
                      <a:endParaRPr lang="vi-VN" sz="2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274521103"/>
                  </a:ext>
                </a:extLst>
              </a:tr>
              <a:tr h="370840">
                <a:tc>
                  <a:txBody>
                    <a:bodyPr/>
                    <a:lstStyle/>
                    <a:p>
                      <a:r>
                        <a:rPr lang="en-US" sz="2600" b="1" dirty="0" err="1">
                          <a:latin typeface="Times New Roman" panose="02020603050405020304" pitchFamily="18" charset="0"/>
                          <a:cs typeface="Times New Roman" panose="02020603050405020304" pitchFamily="18" charset="0"/>
                        </a:rPr>
                        <a:t>Nhiệt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endParaRPr lang="vi-VN" sz="2600" b="1" dirty="0">
                        <a:latin typeface="Times New Roman" panose="02020603050405020304" pitchFamily="18" charset="0"/>
                        <a:cs typeface="Times New Roman" panose="02020603050405020304" pitchFamily="18" charset="0"/>
                      </a:endParaRPr>
                    </a:p>
                  </a:txBody>
                  <a:tcPr/>
                </a:tc>
                <a:tc>
                  <a:txBody>
                    <a:bodyPr/>
                    <a:lstStyle/>
                    <a:p>
                      <a:endParaRPr lang="vi-VN" sz="2600" b="1">
                        <a:latin typeface="Times New Roman" panose="02020603050405020304" pitchFamily="18" charset="0"/>
                        <a:cs typeface="Times New Roman" panose="02020603050405020304" pitchFamily="18" charset="0"/>
                      </a:endParaRPr>
                    </a:p>
                  </a:txBody>
                  <a:tcPr/>
                </a:tc>
                <a:tc>
                  <a:txBody>
                    <a:bodyPr/>
                    <a:lstStyle/>
                    <a:p>
                      <a:endParaRPr lang="vi-VN" sz="2600" b="1">
                        <a:latin typeface="Times New Roman" panose="02020603050405020304" pitchFamily="18" charset="0"/>
                        <a:cs typeface="Times New Roman" panose="02020603050405020304" pitchFamily="18" charset="0"/>
                      </a:endParaRPr>
                    </a:p>
                  </a:txBody>
                  <a:tcPr/>
                </a:tc>
                <a:tc>
                  <a:txBody>
                    <a:bodyPr/>
                    <a:lstStyle/>
                    <a:p>
                      <a:endParaRPr lang="vi-VN" sz="2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300812159"/>
                  </a:ext>
                </a:extLst>
              </a:tr>
              <a:tr h="370840">
                <a:tc>
                  <a:txBody>
                    <a:bodyPr/>
                    <a:lstStyle/>
                    <a:p>
                      <a:r>
                        <a:rPr lang="en-US" sz="2600" b="1" dirty="0">
                          <a:latin typeface="Times New Roman" panose="02020603050405020304" pitchFamily="18" charset="0"/>
                          <a:cs typeface="Times New Roman" panose="02020603050405020304" pitchFamily="18" charset="0"/>
                        </a:rPr>
                        <a:t>L</a:t>
                      </a:r>
                      <a:r>
                        <a:rPr lang="vi-VN" sz="2600" b="1" dirty="0">
                          <a:latin typeface="Times New Roman" panose="02020603050405020304" pitchFamily="18" charset="0"/>
                          <a:cs typeface="Times New Roman" panose="02020603050405020304" pitchFamily="18" charset="0"/>
                        </a:rPr>
                        <a:t>ư</a:t>
                      </a:r>
                      <a:r>
                        <a:rPr lang="en-US" sz="2600" b="1" dirty="0" err="1">
                          <a:latin typeface="Times New Roman" panose="02020603050405020304" pitchFamily="18" charset="0"/>
                          <a:cs typeface="Times New Roman" panose="02020603050405020304" pitchFamily="18" charset="0"/>
                        </a:rPr>
                        <a:t>ợng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Mưa</a:t>
                      </a:r>
                      <a:endParaRPr lang="vi-VN" sz="2600" b="1" dirty="0">
                        <a:latin typeface="Times New Roman" panose="02020603050405020304" pitchFamily="18" charset="0"/>
                        <a:cs typeface="Times New Roman" panose="02020603050405020304" pitchFamily="18" charset="0"/>
                      </a:endParaRPr>
                    </a:p>
                  </a:txBody>
                  <a:tcPr/>
                </a:tc>
                <a:tc>
                  <a:txBody>
                    <a:bodyPr/>
                    <a:lstStyle/>
                    <a:p>
                      <a:endParaRPr lang="vi-VN" sz="2600" b="1" dirty="0">
                        <a:latin typeface="Times New Roman" panose="02020603050405020304" pitchFamily="18" charset="0"/>
                        <a:cs typeface="Times New Roman" panose="02020603050405020304" pitchFamily="18" charset="0"/>
                      </a:endParaRPr>
                    </a:p>
                  </a:txBody>
                  <a:tcPr/>
                </a:tc>
                <a:tc>
                  <a:txBody>
                    <a:bodyPr/>
                    <a:lstStyle/>
                    <a:p>
                      <a:endParaRPr lang="vi-VN" sz="2600" b="1">
                        <a:latin typeface="Times New Roman" panose="02020603050405020304" pitchFamily="18" charset="0"/>
                        <a:cs typeface="Times New Roman" panose="02020603050405020304" pitchFamily="18" charset="0"/>
                      </a:endParaRPr>
                    </a:p>
                  </a:txBody>
                  <a:tcPr/>
                </a:tc>
                <a:tc>
                  <a:txBody>
                    <a:bodyPr/>
                    <a:lstStyle/>
                    <a:p>
                      <a:endParaRPr lang="vi-VN" sz="2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66600835"/>
                  </a:ext>
                </a:extLst>
              </a:tr>
              <a:tr h="123967">
                <a:tc>
                  <a:txBody>
                    <a:bodyPr/>
                    <a:lstStyle/>
                    <a:p>
                      <a:r>
                        <a:rPr lang="en-US" sz="2600" b="1" dirty="0" err="1">
                          <a:latin typeface="Times New Roman" panose="02020603050405020304" pitchFamily="18" charset="0"/>
                          <a:cs typeface="Times New Roman" panose="02020603050405020304" pitchFamily="18" charset="0"/>
                        </a:rPr>
                        <a:t>Gió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t>
                      </a:r>
                      <a:r>
                        <a:rPr lang="vi-VN" sz="2600" b="1" dirty="0">
                          <a:latin typeface="Times New Roman" panose="02020603050405020304" pitchFamily="18" charset="0"/>
                          <a:cs typeface="Times New Roman" panose="02020603050405020304" pitchFamily="18" charset="0"/>
                        </a:rPr>
                        <a:t>ư</a:t>
                      </a:r>
                      <a:r>
                        <a:rPr lang="en-US" sz="2600" b="1" dirty="0" err="1">
                          <a:latin typeface="Times New Roman" panose="02020603050405020304" pitchFamily="18" charset="0"/>
                          <a:cs typeface="Times New Roman" panose="02020603050405020304" pitchFamily="18" charset="0"/>
                        </a:rPr>
                        <a:t>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xuyên</a:t>
                      </a:r>
                      <a:endParaRPr lang="vi-VN" sz="2600" b="1" dirty="0">
                        <a:latin typeface="Times New Roman" panose="02020603050405020304" pitchFamily="18" charset="0"/>
                        <a:cs typeface="Times New Roman" panose="02020603050405020304" pitchFamily="18" charset="0"/>
                      </a:endParaRPr>
                    </a:p>
                  </a:txBody>
                  <a:tcPr/>
                </a:tc>
                <a:tc>
                  <a:txBody>
                    <a:bodyPr/>
                    <a:lstStyle/>
                    <a:p>
                      <a:endParaRPr lang="vi-VN" sz="2600" b="1" dirty="0">
                        <a:latin typeface="Times New Roman" panose="02020603050405020304" pitchFamily="18" charset="0"/>
                        <a:cs typeface="Times New Roman" panose="02020603050405020304" pitchFamily="18" charset="0"/>
                      </a:endParaRPr>
                    </a:p>
                  </a:txBody>
                  <a:tcPr/>
                </a:tc>
                <a:tc>
                  <a:txBody>
                    <a:bodyPr/>
                    <a:lstStyle/>
                    <a:p>
                      <a:endParaRPr lang="vi-VN" sz="2600" b="1" dirty="0">
                        <a:latin typeface="Times New Roman" panose="02020603050405020304" pitchFamily="18" charset="0"/>
                        <a:cs typeface="Times New Roman" panose="02020603050405020304" pitchFamily="18" charset="0"/>
                      </a:endParaRPr>
                    </a:p>
                  </a:txBody>
                  <a:tcPr/>
                </a:tc>
                <a:tc>
                  <a:txBody>
                    <a:bodyPr/>
                    <a:lstStyle/>
                    <a:p>
                      <a:endParaRPr lang="vi-VN" sz="2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12655777"/>
                  </a:ext>
                </a:extLst>
              </a:tr>
            </a:tbl>
          </a:graphicData>
        </a:graphic>
      </p:graphicFrame>
    </p:spTree>
    <p:extLst>
      <p:ext uri="{BB962C8B-B14F-4D97-AF65-F5344CB8AC3E}">
        <p14:creationId xmlns:p14="http://schemas.microsoft.com/office/powerpoint/2010/main" val="2746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53288138"/>
              </p:ext>
            </p:extLst>
          </p:nvPr>
        </p:nvGraphicFramePr>
        <p:xfrm>
          <a:off x="284204" y="1213936"/>
          <a:ext cx="11775991" cy="2413954"/>
        </p:xfrm>
        <a:graphic>
          <a:graphicData uri="http://schemas.openxmlformats.org/drawingml/2006/table">
            <a:tbl>
              <a:tblPr firstRow="1" bandRow="1">
                <a:tableStyleId>{5C22544A-7EE6-4342-B048-85BDC9FD1C3A}</a:tableStyleId>
              </a:tblPr>
              <a:tblGrid>
                <a:gridCol w="2323072"/>
                <a:gridCol w="2916194"/>
                <a:gridCol w="3462980"/>
                <a:gridCol w="3073745"/>
              </a:tblGrid>
              <a:tr h="370840">
                <a:tc>
                  <a:txBody>
                    <a:bodyPr/>
                    <a:lstStyle/>
                    <a:p>
                      <a:pPr algn="ctr">
                        <a:lnSpc>
                          <a:spcPct val="107000"/>
                        </a:lnSpc>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Đới</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khí</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hậu</a:t>
                      </a:r>
                      <a:endParaRPr lang="vi-VN"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r>
              <a:tr h="370840">
                <a:tc>
                  <a:txBody>
                    <a:bodyPr/>
                    <a:lstStyle/>
                    <a:p>
                      <a:r>
                        <a:rPr lang="en-US" sz="2400" dirty="0" err="1" smtClean="0">
                          <a:latin typeface="Cambria" pitchFamily="18" charset="0"/>
                          <a:ea typeface="Cambria" pitchFamily="18" charset="0"/>
                        </a:rPr>
                        <a:t>Phạm</a:t>
                      </a:r>
                      <a:r>
                        <a:rPr lang="en-US" sz="2400" baseline="0" dirty="0" smtClean="0">
                          <a:latin typeface="Cambria" pitchFamily="18" charset="0"/>
                          <a:ea typeface="Cambria" pitchFamily="18" charset="0"/>
                        </a:rPr>
                        <a:t> vi</a:t>
                      </a:r>
                      <a:endParaRPr lang="en-US" sz="2400" dirty="0">
                        <a:latin typeface="Cambria" pitchFamily="18" charset="0"/>
                        <a:ea typeface="Cambria" pitchFamily="18" charset="0"/>
                      </a:endParaRPr>
                    </a:p>
                  </a:txBody>
                  <a:tcPr/>
                </a:tc>
                <a:tc>
                  <a:txBody>
                    <a:bodyPr/>
                    <a:lstStyle/>
                    <a:p>
                      <a:r>
                        <a:rPr lang="en-US" sz="2400" dirty="0" smtClean="0">
                          <a:latin typeface="Cambria" pitchFamily="18" charset="0"/>
                          <a:ea typeface="Cambria" pitchFamily="18" charset="0"/>
                        </a:rPr>
                        <a:t>23</a:t>
                      </a:r>
                      <a:r>
                        <a:rPr lang="en-US" sz="2400" baseline="30000" dirty="0" smtClean="0">
                          <a:latin typeface="Cambria" pitchFamily="18" charset="0"/>
                          <a:ea typeface="Cambria" pitchFamily="18" charset="0"/>
                        </a:rPr>
                        <a:t>0</a:t>
                      </a:r>
                      <a:r>
                        <a:rPr lang="en-US" sz="2400" baseline="0" dirty="0" smtClean="0">
                          <a:latin typeface="Cambria" pitchFamily="18" charset="0"/>
                          <a:ea typeface="Cambria" pitchFamily="18" charset="0"/>
                        </a:rPr>
                        <a:t>27’B – 23</a:t>
                      </a:r>
                      <a:r>
                        <a:rPr lang="en-US" sz="2400" baseline="30000" dirty="0" smtClean="0">
                          <a:latin typeface="Cambria" pitchFamily="18" charset="0"/>
                          <a:ea typeface="Cambria" pitchFamily="18" charset="0"/>
                        </a:rPr>
                        <a:t>0 </a:t>
                      </a:r>
                      <a:r>
                        <a:rPr lang="en-US" sz="2400" baseline="0" dirty="0" smtClean="0">
                          <a:latin typeface="Cambria" pitchFamily="18" charset="0"/>
                          <a:ea typeface="Cambria" pitchFamily="18" charset="0"/>
                        </a:rPr>
                        <a:t> 27’N</a:t>
                      </a:r>
                      <a:endParaRPr lang="en-US" sz="2400" dirty="0">
                        <a:latin typeface="Cambria" pitchFamily="18" charset="0"/>
                        <a:ea typeface="Cambria" pitchFamily="18" charset="0"/>
                      </a:endParaRPr>
                    </a:p>
                  </a:txBody>
                  <a:tcPr/>
                </a:tc>
                <a:tc>
                  <a:txBody>
                    <a:bodyPr/>
                    <a:lstStyle/>
                    <a:p>
                      <a:r>
                        <a:rPr lang="en-US" sz="2400" dirty="0" smtClean="0">
                          <a:latin typeface="Cambria" pitchFamily="18" charset="0"/>
                          <a:ea typeface="Cambria" pitchFamily="18" charset="0"/>
                        </a:rPr>
                        <a:t>23</a:t>
                      </a:r>
                      <a:r>
                        <a:rPr lang="en-US" sz="2400" baseline="30000" dirty="0" smtClean="0">
                          <a:latin typeface="Cambria" pitchFamily="18" charset="0"/>
                          <a:ea typeface="Cambria" pitchFamily="18" charset="0"/>
                        </a:rPr>
                        <a:t>0</a:t>
                      </a:r>
                      <a:r>
                        <a:rPr lang="en-US" sz="2400" baseline="0" dirty="0" smtClean="0">
                          <a:latin typeface="Cambria" pitchFamily="18" charset="0"/>
                          <a:ea typeface="Cambria" pitchFamily="18" charset="0"/>
                        </a:rPr>
                        <a:t>27’B ,N – 66</a:t>
                      </a:r>
                      <a:r>
                        <a:rPr lang="en-US" sz="2400" baseline="30000" dirty="0" smtClean="0">
                          <a:latin typeface="Cambria" pitchFamily="18" charset="0"/>
                          <a:ea typeface="Cambria" pitchFamily="18" charset="0"/>
                        </a:rPr>
                        <a:t>0</a:t>
                      </a:r>
                      <a:r>
                        <a:rPr lang="en-US" sz="2400" baseline="0" dirty="0" smtClean="0">
                          <a:latin typeface="Cambria" pitchFamily="18" charset="0"/>
                          <a:ea typeface="Cambria" pitchFamily="18" charset="0"/>
                        </a:rPr>
                        <a:t> 33’ B,N</a:t>
                      </a:r>
                      <a:endParaRPr lang="en-US" sz="2400" dirty="0">
                        <a:latin typeface="Cambria" pitchFamily="18" charset="0"/>
                        <a:ea typeface="Cambria" pitchFamily="18" charset="0"/>
                      </a:endParaRPr>
                    </a:p>
                  </a:txBody>
                  <a:tcPr/>
                </a:tc>
                <a:tc>
                  <a:txBody>
                    <a:bodyPr/>
                    <a:lstStyle/>
                    <a:p>
                      <a:r>
                        <a:rPr lang="en-US" sz="2400" baseline="0" dirty="0" smtClean="0">
                          <a:latin typeface="Cambria" pitchFamily="18" charset="0"/>
                          <a:ea typeface="Cambria" pitchFamily="18" charset="0"/>
                        </a:rPr>
                        <a:t>66</a:t>
                      </a:r>
                      <a:r>
                        <a:rPr lang="en-US" sz="2400" baseline="30000" dirty="0" smtClean="0">
                          <a:latin typeface="Cambria" pitchFamily="18" charset="0"/>
                          <a:ea typeface="Cambria" pitchFamily="18" charset="0"/>
                        </a:rPr>
                        <a:t>0</a:t>
                      </a:r>
                      <a:r>
                        <a:rPr lang="en-US" sz="2400" baseline="0" dirty="0" smtClean="0">
                          <a:latin typeface="Cambria" pitchFamily="18" charset="0"/>
                          <a:ea typeface="Cambria" pitchFamily="18" charset="0"/>
                        </a:rPr>
                        <a:t> 33’ B,N – </a:t>
                      </a:r>
                      <a:r>
                        <a:rPr lang="en-US" sz="2400" baseline="0" smtClean="0">
                          <a:latin typeface="Cambria" pitchFamily="18" charset="0"/>
                          <a:ea typeface="Cambria" pitchFamily="18" charset="0"/>
                        </a:rPr>
                        <a:t>90</a:t>
                      </a:r>
                      <a:r>
                        <a:rPr lang="en-US" sz="2400" baseline="30000" smtClean="0">
                          <a:latin typeface="Cambria" pitchFamily="18" charset="0"/>
                          <a:ea typeface="Cambria" pitchFamily="18" charset="0"/>
                        </a:rPr>
                        <a:t>0 </a:t>
                      </a:r>
                      <a:r>
                        <a:rPr lang="en-US" sz="2400" baseline="0" smtClean="0">
                          <a:latin typeface="Cambria" pitchFamily="18" charset="0"/>
                          <a:ea typeface="Cambria" pitchFamily="18" charset="0"/>
                        </a:rPr>
                        <a:t> B,N</a:t>
                      </a:r>
                      <a:endParaRPr lang="en-US" sz="2400" dirty="0">
                        <a:latin typeface="Cambria" pitchFamily="18" charset="0"/>
                        <a:ea typeface="Cambria" pitchFamily="18" charset="0"/>
                      </a:endParaRPr>
                    </a:p>
                  </a:txBody>
                  <a:tcPr/>
                </a:tc>
              </a:tr>
              <a:tr h="370840">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endParaRPr lang="en-US"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mưa</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cs typeface="Times New Roman" panose="02020603050405020304" pitchFamily="18" charset="0"/>
                        </a:rPr>
                        <a:t> 500mm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500mm-1500mm</a:t>
                      </a:r>
                    </a:p>
                  </a:txBody>
                  <a:tcPr marL="68580" marR="68580" marT="0" marB="0"/>
                </a:tc>
                <a:tc>
                  <a:txBody>
                    <a:bodyPr/>
                    <a:lstStyle/>
                    <a:p>
                      <a:pPr>
                        <a:lnSpc>
                          <a:spcPct val="107000"/>
                        </a:lnSpc>
                        <a:spcAft>
                          <a:spcPts val="0"/>
                        </a:spcAft>
                      </a:pPr>
                      <a:r>
                        <a:rPr lang="en-US" sz="2400" smtClean="0">
                          <a:effectLst/>
                          <a:latin typeface="Times New Roman" panose="02020603050405020304" pitchFamily="18" charset="0"/>
                          <a:cs typeface="Times New Roman" panose="02020603050405020304" pitchFamily="18" charset="0"/>
                        </a:rPr>
                        <a:t>1500mm-2000mm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xuyên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a:effectLst/>
                          <a:latin typeface="Times New Roman" panose="02020603050405020304" pitchFamily="18" charset="0"/>
                          <a:cs typeface="Times New Roman" panose="02020603050405020304" pitchFamily="18" charset="0"/>
                        </a:rPr>
                        <a:t>Gió Đông cực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08198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08B3DF3-8CAB-4FFE-AB9A-40B0C7946C8A}"/>
              </a:ext>
            </a:extLst>
          </p:cNvPr>
          <p:cNvSpPr txBox="1"/>
          <p:nvPr/>
        </p:nvSpPr>
        <p:spPr>
          <a:xfrm>
            <a:off x="3191022" y="562707"/>
            <a:ext cx="5809956" cy="584775"/>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VẬN DỤNG</a:t>
            </a:r>
            <a:endParaRPr lang="vi-VN"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0A3FB83-0BBD-4D46-B71C-228329069AD9}"/>
              </a:ext>
            </a:extLst>
          </p:cNvPr>
          <p:cNvSpPr txBox="1"/>
          <p:nvPr/>
        </p:nvSpPr>
        <p:spPr>
          <a:xfrm>
            <a:off x="1181686" y="1484142"/>
            <a:ext cx="945348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tính nhiệt độ trung bình tháng và nhiệt độ trung bình năm? (dựa vào cách tính nhiệt độ trung bình ngày)</a:t>
            </a:r>
            <a:r>
              <a:rPr lang="en-US"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56BF3B1A-CF67-4D71-BBC4-28DC01D1247F}"/>
              </a:ext>
            </a:extLst>
          </p:cNvPr>
          <p:cNvSpPr/>
          <p:nvPr/>
        </p:nvSpPr>
        <p:spPr>
          <a:xfrm>
            <a:off x="1181686" y="2438249"/>
            <a:ext cx="9453488" cy="2363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Cách tính: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trung bình tháng tính bằng cách cộng tổng nhiệt độ các ngày trong tháng và chia cho số ngày trong 1 tháng.</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Nhiệt độ trung bình năm tính bằng cách cộng tổng nhiệt độ trung bình các tháng lại và chia cho 12 tháng trong một năm.</a:t>
            </a:r>
          </a:p>
        </p:txBody>
      </p:sp>
    </p:spTree>
    <p:extLst>
      <p:ext uri="{BB962C8B-B14F-4D97-AF65-F5344CB8AC3E}">
        <p14:creationId xmlns:p14="http://schemas.microsoft.com/office/powerpoint/2010/main" val="10941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A7DB97A-C339-46AA-A2A2-975CFB176E68}"/>
              </a:ext>
            </a:extLst>
          </p:cNvPr>
          <p:cNvGrpSpPr/>
          <p:nvPr/>
        </p:nvGrpSpPr>
        <p:grpSpPr>
          <a:xfrm>
            <a:off x="764051" y="-239151"/>
            <a:ext cx="10663898" cy="4587728"/>
            <a:chOff x="956601" y="703385"/>
            <a:chExt cx="10663898" cy="5094165"/>
          </a:xfrm>
        </p:grpSpPr>
        <p:pic>
          <p:nvPicPr>
            <p:cNvPr id="7" name="Picture 6">
              <a:extLst>
                <a:ext uri="{FF2B5EF4-FFF2-40B4-BE49-F238E27FC236}">
                  <a16:creationId xmlns:a16="http://schemas.microsoft.com/office/drawing/2014/main" xmlns="" id="{EC9370A6-166E-4008-86A3-4FE9079E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2" y="703385"/>
              <a:ext cx="10663897" cy="5094165"/>
            </a:xfrm>
            <a:prstGeom prst="rect">
              <a:avLst/>
            </a:prstGeom>
            <a:ln>
              <a:noFill/>
            </a:ln>
          </p:spPr>
        </p:pic>
        <p:sp>
          <p:nvSpPr>
            <p:cNvPr id="8" name="Rectangle 7">
              <a:extLst>
                <a:ext uri="{FF2B5EF4-FFF2-40B4-BE49-F238E27FC236}">
                  <a16:creationId xmlns:a16="http://schemas.microsoft.com/office/drawing/2014/main" xmlns="" id="{F7D20B98-84F2-4670-A8EB-A02E708B4F8F}"/>
                </a:ext>
              </a:extLst>
            </p:cNvPr>
            <p:cNvSpPr/>
            <p:nvPr/>
          </p:nvSpPr>
          <p:spPr>
            <a:xfrm>
              <a:off x="956601" y="703385"/>
              <a:ext cx="10663897" cy="9425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 name="Rectangle: Rounded Corners 10">
            <a:extLst>
              <a:ext uri="{FF2B5EF4-FFF2-40B4-BE49-F238E27FC236}">
                <a16:creationId xmlns:a16="http://schemas.microsoft.com/office/drawing/2014/main" xmlns="" id="{01F25DB7-E2F4-4DBF-B66C-A394479A3DD2}"/>
              </a:ext>
            </a:extLst>
          </p:cNvPr>
          <p:cNvSpPr/>
          <p:nvPr/>
        </p:nvSpPr>
        <p:spPr>
          <a:xfrm>
            <a:off x="1889759" y="4348577"/>
            <a:ext cx="8074856" cy="22226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trung bình ngày trong tháng 11 của Hà Nội:   </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(19+19+27+23) : 4 = 22</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là 27</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 Nhiệt độ thấp nhất là 19</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và thấp nhất chênh nhau 8</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824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D8CDA553-DF5E-4976-B717-FA44A96A7685}"/>
              </a:ext>
            </a:extLst>
          </p:cNvPr>
          <p:cNvGrpSpPr/>
          <p:nvPr/>
        </p:nvGrpSpPr>
        <p:grpSpPr>
          <a:xfrm>
            <a:off x="3817766" y="784009"/>
            <a:ext cx="8279717" cy="4632569"/>
            <a:chOff x="3784209" y="122311"/>
            <a:chExt cx="8279717" cy="4165600"/>
          </a:xfrm>
        </p:grpSpPr>
        <p:pic>
          <p:nvPicPr>
            <p:cNvPr id="17" name="Picture 16">
              <a:extLst>
                <a:ext uri="{FF2B5EF4-FFF2-40B4-BE49-F238E27FC236}">
                  <a16:creationId xmlns:a16="http://schemas.microsoft.com/office/drawing/2014/main" xmlns="" id="{C7608CC3-CFEA-4000-AD1E-FFDAF5A7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826" y="122311"/>
              <a:ext cx="3467100" cy="4165600"/>
            </a:xfrm>
            <a:prstGeom prst="rect">
              <a:avLst/>
            </a:prstGeom>
          </p:spPr>
        </p:pic>
        <p:grpSp>
          <p:nvGrpSpPr>
            <p:cNvPr id="21" name="Group 20">
              <a:extLst>
                <a:ext uri="{FF2B5EF4-FFF2-40B4-BE49-F238E27FC236}">
                  <a16:creationId xmlns:a16="http://schemas.microsoft.com/office/drawing/2014/main" xmlns="" id="{0A57AB56-23A9-4EB4-AF27-ADA31472F9D2}"/>
                </a:ext>
              </a:extLst>
            </p:cNvPr>
            <p:cNvGrpSpPr/>
            <p:nvPr/>
          </p:nvGrpSpPr>
          <p:grpSpPr>
            <a:xfrm>
              <a:off x="3784209" y="137287"/>
              <a:ext cx="4812617" cy="4150624"/>
              <a:chOff x="3784209" y="137287"/>
              <a:chExt cx="4812617" cy="4150624"/>
            </a:xfrm>
          </p:grpSpPr>
          <p:pic>
            <p:nvPicPr>
              <p:cNvPr id="19" name="Picture 18">
                <a:extLst>
                  <a:ext uri="{FF2B5EF4-FFF2-40B4-BE49-F238E27FC236}">
                    <a16:creationId xmlns:a16="http://schemas.microsoft.com/office/drawing/2014/main" xmlns="" id="{823DAE71-7A44-435B-A17E-00F5250BD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09" y="137287"/>
                <a:ext cx="4812617" cy="4150624"/>
              </a:xfrm>
              <a:prstGeom prst="rect">
                <a:avLst/>
              </a:prstGeom>
            </p:spPr>
          </p:pic>
          <p:sp>
            <p:nvSpPr>
              <p:cNvPr id="20" name="Rectangle 19">
                <a:extLst>
                  <a:ext uri="{FF2B5EF4-FFF2-40B4-BE49-F238E27FC236}">
                    <a16:creationId xmlns:a16="http://schemas.microsoft.com/office/drawing/2014/main" xmlns="" id="{53DC8FE8-AD10-4C5E-8EAC-A6FBDE86C828}"/>
                  </a:ext>
                </a:extLst>
              </p:cNvPr>
              <p:cNvSpPr/>
              <p:nvPr/>
            </p:nvSpPr>
            <p:spPr>
              <a:xfrm>
                <a:off x="8263450" y="689316"/>
                <a:ext cx="333376" cy="34606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 name="Speech Bubble: Rectangle with Corners Rounded 22">
            <a:extLst>
              <a:ext uri="{FF2B5EF4-FFF2-40B4-BE49-F238E27FC236}">
                <a16:creationId xmlns:a16="http://schemas.microsoft.com/office/drawing/2014/main" xmlns="" id="{C3289AC4-2BCB-414E-BB64-116228D080F7}"/>
              </a:ext>
            </a:extLst>
          </p:cNvPr>
          <p:cNvSpPr/>
          <p:nvPr/>
        </p:nvSpPr>
        <p:spPr>
          <a:xfrm>
            <a:off x="0" y="1414576"/>
            <a:ext cx="3683904" cy="2355565"/>
          </a:xfrm>
          <a:prstGeom prst="wedgeRoundRectCallout">
            <a:avLst>
              <a:gd name="adj1" fmla="val 52613"/>
              <a:gd name="adj2" fmla="val 793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vi-VN" sz="2400" dirty="0">
                <a:latin typeface="Times New Roman" panose="02020603050405020304" pitchFamily="18" charset="0"/>
                <a:ea typeface="Arial" panose="020B0604020202020204" pitchFamily="34" charset="0"/>
              </a:rPr>
              <a:t>Em hãy cho biết cần làm gì và không được làm gì để phòng tránh tai nạn do</a:t>
            </a:r>
            <a:endParaRPr lang="en-US" sz="2400" dirty="0">
              <a:latin typeface="Times New Roman" panose="02020603050405020304" pitchFamily="18" charset="0"/>
              <a:ea typeface="Arial" panose="020B0604020202020204" pitchFamily="34" charset="0"/>
            </a:endParaRPr>
          </a:p>
          <a:p>
            <a:pPr algn="just"/>
            <a:r>
              <a:rPr lang="vi-VN" sz="2400" dirty="0">
                <a:latin typeface="Times New Roman" panose="02020603050405020304" pitchFamily="18" charset="0"/>
                <a:ea typeface="Arial" panose="020B0604020202020204" pitchFamily="34" charset="0"/>
              </a:rPr>
              <a:t>sấm sét?</a:t>
            </a:r>
            <a:endParaRPr lang="vi-VN" sz="2400" dirty="0"/>
          </a:p>
        </p:txBody>
      </p:sp>
      <p:sp>
        <p:nvSpPr>
          <p:cNvPr id="26" name="Rectangle: Rounded Corners 25">
            <a:extLst>
              <a:ext uri="{FF2B5EF4-FFF2-40B4-BE49-F238E27FC236}">
                <a16:creationId xmlns:a16="http://schemas.microsoft.com/office/drawing/2014/main" xmlns="" id="{6F337309-A8A0-48F7-B136-A9240AA2F651}"/>
              </a:ext>
            </a:extLst>
          </p:cNvPr>
          <p:cNvSpPr/>
          <p:nvPr/>
        </p:nvSpPr>
        <p:spPr>
          <a:xfrm>
            <a:off x="0" y="1208160"/>
            <a:ext cx="3683904" cy="17179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bg1">
                    <a:lumMod val="95000"/>
                  </a:schemeClr>
                </a:solidFill>
                <a:latin typeface="Times New Roman" panose="02020603050405020304" pitchFamily="18" charset="0"/>
                <a:ea typeface="Times New Roman" panose="02020603050405020304" pitchFamily="18" charset="0"/>
              </a:rPr>
              <a:t>Nên:</a:t>
            </a:r>
            <a:r>
              <a:rPr lang="vi-VN" sz="2400" dirty="0">
                <a:solidFill>
                  <a:schemeClr val="bg1">
                    <a:lumMod val="95000"/>
                  </a:schemeClr>
                </a:solidFill>
                <a:latin typeface="Times New Roman" panose="02020603050405020304" pitchFamily="18" charset="0"/>
                <a:ea typeface="Times New Roman" panose="02020603050405020304" pitchFamily="18" charset="0"/>
              </a:rPr>
              <a:t> Ở trong nhà khi trời mưa giông có sấm sét, rút dây điện của các thiết bị điện tử,…</a:t>
            </a:r>
            <a:endParaRPr lang="vi-VN" sz="2400" dirty="0">
              <a:solidFill>
                <a:schemeClr val="bg1">
                  <a:lumMod val="95000"/>
                </a:schemeClr>
              </a:solidFill>
            </a:endParaRPr>
          </a:p>
        </p:txBody>
      </p:sp>
      <p:sp>
        <p:nvSpPr>
          <p:cNvPr id="27" name="Flowchart: Alternate Process 26">
            <a:extLst>
              <a:ext uri="{FF2B5EF4-FFF2-40B4-BE49-F238E27FC236}">
                <a16:creationId xmlns:a16="http://schemas.microsoft.com/office/drawing/2014/main" xmlns="" id="{50DF02B1-6A0E-4239-AD71-0238005FF161}"/>
              </a:ext>
            </a:extLst>
          </p:cNvPr>
          <p:cNvSpPr/>
          <p:nvPr/>
        </p:nvSpPr>
        <p:spPr>
          <a:xfrm>
            <a:off x="0" y="2928539"/>
            <a:ext cx="3683904" cy="2078401"/>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ea typeface="Times New Roman" panose="02020603050405020304" pitchFamily="18" charset="0"/>
              </a:rPr>
              <a:t>Không nên: </a:t>
            </a:r>
            <a:r>
              <a:rPr lang="vi-VN" sz="2400" dirty="0">
                <a:solidFill>
                  <a:schemeClr val="tx1"/>
                </a:solidFill>
                <a:latin typeface="Times New Roman" panose="02020603050405020304" pitchFamily="18" charset="0"/>
                <a:ea typeface="Times New Roman" panose="02020603050405020304" pitchFamily="18" charset="0"/>
              </a:rPr>
              <a:t>Ra ngoài khi trời mưa gió, không trú mưa dưới những cây lớn, đặc biệt là những cây riêng lẻ….</a:t>
            </a:r>
            <a:endParaRPr lang="vi-VN" sz="2400" dirty="0">
              <a:solidFill>
                <a:schemeClr val="tx1"/>
              </a:solidFill>
            </a:endParaRPr>
          </a:p>
        </p:txBody>
      </p:sp>
    </p:spTree>
    <p:extLst>
      <p:ext uri="{BB962C8B-B14F-4D97-AF65-F5344CB8AC3E}">
        <p14:creationId xmlns:p14="http://schemas.microsoft.com/office/powerpoint/2010/main" val="18832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anim calcmode="lin" valueType="num">
                                      <p:cBhvr>
                                        <p:cTn id="13" dur="250" fill="hold"/>
                                        <p:tgtEl>
                                          <p:spTgt spid="23"/>
                                        </p:tgtEl>
                                        <p:attrNameLst>
                                          <p:attrName>ppt_x</p:attrName>
                                        </p:attrNameLst>
                                      </p:cBhvr>
                                      <p:tavLst>
                                        <p:tav tm="0">
                                          <p:val>
                                            <p:strVal val="#ppt_x"/>
                                          </p:val>
                                        </p:tav>
                                        <p:tav tm="100000">
                                          <p:val>
                                            <p:strVal val="#ppt_x"/>
                                          </p:val>
                                        </p:tav>
                                      </p:tavLst>
                                    </p:anim>
                                    <p:anim calcmode="lin" valueType="num">
                                      <p:cBhvr>
                                        <p:cTn id="14"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0.7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F3E9651-11FA-45C8-924A-68F0B683B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28E446A1-D039-4C0E-AA5F-6E50304E94FE}"/>
              </a:ext>
            </a:extLst>
          </p:cNvPr>
          <p:cNvSpPr txBox="1"/>
          <p:nvPr/>
        </p:nvSpPr>
        <p:spPr>
          <a:xfrm>
            <a:off x="1645920" y="1539240"/>
            <a:ext cx="4407641" cy="584775"/>
          </a:xfrm>
          <a:prstGeom prst="rect">
            <a:avLst/>
          </a:prstGeom>
          <a:noFill/>
        </p:spPr>
        <p:txBody>
          <a:bodyPr wrap="square" rtlCol="0">
            <a:spAutoFit/>
          </a:bodyPr>
          <a:lstStyle/>
          <a:p>
            <a:r>
              <a:rPr lang="en-US"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E4AAFF6-EC70-4649-AA31-046D3E9072A8}"/>
              </a:ext>
            </a:extLst>
          </p:cNvPr>
          <p:cNvSpPr txBox="1"/>
          <p:nvPr/>
        </p:nvSpPr>
        <p:spPr>
          <a:xfrm>
            <a:off x="5999797" y="2455275"/>
            <a:ext cx="5285999" cy="584775"/>
          </a:xfrm>
          <a:prstGeom prst="rect">
            <a:avLst/>
          </a:prstGeom>
          <a:noFill/>
        </p:spPr>
        <p:txBody>
          <a:bodyPr wrap="none" rtlCol="0">
            <a:spAutoFit/>
          </a:bodyPr>
          <a:lstStyle/>
          <a:p>
            <a:r>
              <a:rPr lang="en-US"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162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FF4715A0-B962-4332-ABA0-369D113E101C}"/>
              </a:ext>
            </a:extLst>
          </p:cNvPr>
          <p:cNvGrpSpPr/>
          <p:nvPr/>
        </p:nvGrpSpPr>
        <p:grpSpPr>
          <a:xfrm>
            <a:off x="218234" y="171549"/>
            <a:ext cx="5526073" cy="6514902"/>
            <a:chOff x="218234" y="171549"/>
            <a:chExt cx="5526073" cy="6514902"/>
          </a:xfrm>
        </p:grpSpPr>
        <p:grpSp>
          <p:nvGrpSpPr>
            <p:cNvPr id="20" name="Group 19">
              <a:extLst>
                <a:ext uri="{FF2B5EF4-FFF2-40B4-BE49-F238E27FC236}">
                  <a16:creationId xmlns:a16="http://schemas.microsoft.com/office/drawing/2014/main" xmlns="" id="{B401EDCD-16AB-44B0-B47A-01E71B27366C}"/>
                </a:ext>
              </a:extLst>
            </p:cNvPr>
            <p:cNvGrpSpPr/>
            <p:nvPr/>
          </p:nvGrpSpPr>
          <p:grpSpPr>
            <a:xfrm>
              <a:off x="218234" y="171549"/>
              <a:ext cx="5526073" cy="6514902"/>
              <a:chOff x="218234" y="171549"/>
              <a:chExt cx="5526073" cy="6514902"/>
            </a:xfrm>
          </p:grpSpPr>
          <p:pic>
            <p:nvPicPr>
              <p:cNvPr id="3" name="Picture 2">
                <a:extLst>
                  <a:ext uri="{FF2B5EF4-FFF2-40B4-BE49-F238E27FC236}">
                    <a16:creationId xmlns:a16="http://schemas.microsoft.com/office/drawing/2014/main" xmlns="" id="{BC753AFF-130F-4CC3-A53A-4044184E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5" y="3530991"/>
                <a:ext cx="5526072"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xmlns="" id="{AC3F18E5-4669-4377-A6E2-A816D289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4" y="171549"/>
                <a:ext cx="5526073"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2" name="TextBox 21">
              <a:extLst>
                <a:ext uri="{FF2B5EF4-FFF2-40B4-BE49-F238E27FC236}">
                  <a16:creationId xmlns:a16="http://schemas.microsoft.com/office/drawing/2014/main" xmlns="" id="{1977199A-C9E4-4C59-B0D8-8A2DAB19BF94}"/>
                </a:ext>
              </a:extLst>
            </p:cNvPr>
            <p:cNvSpPr txBox="1"/>
            <p:nvPr/>
          </p:nvSpPr>
          <p:spPr>
            <a:xfrm>
              <a:off x="351692" y="323557"/>
              <a:ext cx="2165978"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Cảnh vùng cực</a:t>
              </a:r>
            </a:p>
          </p:txBody>
        </p:sp>
      </p:grpSp>
      <p:grpSp>
        <p:nvGrpSpPr>
          <p:cNvPr id="25" name="Group 24">
            <a:extLst>
              <a:ext uri="{FF2B5EF4-FFF2-40B4-BE49-F238E27FC236}">
                <a16:creationId xmlns:a16="http://schemas.microsoft.com/office/drawing/2014/main" xmlns="" id="{EE7070A0-BC1E-4B5A-9CB2-3A748C8B2ADF}"/>
              </a:ext>
            </a:extLst>
          </p:cNvPr>
          <p:cNvGrpSpPr/>
          <p:nvPr/>
        </p:nvGrpSpPr>
        <p:grpSpPr>
          <a:xfrm>
            <a:off x="6229458" y="171549"/>
            <a:ext cx="5744307" cy="6514902"/>
            <a:chOff x="6229458" y="171549"/>
            <a:chExt cx="5744307" cy="6514902"/>
          </a:xfrm>
        </p:grpSpPr>
        <p:grpSp>
          <p:nvGrpSpPr>
            <p:cNvPr id="21" name="Group 20">
              <a:extLst>
                <a:ext uri="{FF2B5EF4-FFF2-40B4-BE49-F238E27FC236}">
                  <a16:creationId xmlns:a16="http://schemas.microsoft.com/office/drawing/2014/main" xmlns="" id="{49E9B85A-2571-4885-8A9E-8C752EBCE193}"/>
                </a:ext>
              </a:extLst>
            </p:cNvPr>
            <p:cNvGrpSpPr/>
            <p:nvPr/>
          </p:nvGrpSpPr>
          <p:grpSpPr>
            <a:xfrm>
              <a:off x="6229458" y="171549"/>
              <a:ext cx="5744307" cy="6514902"/>
              <a:chOff x="6229459" y="171549"/>
              <a:chExt cx="5744307" cy="6514902"/>
            </a:xfrm>
          </p:grpSpPr>
          <p:pic>
            <p:nvPicPr>
              <p:cNvPr id="17" name="Picture 16">
                <a:extLst>
                  <a:ext uri="{FF2B5EF4-FFF2-40B4-BE49-F238E27FC236}">
                    <a16:creationId xmlns:a16="http://schemas.microsoft.com/office/drawing/2014/main" xmlns="" id="{5A6385CC-37B7-4175-9F99-CA088F74B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459" y="3530991"/>
                <a:ext cx="5744307"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a16="http://schemas.microsoft.com/office/drawing/2014/main" xmlns="" id="{743DDF69-2F1E-4C93-B0A5-369016D43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459" y="171549"/>
                <a:ext cx="5744307"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4" name="TextBox 23">
              <a:extLst>
                <a:ext uri="{FF2B5EF4-FFF2-40B4-BE49-F238E27FC236}">
                  <a16:creationId xmlns:a16="http://schemas.microsoft.com/office/drawing/2014/main" xmlns="" id="{610CDB11-44E5-41CC-AD85-D3C3CB5A17C9}"/>
                </a:ext>
              </a:extLst>
            </p:cNvPr>
            <p:cNvSpPr txBox="1"/>
            <p:nvPr/>
          </p:nvSpPr>
          <p:spPr>
            <a:xfrm>
              <a:off x="6358596" y="323557"/>
              <a:ext cx="3249638"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Cảnh vùng Xích đạo</a:t>
              </a:r>
            </a:p>
          </p:txBody>
        </p:sp>
      </p:grpSp>
      <p:sp>
        <p:nvSpPr>
          <p:cNvPr id="26" name="TextBox 25">
            <a:extLst>
              <a:ext uri="{FF2B5EF4-FFF2-40B4-BE49-F238E27FC236}">
                <a16:creationId xmlns:a16="http://schemas.microsoft.com/office/drawing/2014/main" xmlns="" id="{A2295015-6129-47FC-BAFB-AF1DD7A12038}"/>
              </a:ext>
            </a:extLst>
          </p:cNvPr>
          <p:cNvSpPr txBox="1"/>
          <p:nvPr/>
        </p:nvSpPr>
        <p:spPr>
          <a:xfrm>
            <a:off x="3615397" y="2968283"/>
            <a:ext cx="596470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ở 2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33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6F4E8558-8F87-4F21-81E2-8F7B61859673}"/>
              </a:ext>
            </a:extLst>
          </p:cNvPr>
          <p:cNvGrpSpPr/>
          <p:nvPr/>
        </p:nvGrpSpPr>
        <p:grpSpPr>
          <a:xfrm>
            <a:off x="0" y="2883876"/>
            <a:ext cx="12192000" cy="3974124"/>
            <a:chOff x="0" y="3324225"/>
            <a:chExt cx="12192000" cy="3533776"/>
          </a:xfrm>
        </p:grpSpPr>
        <p:pic>
          <p:nvPicPr>
            <p:cNvPr id="10" name="Picture 9">
              <a:extLst>
                <a:ext uri="{FF2B5EF4-FFF2-40B4-BE49-F238E27FC236}">
                  <a16:creationId xmlns:a16="http://schemas.microsoft.com/office/drawing/2014/main" xmlns="" id="{F3E357DA-A408-4BBC-B0BC-0EA507ED1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028" y="3324225"/>
              <a:ext cx="6020972" cy="3533776"/>
            </a:xfrm>
            <a:prstGeom prst="rect">
              <a:avLst/>
            </a:prstGeom>
            <a:ln>
              <a:noFill/>
            </a:ln>
            <a:effectLst>
              <a:softEdge rad="112500"/>
            </a:effectLst>
          </p:spPr>
        </p:pic>
        <p:pic>
          <p:nvPicPr>
            <p:cNvPr id="12" name="Picture 11">
              <a:extLst>
                <a:ext uri="{FF2B5EF4-FFF2-40B4-BE49-F238E27FC236}">
                  <a16:creationId xmlns:a16="http://schemas.microsoft.com/office/drawing/2014/main" xmlns="" id="{1BA0C107-F850-4352-8823-EB1A7D28B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4225"/>
              <a:ext cx="6171028" cy="3533775"/>
            </a:xfrm>
            <a:prstGeom prst="rect">
              <a:avLst/>
            </a:prstGeom>
            <a:ln>
              <a:noFill/>
            </a:ln>
            <a:effectLst>
              <a:softEdge rad="112500"/>
            </a:effectLst>
          </p:spPr>
        </p:pic>
      </p:grpSp>
      <p:sp>
        <p:nvSpPr>
          <p:cNvPr id="13" name="Rectangle 12">
            <a:extLst>
              <a:ext uri="{FF2B5EF4-FFF2-40B4-BE49-F238E27FC236}">
                <a16:creationId xmlns:a16="http://schemas.microsoft.com/office/drawing/2014/main" xmlns="" id="{5365F909-DF96-4978-9E74-0F63677A857B}"/>
              </a:ext>
            </a:extLst>
          </p:cNvPr>
          <p:cNvSpPr/>
          <p:nvPr/>
        </p:nvSpPr>
        <p:spPr>
          <a:xfrm>
            <a:off x="422094" y="391340"/>
            <a:ext cx="11226019" cy="1654748"/>
          </a:xfrm>
          <a:prstGeom prst="rect">
            <a:avLst/>
          </a:prstGeom>
        </p:spPr>
        <p:txBody>
          <a:bodyPr wrap="square">
            <a:spAutoFit/>
          </a:bodyPr>
          <a:lstStyle/>
          <a:p>
            <a:pPr algn="ctr">
              <a:lnSpc>
                <a:spcPct val="150000"/>
              </a:lnSpc>
            </a:pPr>
            <a:r>
              <a:rPr lang="en-US" sz="3600" b="1" dirty="0" err="1">
                <a:solidFill>
                  <a:schemeClr val="bg1">
                    <a:lumMod val="85000"/>
                  </a:schemeClr>
                </a:solidFill>
                <a:latin typeface="Times New Roman" panose="02020603050405020304" pitchFamily="18" charset="0"/>
                <a:ea typeface="Times New Roman" panose="02020603050405020304" pitchFamily="18" charset="0"/>
              </a:rPr>
              <a:t>Bài</a:t>
            </a:r>
            <a:r>
              <a:rPr lang="en-US" sz="3600" b="1" dirty="0">
                <a:solidFill>
                  <a:schemeClr val="bg1">
                    <a:lumMod val="85000"/>
                  </a:schemeClr>
                </a:solidFill>
                <a:latin typeface="Times New Roman" panose="02020603050405020304" pitchFamily="18" charset="0"/>
                <a:ea typeface="Times New Roman" panose="02020603050405020304" pitchFamily="18" charset="0"/>
              </a:rPr>
              <a:t> 13. THỜI TIẾT VÀ KHÍ HẬU. </a:t>
            </a:r>
          </a:p>
          <a:p>
            <a:pPr algn="ctr">
              <a:lnSpc>
                <a:spcPct val="150000"/>
              </a:lnSpc>
            </a:pPr>
            <a:r>
              <a:rPr lang="en-US" sz="3600" b="1" dirty="0">
                <a:solidFill>
                  <a:schemeClr val="bg1">
                    <a:lumMod val="85000"/>
                  </a:schemeClr>
                </a:solidFill>
                <a:latin typeface="Times New Roman" panose="02020603050405020304" pitchFamily="18" charset="0"/>
                <a:ea typeface="Times New Roman" panose="02020603050405020304" pitchFamily="18" charset="0"/>
              </a:rPr>
              <a:t>CÁC ĐỚI KHÍ HẬU TRÊN TRÁI ĐẤT.</a:t>
            </a:r>
            <a:endParaRPr lang="vi-VN" sz="3600" dirty="0">
              <a:solidFill>
                <a:schemeClr val="bg1">
                  <a:lumMod val="8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83311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82140B5-860B-47E5-BA3B-DB67B683EC8A}"/>
              </a:ext>
            </a:extLst>
          </p:cNvPr>
          <p:cNvSpPr/>
          <p:nvPr/>
        </p:nvSpPr>
        <p:spPr>
          <a:xfrm>
            <a:off x="625853" y="641811"/>
            <a:ext cx="3541354" cy="523220"/>
          </a:xfrm>
          <a:prstGeom prst="rect">
            <a:avLst/>
          </a:prstGeom>
        </p:spPr>
        <p:txBody>
          <a:bodyPr wrap="none">
            <a:spAutoFit/>
          </a:bodyPr>
          <a:lstStyle/>
          <a:p>
            <a:r>
              <a:rPr lang="en-US" sz="2800" b="1" dirty="0">
                <a:solidFill>
                  <a:schemeClr val="accent2">
                    <a:lumMod val="60000"/>
                    <a:lumOff val="40000"/>
                  </a:schemeClr>
                </a:solidFill>
                <a:latin typeface="Times New Roman" panose="02020603050405020304" pitchFamily="18" charset="0"/>
                <a:ea typeface="Arial" panose="020B0604020202020204" pitchFamily="34" charset="0"/>
              </a:rPr>
              <a:t>I. </a:t>
            </a:r>
            <a:r>
              <a:rPr lang="vi-VN" sz="2800" b="1" dirty="0">
                <a:solidFill>
                  <a:schemeClr val="accent2">
                    <a:lumMod val="60000"/>
                    <a:lumOff val="40000"/>
                  </a:schemeClr>
                </a:solidFill>
                <a:latin typeface="Times New Roman" panose="02020603050405020304" pitchFamily="18" charset="0"/>
                <a:ea typeface="Arial" panose="020B0604020202020204" pitchFamily="34" charset="0"/>
              </a:rPr>
              <a:t>Nhiệt độ không khí </a:t>
            </a:r>
            <a:endParaRPr lang="vi-VN" sz="2800" dirty="0">
              <a:solidFill>
                <a:schemeClr val="accent2">
                  <a:lumMod val="60000"/>
                  <a:lumOff val="40000"/>
                </a:schemeClr>
              </a:solidFill>
            </a:endParaRPr>
          </a:p>
        </p:txBody>
      </p:sp>
      <p:sp>
        <p:nvSpPr>
          <p:cNvPr id="4" name="Rectangle 3">
            <a:extLst>
              <a:ext uri="{FF2B5EF4-FFF2-40B4-BE49-F238E27FC236}">
                <a16:creationId xmlns:a16="http://schemas.microsoft.com/office/drawing/2014/main" xmlns="" id="{F5DC8D34-9BE3-4F97-A220-F9AB803AE138}"/>
              </a:ext>
            </a:extLst>
          </p:cNvPr>
          <p:cNvSpPr/>
          <p:nvPr/>
        </p:nvSpPr>
        <p:spPr>
          <a:xfrm>
            <a:off x="251751" y="1348746"/>
            <a:ext cx="11641328" cy="583750"/>
          </a:xfrm>
          <a:prstGeom prst="rect">
            <a:avLst/>
          </a:prstGeom>
        </p:spPr>
        <p:txBody>
          <a:bodyPr wrap="none">
            <a:spAutoFit/>
          </a:bodyPr>
          <a:lstStyle/>
          <a:p>
            <a:pPr algn="just">
              <a:lnSpc>
                <a:spcPct val="107000"/>
              </a:lnSpc>
              <a:spcAft>
                <a:spcPts val="800"/>
              </a:spcAft>
            </a:pPr>
            <a:r>
              <a:rPr lang="vi-VN" sz="32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HS</a:t>
            </a:r>
            <a:r>
              <a:rPr lang="en-US" sz="32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32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làm việc theo cặp/bàn  theo phiếu học tập trong thời gian 3-5 phút</a:t>
            </a:r>
            <a:endParaRPr lang="vi-VN" sz="32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5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99D22E78-47BE-4201-9785-5B2C182C4FAC}"/>
              </a:ext>
            </a:extLst>
          </p:cNvPr>
          <p:cNvGraphicFramePr>
            <a:graphicFrameLocks noGrp="1"/>
          </p:cNvGraphicFramePr>
          <p:nvPr>
            <p:extLst>
              <p:ext uri="{D42A27DB-BD31-4B8C-83A1-F6EECF244321}">
                <p14:modId xmlns:p14="http://schemas.microsoft.com/office/powerpoint/2010/main" val="2029302602"/>
              </p:ext>
            </p:extLst>
          </p:nvPr>
        </p:nvGraphicFramePr>
        <p:xfrm>
          <a:off x="586746" y="1620183"/>
          <a:ext cx="10810567" cy="4964499"/>
        </p:xfrm>
        <a:graphic>
          <a:graphicData uri="http://schemas.openxmlformats.org/drawingml/2006/table">
            <a:tbl>
              <a:tblPr firstRow="1" firstCol="1" bandRow="1">
                <a:tableStyleId>{5C22544A-7EE6-4342-B048-85BDC9FD1C3A}</a:tableStyleId>
              </a:tblPr>
              <a:tblGrid>
                <a:gridCol w="4383266">
                  <a:extLst>
                    <a:ext uri="{9D8B030D-6E8A-4147-A177-3AD203B41FA5}">
                      <a16:colId xmlns:a16="http://schemas.microsoft.com/office/drawing/2014/main" xmlns="" val="3020952583"/>
                    </a:ext>
                  </a:extLst>
                </a:gridCol>
                <a:gridCol w="6427301">
                  <a:extLst>
                    <a:ext uri="{9D8B030D-6E8A-4147-A177-3AD203B41FA5}">
                      <a16:colId xmlns:a16="http://schemas.microsoft.com/office/drawing/2014/main" xmlns="" val="193369187"/>
                    </a:ext>
                  </a:extLst>
                </a:gridCol>
              </a:tblGrid>
              <a:tr h="526224">
                <a:tc>
                  <a:txBody>
                    <a:bodyPr/>
                    <a:lstStyle/>
                    <a:p>
                      <a:pPr algn="just">
                        <a:lnSpc>
                          <a:spcPct val="107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Nhiệt</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độ</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không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khí</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là</a:t>
                      </a:r>
                      <a:r>
                        <a:rPr lang="en-US" sz="2200" dirty="0">
                          <a:solidFill>
                            <a:schemeClr val="bg1"/>
                          </a:solidFill>
                          <a:effectLst/>
                          <a:latin typeface="Times New Roman" panose="02020603050405020304" pitchFamily="18" charset="0"/>
                          <a:cs typeface="Times New Roman" panose="02020603050405020304" pitchFamily="18" charset="0"/>
                        </a:rPr>
                        <a:t>:</a:t>
                      </a:r>
                      <a:endParaRPr lang="vi-VN" sz="22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2000008"/>
                  </a:ext>
                </a:extLst>
              </a:tr>
              <a:tr h="526224">
                <a:tc>
                  <a:txBody>
                    <a:bodyPr/>
                    <a:lstStyle/>
                    <a:p>
                      <a:pPr algn="just">
                        <a:lnSpc>
                          <a:spcPct val="107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Nguồn</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cung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cấp</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nhiệt</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cho</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không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khí</a:t>
                      </a:r>
                      <a:r>
                        <a:rPr lang="en-US" sz="2200" dirty="0">
                          <a:solidFill>
                            <a:schemeClr val="bg1"/>
                          </a:solidFill>
                          <a:effectLst/>
                          <a:latin typeface="Times New Roman" panose="02020603050405020304" pitchFamily="18" charset="0"/>
                          <a:cs typeface="Times New Roman" panose="02020603050405020304" pitchFamily="18" charset="0"/>
                        </a:rPr>
                        <a:t>:</a:t>
                      </a:r>
                      <a:endParaRPr lang="vi-VN" sz="22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31970409"/>
                  </a:ext>
                </a:extLst>
              </a:tr>
              <a:tr h="795976">
                <a:tc>
                  <a:txBody>
                    <a:bodyPr/>
                    <a:lstStyle/>
                    <a:p>
                      <a:pPr algn="just">
                        <a:lnSpc>
                          <a:spcPct val="107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Không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khí</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có</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nhiệt</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độ</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vì</a:t>
                      </a:r>
                      <a:r>
                        <a:rPr lang="en-US" sz="2200" dirty="0">
                          <a:solidFill>
                            <a:schemeClr val="bg1"/>
                          </a:solidFill>
                          <a:effectLst/>
                          <a:latin typeface="Times New Roman" panose="02020603050405020304" pitchFamily="18" charset="0"/>
                          <a:cs typeface="Times New Roman" panose="02020603050405020304" pitchFamily="18" charset="0"/>
                        </a:rPr>
                        <a:t>:</a:t>
                      </a:r>
                      <a:endParaRPr lang="vi-VN" sz="22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44780556"/>
                  </a:ext>
                </a:extLst>
              </a:tr>
              <a:tr h="526224">
                <a:tc>
                  <a:txBody>
                    <a:bodyPr/>
                    <a:lstStyle/>
                    <a:p>
                      <a:pPr algn="just">
                        <a:lnSpc>
                          <a:spcPct val="107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Dụng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cụ</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đo</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nhiệt</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độ</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không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khí</a:t>
                      </a:r>
                      <a:r>
                        <a:rPr lang="en-US" sz="2200" dirty="0">
                          <a:solidFill>
                            <a:schemeClr val="bg1"/>
                          </a:solidFill>
                          <a:effectLst/>
                          <a:latin typeface="Times New Roman" panose="02020603050405020304" pitchFamily="18" charset="0"/>
                          <a:cs typeface="Times New Roman" panose="02020603050405020304" pitchFamily="18" charset="0"/>
                        </a:rPr>
                        <a:t>:</a:t>
                      </a:r>
                      <a:endParaRPr lang="vi-VN" sz="22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07272841"/>
                  </a:ext>
                </a:extLst>
              </a:tr>
              <a:tr h="526224">
                <a:tc>
                  <a:txBody>
                    <a:bodyPr/>
                    <a:lstStyle/>
                    <a:p>
                      <a:pPr algn="just">
                        <a:lnSpc>
                          <a:spcPct val="107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Dụng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cụ</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hình</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smtClean="0">
                          <a:solidFill>
                            <a:schemeClr val="bg1"/>
                          </a:solidFill>
                          <a:effectLst/>
                          <a:latin typeface="Times New Roman" panose="02020603050405020304" pitchFamily="18" charset="0"/>
                          <a:cs typeface="Times New Roman" panose="02020603050405020304" pitchFamily="18" charset="0"/>
                        </a:rPr>
                        <a:t>13.1 </a:t>
                      </a:r>
                      <a:r>
                        <a:rPr lang="en-US" sz="2200" dirty="0" err="1">
                          <a:solidFill>
                            <a:schemeClr val="bg1"/>
                          </a:solidFill>
                          <a:effectLst/>
                          <a:latin typeface="Times New Roman" panose="02020603050405020304" pitchFamily="18" charset="0"/>
                          <a:cs typeface="Times New Roman" panose="02020603050405020304" pitchFamily="18" charset="0"/>
                        </a:rPr>
                        <a:t>chỉ</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số</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độ</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là</a:t>
                      </a:r>
                      <a:r>
                        <a:rPr lang="en-US" sz="2200" dirty="0">
                          <a:solidFill>
                            <a:schemeClr val="bg1"/>
                          </a:solidFill>
                          <a:effectLst/>
                          <a:latin typeface="Times New Roman" panose="02020603050405020304" pitchFamily="18" charset="0"/>
                          <a:cs typeface="Times New Roman" panose="02020603050405020304" pitchFamily="18" charset="0"/>
                        </a:rPr>
                        <a:t>:</a:t>
                      </a:r>
                      <a:endParaRPr lang="vi-VN" sz="22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19848362"/>
                  </a:ext>
                </a:extLst>
              </a:tr>
              <a:tr h="795976">
                <a:tc>
                  <a:txBody>
                    <a:bodyPr/>
                    <a:lstStyle/>
                    <a:p>
                      <a:pPr algn="just">
                        <a:lnSpc>
                          <a:spcPct val="107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Số</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lần</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đo</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nhiệt</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độ</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không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khí</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trong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ngày</a:t>
                      </a:r>
                      <a:r>
                        <a:rPr lang="en-US" sz="2200" dirty="0">
                          <a:solidFill>
                            <a:schemeClr val="bg1"/>
                          </a:solidFill>
                          <a:effectLst/>
                          <a:latin typeface="Times New Roman" panose="02020603050405020304" pitchFamily="18" charset="0"/>
                          <a:cs typeface="Times New Roman" panose="02020603050405020304" pitchFamily="18" charset="0"/>
                        </a:rPr>
                        <a:t>:</a:t>
                      </a:r>
                      <a:endParaRPr lang="vi-VN" sz="2200" dirty="0">
                        <a:solidFill>
                          <a:schemeClr val="bg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Thời</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điểm</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đo</a:t>
                      </a:r>
                      <a:r>
                        <a:rPr lang="en-US" sz="2200" dirty="0">
                          <a:solidFill>
                            <a:schemeClr val="bg1"/>
                          </a:solidFill>
                          <a:effectLst/>
                          <a:latin typeface="Times New Roman" panose="02020603050405020304" pitchFamily="18" charset="0"/>
                          <a:cs typeface="Times New Roman" panose="02020603050405020304" pitchFamily="18" charset="0"/>
                        </a:rPr>
                        <a:t>:</a:t>
                      </a:r>
                      <a:endParaRPr lang="vi-VN" sz="22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55823544"/>
                  </a:ext>
                </a:extLst>
              </a:tr>
              <a:tr h="795976">
                <a:tc>
                  <a:txBody>
                    <a:bodyPr/>
                    <a:lstStyle/>
                    <a:p>
                      <a:pPr algn="just">
                        <a:lnSpc>
                          <a:spcPct val="107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Cách</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tính</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nhiệt</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độ</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không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khí</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trung</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bình</a:t>
                      </a:r>
                      <a:r>
                        <a:rPr lang="en-US" sz="2200" dirty="0">
                          <a:solidFill>
                            <a:schemeClr val="bg1"/>
                          </a:solidFill>
                          <a:effectLst/>
                          <a:latin typeface="Times New Roman" panose="02020603050405020304" pitchFamily="18" charset="0"/>
                          <a:cs typeface="Times New Roman" panose="02020603050405020304" pitchFamily="18" charset="0"/>
                        </a:rPr>
                        <a:t> </a:t>
                      </a:r>
                      <a:r>
                        <a:rPr lang="en-US" sz="2200" dirty="0" err="1">
                          <a:solidFill>
                            <a:schemeClr val="bg1"/>
                          </a:solidFill>
                          <a:effectLst/>
                          <a:latin typeface="Times New Roman" panose="02020603050405020304" pitchFamily="18" charset="0"/>
                          <a:cs typeface="Times New Roman" panose="02020603050405020304" pitchFamily="18" charset="0"/>
                        </a:rPr>
                        <a:t>ngày</a:t>
                      </a:r>
                      <a:r>
                        <a:rPr lang="en-US" sz="2200" dirty="0">
                          <a:solidFill>
                            <a:schemeClr val="bg1"/>
                          </a:solidFill>
                          <a:effectLst/>
                          <a:latin typeface="Times New Roman" panose="02020603050405020304" pitchFamily="18" charset="0"/>
                          <a:cs typeface="Times New Roman" panose="02020603050405020304" pitchFamily="18" charset="0"/>
                        </a:rPr>
                        <a:t>:</a:t>
                      </a:r>
                      <a:endParaRPr lang="vi-VN" sz="22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80121148"/>
                  </a:ext>
                </a:extLst>
              </a:tr>
            </a:tbl>
          </a:graphicData>
        </a:graphic>
      </p:graphicFrame>
      <p:sp>
        <p:nvSpPr>
          <p:cNvPr id="6" name="Rectangle 5">
            <a:extLst>
              <a:ext uri="{FF2B5EF4-FFF2-40B4-BE49-F238E27FC236}">
                <a16:creationId xmlns:a16="http://schemas.microsoft.com/office/drawing/2014/main" xmlns="" id="{D3CE5714-355A-4519-BB6B-469D730124D4}"/>
              </a:ext>
            </a:extLst>
          </p:cNvPr>
          <p:cNvSpPr/>
          <p:nvPr/>
        </p:nvSpPr>
        <p:spPr>
          <a:xfrm>
            <a:off x="586746" y="137077"/>
            <a:ext cx="10368116" cy="1384995"/>
          </a:xfrm>
          <a:prstGeom prst="rect">
            <a:avLst/>
          </a:prstGeom>
        </p:spPr>
        <p:txBody>
          <a:bodyPr wrap="square">
            <a:spAutoFit/>
          </a:bodyPr>
          <a:lstStyle/>
          <a:p>
            <a:pPr lvl="0" indent="457200" eaLnBrk="0" fontAlgn="base" hangingPunct="0">
              <a:spcBef>
                <a:spcPct val="0"/>
              </a:spcBef>
              <a:spcAft>
                <a:spcPct val="0"/>
              </a:spcAft>
            </a:pPr>
            <a:r>
              <a:rPr lang="en-US" altLang="vi-VN" sz="28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vi-VN"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altLang="vi-VN" sz="2000" b="1" dirty="0">
              <a:solidFill>
                <a:srgbClr val="FFFF00"/>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vi-VN"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hình 13.2</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và thông tin k</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nh chữ </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SGK</a:t>
            </a:r>
            <a:r>
              <a:rPr lang="vi-VN"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trang 162</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vi-VN" sz="2800"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sz="2000"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4193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5599D9B-4E86-465C-AD05-41310F65DD06}"/>
              </a:ext>
            </a:extLst>
          </p:cNvPr>
          <p:cNvGraphicFramePr>
            <a:graphicFrameLocks noGrp="1"/>
          </p:cNvGraphicFramePr>
          <p:nvPr>
            <p:extLst>
              <p:ext uri="{D42A27DB-BD31-4B8C-83A1-F6EECF244321}">
                <p14:modId xmlns:p14="http://schemas.microsoft.com/office/powerpoint/2010/main" val="585766067"/>
              </p:ext>
            </p:extLst>
          </p:nvPr>
        </p:nvGraphicFramePr>
        <p:xfrm>
          <a:off x="236047" y="983888"/>
          <a:ext cx="11688223" cy="5787193"/>
        </p:xfrm>
        <a:graphic>
          <a:graphicData uri="http://schemas.openxmlformats.org/drawingml/2006/table">
            <a:tbl>
              <a:tblPr firstRow="1" firstCol="1" bandRow="1">
                <a:tableStyleId>{5C22544A-7EE6-4342-B048-85BDC9FD1C3A}</a:tableStyleId>
              </a:tblPr>
              <a:tblGrid>
                <a:gridCol w="3497898">
                  <a:extLst>
                    <a:ext uri="{9D8B030D-6E8A-4147-A177-3AD203B41FA5}">
                      <a16:colId xmlns:a16="http://schemas.microsoft.com/office/drawing/2014/main" xmlns="" val="2856751312"/>
                    </a:ext>
                  </a:extLst>
                </a:gridCol>
                <a:gridCol w="8190325">
                  <a:extLst>
                    <a:ext uri="{9D8B030D-6E8A-4147-A177-3AD203B41FA5}">
                      <a16:colId xmlns:a16="http://schemas.microsoft.com/office/drawing/2014/main" xmlns="" val="1540333899"/>
                    </a:ext>
                  </a:extLst>
                </a:gridCol>
              </a:tblGrid>
              <a:tr h="480418">
                <a:tc>
                  <a:txBody>
                    <a:bodyPr/>
                    <a:lstStyle/>
                    <a:p>
                      <a:pPr algn="just">
                        <a:lnSpc>
                          <a:spcPct val="107000"/>
                        </a:lnSpc>
                        <a:spcAft>
                          <a:spcPts val="0"/>
                        </a:spcAft>
                      </a:pPr>
                      <a:r>
                        <a:rPr lang="en-US" sz="2700" dirty="0" err="1">
                          <a:effectLst/>
                          <a:latin typeface="Times New Roman" panose="02020603050405020304" pitchFamily="18" charset="0"/>
                          <a:cs typeface="Times New Roman" panose="02020603050405020304" pitchFamily="18" charset="0"/>
                        </a:rPr>
                        <a:t>Nhiệt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khí</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là</a:t>
                      </a:r>
                      <a:r>
                        <a:rPr lang="en-US" sz="2700" dirty="0">
                          <a:effectLst/>
                          <a:latin typeface="Times New Roman" panose="02020603050405020304" pitchFamily="18" charset="0"/>
                          <a:cs typeface="Times New Roman" panose="02020603050405020304" pitchFamily="18" charset="0"/>
                        </a:rPr>
                        <a:t>:</a:t>
                      </a:r>
                      <a:endParaRPr lang="vi-VN" sz="27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700">
                          <a:effectLst/>
                          <a:latin typeface="Times New Roman" panose="02020603050405020304" pitchFamily="18" charset="0"/>
                          <a:cs typeface="Times New Roman" panose="02020603050405020304" pitchFamily="18" charset="0"/>
                        </a:rPr>
                        <a:t>độ nóng hay lạnh của không khí.</a:t>
                      </a:r>
                      <a:endParaRPr lang="vi-VN" sz="2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97152298"/>
                  </a:ext>
                </a:extLst>
              </a:tr>
              <a:tr h="985716">
                <a:tc>
                  <a:txBody>
                    <a:bodyPr/>
                    <a:lstStyle/>
                    <a:p>
                      <a:pPr>
                        <a:lnSpc>
                          <a:spcPct val="107000"/>
                        </a:lnSpc>
                        <a:spcAft>
                          <a:spcPts val="0"/>
                        </a:spcAft>
                      </a:pPr>
                      <a:r>
                        <a:rPr lang="en-US" sz="2700" dirty="0" err="1">
                          <a:effectLst/>
                          <a:latin typeface="Times New Roman" panose="02020603050405020304" pitchFamily="18" charset="0"/>
                          <a:cs typeface="Times New Roman" panose="02020603050405020304" pitchFamily="18" charset="0"/>
                        </a:rPr>
                        <a:t>Nguồn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cung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cấp</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nhiệt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khí</a:t>
                      </a:r>
                      <a:r>
                        <a:rPr lang="en-US" sz="2700" dirty="0">
                          <a:effectLst/>
                          <a:latin typeface="Times New Roman" panose="02020603050405020304" pitchFamily="18" charset="0"/>
                          <a:cs typeface="Times New Roman" panose="02020603050405020304" pitchFamily="18" charset="0"/>
                        </a:rPr>
                        <a:t>:</a:t>
                      </a:r>
                      <a:endParaRPr lang="vi-VN" sz="27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27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700" dirty="0" err="1">
                          <a:effectLst/>
                          <a:latin typeface="Times New Roman" panose="02020603050405020304" pitchFamily="18" charset="0"/>
                          <a:cs typeface="Times New Roman" panose="02020603050405020304" pitchFamily="18" charset="0"/>
                        </a:rPr>
                        <a:t>Mặt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trời</a:t>
                      </a:r>
                      <a:endParaRPr lang="vi-VN" sz="27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40240797"/>
                  </a:ext>
                </a:extLst>
              </a:tr>
              <a:tr h="569839">
                <a:tc>
                  <a:txBody>
                    <a:bodyPr/>
                    <a:lstStyle/>
                    <a:p>
                      <a:pPr algn="just">
                        <a:lnSpc>
                          <a:spcPct val="107000"/>
                        </a:lnSpc>
                        <a:spcAft>
                          <a:spcPts val="0"/>
                        </a:spcAft>
                      </a:pPr>
                      <a:r>
                        <a:rPr lang="en-US" sz="2700">
                          <a:effectLst/>
                          <a:latin typeface="Times New Roman" panose="02020603050405020304" pitchFamily="18" charset="0"/>
                          <a:cs typeface="Times New Roman" panose="02020603050405020304" pitchFamily="18" charset="0"/>
                        </a:rPr>
                        <a:t>Không khí có nhiệt độ vì:</a:t>
                      </a:r>
                      <a:endParaRPr lang="vi-VN" sz="2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25000"/>
                        </a:lnSpc>
                        <a:spcAft>
                          <a:spcPts val="900"/>
                        </a:spcAft>
                      </a:pPr>
                      <a:r>
                        <a:rPr lang="en-US" sz="2700" dirty="0" err="1">
                          <a:effectLst/>
                          <a:latin typeface="Times New Roman" panose="02020603050405020304" pitchFamily="18" charset="0"/>
                          <a:cs typeface="Times New Roman" panose="02020603050405020304" pitchFamily="18" charset="0"/>
                        </a:rPr>
                        <a:t>là</a:t>
                      </a:r>
                      <a:r>
                        <a:rPr lang="en-US" sz="2700" dirty="0">
                          <a:effectLst/>
                          <a:latin typeface="Times New Roman" panose="02020603050405020304" pitchFamily="18" charset="0"/>
                          <a:cs typeface="Times New Roman" panose="02020603050405020304" pitchFamily="18" charset="0"/>
                        </a:rPr>
                        <a:t> do </a:t>
                      </a:r>
                      <a:r>
                        <a:rPr lang="en-US" sz="2700" dirty="0" err="1">
                          <a:effectLst/>
                          <a:latin typeface="Times New Roman" panose="02020603050405020304" pitchFamily="18" charset="0"/>
                          <a:cs typeface="Times New Roman" panose="02020603050405020304" pitchFamily="18" charset="0"/>
                        </a:rPr>
                        <a:t>mặt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đất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hấp</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năng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lượng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nhiệt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Mặt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bức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xạ</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lại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vào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khí</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làm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khí</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nóng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lên</a:t>
                      </a:r>
                      <a:r>
                        <a:rPr lang="en-US" sz="2700" dirty="0">
                          <a:effectLst/>
                          <a:latin typeface="Times New Roman" panose="02020603050405020304" pitchFamily="18" charset="0"/>
                          <a:cs typeface="Times New Roman" panose="02020603050405020304" pitchFamily="18" charset="0"/>
                        </a:rPr>
                        <a:t>.</a:t>
                      </a:r>
                      <a:endParaRPr lang="vi-VN" sz="27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272375"/>
                  </a:ext>
                </a:extLst>
              </a:tr>
              <a:tr h="985716">
                <a:tc>
                  <a:txBody>
                    <a:bodyPr/>
                    <a:lstStyle/>
                    <a:p>
                      <a:pPr algn="just">
                        <a:lnSpc>
                          <a:spcPct val="107000"/>
                        </a:lnSpc>
                        <a:spcAft>
                          <a:spcPts val="0"/>
                        </a:spcAft>
                      </a:pPr>
                      <a:r>
                        <a:rPr lang="en-US" sz="2700">
                          <a:effectLst/>
                          <a:latin typeface="Times New Roman" panose="02020603050405020304" pitchFamily="18" charset="0"/>
                          <a:cs typeface="Times New Roman" panose="02020603050405020304" pitchFamily="18" charset="0"/>
                        </a:rPr>
                        <a:t>Dụng cụ đo nhiệt độ không khí là:</a:t>
                      </a:r>
                      <a:endParaRPr lang="vi-VN" sz="2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7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700" dirty="0" err="1">
                          <a:effectLst/>
                          <a:latin typeface="Times New Roman" panose="02020603050405020304" pitchFamily="18" charset="0"/>
                          <a:cs typeface="Times New Roman" panose="02020603050405020304" pitchFamily="18" charset="0"/>
                        </a:rPr>
                        <a:t>Nhiệt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kế</a:t>
                      </a:r>
                      <a:endParaRPr lang="vi-VN" sz="27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8307051"/>
                  </a:ext>
                </a:extLst>
              </a:tr>
              <a:tr h="985716">
                <a:tc>
                  <a:txBody>
                    <a:bodyPr/>
                    <a:lstStyle/>
                    <a:p>
                      <a:pPr algn="just">
                        <a:lnSpc>
                          <a:spcPct val="107000"/>
                        </a:lnSpc>
                        <a:spcAft>
                          <a:spcPts val="0"/>
                        </a:spcAft>
                      </a:pPr>
                      <a:r>
                        <a:rPr lang="en-US" sz="2700">
                          <a:effectLst/>
                          <a:latin typeface="Times New Roman" panose="02020603050405020304" pitchFamily="18" charset="0"/>
                          <a:cs typeface="Times New Roman" panose="02020603050405020304" pitchFamily="18" charset="0"/>
                        </a:rPr>
                        <a:t>Dụng cụ hình 13.2 chỉ số độ là:</a:t>
                      </a:r>
                      <a:endParaRPr lang="vi-VN" sz="2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7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700" dirty="0" err="1">
                          <a:effectLst/>
                          <a:latin typeface="Times New Roman" panose="02020603050405020304" pitchFamily="18" charset="0"/>
                          <a:cs typeface="Times New Roman" panose="02020603050405020304" pitchFamily="18" charset="0"/>
                        </a:rPr>
                        <a:t>Nhiệt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kế</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chỉ</a:t>
                      </a:r>
                      <a:r>
                        <a:rPr lang="en-US" sz="2700" dirty="0">
                          <a:effectLst/>
                          <a:latin typeface="Times New Roman" panose="02020603050405020304" pitchFamily="18" charset="0"/>
                          <a:cs typeface="Times New Roman" panose="02020603050405020304" pitchFamily="18" charset="0"/>
                        </a:rPr>
                        <a:t>: 25</a:t>
                      </a:r>
                      <a:r>
                        <a:rPr lang="en-US" sz="2700" baseline="30000" dirty="0">
                          <a:effectLst/>
                          <a:latin typeface="Times New Roman" panose="02020603050405020304" pitchFamily="18" charset="0"/>
                          <a:cs typeface="Times New Roman" panose="02020603050405020304" pitchFamily="18" charset="0"/>
                        </a:rPr>
                        <a:t>0</a:t>
                      </a:r>
                      <a:r>
                        <a:rPr lang="en-US" sz="2700" dirty="0">
                          <a:effectLst/>
                          <a:latin typeface="Times New Roman" panose="02020603050405020304" pitchFamily="18" charset="0"/>
                          <a:cs typeface="Times New Roman" panose="02020603050405020304" pitchFamily="18" charset="0"/>
                        </a:rPr>
                        <a:t>C</a:t>
                      </a:r>
                      <a:endParaRPr lang="vi-VN" sz="27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33354445"/>
                  </a:ext>
                </a:extLst>
              </a:tr>
              <a:tr h="1078820">
                <a:tc>
                  <a:txBody>
                    <a:bodyPr/>
                    <a:lstStyle/>
                    <a:p>
                      <a:pPr algn="just">
                        <a:lnSpc>
                          <a:spcPct val="107000"/>
                        </a:lnSpc>
                        <a:spcAft>
                          <a:spcPts val="0"/>
                        </a:spcAft>
                      </a:pPr>
                      <a:r>
                        <a:rPr lang="en-US" sz="2700">
                          <a:effectLst/>
                          <a:latin typeface="Times New Roman" panose="02020603050405020304" pitchFamily="18" charset="0"/>
                          <a:cs typeface="Times New Roman" panose="02020603050405020304" pitchFamily="18" charset="0"/>
                        </a:rPr>
                        <a:t>Cách tính nhiệt độ không khí trung bình ngày:</a:t>
                      </a:r>
                      <a:endParaRPr lang="vi-VN" sz="2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tính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trung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cộng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những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lần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trong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ngày</a:t>
                      </a:r>
                      <a:r>
                        <a:rPr lang="en-US" sz="2700" dirty="0">
                          <a:effectLst/>
                          <a:latin typeface="Times New Roman" panose="02020603050405020304" pitchFamily="18" charset="0"/>
                          <a:cs typeface="Times New Roman" panose="02020603050405020304" pitchFamily="18" charset="0"/>
                        </a:rPr>
                        <a:t>.</a:t>
                      </a:r>
                      <a:endParaRPr lang="vi-VN" sz="27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1987161"/>
                  </a:ext>
                </a:extLst>
              </a:tr>
            </a:tbl>
          </a:graphicData>
        </a:graphic>
      </p:graphicFrame>
      <p:sp>
        <p:nvSpPr>
          <p:cNvPr id="5" name="Rectangle 4">
            <a:extLst>
              <a:ext uri="{FF2B5EF4-FFF2-40B4-BE49-F238E27FC236}">
                <a16:creationId xmlns:a16="http://schemas.microsoft.com/office/drawing/2014/main" xmlns="" id="{100DC986-E6A9-4ABE-9CCE-8E01B7FE51D1}"/>
              </a:ext>
            </a:extLst>
          </p:cNvPr>
          <p:cNvSpPr/>
          <p:nvPr/>
        </p:nvSpPr>
        <p:spPr>
          <a:xfrm>
            <a:off x="890954" y="135088"/>
            <a:ext cx="4347665" cy="523220"/>
          </a:xfrm>
          <a:prstGeom prst="rect">
            <a:avLst/>
          </a:prstGeom>
        </p:spPr>
        <p:txBody>
          <a:bodyPr wrap="none">
            <a:spAutoFit/>
          </a:bodyPr>
          <a:lstStyle/>
          <a:p>
            <a:r>
              <a:rPr lang="en-US" sz="2800" b="1" dirty="0" err="1">
                <a:solidFill>
                  <a:srgbClr val="FFFF00"/>
                </a:solidFill>
                <a:latin typeface="Times New Roman" panose="02020603050405020304" pitchFamily="18" charset="0"/>
                <a:ea typeface="Arial" panose="020B0604020202020204" pitchFamily="34" charset="0"/>
              </a:rPr>
              <a:t>Kết</a:t>
            </a:r>
            <a:r>
              <a:rPr lang="en-US" sz="2800" b="1" dirty="0">
                <a:solidFill>
                  <a:srgbClr val="FFFF00"/>
                </a:solidFill>
                <a:latin typeface="Times New Roman" panose="02020603050405020304" pitchFamily="18" charset="0"/>
                <a:ea typeface="Arial" panose="020B0604020202020204" pitchFamily="34" charset="0"/>
              </a:rPr>
              <a:t> </a:t>
            </a:r>
            <a:r>
              <a:rPr lang="en-US" sz="2800" b="1" dirty="0" err="1">
                <a:solidFill>
                  <a:srgbClr val="FFFF00"/>
                </a:solidFill>
                <a:latin typeface="Times New Roman" panose="02020603050405020304" pitchFamily="18" charset="0"/>
                <a:ea typeface="Arial" panose="020B0604020202020204" pitchFamily="34" charset="0"/>
              </a:rPr>
              <a:t>quả</a:t>
            </a:r>
            <a:r>
              <a:rPr lang="en-US" sz="2800" b="1" dirty="0">
                <a:solidFill>
                  <a:srgbClr val="FFFF00"/>
                </a:solidFill>
                <a:latin typeface="Times New Roman" panose="02020603050405020304" pitchFamily="18" charset="0"/>
                <a:ea typeface="Arial" panose="020B0604020202020204" pitchFamily="34" charset="0"/>
              </a:rPr>
              <a:t> </a:t>
            </a:r>
            <a:r>
              <a:rPr lang="en-US" sz="2800" b="1" dirty="0" err="1">
                <a:solidFill>
                  <a:srgbClr val="FFFF00"/>
                </a:solidFill>
                <a:latin typeface="Times New Roman" panose="02020603050405020304" pitchFamily="18" charset="0"/>
                <a:ea typeface="Arial" panose="020B0604020202020204" pitchFamily="34" charset="0"/>
              </a:rPr>
              <a:t>phiếu</a:t>
            </a:r>
            <a:r>
              <a:rPr lang="en-US" sz="2800" b="1" dirty="0">
                <a:solidFill>
                  <a:srgbClr val="FFFF00"/>
                </a:solidFill>
                <a:latin typeface="Times New Roman" panose="02020603050405020304" pitchFamily="18" charset="0"/>
                <a:ea typeface="Arial" panose="020B0604020202020204" pitchFamily="34" charset="0"/>
              </a:rPr>
              <a:t> </a:t>
            </a:r>
            <a:r>
              <a:rPr lang="en-US" sz="2800" b="1" dirty="0" err="1">
                <a:solidFill>
                  <a:srgbClr val="FFFF00"/>
                </a:solidFill>
                <a:latin typeface="Times New Roman" panose="02020603050405020304" pitchFamily="18" charset="0"/>
                <a:ea typeface="Arial" panose="020B0604020202020204" pitchFamily="34" charset="0"/>
              </a:rPr>
              <a:t>học</a:t>
            </a:r>
            <a:r>
              <a:rPr lang="en-US" sz="2800" b="1" dirty="0">
                <a:solidFill>
                  <a:srgbClr val="FFFF00"/>
                </a:solidFill>
                <a:latin typeface="Times New Roman" panose="02020603050405020304" pitchFamily="18" charset="0"/>
                <a:ea typeface="Arial" panose="020B0604020202020204" pitchFamily="34" charset="0"/>
              </a:rPr>
              <a:t> </a:t>
            </a:r>
            <a:r>
              <a:rPr lang="en-US" sz="2800" b="1" dirty="0" err="1">
                <a:solidFill>
                  <a:srgbClr val="FFFF00"/>
                </a:solidFill>
                <a:latin typeface="Times New Roman" panose="02020603050405020304" pitchFamily="18" charset="0"/>
                <a:ea typeface="Arial" panose="020B0604020202020204" pitchFamily="34" charset="0"/>
              </a:rPr>
              <a:t>tập</a:t>
            </a:r>
            <a:r>
              <a:rPr lang="en-US" sz="2800" b="1" dirty="0">
                <a:solidFill>
                  <a:srgbClr val="FFFF00"/>
                </a:solidFill>
                <a:latin typeface="Times New Roman" panose="02020603050405020304" pitchFamily="18" charset="0"/>
                <a:ea typeface="Arial" panose="020B0604020202020204" pitchFamily="34" charset="0"/>
              </a:rPr>
              <a:t> </a:t>
            </a:r>
            <a:r>
              <a:rPr lang="en-US" sz="2800" b="1" dirty="0" err="1">
                <a:solidFill>
                  <a:srgbClr val="FFFF00"/>
                </a:solidFill>
                <a:latin typeface="Times New Roman" panose="02020603050405020304" pitchFamily="18" charset="0"/>
                <a:ea typeface="Arial" panose="020B0604020202020204" pitchFamily="34" charset="0"/>
              </a:rPr>
              <a:t>số</a:t>
            </a:r>
            <a:r>
              <a:rPr lang="en-US" sz="2800" b="1" dirty="0">
                <a:solidFill>
                  <a:srgbClr val="FFFF00"/>
                </a:solidFill>
                <a:latin typeface="Times New Roman" panose="02020603050405020304" pitchFamily="18" charset="0"/>
                <a:ea typeface="Arial" panose="020B0604020202020204" pitchFamily="34" charset="0"/>
              </a:rPr>
              <a:t> 1.</a:t>
            </a:r>
            <a:endParaRPr lang="vi-VN" sz="2800" dirty="0">
              <a:solidFill>
                <a:srgbClr val="FFFF00"/>
              </a:solidFill>
            </a:endParaRPr>
          </a:p>
        </p:txBody>
      </p:sp>
    </p:spTree>
    <p:extLst>
      <p:ext uri="{BB962C8B-B14F-4D97-AF65-F5344CB8AC3E}">
        <p14:creationId xmlns:p14="http://schemas.microsoft.com/office/powerpoint/2010/main" val="3523503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82140B5-860B-47E5-BA3B-DB67B683EC8A}"/>
              </a:ext>
            </a:extLst>
          </p:cNvPr>
          <p:cNvSpPr/>
          <p:nvPr/>
        </p:nvSpPr>
        <p:spPr>
          <a:xfrm>
            <a:off x="625853" y="641811"/>
            <a:ext cx="3541354" cy="523220"/>
          </a:xfrm>
          <a:prstGeom prst="rect">
            <a:avLst/>
          </a:prstGeom>
        </p:spPr>
        <p:txBody>
          <a:bodyPr wrap="none">
            <a:spAutoFit/>
          </a:bodyPr>
          <a:lstStyle/>
          <a:p>
            <a:r>
              <a:rPr lang="en-US" sz="2800" b="1" dirty="0">
                <a:solidFill>
                  <a:schemeClr val="accent2">
                    <a:lumMod val="60000"/>
                    <a:lumOff val="40000"/>
                  </a:schemeClr>
                </a:solidFill>
                <a:latin typeface="Times New Roman" panose="02020603050405020304" pitchFamily="18" charset="0"/>
                <a:ea typeface="Arial" panose="020B0604020202020204" pitchFamily="34" charset="0"/>
              </a:rPr>
              <a:t>I. </a:t>
            </a:r>
            <a:r>
              <a:rPr lang="vi-VN" sz="2800" b="1" dirty="0">
                <a:solidFill>
                  <a:schemeClr val="accent2">
                    <a:lumMod val="60000"/>
                    <a:lumOff val="40000"/>
                  </a:schemeClr>
                </a:solidFill>
                <a:latin typeface="Times New Roman" panose="02020603050405020304" pitchFamily="18" charset="0"/>
                <a:ea typeface="Arial" panose="020B0604020202020204" pitchFamily="34" charset="0"/>
              </a:rPr>
              <a:t>Nhiệt độ không khí </a:t>
            </a:r>
            <a:endParaRPr lang="vi-VN" sz="2800" dirty="0">
              <a:solidFill>
                <a:schemeClr val="accent2">
                  <a:lumMod val="60000"/>
                  <a:lumOff val="40000"/>
                </a:schemeClr>
              </a:solidFill>
            </a:endParaRPr>
          </a:p>
        </p:txBody>
      </p:sp>
      <p:sp>
        <p:nvSpPr>
          <p:cNvPr id="4" name="Rectangle 3">
            <a:extLst>
              <a:ext uri="{FF2B5EF4-FFF2-40B4-BE49-F238E27FC236}">
                <a16:creationId xmlns:a16="http://schemas.microsoft.com/office/drawing/2014/main" xmlns="" id="{F5DC8D34-9BE3-4F97-A220-F9AB803AE138}"/>
              </a:ext>
            </a:extLst>
          </p:cNvPr>
          <p:cNvSpPr/>
          <p:nvPr/>
        </p:nvSpPr>
        <p:spPr>
          <a:xfrm>
            <a:off x="172995" y="1348746"/>
            <a:ext cx="11615352" cy="2932213"/>
          </a:xfrm>
          <a:prstGeom prst="rect">
            <a:avLst/>
          </a:prstGeom>
        </p:spPr>
        <p:txBody>
          <a:bodyPr wrap="square">
            <a:spAutoFit/>
          </a:bodyPr>
          <a:lstStyle/>
          <a:p>
            <a:pPr algn="just">
              <a:lnSpc>
                <a:spcPct val="107000"/>
              </a:lnSpc>
              <a:spcAft>
                <a:spcPts val="800"/>
              </a:spcAft>
            </a:pP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Nguồn</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bức</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xạ</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Mặt</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Trời</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mặt</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đất</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hấp</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thụ</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sau</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đó</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phản</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hồi</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ngược</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vào</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khí</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quyển</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làm</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khí</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quyển</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nóng</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lên</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Aft>
                <a:spcPts val="800"/>
              </a:spcAft>
            </a:pP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Dụng</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cụ</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đo</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nhiệt</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độ</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không</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khí</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là</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nhiệt</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kế</a:t>
            </a:r>
            <a:endPar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tính</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nhiệt</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độ</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trung</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bình</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ngày</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bằng</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tổng</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nhiệt</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độ</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lần</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đo</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chia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cho</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số</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lần</a:t>
            </a:r>
            <a:r>
              <a:rPr lang="en-US" sz="3200" dirty="0"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đo</a:t>
            </a:r>
            <a:endParaRPr lang="vi-VN" sz="32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7918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A89CCB2-59D0-49FA-9E4E-26D3BAB95024}"/>
              </a:ext>
            </a:extLst>
          </p:cNvPr>
          <p:cNvSpPr/>
          <p:nvPr/>
        </p:nvSpPr>
        <p:spPr>
          <a:xfrm>
            <a:off x="353050" y="238993"/>
            <a:ext cx="10203768" cy="523220"/>
          </a:xfrm>
          <a:prstGeom prst="rect">
            <a:avLst/>
          </a:prstGeom>
        </p:spPr>
        <p:txBody>
          <a:bodyPr wrap="square">
            <a:spAutoFit/>
          </a:bodyPr>
          <a:lstStyle/>
          <a:p>
            <a:r>
              <a:rPr lang="en-US" sz="2800" b="1" dirty="0">
                <a:solidFill>
                  <a:srgbClr val="FFFF00"/>
                </a:solidFill>
                <a:latin typeface="Times New Roman" panose="02020603050405020304" pitchFamily="18" charset="0"/>
                <a:ea typeface="Arial" panose="020B0604020202020204" pitchFamily="34" charset="0"/>
              </a:rPr>
              <a:t>II.</a:t>
            </a:r>
            <a:r>
              <a:rPr lang="vi-VN" sz="2800" b="1" dirty="0">
                <a:solidFill>
                  <a:srgbClr val="FFFF00"/>
                </a:solidFill>
                <a:latin typeface="Times New Roman" panose="02020603050405020304" pitchFamily="18" charset="0"/>
                <a:ea typeface="Arial" panose="020B0604020202020204" pitchFamily="34" charset="0"/>
              </a:rPr>
              <a:t> Sự thay đổi nhiệt độ không khí trên bề mặt trái đất theo vĩ độ </a:t>
            </a:r>
            <a:endParaRPr lang="vi-VN" sz="2800" dirty="0">
              <a:solidFill>
                <a:srgbClr val="FFFF00"/>
              </a:solidFill>
            </a:endParaRPr>
          </a:p>
        </p:txBody>
      </p:sp>
      <p:pic>
        <p:nvPicPr>
          <p:cNvPr id="4" name="Picture 3">
            <a:extLst>
              <a:ext uri="{FF2B5EF4-FFF2-40B4-BE49-F238E27FC236}">
                <a16:creationId xmlns:a16="http://schemas.microsoft.com/office/drawing/2014/main" xmlns="" id="{30654558-AD38-4985-B30C-AA9A1948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871" y="1364603"/>
            <a:ext cx="5988148" cy="3347985"/>
          </a:xfrm>
          <a:prstGeom prst="rect">
            <a:avLst/>
          </a:prstGeom>
        </p:spPr>
      </p:pic>
      <p:sp>
        <p:nvSpPr>
          <p:cNvPr id="8" name="Rectangle 7">
            <a:extLst>
              <a:ext uri="{FF2B5EF4-FFF2-40B4-BE49-F238E27FC236}">
                <a16:creationId xmlns:a16="http://schemas.microsoft.com/office/drawing/2014/main" xmlns="" id="{03E47386-5767-465E-9BA2-46F94785E0F6}"/>
              </a:ext>
            </a:extLst>
          </p:cNvPr>
          <p:cNvSpPr/>
          <p:nvPr/>
        </p:nvSpPr>
        <p:spPr>
          <a:xfrm>
            <a:off x="593558" y="1050388"/>
            <a:ext cx="5050366" cy="882678"/>
          </a:xfrm>
          <a:prstGeom prst="rect">
            <a:avLst/>
          </a:prstGeom>
        </p:spPr>
        <p:txBody>
          <a:bodyPr wrap="square">
            <a:spAutoFit/>
          </a:bodyPr>
          <a:lstStyle/>
          <a:p>
            <a:pPr algn="just">
              <a:lnSpc>
                <a:spcPct val="107000"/>
              </a:lnSpc>
              <a:spcAft>
                <a:spcPts val="800"/>
              </a:spcAft>
            </a:pPr>
            <a:r>
              <a:rPr lang="vi-VN" sz="2400" b="1" dirty="0">
                <a:solidFill>
                  <a:schemeClr val="accent2">
                    <a:lumMod val="40000"/>
                    <a:lumOff val="60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sz="2400" b="1"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bảng số liệu 13.1 và thông tin kênh chữ SGK trang 163</a:t>
            </a:r>
            <a:r>
              <a:rPr lang="en-US" sz="2400" b="1"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hãy</a:t>
            </a:r>
            <a:r>
              <a:rPr lang="vi-VN" sz="2400" b="1" dirty="0">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b="1" dirty="0">
              <a:solidFill>
                <a:schemeClr val="accent2">
                  <a:lumMod val="40000"/>
                  <a:lumOff val="60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013DA2DF-2FAF-4E6A-B203-00FCAE81EF33}"/>
              </a:ext>
            </a:extLst>
          </p:cNvPr>
          <p:cNvSpPr/>
          <p:nvPr/>
        </p:nvSpPr>
        <p:spPr>
          <a:xfrm>
            <a:off x="593558" y="2294139"/>
            <a:ext cx="5182713"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So sánh nhiệt độ trung bình năm của một số địa điểm trên thế giới</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7FD4D7AC-BF1C-4666-BAAB-83BCB9A76327}"/>
              </a:ext>
            </a:extLst>
          </p:cNvPr>
          <p:cNvSpPr txBox="1"/>
          <p:nvPr/>
        </p:nvSpPr>
        <p:spPr>
          <a:xfrm>
            <a:off x="267716" y="2089602"/>
            <a:ext cx="5668419" cy="1938992"/>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solidFill>
                  <a:schemeClr val="bg1">
                    <a:lumMod val="95000"/>
                  </a:schemeClr>
                </a:solidFill>
                <a:latin typeface="Times New Roman" panose="02020603050405020304" pitchFamily="18" charset="0"/>
                <a:cs typeface="Times New Roman" panose="02020603050405020304" pitchFamily="18" charset="0"/>
              </a:rPr>
              <a:t>+ Xin-ga-po có nhiệt độ cao nhất (28,3</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 </a:t>
            </a:r>
            <a:r>
              <a:rPr lang="en-US" sz="2400" dirty="0" err="1">
                <a:solidFill>
                  <a:schemeClr val="bg1">
                    <a:lumMod val="95000"/>
                  </a:schemeClr>
                </a:solidFill>
                <a:latin typeface="Times New Roman" panose="02020603050405020304" pitchFamily="18" charset="0"/>
                <a:cs typeface="Times New Roman" panose="02020603050405020304" pitchFamily="18" charset="0"/>
              </a:rPr>
              <a:t>nh</a:t>
            </a:r>
            <a:r>
              <a:rPr lang="vi-VN" sz="2400" dirty="0">
                <a:solidFill>
                  <a:schemeClr val="bg1">
                    <a:lumMod val="95000"/>
                  </a:schemeClr>
                </a:solidFill>
                <a:latin typeface="Times New Roman" panose="02020603050405020304" pitchFamily="18" charset="0"/>
                <a:cs typeface="Times New Roman" panose="02020603050405020304" pitchFamily="18" charset="0"/>
              </a:rPr>
              <a:t>ư</a:t>
            </a:r>
            <a:r>
              <a:rPr lang="en-US" sz="2400" dirty="0">
                <a:solidFill>
                  <a:schemeClr val="bg1">
                    <a:lumMod val="95000"/>
                  </a:schemeClr>
                </a:solidFill>
                <a:latin typeface="Times New Roman" panose="02020603050405020304" pitchFamily="18" charset="0"/>
                <a:cs typeface="Times New Roman" panose="02020603050405020304" pitchFamily="18" charset="0"/>
              </a:rPr>
              <a:t>ng </a:t>
            </a:r>
            <a:r>
              <a:rPr lang="en-US" sz="2400" dirty="0" err="1">
                <a:solidFill>
                  <a:schemeClr val="bg1">
                    <a:lumMod val="95000"/>
                  </a:schemeClr>
                </a:solidFill>
                <a:latin typeface="Times New Roman" panose="02020603050405020304" pitchFamily="18" charset="0"/>
                <a:cs typeface="Times New Roman" panose="02020603050405020304" pitchFamily="18" charset="0"/>
              </a:rPr>
              <a:t>nằm</a:t>
            </a:r>
            <a:r>
              <a:rPr lang="en-US" sz="2400" dirty="0">
                <a:solidFill>
                  <a:schemeClr val="bg1">
                    <a:lumMod val="95000"/>
                  </a:schemeClr>
                </a:solidFill>
                <a:latin typeface="Times New Roman" panose="02020603050405020304" pitchFamily="18" charset="0"/>
                <a:cs typeface="Times New Roman" panose="02020603050405020304" pitchFamily="18" charset="0"/>
              </a:rPr>
              <a:t> ở</a:t>
            </a:r>
            <a:r>
              <a:rPr lang="vi-VN" sz="2400" dirty="0">
                <a:solidFill>
                  <a:schemeClr val="bg1">
                    <a:lumMod val="95000"/>
                  </a:schemeClr>
                </a:solidFill>
                <a:latin typeface="Times New Roman" panose="02020603050405020304" pitchFamily="18" charset="0"/>
                <a:cs typeface="Times New Roman" panose="02020603050405020304" pitchFamily="18" charset="0"/>
              </a:rPr>
              <a:t> vĩ độ thấp nhất.</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vi-VN" sz="2400" dirty="0">
                <a:solidFill>
                  <a:schemeClr val="bg1">
                    <a:lumMod val="95000"/>
                  </a:schemeClr>
                </a:solidFill>
                <a:latin typeface="Times New Roman" panose="02020603050405020304" pitchFamily="18" charset="0"/>
                <a:cs typeface="Times New Roman" panose="02020603050405020304" pitchFamily="18" charset="0"/>
              </a:rPr>
              <a:t>+ An-ta, Na Uy ở vĩ độ cao nhất nhưng nhiệt độ trung bình năm thấp nhất (2,5</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lần</a:t>
            </a:r>
            <a:r>
              <a:rPr lang="en-US" sz="2400" i="1" dirty="0">
                <a:solidFill>
                  <a:schemeClr val="bg1">
                    <a:lumMod val="95000"/>
                  </a:schemeClr>
                </a:solidFill>
                <a:latin typeface="Times New Roman" panose="02020603050405020304" pitchFamily="18" charset="0"/>
                <a:cs typeface="Times New Roman" panose="02020603050405020304" pitchFamily="18" charset="0"/>
              </a:rPr>
              <a:t> l</a:t>
            </a:r>
            <a:r>
              <a:rPr lang="vi-VN" sz="2400" i="1" dirty="0">
                <a:solidFill>
                  <a:schemeClr val="bg1">
                    <a:lumMod val="95000"/>
                  </a:schemeClr>
                </a:solidFill>
                <a:latin typeface="Times New Roman" panose="02020603050405020304" pitchFamily="18" charset="0"/>
                <a:cs typeface="Times New Roman" panose="02020603050405020304" pitchFamily="18" charset="0"/>
              </a:rPr>
              <a:t>ư</a:t>
            </a:r>
            <a:r>
              <a:rPr lang="en-US" sz="2400" i="1" dirty="0" err="1">
                <a:solidFill>
                  <a:schemeClr val="bg1">
                    <a:lumMod val="95000"/>
                  </a:schemeClr>
                </a:solidFill>
                <a:latin typeface="Times New Roman" panose="02020603050405020304" pitchFamily="18" charset="0"/>
                <a:cs typeface="Times New Roman" panose="02020603050405020304" pitchFamily="18" charset="0"/>
              </a:rPr>
              <a:t>ợt</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xmlns="" id="{1099242C-9DC8-4908-9F21-6DED1815B1B5}"/>
              </a:ext>
            </a:extLst>
          </p:cNvPr>
          <p:cNvSpPr/>
          <p:nvPr/>
        </p:nvSpPr>
        <p:spPr>
          <a:xfrm>
            <a:off x="187783" y="2199247"/>
            <a:ext cx="5828283" cy="203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về sự thay đổi nhiệt độ không khí trên bề mặt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p>
        </p:txBody>
      </p:sp>
      <p:sp>
        <p:nvSpPr>
          <p:cNvPr id="13" name="TextBox 12">
            <a:extLst>
              <a:ext uri="{FF2B5EF4-FFF2-40B4-BE49-F238E27FC236}">
                <a16:creationId xmlns:a16="http://schemas.microsoft.com/office/drawing/2014/main" xmlns="" id="{9984C989-A83E-471F-8199-DF358E6A5794}"/>
              </a:ext>
            </a:extLst>
          </p:cNvPr>
          <p:cNvSpPr txBox="1"/>
          <p:nvPr/>
        </p:nvSpPr>
        <p:spPr>
          <a:xfrm>
            <a:off x="353050" y="2396439"/>
            <a:ext cx="52908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Không khí ở vùng vĩ độ thấp nóng hơn không kh</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 ở vùng vĩ độ cao.</a:t>
            </a:r>
          </a:p>
        </p:txBody>
      </p:sp>
      <p:sp>
        <p:nvSpPr>
          <p:cNvPr id="16" name="Thought Bubble: Cloud 15">
            <a:extLst>
              <a:ext uri="{FF2B5EF4-FFF2-40B4-BE49-F238E27FC236}">
                <a16:creationId xmlns:a16="http://schemas.microsoft.com/office/drawing/2014/main" xmlns="" id="{8C6766F9-7711-44E0-8BBB-E5732FED05CB}"/>
              </a:ext>
            </a:extLst>
          </p:cNvPr>
          <p:cNvSpPr/>
          <p:nvPr/>
        </p:nvSpPr>
        <p:spPr>
          <a:xfrm>
            <a:off x="107852" y="1880976"/>
            <a:ext cx="5957575" cy="1942369"/>
          </a:xfrm>
          <a:prstGeom prst="cloudCallout">
            <a:avLst>
              <a:gd name="adj1" fmla="val 36459"/>
              <a:gd name="adj2" fmla="val 129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không khí trên bề mặt Trái 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vi-VN" sz="2400" dirty="0">
                <a:latin typeface="Times New Roman" panose="02020603050405020304" pitchFamily="18" charset="0"/>
                <a:cs typeface="Times New Roman" panose="02020603050405020304" pitchFamily="18" charset="0"/>
              </a:rPr>
              <a:t> theo vĩ độ</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811DC26A-A810-4401-959B-472265F2CA95}"/>
              </a:ext>
            </a:extLst>
          </p:cNvPr>
          <p:cNvSpPr txBox="1"/>
          <p:nvPr/>
        </p:nvSpPr>
        <p:spPr>
          <a:xfrm>
            <a:off x="146012" y="2016101"/>
            <a:ext cx="5748351" cy="1769459"/>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3000" dirty="0" err="1" smtClean="0">
                <a:latin typeface="Times New Roman" panose="02020603050405020304" pitchFamily="18" charset="0"/>
                <a:cs typeface="Times New Roman" panose="02020603050405020304" pitchFamily="18" charset="0"/>
              </a:rPr>
              <a:t>Vì</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góc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chiếu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Mặt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nhỏ</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dần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đạo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về</a:t>
            </a:r>
            <a:r>
              <a:rPr lang="en-US" sz="3000" dirty="0" smtClean="0">
                <a:latin typeface="Times New Roman" panose="02020603050405020304" pitchFamily="18" charset="0"/>
                <a:cs typeface="Times New Roman" panose="02020603050405020304" pitchFamily="18" charset="0"/>
              </a:rPr>
              <a:t> 2 </a:t>
            </a:r>
            <a:r>
              <a:rPr lang="en-US" sz="3000" dirty="0" err="1" smtClean="0">
                <a:latin typeface="Times New Roman" panose="02020603050405020304" pitchFamily="18" charset="0"/>
                <a:cs typeface="Times New Roman" panose="02020603050405020304" pitchFamily="18" charset="0"/>
              </a:rPr>
              <a:t>cực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lượng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nhiệt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giảm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dần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đạo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về</a:t>
            </a:r>
            <a:r>
              <a:rPr lang="en-US" sz="3000" dirty="0" smtClean="0">
                <a:latin typeface="Times New Roman" panose="02020603050405020304" pitchFamily="18" charset="0"/>
                <a:cs typeface="Times New Roman" panose="02020603050405020304" pitchFamily="18" charset="0"/>
              </a:rPr>
              <a:t> 2 </a:t>
            </a:r>
            <a:r>
              <a:rPr lang="en-US" sz="3000" dirty="0" err="1" smtClean="0">
                <a:latin typeface="Times New Roman" panose="02020603050405020304" pitchFamily="18" charset="0"/>
                <a:cs typeface="Times New Roman" panose="02020603050405020304" pitchFamily="18" charset="0"/>
              </a:rPr>
              <a:t>cực</a:t>
            </a:r>
            <a:r>
              <a:rPr lang="en-US" sz="3000" dirty="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8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9"/>
                                        </p:tgtEl>
                                        <p:attrNameLst>
                                          <p:attrName>ppt_w</p:attrName>
                                        </p:attrNameLst>
                                      </p:cBhvr>
                                      <p:tavLst>
                                        <p:tav tm="0">
                                          <p:val>
                                            <p:strVal val="ppt_w"/>
                                          </p:val>
                                        </p:tav>
                                        <p:tav tm="100000">
                                          <p:val>
                                            <p:fltVal val="0"/>
                                          </p:val>
                                        </p:tav>
                                      </p:tavLst>
                                    </p:anim>
                                    <p:anim calcmode="lin" valueType="num">
                                      <p:cBhvr>
                                        <p:cTn id="30" dur="500"/>
                                        <p:tgtEl>
                                          <p:spTgt spid="9"/>
                                        </p:tgtEl>
                                        <p:attrNameLst>
                                          <p:attrName>ppt_h</p:attrName>
                                        </p:attrNameLst>
                                      </p:cBhvr>
                                      <p:tavLst>
                                        <p:tav tm="0">
                                          <p:val>
                                            <p:strVal val="ppt_h"/>
                                          </p:val>
                                        </p:tav>
                                        <p:tav tm="100000">
                                          <p:val>
                                            <p:fltVal val="0"/>
                                          </p:val>
                                        </p:tav>
                                      </p:tavLst>
                                    </p:anim>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1" nodeType="click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2" nodeType="click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13"/>
                                        </p:tgtEl>
                                        <p:attrNameLst>
                                          <p:attrName>ppt_w</p:attrName>
                                        </p:attrNameLst>
                                      </p:cBhvr>
                                      <p:tavLst>
                                        <p:tav tm="0">
                                          <p:val>
                                            <p:strVal val="ppt_w"/>
                                          </p:val>
                                        </p:tav>
                                        <p:tav tm="100000">
                                          <p:val>
                                            <p:fltVal val="0"/>
                                          </p:val>
                                        </p:tav>
                                      </p:tavLst>
                                    </p:anim>
                                    <p:anim calcmode="lin" valueType="num">
                                      <p:cBhvr>
                                        <p:cTn id="67" dur="500"/>
                                        <p:tgtEl>
                                          <p:spTgt spid="13"/>
                                        </p:tgtEl>
                                        <p:attrNameLst>
                                          <p:attrName>ppt_h</p:attrName>
                                        </p:attrNameLst>
                                      </p:cBhvr>
                                      <p:tavLst>
                                        <p:tav tm="0">
                                          <p:val>
                                            <p:strVal val="ppt_h"/>
                                          </p:val>
                                        </p:tav>
                                        <p:tav tm="100000">
                                          <p:val>
                                            <p:fltVal val="0"/>
                                          </p:val>
                                        </p:tav>
                                      </p:tavLst>
                                    </p:anim>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xit" presetSubtype="32" fill="hold" grpId="1" nodeType="clickEffect">
                                  <p:stCondLst>
                                    <p:cond delay="0"/>
                                  </p:stCondLst>
                                  <p:childTnLst>
                                    <p:anim calcmode="lin" valueType="num">
                                      <p:cBhvr>
                                        <p:cTn id="80" dur="500"/>
                                        <p:tgtEl>
                                          <p:spTgt spid="16"/>
                                        </p:tgtEl>
                                        <p:attrNameLst>
                                          <p:attrName>ppt_w</p:attrName>
                                        </p:attrNameLst>
                                      </p:cBhvr>
                                      <p:tavLst>
                                        <p:tav tm="0">
                                          <p:val>
                                            <p:strVal val="ppt_w"/>
                                          </p:val>
                                        </p:tav>
                                        <p:tav tm="100000">
                                          <p:val>
                                            <p:fltVal val="0"/>
                                          </p:val>
                                        </p:tav>
                                      </p:tavLst>
                                    </p:anim>
                                    <p:anim calcmode="lin" valueType="num">
                                      <p:cBhvr>
                                        <p:cTn id="81" dur="500"/>
                                        <p:tgtEl>
                                          <p:spTgt spid="16"/>
                                        </p:tgtEl>
                                        <p:attrNameLst>
                                          <p:attrName>ppt_h</p:attrName>
                                        </p:attrNameLst>
                                      </p:cBhvr>
                                      <p:tavLst>
                                        <p:tav tm="0">
                                          <p:val>
                                            <p:strVal val="ppt_h"/>
                                          </p:val>
                                        </p:tav>
                                        <p:tav tm="100000">
                                          <p:val>
                                            <p:fltVal val="0"/>
                                          </p:val>
                                        </p:tav>
                                      </p:tavLst>
                                    </p:anim>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xit" presetSubtype="32" fill="hold" grpId="2" nodeType="clickEffect">
                                  <p:stCondLst>
                                    <p:cond delay="0"/>
                                  </p:stCondLst>
                                  <p:childTnLst>
                                    <p:anim calcmode="lin" valueType="num">
                                      <p:cBhvr>
                                        <p:cTn id="94" dur="500"/>
                                        <p:tgtEl>
                                          <p:spTgt spid="11"/>
                                        </p:tgtEl>
                                        <p:attrNameLst>
                                          <p:attrName>ppt_w</p:attrName>
                                        </p:attrNameLst>
                                      </p:cBhvr>
                                      <p:tavLst>
                                        <p:tav tm="0">
                                          <p:val>
                                            <p:strVal val="ppt_w"/>
                                          </p:val>
                                        </p:tav>
                                        <p:tav tm="100000">
                                          <p:val>
                                            <p:fltVal val="0"/>
                                          </p:val>
                                        </p:tav>
                                      </p:tavLst>
                                    </p:anim>
                                    <p:anim calcmode="lin" valueType="num">
                                      <p:cBhvr>
                                        <p:cTn id="95" dur="500"/>
                                        <p:tgtEl>
                                          <p:spTgt spid="11"/>
                                        </p:tgtEl>
                                        <p:attrNameLst>
                                          <p:attrName>ppt_h</p:attrName>
                                        </p:attrNameLst>
                                      </p:cBhvr>
                                      <p:tavLst>
                                        <p:tav tm="0">
                                          <p:val>
                                            <p:strVal val="ppt_h"/>
                                          </p:val>
                                        </p:tav>
                                        <p:tav tm="100000">
                                          <p:val>
                                            <p:fltVal val="0"/>
                                          </p:val>
                                        </p:tav>
                                      </p:tavLst>
                                    </p:anim>
                                    <p:animEffect transition="out" filter="fade">
                                      <p:cBhvr>
                                        <p:cTn id="96" dur="500"/>
                                        <p:tgtEl>
                                          <p:spTgt spid="11"/>
                                        </p:tgtEl>
                                      </p:cBhvr>
                                    </p:animEffect>
                                    <p:set>
                                      <p:cBhvr>
                                        <p:cTn id="9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9" grpId="1"/>
      <p:bldP spid="11" grpId="0" animBg="1"/>
      <p:bldP spid="11" grpId="1" animBg="1"/>
      <p:bldP spid="11" grpId="2" animBg="1"/>
      <p:bldP spid="12" grpId="0" animBg="1"/>
      <p:bldP spid="12" grpId="1" animBg="1"/>
      <p:bldP spid="12" grpId="2" animBg="1"/>
      <p:bldP spid="13" grpId="0" animBg="1"/>
      <p:bldP spid="13" grpId="1" animBg="1"/>
      <p:bldP spid="16" grpId="0" animBg="1"/>
      <p:bldP spid="16" grpId="1"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782F74-28B6-4D9A-9026-984C71037ABB}"/>
              </a:ext>
            </a:extLst>
          </p:cNvPr>
          <p:cNvSpPr/>
          <p:nvPr/>
        </p:nvSpPr>
        <p:spPr>
          <a:xfrm>
            <a:off x="705145" y="515201"/>
            <a:ext cx="5630067"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III. </a:t>
            </a:r>
            <a:r>
              <a:rPr lang="vi-VN" sz="2800" b="1" dirty="0">
                <a:solidFill>
                  <a:schemeClr val="bg1">
                    <a:lumMod val="95000"/>
                  </a:schemeClr>
                </a:solidFill>
                <a:latin typeface="Times New Roman" panose="02020603050405020304" pitchFamily="18" charset="0"/>
                <a:ea typeface="Arial" panose="020B0604020202020204" pitchFamily="34" charset="0"/>
              </a:rPr>
              <a:t>Độ ẩm không khí. Mây và mưa </a:t>
            </a:r>
            <a:endParaRPr lang="vi-VN" sz="2800" dirty="0">
              <a:solidFill>
                <a:schemeClr val="bg1">
                  <a:lumMod val="95000"/>
                </a:schemeClr>
              </a:solidFill>
            </a:endParaRPr>
          </a:p>
        </p:txBody>
      </p:sp>
      <p:sp>
        <p:nvSpPr>
          <p:cNvPr id="3" name="TextBox 2">
            <a:extLst>
              <a:ext uri="{FF2B5EF4-FFF2-40B4-BE49-F238E27FC236}">
                <a16:creationId xmlns:a16="http://schemas.microsoft.com/office/drawing/2014/main" xmlns="" id="{CED42E5F-0CEC-4607-8472-0E6112959EB0}"/>
              </a:ext>
            </a:extLst>
          </p:cNvPr>
          <p:cNvSpPr txBox="1"/>
          <p:nvPr/>
        </p:nvSpPr>
        <p:spPr>
          <a:xfrm>
            <a:off x="705144" y="1326982"/>
            <a:ext cx="10984348" cy="2689198"/>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25000"/>
              </a:lnSpc>
            </a:pPr>
            <a:r>
              <a:rPr lang="en-US" sz="2700" b="1" dirty="0" err="1">
                <a:solidFill>
                  <a:srgbClr val="FFFF00"/>
                </a:solidFill>
                <a:latin typeface="Times New Roman" panose="02020603050405020304" pitchFamily="18" charset="0"/>
                <a:cs typeface="Times New Roman" panose="02020603050405020304" pitchFamily="18" charset="0"/>
              </a:rPr>
              <a:t>Hoạt</a:t>
            </a:r>
            <a:r>
              <a:rPr lang="en-US" sz="2700" b="1" dirty="0">
                <a:solidFill>
                  <a:srgbClr val="FFFF00"/>
                </a:solidFill>
                <a:latin typeface="Times New Roman" panose="02020603050405020304" pitchFamily="18" charset="0"/>
                <a:cs typeface="Times New Roman" panose="02020603050405020304" pitchFamily="18" charset="0"/>
              </a:rPr>
              <a:t> </a:t>
            </a:r>
            <a:r>
              <a:rPr lang="en-US" sz="2700" b="1" dirty="0" err="1">
                <a:solidFill>
                  <a:srgbClr val="FFFF00"/>
                </a:solidFill>
                <a:latin typeface="Times New Roman" panose="02020603050405020304" pitchFamily="18" charset="0"/>
                <a:cs typeface="Times New Roman" panose="02020603050405020304" pitchFamily="18" charset="0"/>
              </a:rPr>
              <a:t>động</a:t>
            </a:r>
            <a:r>
              <a:rPr lang="en-US" sz="2700" b="1" dirty="0">
                <a:solidFill>
                  <a:srgbClr val="FFFF00"/>
                </a:solidFill>
                <a:latin typeface="Times New Roman" panose="02020603050405020304" pitchFamily="18" charset="0"/>
                <a:cs typeface="Times New Roman" panose="02020603050405020304" pitchFamily="18" charset="0"/>
              </a:rPr>
              <a:t> </a:t>
            </a:r>
            <a:r>
              <a:rPr lang="en-US" sz="2700" b="1" dirty="0" err="1">
                <a:solidFill>
                  <a:srgbClr val="FFFF00"/>
                </a:solidFill>
                <a:latin typeface="Times New Roman" panose="02020603050405020304" pitchFamily="18" charset="0"/>
                <a:cs typeface="Times New Roman" panose="02020603050405020304" pitchFamily="18" charset="0"/>
              </a:rPr>
              <a:t>nhóm</a:t>
            </a:r>
            <a:r>
              <a:rPr lang="en-US" sz="2700" b="1" dirty="0">
                <a:solidFill>
                  <a:srgbClr val="FFFF00"/>
                </a:solidFill>
                <a:latin typeface="Times New Roman" panose="02020603050405020304" pitchFamily="18" charset="0"/>
                <a:cs typeface="Times New Roman" panose="02020603050405020304" pitchFamily="18" charset="0"/>
              </a:rPr>
              <a:t>, </a:t>
            </a:r>
            <a:r>
              <a:rPr lang="vi-VN" sz="2700" b="1" dirty="0">
                <a:solidFill>
                  <a:srgbClr val="FFFF00"/>
                </a:solidFill>
                <a:latin typeface="Times New Roman" panose="02020603050405020304" pitchFamily="18" charset="0"/>
                <a:cs typeface="Times New Roman" panose="02020603050405020304" pitchFamily="18" charset="0"/>
              </a:rPr>
              <a:t>các nhóm chung nhiệm vụ</a:t>
            </a:r>
            <a:r>
              <a:rPr lang="en-US" sz="2700" b="1" dirty="0">
                <a:solidFill>
                  <a:srgbClr val="FFFF00"/>
                </a:solidFill>
                <a:latin typeface="Times New Roman" panose="02020603050405020304" pitchFamily="18" charset="0"/>
                <a:cs typeface="Times New Roman" panose="02020603050405020304" pitchFamily="18" charset="0"/>
              </a:rPr>
              <a:t>, </a:t>
            </a:r>
            <a:r>
              <a:rPr lang="en-US" sz="2700" b="1" dirty="0" err="1">
                <a:solidFill>
                  <a:srgbClr val="FFFF00"/>
                </a:solidFill>
                <a:latin typeface="Times New Roman" panose="02020603050405020304" pitchFamily="18" charset="0"/>
                <a:cs typeface="Times New Roman" panose="02020603050405020304" pitchFamily="18" charset="0"/>
              </a:rPr>
              <a:t>theo</a:t>
            </a:r>
            <a:r>
              <a:rPr lang="en-US" sz="2700" b="1" dirty="0">
                <a:solidFill>
                  <a:srgbClr val="FFFF00"/>
                </a:solidFill>
                <a:latin typeface="Times New Roman" panose="02020603050405020304" pitchFamily="18" charset="0"/>
                <a:cs typeface="Times New Roman" panose="02020603050405020304" pitchFamily="18" charset="0"/>
              </a:rPr>
              <a:t> </a:t>
            </a:r>
            <a:r>
              <a:rPr lang="en-US" sz="2700" b="1" dirty="0" err="1">
                <a:solidFill>
                  <a:srgbClr val="FFFF00"/>
                </a:solidFill>
                <a:latin typeface="Times New Roman" panose="02020603050405020304" pitchFamily="18" charset="0"/>
                <a:cs typeface="Times New Roman" panose="02020603050405020304" pitchFamily="18" charset="0"/>
              </a:rPr>
              <a:t>phiếu</a:t>
            </a:r>
            <a:r>
              <a:rPr lang="en-US" sz="2700" b="1" dirty="0">
                <a:solidFill>
                  <a:srgbClr val="FFFF00"/>
                </a:solidFill>
                <a:latin typeface="Times New Roman" panose="02020603050405020304" pitchFamily="18" charset="0"/>
                <a:cs typeface="Times New Roman" panose="02020603050405020304" pitchFamily="18" charset="0"/>
              </a:rPr>
              <a:t> </a:t>
            </a:r>
            <a:r>
              <a:rPr lang="en-US" sz="2700" b="1" dirty="0" err="1">
                <a:solidFill>
                  <a:srgbClr val="FFFF00"/>
                </a:solidFill>
                <a:latin typeface="Times New Roman" panose="02020603050405020304" pitchFamily="18" charset="0"/>
                <a:cs typeface="Times New Roman" panose="02020603050405020304" pitchFamily="18" charset="0"/>
              </a:rPr>
              <a:t>học</a:t>
            </a:r>
            <a:r>
              <a:rPr lang="en-US" sz="2700" b="1" dirty="0">
                <a:solidFill>
                  <a:srgbClr val="FFFF00"/>
                </a:solidFill>
                <a:latin typeface="Times New Roman" panose="02020603050405020304" pitchFamily="18" charset="0"/>
                <a:cs typeface="Times New Roman" panose="02020603050405020304" pitchFamily="18" charset="0"/>
              </a:rPr>
              <a:t> </a:t>
            </a:r>
            <a:r>
              <a:rPr lang="en-US" sz="2700" b="1" dirty="0" err="1">
                <a:solidFill>
                  <a:srgbClr val="FFFF00"/>
                </a:solidFill>
                <a:latin typeface="Times New Roman" panose="02020603050405020304" pitchFamily="18" charset="0"/>
                <a:cs typeface="Times New Roman" panose="02020603050405020304" pitchFamily="18" charset="0"/>
              </a:rPr>
              <a:t>tập</a:t>
            </a:r>
            <a:r>
              <a:rPr lang="en-US" sz="2700" b="1" dirty="0">
                <a:solidFill>
                  <a:srgbClr val="FFFF00"/>
                </a:solidFill>
                <a:latin typeface="Times New Roman" panose="02020603050405020304" pitchFamily="18" charset="0"/>
                <a:cs typeface="Times New Roman" panose="02020603050405020304" pitchFamily="18" charset="0"/>
              </a:rPr>
              <a:t>:</a:t>
            </a:r>
            <a:endParaRPr lang="vi-VN" sz="2700" b="1" dirty="0">
              <a:solidFill>
                <a:srgbClr val="FFFF00"/>
              </a:solidFill>
              <a:latin typeface="Times New Roman" panose="02020603050405020304" pitchFamily="18" charset="0"/>
              <a:cs typeface="Times New Roman" panose="02020603050405020304" pitchFamily="18" charset="0"/>
            </a:endParaRPr>
          </a:p>
          <a:p>
            <a:pPr>
              <a:lnSpc>
                <a:spcPct val="125000"/>
              </a:lnSpc>
            </a:pPr>
            <a:r>
              <a:rPr lang="vi-VN" sz="2700" b="1" dirty="0">
                <a:solidFill>
                  <a:schemeClr val="bg1"/>
                </a:solidFill>
                <a:latin typeface="Times New Roman" panose="02020603050405020304" pitchFamily="18" charset="0"/>
                <a:cs typeface="Times New Roman" panose="02020603050405020304" pitchFamily="18" charset="0"/>
              </a:rPr>
              <a:t>Dựa vào bảng số liệu 13.2 và thông tin kênh chữ SGK trang 164, cho biết:</a:t>
            </a:r>
          </a:p>
          <a:p>
            <a:pPr>
              <a:lnSpc>
                <a:spcPct val="125000"/>
              </a:lnSpc>
            </a:pPr>
            <a:r>
              <a:rPr lang="vi-VN" sz="2700" b="1" dirty="0">
                <a:solidFill>
                  <a:schemeClr val="bg1"/>
                </a:solidFill>
                <a:latin typeface="Times New Roman" panose="02020603050405020304" pitchFamily="18" charset="0"/>
                <a:cs typeface="Times New Roman" panose="02020603050405020304" pitchFamily="18" charset="0"/>
              </a:rPr>
              <a:t>1. Độ ẩm không khí là gì? </a:t>
            </a:r>
          </a:p>
          <a:p>
            <a:pPr>
              <a:lnSpc>
                <a:spcPct val="125000"/>
              </a:lnSpc>
            </a:pPr>
            <a:r>
              <a:rPr lang="vi-VN" sz="2700" b="1" dirty="0">
                <a:solidFill>
                  <a:schemeClr val="bg1"/>
                </a:solidFill>
                <a:latin typeface="Times New Roman" panose="02020603050405020304" pitchFamily="18" charset="0"/>
                <a:cs typeface="Times New Roman" panose="02020603050405020304" pitchFamily="18" charset="0"/>
              </a:rPr>
              <a:t>2. Dụng cụ và đơn vị độ ẩm của không khí là gì? </a:t>
            </a:r>
          </a:p>
          <a:p>
            <a:pPr>
              <a:lnSpc>
                <a:spcPct val="125000"/>
              </a:lnSpc>
            </a:pPr>
            <a:r>
              <a:rPr lang="vi-VN" sz="2700" b="1" dirty="0">
                <a:solidFill>
                  <a:schemeClr val="bg1"/>
                </a:solidFill>
                <a:latin typeface="Times New Roman" panose="02020603050405020304" pitchFamily="18" charset="0"/>
                <a:cs typeface="Times New Roman" panose="02020603050405020304" pitchFamily="18" charset="0"/>
              </a:rPr>
              <a:t>3. Nhận xét độ ẩm không khí ở các mức nhiệt độ khác nhau (bảng 13.2)? </a:t>
            </a:r>
          </a:p>
        </p:txBody>
      </p:sp>
    </p:spTree>
    <p:extLst>
      <p:ext uri="{BB962C8B-B14F-4D97-AF65-F5344CB8AC3E}">
        <p14:creationId xmlns:p14="http://schemas.microsoft.com/office/powerpoint/2010/main" val="1142966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1560</Words>
  <Application>Microsoft Office PowerPoint</Application>
  <PresentationFormat>Custom</PresentationFormat>
  <Paragraphs>136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283</cp:revision>
  <dcterms:created xsi:type="dcterms:W3CDTF">2021-08-17T01:45:15Z</dcterms:created>
  <dcterms:modified xsi:type="dcterms:W3CDTF">2022-02-12T07:37:30Z</dcterms:modified>
</cp:coreProperties>
</file>