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3093" r:id="rId2"/>
    <p:sldId id="3123" r:id="rId3"/>
    <p:sldId id="3124" r:id="rId4"/>
    <p:sldId id="3125" r:id="rId5"/>
    <p:sldId id="3119" r:id="rId6"/>
    <p:sldId id="3127" r:id="rId7"/>
    <p:sldId id="3126" r:id="rId8"/>
    <p:sldId id="3128" r:id="rId9"/>
    <p:sldId id="3129" r:id="rId10"/>
    <p:sldId id="3130" r:id="rId11"/>
    <p:sldId id="3131" r:id="rId12"/>
    <p:sldId id="3132"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69" d="100"/>
          <a:sy n="69" d="100"/>
        </p:scale>
        <p:origin x="-114" y="-2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25/09/2022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xmlns=""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xmlns=""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xmlns=""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xmlns=""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xmlns=""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xmlns=""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xmlns=""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xmlns=""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xmlns=""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xmlns=""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xmlns=""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xmlns=""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xmlns=""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xmlns=""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xmlns=""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xmlns=""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xmlns=""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xmlns=""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xmlns=""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xmlns=""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xmlns=""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xmlns=""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xmlns=""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xmlns=""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xmlns=""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xmlns=""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xmlns=""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xmlns=""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xmlns=""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xmlns=""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xmlns=""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xmlns=""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xmlns=""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3</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xmlns=""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126" y="3049336"/>
            <a:ext cx="3160048" cy="3150569"/>
          </a:xfrm>
          <a:prstGeom prst="rect">
            <a:avLst/>
          </a:prstGeom>
        </p:spPr>
      </p:pic>
      <p:pic>
        <p:nvPicPr>
          <p:cNvPr id="4" name="Picture 3">
            <a:extLst>
              <a:ext uri="{FF2B5EF4-FFF2-40B4-BE49-F238E27FC236}">
                <a16:creationId xmlns:a16="http://schemas.microsoft.com/office/drawing/2014/main" xmlns="" id="{9FCD3D39-8367-447D-9211-D0F7121B6D32}"/>
              </a:ext>
            </a:extLst>
          </p:cNvPr>
          <p:cNvPicPr>
            <a:picLocks noChangeAspect="1"/>
          </p:cNvPicPr>
          <p:nvPr/>
        </p:nvPicPr>
        <p:blipFill>
          <a:blip r:embed="rId3"/>
          <a:stretch>
            <a:fillRect/>
          </a:stretch>
        </p:blipFill>
        <p:spPr>
          <a:xfrm>
            <a:off x="3937299" y="1057079"/>
            <a:ext cx="7960556" cy="1436215"/>
          </a:xfrm>
          <a:prstGeom prst="rect">
            <a:avLst/>
          </a:prstGeom>
        </p:spPr>
      </p:pic>
      <p:pic>
        <p:nvPicPr>
          <p:cNvPr id="3" name="Picture 2">
            <a:extLst>
              <a:ext uri="{FF2B5EF4-FFF2-40B4-BE49-F238E27FC236}">
                <a16:creationId xmlns:a16="http://schemas.microsoft.com/office/drawing/2014/main" xmlns="" id="{8C03C630-1729-42C1-8F38-BEB5DA3E5FB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096000" y="2844561"/>
            <a:ext cx="3365610" cy="3437388"/>
          </a:xfrm>
          <a:prstGeom prst="rect">
            <a:avLst/>
          </a:prstGeom>
        </p:spPr>
      </p:pic>
    </p:spTree>
    <p:extLst>
      <p:ext uri="{BB962C8B-B14F-4D97-AF65-F5344CB8AC3E}">
        <p14:creationId xmlns:p14="http://schemas.microsoft.com/office/powerpoint/2010/main" val="864293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BF05CACA-FC86-4A09-99C8-53DEEE45480F}"/>
              </a:ext>
            </a:extLst>
          </p:cNvPr>
          <p:cNvSpPr/>
          <p:nvPr/>
        </p:nvSpPr>
        <p:spPr>
          <a:xfrm>
            <a:off x="614526" y="292955"/>
            <a:ext cx="9118754"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THỰC HÀNH: QUẢN LÝ DỮ LIỆU TRONG MÁY TÍNH </a:t>
            </a:r>
          </a:p>
        </p:txBody>
      </p:sp>
      <p:sp>
        <p:nvSpPr>
          <p:cNvPr id="20" name="Rectangle 19">
            <a:extLst>
              <a:ext uri="{FF2B5EF4-FFF2-40B4-BE49-F238E27FC236}">
                <a16:creationId xmlns:a16="http://schemas.microsoft.com/office/drawing/2014/main" xmlns="" id="{398E869B-F65A-4254-A3E0-2B78A1C9C21C}"/>
              </a:ext>
            </a:extLst>
          </p:cNvPr>
          <p:cNvSpPr/>
          <p:nvPr/>
        </p:nvSpPr>
        <p:spPr>
          <a:xfrm>
            <a:off x="614526" y="935888"/>
            <a:ext cx="11079634" cy="2116028"/>
          </a:xfrm>
          <a:prstGeom prst="rect">
            <a:avLst/>
          </a:prstGeom>
        </p:spPr>
        <p:txBody>
          <a:bodyPr wrap="square">
            <a:spAutoFit/>
          </a:bodyPr>
          <a:lstStyle/>
          <a:p>
            <a:pPr algn="just" defTabSz="342900">
              <a:lnSpc>
                <a:spcPct val="135000"/>
              </a:lnSpc>
            </a:pPr>
            <a:r>
              <a:rPr lang="vi-VN" sz="2000" b="1">
                <a:latin typeface="UTM Avo" panose="02040603050506020204" pitchFamily="18" charset="0"/>
                <a:cs typeface="Times New Roman" panose="02020603050405020304" pitchFamily="18" charset="0"/>
              </a:rPr>
              <a:t>Nhiệm vụ </a:t>
            </a:r>
            <a:endParaRPr lang="en-US" sz="2000" b="1">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Em hãy tạo cây thư mục như Hình 3.3 và</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thực hiện: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 Đổi tên thư mục “HoangHon” thành “ChieuToi”.</a:t>
            </a:r>
          </a:p>
          <a:p>
            <a:pPr algn="just" defTabSz="342900">
              <a:lnSpc>
                <a:spcPct val="135000"/>
              </a:lnSpc>
            </a:pPr>
            <a:r>
              <a:rPr lang="vi-VN" sz="2000">
                <a:latin typeface="UTM Avo" panose="02040603050506020204" pitchFamily="18" charset="0"/>
                <a:cs typeface="Times New Roman" panose="02020603050405020304" pitchFamily="18" charset="0"/>
              </a:rPr>
              <a:t>- Di chuyển các tệp và thư mục con của thư</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mục “BinhMinh” sang thư mục “BanNgay”.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 Xoá thư mục “BinhMinh”.</a:t>
            </a:r>
          </a:p>
        </p:txBody>
      </p:sp>
      <p:pic>
        <p:nvPicPr>
          <p:cNvPr id="7" name="Picture 6" descr="A group of kids sitting at a table with laptops&#10;&#10;Description automatically generated with low confidence">
            <a:extLst>
              <a:ext uri="{FF2B5EF4-FFF2-40B4-BE49-F238E27FC236}">
                <a16:creationId xmlns:a16="http://schemas.microsoft.com/office/drawing/2014/main" xmlns="" id="{5F38EDDD-03B6-444A-823A-487E4E86FE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943" y="3260834"/>
            <a:ext cx="3904239" cy="3188594"/>
          </a:xfrm>
          <a:prstGeom prst="rect">
            <a:avLst/>
          </a:prstGeom>
        </p:spPr>
      </p:pic>
      <p:pic>
        <p:nvPicPr>
          <p:cNvPr id="4" name="Picture 3">
            <a:extLst>
              <a:ext uri="{FF2B5EF4-FFF2-40B4-BE49-F238E27FC236}">
                <a16:creationId xmlns:a16="http://schemas.microsoft.com/office/drawing/2014/main" xmlns="" id="{5402B45B-87D9-48A6-AB3E-2184A571BE47}"/>
              </a:ext>
            </a:extLst>
          </p:cNvPr>
          <p:cNvPicPr>
            <a:picLocks noChangeAspect="1"/>
          </p:cNvPicPr>
          <p:nvPr/>
        </p:nvPicPr>
        <p:blipFill>
          <a:blip r:embed="rId3"/>
          <a:stretch>
            <a:fillRect/>
          </a:stretch>
        </p:blipFill>
        <p:spPr>
          <a:xfrm>
            <a:off x="5367730" y="2864208"/>
            <a:ext cx="5314278" cy="3416322"/>
          </a:xfrm>
          <a:prstGeom prst="rect">
            <a:avLst/>
          </a:prstGeom>
        </p:spPr>
      </p:pic>
    </p:spTree>
    <p:extLst>
      <p:ext uri="{BB962C8B-B14F-4D97-AF65-F5344CB8AC3E}">
        <p14:creationId xmlns:p14="http://schemas.microsoft.com/office/powerpoint/2010/main" val="3105765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animEffect transition="in" filter="fade">
                                      <p:cBhvr>
                                        <p:cTn id="16" dur="500"/>
                                        <p:tgtEl>
                                          <p:spTgt spid="2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1" end="1"/>
                                            </p:txEl>
                                          </p:spTgt>
                                        </p:tgtEl>
                                        <p:attrNameLst>
                                          <p:attrName>style.visibility</p:attrName>
                                        </p:attrNameLst>
                                      </p:cBhvr>
                                      <p:to>
                                        <p:strVal val="visible"/>
                                      </p:to>
                                    </p:set>
                                    <p:animEffect transition="in" filter="fade">
                                      <p:cBhvr>
                                        <p:cTn id="21" dur="500"/>
                                        <p:tgtEl>
                                          <p:spTgt spid="20">
                                            <p:txEl>
                                              <p:pRg st="1" end="1"/>
                                            </p:txEl>
                                          </p:spTgt>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20">
                                            <p:txEl>
                                              <p:pRg st="2" end="2"/>
                                            </p:txEl>
                                          </p:spTgt>
                                        </p:tgtEl>
                                        <p:attrNameLst>
                                          <p:attrName>style.visibility</p:attrName>
                                        </p:attrNameLst>
                                      </p:cBhvr>
                                      <p:to>
                                        <p:strVal val="visible"/>
                                      </p:to>
                                    </p:set>
                                    <p:animEffect transition="in" filter="fade">
                                      <p:cBhvr>
                                        <p:cTn id="32" dur="500"/>
                                        <p:tgtEl>
                                          <p:spTgt spid="2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1" nodeType="clickEffect">
                                  <p:stCondLst>
                                    <p:cond delay="0"/>
                                  </p:stCondLst>
                                  <p:childTnLst>
                                    <p:set>
                                      <p:cBhvr>
                                        <p:cTn id="36" dur="1" fill="hold">
                                          <p:stCondLst>
                                            <p:cond delay="0"/>
                                          </p:stCondLst>
                                        </p:cTn>
                                        <p:tgtEl>
                                          <p:spTgt spid="20">
                                            <p:txEl>
                                              <p:pRg st="3" end="3"/>
                                            </p:txEl>
                                          </p:spTgt>
                                        </p:tgtEl>
                                        <p:attrNameLst>
                                          <p:attrName>style.visibility</p:attrName>
                                        </p:attrNameLst>
                                      </p:cBhvr>
                                      <p:to>
                                        <p:strVal val="visible"/>
                                      </p:to>
                                    </p:set>
                                    <p:animEffect transition="in" filter="fade">
                                      <p:cBhvr>
                                        <p:cTn id="37" dur="500"/>
                                        <p:tgtEl>
                                          <p:spTgt spid="20">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1" nodeType="clickEffect">
                                  <p:stCondLst>
                                    <p:cond delay="0"/>
                                  </p:stCondLst>
                                  <p:childTnLst>
                                    <p:set>
                                      <p:cBhvr>
                                        <p:cTn id="41" dur="1" fill="hold">
                                          <p:stCondLst>
                                            <p:cond delay="0"/>
                                          </p:stCondLst>
                                        </p:cTn>
                                        <p:tgtEl>
                                          <p:spTgt spid="20">
                                            <p:txEl>
                                              <p:pRg st="4" end="4"/>
                                            </p:txEl>
                                          </p:spTgt>
                                        </p:tgtEl>
                                        <p:attrNameLst>
                                          <p:attrName>style.visibility</p:attrName>
                                        </p:attrNameLst>
                                      </p:cBhvr>
                                      <p:to>
                                        <p:strVal val="visible"/>
                                      </p:to>
                                    </p:set>
                                    <p:animEffect transition="in" filter="fade">
                                      <p:cBhvr>
                                        <p:cTn id="42" dur="500"/>
                                        <p:tgtEl>
                                          <p:spTgt spid="20">
                                            <p:txEl>
                                              <p:pRg st="4" end="4"/>
                                            </p:txEl>
                                          </p:spTgt>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AE2BC4A-6E16-4095-9441-F9B03158E971}"/>
              </a:ext>
            </a:extLst>
          </p:cNvPr>
          <p:cNvSpPr/>
          <p:nvPr/>
        </p:nvSpPr>
        <p:spPr>
          <a:xfrm>
            <a:off x="556183" y="387078"/>
            <a:ext cx="11079634" cy="791820"/>
          </a:xfrm>
          <a:prstGeom prst="rect">
            <a:avLst/>
          </a:prstGeom>
        </p:spPr>
        <p:txBody>
          <a:bodyPr wrap="square">
            <a:spAutoFit/>
          </a:bodyPr>
          <a:lstStyle/>
          <a:p>
            <a:pPr algn="just" defTabSz="342900">
              <a:lnSpc>
                <a:spcPct val="135000"/>
              </a:lnSpc>
            </a:pPr>
            <a:r>
              <a:rPr lang="vi-VN" b="1">
                <a:latin typeface="UTM Avo" panose="02040603050506020204" pitchFamily="18" charset="0"/>
                <a:cs typeface="Times New Roman" panose="02020603050405020304" pitchFamily="18" charset="0"/>
              </a:rPr>
              <a:t>a) Tạo thư mục </a:t>
            </a:r>
            <a:endParaRPr lang="en-US" b="1">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Trên màn hình nền, nháy nút phải chuột, chọn </a:t>
            </a:r>
            <a:r>
              <a:rPr lang="vi-VN">
                <a:solidFill>
                  <a:srgbClr val="0070C0"/>
                </a:solidFill>
                <a:latin typeface="UTM Avo" panose="02040603050506020204" pitchFamily="18" charset="0"/>
                <a:cs typeface="Times New Roman" panose="02020603050405020304" pitchFamily="18" charset="0"/>
              </a:rPr>
              <a:t>New</a:t>
            </a:r>
            <a:r>
              <a:rPr lang="en-US">
                <a:solidFill>
                  <a:srgbClr val="0070C0"/>
                </a:solidFill>
                <a:latin typeface="UTM Avo" panose="02040603050506020204" pitchFamily="18" charset="0"/>
                <a:cs typeface="Times New Roman" panose="02020603050405020304" pitchFamily="18" charset="0"/>
              </a:rPr>
              <a:t> </a:t>
            </a:r>
            <a:r>
              <a:rPr lang="vi-VN">
                <a:solidFill>
                  <a:srgbClr val="0070C0"/>
                </a:solidFill>
                <a:latin typeface="UTM Avo" panose="02040603050506020204" pitchFamily="18" charset="0"/>
                <a:cs typeface="Times New Roman" panose="02020603050405020304" pitchFamily="18" charset="0"/>
              </a:rPr>
              <a:t>Folder</a:t>
            </a:r>
            <a:r>
              <a:rPr lang="vi-VN">
                <a:latin typeface="UTM Avo" panose="020406030505060202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xmlns="" id="{7C519892-ED2D-42DB-9D2B-41C807C3E2AB}"/>
              </a:ext>
            </a:extLst>
          </p:cNvPr>
          <p:cNvPicPr>
            <a:picLocks noChangeAspect="1"/>
          </p:cNvPicPr>
          <p:nvPr/>
        </p:nvPicPr>
        <p:blipFill rotWithShape="1">
          <a:blip r:embed="rId2"/>
          <a:srcRect r="154"/>
          <a:stretch/>
        </p:blipFill>
        <p:spPr>
          <a:xfrm>
            <a:off x="2327377" y="1211171"/>
            <a:ext cx="7537245" cy="1977697"/>
          </a:xfrm>
          <a:prstGeom prst="rect">
            <a:avLst/>
          </a:prstGeom>
        </p:spPr>
      </p:pic>
      <p:sp>
        <p:nvSpPr>
          <p:cNvPr id="7" name="Rectangle 6">
            <a:extLst>
              <a:ext uri="{FF2B5EF4-FFF2-40B4-BE49-F238E27FC236}">
                <a16:creationId xmlns:a16="http://schemas.microsoft.com/office/drawing/2014/main" xmlns="" id="{A2040D4E-EA7F-4315-956E-D8FC22DA5853}"/>
              </a:ext>
            </a:extLst>
          </p:cNvPr>
          <p:cNvSpPr/>
          <p:nvPr/>
        </p:nvSpPr>
        <p:spPr>
          <a:xfrm>
            <a:off x="530248" y="3221142"/>
            <a:ext cx="6820354" cy="3357522"/>
          </a:xfrm>
          <a:prstGeom prst="rect">
            <a:avLst/>
          </a:prstGeom>
        </p:spPr>
        <p:txBody>
          <a:bodyPr wrap="square">
            <a:spAutoFit/>
          </a:bodyPr>
          <a:lstStyle/>
          <a:p>
            <a:pPr algn="just" defTabSz="342900">
              <a:lnSpc>
                <a:spcPct val="150000"/>
              </a:lnSpc>
            </a:pPr>
            <a:r>
              <a:rPr lang="en-US" b="1">
                <a:latin typeface="UTM Avo" panose="02040603050506020204" pitchFamily="18" charset="0"/>
                <a:cs typeface="Times New Roman" panose="02020603050405020304" pitchFamily="18" charset="0"/>
              </a:rPr>
              <a:t>b</a:t>
            </a:r>
            <a:r>
              <a:rPr lang="vi-VN" b="1">
                <a:latin typeface="UTM Avo" panose="02040603050506020204" pitchFamily="18" charset="0"/>
                <a:cs typeface="Times New Roman" panose="02020603050405020304" pitchFamily="18" charset="0"/>
              </a:rPr>
              <a:t>) Đổi tên, di chuyển, sao chép, xoá thư mục và tệp</a:t>
            </a:r>
            <a:endParaRPr lang="en-US" b="1">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 Việc đổi tên một thư mục được thực hiện bằng cách nháy nút phải chuột vào thư mục đó</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và chọn </a:t>
            </a:r>
            <a:r>
              <a:rPr lang="vi-VN">
                <a:solidFill>
                  <a:srgbClr val="0070C0"/>
                </a:solidFill>
                <a:latin typeface="UTM Avo" panose="02040603050506020204" pitchFamily="18" charset="0"/>
                <a:cs typeface="Times New Roman" panose="02020603050405020304" pitchFamily="18" charset="0"/>
              </a:rPr>
              <a:t>Rename</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 Di chuyển một tệp hay một thư mục có thể được thực hiện bằng lệnh </a:t>
            </a:r>
            <a:r>
              <a:rPr lang="vi-VN">
                <a:solidFill>
                  <a:srgbClr val="0070C0"/>
                </a:solidFill>
                <a:latin typeface="UTM Avo" panose="02040603050506020204" pitchFamily="18" charset="0"/>
                <a:cs typeface="Times New Roman" panose="02020603050405020304" pitchFamily="18" charset="0"/>
              </a:rPr>
              <a:t>Cut</a:t>
            </a:r>
            <a:r>
              <a:rPr lang="vi-VN">
                <a:latin typeface="UTM Avo" panose="02040603050506020204" pitchFamily="18" charset="0"/>
                <a:cs typeface="Times New Roman" panose="02020603050405020304" pitchFamily="18" charset="0"/>
              </a:rPr>
              <a:t> và </a:t>
            </a:r>
            <a:r>
              <a:rPr lang="vi-VN">
                <a:solidFill>
                  <a:srgbClr val="0070C0"/>
                </a:solidFill>
                <a:latin typeface="UTM Avo" panose="02040603050506020204" pitchFamily="18" charset="0"/>
                <a:cs typeface="Times New Roman" panose="02020603050405020304" pitchFamily="18" charset="0"/>
              </a:rPr>
              <a:t>Paste</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 Nháy nút phải chuột vào thư mục “BinhMinh” và chọn </a:t>
            </a:r>
            <a:r>
              <a:rPr lang="vi-VN">
                <a:solidFill>
                  <a:srgbClr val="0070C0"/>
                </a:solidFill>
                <a:latin typeface="UTM Avo" panose="02040603050506020204" pitchFamily="18" charset="0"/>
                <a:cs typeface="Times New Roman" panose="02020603050405020304" pitchFamily="18" charset="0"/>
              </a:rPr>
              <a:t>Delete</a:t>
            </a:r>
            <a:r>
              <a:rPr lang="vi-VN">
                <a:latin typeface="UTM Avo" panose="02040603050506020204" pitchFamily="18" charset="0"/>
                <a:cs typeface="Times New Roman" panose="02020603050405020304" pitchFamily="18" charset="0"/>
              </a:rPr>
              <a:t> để xoá thư mục đó. Thực hiện tương tự để đổi tên, di chuyển, xoá tệp.</a:t>
            </a:r>
          </a:p>
        </p:txBody>
      </p:sp>
      <p:pic>
        <p:nvPicPr>
          <p:cNvPr id="3" name="Picture 2">
            <a:extLst>
              <a:ext uri="{FF2B5EF4-FFF2-40B4-BE49-F238E27FC236}">
                <a16:creationId xmlns:a16="http://schemas.microsoft.com/office/drawing/2014/main" xmlns="" id="{144AC6D4-E92F-444B-B93F-9A83026F74C3}"/>
              </a:ext>
            </a:extLst>
          </p:cNvPr>
          <p:cNvPicPr>
            <a:picLocks noChangeAspect="1"/>
          </p:cNvPicPr>
          <p:nvPr/>
        </p:nvPicPr>
        <p:blipFill>
          <a:blip r:embed="rId3"/>
          <a:stretch>
            <a:fillRect/>
          </a:stretch>
        </p:blipFill>
        <p:spPr>
          <a:xfrm>
            <a:off x="7350602" y="3528507"/>
            <a:ext cx="4584200" cy="2416885"/>
          </a:xfrm>
          <a:prstGeom prst="rect">
            <a:avLst/>
          </a:prstGeom>
        </p:spPr>
      </p:pic>
    </p:spTree>
    <p:extLst>
      <p:ext uri="{BB962C8B-B14F-4D97-AF65-F5344CB8AC3E}">
        <p14:creationId xmlns:p14="http://schemas.microsoft.com/office/powerpoint/2010/main" val="2818086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1"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fade">
                                      <p:cBhvr>
                                        <p:cTn id="30" dur="500"/>
                                        <p:tgtEl>
                                          <p:spTgt spid="7">
                                            <p:txEl>
                                              <p:pRg st="1" end="1"/>
                                            </p:txEl>
                                          </p:spTgt>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fade">
                                      <p:cBhvr>
                                        <p:cTn id="33" dur="500"/>
                                        <p:tgtEl>
                                          <p:spTgt spid="7">
                                            <p:txEl>
                                              <p:pRg st="2" end="2"/>
                                            </p:txEl>
                                          </p:spTgt>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500"/>
                                        <p:tgtEl>
                                          <p:spTgt spid="7">
                                            <p:txEl>
                                              <p:pRg st="3" end="3"/>
                                            </p:txEl>
                                          </p:spTgt>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fltVal val="0"/>
                                          </p:val>
                                        </p:tav>
                                        <p:tav tm="100000">
                                          <p:val>
                                            <p:strVal val="#ppt_h"/>
                                          </p:val>
                                        </p:tav>
                                      </p:tavLst>
                                    </p:anim>
                                    <p:animEffect transition="in" filter="fade">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uiExpand="1" build="allAtOnce"/>
      <p:bldP spid="7" grpId="0"/>
      <p:bldP spid="7" grpId="1"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3" name="Picture 2">
            <a:extLst>
              <a:ext uri="{FF2B5EF4-FFF2-40B4-BE49-F238E27FC236}">
                <a16:creationId xmlns:a16="http://schemas.microsoft.com/office/drawing/2014/main" xmlns="" id="{7A1AA1A4-8B09-405E-9B2B-CCDD8355A5BC}"/>
              </a:ext>
            </a:extLst>
          </p:cNvPr>
          <p:cNvPicPr>
            <a:picLocks noChangeAspect="1"/>
          </p:cNvPicPr>
          <p:nvPr/>
        </p:nvPicPr>
        <p:blipFill>
          <a:blip r:embed="rId3"/>
          <a:stretch>
            <a:fillRect/>
          </a:stretch>
        </p:blipFill>
        <p:spPr>
          <a:xfrm>
            <a:off x="602308" y="3429000"/>
            <a:ext cx="3490335" cy="952468"/>
          </a:xfrm>
          <a:prstGeom prst="rect">
            <a:avLst/>
          </a:prstGeom>
        </p:spPr>
      </p:pic>
      <p:sp>
        <p:nvSpPr>
          <p:cNvPr id="4" name="Rectangle 3">
            <a:extLst>
              <a:ext uri="{FF2B5EF4-FFF2-40B4-BE49-F238E27FC236}">
                <a16:creationId xmlns:a16="http://schemas.microsoft.com/office/drawing/2014/main" xmlns="" id="{BEAC4981-D7B3-4F03-9777-ECF4EFED3D8B}"/>
              </a:ext>
            </a:extLst>
          </p:cNvPr>
          <p:cNvSpPr/>
          <p:nvPr/>
        </p:nvSpPr>
        <p:spPr>
          <a:xfrm>
            <a:off x="602308" y="4381468"/>
            <a:ext cx="10888652"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1. Em hãy lựa chọn một thiết bị lưu trữ để sao lưu thư mục “DuLich”. Giải thích tại sao em lựa chọn cách sao lưu đó. </a:t>
            </a:r>
            <a:endParaRPr lang="en-US">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8EF931B1-9B8E-476C-82DE-6D27FBB84BE5}"/>
              </a:ext>
            </a:extLst>
          </p:cNvPr>
          <p:cNvSpPr/>
          <p:nvPr/>
        </p:nvSpPr>
        <p:spPr>
          <a:xfrm>
            <a:off x="602308" y="1433716"/>
            <a:ext cx="11004337" cy="1695529"/>
          </a:xfrm>
          <a:prstGeom prst="rect">
            <a:avLst/>
          </a:prstGeom>
        </p:spPr>
        <p:txBody>
          <a:bodyPr wrap="square">
            <a:spAutoFit/>
          </a:bodyPr>
          <a:lstStyle/>
          <a:p>
            <a:pPr algn="just" defTabSz="342900">
              <a:lnSpc>
                <a:spcPct val="150000"/>
              </a:lnSpc>
            </a:pPr>
            <a:r>
              <a:rPr lang="vi-VN" b="1">
                <a:latin typeface="UTM Avo" panose="02040603050506020204" pitchFamily="18" charset="0"/>
                <a:cs typeface="Times New Roman" panose="02020603050405020304" pitchFamily="18" charset="0"/>
              </a:rPr>
              <a:t>1. </a:t>
            </a:r>
            <a:r>
              <a:rPr lang="vi-VN">
                <a:latin typeface="UTM Avo" panose="02040603050506020204" pitchFamily="18" charset="0"/>
                <a:cs typeface="Times New Roman" panose="02020603050405020304" pitchFamily="18" charset="0"/>
              </a:rPr>
              <a:t>Đâ</a:t>
            </a:r>
            <a:r>
              <a:rPr lang="en-US">
                <a:latin typeface="UTM Avo" panose="02040603050506020204" pitchFamily="18" charset="0"/>
                <a:cs typeface="Times New Roman" panose="02020603050405020304" pitchFamily="18" charset="0"/>
              </a:rPr>
              <a:t>u</a:t>
            </a:r>
            <a:r>
              <a:rPr lang="vi-VN">
                <a:latin typeface="UTM Avo" panose="02040603050506020204" pitchFamily="18" charset="0"/>
                <a:cs typeface="Times New Roman" panose="02020603050405020304" pitchFamily="18" charset="0"/>
              </a:rPr>
              <a:t> là chương trình máy tính giúp em quản lý tệp và thư mục?</a:t>
            </a:r>
            <a:endParaRPr lang="en-US">
              <a:latin typeface="UTM Avo" panose="02040603050506020204" pitchFamily="18" charset="0"/>
              <a:cs typeface="Times New Roman" panose="02020603050405020304" pitchFamily="18" charset="0"/>
            </a:endParaRPr>
          </a:p>
          <a:p>
            <a:pPr algn="just" defTabSz="342900">
              <a:lnSpc>
                <a:spcPct val="150000"/>
              </a:lnSpc>
            </a:pPr>
            <a:r>
              <a:rPr lang="en-US">
                <a:latin typeface="UTM Avo" panose="02040603050506020204" pitchFamily="18" charset="0"/>
                <a:cs typeface="Times New Roman" panose="02020603050405020304" pitchFamily="18" charset="0"/>
              </a:rPr>
              <a:t>	A. Internet Explorer. 			B. Help.				C. Microsoft Word.				D. File Explorer. </a:t>
            </a:r>
          </a:p>
          <a:p>
            <a:pPr algn="just" defTabSz="342900">
              <a:lnSpc>
                <a:spcPct val="150000"/>
              </a:lnSpc>
            </a:pPr>
            <a:r>
              <a:rPr lang="vi-VN" b="1">
                <a:latin typeface="UTM Avo" panose="02040603050506020204" pitchFamily="18" charset="0"/>
                <a:cs typeface="Times New Roman" panose="02020603050405020304" pitchFamily="18" charset="0"/>
              </a:rPr>
              <a:t>2. </a:t>
            </a:r>
            <a:r>
              <a:rPr lang="vi-VN">
                <a:latin typeface="UTM Avo" panose="02040603050506020204" pitchFamily="18" charset="0"/>
                <a:cs typeface="Times New Roman" panose="02020603050405020304" pitchFamily="18" charset="0"/>
              </a:rPr>
              <a:t>Đâ</a:t>
            </a:r>
            <a:r>
              <a:rPr lang="en-US">
                <a:latin typeface="UTM Avo" panose="02040603050506020204" pitchFamily="18" charset="0"/>
                <a:cs typeface="Times New Roman" panose="02020603050405020304" pitchFamily="18" charset="0"/>
              </a:rPr>
              <a:t>u</a:t>
            </a:r>
            <a:r>
              <a:rPr lang="vi-VN">
                <a:latin typeface="UTM Avo" panose="02040603050506020204" pitchFamily="18" charset="0"/>
                <a:cs typeface="Times New Roman" panose="02020603050405020304" pitchFamily="18" charset="0"/>
              </a:rPr>
              <a:t> là phần mềm bảo vệ máy tính tránh được virus máy tính?</a:t>
            </a:r>
            <a:endParaRPr lang="en-US">
              <a:latin typeface="UTM Avo" panose="02040603050506020204" pitchFamily="18" charset="0"/>
              <a:cs typeface="Times New Roman" panose="02020603050405020304" pitchFamily="18" charset="0"/>
            </a:endParaRPr>
          </a:p>
          <a:p>
            <a:pPr algn="just" defTabSz="342900">
              <a:lnSpc>
                <a:spcPct val="15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A. Windows Defender.</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B. Mozilla Firefox. </a:t>
            </a:r>
            <a:r>
              <a:rPr lang="en-US">
                <a:latin typeface="UTM Avo" panose="02040603050506020204" pitchFamily="18" charset="0"/>
                <a:cs typeface="Times New Roman" panose="02020603050405020304" pitchFamily="18" charset="0"/>
              </a:rPr>
              <a:t>	C. Microsoft Windows.		D. Microsoft Word.</a:t>
            </a:r>
          </a:p>
        </p:txBody>
      </p:sp>
      <p:sp>
        <p:nvSpPr>
          <p:cNvPr id="6" name="Rectangle 5">
            <a:extLst>
              <a:ext uri="{FF2B5EF4-FFF2-40B4-BE49-F238E27FC236}">
                <a16:creationId xmlns:a16="http://schemas.microsoft.com/office/drawing/2014/main" xmlns="" id="{789C18CB-842F-4C52-9D61-E1C4D1F1D13E}"/>
              </a:ext>
            </a:extLst>
          </p:cNvPr>
          <p:cNvSpPr/>
          <p:nvPr/>
        </p:nvSpPr>
        <p:spPr>
          <a:xfrm>
            <a:off x="602308" y="5275950"/>
            <a:ext cx="9943772"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2. Sau khi học xong bài này và có thêm các kiến thức về sao lưu, bảo vệ dữ liệu, em có thay đổi cách bảo vệ dữ liệu mà em đã chọn trong Hoạt động 2 không? Tại sao?</a:t>
            </a:r>
          </a:p>
        </p:txBody>
      </p:sp>
    </p:spTree>
    <p:extLst>
      <p:ext uri="{BB962C8B-B14F-4D97-AF65-F5344CB8AC3E}">
        <p14:creationId xmlns:p14="http://schemas.microsoft.com/office/powerpoint/2010/main" val="2198229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
                                            <p:txEl>
                                              <p:pRg st="2" end="2"/>
                                            </p:txEl>
                                          </p:spTgt>
                                        </p:tgtEl>
                                      </p:cBhvr>
                                    </p:animEffect>
                                  </p:childTnLst>
                                </p:cTn>
                              </p:par>
                              <p:par>
                                <p:cTn id="24" presetID="50" presetClass="entr" presetSubtype="0" decel="100000"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 calcmode="lin" valueType="num">
                                      <p:cBhvr>
                                        <p:cTn id="26"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27"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FD19B94E-8937-4D75-A200-5824F45E6DD1}"/>
              </a:ext>
            </a:extLst>
          </p:cNvPr>
          <p:cNvGrpSpPr/>
          <p:nvPr/>
        </p:nvGrpSpPr>
        <p:grpSpPr>
          <a:xfrm>
            <a:off x="402901" y="446142"/>
            <a:ext cx="11179499" cy="2524338"/>
            <a:chOff x="475536" y="398838"/>
            <a:chExt cx="11179499" cy="2524338"/>
          </a:xfrm>
        </p:grpSpPr>
        <p:grpSp>
          <p:nvGrpSpPr>
            <p:cNvPr id="3" name="Group 2">
              <a:extLst>
                <a:ext uri="{FF2B5EF4-FFF2-40B4-BE49-F238E27FC236}">
                  <a16:creationId xmlns:a16="http://schemas.microsoft.com/office/drawing/2014/main" xmlns="" id="{BFBF9232-DD59-4AEF-BC52-11CF8B9E4346}"/>
                </a:ext>
              </a:extLst>
            </p:cNvPr>
            <p:cNvGrpSpPr/>
            <p:nvPr/>
          </p:nvGrpSpPr>
          <p:grpSpPr>
            <a:xfrm>
              <a:off x="1085159" y="814500"/>
              <a:ext cx="10569876" cy="2108676"/>
              <a:chOff x="1117600" y="3528268"/>
              <a:chExt cx="10569876" cy="2108676"/>
            </a:xfrm>
          </p:grpSpPr>
          <p:grpSp>
            <p:nvGrpSpPr>
              <p:cNvPr id="4" name="Group 3">
                <a:extLst>
                  <a:ext uri="{FF2B5EF4-FFF2-40B4-BE49-F238E27FC236}">
                    <a16:creationId xmlns:a16="http://schemas.microsoft.com/office/drawing/2014/main" xmlns="" id="{A7136F2C-381B-4B92-9227-FCBB506EAF72}"/>
                  </a:ext>
                </a:extLst>
              </p:cNvPr>
              <p:cNvGrpSpPr/>
              <p:nvPr/>
            </p:nvGrpSpPr>
            <p:grpSpPr>
              <a:xfrm>
                <a:off x="1117600" y="3528268"/>
                <a:ext cx="10569876" cy="2108676"/>
                <a:chOff x="1493520" y="3891280"/>
                <a:chExt cx="10569876" cy="2108676"/>
              </a:xfrm>
            </p:grpSpPr>
            <p:sp>
              <p:nvSpPr>
                <p:cNvPr id="6" name="Rectangle: Rounded Corners 5">
                  <a:extLst>
                    <a:ext uri="{FF2B5EF4-FFF2-40B4-BE49-F238E27FC236}">
                      <a16:creationId xmlns:a16="http://schemas.microsoft.com/office/drawing/2014/main" xmlns="" id="{97268AAA-441C-4417-85DD-E9798CFC5C1C}"/>
                    </a:ext>
                  </a:extLst>
                </p:cNvPr>
                <p:cNvSpPr/>
                <p:nvPr/>
              </p:nvSpPr>
              <p:spPr>
                <a:xfrm>
                  <a:off x="1493520" y="3891280"/>
                  <a:ext cx="4519228"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xmlns="" id="{F981BC95-6F98-4264-A394-BD13B3CB484B}"/>
                    </a:ext>
                  </a:extLst>
                </p:cNvPr>
                <p:cNvSpPr/>
                <p:nvPr/>
              </p:nvSpPr>
              <p:spPr>
                <a:xfrm>
                  <a:off x="1493520" y="4460239"/>
                  <a:ext cx="10569876" cy="1539717"/>
                </a:xfrm>
                <a:prstGeom prst="roundRect">
                  <a:avLst>
                    <a:gd name="adj" fmla="val 6968"/>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xmlns="" id="{14269D04-BD30-408E-9050-D90C93E4A96B}"/>
                    </a:ext>
                  </a:extLst>
                </p:cNvPr>
                <p:cNvSpPr/>
                <p:nvPr/>
              </p:nvSpPr>
              <p:spPr>
                <a:xfrm>
                  <a:off x="3469640" y="3936428"/>
                  <a:ext cx="2444786"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xmlns="" id="{1AE9CCA0-5574-4D13-8F11-BE695925C07E}"/>
                  </a:ext>
                </a:extLst>
              </p:cNvPr>
              <p:cNvSpPr/>
              <p:nvPr/>
            </p:nvSpPr>
            <p:spPr>
              <a:xfrm>
                <a:off x="3093721" y="3578627"/>
                <a:ext cx="2444785" cy="463140"/>
              </a:xfrm>
              <a:prstGeom prst="rect">
                <a:avLst/>
              </a:prstGeom>
            </p:spPr>
            <p:txBody>
              <a:bodyPr wrap="square">
                <a:spAutoFit/>
              </a:bodyPr>
              <a:lstStyle/>
              <a:p>
                <a:pPr algn="ctr" defTabSz="342900">
                  <a:lnSpc>
                    <a:spcPct val="135000"/>
                  </a:lnSpc>
                </a:pPr>
                <a:r>
                  <a:rPr lang="vi-VN" sz="2000" b="1">
                    <a:latin typeface="UTM Avo" panose="02040603050506020204" pitchFamily="18" charset="0"/>
                    <a:cs typeface="Times New Roman" panose="02020603050405020304" pitchFamily="18" charset="0"/>
                  </a:rPr>
                  <a:t>Đặt tên thư mục</a:t>
                </a:r>
              </a:p>
            </p:txBody>
          </p:sp>
        </p:grpSp>
        <p:pic>
          <p:nvPicPr>
            <p:cNvPr id="12" name="Picture 11">
              <a:extLst>
                <a:ext uri="{FF2B5EF4-FFF2-40B4-BE49-F238E27FC236}">
                  <a16:creationId xmlns:a16="http://schemas.microsoft.com/office/drawing/2014/main" xmlns="" id="{100D9CFC-2535-455D-A759-421B20A92632}"/>
                </a:ext>
              </a:extLst>
            </p:cNvPr>
            <p:cNvPicPr>
              <a:picLocks noChangeAspect="1"/>
            </p:cNvPicPr>
            <p:nvPr/>
          </p:nvPicPr>
          <p:blipFill>
            <a:blip r:embed="rId2"/>
            <a:stretch>
              <a:fillRect/>
            </a:stretch>
          </p:blipFill>
          <p:spPr>
            <a:xfrm>
              <a:off x="475536" y="398838"/>
              <a:ext cx="888648" cy="856721"/>
            </a:xfrm>
            <a:prstGeom prst="rect">
              <a:avLst/>
            </a:prstGeom>
          </p:spPr>
        </p:pic>
        <p:sp>
          <p:nvSpPr>
            <p:cNvPr id="24" name="Rectangle 23">
              <a:extLst>
                <a:ext uri="{FF2B5EF4-FFF2-40B4-BE49-F238E27FC236}">
                  <a16:creationId xmlns:a16="http://schemas.microsoft.com/office/drawing/2014/main" xmlns="" id="{099C676D-D35D-4B83-8CC5-AE8B791E1AF2}"/>
                </a:ext>
              </a:extLst>
            </p:cNvPr>
            <p:cNvSpPr/>
            <p:nvPr/>
          </p:nvSpPr>
          <p:spPr>
            <a:xfrm>
              <a:off x="1223832" y="86485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1</a:t>
              </a:r>
              <a:endParaRPr lang="vi-VN" sz="2000" b="1">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xmlns="" id="{5A8E6DE7-095F-471F-B5AF-8F3520EA241B}"/>
              </a:ext>
            </a:extLst>
          </p:cNvPr>
          <p:cNvSpPr/>
          <p:nvPr/>
        </p:nvSpPr>
        <p:spPr>
          <a:xfrm>
            <a:off x="1251168" y="1560606"/>
            <a:ext cx="10181820" cy="1280030"/>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Trong một chuyến du lịch cùng gia đình, em đã ghi chép lại thông tin và chụp nhiều ảnh kỉ niệm. Các hình ảnh và thông tin đó cần được lưu trữ. Hãy vẽ sơ đồ cây thư mục để chứa các tệp dữ liệu và đặt tên cho các thư mục đó sao cho dễ tìm kiếm và truy cập.</a:t>
            </a:r>
          </a:p>
        </p:txBody>
      </p:sp>
      <p:pic>
        <p:nvPicPr>
          <p:cNvPr id="21" name="Picture 20">
            <a:extLst>
              <a:ext uri="{FF2B5EF4-FFF2-40B4-BE49-F238E27FC236}">
                <a16:creationId xmlns:a16="http://schemas.microsoft.com/office/drawing/2014/main" xmlns="" id="{2D2C46F0-0328-4D3E-98E3-3CD2CC14A429}"/>
              </a:ext>
            </a:extLst>
          </p:cNvPr>
          <p:cNvPicPr>
            <a:picLocks noChangeAspect="1"/>
          </p:cNvPicPr>
          <p:nvPr/>
        </p:nvPicPr>
        <p:blipFill>
          <a:blip r:embed="rId3"/>
          <a:stretch>
            <a:fillRect/>
          </a:stretch>
        </p:blipFill>
        <p:spPr>
          <a:xfrm>
            <a:off x="402901" y="3752372"/>
            <a:ext cx="888648" cy="885725"/>
          </a:xfrm>
          <a:prstGeom prst="rect">
            <a:avLst/>
          </a:prstGeom>
        </p:spPr>
      </p:pic>
      <p:sp>
        <p:nvSpPr>
          <p:cNvPr id="25" name="Rectangle 24">
            <a:extLst>
              <a:ext uri="{FF2B5EF4-FFF2-40B4-BE49-F238E27FC236}">
                <a16:creationId xmlns:a16="http://schemas.microsoft.com/office/drawing/2014/main" xmlns="" id="{BFC78DC3-84FA-4F54-BE73-255FD2716A0F}"/>
              </a:ext>
            </a:extLst>
          </p:cNvPr>
          <p:cNvSpPr/>
          <p:nvPr/>
        </p:nvSpPr>
        <p:spPr>
          <a:xfrm>
            <a:off x="575197" y="2970480"/>
            <a:ext cx="8211146" cy="68480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1. TÊN TỆ</a:t>
            </a:r>
            <a:r>
              <a:rPr lang="en-US" sz="2800" b="1">
                <a:solidFill>
                  <a:srgbClr val="F03C69"/>
                </a:solidFill>
                <a:latin typeface="SVN-SAF" panose="02040603050506020204" pitchFamily="18" charset="0"/>
                <a:cs typeface="Times New Roman" panose="02020603050405020304" pitchFamily="18" charset="0"/>
              </a:rPr>
              <a:t>P</a:t>
            </a:r>
            <a:r>
              <a:rPr lang="vi-VN" sz="2800" b="1">
                <a:solidFill>
                  <a:srgbClr val="F03C69"/>
                </a:solidFill>
                <a:latin typeface="SVN-SAF" panose="02040603050506020204" pitchFamily="18" charset="0"/>
                <a:cs typeface="Times New Roman" panose="02020603050405020304" pitchFamily="18" charset="0"/>
              </a:rPr>
              <a:t> VÀ THƯ MỤC TRONG MÁY TÍNH</a:t>
            </a:r>
            <a:endParaRPr lang="vi-VN" sz="2800" b="1">
              <a:solidFill>
                <a:srgbClr val="F03C69"/>
              </a:solidFill>
              <a:cs typeface="Times New Roman" panose="02020603050405020304" pitchFamily="18" charset="0"/>
            </a:endParaRPr>
          </a:p>
        </p:txBody>
      </p:sp>
      <p:sp>
        <p:nvSpPr>
          <p:cNvPr id="27" name="Rectangle 26">
            <a:extLst>
              <a:ext uri="{FF2B5EF4-FFF2-40B4-BE49-F238E27FC236}">
                <a16:creationId xmlns:a16="http://schemas.microsoft.com/office/drawing/2014/main" xmlns="" id="{78A9F5E4-DFED-41C9-B33B-F39593FD8475}"/>
              </a:ext>
            </a:extLst>
          </p:cNvPr>
          <p:cNvSpPr/>
          <p:nvPr/>
        </p:nvSpPr>
        <p:spPr>
          <a:xfrm>
            <a:off x="1342778" y="3856386"/>
            <a:ext cx="4804452" cy="791820"/>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Khi làm bài tập dự án, số lượng tệp và thư mục có thể tăng lên nhanh chóng. </a:t>
            </a:r>
            <a:endParaRPr lang="en-US">
              <a:latin typeface="UTM Avo" panose="020406030505060202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xmlns="" id="{61D9A585-2723-4C86-99A9-4DFA56F7AC1A}"/>
              </a:ext>
            </a:extLst>
          </p:cNvPr>
          <p:cNvSpPr/>
          <p:nvPr/>
        </p:nvSpPr>
        <p:spPr>
          <a:xfrm>
            <a:off x="6777949" y="3856386"/>
            <a:ext cx="4804451" cy="1913665"/>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Nên đặt tên tệp và thư mục đơn giản, dễ hiểu, nhất là khi em đang làm việc trong một dự án nhóm, để mọi thành viên trong nhóm đều có thể dễ dàng tìm thấy những gì họ cần. </a:t>
            </a:r>
            <a:endParaRPr lang="en-US">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xmlns="" id="{74C7E765-83BC-4B50-A488-873B18851BB7}"/>
              </a:ext>
            </a:extLst>
          </p:cNvPr>
          <p:cNvSpPr/>
          <p:nvPr/>
        </p:nvSpPr>
        <p:spPr>
          <a:xfrm>
            <a:off x="454130" y="4638097"/>
            <a:ext cx="5887948" cy="1539717"/>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Nếu </a:t>
            </a:r>
            <a:r>
              <a:rPr lang="en-US">
                <a:latin typeface="UTM Avo" panose="02040603050506020204" pitchFamily="18" charset="0"/>
                <a:cs typeface="Times New Roman" panose="02020603050405020304" pitchFamily="18" charset="0"/>
              </a:rPr>
              <a:t>chúng </a:t>
            </a:r>
            <a:r>
              <a:rPr lang="vi-VN">
                <a:latin typeface="UTM Avo" panose="02040603050506020204" pitchFamily="18" charset="0"/>
                <a:cs typeface="Times New Roman" panose="02020603050405020304" pitchFamily="18" charset="0"/>
              </a:rPr>
              <a:t>không được tổ chức lưu trữ tốt, em có thể mất nhiều thời gian để tìm kiếm. Trước khi lưu trữ, dữ liệu cần được phân loại để việc lưu trữ có trật tự, giúp cho việc tìm kiếm dữ liệu nhanh hơn. </a:t>
            </a:r>
            <a:endParaRPr lang="en-US">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0991664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5">
                                            <p:txEl>
                                              <p:pRg st="0" end="0"/>
                                            </p:txEl>
                                          </p:spTgt>
                                        </p:tgtEl>
                                        <p:attrNameLst>
                                          <p:attrName>style.visibility</p:attrName>
                                        </p:attrNameLst>
                                      </p:cBhvr>
                                      <p:to>
                                        <p:strVal val="visible"/>
                                      </p:to>
                                    </p:set>
                                    <p:anim calcmode="lin" valueType="num">
                                      <p:cBhvr>
                                        <p:cTn id="17" dur="500" fill="hold"/>
                                        <p:tgtEl>
                                          <p:spTgt spid="2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5">
                                            <p:txEl>
                                              <p:pRg st="0" end="0"/>
                                            </p:txEl>
                                          </p:spTgt>
                                        </p:tgtEl>
                                        <p:attrNameLst>
                                          <p:attrName>ppt_y</p:attrName>
                                        </p:attrNameLst>
                                      </p:cBhvr>
                                      <p:tavLst>
                                        <p:tav tm="0">
                                          <p:val>
                                            <p:strVal val="#ppt_y"/>
                                          </p:val>
                                        </p:tav>
                                        <p:tav tm="100000">
                                          <p:val>
                                            <p:strVal val="#ppt_y"/>
                                          </p:val>
                                        </p:tav>
                                      </p:tavLst>
                                    </p:anim>
                                    <p:anim calcmode="lin" valueType="num">
                                      <p:cBhvr>
                                        <p:cTn id="19" dur="500" fill="hold"/>
                                        <p:tgtEl>
                                          <p:spTgt spid="2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allAtOnce"/>
      <p:bldP spid="25" grpId="0" build="p"/>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9D7AB9C-A259-4B27-ABBE-8D01B42F655F}"/>
              </a:ext>
            </a:extLst>
          </p:cNvPr>
          <p:cNvSpPr/>
          <p:nvPr/>
        </p:nvSpPr>
        <p:spPr>
          <a:xfrm>
            <a:off x="569982" y="435832"/>
            <a:ext cx="10629685" cy="791820"/>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Hình 3.1 là ví dụ về một cách đặt tên tệp, thư mục và thư mục con khá hợp lí, vì nó cho em biết trong đó chứa những gì.</a:t>
            </a:r>
            <a:endParaRPr lang="en-US">
              <a:latin typeface="UTM Avo" panose="020406030505060202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4DF1B80F-A4E2-4C01-B1EB-C79D22615705}"/>
              </a:ext>
            </a:extLst>
          </p:cNvPr>
          <p:cNvSpPr/>
          <p:nvPr/>
        </p:nvSpPr>
        <p:spPr>
          <a:xfrm>
            <a:off x="569982" y="1238163"/>
            <a:ext cx="5263259" cy="2303451"/>
          </a:xfrm>
          <a:prstGeom prst="rect">
            <a:avLst/>
          </a:prstGeom>
        </p:spPr>
        <p:txBody>
          <a:bodyPr wrap="square">
            <a:spAutoFit/>
          </a:bodyPr>
          <a:lstStyle/>
          <a:p>
            <a:pPr algn="just" defTabSz="342900">
              <a:lnSpc>
                <a:spcPct val="135000"/>
              </a:lnSpc>
            </a:pPr>
            <a:r>
              <a:rPr lang="vi-VN">
                <a:solidFill>
                  <a:srgbClr val="ED3376"/>
                </a:solidFill>
                <a:latin typeface="UTM Avo" panose="02040603050506020204" pitchFamily="18" charset="0"/>
                <a:cs typeface="Times New Roman" panose="02020603050405020304" pitchFamily="18" charset="0"/>
              </a:rPr>
              <a:t>Các chương trình máy tính cũng được lưu trữ dưới dạng tệp giống như tệp dữ</a:t>
            </a:r>
            <a:r>
              <a:rPr lang="en-US">
                <a:solidFill>
                  <a:srgbClr val="ED3376"/>
                </a:solidFill>
                <a:latin typeface="UTM Avo" panose="02040603050506020204" pitchFamily="18" charset="0"/>
                <a:cs typeface="Times New Roman" panose="02020603050405020304" pitchFamily="18" charset="0"/>
              </a:rPr>
              <a:t> </a:t>
            </a:r>
            <a:r>
              <a:rPr lang="vi-VN">
                <a:solidFill>
                  <a:srgbClr val="ED3376"/>
                </a:solidFill>
                <a:latin typeface="UTM Avo" panose="02040603050506020204" pitchFamily="18" charset="0"/>
                <a:cs typeface="Times New Roman" panose="02020603050405020304" pitchFamily="18" charset="0"/>
              </a:rPr>
              <a:t>liệu.</a:t>
            </a:r>
            <a:r>
              <a:rPr lang="vi-VN">
                <a:latin typeface="UTM Avo" panose="02040603050506020204" pitchFamily="18" charset="0"/>
                <a:cs typeface="Times New Roman" panose="02020603050405020304" pitchFamily="18" charset="0"/>
              </a:rPr>
              <a:t> Trong hệ điều hành Windows, chúng thường có phần mở rộng .exe, .com, bat, msi. Không nên xoá hay di chuyển những tệp này nếu không có lí do xác đáng vì chúng có thể cần thiết với một số hoạt động của máy tính.</a:t>
            </a:r>
          </a:p>
        </p:txBody>
      </p:sp>
      <p:pic>
        <p:nvPicPr>
          <p:cNvPr id="6" name="Picture 5">
            <a:extLst>
              <a:ext uri="{FF2B5EF4-FFF2-40B4-BE49-F238E27FC236}">
                <a16:creationId xmlns:a16="http://schemas.microsoft.com/office/drawing/2014/main" xmlns="" id="{CC55F6CD-ED5B-4A44-8E7D-CB85EE40BC50}"/>
              </a:ext>
            </a:extLst>
          </p:cNvPr>
          <p:cNvPicPr>
            <a:picLocks noChangeAspect="1"/>
          </p:cNvPicPr>
          <p:nvPr/>
        </p:nvPicPr>
        <p:blipFill>
          <a:blip r:embed="rId2"/>
          <a:stretch>
            <a:fillRect/>
          </a:stretch>
        </p:blipFill>
        <p:spPr>
          <a:xfrm>
            <a:off x="6096000" y="1010855"/>
            <a:ext cx="5526018" cy="3206731"/>
          </a:xfrm>
          <a:prstGeom prst="rect">
            <a:avLst/>
          </a:prstGeom>
        </p:spPr>
      </p:pic>
      <p:pic>
        <p:nvPicPr>
          <p:cNvPr id="8" name="Picture 7">
            <a:extLst>
              <a:ext uri="{FF2B5EF4-FFF2-40B4-BE49-F238E27FC236}">
                <a16:creationId xmlns:a16="http://schemas.microsoft.com/office/drawing/2014/main" xmlns="" id="{EB783FCE-7C4E-41DA-BD35-D4E3E5E925B2}"/>
              </a:ext>
            </a:extLst>
          </p:cNvPr>
          <p:cNvPicPr>
            <a:picLocks noChangeAspect="1"/>
          </p:cNvPicPr>
          <p:nvPr/>
        </p:nvPicPr>
        <p:blipFill>
          <a:blip r:embed="rId3"/>
          <a:stretch>
            <a:fillRect/>
          </a:stretch>
        </p:blipFill>
        <p:spPr>
          <a:xfrm>
            <a:off x="992332" y="4430816"/>
            <a:ext cx="10207336" cy="1990713"/>
          </a:xfrm>
          <a:prstGeom prst="rect">
            <a:avLst/>
          </a:prstGeom>
        </p:spPr>
      </p:pic>
    </p:spTree>
    <p:extLst>
      <p:ext uri="{BB962C8B-B14F-4D97-AF65-F5344CB8AC3E}">
        <p14:creationId xmlns:p14="http://schemas.microsoft.com/office/powerpoint/2010/main" val="4179073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style.rotation</p:attrName>
                                        </p:attrNameLst>
                                      </p:cBhvr>
                                      <p:tavLst>
                                        <p:tav tm="0">
                                          <p:val>
                                            <p:fltVal val="360"/>
                                          </p:val>
                                        </p:tav>
                                        <p:tav tm="100000">
                                          <p:val>
                                            <p:fltVal val="0"/>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xmlns="" id="{F1F1C1B5-6351-4753-8249-F093E13E86EA}"/>
              </a:ext>
            </a:extLst>
          </p:cNvPr>
          <p:cNvGrpSpPr/>
          <p:nvPr/>
        </p:nvGrpSpPr>
        <p:grpSpPr>
          <a:xfrm>
            <a:off x="601971" y="435707"/>
            <a:ext cx="10501714" cy="5604369"/>
            <a:chOff x="601971" y="435707"/>
            <a:chExt cx="10501714" cy="5604369"/>
          </a:xfrm>
        </p:grpSpPr>
        <p:grpSp>
          <p:nvGrpSpPr>
            <p:cNvPr id="13" name="Group 12">
              <a:extLst>
                <a:ext uri="{FF2B5EF4-FFF2-40B4-BE49-F238E27FC236}">
                  <a16:creationId xmlns:a16="http://schemas.microsoft.com/office/drawing/2014/main" xmlns="" id="{73AD56F0-21AA-4416-A56D-33413AC0381C}"/>
                </a:ext>
              </a:extLst>
            </p:cNvPr>
            <p:cNvGrpSpPr/>
            <p:nvPr/>
          </p:nvGrpSpPr>
          <p:grpSpPr>
            <a:xfrm>
              <a:off x="1181969" y="716235"/>
              <a:ext cx="9921716" cy="5323841"/>
              <a:chOff x="1190601" y="4542474"/>
              <a:chExt cx="9921716" cy="5323841"/>
            </a:xfrm>
          </p:grpSpPr>
          <p:sp>
            <p:nvSpPr>
              <p:cNvPr id="17" name="Rectangle: Rounded Corners 16">
                <a:extLst>
                  <a:ext uri="{FF2B5EF4-FFF2-40B4-BE49-F238E27FC236}">
                    <a16:creationId xmlns:a16="http://schemas.microsoft.com/office/drawing/2014/main" xmlns="" id="{ECDBD66C-8C27-4CDD-8C98-B3D12CAA0C84}"/>
                  </a:ext>
                </a:extLst>
              </p:cNvPr>
              <p:cNvSpPr/>
              <p:nvPr/>
            </p:nvSpPr>
            <p:spPr>
              <a:xfrm>
                <a:off x="1190601" y="4542474"/>
                <a:ext cx="9900933" cy="5323841"/>
              </a:xfrm>
              <a:prstGeom prst="roundRect">
                <a:avLst>
                  <a:gd name="adj" fmla="val 725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35FA6956-5C19-40FC-B3A2-9794F92035AA}"/>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xmlns="" id="{B7DA1AC4-55ED-43FF-830F-7BD957063B87}"/>
                  </a:ext>
                </a:extLst>
              </p:cNvPr>
              <p:cNvSpPr/>
              <p:nvPr/>
            </p:nvSpPr>
            <p:spPr>
              <a:xfrm>
                <a:off x="1440466" y="4684258"/>
                <a:ext cx="8013502" cy="5105308"/>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Để việc tìm kiếm dữ liệu trong máy tính được dễ dàng và nhanh chóng, khi đặt tên thư mục và tệp em nên: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A. Đặt tên theo ý thích như tên người thân hay tên thú cưng.</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B. Đặt tên sao cho dễ nhớ và để biết trong đó chứa gì.</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C. Đặt tên giống như trong ví dụ của sách giáo khoa.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D. Đặt tên tuỳ ý, không cần theo quy tắc gì.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Tệp có phần mở rộng .exe thuộc loại tệp gì?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A. Không có loại tệp này.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B. Tệp chương trình máy tính.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C. Tập dữ liệu của phần mềm Microsoft Word. </a:t>
                </a:r>
                <a:endParaRPr lang="en-US" sz="2000">
                  <a:latin typeface="UTM Avo" panose="02040603050506020204" pitchFamily="18" charset="0"/>
                  <a:cs typeface="Times New Roman" panose="02020603050405020304" pitchFamily="18" charset="0"/>
                </a:endParaRPr>
              </a:p>
              <a:p>
                <a:pPr indent="342900" algn="just" defTabSz="342900">
                  <a:lnSpc>
                    <a:spcPct val="150000"/>
                  </a:lnSpc>
                </a:pPr>
                <a:r>
                  <a:rPr lang="vi-VN" sz="2000">
                    <a:latin typeface="UTM Avo" panose="02040603050506020204" pitchFamily="18" charset="0"/>
                    <a:cs typeface="Times New Roman" panose="02020603050405020304" pitchFamily="18" charset="0"/>
                  </a:rPr>
                  <a:t>D. Tệp dữ liệu video.</a:t>
                </a:r>
              </a:p>
            </p:txBody>
          </p:sp>
        </p:grpSp>
        <p:pic>
          <p:nvPicPr>
            <p:cNvPr id="24" name="Picture 23">
              <a:extLst>
                <a:ext uri="{FF2B5EF4-FFF2-40B4-BE49-F238E27FC236}">
                  <a16:creationId xmlns:a16="http://schemas.microsoft.com/office/drawing/2014/main" xmlns="" id="{72C86AA5-E876-4CB4-92C2-B434D3E9FBC4}"/>
                </a:ext>
              </a:extLst>
            </p:cNvPr>
            <p:cNvPicPr>
              <a:picLocks noChangeAspect="1"/>
            </p:cNvPicPr>
            <p:nvPr/>
          </p:nvPicPr>
          <p:blipFill>
            <a:blip r:embed="rId2"/>
            <a:stretch>
              <a:fillRect/>
            </a:stretch>
          </p:blipFill>
          <p:spPr>
            <a:xfrm>
              <a:off x="601971" y="435707"/>
              <a:ext cx="903656" cy="885726"/>
            </a:xfrm>
            <a:prstGeom prst="rect">
              <a:avLst/>
            </a:prstGeom>
          </p:spPr>
        </p:pic>
        <p:pic>
          <p:nvPicPr>
            <p:cNvPr id="26" name="Picture 25">
              <a:extLst>
                <a:ext uri="{FF2B5EF4-FFF2-40B4-BE49-F238E27FC236}">
                  <a16:creationId xmlns:a16="http://schemas.microsoft.com/office/drawing/2014/main" xmlns="" id="{60259513-3A3B-487C-851C-62A8883ED233}"/>
                </a:ext>
              </a:extLst>
            </p:cNvPr>
            <p:cNvPicPr>
              <a:picLocks noChangeAspect="1"/>
            </p:cNvPicPr>
            <p:nvPr/>
          </p:nvPicPr>
          <p:blipFill>
            <a:blip r:embed="rId3"/>
            <a:stretch>
              <a:fillRect/>
            </a:stretch>
          </p:blipFill>
          <p:spPr>
            <a:xfrm>
              <a:off x="10433338" y="704537"/>
              <a:ext cx="661756" cy="554444"/>
            </a:xfrm>
            <a:prstGeom prst="rect">
              <a:avLst/>
            </a:prstGeom>
          </p:spPr>
        </p:pic>
      </p:grpSp>
      <p:pic>
        <p:nvPicPr>
          <p:cNvPr id="18" name="Picture 17">
            <a:extLst>
              <a:ext uri="{FF2B5EF4-FFF2-40B4-BE49-F238E27FC236}">
                <a16:creationId xmlns:a16="http://schemas.microsoft.com/office/drawing/2014/main" xmlns="" id="{E50F9F1B-CCDC-467B-B02E-188E1AB6AB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553084" y="4623955"/>
            <a:ext cx="2295438" cy="1835530"/>
          </a:xfrm>
          <a:prstGeom prst="rect">
            <a:avLst/>
          </a:prstGeom>
        </p:spPr>
      </p:pic>
    </p:spTree>
    <p:extLst>
      <p:ext uri="{BB962C8B-B14F-4D97-AF65-F5344CB8AC3E}">
        <p14:creationId xmlns:p14="http://schemas.microsoft.com/office/powerpoint/2010/main" val="111971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BF05CACA-FC86-4A09-99C8-53DEEE45480F}"/>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CÁC BIỆN PHÁP BẢO VỆ DỮ LIỆU</a:t>
            </a:r>
          </a:p>
        </p:txBody>
      </p:sp>
      <p:grpSp>
        <p:nvGrpSpPr>
          <p:cNvPr id="11" name="Group 10">
            <a:extLst>
              <a:ext uri="{FF2B5EF4-FFF2-40B4-BE49-F238E27FC236}">
                <a16:creationId xmlns:a16="http://schemas.microsoft.com/office/drawing/2014/main" xmlns="" id="{0E75C4E2-4627-4ABD-ACA9-9CF878685F42}"/>
              </a:ext>
            </a:extLst>
          </p:cNvPr>
          <p:cNvGrpSpPr/>
          <p:nvPr/>
        </p:nvGrpSpPr>
        <p:grpSpPr>
          <a:xfrm>
            <a:off x="712506" y="1191358"/>
            <a:ext cx="11077712" cy="2500060"/>
            <a:chOff x="1117600" y="3507248"/>
            <a:chExt cx="10503748" cy="2500060"/>
          </a:xfrm>
        </p:grpSpPr>
        <p:grpSp>
          <p:nvGrpSpPr>
            <p:cNvPr id="10" name="Group 9">
              <a:extLst>
                <a:ext uri="{FF2B5EF4-FFF2-40B4-BE49-F238E27FC236}">
                  <a16:creationId xmlns:a16="http://schemas.microsoft.com/office/drawing/2014/main" xmlns="" id="{47129611-B319-4F9F-BD09-C4B96DED013B}"/>
                </a:ext>
              </a:extLst>
            </p:cNvPr>
            <p:cNvGrpSpPr/>
            <p:nvPr/>
          </p:nvGrpSpPr>
          <p:grpSpPr>
            <a:xfrm>
              <a:off x="1117600" y="3507248"/>
              <a:ext cx="10503748" cy="2500060"/>
              <a:chOff x="1493520" y="3870260"/>
              <a:chExt cx="10503748" cy="2500060"/>
            </a:xfrm>
          </p:grpSpPr>
          <p:sp>
            <p:nvSpPr>
              <p:cNvPr id="12" name="Rectangle: Rounded Corners 11">
                <a:extLst>
                  <a:ext uri="{FF2B5EF4-FFF2-40B4-BE49-F238E27FC236}">
                    <a16:creationId xmlns:a16="http://schemas.microsoft.com/office/drawing/2014/main" xmlns="" id="{BED920E5-FB13-4F3D-8C0F-0595AF26514E}"/>
                  </a:ext>
                </a:extLst>
              </p:cNvPr>
              <p:cNvSpPr/>
              <p:nvPr/>
            </p:nvSpPr>
            <p:spPr>
              <a:xfrm>
                <a:off x="1493520" y="3870260"/>
                <a:ext cx="3712350" cy="673735"/>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xmlns="" id="{3FDCD77D-0C47-4653-9492-55C0E3681AF2}"/>
                  </a:ext>
                </a:extLst>
              </p:cNvPr>
              <p:cNvSpPr/>
              <p:nvPr/>
            </p:nvSpPr>
            <p:spPr>
              <a:xfrm>
                <a:off x="1493520" y="4460240"/>
                <a:ext cx="10503748" cy="1910080"/>
              </a:xfrm>
              <a:prstGeom prst="roundRect">
                <a:avLst>
                  <a:gd name="adj" fmla="val 9680"/>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ABAD6ABD-A150-4770-8560-5FDA0E832454}"/>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2</a:t>
                </a:r>
                <a:endParaRPr lang="vi-VN" sz="2000" b="1">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xmlns="" id="{74A0C4B0-C454-4065-BB02-6BB3F9D116A9}"/>
                  </a:ext>
                </a:extLst>
              </p:cNvPr>
              <p:cNvSpPr/>
              <p:nvPr/>
            </p:nvSpPr>
            <p:spPr>
              <a:xfrm>
                <a:off x="3405981" y="3936428"/>
                <a:ext cx="1726316" cy="628587"/>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xmlns="" id="{07F1CCD9-F314-4575-AF33-A180B788177B}"/>
                </a:ext>
              </a:extLst>
            </p:cNvPr>
            <p:cNvSpPr/>
            <p:nvPr/>
          </p:nvSpPr>
          <p:spPr>
            <a:xfrm>
              <a:off x="3040457" y="3578627"/>
              <a:ext cx="1715920" cy="471668"/>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Bảo vệ dữ liệu</a:t>
              </a:r>
              <a:endParaRPr lang="vi-VN" sz="2000" b="1">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xmlns="" id="{398E869B-F65A-4254-A3E0-2B78A1C9C21C}"/>
              </a:ext>
            </a:extLst>
          </p:cNvPr>
          <p:cNvSpPr/>
          <p:nvPr/>
        </p:nvSpPr>
        <p:spPr>
          <a:xfrm>
            <a:off x="893616" y="1886113"/>
            <a:ext cx="10141527"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 Máy tính của em có nhiều dữ liệu quan trọng. Em muốn bảo vệ dữ liệu trong máy tính của mình thì: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a) Em sẽ chọn cách bảo vệ dữ liệu nào?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b) Tại sao em chọn cách đó?</a:t>
            </a:r>
          </a:p>
        </p:txBody>
      </p:sp>
      <p:pic>
        <p:nvPicPr>
          <p:cNvPr id="16" name="Picture 15" descr="A computer monitor and keyboard&#10;&#10;Description automatically generated with low confidence">
            <a:extLst>
              <a:ext uri="{FF2B5EF4-FFF2-40B4-BE49-F238E27FC236}">
                <a16:creationId xmlns:a16="http://schemas.microsoft.com/office/drawing/2014/main" xmlns="" id="{6C65DF27-85CB-4D62-914E-EFE971C07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4980" y="2940734"/>
            <a:ext cx="3534514" cy="3534514"/>
          </a:xfrm>
          <a:prstGeom prst="rect">
            <a:avLst/>
          </a:prstGeom>
        </p:spPr>
      </p:pic>
    </p:spTree>
    <p:extLst>
      <p:ext uri="{BB962C8B-B14F-4D97-AF65-F5344CB8AC3E}">
        <p14:creationId xmlns:p14="http://schemas.microsoft.com/office/powerpoint/2010/main" val="1855044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1" nodeType="clickEffect">
                                  <p:stCondLst>
                                    <p:cond delay="0"/>
                                  </p:stCondLst>
                                  <p:childTnLst>
                                    <p:set>
                                      <p:cBhvr>
                                        <p:cTn id="25" dur="1" fill="hold">
                                          <p:stCondLst>
                                            <p:cond delay="0"/>
                                          </p:stCondLst>
                                        </p:cTn>
                                        <p:tgtEl>
                                          <p:spTgt spid="20">
                                            <p:txEl>
                                              <p:pRg st="1" end="1"/>
                                            </p:txEl>
                                          </p:spTgt>
                                        </p:tgtEl>
                                        <p:attrNameLst>
                                          <p:attrName>style.visibility</p:attrName>
                                        </p:attrNameLst>
                                      </p:cBhvr>
                                      <p:to>
                                        <p:strVal val="visible"/>
                                      </p:to>
                                    </p:set>
                                    <p:animEffect transition="in" filter="fade">
                                      <p:cBhvr>
                                        <p:cTn id="26" dur="500"/>
                                        <p:tgtEl>
                                          <p:spTgt spid="2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1" nodeType="clickEffect">
                                  <p:stCondLst>
                                    <p:cond delay="0"/>
                                  </p:stCondLst>
                                  <p:childTnLst>
                                    <p:set>
                                      <p:cBhvr>
                                        <p:cTn id="30" dur="1" fill="hold">
                                          <p:stCondLst>
                                            <p:cond delay="0"/>
                                          </p:stCondLst>
                                        </p:cTn>
                                        <p:tgtEl>
                                          <p:spTgt spid="20">
                                            <p:txEl>
                                              <p:pRg st="2" end="2"/>
                                            </p:txEl>
                                          </p:spTgt>
                                        </p:tgtEl>
                                        <p:attrNameLst>
                                          <p:attrName>style.visibility</p:attrName>
                                        </p:attrNameLst>
                                      </p:cBhvr>
                                      <p:to>
                                        <p:strVal val="visible"/>
                                      </p:to>
                                    </p:set>
                                    <p:animEffect transition="in" filter="fade">
                                      <p:cBhvr>
                                        <p:cTn id="31" dur="500"/>
                                        <p:tgtEl>
                                          <p:spTgt spid="20">
                                            <p:txEl>
                                              <p:pRg st="2" end="2"/>
                                            </p:txEl>
                                          </p:spTgt>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AFE0CB1A-3BDB-49F2-BFC0-A55023416962}"/>
              </a:ext>
            </a:extLst>
          </p:cNvPr>
          <p:cNvSpPr/>
          <p:nvPr/>
        </p:nvSpPr>
        <p:spPr>
          <a:xfrm>
            <a:off x="599941" y="1414120"/>
            <a:ext cx="10992118" cy="3773021"/>
          </a:xfrm>
          <a:prstGeom prst="rect">
            <a:avLst/>
          </a:prstGeom>
        </p:spPr>
        <p:txBody>
          <a:bodyPr wrap="square">
            <a:spAutoFit/>
          </a:bodyPr>
          <a:lstStyle/>
          <a:p>
            <a:pPr algn="just" defTabSz="342900">
              <a:lnSpc>
                <a:spcPct val="150000"/>
              </a:lnSpc>
            </a:pPr>
            <a:r>
              <a:rPr lang="vi-VN" b="1">
                <a:solidFill>
                  <a:srgbClr val="0000FF"/>
                </a:solidFill>
                <a:latin typeface="UTM Avo" panose="02040603050506020204" pitchFamily="18" charset="0"/>
                <a:cs typeface="Times New Roman" panose="02020603050405020304" pitchFamily="18" charset="0"/>
              </a:rPr>
              <a:t>a) Sao lưu dữ liệu</a:t>
            </a:r>
            <a:r>
              <a:rPr lang="en-US" b="1">
                <a:solidFill>
                  <a:srgbClr val="0000FF"/>
                </a:solidFill>
                <a:latin typeface="UTM Avo" panose="02040603050506020204" pitchFamily="18" charset="0"/>
                <a:cs typeface="Times New Roman" panose="02020603050405020304" pitchFamily="18" charset="0"/>
              </a:rPr>
              <a:t>: </a:t>
            </a:r>
            <a:r>
              <a:rPr lang="en-US">
                <a:latin typeface="UTM Avo" panose="02040603050506020204" pitchFamily="18" charset="0"/>
                <a:cs typeface="Times New Roman" panose="02020603050405020304" pitchFamily="18" charset="0"/>
              </a:rPr>
              <a:t>l</a:t>
            </a:r>
            <a:r>
              <a:rPr lang="vi-VN">
                <a:latin typeface="UTM Avo" panose="02040603050506020204" pitchFamily="18" charset="0"/>
                <a:cs typeface="Times New Roman" panose="02020603050405020304" pitchFamily="18" charset="0"/>
              </a:rPr>
              <a:t>à tạo ra bản sao các tệp và thư mục rồi lưu chúng lên một thiết bị lưu trữ. Thiết bị lưu trữ đó cho phép em khôi phục lại dữ liệu nếu có điều gì đó xảy ra với bản gốc.</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sym typeface="Wingdings 2" panose="05020102010507070707" pitchFamily="18" charset="2"/>
              </a:rPr>
              <a:t></a:t>
            </a:r>
            <a:r>
              <a:rPr lang="en-US">
                <a:latin typeface="UTM Avo" panose="02040603050506020204" pitchFamily="18" charset="0"/>
                <a:cs typeface="Times New Roman" panose="02020603050405020304" pitchFamily="18" charset="0"/>
                <a:sym typeface="Wingdings 2" panose="05020102010507070707" pitchFamily="18" charset="2"/>
              </a:rPr>
              <a:t> </a:t>
            </a:r>
            <a:r>
              <a:rPr lang="vi-VN">
                <a:solidFill>
                  <a:srgbClr val="ED3376"/>
                </a:solidFill>
                <a:latin typeface="UTM Avo" panose="02040603050506020204" pitchFamily="18" charset="0"/>
                <a:cs typeface="Times New Roman" panose="02020603050405020304" pitchFamily="18" charset="0"/>
              </a:rPr>
              <a:t>Sao lưu cục bộ</a:t>
            </a:r>
            <a:r>
              <a:rPr lang="en-US">
                <a:solidFill>
                  <a:srgbClr val="ED3376"/>
                </a:solidFill>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là bản sao được đặt trên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cùng máy tính chứa bản gốc hoặc trên các thiết bị lưu trữ như ổ cứng ngoài, USB,...</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Cách sao lưu này hữu ích vì có thể phục hồi nhanh chóng. Tuy nhiên, nếu xảy ra những rủi ro cho thiết bị lưu trữ hoặc máy tính bị thất lạc, bản sao lưu sẽ bị mất theo bản gốc. Kết quả là dữ liệu không thể khôi phục được. </a:t>
            </a:r>
          </a:p>
          <a:p>
            <a:pPr algn="just" defTabSz="342900">
              <a:lnSpc>
                <a:spcPct val="150000"/>
              </a:lnSpc>
            </a:pPr>
            <a:r>
              <a:rPr lang="vi-VN">
                <a:latin typeface="UTM Avo" panose="02040603050506020204" pitchFamily="18" charset="0"/>
                <a:cs typeface="Times New Roman" panose="02020603050405020304" pitchFamily="18" charset="0"/>
                <a:sym typeface="Wingdings 2" panose="05020102010507070707" pitchFamily="18" charset="2"/>
              </a:rPr>
              <a:t></a:t>
            </a:r>
            <a:r>
              <a:rPr lang="en-US">
                <a:latin typeface="UTM Avo" panose="02040603050506020204" pitchFamily="18" charset="0"/>
                <a:cs typeface="Times New Roman" panose="02020603050405020304" pitchFamily="18" charset="0"/>
                <a:sym typeface="Wingdings 2" panose="05020102010507070707" pitchFamily="18" charset="2"/>
              </a:rPr>
              <a:t> </a:t>
            </a:r>
            <a:r>
              <a:rPr lang="vi-VN">
                <a:solidFill>
                  <a:srgbClr val="ED3376"/>
                </a:solidFill>
                <a:latin typeface="UTM Avo" panose="02040603050506020204" pitchFamily="18" charset="0"/>
                <a:cs typeface="Times New Roman" panose="02020603050405020304" pitchFamily="18" charset="0"/>
              </a:rPr>
              <a:t>Sao lưu từ xa </a:t>
            </a:r>
            <a:r>
              <a:rPr lang="vi-VN">
                <a:latin typeface="UTM Avo" panose="02040603050506020204" pitchFamily="18" charset="0"/>
                <a:cs typeface="Times New Roman" panose="02020603050405020304" pitchFamily="18" charset="0"/>
              </a:rPr>
              <a:t>là bản sao được đặt bên ngoài máy tính chứa bản gốc. Bản sao có thể lưu ở một máy tính khác, hoặc đưa lên Internet nhờ công nghệ đám mây. Nếu máy tính bị hỏng thì bản sao lưu vẫn an toàn.</a:t>
            </a:r>
          </a:p>
        </p:txBody>
      </p:sp>
      <p:cxnSp>
        <p:nvCxnSpPr>
          <p:cNvPr id="10" name="Straight Connector 9">
            <a:extLst>
              <a:ext uri="{FF2B5EF4-FFF2-40B4-BE49-F238E27FC236}">
                <a16:creationId xmlns:a16="http://schemas.microsoft.com/office/drawing/2014/main" xmlns="" id="{1F4553C0-997F-4F8A-9DF4-B0AFD35FE7C7}"/>
              </a:ext>
            </a:extLst>
          </p:cNvPr>
          <p:cNvCxnSpPr/>
          <p:nvPr/>
        </p:nvCxnSpPr>
        <p:spPr>
          <a:xfrm>
            <a:off x="1787236" y="1218313"/>
            <a:ext cx="101727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5C135F39-DBB6-4A3C-AF7B-342EEF4AF99A}"/>
              </a:ext>
            </a:extLst>
          </p:cNvPr>
          <p:cNvSpPr/>
          <p:nvPr/>
        </p:nvSpPr>
        <p:spPr>
          <a:xfrm>
            <a:off x="1787235" y="626300"/>
            <a:ext cx="7701009" cy="574388"/>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MỘT SỐ BIỆN PHÁP CHÍNH ĐỂ BẢO VỆ DỮ LIỆU</a:t>
            </a:r>
            <a:endParaRPr lang="vi-VN" sz="2400" b="1">
              <a:latin typeface="UTM Avo" panose="020406030505060202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xmlns="" id="{FDEFDEC5-DC2F-4397-8A83-777CBEC10B01}"/>
              </a:ext>
            </a:extLst>
          </p:cNvPr>
          <p:cNvPicPr>
            <a:picLocks noChangeAspect="1"/>
          </p:cNvPicPr>
          <p:nvPr/>
        </p:nvPicPr>
        <p:blipFill>
          <a:blip r:embed="rId2"/>
          <a:stretch>
            <a:fillRect/>
          </a:stretch>
        </p:blipFill>
        <p:spPr>
          <a:xfrm>
            <a:off x="599941" y="528395"/>
            <a:ext cx="888648" cy="885725"/>
          </a:xfrm>
          <a:prstGeom prst="rect">
            <a:avLst/>
          </a:prstGeom>
        </p:spPr>
      </p:pic>
    </p:spTree>
    <p:extLst>
      <p:ext uri="{BB962C8B-B14F-4D97-AF65-F5344CB8AC3E}">
        <p14:creationId xmlns:p14="http://schemas.microsoft.com/office/powerpoint/2010/main" val="2378150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8BA5AAE-E501-4306-B9CD-00B991460B32}"/>
              </a:ext>
            </a:extLst>
          </p:cNvPr>
          <p:cNvPicPr>
            <a:picLocks noChangeAspect="1"/>
          </p:cNvPicPr>
          <p:nvPr/>
        </p:nvPicPr>
        <p:blipFill>
          <a:blip r:embed="rId2"/>
          <a:stretch>
            <a:fillRect/>
          </a:stretch>
        </p:blipFill>
        <p:spPr>
          <a:xfrm>
            <a:off x="1513287" y="338523"/>
            <a:ext cx="9165425" cy="6180954"/>
          </a:xfrm>
          <a:prstGeom prst="rect">
            <a:avLst/>
          </a:prstGeom>
        </p:spPr>
      </p:pic>
    </p:spTree>
    <p:extLst>
      <p:ext uri="{BB962C8B-B14F-4D97-AF65-F5344CB8AC3E}">
        <p14:creationId xmlns:p14="http://schemas.microsoft.com/office/powerpoint/2010/main" val="2211436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71FA5B9A-C622-4103-870F-FB52B2A83D92}"/>
              </a:ext>
            </a:extLst>
          </p:cNvPr>
          <p:cNvSpPr/>
          <p:nvPr/>
        </p:nvSpPr>
        <p:spPr>
          <a:xfrm>
            <a:off x="1787235" y="626300"/>
            <a:ext cx="7378279" cy="574388"/>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MỘT SỐ BIỆN PHÁP CHÍNH ĐỂ BẢO VỆ DỮ LIỆU</a:t>
            </a:r>
            <a:endParaRPr lang="vi-VN" sz="2400" b="1">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xmlns="" id="{238A6757-1EC0-43BB-8960-203534ABABE1}"/>
              </a:ext>
            </a:extLst>
          </p:cNvPr>
          <p:cNvPicPr>
            <a:picLocks noChangeAspect="1"/>
          </p:cNvPicPr>
          <p:nvPr/>
        </p:nvPicPr>
        <p:blipFill>
          <a:blip r:embed="rId2"/>
          <a:stretch>
            <a:fillRect/>
          </a:stretch>
        </p:blipFill>
        <p:spPr>
          <a:xfrm>
            <a:off x="599941" y="528395"/>
            <a:ext cx="888648" cy="885725"/>
          </a:xfrm>
          <a:prstGeom prst="rect">
            <a:avLst/>
          </a:prstGeom>
        </p:spPr>
      </p:pic>
      <p:sp>
        <p:nvSpPr>
          <p:cNvPr id="6" name="Rectangle 5">
            <a:extLst>
              <a:ext uri="{FF2B5EF4-FFF2-40B4-BE49-F238E27FC236}">
                <a16:creationId xmlns:a16="http://schemas.microsoft.com/office/drawing/2014/main" xmlns="" id="{AFE0CB1A-3BDB-49F2-BFC0-A55023416962}"/>
              </a:ext>
            </a:extLst>
          </p:cNvPr>
          <p:cNvSpPr/>
          <p:nvPr/>
        </p:nvSpPr>
        <p:spPr>
          <a:xfrm>
            <a:off x="599941" y="1414120"/>
            <a:ext cx="10992118" cy="2526525"/>
          </a:xfrm>
          <a:prstGeom prst="rect">
            <a:avLst/>
          </a:prstGeom>
        </p:spPr>
        <p:txBody>
          <a:bodyPr wrap="square">
            <a:spAutoFit/>
          </a:bodyPr>
          <a:lstStyle/>
          <a:p>
            <a:pPr algn="just" defTabSz="342900">
              <a:lnSpc>
                <a:spcPct val="150000"/>
              </a:lnSpc>
            </a:pPr>
            <a:r>
              <a:rPr lang="en-US" b="1">
                <a:solidFill>
                  <a:srgbClr val="0000FF"/>
                </a:solidFill>
                <a:latin typeface="UTM Avo" panose="02040603050506020204" pitchFamily="18" charset="0"/>
                <a:cs typeface="Times New Roman" panose="02020603050405020304" pitchFamily="18" charset="0"/>
              </a:rPr>
              <a:t>b</a:t>
            </a:r>
            <a:r>
              <a:rPr lang="vi-VN" b="1">
                <a:solidFill>
                  <a:srgbClr val="0000FF"/>
                </a:solidFill>
                <a:latin typeface="UTM Avo" panose="02040603050506020204" pitchFamily="18" charset="0"/>
                <a:cs typeface="Times New Roman" panose="02020603050405020304" pitchFamily="18" charset="0"/>
              </a:rPr>
              <a:t>) Tài khoản người sử dụng và mật k</a:t>
            </a:r>
            <a:r>
              <a:rPr lang="en-US" b="1">
                <a:solidFill>
                  <a:srgbClr val="0000FF"/>
                </a:solidFill>
                <a:latin typeface="UTM Avo" panose="02040603050506020204" pitchFamily="18" charset="0"/>
                <a:cs typeface="Times New Roman" panose="02020603050405020304" pitchFamily="18" charset="0"/>
              </a:rPr>
              <a:t>hẩu: </a:t>
            </a:r>
            <a:r>
              <a:rPr lang="vi-VN">
                <a:latin typeface="UTM Avo" panose="02040603050506020204" pitchFamily="18" charset="0"/>
                <a:cs typeface="Times New Roman" panose="02020603050405020304" pitchFamily="18" charset="0"/>
              </a:rPr>
              <a:t>Để bảo vệ dữ liệu, tránh bị người khác truy cập trái phép, em nên đặt mật khẩu cho tài khoản của mình trên máy tính.</a:t>
            </a:r>
            <a:endParaRPr lang="en-US">
              <a:latin typeface="UTM Avo" panose="02040603050506020204" pitchFamily="18" charset="0"/>
              <a:cs typeface="Times New Roman" panose="02020603050405020304" pitchFamily="18" charset="0"/>
            </a:endParaRPr>
          </a:p>
          <a:p>
            <a:pPr algn="just" defTabSz="342900">
              <a:lnSpc>
                <a:spcPct val="150000"/>
              </a:lnSpc>
            </a:pPr>
            <a:r>
              <a:rPr lang="en-US" b="1">
                <a:solidFill>
                  <a:srgbClr val="0000FF"/>
                </a:solidFill>
                <a:latin typeface="UTM Avo" panose="02040603050506020204" pitchFamily="18" charset="0"/>
                <a:cs typeface="Times New Roman" panose="02020603050405020304" pitchFamily="18" charset="0"/>
              </a:rPr>
              <a:t>c) Phần mềm chống virus: </a:t>
            </a:r>
            <a:r>
              <a:rPr lang="vi-VN">
                <a:latin typeface="UTM Avo" panose="02040603050506020204" pitchFamily="18" charset="0"/>
                <a:cs typeface="Times New Roman" panose="02020603050405020304" pitchFamily="18" charset="0"/>
              </a:rPr>
              <a:t>Có những phần mềm độc hại có thể làm hỏng dữ liệu và các chương trình trong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máy tính. Phần mềm độc hại có nhiều loại khác nhau như virus, sâu, phần mềm gián điệp,... Phần mềm chống virus được thiết kế để phát hiện và diệt virus; phát hiện và chặn các cuộc tấn công từ phần mềm độc hại. </a:t>
            </a:r>
          </a:p>
        </p:txBody>
      </p:sp>
      <p:pic>
        <p:nvPicPr>
          <p:cNvPr id="3" name="Picture 2">
            <a:extLst>
              <a:ext uri="{FF2B5EF4-FFF2-40B4-BE49-F238E27FC236}">
                <a16:creationId xmlns:a16="http://schemas.microsoft.com/office/drawing/2014/main" xmlns="" id="{B84BA165-F21F-4C14-91CB-1243088D03B2}"/>
              </a:ext>
            </a:extLst>
          </p:cNvPr>
          <p:cNvPicPr>
            <a:picLocks noChangeAspect="1"/>
          </p:cNvPicPr>
          <p:nvPr/>
        </p:nvPicPr>
        <p:blipFill>
          <a:blip r:embed="rId3"/>
          <a:stretch>
            <a:fillRect/>
          </a:stretch>
        </p:blipFill>
        <p:spPr>
          <a:xfrm>
            <a:off x="7107660" y="3762919"/>
            <a:ext cx="4484399" cy="2542212"/>
          </a:xfrm>
          <a:prstGeom prst="rect">
            <a:avLst/>
          </a:prstGeom>
        </p:spPr>
      </p:pic>
      <p:sp>
        <p:nvSpPr>
          <p:cNvPr id="7" name="Rectangle 6">
            <a:extLst>
              <a:ext uri="{FF2B5EF4-FFF2-40B4-BE49-F238E27FC236}">
                <a16:creationId xmlns:a16="http://schemas.microsoft.com/office/drawing/2014/main" xmlns="" id="{FE4B9841-1EA2-497E-8717-C5ACBDF13B29}"/>
              </a:ext>
            </a:extLst>
          </p:cNvPr>
          <p:cNvSpPr/>
          <p:nvPr/>
        </p:nvSpPr>
        <p:spPr>
          <a:xfrm>
            <a:off x="599941" y="3868586"/>
            <a:ext cx="6330795" cy="2526525"/>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Một số hệ điều hành được trang bị sẵn phần mềm chống virus, chẳng hạn phần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mềm Windows Defender của hệ điều hành Windows. Để dữ liệu được an toàn, em cần đảm bảo máy tính của mình đã được cài phần mềm chống virus, phần mềm đó phải thường xuyên hoạt động và được cập nhật.</a:t>
            </a:r>
          </a:p>
        </p:txBody>
      </p:sp>
      <p:cxnSp>
        <p:nvCxnSpPr>
          <p:cNvPr id="5" name="Straight Connector 4">
            <a:extLst>
              <a:ext uri="{FF2B5EF4-FFF2-40B4-BE49-F238E27FC236}">
                <a16:creationId xmlns:a16="http://schemas.microsoft.com/office/drawing/2014/main" xmlns="" id="{42DC54E8-C95E-447A-8925-F15D281CD6B7}"/>
              </a:ext>
            </a:extLst>
          </p:cNvPr>
          <p:cNvCxnSpPr/>
          <p:nvPr/>
        </p:nvCxnSpPr>
        <p:spPr>
          <a:xfrm>
            <a:off x="1787236" y="1218313"/>
            <a:ext cx="101727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3500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CFA0699-4B99-46A2-8E0D-451DD5DFAF45}"/>
              </a:ext>
            </a:extLst>
          </p:cNvPr>
          <p:cNvPicPr>
            <a:picLocks noChangeAspect="1"/>
          </p:cNvPicPr>
          <p:nvPr/>
        </p:nvPicPr>
        <p:blipFill>
          <a:blip r:embed="rId2"/>
          <a:stretch>
            <a:fillRect/>
          </a:stretch>
        </p:blipFill>
        <p:spPr>
          <a:xfrm>
            <a:off x="405245" y="386585"/>
            <a:ext cx="10900064" cy="2645705"/>
          </a:xfrm>
          <a:prstGeom prst="rect">
            <a:avLst/>
          </a:prstGeom>
        </p:spPr>
      </p:pic>
      <p:grpSp>
        <p:nvGrpSpPr>
          <p:cNvPr id="4" name="Group 3">
            <a:extLst>
              <a:ext uri="{FF2B5EF4-FFF2-40B4-BE49-F238E27FC236}">
                <a16:creationId xmlns:a16="http://schemas.microsoft.com/office/drawing/2014/main" xmlns="" id="{4601A5D4-DC35-4E0C-B139-87B2022A44EE}"/>
              </a:ext>
            </a:extLst>
          </p:cNvPr>
          <p:cNvGrpSpPr/>
          <p:nvPr/>
        </p:nvGrpSpPr>
        <p:grpSpPr>
          <a:xfrm>
            <a:off x="445885" y="3000613"/>
            <a:ext cx="10747839" cy="3470802"/>
            <a:chOff x="693151" y="466001"/>
            <a:chExt cx="10747839" cy="3470802"/>
          </a:xfrm>
        </p:grpSpPr>
        <p:grpSp>
          <p:nvGrpSpPr>
            <p:cNvPr id="5" name="Group 4">
              <a:extLst>
                <a:ext uri="{FF2B5EF4-FFF2-40B4-BE49-F238E27FC236}">
                  <a16:creationId xmlns:a16="http://schemas.microsoft.com/office/drawing/2014/main" xmlns="" id="{E5A44976-D10B-462E-B06D-5E9960649D60}"/>
                </a:ext>
              </a:extLst>
            </p:cNvPr>
            <p:cNvGrpSpPr/>
            <p:nvPr/>
          </p:nvGrpSpPr>
          <p:grpSpPr>
            <a:xfrm>
              <a:off x="1181969" y="716236"/>
              <a:ext cx="10251717" cy="3220567"/>
              <a:chOff x="1190601" y="4542475"/>
              <a:chExt cx="10251717" cy="3220567"/>
            </a:xfrm>
          </p:grpSpPr>
          <p:sp>
            <p:nvSpPr>
              <p:cNvPr id="8" name="Rectangle: Rounded Corners 7">
                <a:extLst>
                  <a:ext uri="{FF2B5EF4-FFF2-40B4-BE49-F238E27FC236}">
                    <a16:creationId xmlns:a16="http://schemas.microsoft.com/office/drawing/2014/main" xmlns="" id="{66566A0F-CDD9-4B58-A345-198F5B2A44C0}"/>
                  </a:ext>
                </a:extLst>
              </p:cNvPr>
              <p:cNvSpPr/>
              <p:nvPr/>
            </p:nvSpPr>
            <p:spPr>
              <a:xfrm>
                <a:off x="1190601" y="4542475"/>
                <a:ext cx="10251717" cy="3220567"/>
              </a:xfrm>
              <a:prstGeom prst="roundRect">
                <a:avLst>
                  <a:gd name="adj" fmla="val 725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ADE08A92-A6FD-48E0-B040-EB881EBAD1BD}"/>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830BD08D-C986-4C29-A314-2F024AC28E3E}"/>
                  </a:ext>
                </a:extLst>
              </p:cNvPr>
              <p:cNvSpPr/>
              <p:nvPr/>
            </p:nvSpPr>
            <p:spPr>
              <a:xfrm>
                <a:off x="1440465" y="4684258"/>
                <a:ext cx="9688631" cy="2942024"/>
              </a:xfrm>
              <a:prstGeom prst="rect">
                <a:avLst/>
              </a:prstGeom>
            </p:spPr>
            <p:txBody>
              <a:bodyPr wrap="square">
                <a:spAutoFit/>
              </a:bodyPr>
              <a:lstStyle/>
              <a:p>
                <a:pPr algn="just" defTabSz="342900">
                  <a:lnSpc>
                    <a:spcPct val="150000"/>
                  </a:lnSpc>
                </a:pPr>
                <a:r>
                  <a:rPr lang="vi-VN" b="1">
                    <a:latin typeface="UTM Avo" panose="02040603050506020204" pitchFamily="18" charset="0"/>
                    <a:cs typeface="Times New Roman" panose="02020603050405020304" pitchFamily="18" charset="0"/>
                  </a:rPr>
                  <a:t>1. </a:t>
                </a:r>
                <a:r>
                  <a:rPr lang="vi-VN">
                    <a:latin typeface="UTM Avo" panose="02040603050506020204" pitchFamily="18" charset="0"/>
                    <a:cs typeface="Times New Roman" panose="02020603050405020304" pitchFamily="18" charset="0"/>
                  </a:rPr>
                  <a:t>Mật khẩu nào sau đây là mạnh nhất? </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pt-BR">
                    <a:latin typeface="UTM Avo" panose="02040603050506020204" pitchFamily="18" charset="0"/>
                    <a:cs typeface="Times New Roman" panose="02020603050405020304" pitchFamily="18" charset="0"/>
                  </a:rPr>
                  <a:t>A. 12345678. 		B. AnMinhKhoa.		C. matkhau.		D. 2n#M1nhKhoa.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b="1">
                    <a:latin typeface="UTM Avo" panose="02040603050506020204" pitchFamily="18" charset="0"/>
                    <a:cs typeface="Times New Roman" panose="02020603050405020304" pitchFamily="18" charset="0"/>
                  </a:rPr>
                  <a:t>2. </a:t>
                </a:r>
                <a:r>
                  <a:rPr lang="vi-VN">
                    <a:latin typeface="UTM Avo" panose="02040603050506020204" pitchFamily="18" charset="0"/>
                    <a:cs typeface="Times New Roman" panose="02020603050405020304" pitchFamily="18" charset="0"/>
                  </a:rPr>
                  <a:t>Hãy chọn những phát biểu sai?</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vi-VN">
                    <a:latin typeface="UTM Avo" panose="02040603050506020204" pitchFamily="18" charset="0"/>
                    <a:cs typeface="Times New Roman" panose="02020603050405020304" pitchFamily="18" charset="0"/>
                  </a:rPr>
                  <a:t>A. Lưu trữ bằng công nghệ đám mây tránh được rơi, mất, hỏng dữ liệu. </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vi-VN">
                    <a:latin typeface="UTM Avo" panose="02040603050506020204" pitchFamily="18" charset="0"/>
                    <a:cs typeface="Times New Roman" panose="02020603050405020304" pitchFamily="18" charset="0"/>
                  </a:rPr>
                  <a:t>B. Lưu trữ bằng đĩa CD cần phải có đầu ghi đĩa nhưng dung lượng rất lớn. </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vi-VN">
                    <a:latin typeface="UTM Avo" panose="02040603050506020204" pitchFamily="18" charset="0"/>
                    <a:cs typeface="Times New Roman" panose="02020603050405020304" pitchFamily="18" charset="0"/>
                  </a:rPr>
                  <a:t>C. Lưu trữ bằng đĩa cứng ngoài vừa nhỏ gọn vừa có dung lượng lớn.</a:t>
                </a:r>
                <a:endParaRPr lang="en-US">
                  <a:latin typeface="UTM Avo" panose="02040603050506020204" pitchFamily="18" charset="0"/>
                  <a:cs typeface="Times New Roman" panose="02020603050405020304" pitchFamily="18" charset="0"/>
                </a:endParaRPr>
              </a:p>
              <a:p>
                <a:pPr indent="342900" algn="just" defTabSz="342900">
                  <a:lnSpc>
                    <a:spcPct val="150000"/>
                  </a:lnSpc>
                </a:pPr>
                <a:r>
                  <a:rPr lang="vi-VN">
                    <a:latin typeface="UTM Avo" panose="02040603050506020204" pitchFamily="18" charset="0"/>
                    <a:cs typeface="Times New Roman" panose="02020603050405020304" pitchFamily="18" charset="0"/>
                  </a:rPr>
                  <a:t>D. Lưu trữ bằng thẻ nhớ, USB dễ bị rơi, mất dữ liệu nhưng thuận tiện.</a:t>
                </a:r>
              </a:p>
            </p:txBody>
          </p:sp>
        </p:grpSp>
        <p:pic>
          <p:nvPicPr>
            <p:cNvPr id="6" name="Picture 5">
              <a:extLst>
                <a:ext uri="{FF2B5EF4-FFF2-40B4-BE49-F238E27FC236}">
                  <a16:creationId xmlns:a16="http://schemas.microsoft.com/office/drawing/2014/main" xmlns="" id="{E40F2BEB-B044-4C9E-BA65-F6B20D04157B}"/>
                </a:ext>
              </a:extLst>
            </p:cNvPr>
            <p:cNvPicPr>
              <a:picLocks noChangeAspect="1"/>
            </p:cNvPicPr>
            <p:nvPr/>
          </p:nvPicPr>
          <p:blipFill>
            <a:blip r:embed="rId3"/>
            <a:stretch>
              <a:fillRect/>
            </a:stretch>
          </p:blipFill>
          <p:spPr>
            <a:xfrm>
              <a:off x="693151" y="466001"/>
              <a:ext cx="759002" cy="743942"/>
            </a:xfrm>
            <a:prstGeom prst="rect">
              <a:avLst/>
            </a:prstGeom>
          </p:spPr>
        </p:pic>
        <p:pic>
          <p:nvPicPr>
            <p:cNvPr id="7" name="Picture 6">
              <a:extLst>
                <a:ext uri="{FF2B5EF4-FFF2-40B4-BE49-F238E27FC236}">
                  <a16:creationId xmlns:a16="http://schemas.microsoft.com/office/drawing/2014/main" xmlns="" id="{63A8A854-992E-4C8F-A38B-23CBF41B58A8}"/>
                </a:ext>
              </a:extLst>
            </p:cNvPr>
            <p:cNvPicPr>
              <a:picLocks noChangeAspect="1"/>
            </p:cNvPicPr>
            <p:nvPr/>
          </p:nvPicPr>
          <p:blipFill>
            <a:blip r:embed="rId4"/>
            <a:stretch>
              <a:fillRect/>
            </a:stretch>
          </p:blipFill>
          <p:spPr>
            <a:xfrm>
              <a:off x="10779234" y="706076"/>
              <a:ext cx="661756" cy="554444"/>
            </a:xfrm>
            <a:prstGeom prst="rect">
              <a:avLst/>
            </a:prstGeom>
          </p:spPr>
        </p:pic>
      </p:grpSp>
      <p:pic>
        <p:nvPicPr>
          <p:cNvPr id="11" name="Picture 10">
            <a:extLst>
              <a:ext uri="{FF2B5EF4-FFF2-40B4-BE49-F238E27FC236}">
                <a16:creationId xmlns:a16="http://schemas.microsoft.com/office/drawing/2014/main" xmlns="" id="{13C9511F-6281-4234-8ADB-D9CBCA06A3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363708" y="5184078"/>
            <a:ext cx="1660032" cy="1327432"/>
          </a:xfrm>
          <a:prstGeom prst="rect">
            <a:avLst/>
          </a:prstGeom>
        </p:spPr>
      </p:pic>
    </p:spTree>
    <p:extLst>
      <p:ext uri="{BB962C8B-B14F-4D97-AF65-F5344CB8AC3E}">
        <p14:creationId xmlns:p14="http://schemas.microsoft.com/office/powerpoint/2010/main" val="1493404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par>
                              <p:cTn id="13" fill="hold">
                                <p:stCondLst>
                                  <p:cond delay="500"/>
                                </p:stCondLst>
                                <p:childTnLst>
                                  <p:par>
                                    <p:cTn id="14" presetID="2" presetClass="entr" presetSubtype="2" fill="hold" nodeType="afterEffect" p14:presetBounceEnd="44000">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14:bounceEnd="44000">
                                          <p:cBhvr additive="base">
                                            <p:cTn id="16" dur="500" fill="hold"/>
                                            <p:tgtEl>
                                              <p:spTgt spid="11"/>
                                            </p:tgtEl>
                                            <p:attrNameLst>
                                              <p:attrName>ppt_x</p:attrName>
                                            </p:attrNameLst>
                                          </p:cBhvr>
                                          <p:tavLst>
                                            <p:tav tm="0">
                                              <p:val>
                                                <p:strVal val="1+#ppt_w/2"/>
                                              </p:val>
                                            </p:tav>
                                            <p:tav tm="100000">
                                              <p:val>
                                                <p:strVal val="#ppt_x"/>
                                              </p:val>
                                            </p:tav>
                                          </p:tavLst>
                                        </p:anim>
                                        <p:anim calcmode="lin" valueType="num" p14:bounceEnd="44000">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1+#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9261</TotalTime>
  <Words>1196</Words>
  <Application>Microsoft Office PowerPoint</Application>
  <PresentationFormat>Custom</PresentationFormat>
  <Paragraphs>72</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HS</cp:lastModifiedBy>
  <cp:revision>494</cp:revision>
  <dcterms:created xsi:type="dcterms:W3CDTF">2021-11-14T08:33:55Z</dcterms:created>
  <dcterms:modified xsi:type="dcterms:W3CDTF">2022-09-25T03:58:37Z</dcterms:modified>
</cp:coreProperties>
</file>