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1461" r:id="rId2"/>
    <p:sldId id="1460" r:id="rId3"/>
    <p:sldId id="1462" r:id="rId4"/>
    <p:sldId id="1464" r:id="rId5"/>
    <p:sldId id="1474" r:id="rId6"/>
    <p:sldId id="1466" r:id="rId7"/>
    <p:sldId id="1467" r:id="rId8"/>
    <p:sldId id="1475" r:id="rId9"/>
    <p:sldId id="1468" r:id="rId10"/>
    <p:sldId id="308" r:id="rId11"/>
    <p:sldId id="1469" r:id="rId12"/>
    <p:sldId id="1472" r:id="rId13"/>
    <p:sldId id="271" r:id="rId14"/>
    <p:sldId id="272" r:id="rId15"/>
    <p:sldId id="270" r:id="rId16"/>
    <p:sldId id="749" r:id="rId17"/>
    <p:sldId id="740" r:id="rId18"/>
    <p:sldId id="280" r:id="rId19"/>
    <p:sldId id="281" r:id="rId20"/>
    <p:sldId id="754" r:id="rId21"/>
    <p:sldId id="750" r:id="rId22"/>
    <p:sldId id="1481" r:id="rId23"/>
    <p:sldId id="1470" r:id="rId24"/>
    <p:sldId id="1471" r:id="rId25"/>
    <p:sldId id="1480" r:id="rId26"/>
    <p:sldId id="285" r:id="rId27"/>
    <p:sldId id="1415" r:id="rId28"/>
    <p:sldId id="1476" r:id="rId29"/>
    <p:sldId id="1477" r:id="rId30"/>
    <p:sldId id="1479" r:id="rId31"/>
    <p:sldId id="1478" r:id="rId32"/>
    <p:sldId id="1482" r:id="rId33"/>
    <p:sldId id="1483" r:id="rId34"/>
    <p:sldId id="1484" r:id="rId35"/>
    <p:sldId id="1485" r:id="rId36"/>
    <p:sldId id="1486" r:id="rId37"/>
    <p:sldId id="1487" r:id="rId38"/>
    <p:sldId id="1488" r:id="rId39"/>
    <p:sldId id="1489" r:id="rId40"/>
    <p:sldId id="1490" r:id="rId41"/>
    <p:sldId id="1491" r:id="rId42"/>
    <p:sldId id="1492" r:id="rId43"/>
    <p:sldId id="1493" r:id="rId44"/>
    <p:sldId id="1494"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03BD"/>
    <a:srgbClr val="1C11AF"/>
    <a:srgbClr val="1B04FA"/>
    <a:srgbClr val="FF0066"/>
    <a:srgbClr val="F9FECE"/>
    <a:srgbClr val="FF0000"/>
    <a:srgbClr val="3333CC"/>
    <a:srgbClr val="F7FA76"/>
    <a:srgbClr val="FCFE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55" autoAdjust="0"/>
  </p:normalViewPr>
  <p:slideViewPr>
    <p:cSldViewPr snapToGrid="0">
      <p:cViewPr varScale="1">
        <p:scale>
          <a:sx n="63" d="100"/>
          <a:sy n="63" d="100"/>
        </p:scale>
        <p:origin x="-522"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852B7B-34B2-4118-8875-D5CD0C2E48F4}" type="datetimeFigureOut">
              <a:rPr lang="en-US" smtClean="0"/>
              <a:t>11/26/2022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61CF8A-28E2-4785-8151-098E1A36ED42}" type="slidenum">
              <a:rPr lang="en-US" smtClean="0"/>
              <a:t>‹#›</a:t>
            </a:fld>
            <a:endParaRPr lang="en-US"/>
          </a:p>
        </p:txBody>
      </p:sp>
    </p:spTree>
    <p:extLst>
      <p:ext uri="{BB962C8B-B14F-4D97-AF65-F5344CB8AC3E}">
        <p14:creationId xmlns:p14="http://schemas.microsoft.com/office/powerpoint/2010/main" val="1763531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1</a:t>
            </a:fld>
            <a:endParaRPr lang="en-US"/>
          </a:p>
        </p:txBody>
      </p:sp>
    </p:spTree>
    <p:extLst>
      <p:ext uri="{BB962C8B-B14F-4D97-AF65-F5344CB8AC3E}">
        <p14:creationId xmlns:p14="http://schemas.microsoft.com/office/powerpoint/2010/main" val="1195304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2</a:t>
            </a:fld>
            <a:endParaRPr lang="en-US"/>
          </a:p>
        </p:txBody>
      </p:sp>
    </p:spTree>
    <p:extLst>
      <p:ext uri="{BB962C8B-B14F-4D97-AF65-F5344CB8AC3E}">
        <p14:creationId xmlns:p14="http://schemas.microsoft.com/office/powerpoint/2010/main" val="2321586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3</a:t>
            </a:fld>
            <a:endParaRPr lang="en-US"/>
          </a:p>
        </p:txBody>
      </p:sp>
    </p:spTree>
    <p:extLst>
      <p:ext uri="{BB962C8B-B14F-4D97-AF65-F5344CB8AC3E}">
        <p14:creationId xmlns:p14="http://schemas.microsoft.com/office/powerpoint/2010/main" val="3215017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a:solidFill>
                  <a:schemeClr val="tx1"/>
                </a:solidFill>
                <a:effectLst/>
                <a:latin typeface="+mn-lt"/>
                <a:ea typeface="+mn-ea"/>
                <a:cs typeface="+mn-cs"/>
              </a:rPr>
              <a:t>Gấu trúc là con vật biểu tượng của Trung Quốc.</a:t>
            </a:r>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4</a:t>
            </a:fld>
            <a:endParaRPr lang="en-US"/>
          </a:p>
        </p:txBody>
      </p:sp>
    </p:spTree>
    <p:extLst>
      <p:ext uri="{BB962C8B-B14F-4D97-AF65-F5344CB8AC3E}">
        <p14:creationId xmlns:p14="http://schemas.microsoft.com/office/powerpoint/2010/main" val="3260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5</a:t>
            </a:fld>
            <a:endParaRPr lang="en-US"/>
          </a:p>
        </p:txBody>
      </p:sp>
    </p:spTree>
    <p:extLst>
      <p:ext uri="{BB962C8B-B14F-4D97-AF65-F5344CB8AC3E}">
        <p14:creationId xmlns:p14="http://schemas.microsoft.com/office/powerpoint/2010/main" val="24293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6</a:t>
            </a:fld>
            <a:endParaRPr lang="en-US"/>
          </a:p>
        </p:txBody>
      </p:sp>
    </p:spTree>
    <p:extLst>
      <p:ext uri="{BB962C8B-B14F-4D97-AF65-F5344CB8AC3E}">
        <p14:creationId xmlns:p14="http://schemas.microsoft.com/office/powerpoint/2010/main" val="2040791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10</a:t>
            </a:fld>
            <a:endParaRPr lang="en-US"/>
          </a:p>
        </p:txBody>
      </p:sp>
    </p:spTree>
    <p:extLst>
      <p:ext uri="{BB962C8B-B14F-4D97-AF65-F5344CB8AC3E}">
        <p14:creationId xmlns:p14="http://schemas.microsoft.com/office/powerpoint/2010/main" val="4052888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61CF8A-28E2-4785-8151-098E1A36ED42}" type="slidenum">
              <a:rPr lang="en-US" smtClean="0"/>
              <a:t>11</a:t>
            </a:fld>
            <a:endParaRPr lang="en-US"/>
          </a:p>
        </p:txBody>
      </p:sp>
    </p:spTree>
    <p:extLst>
      <p:ext uri="{BB962C8B-B14F-4D97-AF65-F5344CB8AC3E}">
        <p14:creationId xmlns:p14="http://schemas.microsoft.com/office/powerpoint/2010/main" val="1071208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1CF8A-28E2-4785-8151-098E1A36ED42}" type="slidenum">
              <a:rPr lang="en-US" smtClean="0"/>
              <a:t>12</a:t>
            </a:fld>
            <a:endParaRPr lang="en-US"/>
          </a:p>
        </p:txBody>
      </p:sp>
    </p:spTree>
    <p:extLst>
      <p:ext uri="{BB962C8B-B14F-4D97-AF65-F5344CB8AC3E}">
        <p14:creationId xmlns:p14="http://schemas.microsoft.com/office/powerpoint/2010/main" val="3451758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019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2023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14442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435636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01891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11689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154991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48704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94423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1321171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36674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7C47F3D-9245-44A6-AA3F-A2B8B568D6F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B9F9283B-9385-4C6D-A251-71CF89BA9F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2D559B7-EAB5-4594-A268-B76FACD848A3}"/>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4AC42311-4061-450F-8A24-33E954183B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F6BCF3C-DB24-4ED8-9084-2DA05E53FB3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532060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259796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17979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66364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BEC0EE5-6A38-4C9A-8782-153599207A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77B1311C-4BCA-485B-A5FA-4F57957FA4C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A8FA37B-A4E7-4F3E-ACA3-DC2332FB15CE}"/>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E3F34388-F4F7-42F9-8F0E-DB30C12B7B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CCDD6EB-8013-4D77-AA66-3C9743F29387}"/>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6287893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D90218-487F-4AA6-AB0C-CD352E8C54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5114C484-F236-45A2-8888-54AA9A97A7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B328E16-8A89-45F3-B2CB-E85D2EA01F9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D24AC11-0EAC-4FCE-9DAA-4C333CB461B2}"/>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6" name="Footer Placeholder 5">
            <a:extLst>
              <a:ext uri="{FF2B5EF4-FFF2-40B4-BE49-F238E27FC236}">
                <a16:creationId xmlns:a16="http://schemas.microsoft.com/office/drawing/2014/main" xmlns="" id="{A37CFDE6-0926-445A-99FD-0003D565FD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6375CD8-CC0B-47BD-A497-CB1B47FB62B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2556431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5EBA92-1B6F-47D2-86F5-66AA2FA53D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A34F17EC-6D85-4596-9E00-C596F9D17A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C234067D-47BC-48CE-87C2-18ABADDC1E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A978A983-6472-4996-BD92-3A07446648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E9B42AA2-26E9-4901-A134-A2978127978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659A4A9-352E-45B4-9A76-0228D72FB6CB}"/>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8" name="Footer Placeholder 7">
            <a:extLst>
              <a:ext uri="{FF2B5EF4-FFF2-40B4-BE49-F238E27FC236}">
                <a16:creationId xmlns:a16="http://schemas.microsoft.com/office/drawing/2014/main" xmlns="" id="{CAEDAC4C-F79A-4DAB-966A-A2D145C27A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7A337198-B4B5-4BA5-8855-514A219160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918083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67D9B4B-5B6A-49CC-B306-7BD24E5DB6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480C360-0B23-426A-8A46-E05D4BF1858E}"/>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4" name="Footer Placeholder 3">
            <a:extLst>
              <a:ext uri="{FF2B5EF4-FFF2-40B4-BE49-F238E27FC236}">
                <a16:creationId xmlns:a16="http://schemas.microsoft.com/office/drawing/2014/main" xmlns="" id="{A2EF6148-F941-4EDC-AFE5-36B30C78B8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EA0AA77-7B38-41B9-883F-3808D98F02F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543647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434665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504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270530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41028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5854539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30429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5472946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05467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1061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784309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0226051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62338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51772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577085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0971664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2670376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829718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4B4939A-4CB7-46E1-8C30-FCBDC52C27FF}"/>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3" name="Footer Placeholder 2">
            <a:extLst>
              <a:ext uri="{FF2B5EF4-FFF2-40B4-BE49-F238E27FC236}">
                <a16:creationId xmlns:a16="http://schemas.microsoft.com/office/drawing/2014/main" xmlns="" id="{47D8F2D6-EB85-457B-B2E1-E9FEC9264CB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997DDD9F-1F05-484B-A92E-C9C82FB905FC}"/>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059606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59528B-8E57-4CA5-8365-92BCB5725F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942AB05D-89E8-4081-A1E4-316BC928CA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A3AF7A8-8969-47B1-B145-95B4E8ED8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46410A16-5B70-49EA-956C-6C1286968D81}"/>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6" name="Footer Placeholder 5">
            <a:extLst>
              <a:ext uri="{FF2B5EF4-FFF2-40B4-BE49-F238E27FC236}">
                <a16:creationId xmlns:a16="http://schemas.microsoft.com/office/drawing/2014/main" xmlns="" id="{B218DE60-C80B-4C48-9178-D4B0834AC8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8368AF8-FDD4-4B21-ADAB-D7D5E309C3C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5476804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054180-18F2-4F34-A3FC-AEFDF7C9A9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6410162-7496-44D0-BF70-2851212B81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D34AE83E-8C43-4AB8-960C-961C9612C7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42138D7-D4A0-4F93-B300-3E2263B80248}"/>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6" name="Footer Placeholder 5">
            <a:extLst>
              <a:ext uri="{FF2B5EF4-FFF2-40B4-BE49-F238E27FC236}">
                <a16:creationId xmlns:a16="http://schemas.microsoft.com/office/drawing/2014/main" xmlns="" id="{FA65148B-5AE9-4CA6-8FBC-4184827F1F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73F3A3-5FF3-4518-BE8D-0F1A71B9E9F1}"/>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6370690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370DC1-596F-4B28-9241-273BD659F6C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C3F4F7A-5493-403B-B044-9A530019538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510DDED-C05D-47AA-A272-2758E6162C2C}"/>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104B48F7-2F56-4AC5-99BD-38FA73387D9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9575223-7A7A-43DD-B171-269C7E87FEAA}"/>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30034989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263F72F8-ED8D-4531-BB35-78507F5383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AFEFD618-1F98-4419-B706-ED6A4A19D8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AAB8F42-75D9-4605-AE55-B8E8818F1D61}"/>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1958E2AE-9EEC-480A-A9E1-55FAA4DA1F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6F0AEDA-680C-4DA3-B7FF-757CAE8CA166}"/>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8525402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xmlns="" id="{0425F354-EC54-4E3E-BC10-124166569DC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xmlns="" id="{C030781F-2443-4C76-843D-4072E5E02B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332611F-4703-4268-9EE3-868BDFC3A2B7}"/>
              </a:ext>
            </a:extLst>
          </p:cNvPr>
          <p:cNvSpPr>
            <a:spLocks noGrp="1" noChangeArrowheads="1"/>
          </p:cNvSpPr>
          <p:nvPr>
            <p:ph type="sldNum" sz="quarter" idx="12"/>
          </p:nvPr>
        </p:nvSpPr>
        <p:spPr>
          <a:ln/>
        </p:spPr>
        <p:txBody>
          <a:bodyPr/>
          <a:lstStyle>
            <a:lvl1pPr>
              <a:defRPr/>
            </a:lvl1pPr>
          </a:lstStyle>
          <a:p>
            <a:pPr>
              <a:defRPr/>
            </a:pPr>
            <a:fld id="{BCBAFDDD-4ED1-4720-85F2-029E82AAA068}" type="slidenum">
              <a:rPr lang="en-US" altLang="en-US"/>
              <a:pPr>
                <a:defRPr/>
              </a:pPr>
              <a:t>‹#›</a:t>
            </a:fld>
            <a:endParaRPr lang="en-US" altLang="en-US"/>
          </a:p>
        </p:txBody>
      </p:sp>
    </p:spTree>
    <p:extLst>
      <p:ext uri="{BB962C8B-B14F-4D97-AF65-F5344CB8AC3E}">
        <p14:creationId xmlns:p14="http://schemas.microsoft.com/office/powerpoint/2010/main" val="655322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898333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272525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4256140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1432621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6EC0F8-2315-4D1B-885E-A13EE93E34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3DA741F-9A70-4E87-971D-44152C2B9B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9F2BBAE-A0A5-4301-BF39-5B44D512221A}"/>
              </a:ext>
            </a:extLst>
          </p:cNvPr>
          <p:cNvSpPr>
            <a:spLocks noGrp="1"/>
          </p:cNvSpPr>
          <p:nvPr>
            <p:ph type="dt" sz="half" idx="10"/>
          </p:nvPr>
        </p:nvSpPr>
        <p:spPr/>
        <p:txBody>
          <a:body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692C6A36-3AA6-4EA6-82BB-63DD8F11E2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DC75BB-EBE6-4593-AC05-18C9F93DA9EB}"/>
              </a:ext>
            </a:extLst>
          </p:cNvPr>
          <p:cNvSpPr>
            <a:spLocks noGrp="1"/>
          </p:cNvSpPr>
          <p:nvPr>
            <p:ph type="sldNum" sz="quarter" idx="12"/>
          </p:nvPr>
        </p:nvSpPr>
        <p:spPr/>
        <p:txBody>
          <a:bodyPr/>
          <a:lstStyle/>
          <a:p>
            <a:fld id="{A76637D0-8FB2-471E-A45F-2D580B0C06B5}" type="slidenum">
              <a:rPr lang="en-US" smtClean="0"/>
              <a:t>‹#›</a:t>
            </a:fld>
            <a:endParaRPr lang="en-US"/>
          </a:p>
        </p:txBody>
      </p:sp>
    </p:spTree>
    <p:extLst>
      <p:ext uri="{BB962C8B-B14F-4D97-AF65-F5344CB8AC3E}">
        <p14:creationId xmlns:p14="http://schemas.microsoft.com/office/powerpoint/2010/main" val="3963341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94F66F9-C659-4502-9482-4B8A55A6DB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39A1648-7158-4D6E-A53A-32C00F90BD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F9951FB-E3EE-4DCB-AF65-BA0DCE198F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3DF02E-2989-4500-BEC6-028E9283B66F}" type="datetimeFigureOut">
              <a:rPr lang="en-US" smtClean="0"/>
              <a:t>11/26/2022</a:t>
            </a:fld>
            <a:endParaRPr lang="en-US"/>
          </a:p>
        </p:txBody>
      </p:sp>
      <p:sp>
        <p:nvSpPr>
          <p:cNvPr id="5" name="Footer Placeholder 4">
            <a:extLst>
              <a:ext uri="{FF2B5EF4-FFF2-40B4-BE49-F238E27FC236}">
                <a16:creationId xmlns:a16="http://schemas.microsoft.com/office/drawing/2014/main" xmlns="" id="{A1B4AF8C-C96A-4781-89A0-793C1489086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0B676426-973E-4D93-AAA0-DFB7F37E58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6637D0-8FB2-471E-A45F-2D580B0C06B5}" type="slidenum">
              <a:rPr lang="en-US" smtClean="0"/>
              <a:t>‹#›</a:t>
            </a:fld>
            <a:endParaRPr lang="en-US"/>
          </a:p>
        </p:txBody>
      </p:sp>
    </p:spTree>
    <p:extLst>
      <p:ext uri="{BB962C8B-B14F-4D97-AF65-F5344CB8AC3E}">
        <p14:creationId xmlns:p14="http://schemas.microsoft.com/office/powerpoint/2010/main" val="2938181553"/>
      </p:ext>
    </p:extLst>
  </p:cSld>
  <p:clrMap bg1="lt1" tx1="dk1" bg2="lt2" tx2="dk2" accent1="accent1" accent2="accent2" accent3="accent3" accent4="accent4" accent5="accent5" accent6="accent6" hlink="hlink" folHlink="folHlink"/>
  <p:sldLayoutIdLst>
    <p:sldLayoutId id="2147483649" r:id="rId1"/>
    <p:sldLayoutId id="2147483726" r:id="rId2"/>
    <p:sldLayoutId id="2147483650" r:id="rId3"/>
    <p:sldLayoutId id="2147483760" r:id="rId4"/>
    <p:sldLayoutId id="2147483759" r:id="rId5"/>
    <p:sldLayoutId id="2147483758" r:id="rId6"/>
    <p:sldLayoutId id="2147483757" r:id="rId7"/>
    <p:sldLayoutId id="2147483756" r:id="rId8"/>
    <p:sldLayoutId id="2147483755" r:id="rId9"/>
    <p:sldLayoutId id="2147483754" r:id="rId10"/>
    <p:sldLayoutId id="2147483753" r:id="rId11"/>
    <p:sldLayoutId id="2147483752" r:id="rId12"/>
    <p:sldLayoutId id="2147483751" r:id="rId13"/>
    <p:sldLayoutId id="2147483750" r:id="rId14"/>
    <p:sldLayoutId id="2147483749" r:id="rId15"/>
    <p:sldLayoutId id="2147483748" r:id="rId16"/>
    <p:sldLayoutId id="2147483747" r:id="rId17"/>
    <p:sldLayoutId id="2147483746" r:id="rId18"/>
    <p:sldLayoutId id="2147483743" r:id="rId19"/>
    <p:sldLayoutId id="2147483741" r:id="rId20"/>
    <p:sldLayoutId id="2147483740" r:id="rId21"/>
    <p:sldLayoutId id="2147483739" r:id="rId22"/>
    <p:sldLayoutId id="2147483651" r:id="rId23"/>
    <p:sldLayoutId id="2147483652" r:id="rId24"/>
    <p:sldLayoutId id="2147483653" r:id="rId25"/>
    <p:sldLayoutId id="2147483654" r:id="rId26"/>
    <p:sldLayoutId id="2147483655" r:id="rId27"/>
    <p:sldLayoutId id="2147483745" r:id="rId28"/>
    <p:sldLayoutId id="2147483744" r:id="rId29"/>
    <p:sldLayoutId id="2147483742" r:id="rId30"/>
    <p:sldLayoutId id="2147483738" r:id="rId31"/>
    <p:sldLayoutId id="2147483737" r:id="rId32"/>
    <p:sldLayoutId id="2147483736" r:id="rId33"/>
    <p:sldLayoutId id="2147483735" r:id="rId34"/>
    <p:sldLayoutId id="2147483734" r:id="rId35"/>
    <p:sldLayoutId id="2147483733" r:id="rId36"/>
    <p:sldLayoutId id="2147483732" r:id="rId37"/>
    <p:sldLayoutId id="2147483731" r:id="rId38"/>
    <p:sldLayoutId id="2147483730" r:id="rId39"/>
    <p:sldLayoutId id="2147483729" r:id="rId40"/>
    <p:sldLayoutId id="2147483728" r:id="rId41"/>
    <p:sldLayoutId id="2147483727" r:id="rId42"/>
    <p:sldLayoutId id="2147483656" r:id="rId43"/>
    <p:sldLayoutId id="2147483657" r:id="rId44"/>
    <p:sldLayoutId id="2147483658" r:id="rId45"/>
    <p:sldLayoutId id="2147483659" r:id="rId46"/>
    <p:sldLayoutId id="2147483761" r:id="rId4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7.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vn/imgres?imgurl=http://www.agro.gov.vn/images/2008/02/R070705002.jpg&amp;imgrefurl=http://www.agro.gov.vn/news/groups_news.asp?CAT_ID=14&amp;usg=__T8qc3tVPHS6fRIZd5K5BhVJthyQ=&amp;h=333&amp;w=500&amp;sz=187&amp;hl=vi&amp;start=4&amp;zoom=1&amp;tbnid=OOQHE0NKqZ7UIM:&amp;tbnh=87&amp;tbnw=130&amp;prev=/images?q=N%C3%B4ng+nghi%E1%BB%87p+trung+Qu%E1%BB%91c&amp;hl=vi&amp;sa=X&amp;tbs=isch:1&amp;itbs=1" TargetMode="External"/><Relationship Id="rId7" Type="http://schemas.openxmlformats.org/officeDocument/2006/relationships/image" Target="../media/image48.jpeg"/><Relationship Id="rId2" Type="http://schemas.openxmlformats.org/officeDocument/2006/relationships/image" Target="../media/image45.jpeg"/><Relationship Id="rId1" Type="http://schemas.openxmlformats.org/officeDocument/2006/relationships/slideLayout" Target="../slideLayouts/slideLayout3.xml"/><Relationship Id="rId6" Type="http://schemas.openxmlformats.org/officeDocument/2006/relationships/hyperlink" Target="http://www.khoahocphattrien.com.vn/dataimages/original3753_10a.jpg" TargetMode="External"/><Relationship Id="rId5" Type="http://schemas.openxmlformats.org/officeDocument/2006/relationships/image" Target="../media/image47.jpeg"/><Relationship Id="rId4" Type="http://schemas.openxmlformats.org/officeDocument/2006/relationships/image" Target="../media/image46.jpeg"/></Relationships>
</file>

<file path=ppt/slides/_rels/slide2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hyperlink" Target="https://www.duhoctrungquoc.vn/wiki/vi/%C4%90%C3%B4_la_M%E1%BB%B9" TargetMode="External"/><Relationship Id="rId3" Type="http://schemas.openxmlformats.org/officeDocument/2006/relationships/hyperlink" Target="https://www.duhoctrungquoc.vn/wiki/vi/N%C6%B0%E1%BB%9Bc_c%C3%B4ng_nghi%E1%BB%87p_m%E1%BB%9Bi" TargetMode="External"/><Relationship Id="rId7" Type="http://schemas.openxmlformats.org/officeDocument/2006/relationships/hyperlink" Target="https://www.duhoctrungquoc.vn/wiki/vi/T%E1%BB%B7_gi%C3%A1_h%E1%BB%91i_%C4%91o%C3%A1i" TargetMode="External"/><Relationship Id="rId2" Type="http://schemas.openxmlformats.org/officeDocument/2006/relationships/hyperlink" Target="https://www.duhoctrungquoc.vn/wiki/vi/Kinh_t%E1%BA%BF_th%E1%BB%8B_tr%C6%B0%E1%BB%9Dng" TargetMode="External"/><Relationship Id="rId1" Type="http://schemas.openxmlformats.org/officeDocument/2006/relationships/slideLayout" Target="../slideLayouts/slideLayout3.xml"/><Relationship Id="rId6" Type="http://schemas.openxmlformats.org/officeDocument/2006/relationships/hyperlink" Target="https://www.duhoctrungquoc.vn/wiki/vi/PPP" TargetMode="External"/><Relationship Id="rId5" Type="http://schemas.openxmlformats.org/officeDocument/2006/relationships/hyperlink" Target="https://www.duhoctrungquoc.vn/wiki/vi/S%E1%BB%A9c_mua_t%C6%B0%C6%A1ng_%C4%91%C6%B0%C6%A1ng" TargetMode="External"/><Relationship Id="rId10" Type="http://schemas.openxmlformats.org/officeDocument/2006/relationships/hyperlink" Target="https://www.duhoctrungquoc.vn/wiki/vi/T%C4%83ng_tr%C6%B0%E1%BB%9Fng_kinh_t%E1%BA%BF" TargetMode="External"/><Relationship Id="rId4" Type="http://schemas.openxmlformats.org/officeDocument/2006/relationships/hyperlink" Target="https://www.duhoctrungquoc.vn/wiki/vi/N%C6%B0%E1%BB%9Bc_%C4%91ang_ph%C3%A1t_tri%E1%BB%83n" TargetMode="External"/><Relationship Id="rId9" Type="http://schemas.openxmlformats.org/officeDocument/2006/relationships/hyperlink" Target="https://www.duhoctrungquoc.vn/wiki/vi/T%E1%BB%95ng_s%E1%BA%A3n_ph%E1%BA%A9m_n%E1%BB%99i_%C4%91%E1%BB%8Ba"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7.xml"/><Relationship Id="rId5" Type="http://schemas.openxmlformats.org/officeDocument/2006/relationships/image" Target="../media/image1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hyperlink" Target="https://www.britannica.com/" TargetMode="External"/><Relationship Id="rId2" Type="http://schemas.openxmlformats.org/officeDocument/2006/relationships/image" Target="../media/image17.png"/><Relationship Id="rId1" Type="http://schemas.openxmlformats.org/officeDocument/2006/relationships/slideLayout" Target="../slideLayouts/slideLayout27.xml"/><Relationship Id="rId4" Type="http://schemas.openxmlformats.org/officeDocument/2006/relationships/hyperlink" Target="https://databank.worldbank.org/source/world-development-indicators"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D1A14D8-D00D-4EE6-BCCA-40E2486C7F41}"/>
              </a:ext>
            </a:extLst>
          </p:cNvPr>
          <p:cNvSpPr txBox="1"/>
          <p:nvPr/>
        </p:nvSpPr>
        <p:spPr>
          <a:xfrm>
            <a:off x="2755073" y="282310"/>
            <a:ext cx="7873342" cy="738968"/>
          </a:xfrm>
          <a:prstGeom prst="rect">
            <a:avLst/>
          </a:prstGeom>
        </p:spPr>
        <p:txBody>
          <a:bodyPr vert="horz" lIns="91440" tIns="45720" rIns="91440" bIns="45720" rtlCol="0" anchor="t">
            <a:noAutofit/>
          </a:bodyPr>
          <a:lstStyle/>
          <a:p>
            <a:pPr>
              <a:lnSpc>
                <a:spcPct val="90000"/>
              </a:lnSpc>
              <a:spcBef>
                <a:spcPct val="0"/>
              </a:spcBef>
              <a:spcAft>
                <a:spcPts val="600"/>
              </a:spcAft>
            </a:pPr>
            <a:r>
              <a:rPr lang="en-US" sz="6000" b="1" kern="1200">
                <a:solidFill>
                  <a:srgbClr val="FF0000"/>
                </a:solidFill>
                <a:latin typeface="Arial" panose="020B0604020202020204" pitchFamily="34" charset="0"/>
                <a:ea typeface="+mj-ea"/>
                <a:cs typeface="Arial" panose="020B0604020202020204" pitchFamily="34" charset="0"/>
              </a:rPr>
              <a:t>HIỂU Ý ĐỒNG ĐỘI</a:t>
            </a:r>
          </a:p>
        </p:txBody>
      </p:sp>
      <p:sp>
        <p:nvSpPr>
          <p:cNvPr id="2" name="Rectangle 1">
            <a:extLst>
              <a:ext uri="{FF2B5EF4-FFF2-40B4-BE49-F238E27FC236}">
                <a16:creationId xmlns:a16="http://schemas.microsoft.com/office/drawing/2014/main" xmlns="" id="{DC758BF8-1F02-43A3-9271-EE706061A504}"/>
              </a:ext>
            </a:extLst>
          </p:cNvPr>
          <p:cNvSpPr/>
          <p:nvPr/>
        </p:nvSpPr>
        <p:spPr>
          <a:xfrm>
            <a:off x="1781041" y="1323079"/>
            <a:ext cx="9576243" cy="3576813"/>
          </a:xfrm>
          <a:prstGeom prst="rect">
            <a:avLst/>
          </a:prstGeom>
          <a:ln>
            <a:noFill/>
            <a:prstDash val="sysDash"/>
          </a:ln>
        </p:spPr>
        <p:txBody>
          <a:bodyPr wrap="square">
            <a:spAutoFit/>
          </a:bodyPr>
          <a:lstStyle/>
          <a:p>
            <a:pPr marL="457200" indent="-457200" algn="just">
              <a:lnSpc>
                <a:spcPct val="120000"/>
              </a:lnSpc>
              <a:spcAft>
                <a:spcPts val="0"/>
              </a:spcAft>
              <a:buFont typeface="Wingdings" panose="05000000000000000000" pitchFamily="2" charset="2"/>
              <a:buChar char="ü"/>
              <a:tabLst>
                <a:tab pos="180340" algn="l"/>
                <a:tab pos="450215" algn="l"/>
              </a:tabLst>
            </a:pPr>
            <a:r>
              <a:rPr lang="en-US" sz="4800">
                <a:solidFill>
                  <a:srgbClr val="1B04FA"/>
                </a:solidFill>
                <a:latin typeface="Arial" panose="020B0604020202020204" pitchFamily="34" charset="0"/>
                <a:ea typeface="Times New Roman" panose="02020603050405020304" pitchFamily="18" charset="0"/>
                <a:cs typeface="Arial" panose="020B0604020202020204" pitchFamily="34" charset="0"/>
              </a:rPr>
              <a:t> </a:t>
            </a:r>
            <a:r>
              <a:rPr lang="en-US" sz="3600">
                <a:solidFill>
                  <a:srgbClr val="1B04FA"/>
                </a:solidFill>
                <a:latin typeface="Arial" panose="020B0604020202020204" pitchFamily="34" charset="0"/>
                <a:ea typeface="Times New Roman" panose="02020603050405020304" pitchFamily="18" charset="0"/>
                <a:cs typeface="Arial" panose="020B0604020202020204" pitchFamily="34" charset="0"/>
              </a:rPr>
              <a:t>2 HS đại diện nhóm Nam và Nữ</a:t>
            </a:r>
          </a:p>
          <a:p>
            <a:pPr marL="457200" indent="-457200" algn="just">
              <a:lnSpc>
                <a:spcPct val="120000"/>
              </a:lnSpc>
              <a:spcAft>
                <a:spcPts val="0"/>
              </a:spcAft>
              <a:buFont typeface="Wingdings" panose="05000000000000000000" pitchFamily="2" charset="2"/>
              <a:buChar char="ü"/>
              <a:tabLst>
                <a:tab pos="180340" algn="l"/>
                <a:tab pos="450215" algn="l"/>
              </a:tabLst>
            </a:pPr>
            <a:r>
              <a:rPr lang="en-US" sz="3600">
                <a:solidFill>
                  <a:srgbClr val="1B04FA"/>
                </a:solidFill>
                <a:latin typeface="Arial" panose="020B0604020202020204" pitchFamily="34" charset="0"/>
                <a:ea typeface="Times New Roman" panose="02020603050405020304" pitchFamily="18" charset="0"/>
                <a:cs typeface="Arial" panose="020B0604020202020204" pitchFamily="34" charset="0"/>
              </a:rPr>
              <a:t> Quay lưng vào bảng</a:t>
            </a:r>
          </a:p>
          <a:p>
            <a:pPr marL="457200" indent="-457200" algn="just">
              <a:lnSpc>
                <a:spcPct val="120000"/>
              </a:lnSpc>
              <a:spcAft>
                <a:spcPts val="0"/>
              </a:spcAft>
              <a:buFont typeface="Wingdings" panose="05000000000000000000" pitchFamily="2" charset="2"/>
              <a:buChar char="ü"/>
              <a:tabLst>
                <a:tab pos="180340" algn="l"/>
                <a:tab pos="450215" algn="l"/>
              </a:tabLst>
            </a:pPr>
            <a:r>
              <a:rPr lang="en-US" sz="3600">
                <a:solidFill>
                  <a:srgbClr val="1B04FA"/>
                </a:solidFill>
                <a:latin typeface="Arial" panose="020B0604020202020204" pitchFamily="34" charset="0"/>
                <a:ea typeface="Times New Roman" panose="02020603050405020304" pitchFamily="18" charset="0"/>
                <a:cs typeface="Arial" panose="020B0604020202020204" pitchFamily="34" charset="0"/>
              </a:rPr>
              <a:t> GV dùng hình ảnh để các thành viên dưới lớp gợi ý cho 2 thành viên đoán.</a:t>
            </a:r>
          </a:p>
          <a:p>
            <a:pPr marL="457200" indent="-457200" algn="just">
              <a:lnSpc>
                <a:spcPct val="120000"/>
              </a:lnSpc>
              <a:spcAft>
                <a:spcPts val="0"/>
              </a:spcAft>
              <a:buFont typeface="Wingdings" panose="05000000000000000000" pitchFamily="2" charset="2"/>
              <a:buChar char="ü"/>
              <a:tabLst>
                <a:tab pos="180340" algn="l"/>
                <a:tab pos="450215" algn="l"/>
              </a:tabLst>
            </a:pPr>
            <a:r>
              <a:rPr lang="en-US" sz="3600">
                <a:solidFill>
                  <a:srgbClr val="1B04FA"/>
                </a:solidFill>
                <a:latin typeface="Arial" panose="020B0604020202020204" pitchFamily="34" charset="0"/>
                <a:ea typeface="Times New Roman" panose="02020603050405020304" pitchFamily="18" charset="0"/>
                <a:cs typeface="Arial" panose="020B0604020202020204" pitchFamily="34" charset="0"/>
              </a:rPr>
              <a:t> Người gợi ý không lặp từ, tách từ</a:t>
            </a:r>
            <a:endParaRPr lang="en-US" sz="3600">
              <a:solidFill>
                <a:srgbClr val="1B04FA"/>
              </a:solidFill>
              <a:effectLst/>
              <a:latin typeface="Arial" panose="020B0604020202020204" pitchFamily="34" charset="0"/>
              <a:ea typeface="Times New Roman" panose="02020603050405020304" pitchFamily="18" charset="0"/>
              <a:cs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xmlns="" id="{4C3AB23D-F3E1-4F55-B4A3-D35DE28C38C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558"/>
          <a:stretch/>
        </p:blipFill>
        <p:spPr>
          <a:xfrm>
            <a:off x="9541565" y="4899892"/>
            <a:ext cx="2481336" cy="1871632"/>
          </a:xfrm>
          <a:prstGeom prst="rect">
            <a:avLst/>
          </a:prstGeom>
        </p:spPr>
      </p:pic>
      <p:pic>
        <p:nvPicPr>
          <p:cNvPr id="7" name="Picture 6" descr="Diagram&#10;&#10;Description automatically generated">
            <a:extLst>
              <a:ext uri="{FF2B5EF4-FFF2-40B4-BE49-F238E27FC236}">
                <a16:creationId xmlns:a16="http://schemas.microsoft.com/office/drawing/2014/main" xmlns="" id="{D44944D7-0845-4CC7-86CB-59101B1059E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558"/>
          <a:stretch/>
        </p:blipFill>
        <p:spPr>
          <a:xfrm>
            <a:off x="84549" y="4986368"/>
            <a:ext cx="2481336" cy="1871632"/>
          </a:xfrm>
          <a:prstGeom prst="rect">
            <a:avLst/>
          </a:prstGeom>
        </p:spPr>
      </p:pic>
    </p:spTree>
    <p:extLst>
      <p:ext uri="{BB962C8B-B14F-4D97-AF65-F5344CB8AC3E}">
        <p14:creationId xmlns:p14="http://schemas.microsoft.com/office/powerpoint/2010/main" val="1323799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ộp Văn bản 22">
            <a:extLst>
              <a:ext uri="{FF2B5EF4-FFF2-40B4-BE49-F238E27FC236}">
                <a16:creationId xmlns:a16="http://schemas.microsoft.com/office/drawing/2014/main" xmlns="" id="{F979D273-4037-4968-BC1C-9DA0164DB482}"/>
              </a:ext>
            </a:extLst>
          </p:cNvPr>
          <p:cNvSpPr txBox="1"/>
          <p:nvPr/>
        </p:nvSpPr>
        <p:spPr>
          <a:xfrm>
            <a:off x="4024014" y="216689"/>
            <a:ext cx="6096000" cy="923330"/>
          </a:xfrm>
          <a:prstGeom prst="rect">
            <a:avLst/>
          </a:prstGeom>
          <a:noFill/>
        </p:spPr>
        <p:txBody>
          <a:bodyPr wrap="square">
            <a:spAutoFit/>
          </a:bodyPr>
          <a:lstStyle/>
          <a:p>
            <a:r>
              <a:rPr lang="en-US" sz="5400">
                <a:solidFill>
                  <a:srgbClr val="FF0066"/>
                </a:solidFill>
                <a:latin typeface="#9Slide03 BoosterNextFYBlack" panose="02000A03000000020004" pitchFamily="2" charset="0"/>
              </a:rPr>
              <a:t>2. VIẾT BÁO CÁO</a:t>
            </a:r>
          </a:p>
        </p:txBody>
      </p:sp>
      <p:pic>
        <p:nvPicPr>
          <p:cNvPr id="14" name="Hình ảnh 13">
            <a:extLst>
              <a:ext uri="{FF2B5EF4-FFF2-40B4-BE49-F238E27FC236}">
                <a16:creationId xmlns:a16="http://schemas.microsoft.com/office/drawing/2014/main" xmlns="" id="{253B8620-4C18-446C-AF78-E3E5DA4C96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31" b="96568" l="3974" r="98234">
                        <a14:foregroundMark x1="37528" y1="9840" x2="37528" y2="9840"/>
                        <a14:foregroundMark x1="19426" y1="16934" x2="19426" y2="16934"/>
                        <a14:foregroundMark x1="13687" y1="22426" x2="12583" y2="25172"/>
                        <a14:foregroundMark x1="10155" y1="28833" x2="9272" y2="32723"/>
                        <a14:foregroundMark x1="6402" y1="43249" x2="26049" y2="69336"/>
                        <a14:foregroundMark x1="26049" y1="69336" x2="63797" y2="51030"/>
                        <a14:foregroundMark x1="63797" y1="51030" x2="45695" y2="47368"/>
                        <a14:foregroundMark x1="31788" y1="7323" x2="53863" y2="7551"/>
                        <a14:foregroundMark x1="53863" y1="7551" x2="80795" y2="42792"/>
                        <a14:foregroundMark x1="80795" y1="42792" x2="63355" y2="75973"/>
                        <a14:foregroundMark x1="63355" y1="75973" x2="43488" y2="53089"/>
                        <a14:foregroundMark x1="43488" y1="53089" x2="44150" y2="29977"/>
                        <a14:foregroundMark x1="44150" y1="29977" x2="50331" y2="56293"/>
                        <a14:foregroundMark x1="50331" y1="56293" x2="18764" y2="53547"/>
                        <a14:foregroundMark x1="18764" y1="53547" x2="40839" y2="48284"/>
                        <a14:foregroundMark x1="40839" y1="48284" x2="57616" y2="81236"/>
                        <a14:foregroundMark x1="57616" y1="81236" x2="46578" y2="51259"/>
                        <a14:foregroundMark x1="46578" y1="51259" x2="82561" y2="52174"/>
                        <a14:foregroundMark x1="82561" y1="52174" x2="73068" y2="22883"/>
                        <a14:foregroundMark x1="52759" y1="14416" x2="29581" y2="33181"/>
                        <a14:foregroundMark x1="29581" y1="33181" x2="48124" y2="66590"/>
                        <a14:foregroundMark x1="48124" y1="66590" x2="18543" y2="47140"/>
                        <a14:foregroundMark x1="18543" y1="47140" x2="57616" y2="45538"/>
                        <a14:foregroundMark x1="57616" y1="45538" x2="55188" y2="61098"/>
                        <a14:foregroundMark x1="55188" y1="61098" x2="51656" y2="46682"/>
                        <a14:foregroundMark x1="51656" y1="46682" x2="45254" y2="58810"/>
                        <a14:foregroundMark x1="45254" y1="58810" x2="49007" y2="57666"/>
                        <a14:foregroundMark x1="90508" y1="32723" x2="90508" y2="32723"/>
                        <a14:foregroundMark x1="91391" y1="32265" x2="91391" y2="32265"/>
                        <a14:foregroundMark x1="91391" y1="32265" x2="91832" y2="31579"/>
                        <a14:foregroundMark x1="93598" y1="24485" x2="93598" y2="24485"/>
                        <a14:foregroundMark x1="88962" y1="35698" x2="88521" y2="38673"/>
                        <a14:foregroundMark x1="88742" y1="38673" x2="92274" y2="40961"/>
                        <a14:foregroundMark x1="92936" y1="42563" x2="94040" y2="41648"/>
                        <a14:foregroundMark x1="97351" y1="40961" x2="98234" y2="37986"/>
                        <a14:foregroundMark x1="97351" y1="41419" x2="97351" y2="41419"/>
                        <a14:foregroundMark x1="51435" y1="4119" x2="51435" y2="4119"/>
                        <a14:foregroundMark x1="40397" y1="3661" x2="40397" y2="3661"/>
                        <a14:foregroundMark x1="31347" y1="5034" x2="29581" y2="5950"/>
                        <a14:foregroundMark x1="8830" y1="22197" x2="6843" y2="29977"/>
                        <a14:foregroundMark x1="3974" y1="40732" x2="8168" y2="57666"/>
                        <a14:foregroundMark x1="8168" y1="57666" x2="37086" y2="75515"/>
                        <a14:foregroundMark x1="37086" y1="75515" x2="58499" y2="71396"/>
                        <a14:foregroundMark x1="58499" y1="71396" x2="59161" y2="69565"/>
                        <a14:foregroundMark x1="29139" y1="90389" x2="29139" y2="90389"/>
                        <a14:foregroundMark x1="29139" y1="92677" x2="35099" y2="91991"/>
                        <a14:foregroundMark x1="38190" y1="92906" x2="44592" y2="95652"/>
                        <a14:foregroundMark x1="47682" y1="96796" x2="61589" y2="94966"/>
                        <a14:foregroundMark x1="61589" y1="94966" x2="61589" y2="94966"/>
                        <a14:foregroundMark x1="61589" y1="94966" x2="62031" y2="94050"/>
                        <a14:foregroundMark x1="66446" y1="91533" x2="66446" y2="91533"/>
                        <a14:foregroundMark x1="66446" y1="90847" x2="57616" y2="91076"/>
                        <a14:foregroundMark x1="56512" y1="91076" x2="58940" y2="91304"/>
                        <a14:foregroundMark x1="61589" y1="91304" x2="65563" y2="89474"/>
                        <a14:foregroundMark x1="66004" y1="89474" x2="62914" y2="91076"/>
                        <a14:foregroundMark x1="48565" y1="94508" x2="46578" y2="94737"/>
                        <a14:foregroundMark x1="66004" y1="76888" x2="71523" y2="79176"/>
                        <a14:foregroundMark x1="74393" y1="78719" x2="76159" y2="75286"/>
                        <a14:foregroundMark x1="47020" y1="81922" x2="39956" y2="82380"/>
                        <a14:foregroundMark x1="32671" y1="84211" x2="28035" y2="79863"/>
                        <a14:foregroundMark x1="24503" y1="76430" x2="24283" y2="75286"/>
                        <a14:foregroundMark x1="19205" y1="70252" x2="22517" y2="74142"/>
                        <a14:foregroundMark x1="33775" y1="84439" x2="45695" y2="82151"/>
                        <a14:foregroundMark x1="45695" y1="82151" x2="60265" y2="81693"/>
                        <a14:foregroundMark x1="60265" y1="81693" x2="61148" y2="79634"/>
                        <a14:foregroundMark x1="61148" y1="79634" x2="60706" y2="80778"/>
                        <a14:foregroundMark x1="45254" y1="85812" x2="45254" y2="85812"/>
                        <a14:foregroundMark x1="46137" y1="88330" x2="52980" y2="86041"/>
                        <a14:foregroundMark x1="52980" y1="85812" x2="51435" y2="85812"/>
                        <a14:foregroundMark x1="43488" y1="86728" x2="47682" y2="88558"/>
                        <a14:foregroundMark x1="25386" y1="6178" x2="26269" y2="5721"/>
                        <a14:foregroundMark x1="39073" y1="1831" x2="35099" y2="2746"/>
                        <a14:foregroundMark x1="34437" y1="2746" x2="30022" y2="4577"/>
                        <a14:foregroundMark x1="28256" y1="5492" x2="29139" y2="5721"/>
                      </a14:backgroundRemoval>
                    </a14:imgEffect>
                  </a14:imgLayer>
                </a14:imgProps>
              </a:ext>
            </a:extLst>
          </a:blip>
          <a:stretch>
            <a:fillRect/>
          </a:stretch>
        </p:blipFill>
        <p:spPr>
          <a:xfrm flipH="1">
            <a:off x="2597333" y="127184"/>
            <a:ext cx="1143000" cy="1088589"/>
          </a:xfrm>
          <a:prstGeom prst="rect">
            <a:avLst/>
          </a:prstGeom>
        </p:spPr>
      </p:pic>
      <p:sp>
        <p:nvSpPr>
          <p:cNvPr id="27" name="Hộp Văn bản 26">
            <a:extLst>
              <a:ext uri="{FF2B5EF4-FFF2-40B4-BE49-F238E27FC236}">
                <a16:creationId xmlns:a16="http://schemas.microsoft.com/office/drawing/2014/main" xmlns="" id="{E0B75ABB-A135-4B5B-A500-6C2CACDC9BB8}"/>
              </a:ext>
            </a:extLst>
          </p:cNvPr>
          <p:cNvSpPr txBox="1"/>
          <p:nvPr/>
        </p:nvSpPr>
        <p:spPr>
          <a:xfrm rot="5400000">
            <a:off x="5241914" y="3599089"/>
            <a:ext cx="2103860" cy="78638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US" sz="3600">
              <a:solidFill>
                <a:schemeClr val="bg1"/>
              </a:solidFill>
              <a:latin typeface="SVN-Comic Sans MS" panose="02040603050506020204" pitchFamily="18" charset="0"/>
              <a:ea typeface="+mj-ea"/>
              <a:cs typeface="+mj-cs"/>
            </a:endParaRPr>
          </a:p>
        </p:txBody>
      </p:sp>
      <p:sp>
        <p:nvSpPr>
          <p:cNvPr id="13" name="TextBox 12">
            <a:extLst>
              <a:ext uri="{FF2B5EF4-FFF2-40B4-BE49-F238E27FC236}">
                <a16:creationId xmlns:a16="http://schemas.microsoft.com/office/drawing/2014/main" xmlns="" id="{9E05545E-E265-4872-888F-050DC38C0AB4}"/>
              </a:ext>
            </a:extLst>
          </p:cNvPr>
          <p:cNvSpPr txBox="1"/>
          <p:nvPr/>
        </p:nvSpPr>
        <p:spPr>
          <a:xfrm>
            <a:off x="1421683" y="2232465"/>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Giới thiệu khái quát về nền kinh tế</a:t>
            </a:r>
          </a:p>
        </p:txBody>
      </p:sp>
      <p:sp>
        <p:nvSpPr>
          <p:cNvPr id="24" name="TextBox 23">
            <a:extLst>
              <a:ext uri="{FF2B5EF4-FFF2-40B4-BE49-F238E27FC236}">
                <a16:creationId xmlns:a16="http://schemas.microsoft.com/office/drawing/2014/main" xmlns="" id="{3E7100BD-456D-4A07-85B8-340D6C23BBFB}"/>
              </a:ext>
            </a:extLst>
          </p:cNvPr>
          <p:cNvSpPr txBox="1"/>
          <p:nvPr/>
        </p:nvSpPr>
        <p:spPr>
          <a:xfrm>
            <a:off x="1659233" y="1464567"/>
            <a:ext cx="2449805" cy="707886"/>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4000">
                <a:solidFill>
                  <a:srgbClr val="1B04FA"/>
                </a:solidFill>
                <a:latin typeface="Arial" panose="020B0604020202020204" pitchFamily="34" charset="0"/>
                <a:cs typeface="Arial" panose="020B0604020202020204" pitchFamily="34" charset="0"/>
              </a:rPr>
              <a:t>Mở bài</a:t>
            </a:r>
          </a:p>
        </p:txBody>
      </p:sp>
      <p:sp>
        <p:nvSpPr>
          <p:cNvPr id="25" name="TextBox 24">
            <a:extLst>
              <a:ext uri="{FF2B5EF4-FFF2-40B4-BE49-F238E27FC236}">
                <a16:creationId xmlns:a16="http://schemas.microsoft.com/office/drawing/2014/main" xmlns="" id="{C36E89C0-31D5-41E7-A610-17AD010B4CC9}"/>
              </a:ext>
            </a:extLst>
          </p:cNvPr>
          <p:cNvSpPr txBox="1"/>
          <p:nvPr/>
        </p:nvSpPr>
        <p:spPr>
          <a:xfrm>
            <a:off x="1659233" y="3111696"/>
            <a:ext cx="4423515" cy="707886"/>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4000">
                <a:solidFill>
                  <a:srgbClr val="1B04FA"/>
                </a:solidFill>
                <a:latin typeface="Arial" panose="020B0604020202020204" pitchFamily="34" charset="0"/>
                <a:cs typeface="Arial" panose="020B0604020202020204" pitchFamily="34" charset="0"/>
              </a:rPr>
              <a:t>Nội dung chính</a:t>
            </a:r>
          </a:p>
        </p:txBody>
      </p:sp>
      <p:sp>
        <p:nvSpPr>
          <p:cNvPr id="28" name="TextBox 27">
            <a:extLst>
              <a:ext uri="{FF2B5EF4-FFF2-40B4-BE49-F238E27FC236}">
                <a16:creationId xmlns:a16="http://schemas.microsoft.com/office/drawing/2014/main" xmlns="" id="{DC702A73-CF34-45AA-AFEF-74CCFB493148}"/>
              </a:ext>
            </a:extLst>
          </p:cNvPr>
          <p:cNvSpPr txBox="1"/>
          <p:nvPr/>
        </p:nvSpPr>
        <p:spPr>
          <a:xfrm>
            <a:off x="1659233" y="4040101"/>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Quá trình phát triển</a:t>
            </a:r>
          </a:p>
        </p:txBody>
      </p:sp>
      <p:sp>
        <p:nvSpPr>
          <p:cNvPr id="29" name="TextBox 28">
            <a:extLst>
              <a:ext uri="{FF2B5EF4-FFF2-40B4-BE49-F238E27FC236}">
                <a16:creationId xmlns:a16="http://schemas.microsoft.com/office/drawing/2014/main" xmlns="" id="{21A544E2-729A-48D3-A8B1-91BC9F3162D7}"/>
              </a:ext>
            </a:extLst>
          </p:cNvPr>
          <p:cNvSpPr txBox="1"/>
          <p:nvPr/>
        </p:nvSpPr>
        <p:spPr>
          <a:xfrm>
            <a:off x="1659233" y="4724474"/>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Hiện trạng nền kinh tế</a:t>
            </a:r>
          </a:p>
        </p:txBody>
      </p:sp>
      <p:sp>
        <p:nvSpPr>
          <p:cNvPr id="30" name="TextBox 29">
            <a:extLst>
              <a:ext uri="{FF2B5EF4-FFF2-40B4-BE49-F238E27FC236}">
                <a16:creationId xmlns:a16="http://schemas.microsoft.com/office/drawing/2014/main" xmlns="" id="{44DE5823-C24E-40A7-964F-7BA4C33495ED}"/>
              </a:ext>
            </a:extLst>
          </p:cNvPr>
          <p:cNvSpPr txBox="1"/>
          <p:nvPr/>
        </p:nvSpPr>
        <p:spPr>
          <a:xfrm>
            <a:off x="1619527" y="5432360"/>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Nguyên nhân</a:t>
            </a:r>
          </a:p>
        </p:txBody>
      </p:sp>
      <p:sp>
        <p:nvSpPr>
          <p:cNvPr id="31" name="TextBox 30">
            <a:extLst>
              <a:ext uri="{FF2B5EF4-FFF2-40B4-BE49-F238E27FC236}">
                <a16:creationId xmlns:a16="http://schemas.microsoft.com/office/drawing/2014/main" xmlns="" id="{4C1550F5-4A1A-42AB-8411-8AD36AC15FC4}"/>
              </a:ext>
            </a:extLst>
          </p:cNvPr>
          <p:cNvSpPr txBox="1"/>
          <p:nvPr/>
        </p:nvSpPr>
        <p:spPr>
          <a:xfrm>
            <a:off x="1579821" y="6140246"/>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Kết luận</a:t>
            </a:r>
          </a:p>
        </p:txBody>
      </p:sp>
    </p:spTree>
    <p:extLst>
      <p:ext uri="{BB962C8B-B14F-4D97-AF65-F5344CB8AC3E}">
        <p14:creationId xmlns:p14="http://schemas.microsoft.com/office/powerpoint/2010/main" val="522646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arn(inVertical)">
                                      <p:cBhvr>
                                        <p:cTn id="13" dur="5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left)">
                                      <p:cBhvr>
                                        <p:cTn id="38" dur="500"/>
                                        <p:tgtEl>
                                          <p:spTgt spid="30"/>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P spid="24" grpId="0" animBg="1"/>
      <p:bldP spid="25" grpId="0" animBg="1"/>
      <p:bldP spid="28" grpId="0"/>
      <p:bldP spid="29" grpId="0"/>
      <p:bldP spid="3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Hộp Văn bản 22">
            <a:extLst>
              <a:ext uri="{FF2B5EF4-FFF2-40B4-BE49-F238E27FC236}">
                <a16:creationId xmlns:a16="http://schemas.microsoft.com/office/drawing/2014/main" xmlns="" id="{F979D273-4037-4968-BC1C-9DA0164DB482}"/>
              </a:ext>
            </a:extLst>
          </p:cNvPr>
          <p:cNvSpPr txBox="1"/>
          <p:nvPr/>
        </p:nvSpPr>
        <p:spPr>
          <a:xfrm>
            <a:off x="2941983" y="216689"/>
            <a:ext cx="7758305" cy="923330"/>
          </a:xfrm>
          <a:prstGeom prst="rect">
            <a:avLst/>
          </a:prstGeom>
          <a:noFill/>
        </p:spPr>
        <p:txBody>
          <a:bodyPr wrap="square">
            <a:spAutoFit/>
          </a:bodyPr>
          <a:lstStyle/>
          <a:p>
            <a:r>
              <a:rPr lang="en-US" sz="5400">
                <a:solidFill>
                  <a:srgbClr val="FF0066"/>
                </a:solidFill>
                <a:latin typeface="#9Slide03 BoosterNextFYBlack" panose="02000A03000000020004" pitchFamily="2" charset="0"/>
              </a:rPr>
              <a:t>3. TRÌNH BÀY BÁO CÁO</a:t>
            </a:r>
          </a:p>
        </p:txBody>
      </p:sp>
      <p:sp>
        <p:nvSpPr>
          <p:cNvPr id="27" name="Hộp Văn bản 26">
            <a:extLst>
              <a:ext uri="{FF2B5EF4-FFF2-40B4-BE49-F238E27FC236}">
                <a16:creationId xmlns:a16="http://schemas.microsoft.com/office/drawing/2014/main" xmlns="" id="{E0B75ABB-A135-4B5B-A500-6C2CACDC9BB8}"/>
              </a:ext>
            </a:extLst>
          </p:cNvPr>
          <p:cNvSpPr txBox="1"/>
          <p:nvPr/>
        </p:nvSpPr>
        <p:spPr>
          <a:xfrm rot="5400000">
            <a:off x="5241914" y="3599089"/>
            <a:ext cx="2103860" cy="78638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US" sz="3600">
              <a:solidFill>
                <a:schemeClr val="bg1"/>
              </a:solidFill>
              <a:latin typeface="SVN-Comic Sans MS" panose="02040603050506020204" pitchFamily="18" charset="0"/>
              <a:ea typeface="+mj-ea"/>
              <a:cs typeface="+mj-cs"/>
            </a:endParaRPr>
          </a:p>
        </p:txBody>
      </p:sp>
      <p:sp>
        <p:nvSpPr>
          <p:cNvPr id="13" name="TextBox 12">
            <a:extLst>
              <a:ext uri="{FF2B5EF4-FFF2-40B4-BE49-F238E27FC236}">
                <a16:creationId xmlns:a16="http://schemas.microsoft.com/office/drawing/2014/main" xmlns="" id="{9E05545E-E265-4872-888F-050DC38C0AB4}"/>
              </a:ext>
            </a:extLst>
          </p:cNvPr>
          <p:cNvSpPr txBox="1"/>
          <p:nvPr/>
        </p:nvSpPr>
        <p:spPr>
          <a:xfrm>
            <a:off x="793519" y="1686242"/>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Trình bày báo cáo theo nội dung phân công</a:t>
            </a:r>
          </a:p>
        </p:txBody>
      </p:sp>
      <p:pic>
        <p:nvPicPr>
          <p:cNvPr id="15" name="Hình ảnh 9">
            <a:extLst>
              <a:ext uri="{FF2B5EF4-FFF2-40B4-BE49-F238E27FC236}">
                <a16:creationId xmlns:a16="http://schemas.microsoft.com/office/drawing/2014/main" xmlns="" id="{46B6766A-9B5C-44A5-9EE7-C68E345AB90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backgroundMark x1="45341" y1="35326" x2="45341" y2="35326"/>
                      </a14:backgroundRemoval>
                    </a14:imgEffect>
                  </a14:imgLayer>
                </a14:imgProps>
              </a:ext>
            </a:extLst>
          </a:blip>
          <a:stretch>
            <a:fillRect/>
          </a:stretch>
        </p:blipFill>
        <p:spPr>
          <a:xfrm>
            <a:off x="1244346" y="-178809"/>
            <a:ext cx="1639789" cy="1714325"/>
          </a:xfrm>
          <a:prstGeom prst="rect">
            <a:avLst/>
          </a:prstGeom>
        </p:spPr>
      </p:pic>
      <p:sp>
        <p:nvSpPr>
          <p:cNvPr id="8" name="TextBox 7">
            <a:extLst>
              <a:ext uri="{FF2B5EF4-FFF2-40B4-BE49-F238E27FC236}">
                <a16:creationId xmlns:a16="http://schemas.microsoft.com/office/drawing/2014/main" xmlns="" id="{F9A55D28-8AA4-4F8B-954D-9205208217B3}"/>
              </a:ext>
            </a:extLst>
          </p:cNvPr>
          <p:cNvSpPr txBox="1"/>
          <p:nvPr/>
        </p:nvSpPr>
        <p:spPr>
          <a:xfrm>
            <a:off x="793518" y="2774042"/>
            <a:ext cx="11787033" cy="1323439"/>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Hình thức: thuyết trình Powerpoint,poster, sân khấu hóa…</a:t>
            </a:r>
          </a:p>
        </p:txBody>
      </p:sp>
    </p:spTree>
    <p:extLst>
      <p:ext uri="{BB962C8B-B14F-4D97-AF65-F5344CB8AC3E}">
        <p14:creationId xmlns:p14="http://schemas.microsoft.com/office/powerpoint/2010/main" val="322795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1" presetClass="emph" presetSubtype="0" fill="hold" nodeType="withEffect">
                                  <p:stCondLst>
                                    <p:cond delay="0"/>
                                  </p:stCondLst>
                                  <p:childTnLst>
                                    <p:animClr clrSpc="hsl" dir="cw">
                                      <p:cBhvr override="childStyle">
                                        <p:cTn id="15" dur="500" fill="hold"/>
                                        <p:tgtEl>
                                          <p:spTgt spid="15"/>
                                        </p:tgtEl>
                                        <p:attrNameLst>
                                          <p:attrName>style.color</p:attrName>
                                        </p:attrNameLst>
                                      </p:cBhvr>
                                      <p:by>
                                        <p:hsl h="7200000" s="0" l="0"/>
                                      </p:by>
                                    </p:animClr>
                                    <p:animClr clrSpc="hsl" dir="cw">
                                      <p:cBhvr>
                                        <p:cTn id="16" dur="500" fill="hold"/>
                                        <p:tgtEl>
                                          <p:spTgt spid="15"/>
                                        </p:tgtEl>
                                        <p:attrNameLst>
                                          <p:attrName>fillcolor</p:attrName>
                                        </p:attrNameLst>
                                      </p:cBhvr>
                                      <p:by>
                                        <p:hsl h="7200000" s="0" l="0"/>
                                      </p:by>
                                    </p:animClr>
                                    <p:animClr clrSpc="hsl" dir="cw">
                                      <p:cBhvr>
                                        <p:cTn id="17" dur="500" fill="hold"/>
                                        <p:tgtEl>
                                          <p:spTgt spid="15"/>
                                        </p:tgtEl>
                                        <p:attrNameLst>
                                          <p:attrName>stroke.color</p:attrName>
                                        </p:attrNameLst>
                                      </p:cBhvr>
                                      <p:by>
                                        <p:hsl h="7200000" s="0" l="0"/>
                                      </p:by>
                                    </p:animClr>
                                    <p:set>
                                      <p:cBhvr>
                                        <p:cTn id="18" dur="500" fill="hold"/>
                                        <p:tgtEl>
                                          <p:spTgt spid="15"/>
                                        </p:tgtEl>
                                        <p:attrNameLst>
                                          <p:attrName>fill.type</p:attrName>
                                        </p:attrNameLst>
                                      </p:cBhvr>
                                      <p:to>
                                        <p:strVal val="solid"/>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3"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EC28F4E-87D3-4DE9-92B3-B724CF885A97}"/>
              </a:ext>
            </a:extLst>
          </p:cNvPr>
          <p:cNvSpPr txBox="1"/>
          <p:nvPr/>
        </p:nvSpPr>
        <p:spPr>
          <a:xfrm>
            <a:off x="3684103" y="457761"/>
            <a:ext cx="5857461" cy="830997"/>
          </a:xfrm>
          <a:prstGeom prst="rect">
            <a:avLst/>
          </a:prstGeom>
          <a:noFill/>
        </p:spPr>
        <p:txBody>
          <a:bodyPr wrap="square" rtlCol="0">
            <a:spAutoFit/>
          </a:bodyPr>
          <a:lstStyle/>
          <a:p>
            <a:r>
              <a:rPr lang="en-US" sz="4800" b="1">
                <a:solidFill>
                  <a:srgbClr val="FF0000"/>
                </a:solidFill>
                <a:latin typeface="Arial" panose="020B0604020202020204" pitchFamily="34" charset="0"/>
                <a:cs typeface="Arial" panose="020B0604020202020204" pitchFamily="34" charset="0"/>
              </a:rPr>
              <a:t>GỢI Ý BÁO CÁO</a:t>
            </a:r>
          </a:p>
        </p:txBody>
      </p:sp>
      <p:grpSp>
        <p:nvGrpSpPr>
          <p:cNvPr id="10" name="Group 9">
            <a:extLst>
              <a:ext uri="{FF2B5EF4-FFF2-40B4-BE49-F238E27FC236}">
                <a16:creationId xmlns:a16="http://schemas.microsoft.com/office/drawing/2014/main" xmlns="" id="{57BA4D3D-98F8-4604-A960-D80EE8A572E3}"/>
              </a:ext>
            </a:extLst>
          </p:cNvPr>
          <p:cNvGrpSpPr/>
          <p:nvPr/>
        </p:nvGrpSpPr>
        <p:grpSpPr>
          <a:xfrm>
            <a:off x="724739" y="1400916"/>
            <a:ext cx="10993537" cy="4681832"/>
            <a:chOff x="1864426" y="2222551"/>
            <a:chExt cx="10993537" cy="4681832"/>
          </a:xfrm>
        </p:grpSpPr>
        <p:sp>
          <p:nvSpPr>
            <p:cNvPr id="4" name="Rectangle: Rounded Corners 3">
              <a:extLst>
                <a:ext uri="{FF2B5EF4-FFF2-40B4-BE49-F238E27FC236}">
                  <a16:creationId xmlns:a16="http://schemas.microsoft.com/office/drawing/2014/main" xmlns="" id="{CF9B2639-005C-4131-8583-7280D5329F66}"/>
                </a:ext>
              </a:extLst>
            </p:cNvPr>
            <p:cNvSpPr/>
            <p:nvPr/>
          </p:nvSpPr>
          <p:spPr>
            <a:xfrm>
              <a:off x="1864426" y="2222551"/>
              <a:ext cx="10552861" cy="4681832"/>
            </a:xfrm>
            <a:prstGeom prst="roundRect">
              <a:avLst/>
            </a:prstGeom>
            <a:solidFill>
              <a:srgbClr val="F9FEC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D5ED5CD7-206A-485B-A9E9-C8C94FF3C731}"/>
                </a:ext>
              </a:extLst>
            </p:cNvPr>
            <p:cNvSpPr txBox="1"/>
            <p:nvPr/>
          </p:nvSpPr>
          <p:spPr>
            <a:xfrm>
              <a:off x="4992282" y="2326350"/>
              <a:ext cx="6414053" cy="923330"/>
            </a:xfrm>
            <a:prstGeom prst="rect">
              <a:avLst/>
            </a:prstGeom>
            <a:noFill/>
          </p:spPr>
          <p:txBody>
            <a:bodyPr wrap="square" rtlCol="0">
              <a:spAutoFit/>
            </a:bodyPr>
            <a:lstStyle/>
            <a:p>
              <a:r>
                <a:rPr lang="en-US" sz="3600" b="1">
                  <a:solidFill>
                    <a:srgbClr val="1B04FA"/>
                  </a:solidFill>
                  <a:latin typeface="Arial" panose="020B0604020202020204" pitchFamily="34" charset="0"/>
                  <a:cs typeface="Arial" panose="020B0604020202020204" pitchFamily="34" charset="0"/>
                </a:rPr>
                <a:t>TÊN QUỐC GIA</a:t>
              </a:r>
            </a:p>
            <a:p>
              <a:endParaRPr lang="en-US"/>
            </a:p>
          </p:txBody>
        </p:sp>
        <p:sp>
          <p:nvSpPr>
            <p:cNvPr id="6" name="TextBox 5">
              <a:extLst>
                <a:ext uri="{FF2B5EF4-FFF2-40B4-BE49-F238E27FC236}">
                  <a16:creationId xmlns:a16="http://schemas.microsoft.com/office/drawing/2014/main" xmlns="" id="{84A9D483-2769-4A79-8673-1F62E7DFF50E}"/>
                </a:ext>
              </a:extLst>
            </p:cNvPr>
            <p:cNvSpPr txBox="1"/>
            <p:nvPr/>
          </p:nvSpPr>
          <p:spPr>
            <a:xfrm>
              <a:off x="2338149" y="3098971"/>
              <a:ext cx="8916644" cy="923330"/>
            </a:xfrm>
            <a:prstGeom prst="rect">
              <a:avLst/>
            </a:prstGeom>
            <a:noFill/>
          </p:spPr>
          <p:txBody>
            <a:bodyPr wrap="square" rtlCol="0">
              <a:spAutoFit/>
            </a:bodyPr>
            <a:lstStyle/>
            <a:p>
              <a:r>
                <a:rPr lang="en-US" sz="3600">
                  <a:solidFill>
                    <a:srgbClr val="1B04FA"/>
                  </a:solidFill>
                  <a:latin typeface="Arial" panose="020B0604020202020204" pitchFamily="34" charset="0"/>
                  <a:cs typeface="Arial" panose="020B0604020202020204" pitchFamily="34" charset="0"/>
                </a:rPr>
                <a:t>1.Khái quát về nền kinh tế của quốc gia</a:t>
              </a:r>
            </a:p>
            <a:p>
              <a:endParaRPr lang="en-US"/>
            </a:p>
          </p:txBody>
        </p:sp>
        <p:sp>
          <p:nvSpPr>
            <p:cNvPr id="7" name="TextBox 6">
              <a:extLst>
                <a:ext uri="{FF2B5EF4-FFF2-40B4-BE49-F238E27FC236}">
                  <a16:creationId xmlns:a16="http://schemas.microsoft.com/office/drawing/2014/main" xmlns="" id="{0FE4CF68-180C-407D-A7A0-FCD22B4665F3}"/>
                </a:ext>
              </a:extLst>
            </p:cNvPr>
            <p:cNvSpPr txBox="1"/>
            <p:nvPr/>
          </p:nvSpPr>
          <p:spPr>
            <a:xfrm>
              <a:off x="2338149" y="3813786"/>
              <a:ext cx="8916644" cy="646331"/>
            </a:xfrm>
            <a:prstGeom prst="rect">
              <a:avLst/>
            </a:prstGeom>
            <a:noFill/>
          </p:spPr>
          <p:txBody>
            <a:bodyPr wrap="square" rtlCol="0">
              <a:spAutoFit/>
            </a:bodyPr>
            <a:lstStyle/>
            <a:p>
              <a:r>
                <a:rPr lang="en-US" sz="3600">
                  <a:solidFill>
                    <a:srgbClr val="1B04FA"/>
                  </a:solidFill>
                  <a:latin typeface="Arial" panose="020B0604020202020204" pitchFamily="34" charset="0"/>
                  <a:cs typeface="Arial" panose="020B0604020202020204" pitchFamily="34" charset="0"/>
                </a:rPr>
                <a:t>2. Đặc điểm nền kinh tế</a:t>
              </a:r>
              <a:endParaRPr lang="en-US"/>
            </a:p>
          </p:txBody>
        </p:sp>
        <p:sp>
          <p:nvSpPr>
            <p:cNvPr id="8" name="TextBox 7">
              <a:extLst>
                <a:ext uri="{FF2B5EF4-FFF2-40B4-BE49-F238E27FC236}">
                  <a16:creationId xmlns:a16="http://schemas.microsoft.com/office/drawing/2014/main" xmlns="" id="{7DA1497C-8D4C-40D5-A52D-84029F0936A8}"/>
                </a:ext>
              </a:extLst>
            </p:cNvPr>
            <p:cNvSpPr txBox="1"/>
            <p:nvPr/>
          </p:nvSpPr>
          <p:spPr>
            <a:xfrm>
              <a:off x="2919396" y="4377892"/>
              <a:ext cx="8916644" cy="646331"/>
            </a:xfrm>
            <a:prstGeom prst="rect">
              <a:avLst/>
            </a:prstGeom>
            <a:noFill/>
          </p:spPr>
          <p:txBody>
            <a:bodyPr wrap="square" rtlCol="0">
              <a:spAutoFit/>
            </a:bodyPr>
            <a:lstStyle/>
            <a:p>
              <a:r>
                <a:rPr lang="en-US" sz="3600">
                  <a:solidFill>
                    <a:srgbClr val="1B04FA"/>
                  </a:solidFill>
                  <a:latin typeface="Arial" panose="020B0604020202020204" pitchFamily="34" charset="0"/>
                  <a:cs typeface="Arial" panose="020B0604020202020204" pitchFamily="34" charset="0"/>
                </a:rPr>
                <a:t>a. Lịch sử phát triển nền kinh tế</a:t>
              </a:r>
              <a:endParaRPr lang="en-US"/>
            </a:p>
          </p:txBody>
        </p:sp>
        <p:sp>
          <p:nvSpPr>
            <p:cNvPr id="9" name="TextBox 8">
              <a:extLst>
                <a:ext uri="{FF2B5EF4-FFF2-40B4-BE49-F238E27FC236}">
                  <a16:creationId xmlns:a16="http://schemas.microsoft.com/office/drawing/2014/main" xmlns="" id="{5D425B03-D132-4FA1-9C13-CCE175F7A173}"/>
                </a:ext>
              </a:extLst>
            </p:cNvPr>
            <p:cNvSpPr txBox="1"/>
            <p:nvPr/>
          </p:nvSpPr>
          <p:spPr>
            <a:xfrm>
              <a:off x="2919396" y="5007601"/>
              <a:ext cx="8916644" cy="646331"/>
            </a:xfrm>
            <a:prstGeom prst="rect">
              <a:avLst/>
            </a:prstGeom>
            <a:noFill/>
          </p:spPr>
          <p:txBody>
            <a:bodyPr wrap="square" rtlCol="0">
              <a:spAutoFit/>
            </a:bodyPr>
            <a:lstStyle/>
            <a:p>
              <a:r>
                <a:rPr lang="en-US" sz="3600">
                  <a:solidFill>
                    <a:srgbClr val="1B04FA"/>
                  </a:solidFill>
                  <a:latin typeface="Arial" panose="020B0604020202020204" pitchFamily="34" charset="0"/>
                  <a:cs typeface="Arial" panose="020B0604020202020204" pitchFamily="34" charset="0"/>
                </a:rPr>
                <a:t>b. Cơ cấu nền kinh tế</a:t>
              </a:r>
              <a:endParaRPr lang="en-US"/>
            </a:p>
          </p:txBody>
        </p:sp>
        <p:sp>
          <p:nvSpPr>
            <p:cNvPr id="13" name="TextBox 12">
              <a:extLst>
                <a:ext uri="{FF2B5EF4-FFF2-40B4-BE49-F238E27FC236}">
                  <a16:creationId xmlns:a16="http://schemas.microsoft.com/office/drawing/2014/main" xmlns="" id="{23B4007D-8FCE-4FEA-80F0-8D5C07E7227B}"/>
                </a:ext>
              </a:extLst>
            </p:cNvPr>
            <p:cNvSpPr txBox="1"/>
            <p:nvPr/>
          </p:nvSpPr>
          <p:spPr>
            <a:xfrm>
              <a:off x="1864426" y="5552270"/>
              <a:ext cx="10993537" cy="1200329"/>
            </a:xfrm>
            <a:prstGeom prst="rect">
              <a:avLst/>
            </a:prstGeom>
            <a:noFill/>
          </p:spPr>
          <p:txBody>
            <a:bodyPr wrap="square" rtlCol="0">
              <a:spAutoFit/>
            </a:bodyPr>
            <a:lstStyle/>
            <a:p>
              <a:pPr algn="ctr"/>
              <a:r>
                <a:rPr lang="en-US" sz="3600">
                  <a:solidFill>
                    <a:srgbClr val="1B04FA"/>
                  </a:solidFill>
                  <a:latin typeface="Arial" panose="020B0604020202020204" pitchFamily="34" charset="0"/>
                  <a:cs typeface="Arial" panose="020B0604020202020204" pitchFamily="34" charset="0"/>
                </a:rPr>
                <a:t>c. Một số ngành kinh tế (nông nghiệp, công nghiệp,dịch vụ)</a:t>
              </a:r>
              <a:endParaRPr lang="en-US"/>
            </a:p>
          </p:txBody>
        </p:sp>
      </p:grpSp>
    </p:spTree>
    <p:extLst>
      <p:ext uri="{BB962C8B-B14F-4D97-AF65-F5344CB8AC3E}">
        <p14:creationId xmlns:p14="http://schemas.microsoft.com/office/powerpoint/2010/main" val="7268854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9" name="Text Box 11">
            <a:extLst>
              <a:ext uri="{FF2B5EF4-FFF2-40B4-BE49-F238E27FC236}">
                <a16:creationId xmlns:a16="http://schemas.microsoft.com/office/drawing/2014/main" xmlns="" id="{2CD14718-4983-4904-86A7-643E21F09225}"/>
              </a:ext>
            </a:extLst>
          </p:cNvPr>
          <p:cNvSpPr txBox="1">
            <a:spLocks noChangeArrowheads="1"/>
          </p:cNvSpPr>
          <p:nvPr/>
        </p:nvSpPr>
        <p:spPr bwMode="auto">
          <a:xfrm>
            <a:off x="146900" y="165823"/>
            <a:ext cx="2724035" cy="584775"/>
          </a:xfrm>
          <a:prstGeom prst="rect">
            <a:avLst/>
          </a:prstGeom>
          <a:solidFill>
            <a:schemeClr val="accent5">
              <a:lumMod val="20000"/>
              <a:lumOff val="8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a:solidFill>
                  <a:srgbClr val="0000FF"/>
                </a:solidFill>
              </a:rPr>
              <a:t>1. Nhật Bản</a:t>
            </a:r>
          </a:p>
        </p:txBody>
      </p:sp>
      <p:pic>
        <p:nvPicPr>
          <p:cNvPr id="22540" name="Picture 12" descr="Picture1">
            <a:extLst>
              <a:ext uri="{FF2B5EF4-FFF2-40B4-BE49-F238E27FC236}">
                <a16:creationId xmlns:a16="http://schemas.microsoft.com/office/drawing/2014/main" xmlns="" id="{4CE28579-4A19-4ADD-B79E-F6553C253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3070" y="541338"/>
            <a:ext cx="5257800" cy="5562600"/>
          </a:xfrm>
          <a:prstGeom prst="rect">
            <a:avLst/>
          </a:prstGeom>
          <a:noFill/>
          <a:ln w="57150" cmpd="thinThick">
            <a:noFill/>
            <a:miter lim="800000"/>
            <a:headEnd/>
            <a:tailEnd/>
          </a:ln>
          <a:extLst>
            <a:ext uri="{909E8E84-426E-40DD-AFC4-6F175D3DCCD1}">
              <a14:hiddenFill xmlns:a14="http://schemas.microsoft.com/office/drawing/2010/main">
                <a:solidFill>
                  <a:srgbClr val="FFFFFF"/>
                </a:solidFill>
              </a14:hiddenFill>
            </a:ext>
          </a:extLst>
        </p:spPr>
      </p:pic>
      <p:sp>
        <p:nvSpPr>
          <p:cNvPr id="22542" name="Text Box 14">
            <a:extLst>
              <a:ext uri="{FF2B5EF4-FFF2-40B4-BE49-F238E27FC236}">
                <a16:creationId xmlns:a16="http://schemas.microsoft.com/office/drawing/2014/main" xmlns="" id="{FC46DE88-EFA9-4D16-8C9C-86DB41D14AFF}"/>
              </a:ext>
            </a:extLst>
          </p:cNvPr>
          <p:cNvSpPr txBox="1">
            <a:spLocks noChangeArrowheads="1"/>
          </p:cNvSpPr>
          <p:nvPr/>
        </p:nvSpPr>
        <p:spPr bwMode="auto">
          <a:xfrm>
            <a:off x="146900" y="1126332"/>
            <a:ext cx="46555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70C0"/>
                </a:solidFill>
              </a:rPr>
              <a:t>- Là nước công nghiệp phát triển cao. Có nhiều ngành công nghiệp hàng đầu thế giới : ô tô, tàu biển, điện tử, hàng tiêu dùng </a:t>
            </a:r>
          </a:p>
        </p:txBody>
      </p:sp>
      <p:sp>
        <p:nvSpPr>
          <p:cNvPr id="22547" name="Rectangle 19">
            <a:extLst>
              <a:ext uri="{FF2B5EF4-FFF2-40B4-BE49-F238E27FC236}">
                <a16:creationId xmlns:a16="http://schemas.microsoft.com/office/drawing/2014/main" xmlns="" id="{429B2F1D-C8DB-4A2A-8821-94AA658A5420}"/>
              </a:ext>
            </a:extLst>
          </p:cNvPr>
          <p:cNvSpPr>
            <a:spLocks noChangeArrowheads="1"/>
          </p:cNvSpPr>
          <p:nvPr/>
        </p:nvSpPr>
        <p:spPr bwMode="auto">
          <a:xfrm>
            <a:off x="9736477" y="5661918"/>
            <a:ext cx="19748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FF"/>
                </a:solidFill>
              </a:rPr>
              <a:t>DT: 377.837 km2</a:t>
            </a:r>
          </a:p>
        </p:txBody>
      </p:sp>
      <p:sp>
        <p:nvSpPr>
          <p:cNvPr id="15" name="Text Box 14">
            <a:extLst>
              <a:ext uri="{FF2B5EF4-FFF2-40B4-BE49-F238E27FC236}">
                <a16:creationId xmlns:a16="http://schemas.microsoft.com/office/drawing/2014/main" xmlns="" id="{B36C0B59-3B0D-4AB0-B5A6-B3B1A4E4F58E}"/>
              </a:ext>
            </a:extLst>
          </p:cNvPr>
          <p:cNvSpPr txBox="1">
            <a:spLocks noChangeArrowheads="1"/>
          </p:cNvSpPr>
          <p:nvPr/>
        </p:nvSpPr>
        <p:spPr bwMode="auto">
          <a:xfrm>
            <a:off x="234388" y="2907139"/>
            <a:ext cx="465557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a:solidFill>
                  <a:srgbClr val="0070C0"/>
                </a:solidFill>
              </a:rPr>
              <a:t>- </a:t>
            </a:r>
            <a:r>
              <a:rPr lang="en-US" altLang="en-US" sz="2400">
                <a:solidFill>
                  <a:srgbClr val="0070C0"/>
                </a:solidFill>
              </a:rPr>
              <a:t>Cơ cấu kinh tế hiện đại, chất lượng cuộc sống cao và ổn định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539"/>
                                        </p:tgtEl>
                                        <p:attrNameLst>
                                          <p:attrName>style.visibility</p:attrName>
                                        </p:attrNameLst>
                                      </p:cBhvr>
                                      <p:to>
                                        <p:strVal val="visible"/>
                                      </p:to>
                                    </p:set>
                                    <p:animEffect transition="in" filter="diamond(in)">
                                      <p:cBhvr>
                                        <p:cTn id="7" dur="500"/>
                                        <p:tgtEl>
                                          <p:spTgt spid="2253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22540"/>
                                        </p:tgtEl>
                                        <p:attrNameLst>
                                          <p:attrName>style.visibility</p:attrName>
                                        </p:attrNameLst>
                                      </p:cBhvr>
                                      <p:to>
                                        <p:strVal val="visible"/>
                                      </p:to>
                                    </p:set>
                                    <p:animEffect transition="in" filter="wheel(4)">
                                      <p:cBhvr>
                                        <p:cTn id="12" dur="1000"/>
                                        <p:tgtEl>
                                          <p:spTgt spid="22540"/>
                                        </p:tgtEl>
                                      </p:cBhvr>
                                    </p:animEffect>
                                  </p:childTnLst>
                                </p:cTn>
                              </p:par>
                              <p:par>
                                <p:cTn id="13" presetID="21" presetClass="entr" presetSubtype="4" fill="hold" grpId="0" nodeType="withEffect">
                                  <p:stCondLst>
                                    <p:cond delay="0"/>
                                  </p:stCondLst>
                                  <p:childTnLst>
                                    <p:set>
                                      <p:cBhvr>
                                        <p:cTn id="14" dur="1" fill="hold">
                                          <p:stCondLst>
                                            <p:cond delay="0"/>
                                          </p:stCondLst>
                                        </p:cTn>
                                        <p:tgtEl>
                                          <p:spTgt spid="22547"/>
                                        </p:tgtEl>
                                        <p:attrNameLst>
                                          <p:attrName>style.visibility</p:attrName>
                                        </p:attrNameLst>
                                      </p:cBhvr>
                                      <p:to>
                                        <p:strVal val="visible"/>
                                      </p:to>
                                    </p:set>
                                    <p:animEffect transition="in" filter="wheel(4)">
                                      <p:cBhvr>
                                        <p:cTn id="15" dur="1000"/>
                                        <p:tgtEl>
                                          <p:spTgt spid="22547"/>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xit" presetSubtype="16" fill="hold" grpId="1" nodeType="clickEffect">
                                  <p:stCondLst>
                                    <p:cond delay="0"/>
                                  </p:stCondLst>
                                  <p:childTnLst>
                                    <p:animEffect transition="out" filter="diamond(in)">
                                      <p:cBhvr>
                                        <p:cTn id="19" dur="500"/>
                                        <p:tgtEl>
                                          <p:spTgt spid="22547"/>
                                        </p:tgtEl>
                                      </p:cBhvr>
                                    </p:animEffect>
                                    <p:set>
                                      <p:cBhvr>
                                        <p:cTn id="20" dur="1" fill="hold">
                                          <p:stCondLst>
                                            <p:cond delay="499"/>
                                          </p:stCondLst>
                                        </p:cTn>
                                        <p:tgtEl>
                                          <p:spTgt spid="22547"/>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xit" presetSubtype="16" fill="hold" nodeType="clickEffect">
                                  <p:stCondLst>
                                    <p:cond delay="0"/>
                                  </p:stCondLst>
                                  <p:childTnLst>
                                    <p:animEffect transition="out" filter="box(in)">
                                      <p:cBhvr>
                                        <p:cTn id="24" dur="500"/>
                                        <p:tgtEl>
                                          <p:spTgt spid="22540"/>
                                        </p:tgtEl>
                                      </p:cBhvr>
                                    </p:animEffect>
                                    <p:set>
                                      <p:cBhvr>
                                        <p:cTn id="25" dur="1" fill="hold">
                                          <p:stCondLst>
                                            <p:cond delay="499"/>
                                          </p:stCondLst>
                                        </p:cTn>
                                        <p:tgtEl>
                                          <p:spTgt spid="22540"/>
                                        </p:tgtEl>
                                        <p:attrNameLst>
                                          <p:attrName>style.visibility</p:attrName>
                                        </p:attrNameLst>
                                      </p:cBhvr>
                                      <p:to>
                                        <p:strVal val="hidden"/>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1" presetClass="entr" presetSubtype="4" fill="hold" grpId="0" nodeType="clickEffect">
                                  <p:stCondLst>
                                    <p:cond delay="0"/>
                                  </p:stCondLst>
                                  <p:childTnLst>
                                    <p:set>
                                      <p:cBhvr>
                                        <p:cTn id="29" dur="1" fill="hold">
                                          <p:stCondLst>
                                            <p:cond delay="0"/>
                                          </p:stCondLst>
                                        </p:cTn>
                                        <p:tgtEl>
                                          <p:spTgt spid="22542"/>
                                        </p:tgtEl>
                                        <p:attrNameLst>
                                          <p:attrName>style.visibility</p:attrName>
                                        </p:attrNameLst>
                                      </p:cBhvr>
                                      <p:to>
                                        <p:strVal val="visible"/>
                                      </p:to>
                                    </p:set>
                                    <p:animEffect transition="in" filter="wheel(4)">
                                      <p:cBhvr>
                                        <p:cTn id="30" dur="500"/>
                                        <p:tgtEl>
                                          <p:spTgt spid="22542"/>
                                        </p:tgtEl>
                                      </p:cBhvr>
                                    </p:animEffect>
                                  </p:childTnLst>
                                </p:cTn>
                              </p:par>
                            </p:childTnLst>
                          </p:cTn>
                        </p:par>
                      </p:childTnLst>
                    </p:cTn>
                  </p:par>
                  <p:par>
                    <p:cTn id="31" fill="hold">
                      <p:stCondLst>
                        <p:cond delay="indefinite"/>
                      </p:stCondLst>
                      <p:childTnLst>
                        <p:par>
                          <p:cTn id="32" fill="hold">
                            <p:stCondLst>
                              <p:cond delay="0"/>
                            </p:stCondLst>
                            <p:childTnLst>
                              <p:par>
                                <p:cTn id="33" presetID="24"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 to="" calcmode="lin" valueType="num">
                                      <p:cBhvr>
                                        <p:cTn id="35" dur="1" fill="hold"/>
                                        <p:tgtEl>
                                          <p:spTgt spid="1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9" grpId="0" animBg="1"/>
      <p:bldP spid="22542" grpId="0"/>
      <p:bldP spid="22547" grpId="0" animBg="1"/>
      <p:bldP spid="22547" grpId="1"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a:extLst>
              <a:ext uri="{FF2B5EF4-FFF2-40B4-BE49-F238E27FC236}">
                <a16:creationId xmlns:a16="http://schemas.microsoft.com/office/drawing/2014/main" xmlns="" id="{A536715F-83C2-4902-89B2-16B1F4CCA9E2}"/>
              </a:ext>
            </a:extLst>
          </p:cNvPr>
          <p:cNvSpPr txBox="1">
            <a:spLocks noChangeArrowheads="1"/>
          </p:cNvSpPr>
          <p:nvPr/>
        </p:nvSpPr>
        <p:spPr bwMode="auto">
          <a:xfrm>
            <a:off x="2193925" y="42386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600">
              <a:cs typeface="Arial" panose="020B0604020202020204" pitchFamily="34" charset="0"/>
            </a:endParaRPr>
          </a:p>
        </p:txBody>
      </p:sp>
      <p:pic>
        <p:nvPicPr>
          <p:cNvPr id="8" name="Picture 8" descr="honda1">
            <a:extLst>
              <a:ext uri="{FF2B5EF4-FFF2-40B4-BE49-F238E27FC236}">
                <a16:creationId xmlns:a16="http://schemas.microsoft.com/office/drawing/2014/main" xmlns="" id="{BF1AEBF5-4F9A-48F5-BE43-79F60A8FB942}"/>
              </a:ext>
            </a:extLst>
          </p:cNvPr>
          <p:cNvPicPr>
            <a:picLocks noChangeAspect="1" noChangeArrowheads="1"/>
          </p:cNvPicPr>
          <p:nvPr/>
        </p:nvPicPr>
        <p:blipFill>
          <a:blip r:embed="rId2"/>
          <a:srcRect/>
          <a:stretch>
            <a:fillRect/>
          </a:stretch>
        </p:blipFill>
        <p:spPr bwMode="auto">
          <a:xfrm>
            <a:off x="1905000" y="228600"/>
            <a:ext cx="2667000" cy="2209800"/>
          </a:xfrm>
          <a:prstGeom prst="rect">
            <a:avLst/>
          </a:prstGeom>
          <a:ln>
            <a:noFill/>
          </a:ln>
          <a:effectLst>
            <a:outerShdw blurRad="292100" dist="139700" dir="2700000" algn="tl" rotWithShape="0">
              <a:srgbClr val="333333">
                <a:alpha val="65000"/>
              </a:srgbClr>
            </a:outerShdw>
          </a:effectLst>
        </p:spPr>
      </p:pic>
      <p:pic>
        <p:nvPicPr>
          <p:cNvPr id="18436" name="Picture 10" descr="untitled">
            <a:extLst>
              <a:ext uri="{FF2B5EF4-FFF2-40B4-BE49-F238E27FC236}">
                <a16:creationId xmlns:a16="http://schemas.microsoft.com/office/drawing/2014/main" xmlns="" id="{DB0AEB9B-5A92-4922-AD63-F9B8D25707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2819400"/>
            <a:ext cx="28194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9" descr="quayphim">
            <a:extLst>
              <a:ext uri="{FF2B5EF4-FFF2-40B4-BE49-F238E27FC236}">
                <a16:creationId xmlns:a16="http://schemas.microsoft.com/office/drawing/2014/main" xmlns="" id="{B4B45F79-989C-4DD4-B9F9-EB84F37BE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5097464"/>
            <a:ext cx="2743200"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7" descr="thanh tuu KH-KT cua Nhat">
            <a:extLst>
              <a:ext uri="{FF2B5EF4-FFF2-40B4-BE49-F238E27FC236}">
                <a16:creationId xmlns:a16="http://schemas.microsoft.com/office/drawing/2014/main" xmlns="" id="{75E81BE7-D499-44B6-A7C8-5CE1ECC59C0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4800" y="228600"/>
            <a:ext cx="2743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080421-tosiba2">
            <a:extLst>
              <a:ext uri="{FF2B5EF4-FFF2-40B4-BE49-F238E27FC236}">
                <a16:creationId xmlns:a16="http://schemas.microsoft.com/office/drawing/2014/main" xmlns="" id="{F6149C64-C228-4F8F-9AA7-1DBB03FEA2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2895601"/>
            <a:ext cx="2743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9" descr="5C37BD143524571F65F863295BFD5336[1]">
            <a:extLst>
              <a:ext uri="{FF2B5EF4-FFF2-40B4-BE49-F238E27FC236}">
                <a16:creationId xmlns:a16="http://schemas.microsoft.com/office/drawing/2014/main" xmlns="" id="{ADC83A66-21BE-4771-A1D6-DFE652674731}"/>
              </a:ext>
            </a:extLst>
          </p:cNvP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29200" y="5029200"/>
            <a:ext cx="25146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10">
            <a:extLst>
              <a:ext uri="{FF2B5EF4-FFF2-40B4-BE49-F238E27FC236}">
                <a16:creationId xmlns:a16="http://schemas.microsoft.com/office/drawing/2014/main" xmlns="" id="{7893420D-C938-46EF-93A3-3CC75BC2F4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2590800"/>
            <a:ext cx="30480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2" name="Picture 11">
            <a:extLst>
              <a:ext uri="{FF2B5EF4-FFF2-40B4-BE49-F238E27FC236}">
                <a16:creationId xmlns:a16="http://schemas.microsoft.com/office/drawing/2014/main" xmlns="" id="{67D35127-195D-4F7C-809D-B4F8479AAC8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72400" y="4800600"/>
            <a:ext cx="28956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43" name="Picture 12" descr="Wald-Toyota-Land-Cruiser-3">
            <a:extLst>
              <a:ext uri="{FF2B5EF4-FFF2-40B4-BE49-F238E27FC236}">
                <a16:creationId xmlns:a16="http://schemas.microsoft.com/office/drawing/2014/main" xmlns="" id="{65A43FC8-FA61-4324-8E8E-D5C8B7BBFE2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0"/>
            <a:ext cx="3276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dt_22620101821_57">
            <a:extLst>
              <a:ext uri="{FF2B5EF4-FFF2-40B4-BE49-F238E27FC236}">
                <a16:creationId xmlns:a16="http://schemas.microsoft.com/office/drawing/2014/main" xmlns="" id="{56AD7152-9F25-4DBC-9DC3-7BC0CB7948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0"/>
            <a:ext cx="4648200" cy="3124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9459" name="Picture 6" descr="nongnghiep">
            <a:extLst>
              <a:ext uri="{FF2B5EF4-FFF2-40B4-BE49-F238E27FC236}">
                <a16:creationId xmlns:a16="http://schemas.microsoft.com/office/drawing/2014/main" xmlns="" id="{B5EFA7D5-8F9D-4247-BA71-9860F563C3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419600" cy="31242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9" descr="NT5433811">
            <a:extLst>
              <a:ext uri="{FF2B5EF4-FFF2-40B4-BE49-F238E27FC236}">
                <a16:creationId xmlns:a16="http://schemas.microsoft.com/office/drawing/2014/main" xmlns="" id="{7E1D4760-7A34-405B-BDC6-91B91B48CB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200400"/>
            <a:ext cx="4343400" cy="29718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9461" name="Picture 11" descr="tokyo_underground01">
            <a:extLst>
              <a:ext uri="{FF2B5EF4-FFF2-40B4-BE49-F238E27FC236}">
                <a16:creationId xmlns:a16="http://schemas.microsoft.com/office/drawing/2014/main" xmlns="" id="{5266A840-187B-45B5-8D64-3D28916A906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5500" y="3200400"/>
            <a:ext cx="4762500" cy="300990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19462" name="Text Box 12">
            <a:extLst>
              <a:ext uri="{FF2B5EF4-FFF2-40B4-BE49-F238E27FC236}">
                <a16:creationId xmlns:a16="http://schemas.microsoft.com/office/drawing/2014/main" xmlns="" id="{FF00E28A-9760-4A5E-B7E6-1919D59ACE08}"/>
              </a:ext>
            </a:extLst>
          </p:cNvPr>
          <p:cNvSpPr txBox="1">
            <a:spLocks noChangeArrowheads="1"/>
          </p:cNvSpPr>
          <p:nvPr/>
        </p:nvSpPr>
        <p:spPr bwMode="auto">
          <a:xfrm>
            <a:off x="1905000" y="6324601"/>
            <a:ext cx="830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solidFill>
                  <a:srgbClr val="FF0000"/>
                </a:solidFill>
              </a:rPr>
              <a:t>Thành tựu trong nông nghiệp Nhật bản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289.png">
            <a:extLst>
              <a:ext uri="{FF2B5EF4-FFF2-40B4-BE49-F238E27FC236}">
                <a16:creationId xmlns:a16="http://schemas.microsoft.com/office/drawing/2014/main" xmlns="" id="{0F42F95F-9E06-4C84-B5FA-DE53DA9C427C}"/>
              </a:ext>
            </a:extLst>
          </p:cNvPr>
          <p:cNvPicPr/>
          <p:nvPr/>
        </p:nvPicPr>
        <p:blipFill>
          <a:blip r:embed="rId2"/>
          <a:srcRect/>
          <a:stretch>
            <a:fillRect/>
          </a:stretch>
        </p:blipFill>
        <p:spPr>
          <a:xfrm>
            <a:off x="850606" y="1584251"/>
            <a:ext cx="10345478" cy="4146698"/>
          </a:xfrm>
          <a:prstGeom prst="rect">
            <a:avLst/>
          </a:prstGeom>
          <a:ln/>
        </p:spPr>
      </p:pic>
    </p:spTree>
    <p:extLst>
      <p:ext uri="{BB962C8B-B14F-4D97-AF65-F5344CB8AC3E}">
        <p14:creationId xmlns:p14="http://schemas.microsoft.com/office/powerpoint/2010/main" val="10268310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
            <a:extLst>
              <a:ext uri="{FF2B5EF4-FFF2-40B4-BE49-F238E27FC236}">
                <a16:creationId xmlns:a16="http://schemas.microsoft.com/office/drawing/2014/main" xmlns="" id="{49B7834F-1B57-47E1-933E-29E8728B5E74}"/>
              </a:ext>
            </a:extLst>
          </p:cNvPr>
          <p:cNvSpPr txBox="1">
            <a:spLocks noChangeArrowheads="1"/>
          </p:cNvSpPr>
          <p:nvPr/>
        </p:nvSpPr>
        <p:spPr bwMode="auto">
          <a:xfrm>
            <a:off x="140412" y="130995"/>
            <a:ext cx="2756900" cy="523220"/>
          </a:xfrm>
          <a:prstGeom prst="rect">
            <a:avLst/>
          </a:prstGeom>
          <a:solidFill>
            <a:schemeClr val="accent5">
              <a:lumMod val="20000"/>
              <a:lumOff val="80000"/>
            </a:schemeClr>
          </a:solidFill>
          <a:ln>
            <a:noFill/>
          </a:ln>
          <a:effec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800" b="1">
                <a:solidFill>
                  <a:srgbClr val="0070C0"/>
                </a:solidFill>
              </a:rPr>
              <a:t>2. Trung Quốc</a:t>
            </a:r>
          </a:p>
        </p:txBody>
      </p:sp>
      <p:pic>
        <p:nvPicPr>
          <p:cNvPr id="5" name="Picture 12" descr="Bando_TrungQuoc">
            <a:extLst>
              <a:ext uri="{FF2B5EF4-FFF2-40B4-BE49-F238E27FC236}">
                <a16:creationId xmlns:a16="http://schemas.microsoft.com/office/drawing/2014/main" xmlns="" id="{69E928DA-2075-4AE7-917B-030228283B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6678" y="310793"/>
            <a:ext cx="5907640" cy="6421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3">
            <a:extLst>
              <a:ext uri="{FF2B5EF4-FFF2-40B4-BE49-F238E27FC236}">
                <a16:creationId xmlns:a16="http://schemas.microsoft.com/office/drawing/2014/main" xmlns="" id="{6FFA4FE7-940C-4028-A5FB-7A1AB057B6A4}"/>
              </a:ext>
            </a:extLst>
          </p:cNvPr>
          <p:cNvSpPr txBox="1">
            <a:spLocks noChangeArrowheads="1"/>
          </p:cNvSpPr>
          <p:nvPr/>
        </p:nvSpPr>
        <p:spPr bwMode="auto">
          <a:xfrm>
            <a:off x="314794" y="1177088"/>
            <a:ext cx="468250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70C0"/>
                </a:solidFill>
              </a:rPr>
              <a:t>Là nước đông dân nhất thế giới: &gt;1,4 tỉ người ( 2020 )</a:t>
            </a:r>
          </a:p>
        </p:txBody>
      </p:sp>
      <p:sp>
        <p:nvSpPr>
          <p:cNvPr id="7" name="Rectangle 14">
            <a:extLst>
              <a:ext uri="{FF2B5EF4-FFF2-40B4-BE49-F238E27FC236}">
                <a16:creationId xmlns:a16="http://schemas.microsoft.com/office/drawing/2014/main" xmlns="" id="{DBA1C94C-A182-47A2-A97A-44D1A64CDCA7}"/>
              </a:ext>
            </a:extLst>
          </p:cNvPr>
          <p:cNvSpPr>
            <a:spLocks noChangeArrowheads="1"/>
          </p:cNvSpPr>
          <p:nvPr/>
        </p:nvSpPr>
        <p:spPr bwMode="auto">
          <a:xfrm>
            <a:off x="5836505" y="6272373"/>
            <a:ext cx="21653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a:solidFill>
                  <a:srgbClr val="0000FF"/>
                </a:solidFill>
              </a:rPr>
              <a:t>DT: 9.571.300 km2</a:t>
            </a:r>
          </a:p>
        </p:txBody>
      </p:sp>
      <p:sp>
        <p:nvSpPr>
          <p:cNvPr id="8" name="Text Box 12">
            <a:extLst>
              <a:ext uri="{FF2B5EF4-FFF2-40B4-BE49-F238E27FC236}">
                <a16:creationId xmlns:a16="http://schemas.microsoft.com/office/drawing/2014/main" xmlns="" id="{290ED2AA-A05C-4F36-9CCC-8268CCE276D4}"/>
              </a:ext>
            </a:extLst>
          </p:cNvPr>
          <p:cNvSpPr txBox="1">
            <a:spLocks noChangeArrowheads="1"/>
          </p:cNvSpPr>
          <p:nvPr/>
        </p:nvSpPr>
        <p:spPr bwMode="auto">
          <a:xfrm>
            <a:off x="229734" y="2122967"/>
            <a:ext cx="4767568"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400">
                <a:solidFill>
                  <a:srgbClr val="0070C0"/>
                </a:solidFill>
              </a:rPr>
              <a:t>Có tốc độ tăng trưởng cao và ổn định. Chất lượng cuộc sống của người dân được nâng cao rõ rệt</a:t>
            </a:r>
          </a:p>
        </p:txBody>
      </p:sp>
    </p:spTree>
    <p:extLst>
      <p:ext uri="{BB962C8B-B14F-4D97-AF65-F5344CB8AC3E}">
        <p14:creationId xmlns:p14="http://schemas.microsoft.com/office/powerpoint/2010/main" val="420424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4"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to="" calcmode="lin" valueType="num">
                                      <p:cBhvr>
                                        <p:cTn id="20" dur="1" fill="hold"/>
                                        <p:tgtEl>
                                          <p:spTgt spid="6"/>
                                        </p:tgtEl>
                                        <p:attrNameLst>
                                          <p:attrName/>
                                        </p:attrNameLst>
                                      </p:cBhvr>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animBg="1"/>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a:extLst>
              <a:ext uri="{FF2B5EF4-FFF2-40B4-BE49-F238E27FC236}">
                <a16:creationId xmlns:a16="http://schemas.microsoft.com/office/drawing/2014/main" xmlns="" id="{3FD201AB-3557-4677-9FC0-73EEF5B49109}"/>
              </a:ext>
            </a:extLst>
          </p:cNvPr>
          <p:cNvSpPr txBox="1">
            <a:spLocks noChangeArrowheads="1"/>
          </p:cNvSpPr>
          <p:nvPr/>
        </p:nvSpPr>
        <p:spPr bwMode="auto">
          <a:xfrm>
            <a:off x="2193925" y="42386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600">
              <a:cs typeface="Arial" panose="020B0604020202020204" pitchFamily="34" charset="0"/>
            </a:endParaRPr>
          </a:p>
        </p:txBody>
      </p:sp>
      <p:pic>
        <p:nvPicPr>
          <p:cNvPr id="26627" name="Picture 3" descr="vetinh_TQ[1]">
            <a:extLst>
              <a:ext uri="{FF2B5EF4-FFF2-40B4-BE49-F238E27FC236}">
                <a16:creationId xmlns:a16="http://schemas.microsoft.com/office/drawing/2014/main" xmlns="" id="{4E8E389D-FF2C-49E4-AE9B-6FFB3EDF49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481" y="3798888"/>
            <a:ext cx="3417013"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4" descr="Vu_tru_TrungQuoc">
            <a:extLst>
              <a:ext uri="{FF2B5EF4-FFF2-40B4-BE49-F238E27FC236}">
                <a16:creationId xmlns:a16="http://schemas.microsoft.com/office/drawing/2014/main" xmlns="" id="{23D227E5-981F-41AA-8BF7-7B1CE3F80B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27716" y="3798888"/>
            <a:ext cx="3417011"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Text Box 5">
            <a:extLst>
              <a:ext uri="{FF2B5EF4-FFF2-40B4-BE49-F238E27FC236}">
                <a16:creationId xmlns:a16="http://schemas.microsoft.com/office/drawing/2014/main" xmlns="" id="{67F79CE1-3F0B-410C-8708-EB2427E664CC}"/>
              </a:ext>
            </a:extLst>
          </p:cNvPr>
          <p:cNvSpPr txBox="1">
            <a:spLocks noChangeArrowheads="1"/>
          </p:cNvSpPr>
          <p:nvPr/>
        </p:nvSpPr>
        <p:spPr bwMode="auto">
          <a:xfrm>
            <a:off x="2514600" y="3214688"/>
            <a:ext cx="7162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800">
                <a:solidFill>
                  <a:srgbClr val="FF0000"/>
                </a:solidFill>
                <a:cs typeface="Arial" panose="020B0604020202020204" pitchFamily="34" charset="0"/>
              </a:rPr>
              <a:t>Công nghiệp vũ trụ của Trung Quốc</a:t>
            </a:r>
          </a:p>
        </p:txBody>
      </p:sp>
      <p:pic>
        <p:nvPicPr>
          <p:cNvPr id="26630" name="Picture 6" descr="thanchau6">
            <a:extLst>
              <a:ext uri="{FF2B5EF4-FFF2-40B4-BE49-F238E27FC236}">
                <a16:creationId xmlns:a16="http://schemas.microsoft.com/office/drawing/2014/main" xmlns="" id="{EF33E046-4DF2-42A9-8F6F-FEBCA8C78D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5694" y="3821113"/>
            <a:ext cx="3596814"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1" name="Picture 7" descr="Ve tinh tham do mat trang cua Trung quoc ">
            <a:extLst>
              <a:ext uri="{FF2B5EF4-FFF2-40B4-BE49-F238E27FC236}">
                <a16:creationId xmlns:a16="http://schemas.microsoft.com/office/drawing/2014/main" xmlns="" id="{B921F387-139A-4B13-B2F8-C08F16D035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2481" y="177800"/>
            <a:ext cx="4854538"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32" name="Picture 8" descr="Cach mang KHKT">
            <a:extLst>
              <a:ext uri="{FF2B5EF4-FFF2-40B4-BE49-F238E27FC236}">
                <a16:creationId xmlns:a16="http://schemas.microsoft.com/office/drawing/2014/main" xmlns="" id="{4298E270-EA93-4B65-A3A5-BB8E3A072E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199" y="304800"/>
            <a:ext cx="5262937"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7893"/>
                                        </p:tgtEl>
                                        <p:attrNameLst>
                                          <p:attrName>style.visibility</p:attrName>
                                        </p:attrNameLst>
                                      </p:cBhvr>
                                      <p:to>
                                        <p:strVal val="visible"/>
                                      </p:to>
                                    </p:set>
                                    <p:animEffect transition="in" filter="slide(fromBottom)">
                                      <p:cBhvr>
                                        <p:cTn id="7" dur="500"/>
                                        <p:tgtEl>
                                          <p:spTgt spid="37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a:extLst>
              <a:ext uri="{FF2B5EF4-FFF2-40B4-BE49-F238E27FC236}">
                <a16:creationId xmlns:a16="http://schemas.microsoft.com/office/drawing/2014/main" xmlns="" id="{5418D6AF-D8AA-4884-BF33-E2D702FCE95C}"/>
              </a:ext>
            </a:extLst>
          </p:cNvPr>
          <p:cNvSpPr txBox="1">
            <a:spLocks noChangeArrowheads="1"/>
          </p:cNvSpPr>
          <p:nvPr/>
        </p:nvSpPr>
        <p:spPr bwMode="auto">
          <a:xfrm>
            <a:off x="2193925" y="423863"/>
            <a:ext cx="184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sz="3600">
              <a:cs typeface="Arial" panose="020B0604020202020204" pitchFamily="34" charset="0"/>
            </a:endParaRPr>
          </a:p>
        </p:txBody>
      </p:sp>
      <p:pic>
        <p:nvPicPr>
          <p:cNvPr id="27651" name="Picture 3" descr="chuhai">
            <a:extLst>
              <a:ext uri="{FF2B5EF4-FFF2-40B4-BE49-F238E27FC236}">
                <a16:creationId xmlns:a16="http://schemas.microsoft.com/office/drawing/2014/main" xmlns="" id="{0D5D74DA-4AA8-4FC0-A6A5-5283FC400D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356" y="3647281"/>
            <a:ext cx="4971836" cy="276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ainam">
            <a:extLst>
              <a:ext uri="{FF2B5EF4-FFF2-40B4-BE49-F238E27FC236}">
                <a16:creationId xmlns:a16="http://schemas.microsoft.com/office/drawing/2014/main" xmlns="" id="{3153EAE5-07EF-4D17-99D2-37CFF0E698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56" y="914400"/>
            <a:ext cx="3524036"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5" descr="hamôn">
            <a:extLst>
              <a:ext uri="{FF2B5EF4-FFF2-40B4-BE49-F238E27FC236}">
                <a16:creationId xmlns:a16="http://schemas.microsoft.com/office/drawing/2014/main" xmlns="" id="{A46CF32C-77C1-4441-9FAF-3A202EF015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3875" y="3627439"/>
            <a:ext cx="4576281" cy="274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6" descr="sandau">
            <a:extLst>
              <a:ext uri="{FF2B5EF4-FFF2-40B4-BE49-F238E27FC236}">
                <a16:creationId xmlns:a16="http://schemas.microsoft.com/office/drawing/2014/main" xmlns="" id="{8798476A-BD23-4B29-8742-BA52C09C20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24976" y="908050"/>
            <a:ext cx="3524036"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descr="thamquyen">
            <a:extLst>
              <a:ext uri="{FF2B5EF4-FFF2-40B4-BE49-F238E27FC236}">
                <a16:creationId xmlns:a16="http://schemas.microsoft.com/office/drawing/2014/main" xmlns="" id="{DFB9D206-F2E3-4465-B29B-427D8AF2B0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879" y="914400"/>
            <a:ext cx="3309991"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8">
            <a:extLst>
              <a:ext uri="{FF2B5EF4-FFF2-40B4-BE49-F238E27FC236}">
                <a16:creationId xmlns:a16="http://schemas.microsoft.com/office/drawing/2014/main" xmlns="" id="{BF17452B-2237-4DF3-B51D-EE7C8803D3F8}"/>
              </a:ext>
            </a:extLst>
          </p:cNvPr>
          <p:cNvSpPr txBox="1">
            <a:spLocks noChangeArrowheads="1"/>
          </p:cNvSpPr>
          <p:nvPr/>
        </p:nvSpPr>
        <p:spPr bwMode="auto">
          <a:xfrm>
            <a:off x="2743200" y="152400"/>
            <a:ext cx="675056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3200" b="1">
                <a:solidFill>
                  <a:srgbClr val="FF0000"/>
                </a:solidFill>
                <a:cs typeface="Arial" panose="020B0604020202020204" pitchFamily="34" charset="0"/>
              </a:rPr>
              <a:t>ĐẶC KHU KINH TẾ TRUNG QUỐC</a:t>
            </a:r>
          </a:p>
        </p:txBody>
      </p:sp>
      <p:sp>
        <p:nvSpPr>
          <p:cNvPr id="27657" name="Text Box 9">
            <a:extLst>
              <a:ext uri="{FF2B5EF4-FFF2-40B4-BE49-F238E27FC236}">
                <a16:creationId xmlns:a16="http://schemas.microsoft.com/office/drawing/2014/main" xmlns="" id="{74C314BC-3CC1-41C2-BDB1-DAACEE795EBB}"/>
              </a:ext>
            </a:extLst>
          </p:cNvPr>
          <p:cNvSpPr txBox="1">
            <a:spLocks noChangeArrowheads="1"/>
          </p:cNvSpPr>
          <p:nvPr/>
        </p:nvSpPr>
        <p:spPr bwMode="auto">
          <a:xfrm>
            <a:off x="5241925" y="3190439"/>
            <a:ext cx="1708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THẨM QUYẾN</a:t>
            </a:r>
          </a:p>
        </p:txBody>
      </p:sp>
      <p:sp>
        <p:nvSpPr>
          <p:cNvPr id="27658" name="Text Box 10">
            <a:extLst>
              <a:ext uri="{FF2B5EF4-FFF2-40B4-BE49-F238E27FC236}">
                <a16:creationId xmlns:a16="http://schemas.microsoft.com/office/drawing/2014/main" xmlns="" id="{12BA6E72-1EB3-4046-A6CE-01BAC4F2CB70}"/>
              </a:ext>
            </a:extLst>
          </p:cNvPr>
          <p:cNvSpPr txBox="1">
            <a:spLocks noChangeArrowheads="1"/>
          </p:cNvSpPr>
          <p:nvPr/>
        </p:nvSpPr>
        <p:spPr bwMode="auto">
          <a:xfrm>
            <a:off x="1637372" y="3223012"/>
            <a:ext cx="1136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HẢI NAM</a:t>
            </a:r>
          </a:p>
        </p:txBody>
      </p:sp>
      <p:sp>
        <p:nvSpPr>
          <p:cNvPr id="27659" name="Text Box 11">
            <a:extLst>
              <a:ext uri="{FF2B5EF4-FFF2-40B4-BE49-F238E27FC236}">
                <a16:creationId xmlns:a16="http://schemas.microsoft.com/office/drawing/2014/main" xmlns="" id="{B67FB5DA-2FF6-4103-884E-702699C4C3B6}"/>
              </a:ext>
            </a:extLst>
          </p:cNvPr>
          <p:cNvSpPr txBox="1">
            <a:spLocks noChangeArrowheads="1"/>
          </p:cNvSpPr>
          <p:nvPr/>
        </p:nvSpPr>
        <p:spPr bwMode="auto">
          <a:xfrm>
            <a:off x="8483600" y="6477001"/>
            <a:ext cx="1098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HẠ MÔN</a:t>
            </a:r>
          </a:p>
        </p:txBody>
      </p:sp>
      <p:sp>
        <p:nvSpPr>
          <p:cNvPr id="27660" name="Text Box 12">
            <a:extLst>
              <a:ext uri="{FF2B5EF4-FFF2-40B4-BE49-F238E27FC236}">
                <a16:creationId xmlns:a16="http://schemas.microsoft.com/office/drawing/2014/main" xmlns="" id="{6141CE34-38E2-4053-BE4F-D4D6C65E4252}"/>
              </a:ext>
            </a:extLst>
          </p:cNvPr>
          <p:cNvSpPr txBox="1">
            <a:spLocks noChangeArrowheads="1"/>
          </p:cNvSpPr>
          <p:nvPr/>
        </p:nvSpPr>
        <p:spPr bwMode="auto">
          <a:xfrm>
            <a:off x="9265578" y="3194383"/>
            <a:ext cx="1200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SÁN ĐẦU</a:t>
            </a:r>
          </a:p>
        </p:txBody>
      </p:sp>
      <p:sp>
        <p:nvSpPr>
          <p:cNvPr id="27661" name="Text Box 13">
            <a:extLst>
              <a:ext uri="{FF2B5EF4-FFF2-40B4-BE49-F238E27FC236}">
                <a16:creationId xmlns:a16="http://schemas.microsoft.com/office/drawing/2014/main" xmlns="" id="{0B5BD4E0-8F2A-475C-9DB8-B23E3A7656EA}"/>
              </a:ext>
            </a:extLst>
          </p:cNvPr>
          <p:cNvSpPr txBox="1">
            <a:spLocks noChangeArrowheads="1"/>
          </p:cNvSpPr>
          <p:nvPr/>
        </p:nvSpPr>
        <p:spPr bwMode="auto">
          <a:xfrm>
            <a:off x="2471292" y="6467833"/>
            <a:ext cx="11239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2A08B8"/>
                </a:solidFill>
                <a:cs typeface="Arial" panose="020B0604020202020204" pitchFamily="34" charset="0"/>
              </a:rPr>
              <a:t>CHU HẢI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7652"/>
                                        </p:tgtEl>
                                        <p:attrNameLst>
                                          <p:attrName>style.visibility</p:attrName>
                                        </p:attrNameLst>
                                      </p:cBhvr>
                                      <p:to>
                                        <p:strVal val="visible"/>
                                      </p:to>
                                    </p:set>
                                    <p:animEffect transition="in" filter="barn(inVertical)">
                                      <p:cBhvr>
                                        <p:cTn id="7" dur="500"/>
                                        <p:tgtEl>
                                          <p:spTgt spid="2765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7658"/>
                                        </p:tgtEl>
                                        <p:attrNameLst>
                                          <p:attrName>style.visibility</p:attrName>
                                        </p:attrNameLst>
                                      </p:cBhvr>
                                      <p:to>
                                        <p:strVal val="visible"/>
                                      </p:to>
                                    </p:set>
                                    <p:animEffect transition="in" filter="barn(inVertical)">
                                      <p:cBhvr>
                                        <p:cTn id="10" dur="500"/>
                                        <p:tgtEl>
                                          <p:spTgt spid="27658"/>
                                        </p:tgtEl>
                                      </p:cBhvr>
                                    </p:animEffect>
                                  </p:childTnLst>
                                </p:cTn>
                              </p:par>
                              <p:par>
                                <p:cTn id="11" presetID="16" presetClass="entr" presetSubtype="21" fill="hold" nodeType="withEffect">
                                  <p:stCondLst>
                                    <p:cond delay="0"/>
                                  </p:stCondLst>
                                  <p:childTnLst>
                                    <p:set>
                                      <p:cBhvr>
                                        <p:cTn id="12" dur="1" fill="hold">
                                          <p:stCondLst>
                                            <p:cond delay="0"/>
                                          </p:stCondLst>
                                        </p:cTn>
                                        <p:tgtEl>
                                          <p:spTgt spid="27655"/>
                                        </p:tgtEl>
                                        <p:attrNameLst>
                                          <p:attrName>style.visibility</p:attrName>
                                        </p:attrNameLst>
                                      </p:cBhvr>
                                      <p:to>
                                        <p:strVal val="visible"/>
                                      </p:to>
                                    </p:set>
                                    <p:animEffect transition="in" filter="barn(inVertical)">
                                      <p:cBhvr>
                                        <p:cTn id="13" dur="500"/>
                                        <p:tgtEl>
                                          <p:spTgt spid="2765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7657"/>
                                        </p:tgtEl>
                                        <p:attrNameLst>
                                          <p:attrName>style.visibility</p:attrName>
                                        </p:attrNameLst>
                                      </p:cBhvr>
                                      <p:to>
                                        <p:strVal val="visible"/>
                                      </p:to>
                                    </p:set>
                                    <p:animEffect transition="in" filter="barn(inVertical)">
                                      <p:cBhvr>
                                        <p:cTn id="16" dur="500"/>
                                        <p:tgtEl>
                                          <p:spTgt spid="27657"/>
                                        </p:tgtEl>
                                      </p:cBhvr>
                                    </p:animEffect>
                                  </p:childTnLst>
                                </p:cTn>
                              </p:par>
                              <p:par>
                                <p:cTn id="17" presetID="16" presetClass="entr" presetSubtype="21" fill="hold" nodeType="withEffect">
                                  <p:stCondLst>
                                    <p:cond delay="0"/>
                                  </p:stCondLst>
                                  <p:childTnLst>
                                    <p:set>
                                      <p:cBhvr>
                                        <p:cTn id="18" dur="1" fill="hold">
                                          <p:stCondLst>
                                            <p:cond delay="0"/>
                                          </p:stCondLst>
                                        </p:cTn>
                                        <p:tgtEl>
                                          <p:spTgt spid="27654"/>
                                        </p:tgtEl>
                                        <p:attrNameLst>
                                          <p:attrName>style.visibility</p:attrName>
                                        </p:attrNameLst>
                                      </p:cBhvr>
                                      <p:to>
                                        <p:strVal val="visible"/>
                                      </p:to>
                                    </p:set>
                                    <p:animEffect transition="in" filter="barn(inVertical)">
                                      <p:cBhvr>
                                        <p:cTn id="19" dur="500"/>
                                        <p:tgtEl>
                                          <p:spTgt spid="2765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7660"/>
                                        </p:tgtEl>
                                        <p:attrNameLst>
                                          <p:attrName>style.visibility</p:attrName>
                                        </p:attrNameLst>
                                      </p:cBhvr>
                                      <p:to>
                                        <p:strVal val="visible"/>
                                      </p:to>
                                    </p:set>
                                    <p:animEffect transition="in" filter="barn(inVertical)">
                                      <p:cBhvr>
                                        <p:cTn id="22" dur="500"/>
                                        <p:tgtEl>
                                          <p:spTgt spid="27660"/>
                                        </p:tgtEl>
                                      </p:cBhvr>
                                    </p:animEffect>
                                  </p:childTnLst>
                                </p:cTn>
                              </p:par>
                              <p:par>
                                <p:cTn id="23" presetID="16" presetClass="entr" presetSubtype="21" fill="hold" nodeType="withEffect">
                                  <p:stCondLst>
                                    <p:cond delay="0"/>
                                  </p:stCondLst>
                                  <p:childTnLst>
                                    <p:set>
                                      <p:cBhvr>
                                        <p:cTn id="24" dur="1" fill="hold">
                                          <p:stCondLst>
                                            <p:cond delay="0"/>
                                          </p:stCondLst>
                                        </p:cTn>
                                        <p:tgtEl>
                                          <p:spTgt spid="27651"/>
                                        </p:tgtEl>
                                        <p:attrNameLst>
                                          <p:attrName>style.visibility</p:attrName>
                                        </p:attrNameLst>
                                      </p:cBhvr>
                                      <p:to>
                                        <p:strVal val="visible"/>
                                      </p:to>
                                    </p:set>
                                    <p:animEffect transition="in" filter="barn(inVertical)">
                                      <p:cBhvr>
                                        <p:cTn id="25" dur="500"/>
                                        <p:tgtEl>
                                          <p:spTgt spid="27651"/>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7661"/>
                                        </p:tgtEl>
                                        <p:attrNameLst>
                                          <p:attrName>style.visibility</p:attrName>
                                        </p:attrNameLst>
                                      </p:cBhvr>
                                      <p:to>
                                        <p:strVal val="visible"/>
                                      </p:to>
                                    </p:set>
                                    <p:animEffect transition="in" filter="barn(inVertical)">
                                      <p:cBhvr>
                                        <p:cTn id="28" dur="500"/>
                                        <p:tgtEl>
                                          <p:spTgt spid="27661"/>
                                        </p:tgtEl>
                                      </p:cBhvr>
                                    </p:animEffect>
                                  </p:childTnLst>
                                </p:cTn>
                              </p:par>
                              <p:par>
                                <p:cTn id="29" presetID="16" presetClass="entr" presetSubtype="21" fill="hold" nodeType="withEffect">
                                  <p:stCondLst>
                                    <p:cond delay="0"/>
                                  </p:stCondLst>
                                  <p:childTnLst>
                                    <p:set>
                                      <p:cBhvr>
                                        <p:cTn id="30" dur="1" fill="hold">
                                          <p:stCondLst>
                                            <p:cond delay="0"/>
                                          </p:stCondLst>
                                        </p:cTn>
                                        <p:tgtEl>
                                          <p:spTgt spid="27653"/>
                                        </p:tgtEl>
                                        <p:attrNameLst>
                                          <p:attrName>style.visibility</p:attrName>
                                        </p:attrNameLst>
                                      </p:cBhvr>
                                      <p:to>
                                        <p:strVal val="visible"/>
                                      </p:to>
                                    </p:set>
                                    <p:animEffect transition="in" filter="barn(inVertical)">
                                      <p:cBhvr>
                                        <p:cTn id="31" dur="500"/>
                                        <p:tgtEl>
                                          <p:spTgt spid="27653"/>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7659"/>
                                        </p:tgtEl>
                                        <p:attrNameLst>
                                          <p:attrName>style.visibility</p:attrName>
                                        </p:attrNameLst>
                                      </p:cBhvr>
                                      <p:to>
                                        <p:strVal val="visible"/>
                                      </p:to>
                                    </p:set>
                                    <p:animEffect transition="in" filter="barn(inVertical)">
                                      <p:cBhvr>
                                        <p:cTn id="34" dur="500"/>
                                        <p:tgtEl>
                                          <p:spTgt spid="27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58" grpId="0"/>
      <p:bldP spid="27659" grpId="0"/>
      <p:bldP spid="27660" grpId="0"/>
      <p:bldP spid="2766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05.png" descr="Image result for hanbok icon">
            <a:extLst>
              <a:ext uri="{FF2B5EF4-FFF2-40B4-BE49-F238E27FC236}">
                <a16:creationId xmlns:a16="http://schemas.microsoft.com/office/drawing/2014/main" xmlns="" id="{D0810965-190A-493A-961E-8280BE78DD12}"/>
              </a:ext>
            </a:extLst>
          </p:cNvPr>
          <p:cNvPicPr/>
          <p:nvPr/>
        </p:nvPicPr>
        <p:blipFill>
          <a:blip r:embed="rId3"/>
          <a:srcRect/>
          <a:stretch>
            <a:fillRect/>
          </a:stretch>
        </p:blipFill>
        <p:spPr>
          <a:xfrm>
            <a:off x="332847" y="251531"/>
            <a:ext cx="3692888" cy="2539170"/>
          </a:xfrm>
          <a:prstGeom prst="rect">
            <a:avLst/>
          </a:prstGeom>
          <a:ln/>
        </p:spPr>
      </p:pic>
      <p:pic>
        <p:nvPicPr>
          <p:cNvPr id="6" name="image283.jpg" descr="Image result for kim chi hÃ n quá»c">
            <a:extLst>
              <a:ext uri="{FF2B5EF4-FFF2-40B4-BE49-F238E27FC236}">
                <a16:creationId xmlns:a16="http://schemas.microsoft.com/office/drawing/2014/main" xmlns="" id="{CE95F762-0CBF-4AD0-B56E-5BF555F4DC9B}"/>
              </a:ext>
            </a:extLst>
          </p:cNvPr>
          <p:cNvPicPr/>
          <p:nvPr/>
        </p:nvPicPr>
        <p:blipFill>
          <a:blip r:embed="rId4"/>
          <a:srcRect/>
          <a:stretch>
            <a:fillRect/>
          </a:stretch>
        </p:blipFill>
        <p:spPr>
          <a:xfrm>
            <a:off x="6585882" y="478349"/>
            <a:ext cx="2983837" cy="2085534"/>
          </a:xfrm>
          <a:prstGeom prst="rect">
            <a:avLst/>
          </a:prstGeom>
          <a:ln/>
        </p:spPr>
      </p:pic>
      <p:pic>
        <p:nvPicPr>
          <p:cNvPr id="8" name="image298.jpg" descr="Image result for Seoul icon">
            <a:extLst>
              <a:ext uri="{FF2B5EF4-FFF2-40B4-BE49-F238E27FC236}">
                <a16:creationId xmlns:a16="http://schemas.microsoft.com/office/drawing/2014/main" xmlns="" id="{0CADCE23-0767-4CA3-9A56-56589C321065}"/>
              </a:ext>
            </a:extLst>
          </p:cNvPr>
          <p:cNvPicPr/>
          <p:nvPr/>
        </p:nvPicPr>
        <p:blipFill rotWithShape="1">
          <a:blip r:embed="rId5"/>
          <a:srcRect b="7905"/>
          <a:stretch/>
        </p:blipFill>
        <p:spPr>
          <a:xfrm>
            <a:off x="2884392" y="2883468"/>
            <a:ext cx="5193408" cy="3723001"/>
          </a:xfrm>
          <a:prstGeom prst="rect">
            <a:avLst/>
          </a:prstGeom>
          <a:ln/>
        </p:spPr>
      </p:pic>
    </p:spTree>
    <p:extLst>
      <p:ext uri="{BB962C8B-B14F-4D97-AF65-F5344CB8AC3E}">
        <p14:creationId xmlns:p14="http://schemas.microsoft.com/office/powerpoint/2010/main" val="3590855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5" descr="0607Ec06L">
            <a:extLst>
              <a:ext uri="{FF2B5EF4-FFF2-40B4-BE49-F238E27FC236}">
                <a16:creationId xmlns:a16="http://schemas.microsoft.com/office/drawing/2014/main" xmlns="" id="{D8B1A249-073B-40F5-8EEB-EBC264AF3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89" r="20754" b="1"/>
          <a:stretch/>
        </p:blipFill>
        <p:spPr bwMode="auto">
          <a:xfrm>
            <a:off x="-2" y="10"/>
            <a:ext cx="7995504" cy="685799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descr="R070705002">
            <a:hlinkClick r:id="rId3"/>
            <a:extLst>
              <a:ext uri="{FF2B5EF4-FFF2-40B4-BE49-F238E27FC236}">
                <a16:creationId xmlns:a16="http://schemas.microsoft.com/office/drawing/2014/main" xmlns="" id="{4FFC3C9E-6693-42C3-B599-08FCBB7C9B2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6825" r="1" b="1"/>
          <a:stretch/>
        </p:blipFill>
        <p:spPr bwMode="auto">
          <a:xfrm>
            <a:off x="8188032" y="10"/>
            <a:ext cx="4003968" cy="22287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mxanh">
            <a:extLst>
              <a:ext uri="{FF2B5EF4-FFF2-40B4-BE49-F238E27FC236}">
                <a16:creationId xmlns:a16="http://schemas.microsoft.com/office/drawing/2014/main" xmlns="" id="{A23A0C70-A9C9-44E7-A4BD-F3FB0C0731F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8973" b="23891"/>
          <a:stretch/>
        </p:blipFill>
        <p:spPr bwMode="auto">
          <a:xfrm>
            <a:off x="8188029" y="2400472"/>
            <a:ext cx="4003969" cy="205704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humb3753_10a">
            <a:hlinkClick r:id="rId6"/>
            <a:extLst>
              <a:ext uri="{FF2B5EF4-FFF2-40B4-BE49-F238E27FC236}">
                <a16:creationId xmlns:a16="http://schemas.microsoft.com/office/drawing/2014/main" xmlns="" id="{969E6F6F-4A44-4969-9278-EB1026B8B238}"/>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8556" r="1" b="14667"/>
          <a:stretch/>
        </p:blipFill>
        <p:spPr bwMode="auto">
          <a:xfrm>
            <a:off x="8188029" y="4629229"/>
            <a:ext cx="4003969" cy="2228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3303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06.png">
            <a:extLst>
              <a:ext uri="{FF2B5EF4-FFF2-40B4-BE49-F238E27FC236}">
                <a16:creationId xmlns:a16="http://schemas.microsoft.com/office/drawing/2014/main" xmlns="" id="{974C1A72-523E-458A-B79B-328171FDBCF3}"/>
              </a:ext>
            </a:extLst>
          </p:cNvPr>
          <p:cNvPicPr/>
          <p:nvPr/>
        </p:nvPicPr>
        <p:blipFill>
          <a:blip r:embed="rId2"/>
          <a:srcRect/>
          <a:stretch>
            <a:fillRect/>
          </a:stretch>
        </p:blipFill>
        <p:spPr>
          <a:xfrm>
            <a:off x="125359" y="1515460"/>
            <a:ext cx="11794891" cy="4907374"/>
          </a:xfrm>
          <a:prstGeom prst="rect">
            <a:avLst/>
          </a:prstGeom>
          <a:ln/>
        </p:spPr>
      </p:pic>
    </p:spTree>
    <p:extLst>
      <p:ext uri="{BB962C8B-B14F-4D97-AF65-F5344CB8AC3E}">
        <p14:creationId xmlns:p14="http://schemas.microsoft.com/office/powerpoint/2010/main" val="752829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8918C5CD-363E-42A4-AE31-659EECE3D1D8}"/>
              </a:ext>
            </a:extLst>
          </p:cNvPr>
          <p:cNvSpPr txBox="1"/>
          <p:nvPr/>
        </p:nvSpPr>
        <p:spPr>
          <a:xfrm>
            <a:off x="2761614" y="114183"/>
            <a:ext cx="7264672" cy="646331"/>
          </a:xfrm>
          <a:prstGeom prst="rect">
            <a:avLst/>
          </a:prstGeom>
          <a:noFill/>
        </p:spPr>
        <p:txBody>
          <a:bodyPr wrap="square" rtlCol="0">
            <a:spAutoFit/>
          </a:bodyPr>
          <a:lstStyle/>
          <a:p>
            <a:r>
              <a:rPr lang="en-US" sz="3600">
                <a:solidFill>
                  <a:srgbClr val="FF0000"/>
                </a:solidFill>
                <a:latin typeface="#9Slide07 Stormtrooper" panose="020B0500000000000000" pitchFamily="34" charset="0"/>
              </a:rPr>
              <a:t>TỚ LÀ CHUYÊN GIA kinh tế</a:t>
            </a:r>
          </a:p>
        </p:txBody>
      </p:sp>
      <p:sp>
        <p:nvSpPr>
          <p:cNvPr id="6" name="Rectangle 5">
            <a:extLst>
              <a:ext uri="{FF2B5EF4-FFF2-40B4-BE49-F238E27FC236}">
                <a16:creationId xmlns:a16="http://schemas.microsoft.com/office/drawing/2014/main" xmlns="" id="{2B1CF865-7106-4616-AE54-82D1D778F32D}"/>
              </a:ext>
            </a:extLst>
          </p:cNvPr>
          <p:cNvSpPr/>
          <p:nvPr/>
        </p:nvSpPr>
        <p:spPr>
          <a:xfrm>
            <a:off x="643867" y="654322"/>
            <a:ext cx="11311847" cy="1219886"/>
          </a:xfrm>
          <a:prstGeom prst="rect">
            <a:avLst/>
          </a:prstGeom>
        </p:spPr>
        <p:txBody>
          <a:bodyPr wrap="square">
            <a:spAutoFit/>
          </a:bodyPr>
          <a:lstStyle/>
          <a:p>
            <a:pPr lvl="0" algn="just">
              <a:lnSpc>
                <a:spcPct val="120000"/>
              </a:lnSpc>
              <a:spcAft>
                <a:spcPts val="0"/>
              </a:spcAft>
              <a:tabLst>
                <a:tab pos="180340" algn="l"/>
                <a:tab pos="228600" algn="l"/>
                <a:tab pos="450215" algn="l"/>
              </a:tabLst>
            </a:pPr>
            <a:r>
              <a:rPr lang="en-US" sz="3200">
                <a:solidFill>
                  <a:srgbClr val="00B050"/>
                </a:solidFill>
                <a:latin typeface="Arial" panose="020B0604020202020204" pitchFamily="34" charset="0"/>
                <a:ea typeface="Times New Roman" panose="02020603050405020304" pitchFamily="18" charset="0"/>
                <a:cs typeface="Arial" panose="020B0604020202020204" pitchFamily="34" charset="0"/>
              </a:rPr>
              <a:t>Kể tên các mặt hành xuất khẩu, nhập khẩu của Việt Nam với một số quốc gia Đông Á vào bảng:</a:t>
            </a:r>
            <a:endParaRPr lang="en-US" sz="3200">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9" name="Table 8">
            <a:extLst>
              <a:ext uri="{FF2B5EF4-FFF2-40B4-BE49-F238E27FC236}">
                <a16:creationId xmlns:a16="http://schemas.microsoft.com/office/drawing/2014/main" xmlns="" id="{A6745F5C-DD22-4F27-85F5-F928B8CC1B4D}"/>
              </a:ext>
            </a:extLst>
          </p:cNvPr>
          <p:cNvGraphicFramePr>
            <a:graphicFrameLocks noGrp="1"/>
          </p:cNvGraphicFramePr>
          <p:nvPr/>
        </p:nvGraphicFramePr>
        <p:xfrm>
          <a:off x="646814" y="1964715"/>
          <a:ext cx="8152801" cy="4111752"/>
        </p:xfrm>
        <a:graphic>
          <a:graphicData uri="http://schemas.openxmlformats.org/drawingml/2006/table">
            <a:tbl>
              <a:tblPr bandRow="1">
                <a:tableStyleId>{5C22544A-7EE6-4342-B048-85BDC9FD1C3A}</a:tableStyleId>
              </a:tblPr>
              <a:tblGrid>
                <a:gridCol w="2136143">
                  <a:extLst>
                    <a:ext uri="{9D8B030D-6E8A-4147-A177-3AD203B41FA5}">
                      <a16:colId xmlns:a16="http://schemas.microsoft.com/office/drawing/2014/main" xmlns="" val="382226520"/>
                    </a:ext>
                  </a:extLst>
                </a:gridCol>
                <a:gridCol w="2638019">
                  <a:extLst>
                    <a:ext uri="{9D8B030D-6E8A-4147-A177-3AD203B41FA5}">
                      <a16:colId xmlns:a16="http://schemas.microsoft.com/office/drawing/2014/main" xmlns="" val="1724090482"/>
                    </a:ext>
                  </a:extLst>
                </a:gridCol>
                <a:gridCol w="3378639">
                  <a:extLst>
                    <a:ext uri="{9D8B030D-6E8A-4147-A177-3AD203B41FA5}">
                      <a16:colId xmlns:a16="http://schemas.microsoft.com/office/drawing/2014/main" xmlns="" val="3259035904"/>
                    </a:ext>
                  </a:extLst>
                </a:gridCol>
              </a:tblGrid>
              <a:tr h="895266">
                <a:tc>
                  <a:txBody>
                    <a:bodyPr/>
                    <a:lstStyle/>
                    <a:p>
                      <a:pPr indent="180340" algn="just">
                        <a:lnSpc>
                          <a:spcPct val="120000"/>
                        </a:lnSpc>
                        <a:spcAft>
                          <a:spcPts val="600"/>
                        </a:spcAft>
                        <a:tabLst>
                          <a:tab pos="180340" algn="l"/>
                          <a:tab pos="450215" algn="l"/>
                        </a:tabLst>
                      </a:pPr>
                      <a:r>
                        <a:rPr lang="en-US" sz="2000" b="1">
                          <a:solidFill>
                            <a:schemeClr val="bg1"/>
                          </a:solidFill>
                          <a:effectLst/>
                          <a:latin typeface="Arial" panose="020B0604020202020204" pitchFamily="34" charset="0"/>
                          <a:cs typeface="Arial" panose="020B0604020202020204" pitchFamily="34" charset="0"/>
                        </a:rPr>
                        <a:t>Quốc gia</a:t>
                      </a:r>
                      <a:endParaRPr lang="vi-VN" sz="2000" b="1">
                        <a:solidFill>
                          <a:schemeClr val="bg1"/>
                        </a:solidFill>
                        <a:effectLst/>
                        <a:latin typeface="Arial" panose="020B0604020202020204" pitchFamily="34" charset="0"/>
                        <a:cs typeface="Arial" panose="020B0604020202020204" pitchFamily="34" charset="0"/>
                      </a:endParaRPr>
                    </a:p>
                    <a:p>
                      <a:pPr indent="180340" algn="just">
                        <a:lnSpc>
                          <a:spcPct val="120000"/>
                        </a:lnSpc>
                        <a:spcAft>
                          <a:spcPts val="600"/>
                        </a:spcAft>
                        <a:tabLst>
                          <a:tab pos="180340" algn="l"/>
                          <a:tab pos="450215" algn="l"/>
                        </a:tabLst>
                      </a:pPr>
                      <a:endParaRPr lang="vi-VN"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indent="180340" algn="just">
                        <a:lnSpc>
                          <a:spcPct val="120000"/>
                        </a:lnSpc>
                        <a:spcAft>
                          <a:spcPts val="600"/>
                        </a:spcAft>
                        <a:tabLst>
                          <a:tab pos="180340" algn="l"/>
                          <a:tab pos="450215" algn="l"/>
                        </a:tabLst>
                      </a:pP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1B04FA"/>
                    </a:solidFill>
                  </a:tcPr>
                </a:tc>
                <a:tc>
                  <a:txBody>
                    <a:bodyPr/>
                    <a:lstStyle/>
                    <a:p>
                      <a:pPr indent="180340" algn="ctr">
                        <a:lnSpc>
                          <a:spcPct val="120000"/>
                        </a:lnSpc>
                        <a:spcAft>
                          <a:spcPts val="600"/>
                        </a:spcAft>
                        <a:tabLst>
                          <a:tab pos="180340" algn="l"/>
                          <a:tab pos="450215" algn="l"/>
                        </a:tabLst>
                      </a:pPr>
                      <a:r>
                        <a:rPr lang="en-US" sz="2000" b="1">
                          <a:solidFill>
                            <a:schemeClr val="bg1"/>
                          </a:solidFill>
                          <a:effectLst/>
                          <a:latin typeface="Arial" panose="020B0604020202020204" pitchFamily="34" charset="0"/>
                          <a:cs typeface="Arial" panose="020B0604020202020204" pitchFamily="34" charset="0"/>
                        </a:rPr>
                        <a:t>Mặt hàng xuất khẩu sang Việt Nam</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1B04FA"/>
                    </a:solidFill>
                  </a:tcPr>
                </a:tc>
                <a:tc>
                  <a:txBody>
                    <a:bodyPr/>
                    <a:lstStyle/>
                    <a:p>
                      <a:pPr indent="180340" algn="ctr">
                        <a:lnSpc>
                          <a:spcPct val="120000"/>
                        </a:lnSpc>
                        <a:spcAft>
                          <a:spcPts val="600"/>
                        </a:spcAft>
                        <a:tabLst>
                          <a:tab pos="180340" algn="l"/>
                          <a:tab pos="450215" algn="l"/>
                        </a:tabLst>
                      </a:pPr>
                      <a:r>
                        <a:rPr lang="en-US" sz="2000" b="1">
                          <a:solidFill>
                            <a:schemeClr val="bg1"/>
                          </a:solidFill>
                          <a:effectLst/>
                          <a:latin typeface="Arial" panose="020B0604020202020204" pitchFamily="34" charset="0"/>
                          <a:cs typeface="Arial" panose="020B0604020202020204" pitchFamily="34" charset="0"/>
                        </a:rPr>
                        <a:t>Mặt hàng nhập khẩu từ </a:t>
                      </a:r>
                    </a:p>
                    <a:p>
                      <a:pPr indent="180340" algn="ctr">
                        <a:lnSpc>
                          <a:spcPct val="120000"/>
                        </a:lnSpc>
                        <a:spcAft>
                          <a:spcPts val="600"/>
                        </a:spcAft>
                        <a:tabLst>
                          <a:tab pos="180340" algn="l"/>
                          <a:tab pos="450215" algn="l"/>
                        </a:tabLst>
                      </a:pPr>
                      <a:r>
                        <a:rPr lang="en-US" sz="2000" b="1">
                          <a:solidFill>
                            <a:schemeClr val="bg1"/>
                          </a:solidFill>
                          <a:effectLst/>
                          <a:latin typeface="Arial" panose="020B0604020202020204" pitchFamily="34" charset="0"/>
                          <a:cs typeface="Arial" panose="020B0604020202020204" pitchFamily="34" charset="0"/>
                        </a:rPr>
                        <a:t>Việt Nam</a:t>
                      </a:r>
                      <a:endParaRPr lang="en-US" sz="2000" b="1">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1B04FA"/>
                    </a:solidFill>
                  </a:tcPr>
                </a:tc>
                <a:extLst>
                  <a:ext uri="{0D108BD9-81ED-4DB2-BD59-A6C34878D82A}">
                    <a16:rowId xmlns:a16="http://schemas.microsoft.com/office/drawing/2014/main" xmlns="" val="489698915"/>
                  </a:ext>
                </a:extLst>
              </a:tr>
              <a:tr h="895266">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Nhật Bản</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9FECE"/>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p>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9FECE"/>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rgbClr val="F9FECE"/>
                    </a:solidFill>
                  </a:tcPr>
                </a:tc>
                <a:extLst>
                  <a:ext uri="{0D108BD9-81ED-4DB2-BD59-A6C34878D82A}">
                    <a16:rowId xmlns:a16="http://schemas.microsoft.com/office/drawing/2014/main" xmlns="" val="3093982416"/>
                  </a:ext>
                </a:extLst>
              </a:tr>
              <a:tr h="895266">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Trung Quốc</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p>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6">
                        <a:lumMod val="20000"/>
                        <a:lumOff val="80000"/>
                      </a:schemeClr>
                    </a:solidFill>
                  </a:tcPr>
                </a:tc>
                <a:extLst>
                  <a:ext uri="{0D108BD9-81ED-4DB2-BD59-A6C34878D82A}">
                    <a16:rowId xmlns:a16="http://schemas.microsoft.com/office/drawing/2014/main" xmlns="" val="1290043795"/>
                  </a:ext>
                </a:extLst>
              </a:tr>
              <a:tr h="895266">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Hàn Quốc</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20000"/>
                        <a:lumOff val="80000"/>
                      </a:schemeClr>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p>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20000"/>
                        <a:lumOff val="80000"/>
                      </a:schemeClr>
                    </a:solidFill>
                  </a:tcPr>
                </a:tc>
                <a:tc>
                  <a:txBody>
                    <a:bodyPr/>
                    <a:lstStyle/>
                    <a:p>
                      <a:pPr indent="180340" algn="just">
                        <a:lnSpc>
                          <a:spcPct val="120000"/>
                        </a:lnSpc>
                        <a:spcAft>
                          <a:spcPts val="600"/>
                        </a:spcAft>
                        <a:tabLst>
                          <a:tab pos="180340" algn="l"/>
                          <a:tab pos="450215" algn="l"/>
                        </a:tabLst>
                      </a:pPr>
                      <a:r>
                        <a:rPr lang="en-US" sz="2400">
                          <a:solidFill>
                            <a:srgbClr val="2A08B8"/>
                          </a:solidFill>
                          <a:effectLst/>
                          <a:latin typeface="Arial" panose="020B0604020202020204" pitchFamily="34" charset="0"/>
                          <a:cs typeface="Arial" panose="020B0604020202020204" pitchFamily="34" charset="0"/>
                        </a:rPr>
                        <a:t> </a:t>
                      </a:r>
                      <a:endParaRPr lang="en-US" sz="2400">
                        <a:solidFill>
                          <a:srgbClr val="2A08B8"/>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4">
                        <a:lumMod val="20000"/>
                        <a:lumOff val="80000"/>
                      </a:schemeClr>
                    </a:solidFill>
                  </a:tcPr>
                </a:tc>
                <a:extLst>
                  <a:ext uri="{0D108BD9-81ED-4DB2-BD59-A6C34878D82A}">
                    <a16:rowId xmlns:a16="http://schemas.microsoft.com/office/drawing/2014/main" xmlns="" val="3953588489"/>
                  </a:ext>
                </a:extLst>
              </a:tr>
            </a:tbl>
          </a:graphicData>
        </a:graphic>
      </p:graphicFrame>
      <p:sp>
        <p:nvSpPr>
          <p:cNvPr id="12" name="Rectangle 11">
            <a:extLst>
              <a:ext uri="{FF2B5EF4-FFF2-40B4-BE49-F238E27FC236}">
                <a16:creationId xmlns:a16="http://schemas.microsoft.com/office/drawing/2014/main" xmlns="" id="{55487CF3-620B-48DB-B75E-20BE90F676EA}"/>
              </a:ext>
            </a:extLst>
          </p:cNvPr>
          <p:cNvSpPr/>
          <p:nvPr/>
        </p:nvSpPr>
        <p:spPr>
          <a:xfrm>
            <a:off x="8938004" y="1964715"/>
            <a:ext cx="3121474" cy="4040337"/>
          </a:xfrm>
          <a:prstGeom prst="rect">
            <a:avLst/>
          </a:prstGeom>
          <a:ln>
            <a:solidFill>
              <a:srgbClr val="00B0F0"/>
            </a:solidFill>
            <a:prstDash val="sysDash"/>
          </a:ln>
        </p:spPr>
        <p:txBody>
          <a:bodyPr wrap="square">
            <a:spAutoFit/>
          </a:bodyPr>
          <a:lstStyle/>
          <a:p>
            <a:pPr indent="180340" algn="just">
              <a:lnSpc>
                <a:spcPct val="120000"/>
              </a:lnSpc>
              <a:spcAft>
                <a:spcPts val="0"/>
              </a:spcAft>
              <a:tabLst>
                <a:tab pos="180340" algn="l"/>
                <a:tab pos="450215" algn="l"/>
              </a:tabLst>
            </a:pPr>
            <a:r>
              <a:rPr lang="en-US" sz="2400">
                <a:solidFill>
                  <a:srgbClr val="FF0066"/>
                </a:solidFill>
                <a:latin typeface="Arial" panose="020B0604020202020204" pitchFamily="34" charset="0"/>
                <a:ea typeface="Times New Roman" panose="02020603050405020304" pitchFamily="18" charset="0"/>
                <a:cs typeface="Arial" panose="020B0604020202020204" pitchFamily="34" charset="0"/>
              </a:rPr>
              <a:t>+ Nêu nhận xét về các mặt hàng xuất khẩu, nhập khẩu của Việt Nam với một số quốc gia Đông Á?</a:t>
            </a:r>
          </a:p>
          <a:p>
            <a:pPr indent="180340" algn="just">
              <a:lnSpc>
                <a:spcPct val="120000"/>
              </a:lnSpc>
              <a:spcAft>
                <a:spcPts val="0"/>
              </a:spcAft>
              <a:tabLst>
                <a:tab pos="180340" algn="l"/>
                <a:tab pos="450215" algn="l"/>
              </a:tabLst>
            </a:pPr>
            <a:r>
              <a:rPr lang="en-US" sz="2400">
                <a:solidFill>
                  <a:srgbClr val="FF0066"/>
                </a:solidFill>
                <a:latin typeface="Arial" panose="020B0604020202020204" pitchFamily="34" charset="0"/>
                <a:ea typeface="Times New Roman" panose="02020603050405020304" pitchFamily="18" charset="0"/>
                <a:cs typeface="Arial" panose="020B0604020202020204" pitchFamily="34" charset="0"/>
              </a:rPr>
              <a:t>+ Làm thế nào để hàng hóa VN có thể tới các nước HQ và NB nhiều hơn nữa?</a:t>
            </a:r>
            <a:endParaRPr lang="en-US" sz="2400">
              <a:solidFill>
                <a:srgbClr val="FF0066"/>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132507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left)">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308.png" descr="Image result for CÃ¡c máº·t hÃ ng nháº­p kháº©u tá»« hÃ n Quá»c">
            <a:extLst>
              <a:ext uri="{FF2B5EF4-FFF2-40B4-BE49-F238E27FC236}">
                <a16:creationId xmlns:a16="http://schemas.microsoft.com/office/drawing/2014/main" xmlns="" id="{6ADE969B-FF2A-4D7B-9565-F70C5420A039}"/>
              </a:ext>
            </a:extLst>
          </p:cNvPr>
          <p:cNvPicPr/>
          <p:nvPr/>
        </p:nvPicPr>
        <p:blipFill>
          <a:blip r:embed="rId2"/>
          <a:srcRect/>
          <a:stretch>
            <a:fillRect/>
          </a:stretch>
        </p:blipFill>
        <p:spPr>
          <a:xfrm>
            <a:off x="125612" y="387110"/>
            <a:ext cx="5677737" cy="4299374"/>
          </a:xfrm>
          <a:prstGeom prst="rect">
            <a:avLst/>
          </a:prstGeom>
          <a:ln/>
        </p:spPr>
      </p:pic>
      <p:pic>
        <p:nvPicPr>
          <p:cNvPr id="6" name="image312.jpg" descr="Image result for CÃ¡c máº·t hÃ ng nháº­p kháº©u tá»« hÃ n Quá»c">
            <a:extLst>
              <a:ext uri="{FF2B5EF4-FFF2-40B4-BE49-F238E27FC236}">
                <a16:creationId xmlns:a16="http://schemas.microsoft.com/office/drawing/2014/main" xmlns="" id="{8E1140AA-E3DC-4A3F-A16F-95F4A1112E66}"/>
              </a:ext>
            </a:extLst>
          </p:cNvPr>
          <p:cNvPicPr/>
          <p:nvPr/>
        </p:nvPicPr>
        <p:blipFill>
          <a:blip r:embed="rId3"/>
          <a:srcRect/>
          <a:stretch>
            <a:fillRect/>
          </a:stretch>
        </p:blipFill>
        <p:spPr>
          <a:xfrm>
            <a:off x="6388653" y="387110"/>
            <a:ext cx="5313612" cy="4235662"/>
          </a:xfrm>
          <a:prstGeom prst="rect">
            <a:avLst/>
          </a:prstGeom>
          <a:ln/>
        </p:spPr>
      </p:pic>
      <p:sp>
        <p:nvSpPr>
          <p:cNvPr id="7" name="Rectangle 6">
            <a:extLst>
              <a:ext uri="{FF2B5EF4-FFF2-40B4-BE49-F238E27FC236}">
                <a16:creationId xmlns:a16="http://schemas.microsoft.com/office/drawing/2014/main" xmlns="" id="{3AEAC2C9-AF35-4EDB-8976-95FBBAD80D2B}"/>
              </a:ext>
            </a:extLst>
          </p:cNvPr>
          <p:cNvSpPr/>
          <p:nvPr/>
        </p:nvSpPr>
        <p:spPr>
          <a:xfrm>
            <a:off x="3027647" y="5101022"/>
            <a:ext cx="5849037" cy="494751"/>
          </a:xfrm>
          <a:prstGeom prst="rect">
            <a:avLst/>
          </a:prstGeom>
        </p:spPr>
        <p:txBody>
          <a:bodyPr wrap="none">
            <a:spAutoFit/>
          </a:bodyPr>
          <a:lstStyle/>
          <a:p>
            <a:pPr indent="180340" algn="just">
              <a:lnSpc>
                <a:spcPct val="120000"/>
              </a:lnSpc>
              <a:spcAft>
                <a:spcPts val="0"/>
              </a:spcAft>
              <a:tabLst>
                <a:tab pos="180340" algn="l"/>
                <a:tab pos="450215" algn="l"/>
              </a:tabLst>
            </a:pPr>
            <a:r>
              <a:rPr lang="en-US" sz="2400" b="1">
                <a:solidFill>
                  <a:srgbClr val="00B050"/>
                </a:solidFill>
                <a:latin typeface="Arial" panose="020B0604020202020204" pitchFamily="34" charset="0"/>
                <a:ea typeface="Times New Roman" panose="02020603050405020304" pitchFamily="18" charset="0"/>
                <a:cs typeface="Arial" panose="020B0604020202020204" pitchFamily="34" charset="0"/>
              </a:rPr>
              <a:t>Một số sản phẩm nhập khẩu tiêu biểu</a:t>
            </a:r>
            <a:endParaRPr lang="en-US" sz="2400" b="1">
              <a:solidFill>
                <a:srgbClr val="00B05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454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03.png" descr="Image result for GiÃ¡ trá» xuáº¥t kháº©u Viá»t Nam Trung quá»c">
            <a:extLst>
              <a:ext uri="{FF2B5EF4-FFF2-40B4-BE49-F238E27FC236}">
                <a16:creationId xmlns:a16="http://schemas.microsoft.com/office/drawing/2014/main" xmlns="" id="{B06C47F5-182D-4975-BD2B-B9769F5B6DC5}"/>
              </a:ext>
            </a:extLst>
          </p:cNvPr>
          <p:cNvPicPr/>
          <p:nvPr/>
        </p:nvPicPr>
        <p:blipFill>
          <a:blip r:embed="rId2"/>
          <a:stretch>
            <a:fillRect/>
          </a:stretch>
        </p:blipFill>
        <p:spPr>
          <a:xfrm>
            <a:off x="1573693" y="857485"/>
            <a:ext cx="9224446" cy="5143029"/>
          </a:xfrm>
          <a:prstGeom prst="rect">
            <a:avLst/>
          </a:prstGeom>
        </p:spPr>
      </p:pic>
    </p:spTree>
    <p:extLst>
      <p:ext uri="{BB962C8B-B14F-4D97-AF65-F5344CB8AC3E}">
        <p14:creationId xmlns:p14="http://schemas.microsoft.com/office/powerpoint/2010/main" val="1538031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shape&#10;&#10;Description automatically generated">
            <a:extLst>
              <a:ext uri="{FF2B5EF4-FFF2-40B4-BE49-F238E27FC236}">
                <a16:creationId xmlns:a16="http://schemas.microsoft.com/office/drawing/2014/main" xmlns="" id="{96270C62-C7FF-4F17-9B95-4040791217B0}"/>
              </a:ext>
            </a:extLst>
          </p:cNvPr>
          <p:cNvPicPr/>
          <p:nvPr/>
        </p:nvPicPr>
        <p:blipFill rotWithShape="1">
          <a:blip r:embed="rId2"/>
          <a:srcRect t="87" b="375"/>
          <a:stretch/>
        </p:blipFill>
        <p:spPr>
          <a:xfrm>
            <a:off x="20" y="1282"/>
            <a:ext cx="12191980" cy="6856718"/>
          </a:xfrm>
          <a:prstGeom prst="rect">
            <a:avLst/>
          </a:prstGeom>
        </p:spPr>
      </p:pic>
    </p:spTree>
    <p:extLst>
      <p:ext uri="{BB962C8B-B14F-4D97-AF65-F5344CB8AC3E}">
        <p14:creationId xmlns:p14="http://schemas.microsoft.com/office/powerpoint/2010/main" val="14676634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7AC302E1-8070-4DFA-A4FB-E95D13044F31}"/>
              </a:ext>
            </a:extLst>
          </p:cNvPr>
          <p:cNvPicPr>
            <a:picLocks noChangeAspect="1"/>
          </p:cNvPicPr>
          <p:nvPr/>
        </p:nvPicPr>
        <p:blipFill>
          <a:blip r:embed="rId2"/>
          <a:stretch>
            <a:fillRect/>
          </a:stretch>
        </p:blipFill>
        <p:spPr>
          <a:xfrm>
            <a:off x="-11130" y="0"/>
            <a:ext cx="12192000" cy="6858000"/>
          </a:xfrm>
          <a:prstGeom prst="rect">
            <a:avLst/>
          </a:prstGeom>
        </p:spPr>
      </p:pic>
      <p:sp>
        <p:nvSpPr>
          <p:cNvPr id="98320" name="Rectangle 16"/>
          <p:cNvSpPr>
            <a:spLocks noChangeArrowheads="1"/>
          </p:cNvSpPr>
          <p:nvPr/>
        </p:nvSpPr>
        <p:spPr bwMode="auto">
          <a:xfrm>
            <a:off x="4531224" y="1016764"/>
            <a:ext cx="3776663" cy="715963"/>
          </a:xfrm>
          <a:prstGeom prst="rect">
            <a:avLst/>
          </a:prstGeom>
          <a:noFill/>
          <a:ln w="9525">
            <a:noFill/>
            <a:miter lim="800000"/>
            <a:headEnd/>
            <a:tailEnd/>
          </a:ln>
        </p:spPr>
        <p:txBody>
          <a:bodyPr wrap="none" anchor="ctr"/>
          <a:lstStyle>
            <a:lvl1pPr defTabSz="685800">
              <a:spcBef>
                <a:spcPct val="20000"/>
              </a:spcBef>
              <a:buChar char="•"/>
              <a:defRPr sz="2400">
                <a:solidFill>
                  <a:schemeClr val="tx1"/>
                </a:solidFill>
                <a:latin typeface="Arial" panose="020B0604020202020204" pitchFamily="34" charset="0"/>
              </a:defRPr>
            </a:lvl1pPr>
            <a:lvl2pPr defTabSz="685800">
              <a:spcBef>
                <a:spcPct val="20000"/>
              </a:spcBef>
              <a:buChar char="–"/>
              <a:defRPr sz="2100">
                <a:solidFill>
                  <a:schemeClr val="tx1"/>
                </a:solidFill>
                <a:latin typeface="Arial" panose="020B0604020202020204" pitchFamily="34" charset="0"/>
              </a:defRPr>
            </a:lvl2pPr>
            <a:lvl3pPr defTabSz="685800">
              <a:spcBef>
                <a:spcPct val="20000"/>
              </a:spcBef>
              <a:buChar char="•"/>
              <a:defRPr>
                <a:solidFill>
                  <a:schemeClr val="tx1"/>
                </a:solidFill>
                <a:latin typeface="Arial" panose="020B0604020202020204" pitchFamily="34" charset="0"/>
              </a:defRPr>
            </a:lvl3pPr>
            <a:lvl4pPr defTabSz="685800">
              <a:spcBef>
                <a:spcPct val="20000"/>
              </a:spcBef>
              <a:buChar char="–"/>
              <a:defRPr sz="1500">
                <a:solidFill>
                  <a:schemeClr val="tx1"/>
                </a:solidFill>
                <a:latin typeface="Arial" panose="020B0604020202020204" pitchFamily="34" charset="0"/>
              </a:defRPr>
            </a:lvl4pPr>
            <a:lvl5pPr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en-US" altLang="vi-VN" sz="4000" b="1" i="0" u="none" strike="noStrike" kern="1200" cap="none" spc="0" normalizeH="0" baseline="0" noProof="0">
                <a:ln>
                  <a:noFill/>
                </a:ln>
                <a:solidFill>
                  <a:srgbClr val="FFFF00"/>
                </a:solidFill>
                <a:effectLst/>
                <a:uLnTx/>
                <a:uFillTx/>
                <a:cs typeface="Arial" panose="020B0604020202020204" pitchFamily="34" charset="0"/>
              </a:rPr>
              <a:t>HƯỚNG DẪN VỀ NHÀ</a:t>
            </a:r>
          </a:p>
        </p:txBody>
      </p:sp>
      <p:sp>
        <p:nvSpPr>
          <p:cNvPr id="98330" name="Text Box 26"/>
          <p:cNvSpPr txBox="1">
            <a:spLocks noChangeArrowheads="1"/>
          </p:cNvSpPr>
          <p:nvPr/>
        </p:nvSpPr>
        <p:spPr bwMode="auto">
          <a:xfrm>
            <a:off x="3113946" y="1944690"/>
            <a:ext cx="730102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Arial" panose="020B0604020202020204" pitchFamily="34" charset="0"/>
              </a:defRPr>
            </a:lvl1pPr>
            <a:lvl2pPr marL="557213" indent="-214313" defTabSz="685800">
              <a:spcBef>
                <a:spcPct val="20000"/>
              </a:spcBef>
              <a:buChar char="–"/>
              <a:defRPr sz="2100">
                <a:solidFill>
                  <a:schemeClr val="tx1"/>
                </a:solidFill>
                <a:latin typeface="Arial" panose="020B0604020202020204" pitchFamily="34" charset="0"/>
              </a:defRPr>
            </a:lvl2pPr>
            <a:lvl3pPr defTabSz="685800">
              <a:spcBef>
                <a:spcPct val="20000"/>
              </a:spcBef>
              <a:buChar char="•"/>
              <a:defRPr>
                <a:solidFill>
                  <a:schemeClr val="tx1"/>
                </a:solidFill>
                <a:latin typeface="Arial" panose="020B0604020202020204" pitchFamily="34" charset="0"/>
              </a:defRPr>
            </a:lvl3pPr>
            <a:lvl4pPr defTabSz="685800">
              <a:spcBef>
                <a:spcPct val="20000"/>
              </a:spcBef>
              <a:buChar char="–"/>
              <a:defRPr sz="1500">
                <a:solidFill>
                  <a:schemeClr val="tx1"/>
                </a:solidFill>
                <a:latin typeface="Arial" panose="020B0604020202020204" pitchFamily="34" charset="0"/>
              </a:defRPr>
            </a:lvl4pPr>
            <a:lvl5pPr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rPr>
              <a:t>1</a:t>
            </a:r>
            <a:r>
              <a:rPr kumimoji="0" lang="en-US" altLang="vi-VN" sz="4800" b="1" i="0" u="none" strike="noStrike" kern="1200" cap="none" spc="0" normalizeH="0" baseline="0" noProof="0">
                <a:ln>
                  <a:noFill/>
                </a:ln>
                <a:solidFill>
                  <a:schemeClr val="bg1"/>
                </a:solidFill>
                <a:effectLst/>
                <a:uLnTx/>
                <a:uFillTx/>
                <a:latin typeface="#9Slide07 IcielFinch" panose="02000508040000020003" pitchFamily="2" charset="0"/>
                <a:cs typeface="Times New Roman" panose="02020603050405020304" pitchFamily="18" charset="0"/>
              </a:rPr>
              <a:t>. </a:t>
            </a:r>
            <a:r>
              <a:rPr lang="en-US" altLang="vi-VN" sz="4800" b="1" noProof="0">
                <a:solidFill>
                  <a:schemeClr val="bg1"/>
                </a:solidFill>
                <a:latin typeface="#9Slide07 IcielFinch" panose="02000508040000020003" pitchFamily="2" charset="0"/>
                <a:cs typeface="Times New Roman" panose="02020603050405020304" pitchFamily="18" charset="0"/>
              </a:rPr>
              <a:t>Hoàn thành bài báo cáo</a:t>
            </a:r>
            <a:endPar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endParaRPr>
          </a:p>
        </p:txBody>
      </p:sp>
      <p:sp>
        <p:nvSpPr>
          <p:cNvPr id="98331" name="Text Box 27"/>
          <p:cNvSpPr txBox="1">
            <a:spLocks noChangeArrowheads="1"/>
          </p:cNvSpPr>
          <p:nvPr/>
        </p:nvSpPr>
        <p:spPr bwMode="auto">
          <a:xfrm>
            <a:off x="3113946" y="3411795"/>
            <a:ext cx="45590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685800">
              <a:spcBef>
                <a:spcPct val="20000"/>
              </a:spcBef>
              <a:buChar char="•"/>
              <a:defRPr sz="2400">
                <a:solidFill>
                  <a:schemeClr val="tx1"/>
                </a:solidFill>
                <a:latin typeface="Arial" panose="020B0604020202020204" pitchFamily="34" charset="0"/>
              </a:defRPr>
            </a:lvl1pPr>
            <a:lvl2pPr marL="557213" indent="-214313" defTabSz="685800">
              <a:spcBef>
                <a:spcPct val="20000"/>
              </a:spcBef>
              <a:buChar char="–"/>
              <a:defRPr sz="2100">
                <a:solidFill>
                  <a:schemeClr val="tx1"/>
                </a:solidFill>
                <a:latin typeface="Arial" panose="020B0604020202020204" pitchFamily="34" charset="0"/>
              </a:defRPr>
            </a:lvl2pPr>
            <a:lvl3pPr defTabSz="685800">
              <a:spcBef>
                <a:spcPct val="20000"/>
              </a:spcBef>
              <a:buChar char="•"/>
              <a:defRPr>
                <a:solidFill>
                  <a:schemeClr val="tx1"/>
                </a:solidFill>
                <a:latin typeface="Arial" panose="020B0604020202020204" pitchFamily="34" charset="0"/>
              </a:defRPr>
            </a:lvl3pPr>
            <a:lvl4pPr defTabSz="685800">
              <a:spcBef>
                <a:spcPct val="20000"/>
              </a:spcBef>
              <a:buChar char="–"/>
              <a:defRPr sz="1500">
                <a:solidFill>
                  <a:schemeClr val="tx1"/>
                </a:solidFill>
                <a:latin typeface="Arial" panose="020B0604020202020204" pitchFamily="34" charset="0"/>
              </a:defRPr>
            </a:lvl4pPr>
            <a:lvl5pPr defTabSz="685800">
              <a:spcBef>
                <a:spcPct val="20000"/>
              </a:spcBef>
              <a:buChar char="»"/>
              <a:defRPr sz="1500">
                <a:solidFill>
                  <a:schemeClr val="tx1"/>
                </a:solidFill>
                <a:latin typeface="Arial" panose="020B0604020202020204" pitchFamily="34" charset="0"/>
              </a:defRPr>
            </a:lvl5pPr>
            <a:lvl6pPr marL="25146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defTabSz="685800" eaLnBrk="0" fontAlgn="base" hangingPunct="0">
              <a:spcBef>
                <a:spcPct val="20000"/>
              </a:spcBef>
              <a:spcAft>
                <a:spcPct val="0"/>
              </a:spcAft>
              <a:buChar char="»"/>
              <a:defRPr sz="1500">
                <a:solidFill>
                  <a:schemeClr val="tx1"/>
                </a:solidFill>
                <a:latin typeface="Arial" panose="020B0604020202020204" pitchFamily="34" charset="0"/>
              </a:defRPr>
            </a:lvl9pPr>
          </a:lstStyle>
          <a:p>
            <a:pPr marL="0" marR="0" lvl="0" indent="0" algn="l" defTabSz="685800" rtl="0" eaLnBrk="1" fontAlgn="base" latinLnBrk="0" hangingPunct="1">
              <a:lnSpc>
                <a:spcPct val="100000"/>
              </a:lnSpc>
              <a:spcBef>
                <a:spcPct val="50000"/>
              </a:spcBef>
              <a:spcAft>
                <a:spcPct val="0"/>
              </a:spcAft>
              <a:buClrTx/>
              <a:buSzTx/>
              <a:buFontTx/>
              <a:buNone/>
              <a:tabLst/>
              <a:defRPr/>
            </a:pPr>
            <a:r>
              <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rPr>
              <a:t>2. </a:t>
            </a:r>
            <a:r>
              <a:rPr kumimoji="0" lang="en-US" altLang="vi-VN" sz="4800" b="1" i="0" u="none" strike="noStrike" kern="1200" cap="none" spc="0" normalizeH="0" baseline="0" noProof="0" dirty="0" err="1">
                <a:ln>
                  <a:noFill/>
                </a:ln>
                <a:solidFill>
                  <a:schemeClr val="bg1"/>
                </a:solidFill>
                <a:effectLst/>
                <a:uLnTx/>
                <a:uFillTx/>
                <a:latin typeface="#9Slide07 IcielFinch" panose="02000508040000020003" pitchFamily="2" charset="0"/>
                <a:cs typeface="Times New Roman" panose="02020603050405020304" pitchFamily="18" charset="0"/>
              </a:rPr>
              <a:t>Tìm</a:t>
            </a:r>
            <a:r>
              <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rPr>
              <a:t> </a:t>
            </a:r>
            <a:r>
              <a:rPr kumimoji="0" lang="en-US" altLang="vi-VN" sz="4800" b="1" i="0" u="none" strike="noStrike" kern="1200" cap="none" spc="0" normalizeH="0" baseline="0" noProof="0" dirty="0" err="1">
                <a:ln>
                  <a:noFill/>
                </a:ln>
                <a:solidFill>
                  <a:schemeClr val="bg1"/>
                </a:solidFill>
                <a:effectLst/>
                <a:uLnTx/>
                <a:uFillTx/>
                <a:latin typeface="#9Slide07 IcielFinch" panose="02000508040000020003" pitchFamily="2" charset="0"/>
                <a:cs typeface="Times New Roman" panose="02020603050405020304" pitchFamily="18" charset="0"/>
              </a:rPr>
              <a:t>hiểu</a:t>
            </a:r>
            <a:r>
              <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rPr>
              <a:t> </a:t>
            </a:r>
            <a:r>
              <a:rPr kumimoji="0" lang="en-US" altLang="vi-VN" sz="4800" b="1" i="0" u="none" strike="noStrike" kern="1200" cap="none" spc="0" normalizeH="0" baseline="0" noProof="0" dirty="0" err="1">
                <a:ln>
                  <a:noFill/>
                </a:ln>
                <a:solidFill>
                  <a:schemeClr val="bg1"/>
                </a:solidFill>
                <a:effectLst/>
                <a:uLnTx/>
                <a:uFillTx/>
                <a:latin typeface="#9Slide07 IcielFinch" panose="02000508040000020003" pitchFamily="2" charset="0"/>
                <a:cs typeface="Times New Roman" panose="02020603050405020304" pitchFamily="18" charset="0"/>
              </a:rPr>
              <a:t>bài</a:t>
            </a:r>
            <a:r>
              <a:rPr kumimoji="0" lang="en-US" altLang="vi-VN" sz="4800" b="1" i="0" u="none" strike="noStrike" kern="1200" cap="none" spc="0" normalizeH="0" noProof="0" dirty="0">
                <a:ln>
                  <a:noFill/>
                </a:ln>
                <a:solidFill>
                  <a:schemeClr val="bg1"/>
                </a:solidFill>
                <a:effectLst/>
                <a:uLnTx/>
                <a:uFillTx/>
                <a:latin typeface="#9Slide07 IcielFinch" panose="02000508040000020003" pitchFamily="2" charset="0"/>
                <a:cs typeface="Times New Roman" panose="02020603050405020304" pitchFamily="18" charset="0"/>
              </a:rPr>
              <a:t> </a:t>
            </a:r>
            <a:r>
              <a:rPr kumimoji="0" lang="en-US" altLang="vi-VN" sz="4800" b="1" i="0" u="none" strike="noStrike" kern="1200" cap="none" spc="0" normalizeH="0" noProof="0" dirty="0" err="1">
                <a:ln>
                  <a:noFill/>
                </a:ln>
                <a:solidFill>
                  <a:schemeClr val="bg1"/>
                </a:solidFill>
                <a:effectLst/>
                <a:uLnTx/>
                <a:uFillTx/>
                <a:latin typeface="#9Slide07 IcielFinch" panose="02000508040000020003" pitchFamily="2" charset="0"/>
                <a:cs typeface="Times New Roman" panose="02020603050405020304" pitchFamily="18" charset="0"/>
              </a:rPr>
              <a:t>mới</a:t>
            </a:r>
            <a:endParaRPr kumimoji="0" lang="en-US" altLang="vi-VN" sz="4800" b="1" i="0" u="none" strike="noStrike" kern="1200" cap="none" spc="0" normalizeH="0" baseline="0" noProof="0" dirty="0">
              <a:ln>
                <a:noFill/>
              </a:ln>
              <a:solidFill>
                <a:schemeClr val="bg1"/>
              </a:solidFill>
              <a:effectLst/>
              <a:uLnTx/>
              <a:uFillTx/>
              <a:latin typeface="#9Slide07 IcielFinch" panose="02000508040000020003" pitchFamily="2" charset="0"/>
              <a:cs typeface="Times New Roman" panose="02020603050405020304" pitchFamily="18" charset="0"/>
            </a:endParaRPr>
          </a:p>
        </p:txBody>
      </p:sp>
      <p:pic>
        <p:nvPicPr>
          <p:cNvPr id="2" name="Hình ảnh 1">
            <a:extLst>
              <a:ext uri="{FF2B5EF4-FFF2-40B4-BE49-F238E27FC236}">
                <a16:creationId xmlns:a16="http://schemas.microsoft.com/office/drawing/2014/main" xmlns="" id="{406F26C8-511F-4AEA-9970-1826E1CD4073}"/>
              </a:ext>
            </a:extLst>
          </p:cNvPr>
          <p:cNvPicPr>
            <a:picLocks noChangeAspect="1"/>
          </p:cNvPicPr>
          <p:nvPr/>
        </p:nvPicPr>
        <p:blipFill>
          <a:blip r:embed="rId3"/>
          <a:stretch>
            <a:fillRect/>
          </a:stretch>
        </p:blipFill>
        <p:spPr>
          <a:xfrm>
            <a:off x="8300181" y="3429000"/>
            <a:ext cx="3890963" cy="3429000"/>
          </a:xfrm>
          <a:prstGeom prst="rect">
            <a:avLst/>
          </a:prstGeom>
        </p:spPr>
      </p:pic>
    </p:spTree>
    <p:extLst>
      <p:ext uri="{BB962C8B-B14F-4D97-AF65-F5344CB8AC3E}">
        <p14:creationId xmlns:p14="http://schemas.microsoft.com/office/powerpoint/2010/main" val="1992484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8320"/>
                                        </p:tgtEl>
                                        <p:attrNameLst>
                                          <p:attrName>style.visibility</p:attrName>
                                        </p:attrNameLst>
                                      </p:cBhvr>
                                      <p:to>
                                        <p:strVal val="visible"/>
                                      </p:to>
                                    </p:set>
                                    <p:anim calcmode="lin" valueType="num">
                                      <p:cBhvr>
                                        <p:cTn id="7" dur="500" fill="hold"/>
                                        <p:tgtEl>
                                          <p:spTgt spid="98320"/>
                                        </p:tgtEl>
                                        <p:attrNameLst>
                                          <p:attrName>ppt_w</p:attrName>
                                        </p:attrNameLst>
                                      </p:cBhvr>
                                      <p:tavLst>
                                        <p:tav tm="0">
                                          <p:val>
                                            <p:fltVal val="0"/>
                                          </p:val>
                                        </p:tav>
                                        <p:tav tm="100000">
                                          <p:val>
                                            <p:strVal val="#ppt_w"/>
                                          </p:val>
                                        </p:tav>
                                      </p:tavLst>
                                    </p:anim>
                                    <p:anim calcmode="lin" valueType="num">
                                      <p:cBhvr>
                                        <p:cTn id="8" dur="500" fill="hold"/>
                                        <p:tgtEl>
                                          <p:spTgt spid="98320"/>
                                        </p:tgtEl>
                                        <p:attrNameLst>
                                          <p:attrName>ppt_h</p:attrName>
                                        </p:attrNameLst>
                                      </p:cBhvr>
                                      <p:tavLst>
                                        <p:tav tm="0">
                                          <p:val>
                                            <p:fltVal val="0"/>
                                          </p:val>
                                        </p:tav>
                                        <p:tav tm="100000">
                                          <p:val>
                                            <p:strVal val="#ppt_h"/>
                                          </p:val>
                                        </p:tav>
                                      </p:tavLst>
                                    </p:anim>
                                    <p:animEffect transition="in" filter="fade">
                                      <p:cBhvr>
                                        <p:cTn id="9" dur="500"/>
                                        <p:tgtEl>
                                          <p:spTgt spid="9832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34" presetClass="entr" presetSubtype="0" fill="hold" grpId="0" nodeType="clickEffect">
                                  <p:stCondLst>
                                    <p:cond delay="0"/>
                                  </p:stCondLst>
                                  <p:childTnLst>
                                    <p:set>
                                      <p:cBhvr>
                                        <p:cTn id="13" dur="1" fill="hold">
                                          <p:stCondLst>
                                            <p:cond delay="0"/>
                                          </p:stCondLst>
                                        </p:cTn>
                                        <p:tgtEl>
                                          <p:spTgt spid="98330"/>
                                        </p:tgtEl>
                                        <p:attrNameLst>
                                          <p:attrName>style.visibility</p:attrName>
                                        </p:attrNameLst>
                                      </p:cBhvr>
                                      <p:to>
                                        <p:strVal val="visible"/>
                                      </p:to>
                                    </p:set>
                                    <p:anim from="(-#ppt_w/2)" to="(#ppt_x)" calcmode="lin" valueType="num">
                                      <p:cBhvr>
                                        <p:cTn id="14" dur="600" fill="hold">
                                          <p:stCondLst>
                                            <p:cond delay="0"/>
                                          </p:stCondLst>
                                        </p:cTn>
                                        <p:tgtEl>
                                          <p:spTgt spid="98330"/>
                                        </p:tgtEl>
                                        <p:attrNameLst>
                                          <p:attrName>ppt_x</p:attrName>
                                        </p:attrNameLst>
                                      </p:cBhvr>
                                    </p:anim>
                                    <p:anim from="0" to="-1.0" calcmode="lin" valueType="num">
                                      <p:cBhvr>
                                        <p:cTn id="15" dur="200" decel="50000" autoRev="1" fill="hold">
                                          <p:stCondLst>
                                            <p:cond delay="600"/>
                                          </p:stCondLst>
                                        </p:cTn>
                                        <p:tgtEl>
                                          <p:spTgt spid="98330"/>
                                        </p:tgtEl>
                                        <p:attrNameLst>
                                          <p:attrName>xshear</p:attrName>
                                        </p:attrNameLst>
                                      </p:cBhvr>
                                    </p:anim>
                                    <p:animScale>
                                      <p:cBhvr>
                                        <p:cTn id="16" dur="200" decel="100000" autoRev="1" fill="hold">
                                          <p:stCondLst>
                                            <p:cond delay="600"/>
                                          </p:stCondLst>
                                        </p:cTn>
                                        <p:tgtEl>
                                          <p:spTgt spid="98330"/>
                                        </p:tgtEl>
                                      </p:cBhvr>
                                      <p:from x="100000" y="100000"/>
                                      <p:to x="80000" y="100000"/>
                                    </p:animScale>
                                    <p:anim by="(#ppt_h/3+#ppt_w*0.1)" calcmode="lin" valueType="num">
                                      <p:cBhvr additive="sum">
                                        <p:cTn id="17" dur="200" decel="100000" autoRev="1" fill="hold">
                                          <p:stCondLst>
                                            <p:cond delay="600"/>
                                          </p:stCondLst>
                                        </p:cTn>
                                        <p:tgtEl>
                                          <p:spTgt spid="98330"/>
                                        </p:tgtEl>
                                        <p:attrNameLst>
                                          <p:attrName>ppt_x</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30" presetClass="entr" presetSubtype="0" fill="hold" grpId="0" nodeType="clickEffect">
                                  <p:stCondLst>
                                    <p:cond delay="0"/>
                                  </p:stCondLst>
                                  <p:childTnLst>
                                    <p:set>
                                      <p:cBhvr>
                                        <p:cTn id="21" dur="1" fill="hold">
                                          <p:stCondLst>
                                            <p:cond delay="0"/>
                                          </p:stCondLst>
                                        </p:cTn>
                                        <p:tgtEl>
                                          <p:spTgt spid="98331"/>
                                        </p:tgtEl>
                                        <p:attrNameLst>
                                          <p:attrName>style.visibility</p:attrName>
                                        </p:attrNameLst>
                                      </p:cBhvr>
                                      <p:to>
                                        <p:strVal val="visible"/>
                                      </p:to>
                                    </p:set>
                                    <p:animEffect transition="in" filter="fade">
                                      <p:cBhvr>
                                        <p:cTn id="22" dur="800" decel="100000"/>
                                        <p:tgtEl>
                                          <p:spTgt spid="98331"/>
                                        </p:tgtEl>
                                      </p:cBhvr>
                                    </p:animEffect>
                                    <p:anim calcmode="lin" valueType="num">
                                      <p:cBhvr>
                                        <p:cTn id="23" dur="800" decel="100000" fill="hold"/>
                                        <p:tgtEl>
                                          <p:spTgt spid="98331"/>
                                        </p:tgtEl>
                                        <p:attrNameLst>
                                          <p:attrName>style.rotation</p:attrName>
                                        </p:attrNameLst>
                                      </p:cBhvr>
                                      <p:tavLst>
                                        <p:tav tm="0">
                                          <p:val>
                                            <p:fltVal val="-90"/>
                                          </p:val>
                                        </p:tav>
                                        <p:tav tm="100000">
                                          <p:val>
                                            <p:fltVal val="0"/>
                                          </p:val>
                                        </p:tav>
                                      </p:tavLst>
                                    </p:anim>
                                    <p:anim calcmode="lin" valueType="num">
                                      <p:cBhvr>
                                        <p:cTn id="24" dur="800" decel="100000" fill="hold"/>
                                        <p:tgtEl>
                                          <p:spTgt spid="98331"/>
                                        </p:tgtEl>
                                        <p:attrNameLst>
                                          <p:attrName>ppt_x</p:attrName>
                                        </p:attrNameLst>
                                      </p:cBhvr>
                                      <p:tavLst>
                                        <p:tav tm="0">
                                          <p:val>
                                            <p:strVal val="#ppt_x+0.4"/>
                                          </p:val>
                                        </p:tav>
                                        <p:tav tm="100000">
                                          <p:val>
                                            <p:strVal val="#ppt_x-0.05"/>
                                          </p:val>
                                        </p:tav>
                                      </p:tavLst>
                                    </p:anim>
                                    <p:anim calcmode="lin" valueType="num">
                                      <p:cBhvr>
                                        <p:cTn id="25" dur="800" decel="100000" fill="hold"/>
                                        <p:tgtEl>
                                          <p:spTgt spid="98331"/>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98331"/>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9833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20" grpId="0"/>
      <p:bldP spid="98330" grpId="0"/>
      <p:bldP spid="983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p hình nền cảm ơn Thank You đẹp dễ thương và ý nghĩa nhất">
            <a:extLst>
              <a:ext uri="{FF2B5EF4-FFF2-40B4-BE49-F238E27FC236}">
                <a16:creationId xmlns:a16="http://schemas.microsoft.com/office/drawing/2014/main" xmlns="" id="{3C98EE2A-9ACE-4614-83A5-D7B71BAF65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297" r="-1" b="2603"/>
          <a:stretch/>
        </p:blipFill>
        <p:spPr bwMode="auto">
          <a:xfrm>
            <a:off x="321733" y="321733"/>
            <a:ext cx="11548534"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4985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1F55983A-3930-4DE5-B625-79049C1464BF}"/>
              </a:ext>
            </a:extLst>
          </p:cNvPr>
          <p:cNvSpPr/>
          <p:nvPr/>
        </p:nvSpPr>
        <p:spPr>
          <a:xfrm>
            <a:off x="190005" y="632194"/>
            <a:ext cx="11720946" cy="4524315"/>
          </a:xfrm>
          <a:prstGeom prst="rect">
            <a:avLst/>
          </a:prstGeom>
        </p:spPr>
        <p:txBody>
          <a:bodyPr wrap="square">
            <a:spAutoFit/>
          </a:bodyPr>
          <a:lstStyle/>
          <a:p>
            <a:pPr algn="ctr"/>
            <a:r>
              <a:rPr lang="vi-VN" sz="3200" b="1">
                <a:solidFill>
                  <a:srgbClr val="1B04FA"/>
                </a:solidFill>
              </a:rPr>
              <a:t>NHẬT BẢN</a:t>
            </a:r>
            <a:r>
              <a:rPr lang="vi-VN" sz="3200">
                <a:solidFill>
                  <a:srgbClr val="1B04FA"/>
                </a:solidFill>
              </a:rPr>
              <a:t> </a:t>
            </a:r>
          </a:p>
          <a:p>
            <a:pPr algn="just"/>
            <a:r>
              <a:rPr lang="vi-VN" sz="3200" b="1">
                <a:solidFill>
                  <a:srgbClr val="1B04FA"/>
                </a:solidFill>
              </a:rPr>
              <a:t>1. Khái quát về nền kinh tế của quốc gia</a:t>
            </a:r>
            <a:endParaRPr lang="vi-VN" sz="3200">
              <a:solidFill>
                <a:srgbClr val="1B04FA"/>
              </a:solidFill>
            </a:endParaRPr>
          </a:p>
          <a:p>
            <a:r>
              <a:rPr lang="vi-VN" sz="3200">
                <a:solidFill>
                  <a:srgbClr val="1B04FA"/>
                </a:solidFill>
              </a:rPr>
              <a:t>- Nhật Bản là một trong các quốc gia hàng đầu thế giới về kinh tế, tài chính.</a:t>
            </a:r>
          </a:p>
          <a:p>
            <a:r>
              <a:rPr lang="vi-VN" sz="3200">
                <a:solidFill>
                  <a:srgbClr val="1B04FA"/>
                </a:solidFill>
              </a:rPr>
              <a:t>- GDP Nhật Bản đạt 4975,42 tỉ USD (2020), chiếm 4,4% trong tổng GDP thế giới </a:t>
            </a:r>
            <a:r>
              <a:rPr lang="vi-VN" sz="3200" i="1">
                <a:solidFill>
                  <a:srgbClr val="1B04FA"/>
                </a:solidFill>
              </a:rPr>
              <a:t>(Nguồn: World Bank)</a:t>
            </a:r>
            <a:r>
              <a:rPr lang="vi-VN" sz="3200">
                <a:solidFill>
                  <a:srgbClr val="1B04FA"/>
                </a:solidFill>
              </a:rPr>
              <a:t>.</a:t>
            </a:r>
          </a:p>
          <a:p>
            <a:r>
              <a:rPr lang="vi-VN" sz="3200">
                <a:solidFill>
                  <a:srgbClr val="1B04FA"/>
                </a:solidFill>
              </a:rPr>
              <a:t>- GDP/người đạt 39,5 nghìn USD/người.</a:t>
            </a:r>
          </a:p>
          <a:p>
            <a:pPr algn="just"/>
            <a:r>
              <a:rPr lang="vi-VN" sz="3200">
                <a:solidFill>
                  <a:srgbClr val="1B04FA"/>
                </a:solidFill>
              </a:rPr>
              <a:t/>
            </a:r>
            <a:br>
              <a:rPr lang="vi-VN" sz="3200">
                <a:solidFill>
                  <a:srgbClr val="1B04FA"/>
                </a:solidFill>
              </a:rPr>
            </a:br>
            <a:endParaRPr lang="en-US" sz="3200">
              <a:solidFill>
                <a:srgbClr val="1B04FA"/>
              </a:solidFill>
            </a:endParaRPr>
          </a:p>
        </p:txBody>
      </p:sp>
    </p:spTree>
    <p:extLst>
      <p:ext uri="{BB962C8B-B14F-4D97-AF65-F5344CB8AC3E}">
        <p14:creationId xmlns:p14="http://schemas.microsoft.com/office/powerpoint/2010/main" val="2930950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6729C70E-C06D-4DF0-974A-13363DA42E49}"/>
              </a:ext>
            </a:extLst>
          </p:cNvPr>
          <p:cNvSpPr/>
          <p:nvPr/>
        </p:nvSpPr>
        <p:spPr>
          <a:xfrm>
            <a:off x="332510" y="210188"/>
            <a:ext cx="11067802" cy="6771084"/>
          </a:xfrm>
          <a:prstGeom prst="rect">
            <a:avLst/>
          </a:prstGeom>
        </p:spPr>
        <p:txBody>
          <a:bodyPr wrap="square">
            <a:spAutoFit/>
          </a:bodyPr>
          <a:lstStyle/>
          <a:p>
            <a:pPr algn="just"/>
            <a:r>
              <a:rPr lang="vi-VN" sz="3200" b="1">
                <a:solidFill>
                  <a:srgbClr val="1B04FA"/>
                </a:solidFill>
              </a:rPr>
              <a:t>2. Đặc điểm nền kinh tế</a:t>
            </a:r>
            <a:endParaRPr lang="vi-VN" sz="3200">
              <a:solidFill>
                <a:srgbClr val="1B04FA"/>
              </a:solidFill>
            </a:endParaRPr>
          </a:p>
          <a:p>
            <a:pPr algn="just"/>
            <a:r>
              <a:rPr lang="vi-VN" sz="3200" i="1">
                <a:solidFill>
                  <a:srgbClr val="1B04FA"/>
                </a:solidFill>
              </a:rPr>
              <a:t>a. Lịch sử phát triển nền kinh tế</a:t>
            </a:r>
            <a:endParaRPr lang="vi-VN" sz="3200">
              <a:solidFill>
                <a:srgbClr val="1B04FA"/>
              </a:solidFill>
            </a:endParaRPr>
          </a:p>
          <a:p>
            <a:pPr algn="just"/>
            <a:r>
              <a:rPr lang="vi-VN" sz="3200">
                <a:solidFill>
                  <a:srgbClr val="1B04FA"/>
                </a:solidFill>
              </a:rPr>
              <a:t>- Sau Chiến tranh thế giới thứ hai, nền kinh tế Nhật Bản bị suy sụp nghiêm trọng, nhưng đến năm 1952 kinh tế đã khôi phục ngang mức trước chiến tranh và phát triển với tốc độ cao trong giai đoạn 1955 - 1973.</a:t>
            </a:r>
          </a:p>
          <a:p>
            <a:pPr algn="just"/>
            <a:r>
              <a:rPr lang="vi-VN" sz="3200">
                <a:solidFill>
                  <a:srgbClr val="1B04FA"/>
                </a:solidFill>
              </a:rPr>
              <a:t>- Những năm 1973 - 1974 và 1979 - 1980, do khủng hoảng dầu mỏ, tốc độ tăng trưởng nền kinh tế giảm xuống (còn 2,6% năm 1980).</a:t>
            </a:r>
          </a:p>
          <a:p>
            <a:pPr algn="just"/>
            <a:r>
              <a:rPr lang="vi-VN" sz="3200">
                <a:solidFill>
                  <a:srgbClr val="1B04FA"/>
                </a:solidFill>
              </a:rPr>
              <a:t>- Nhờ điều chỉnh chiến lược phát triển nên đến những năm 1986 - 1990, tốc độ tăng GDP trung bình đã đạt 5,3%.</a:t>
            </a:r>
          </a:p>
          <a:p>
            <a:pPr algn="just"/>
            <a:r>
              <a:rPr lang="vi-VN" sz="3200">
                <a:solidFill>
                  <a:srgbClr val="1B04FA"/>
                </a:solidFill>
              </a:rPr>
              <a:t>- Từ năm 1991, tốc độ tăng trưởng kinh tế Nhật Bản đã chậm lại.</a:t>
            </a:r>
          </a:p>
          <a:p>
            <a:pPr algn="just"/>
            <a:endParaRPr lang="en-US"/>
          </a:p>
        </p:txBody>
      </p:sp>
    </p:spTree>
    <p:extLst>
      <p:ext uri="{BB962C8B-B14F-4D97-AF65-F5344CB8AC3E}">
        <p14:creationId xmlns:p14="http://schemas.microsoft.com/office/powerpoint/2010/main" val="2755563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Tìm Hiểu Ngay: Hoa Anh Đào Nở Vào Tháng Mấy ? Tìm Hiểu Ngay: Hoa Anh Đào Nở  Vào Mùa Nào">
            <a:extLst>
              <a:ext uri="{FF2B5EF4-FFF2-40B4-BE49-F238E27FC236}">
                <a16:creationId xmlns:a16="http://schemas.microsoft.com/office/drawing/2014/main" xmlns="" id="{9A20DAA5-CF14-4284-B4A9-6B5C14D62D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171" y="198782"/>
            <a:ext cx="4952076" cy="323021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ậu quả nếu núi lửa Phú Sĩ phun trào - VnExpress">
            <a:extLst>
              <a:ext uri="{FF2B5EF4-FFF2-40B4-BE49-F238E27FC236}">
                <a16:creationId xmlns:a16="http://schemas.microsoft.com/office/drawing/2014/main" xmlns="" id="{F10D3A40-5A5A-499C-A2D8-8F4378FDEF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171" y="3552341"/>
            <a:ext cx="4952076" cy="3230218"/>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310.jpg" descr="Image result for Tokyo icon">
            <a:extLst>
              <a:ext uri="{FF2B5EF4-FFF2-40B4-BE49-F238E27FC236}">
                <a16:creationId xmlns:a16="http://schemas.microsoft.com/office/drawing/2014/main" xmlns="" id="{8CF6E7C8-B4EE-41E0-9CC5-A3A1DB53F24C}"/>
              </a:ext>
            </a:extLst>
          </p:cNvPr>
          <p:cNvPicPr/>
          <p:nvPr/>
        </p:nvPicPr>
        <p:blipFill rotWithShape="1">
          <a:blip r:embed="rId5"/>
          <a:srcRect l="12753" t="9750" r="10685"/>
          <a:stretch/>
        </p:blipFill>
        <p:spPr>
          <a:xfrm>
            <a:off x="5357812" y="1813891"/>
            <a:ext cx="2357438" cy="2700337"/>
          </a:xfrm>
          <a:prstGeom prst="rect">
            <a:avLst/>
          </a:prstGeom>
          <a:ln/>
        </p:spPr>
      </p:pic>
      <p:pic>
        <p:nvPicPr>
          <p:cNvPr id="1032" name="Picture 8" descr="Kimono 1 trong những trang phục truyền thống của nhật bản - Du học Hòa Bình">
            <a:extLst>
              <a:ext uri="{FF2B5EF4-FFF2-40B4-BE49-F238E27FC236}">
                <a16:creationId xmlns:a16="http://schemas.microsoft.com/office/drawing/2014/main" xmlns="" id="{59EF7D0F-766C-4AA6-BD56-1CE7644CF4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0" y="435147"/>
            <a:ext cx="4297579" cy="5987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913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barn(inVertical)">
                                      <p:cBhvr>
                                        <p:cTn id="17" dur="5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5C5CBBB-99CA-4E2B-A1D9-921D10EC009C}"/>
              </a:ext>
            </a:extLst>
          </p:cNvPr>
          <p:cNvSpPr/>
          <p:nvPr/>
        </p:nvSpPr>
        <p:spPr>
          <a:xfrm>
            <a:off x="376051" y="208393"/>
            <a:ext cx="11523023" cy="2554545"/>
          </a:xfrm>
          <a:prstGeom prst="rect">
            <a:avLst/>
          </a:prstGeom>
        </p:spPr>
        <p:txBody>
          <a:bodyPr wrap="square">
            <a:spAutoFit/>
          </a:bodyPr>
          <a:lstStyle/>
          <a:p>
            <a:pPr algn="just"/>
            <a:r>
              <a:rPr lang="vi-VN" sz="3200" i="1">
                <a:solidFill>
                  <a:srgbClr val="1B04FA"/>
                </a:solidFill>
              </a:rPr>
              <a:t>b. Cơ cấu nền kinh tế (Số liệu năm 2012)</a:t>
            </a:r>
            <a:endParaRPr lang="vi-VN" sz="3200">
              <a:solidFill>
                <a:srgbClr val="1B04FA"/>
              </a:solidFill>
            </a:endParaRPr>
          </a:p>
          <a:p>
            <a:pPr algn="just"/>
            <a:r>
              <a:rPr lang="vi-VN" sz="3200">
                <a:solidFill>
                  <a:srgbClr val="1B04FA"/>
                </a:solidFill>
              </a:rPr>
              <a:t>- Ngành dịch vụ chiếm tỉ trọng lớn nhất trong cơ cấu GDP (73,2%).</a:t>
            </a:r>
          </a:p>
          <a:p>
            <a:pPr algn="just"/>
            <a:r>
              <a:rPr lang="vi-VN" sz="3200">
                <a:solidFill>
                  <a:srgbClr val="1B04FA"/>
                </a:solidFill>
              </a:rPr>
              <a:t>- Tiếp đến là ngành công nghiệp (25,6%).</a:t>
            </a:r>
          </a:p>
          <a:p>
            <a:pPr algn="just"/>
            <a:r>
              <a:rPr lang="vi-VN" sz="3200">
                <a:solidFill>
                  <a:srgbClr val="1B04FA"/>
                </a:solidFill>
              </a:rPr>
              <a:t>- Ngành nông nghiệp chiếm tỉ trọng rất nhỏ, chỉ 1,2%.</a:t>
            </a:r>
          </a:p>
        </p:txBody>
      </p:sp>
      <p:sp>
        <p:nvSpPr>
          <p:cNvPr id="3" name="Rectangle 2">
            <a:extLst>
              <a:ext uri="{FF2B5EF4-FFF2-40B4-BE49-F238E27FC236}">
                <a16:creationId xmlns:a16="http://schemas.microsoft.com/office/drawing/2014/main" xmlns="" id="{BB869171-82BB-45E5-A06F-211D4B82DF3F}"/>
              </a:ext>
            </a:extLst>
          </p:cNvPr>
          <p:cNvSpPr/>
          <p:nvPr/>
        </p:nvSpPr>
        <p:spPr>
          <a:xfrm>
            <a:off x="376051" y="2762938"/>
            <a:ext cx="11523023" cy="4031873"/>
          </a:xfrm>
          <a:prstGeom prst="rect">
            <a:avLst/>
          </a:prstGeom>
        </p:spPr>
        <p:txBody>
          <a:bodyPr wrap="square">
            <a:spAutoFit/>
          </a:bodyPr>
          <a:lstStyle/>
          <a:p>
            <a:pPr algn="just"/>
            <a:r>
              <a:rPr lang="vi-VN" sz="3200" i="1">
                <a:solidFill>
                  <a:srgbClr val="1B04FA"/>
                </a:solidFill>
              </a:rPr>
              <a:t>c. Một số ngành kinh tế</a:t>
            </a:r>
            <a:endParaRPr lang="vi-VN" sz="3200">
              <a:solidFill>
                <a:srgbClr val="1B04FA"/>
              </a:solidFill>
            </a:endParaRPr>
          </a:p>
          <a:p>
            <a:pPr algn="just"/>
            <a:r>
              <a:rPr lang="vi-VN" sz="3200">
                <a:solidFill>
                  <a:srgbClr val="1B04FA"/>
                </a:solidFill>
              </a:rPr>
              <a:t>- Công nghiệp:</a:t>
            </a:r>
          </a:p>
          <a:p>
            <a:pPr algn="just"/>
            <a:r>
              <a:rPr lang="vi-VN" sz="3200">
                <a:solidFill>
                  <a:srgbClr val="1B04FA"/>
                </a:solidFill>
              </a:rPr>
              <a:t>+ Giá trị sản lượng công nghiệp của Nhật Bản đứng thứ 2 thế giới, sau Hoa Kì.</a:t>
            </a:r>
          </a:p>
          <a:p>
            <a:pPr algn="just"/>
            <a:r>
              <a:rPr lang="vi-VN" sz="3200">
                <a:solidFill>
                  <a:srgbClr val="1B04FA"/>
                </a:solidFill>
              </a:rPr>
              <a:t>+ Nhật Bản chiếm vị trí cao trên thế giới về sản xuất máy công nghiệp và thiết bị điện tử, người máy, tàu biển, thép, ô tô, vô tuyến truyền hình, máy ảnh, sản phẩm tơ tằm và sợi tổng hợp, giấy in báo,...</a:t>
            </a:r>
          </a:p>
        </p:txBody>
      </p:sp>
    </p:spTree>
    <p:extLst>
      <p:ext uri="{BB962C8B-B14F-4D97-AF65-F5344CB8AC3E}">
        <p14:creationId xmlns:p14="http://schemas.microsoft.com/office/powerpoint/2010/main" val="685722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19F069A-E4A0-4EEF-9032-A22EB208A7E6}"/>
              </a:ext>
            </a:extLst>
          </p:cNvPr>
          <p:cNvSpPr/>
          <p:nvPr/>
        </p:nvSpPr>
        <p:spPr>
          <a:xfrm>
            <a:off x="93022" y="114357"/>
            <a:ext cx="11901055" cy="7417415"/>
          </a:xfrm>
          <a:prstGeom prst="rect">
            <a:avLst/>
          </a:prstGeom>
        </p:spPr>
        <p:txBody>
          <a:bodyPr wrap="square">
            <a:spAutoFit/>
          </a:bodyPr>
          <a:lstStyle/>
          <a:p>
            <a:pPr algn="just"/>
            <a:r>
              <a:rPr lang="vi-VN" sz="2800">
                <a:solidFill>
                  <a:srgbClr val="1B04FA"/>
                </a:solidFill>
              </a:rPr>
              <a:t>- Dịch vụ:</a:t>
            </a:r>
          </a:p>
          <a:p>
            <a:pPr algn="just"/>
            <a:r>
              <a:rPr lang="vi-VN" sz="2800">
                <a:solidFill>
                  <a:srgbClr val="1B04FA"/>
                </a:solidFill>
              </a:rPr>
              <a:t>+ Thương mại và tài chính là 2 ngành có vai trò hết sức to lớn.</a:t>
            </a:r>
          </a:p>
          <a:p>
            <a:pPr algn="just"/>
            <a:r>
              <a:rPr lang="vi-VN" sz="2800">
                <a:solidFill>
                  <a:srgbClr val="1B04FA"/>
                </a:solidFill>
              </a:rPr>
              <a:t>+ Nhật Bản đứng hàng thứ 4 thế giới về thương mại.</a:t>
            </a:r>
          </a:p>
          <a:p>
            <a:pPr algn="just"/>
            <a:r>
              <a:rPr lang="vi-VN" sz="2800">
                <a:solidFill>
                  <a:srgbClr val="1B04FA"/>
                </a:solidFill>
              </a:rPr>
              <a:t>+ Ngành giao thông vận tải biển có vị trí đặc biệt quan trọng, đứng thứ 3 thế giới.</a:t>
            </a:r>
          </a:p>
          <a:p>
            <a:pPr algn="just"/>
            <a:r>
              <a:rPr lang="vi-VN" sz="2800">
                <a:solidFill>
                  <a:srgbClr val="1B04FA"/>
                </a:solidFill>
              </a:rPr>
              <a:t>+ Ngành tài chính, ngân hàng đứng hàng đầu thế giới, hoạt động đầu tư ra nước ngoài ngày càng phát triển.</a:t>
            </a:r>
          </a:p>
          <a:p>
            <a:pPr algn="just"/>
            <a:r>
              <a:rPr lang="vi-VN" sz="2800">
                <a:solidFill>
                  <a:srgbClr val="1B04FA"/>
                </a:solidFill>
              </a:rPr>
              <a:t>- Nông nghiệp:</a:t>
            </a:r>
          </a:p>
          <a:p>
            <a:pPr algn="just"/>
            <a:r>
              <a:rPr lang="vi-VN" sz="2800">
                <a:solidFill>
                  <a:srgbClr val="1B04FA"/>
                </a:solidFill>
              </a:rPr>
              <a:t>+ Nông nghiệp có vai trò thứ yếu trong nền kinh tế Nhật Bản, tỉ trọng nông nghiệp trong GDP rất thấp.</a:t>
            </a:r>
          </a:p>
          <a:p>
            <a:pPr algn="just"/>
            <a:r>
              <a:rPr lang="vi-VN" sz="2800">
                <a:solidFill>
                  <a:srgbClr val="1B04FA"/>
                </a:solidFill>
              </a:rPr>
              <a:t>+ Nông nghiệp phát triển theo hướng thâm canh, ứng dụng nhanh tiến bộ khoa học - kĩ thuật và công nghệ hiện đại để tăng năng suất cây trồng, vật nuôi và tăng chất lượng nông sản.</a:t>
            </a:r>
          </a:p>
          <a:p>
            <a:pPr algn="just"/>
            <a:r>
              <a:rPr lang="vi-VN" sz="2800">
                <a:solidFill>
                  <a:srgbClr val="1B04FA"/>
                </a:solidFill>
              </a:rPr>
              <a:t>+ Cây trồng chính (lúa gạo), cây trồng phổ biến (chè, thuốc lá, dâu tằm), các vật nuôi chính (bò, lợn, gà), nghề nuôi trồng hải sản phát triển.</a:t>
            </a:r>
          </a:p>
          <a:p>
            <a:r>
              <a:rPr lang="vi-VN" sz="2800">
                <a:solidFill>
                  <a:srgbClr val="1B04FA"/>
                </a:solidFill>
              </a:rPr>
              <a:t/>
            </a:r>
            <a:br>
              <a:rPr lang="vi-VN" sz="2800">
                <a:solidFill>
                  <a:srgbClr val="1B04FA"/>
                </a:solidFill>
              </a:rPr>
            </a:br>
            <a:endParaRPr lang="en-US" sz="2800">
              <a:solidFill>
                <a:srgbClr val="1B04FA"/>
              </a:solidFill>
            </a:endParaRPr>
          </a:p>
        </p:txBody>
      </p:sp>
    </p:spTree>
    <p:extLst>
      <p:ext uri="{BB962C8B-B14F-4D97-AF65-F5344CB8AC3E}">
        <p14:creationId xmlns:p14="http://schemas.microsoft.com/office/powerpoint/2010/main" val="26352676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pPr algn="ctr"/>
            <a:r>
              <a:rPr lang="en-US" sz="3600" b="1" dirty="0" smtClean="0">
                <a:solidFill>
                  <a:srgbClr val="C00000"/>
                </a:solidFill>
              </a:rPr>
              <a:t>TRUNG QUỐC</a:t>
            </a:r>
            <a:endParaRPr lang="en-US" sz="3600" b="1" dirty="0">
              <a:solidFill>
                <a:srgbClr val="C00000"/>
              </a:solidFill>
            </a:endParaRPr>
          </a:p>
        </p:txBody>
      </p:sp>
      <p:sp>
        <p:nvSpPr>
          <p:cNvPr id="3" name="Content Placeholder 2"/>
          <p:cNvSpPr>
            <a:spLocks noGrp="1"/>
          </p:cNvSpPr>
          <p:nvPr>
            <p:ph idx="1"/>
          </p:nvPr>
        </p:nvSpPr>
        <p:spPr>
          <a:xfrm>
            <a:off x="426720" y="1063624"/>
            <a:ext cx="11399520" cy="5032375"/>
          </a:xfrm>
        </p:spPr>
        <p:txBody>
          <a:bodyPr>
            <a:normAutofit fontScale="40000" lnSpcReduction="20000"/>
          </a:bodyPr>
          <a:lstStyle/>
          <a:p>
            <a:pPr marL="514350" indent="-514350">
              <a:buAutoNum type="arabicPeriod"/>
            </a:pPr>
            <a:r>
              <a:rPr lang="en-US" sz="6700" b="1" dirty="0" err="1" smtClean="0">
                <a:solidFill>
                  <a:srgbClr val="1C11AF"/>
                </a:solidFill>
                <a:latin typeface="Cambria" pitchFamily="18" charset="0"/>
                <a:ea typeface="Cambria" pitchFamily="18" charset="0"/>
              </a:rPr>
              <a:t>Khái</a:t>
            </a:r>
            <a:r>
              <a:rPr lang="en-US" sz="6700" b="1" dirty="0" smtClean="0">
                <a:solidFill>
                  <a:srgbClr val="1C11AF"/>
                </a:solidFill>
                <a:latin typeface="Cambria" pitchFamily="18" charset="0"/>
                <a:ea typeface="Cambria" pitchFamily="18" charset="0"/>
              </a:rPr>
              <a:t> </a:t>
            </a:r>
            <a:r>
              <a:rPr lang="en-US" sz="6700" b="1" dirty="0" err="1" smtClean="0">
                <a:solidFill>
                  <a:srgbClr val="1C11AF"/>
                </a:solidFill>
                <a:latin typeface="Cambria" pitchFamily="18" charset="0"/>
                <a:ea typeface="Cambria" pitchFamily="18" charset="0"/>
              </a:rPr>
              <a:t>quát</a:t>
            </a:r>
            <a:r>
              <a:rPr lang="en-US" sz="6700" b="1" dirty="0" smtClean="0">
                <a:solidFill>
                  <a:srgbClr val="1C11AF"/>
                </a:solidFill>
                <a:latin typeface="Cambria" pitchFamily="18" charset="0"/>
                <a:ea typeface="Cambria" pitchFamily="18" charset="0"/>
              </a:rPr>
              <a:t> </a:t>
            </a:r>
            <a:r>
              <a:rPr lang="en-US" sz="6700" b="1" dirty="0" err="1" smtClean="0">
                <a:solidFill>
                  <a:srgbClr val="1C11AF"/>
                </a:solidFill>
                <a:latin typeface="Cambria" pitchFamily="18" charset="0"/>
                <a:ea typeface="Cambria" pitchFamily="18" charset="0"/>
              </a:rPr>
              <a:t>nền</a:t>
            </a:r>
            <a:r>
              <a:rPr lang="en-US" sz="6700" b="1" dirty="0" smtClean="0">
                <a:solidFill>
                  <a:srgbClr val="1C11AF"/>
                </a:solidFill>
                <a:latin typeface="Cambria" pitchFamily="18" charset="0"/>
                <a:ea typeface="Cambria" pitchFamily="18" charset="0"/>
              </a:rPr>
              <a:t> </a:t>
            </a:r>
            <a:r>
              <a:rPr lang="en-US" sz="6700" b="1" dirty="0" err="1" smtClean="0">
                <a:solidFill>
                  <a:srgbClr val="1C11AF"/>
                </a:solidFill>
                <a:latin typeface="Cambria" pitchFamily="18" charset="0"/>
                <a:ea typeface="Cambria" pitchFamily="18" charset="0"/>
              </a:rPr>
              <a:t>kinh</a:t>
            </a:r>
            <a:r>
              <a:rPr lang="en-US" sz="6700" b="1" dirty="0" smtClean="0">
                <a:solidFill>
                  <a:srgbClr val="1C11AF"/>
                </a:solidFill>
                <a:latin typeface="Cambria" pitchFamily="18" charset="0"/>
                <a:ea typeface="Cambria" pitchFamily="18" charset="0"/>
              </a:rPr>
              <a:t> </a:t>
            </a:r>
            <a:r>
              <a:rPr lang="en-US" sz="6700" b="1" dirty="0" err="1" smtClean="0">
                <a:solidFill>
                  <a:srgbClr val="1C11AF"/>
                </a:solidFill>
                <a:latin typeface="Cambria" pitchFamily="18" charset="0"/>
                <a:ea typeface="Cambria" pitchFamily="18" charset="0"/>
              </a:rPr>
              <a:t>tế</a:t>
            </a:r>
            <a:r>
              <a:rPr lang="en-US" sz="6700" b="1" dirty="0" smtClean="0">
                <a:solidFill>
                  <a:srgbClr val="1C11AF"/>
                </a:solidFill>
                <a:latin typeface="Cambria" pitchFamily="18" charset="0"/>
                <a:ea typeface="Cambria" pitchFamily="18" charset="0"/>
              </a:rPr>
              <a:t> </a:t>
            </a:r>
            <a:r>
              <a:rPr lang="en-US" sz="6700" b="1" dirty="0" err="1" smtClean="0">
                <a:solidFill>
                  <a:srgbClr val="1C11AF"/>
                </a:solidFill>
                <a:latin typeface="Cambria" pitchFamily="18" charset="0"/>
                <a:ea typeface="Cambria" pitchFamily="18" charset="0"/>
              </a:rPr>
              <a:t>Trung</a:t>
            </a:r>
            <a:r>
              <a:rPr lang="en-US" sz="6700" b="1" dirty="0" smtClean="0">
                <a:solidFill>
                  <a:srgbClr val="1C11AF"/>
                </a:solidFill>
                <a:latin typeface="Cambria" pitchFamily="18" charset="0"/>
                <a:ea typeface="Cambria" pitchFamily="18" charset="0"/>
              </a:rPr>
              <a:t> </a:t>
            </a:r>
            <a:r>
              <a:rPr lang="en-US" sz="6700" b="1" dirty="0" err="1" smtClean="0">
                <a:solidFill>
                  <a:srgbClr val="1C11AF"/>
                </a:solidFill>
                <a:latin typeface="Cambria" pitchFamily="18" charset="0"/>
                <a:ea typeface="Cambria" pitchFamily="18" charset="0"/>
              </a:rPr>
              <a:t>Quốc</a:t>
            </a:r>
            <a:endParaRPr lang="en-US" sz="6700" dirty="0" smtClean="0">
              <a:solidFill>
                <a:srgbClr val="1C11AF"/>
              </a:solidFill>
              <a:latin typeface="Cambria" pitchFamily="18" charset="0"/>
              <a:ea typeface="Cambria" pitchFamily="18" charset="0"/>
            </a:endParaRPr>
          </a:p>
          <a:p>
            <a:pPr marL="0" indent="0">
              <a:buNone/>
            </a:pPr>
            <a:r>
              <a:rPr lang="vi-VN" sz="6700" dirty="0">
                <a:latin typeface="Cambria" pitchFamily="18" charset="0"/>
                <a:ea typeface="Cambria" pitchFamily="18" charset="0"/>
              </a:rPr>
              <a:t>- Năm 1978 Trung Quốc tiến hành hiện đại hóa, cải cách mở cửa.</a:t>
            </a:r>
            <a:br>
              <a:rPr lang="vi-VN" sz="6700" dirty="0">
                <a:latin typeface="Cambria" pitchFamily="18" charset="0"/>
                <a:ea typeface="Cambria" pitchFamily="18" charset="0"/>
              </a:rPr>
            </a:br>
            <a:r>
              <a:rPr lang="vi-VN" sz="6700" dirty="0">
                <a:latin typeface="Cambria" pitchFamily="18" charset="0"/>
                <a:ea typeface="Cambria" pitchFamily="18" charset="0"/>
              </a:rPr>
              <a:t/>
            </a:r>
            <a:br>
              <a:rPr lang="vi-VN" sz="6700" dirty="0">
                <a:latin typeface="Cambria" pitchFamily="18" charset="0"/>
                <a:ea typeface="Cambria" pitchFamily="18" charset="0"/>
              </a:rPr>
            </a:br>
            <a:r>
              <a:rPr lang="vi-VN" sz="6700" dirty="0">
                <a:latin typeface="Cambria" pitchFamily="18" charset="0"/>
                <a:ea typeface="Cambria" pitchFamily="18" charset="0"/>
              </a:rPr>
              <a:t>- Thành tựu: </a:t>
            </a:r>
          </a:p>
          <a:p>
            <a:pPr marL="0" indent="0">
              <a:lnSpc>
                <a:spcPct val="120000"/>
              </a:lnSpc>
              <a:buNone/>
            </a:pPr>
            <a:r>
              <a:rPr lang="en-US" sz="6700" dirty="0" smtClean="0">
                <a:latin typeface="Cambria" pitchFamily="18" charset="0"/>
                <a:ea typeface="Cambria" pitchFamily="18" charset="0"/>
              </a:rPr>
              <a:t>	</a:t>
            </a:r>
            <a:r>
              <a:rPr lang="vi-VN" sz="6700" dirty="0" smtClean="0">
                <a:latin typeface="Cambria" pitchFamily="18" charset="0"/>
                <a:ea typeface="Cambria" pitchFamily="18" charset="0"/>
              </a:rPr>
              <a:t>+ </a:t>
            </a:r>
            <a:r>
              <a:rPr lang="vi-VN" sz="6700" dirty="0">
                <a:latin typeface="Cambria" pitchFamily="18" charset="0"/>
                <a:ea typeface="Cambria" pitchFamily="18" charset="0"/>
              </a:rPr>
              <a:t>Tốc độ tăng trưởng kinh tế cao nhất thế giới nhưng hiện nay đang chững lại (đạt 6,9% năm 2015)</a:t>
            </a:r>
          </a:p>
          <a:p>
            <a:pPr marL="0" indent="0">
              <a:lnSpc>
                <a:spcPct val="120000"/>
              </a:lnSpc>
              <a:buNone/>
            </a:pPr>
            <a:r>
              <a:rPr lang="en-US" sz="6700" dirty="0" smtClean="0">
                <a:latin typeface="Cambria" pitchFamily="18" charset="0"/>
                <a:ea typeface="Cambria" pitchFamily="18" charset="0"/>
              </a:rPr>
              <a:t>	</a:t>
            </a:r>
            <a:r>
              <a:rPr lang="vi-VN" sz="6700" dirty="0" smtClean="0">
                <a:latin typeface="Cambria" pitchFamily="18" charset="0"/>
                <a:ea typeface="Cambria" pitchFamily="18" charset="0"/>
              </a:rPr>
              <a:t>+ </a:t>
            </a:r>
            <a:r>
              <a:rPr lang="vi-VN" sz="6700" dirty="0">
                <a:latin typeface="Cambria" pitchFamily="18" charset="0"/>
                <a:ea typeface="Cambria" pitchFamily="18" charset="0"/>
              </a:rPr>
              <a:t>Giá trị xuất khẩu: thứ 3 thế giới</a:t>
            </a:r>
          </a:p>
          <a:p>
            <a:pPr marL="0" indent="0">
              <a:lnSpc>
                <a:spcPct val="120000"/>
              </a:lnSpc>
              <a:buNone/>
            </a:pPr>
            <a:r>
              <a:rPr lang="en-US" sz="6700" dirty="0" smtClean="0">
                <a:latin typeface="Cambria" pitchFamily="18" charset="0"/>
                <a:ea typeface="Cambria" pitchFamily="18" charset="0"/>
              </a:rPr>
              <a:t>	</a:t>
            </a:r>
            <a:r>
              <a:rPr lang="vi-VN" sz="6700" dirty="0" smtClean="0">
                <a:latin typeface="Cambria" pitchFamily="18" charset="0"/>
                <a:ea typeface="Cambria" pitchFamily="18" charset="0"/>
              </a:rPr>
              <a:t>+ </a:t>
            </a:r>
            <a:r>
              <a:rPr lang="vi-VN" sz="6700" dirty="0">
                <a:latin typeface="Cambria" pitchFamily="18" charset="0"/>
                <a:ea typeface="Cambria" pitchFamily="18" charset="0"/>
              </a:rPr>
              <a:t>Cơ cấu GDP thay đổi theo hướng giảm tỉ trọng khu vực I và khu vực II, tăng tỉ trọng khu vực III</a:t>
            </a:r>
          </a:p>
          <a:p>
            <a:pPr marL="0" indent="0">
              <a:lnSpc>
                <a:spcPct val="120000"/>
              </a:lnSpc>
              <a:buNone/>
            </a:pPr>
            <a:r>
              <a:rPr lang="en-US" sz="6700" dirty="0" smtClean="0">
                <a:latin typeface="Cambria" pitchFamily="18" charset="0"/>
                <a:ea typeface="Cambria" pitchFamily="18" charset="0"/>
              </a:rPr>
              <a:t>	</a:t>
            </a:r>
            <a:r>
              <a:rPr lang="vi-VN" sz="6700" dirty="0" smtClean="0">
                <a:latin typeface="Cambria" pitchFamily="18" charset="0"/>
                <a:ea typeface="Cambria" pitchFamily="18" charset="0"/>
              </a:rPr>
              <a:t>+ </a:t>
            </a:r>
            <a:r>
              <a:rPr lang="vi-VN" sz="6700" dirty="0">
                <a:latin typeface="Cambria" pitchFamily="18" charset="0"/>
                <a:ea typeface="Cambria" pitchFamily="18" charset="0"/>
              </a:rPr>
              <a:t>Thu nhập bình quân đầu người tăng nhanh, đạt 18110 USD/người (năm 2017)</a:t>
            </a:r>
          </a:p>
          <a:p>
            <a:endParaRPr lang="en-US" dirty="0">
              <a:solidFill>
                <a:srgbClr val="1C11AF"/>
              </a:solidFill>
            </a:endParaRPr>
          </a:p>
        </p:txBody>
      </p:sp>
    </p:spTree>
    <p:extLst>
      <p:ext uri="{BB962C8B-B14F-4D97-AF65-F5344CB8AC3E}">
        <p14:creationId xmlns:p14="http://schemas.microsoft.com/office/powerpoint/2010/main" val="12049304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pPr algn="ctr"/>
            <a:r>
              <a:rPr lang="en-US" sz="3600" b="1" dirty="0" smtClean="0">
                <a:solidFill>
                  <a:srgbClr val="C00000"/>
                </a:solidFill>
              </a:rPr>
              <a:t>TRUNG QUỐC</a:t>
            </a:r>
            <a:endParaRPr lang="en-US" sz="3600" b="1" dirty="0">
              <a:solidFill>
                <a:srgbClr val="C00000"/>
              </a:solidFill>
            </a:endParaRPr>
          </a:p>
        </p:txBody>
      </p:sp>
      <p:sp>
        <p:nvSpPr>
          <p:cNvPr id="3" name="Content Placeholder 2"/>
          <p:cNvSpPr>
            <a:spLocks noGrp="1"/>
          </p:cNvSpPr>
          <p:nvPr>
            <p:ph idx="1"/>
          </p:nvPr>
        </p:nvSpPr>
        <p:spPr>
          <a:xfrm>
            <a:off x="426720" y="1063624"/>
            <a:ext cx="11399520" cy="5032375"/>
          </a:xfrm>
        </p:spPr>
        <p:txBody>
          <a:bodyPr>
            <a:normAutofit fontScale="92500" lnSpcReduction="20000"/>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nền</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r>
              <a:rPr lang="en-US" sz="3200" b="1" dirty="0" smtClean="0">
                <a:solidFill>
                  <a:srgbClr val="1C11AF"/>
                </a:solidFill>
                <a:latin typeface="Cambria" pitchFamily="18" charset="0"/>
                <a:ea typeface="Cambria" pitchFamily="18" charset="0"/>
              </a:rPr>
              <a:t>:</a:t>
            </a:r>
          </a:p>
          <a:p>
            <a:pPr marL="0" indent="0">
              <a:buNone/>
            </a:pPr>
            <a:r>
              <a:rPr lang="en-US" sz="3200" b="1" dirty="0">
                <a:solidFill>
                  <a:srgbClr val="1C11AF"/>
                </a:solidFill>
                <a:latin typeface="Cambria" pitchFamily="18" charset="0"/>
                <a:ea typeface="Cambria" pitchFamily="18" charset="0"/>
              </a:rPr>
              <a:t>	</a:t>
            </a:r>
            <a:r>
              <a:rPr lang="en-US" sz="3200" b="1" dirty="0" smtClean="0">
                <a:solidFill>
                  <a:srgbClr val="1C11AF"/>
                </a:solidFill>
                <a:latin typeface="Cambria" pitchFamily="18" charset="0"/>
                <a:ea typeface="Cambria" pitchFamily="18" charset="0"/>
              </a:rPr>
              <a:t>a. </a:t>
            </a:r>
            <a:r>
              <a:rPr lang="en-US" sz="3200" b="1" dirty="0" err="1" smtClean="0">
                <a:solidFill>
                  <a:srgbClr val="1C11AF"/>
                </a:solidFill>
                <a:latin typeface="Cambria" pitchFamily="18" charset="0"/>
                <a:ea typeface="Cambria" pitchFamily="18" charset="0"/>
              </a:rPr>
              <a:t>Lịch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sử</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phát</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triển</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nền</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a:buFontTx/>
              <a:buChar char="-"/>
            </a:pPr>
            <a:r>
              <a:rPr lang="en-US" sz="3200" dirty="0" err="1" smtClean="0">
                <a:latin typeface="Cambria" pitchFamily="18" charset="0"/>
                <a:ea typeface="Cambria" pitchFamily="18" charset="0"/>
              </a:rPr>
              <a:t>Năm</a:t>
            </a:r>
            <a:r>
              <a:rPr lang="en-US" sz="3200" dirty="0" smtClean="0">
                <a:latin typeface="Cambria" pitchFamily="18" charset="0"/>
                <a:ea typeface="Cambria" pitchFamily="18" charset="0"/>
              </a:rPr>
              <a:t> 1978, TQ </a:t>
            </a:r>
            <a:r>
              <a:rPr lang="en-US" sz="3200" dirty="0" err="1" smtClean="0">
                <a:latin typeface="Cambria" pitchFamily="18" charset="0"/>
                <a:ea typeface="Cambria" pitchFamily="18" charset="0"/>
              </a:rPr>
              <a:t>tiến</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hành</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cải</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cách</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và</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mở</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cửa</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xây</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dựng</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hiện</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đại</a:t>
            </a:r>
            <a:r>
              <a:rPr lang="en-US" sz="3200" dirty="0" smtClean="0">
                <a:latin typeface="Cambria" pitchFamily="18" charset="0"/>
                <a:ea typeface="Cambria" pitchFamily="18" charset="0"/>
              </a:rPr>
              <a:t> </a:t>
            </a:r>
            <a:r>
              <a:rPr lang="en-US" sz="3200" dirty="0" err="1" smtClean="0">
                <a:latin typeface="Cambria" pitchFamily="18" charset="0"/>
                <a:ea typeface="Cambria" pitchFamily="18" charset="0"/>
              </a:rPr>
              <a:t>hóa</a:t>
            </a:r>
            <a:r>
              <a:rPr lang="en-US" sz="3200" dirty="0" smtClean="0">
                <a:latin typeface="Cambria" pitchFamily="18" charset="0"/>
                <a:ea typeface="Cambria" pitchFamily="18" charset="0"/>
              </a:rPr>
              <a:t> XHCN.</a:t>
            </a:r>
          </a:p>
          <a:p>
            <a:pPr>
              <a:buFontTx/>
              <a:buChar char="-"/>
            </a:pPr>
            <a:r>
              <a:rPr lang="vi-VN" sz="3200" dirty="0">
                <a:latin typeface="Cambria" pitchFamily="18" charset="0"/>
                <a:ea typeface="Cambria" pitchFamily="18" charset="0"/>
              </a:rPr>
              <a:t>Giai đoạn 1978 - 2017, tốc độ tăng trưởng GDP bình quân hằng năm đạt 9,5%, cao hơn nhiều so với mức tăng trưởng trung bình hằng năm của nền kinh tế thế giới là 2,9</a:t>
            </a:r>
            <a:r>
              <a:rPr lang="vi-VN" sz="3200" dirty="0" smtClean="0">
                <a:latin typeface="Cambria" pitchFamily="18" charset="0"/>
                <a:ea typeface="Cambria" pitchFamily="18" charset="0"/>
              </a:rPr>
              <a:t>%</a:t>
            </a:r>
            <a:r>
              <a:rPr lang="en-US" sz="3200" dirty="0" smtClean="0">
                <a:latin typeface="Cambria" pitchFamily="18" charset="0"/>
                <a:ea typeface="Cambria" pitchFamily="18" charset="0"/>
              </a:rPr>
              <a:t>.</a:t>
            </a:r>
          </a:p>
          <a:p>
            <a:pPr algn="just">
              <a:buFontTx/>
              <a:buChar char="-"/>
            </a:pPr>
            <a:r>
              <a:rPr lang="en-US" sz="3200" dirty="0">
                <a:latin typeface="Cambria" pitchFamily="18" charset="0"/>
                <a:ea typeface="Cambria" pitchFamily="18" charset="0"/>
              </a:rPr>
              <a:t>G</a:t>
            </a:r>
            <a:r>
              <a:rPr lang="vi-VN" sz="3200" dirty="0" smtClean="0">
                <a:latin typeface="Cambria" pitchFamily="18" charset="0"/>
                <a:ea typeface="Cambria" pitchFamily="18" charset="0"/>
              </a:rPr>
              <a:t>iai </a:t>
            </a:r>
            <a:r>
              <a:rPr lang="vi-VN" sz="3200" dirty="0">
                <a:latin typeface="Cambria" pitchFamily="18" charset="0"/>
                <a:ea typeface="Cambria" pitchFamily="18" charset="0"/>
              </a:rPr>
              <a:t>đoạn 2012 - 2016, hằng năm, kinh tế Trung Quốc đóng góp 34% vào tăng trưởng kinh tế toàn </a:t>
            </a:r>
            <a:r>
              <a:rPr lang="vi-VN" sz="3200" dirty="0" smtClean="0">
                <a:latin typeface="Cambria" pitchFamily="18" charset="0"/>
                <a:ea typeface="Cambria" pitchFamily="18" charset="0"/>
              </a:rPr>
              <a:t>cầu</a:t>
            </a:r>
            <a:r>
              <a:rPr lang="en-US" sz="3200" dirty="0" smtClean="0"/>
              <a:t>.</a:t>
            </a:r>
          </a:p>
          <a:p>
            <a:pPr algn="just">
              <a:buFontTx/>
              <a:buChar char="-"/>
            </a:pPr>
            <a:r>
              <a:rPr lang="en-US" sz="3200" dirty="0" err="1" smtClean="0">
                <a:latin typeface="Cambria" pitchFamily="18" charset="0"/>
                <a:ea typeface="Cambria" pitchFamily="18" charset="0"/>
              </a:rPr>
              <a:t>Năm</a:t>
            </a:r>
            <a:r>
              <a:rPr lang="en-US" sz="3200" dirty="0" smtClean="0">
                <a:latin typeface="Cambria" pitchFamily="18" charset="0"/>
                <a:ea typeface="Cambria" pitchFamily="18" charset="0"/>
              </a:rPr>
              <a:t> </a:t>
            </a:r>
            <a:r>
              <a:rPr lang="vi-VN" sz="3200" dirty="0" smtClean="0">
                <a:latin typeface="Cambria" pitchFamily="18" charset="0"/>
                <a:ea typeface="Cambria" pitchFamily="18" charset="0"/>
              </a:rPr>
              <a:t>1978</a:t>
            </a:r>
            <a:r>
              <a:rPr lang="vi-VN" sz="3200" dirty="0">
                <a:latin typeface="Cambria" pitchFamily="18" charset="0"/>
                <a:ea typeface="Cambria" pitchFamily="18" charset="0"/>
              </a:rPr>
              <a:t>, GDP bình quân đầu người ở Trung </a:t>
            </a:r>
            <a:r>
              <a:rPr lang="vi-VN" sz="3200" dirty="0" smtClean="0">
                <a:latin typeface="Cambria" pitchFamily="18" charset="0"/>
                <a:ea typeface="Cambria" pitchFamily="18" charset="0"/>
              </a:rPr>
              <a:t>Quốc</a:t>
            </a:r>
            <a:r>
              <a:rPr lang="en-US" sz="3200" dirty="0" smtClean="0">
                <a:latin typeface="Cambria" pitchFamily="18" charset="0"/>
                <a:ea typeface="Cambria" pitchFamily="18" charset="0"/>
              </a:rPr>
              <a:t> </a:t>
            </a:r>
            <a:r>
              <a:rPr lang="vi-VN" sz="3200" dirty="0" smtClean="0">
                <a:latin typeface="Cambria" pitchFamily="18" charset="0"/>
                <a:ea typeface="Cambria" pitchFamily="18" charset="0"/>
              </a:rPr>
              <a:t>chỉ </a:t>
            </a:r>
            <a:r>
              <a:rPr lang="vi-VN" sz="3200" dirty="0">
                <a:latin typeface="Cambria" pitchFamily="18" charset="0"/>
                <a:ea typeface="Cambria" pitchFamily="18" charset="0"/>
              </a:rPr>
              <a:t>ở mức 156 USD, là một trong những nước nghèo nhất thế giới, nhưng đến năm 2017, GDP bình quân đầu người đã đạt 8.800 USD, được xếp vào nhóm nước có thu nhập trung bình cao</a:t>
            </a:r>
            <a:endParaRPr lang="en-US" sz="3200" dirty="0">
              <a:latin typeface="Cambria" pitchFamily="18" charset="0"/>
              <a:ea typeface="Cambria" pitchFamily="18" charset="0"/>
            </a:endParaRPr>
          </a:p>
        </p:txBody>
      </p:sp>
    </p:spTree>
    <p:extLst>
      <p:ext uri="{BB962C8B-B14F-4D97-AF65-F5344CB8AC3E}">
        <p14:creationId xmlns:p14="http://schemas.microsoft.com/office/powerpoint/2010/main" val="24122455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pPr algn="ctr"/>
            <a:r>
              <a:rPr lang="en-US" sz="3600" b="1" dirty="0" smtClean="0">
                <a:solidFill>
                  <a:srgbClr val="C00000"/>
                </a:solidFill>
              </a:rPr>
              <a:t>TRUNG QUỐC</a:t>
            </a:r>
            <a:endParaRPr lang="en-US" sz="3600" b="1" dirty="0">
              <a:solidFill>
                <a:srgbClr val="C00000"/>
              </a:solidFill>
            </a:endParaRPr>
          </a:p>
        </p:txBody>
      </p:sp>
      <p:sp>
        <p:nvSpPr>
          <p:cNvPr id="3" name="Content Placeholder 2"/>
          <p:cNvSpPr>
            <a:spLocks noGrp="1"/>
          </p:cNvSpPr>
          <p:nvPr>
            <p:ph idx="1"/>
          </p:nvPr>
        </p:nvSpPr>
        <p:spPr>
          <a:xfrm>
            <a:off x="426720" y="1063624"/>
            <a:ext cx="11399520" cy="5032375"/>
          </a:xfrm>
        </p:spPr>
        <p:txBody>
          <a:bodyPr>
            <a:normAutofit/>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nền</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r>
              <a:rPr lang="en-US" sz="3200" b="1" dirty="0" smtClean="0">
                <a:solidFill>
                  <a:srgbClr val="1C11AF"/>
                </a:solidFill>
                <a:latin typeface="Cambria" pitchFamily="18" charset="0"/>
                <a:ea typeface="Cambria" pitchFamily="18" charset="0"/>
              </a:rPr>
              <a:t>:</a:t>
            </a:r>
          </a:p>
          <a:p>
            <a:pPr algn="just">
              <a:buFontTx/>
              <a:buChar char="-"/>
            </a:pPr>
            <a:r>
              <a:rPr lang="vi-VN" dirty="0" smtClean="0">
                <a:latin typeface="Cambria" pitchFamily="18" charset="0"/>
                <a:ea typeface="Cambria" pitchFamily="18" charset="0"/>
              </a:rPr>
              <a:t>Trung </a:t>
            </a:r>
            <a:r>
              <a:rPr lang="vi-VN" dirty="0">
                <a:latin typeface="Cambria" pitchFamily="18" charset="0"/>
                <a:ea typeface="Cambria" pitchFamily="18" charset="0"/>
              </a:rPr>
              <a:t>Quốc luôn tích cực thúc đẩy phát triển thương mại, đầu tư song phương và đa phương. Trao đổi thương mại nước ngoài của Trung Quốc tăng trưởng với </a:t>
            </a:r>
            <a:r>
              <a:rPr lang="vi-VN" dirty="0" smtClean="0">
                <a:latin typeface="Cambria" pitchFamily="18" charset="0"/>
                <a:ea typeface="Cambria" pitchFamily="18" charset="0"/>
              </a:rPr>
              <a:t>tốc </a:t>
            </a:r>
            <a:r>
              <a:rPr lang="vi-VN" dirty="0">
                <a:latin typeface="Cambria" pitchFamily="18" charset="0"/>
                <a:ea typeface="Cambria" pitchFamily="18" charset="0"/>
              </a:rPr>
              <a:t>độ trung bình hằng năm là 14,5</a:t>
            </a:r>
            <a:r>
              <a:rPr lang="vi-VN" dirty="0" smtClean="0">
                <a:latin typeface="Cambria" pitchFamily="18" charset="0"/>
                <a:ea typeface="Cambria" pitchFamily="18" charset="0"/>
              </a:rPr>
              <a:t>%</a:t>
            </a:r>
            <a:r>
              <a:rPr lang="en-US" dirty="0" smtClean="0">
                <a:latin typeface="Cambria" pitchFamily="18" charset="0"/>
                <a:ea typeface="Cambria" pitchFamily="18" charset="0"/>
              </a:rPr>
              <a:t>.</a:t>
            </a:r>
          </a:p>
          <a:p>
            <a:pPr algn="just">
              <a:buFontTx/>
              <a:buChar char="-"/>
            </a:pPr>
            <a:r>
              <a:rPr lang="vi-VN" dirty="0">
                <a:latin typeface="Cambria" pitchFamily="18" charset="0"/>
                <a:ea typeface="Cambria" pitchFamily="18" charset="0"/>
              </a:rPr>
              <a:t>Năm 2018, </a:t>
            </a:r>
            <a:r>
              <a:rPr lang="vi-VN" dirty="0" smtClean="0">
                <a:latin typeface="Cambria" pitchFamily="18" charset="0"/>
                <a:ea typeface="Cambria" pitchFamily="18" charset="0"/>
              </a:rPr>
              <a:t>xảy </a:t>
            </a:r>
            <a:r>
              <a:rPr lang="vi-VN" dirty="0">
                <a:latin typeface="Cambria" pitchFamily="18" charset="0"/>
                <a:ea typeface="Cambria" pitchFamily="18" charset="0"/>
              </a:rPr>
              <a:t>ra xung đột thương mại Mỹ - Trung, các nhân tố bất ổn bên ngoài gia tăng, nhưng </a:t>
            </a:r>
            <a:r>
              <a:rPr lang="vi-VN" dirty="0" smtClean="0">
                <a:latin typeface="Cambria" pitchFamily="18" charset="0"/>
                <a:ea typeface="Cambria" pitchFamily="18" charset="0"/>
              </a:rPr>
              <a:t>nền </a:t>
            </a:r>
            <a:r>
              <a:rPr lang="vi-VN" dirty="0">
                <a:latin typeface="Cambria" pitchFamily="18" charset="0"/>
                <a:ea typeface="Cambria" pitchFamily="18" charset="0"/>
              </a:rPr>
              <a:t>kinh tế Trung Quốc vẫn ổn định và sự chuyển dịch cơ cấu vẫn đang tiếp diễn</a:t>
            </a:r>
            <a:r>
              <a:rPr lang="vi-VN" dirty="0" smtClean="0">
                <a:latin typeface="Cambria" pitchFamily="18" charset="0"/>
                <a:ea typeface="Cambria" pitchFamily="18" charset="0"/>
              </a:rPr>
              <a:t>.</a:t>
            </a:r>
            <a:endParaRPr lang="en-US" dirty="0" smtClean="0">
              <a:latin typeface="Cambria" pitchFamily="18" charset="0"/>
              <a:ea typeface="Cambria" pitchFamily="18" charset="0"/>
            </a:endParaRPr>
          </a:p>
          <a:p>
            <a:pPr algn="just">
              <a:buFontTx/>
              <a:buChar char="-"/>
            </a:pPr>
            <a:r>
              <a:rPr lang="vi-VN" dirty="0">
                <a:latin typeface="Cambria" pitchFamily="18" charset="0"/>
                <a:ea typeface="Cambria" pitchFamily="18" charset="0"/>
              </a:rPr>
              <a:t>Ngày 01-10-2016, đồng NDT chính thức được IMF đưa vào giỏ tiền tệ Quyền rút vốn đặc biệt (SDR), từng bước giành được vị thế đồng tiền chủ chốt quốc tế.</a:t>
            </a:r>
            <a:endParaRPr lang="en-US" dirty="0" smtClean="0">
              <a:latin typeface="Cambria" pitchFamily="18" charset="0"/>
              <a:ea typeface="Cambria" pitchFamily="18" charset="0"/>
            </a:endParaRPr>
          </a:p>
        </p:txBody>
      </p:sp>
    </p:spTree>
    <p:extLst>
      <p:ext uri="{BB962C8B-B14F-4D97-AF65-F5344CB8AC3E}">
        <p14:creationId xmlns:p14="http://schemas.microsoft.com/office/powerpoint/2010/main" val="276164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pPr algn="ctr"/>
            <a:r>
              <a:rPr lang="en-US" sz="3600" b="1" dirty="0" smtClean="0">
                <a:solidFill>
                  <a:srgbClr val="C00000"/>
                </a:solidFill>
              </a:rPr>
              <a:t>TRUNG QUỐC</a:t>
            </a:r>
            <a:endParaRPr lang="en-US" sz="3600" b="1" dirty="0">
              <a:solidFill>
                <a:srgbClr val="C00000"/>
              </a:solidFill>
            </a:endParaRPr>
          </a:p>
        </p:txBody>
      </p:sp>
      <p:sp>
        <p:nvSpPr>
          <p:cNvPr id="3" name="Content Placeholder 2"/>
          <p:cNvSpPr>
            <a:spLocks noGrp="1"/>
          </p:cNvSpPr>
          <p:nvPr>
            <p:ph idx="1"/>
          </p:nvPr>
        </p:nvSpPr>
        <p:spPr>
          <a:xfrm>
            <a:off x="426720" y="1063624"/>
            <a:ext cx="11399520" cy="5032375"/>
          </a:xfrm>
        </p:spPr>
        <p:txBody>
          <a:bodyPr>
            <a:normAutofit fontScale="92500" lnSpcReduction="10000"/>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nền</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r>
              <a:rPr lang="en-US" sz="3200" b="1" dirty="0" smtClean="0">
                <a:solidFill>
                  <a:srgbClr val="1C11AF"/>
                </a:solidFill>
                <a:latin typeface="Cambria" pitchFamily="18" charset="0"/>
                <a:ea typeface="Cambria" pitchFamily="18" charset="0"/>
              </a:rPr>
              <a:t>:</a:t>
            </a:r>
          </a:p>
          <a:p>
            <a:pPr marL="0" indent="0">
              <a:buNone/>
            </a:pPr>
            <a:r>
              <a:rPr lang="en-US" sz="3200" b="1" dirty="0">
                <a:solidFill>
                  <a:srgbClr val="1C11AF"/>
                </a:solidFill>
                <a:latin typeface="Cambria" pitchFamily="18" charset="0"/>
                <a:ea typeface="Cambria" pitchFamily="18" charset="0"/>
              </a:rPr>
              <a:t>	</a:t>
            </a:r>
            <a:r>
              <a:rPr lang="en-US" sz="3200" b="1" dirty="0" smtClean="0">
                <a:solidFill>
                  <a:srgbClr val="1C11AF"/>
                </a:solidFill>
                <a:latin typeface="Cambria" pitchFamily="18" charset="0"/>
                <a:ea typeface="Cambria" pitchFamily="18" charset="0"/>
              </a:rPr>
              <a:t>b. </a:t>
            </a:r>
            <a:r>
              <a:rPr lang="en-US" sz="3200" b="1" dirty="0" err="1" smtClean="0">
                <a:solidFill>
                  <a:srgbClr val="1C11AF"/>
                </a:solidFill>
                <a:latin typeface="Cambria" pitchFamily="18" charset="0"/>
                <a:ea typeface="Cambria" pitchFamily="18" charset="0"/>
              </a:rPr>
              <a:t>Cơ</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cấu</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nền</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marL="0" indent="0">
              <a:buNone/>
            </a:pPr>
            <a:r>
              <a:rPr lang="vi-VN" sz="3200" dirty="0"/>
              <a:t>  </a:t>
            </a:r>
            <a:r>
              <a:rPr lang="vi-VN" sz="3200" dirty="0">
                <a:latin typeface="Cambria" pitchFamily="18" charset="0"/>
                <a:ea typeface="Cambria" pitchFamily="18" charset="0"/>
              </a:rPr>
              <a:t>Năm 2010, ngành nông nghiệp đóng góp 10,9% GDP, công nghiệp 48,6% và dịch vụ là 40,5</a:t>
            </a:r>
            <a:r>
              <a:rPr lang="vi-VN" sz="3200" dirty="0" smtClean="0">
                <a:latin typeface="Cambria" pitchFamily="18" charset="0"/>
                <a:ea typeface="Cambria" pitchFamily="18" charset="0"/>
              </a:rPr>
              <a:t>%.</a:t>
            </a:r>
            <a:endParaRPr lang="en-US" sz="3200" dirty="0" smtClean="0">
              <a:latin typeface="Cambria" pitchFamily="18" charset="0"/>
              <a:ea typeface="Cambria" pitchFamily="18" charset="0"/>
            </a:endParaRPr>
          </a:p>
          <a:p>
            <a:pPr marL="0" indent="0">
              <a:buNone/>
            </a:pPr>
            <a:r>
              <a:rPr lang="en-US" sz="3200" b="1" dirty="0">
                <a:solidFill>
                  <a:srgbClr val="1C11AF"/>
                </a:solidFill>
                <a:latin typeface="Cambria" pitchFamily="18" charset="0"/>
                <a:ea typeface="Cambria" pitchFamily="18" charset="0"/>
              </a:rPr>
              <a:t>	</a:t>
            </a:r>
            <a:r>
              <a:rPr lang="en-US" sz="3200" b="1" dirty="0" smtClean="0">
                <a:solidFill>
                  <a:srgbClr val="1C11AF"/>
                </a:solidFill>
                <a:latin typeface="Cambria" pitchFamily="18" charset="0"/>
                <a:ea typeface="Cambria" pitchFamily="18" charset="0"/>
              </a:rPr>
              <a:t>c. </a:t>
            </a:r>
            <a:r>
              <a:rPr lang="en-US" sz="3200" b="1" dirty="0" err="1" smtClean="0">
                <a:solidFill>
                  <a:srgbClr val="1C11AF"/>
                </a:solidFill>
                <a:latin typeface="Cambria" pitchFamily="18" charset="0"/>
                <a:ea typeface="Cambria" pitchFamily="18" charset="0"/>
              </a:rPr>
              <a:t>Một</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số</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ngành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a:buFont typeface="Wingdings" pitchFamily="2" charset="2"/>
              <a:buChar char="v"/>
            </a:pPr>
            <a:r>
              <a:rPr lang="vi-VN" sz="3000" b="1" dirty="0" smtClean="0">
                <a:latin typeface="Cambria" pitchFamily="18" charset="0"/>
                <a:ea typeface="Cambria" pitchFamily="18" charset="0"/>
              </a:rPr>
              <a:t>Sản </a:t>
            </a:r>
            <a:r>
              <a:rPr lang="vi-VN" sz="3000" b="1" dirty="0">
                <a:latin typeface="Cambria" pitchFamily="18" charset="0"/>
                <a:ea typeface="Cambria" pitchFamily="18" charset="0"/>
              </a:rPr>
              <a:t>xuất công nghiệp</a:t>
            </a:r>
            <a:endParaRPr lang="vi-VN" sz="3000" dirty="0">
              <a:latin typeface="Cambria" pitchFamily="18" charset="0"/>
              <a:ea typeface="Cambria" pitchFamily="18" charset="0"/>
            </a:endParaRPr>
          </a:p>
          <a:p>
            <a:pPr marL="0" indent="0">
              <a:buNone/>
            </a:pPr>
            <a:r>
              <a:rPr lang="en-US" sz="3000" dirty="0" smtClean="0">
                <a:latin typeface="Cambria" pitchFamily="18" charset="0"/>
                <a:ea typeface="Cambria" pitchFamily="18" charset="0"/>
              </a:rPr>
              <a:t>- </a:t>
            </a:r>
            <a:r>
              <a:rPr lang="vi-VN" sz="3000" dirty="0" smtClean="0">
                <a:latin typeface="Cambria" pitchFamily="18" charset="0"/>
                <a:ea typeface="Cambria" pitchFamily="18" charset="0"/>
              </a:rPr>
              <a:t>Là </a:t>
            </a:r>
            <a:r>
              <a:rPr lang="vi-VN" sz="3000" dirty="0">
                <a:latin typeface="Cambria" pitchFamily="18" charset="0"/>
                <a:ea typeface="Cambria" pitchFamily="18" charset="0"/>
              </a:rPr>
              <a:t>nền kinh tế đứng thứ hai trên thế giới sau Mỹ và là nền kinh tế lớn nhất châu Á, Trung Quốc sản xuất và bán nhiều háng hoá hơn bất cứ nước nào trên thế giới. Các sản phẩm của Trung Quốc (từ giày dép, điện thoại di động, tấm năng lượng mặt trời, đồ điện tử, ô tô đến tàu thuỷ) đóng góp gần 1/4 giá trị sản xuất công nghiệp toàn cầu và 40% GDP của Trung Quốc</a:t>
            </a:r>
          </a:p>
          <a:p>
            <a:pPr marL="0" indent="0">
              <a:buNone/>
            </a:pPr>
            <a:endParaRPr lang="en-US" sz="3200" b="1" dirty="0" smtClean="0">
              <a:solidFill>
                <a:srgbClr val="1C11AF"/>
              </a:solidFill>
              <a:latin typeface="Cambria" pitchFamily="18" charset="0"/>
              <a:ea typeface="Cambria" pitchFamily="18" charset="0"/>
            </a:endParaRPr>
          </a:p>
        </p:txBody>
      </p:sp>
    </p:spTree>
    <p:extLst>
      <p:ext uri="{BB962C8B-B14F-4D97-AF65-F5344CB8AC3E}">
        <p14:creationId xmlns:p14="http://schemas.microsoft.com/office/powerpoint/2010/main" val="11547890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0715"/>
          </a:xfrm>
        </p:spPr>
        <p:txBody>
          <a:bodyPr>
            <a:normAutofit/>
          </a:bodyPr>
          <a:lstStyle/>
          <a:p>
            <a:pPr algn="ctr"/>
            <a:r>
              <a:rPr lang="en-US" sz="3600" b="1" dirty="0" smtClean="0">
                <a:solidFill>
                  <a:srgbClr val="C00000"/>
                </a:solidFill>
              </a:rPr>
              <a:t>TRUNG QUỐC</a:t>
            </a:r>
            <a:endParaRPr lang="en-US" sz="3600" b="1" dirty="0">
              <a:solidFill>
                <a:srgbClr val="C00000"/>
              </a:solidFill>
            </a:endParaRPr>
          </a:p>
        </p:txBody>
      </p:sp>
      <p:sp>
        <p:nvSpPr>
          <p:cNvPr id="3" name="Content Placeholder 2"/>
          <p:cNvSpPr>
            <a:spLocks noGrp="1"/>
          </p:cNvSpPr>
          <p:nvPr>
            <p:ph idx="1"/>
          </p:nvPr>
        </p:nvSpPr>
        <p:spPr>
          <a:xfrm>
            <a:off x="426720" y="1063624"/>
            <a:ext cx="11399520" cy="5032375"/>
          </a:xfrm>
        </p:spPr>
        <p:txBody>
          <a:bodyPr>
            <a:normAutofit lnSpcReduction="10000"/>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nền</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r>
              <a:rPr lang="en-US" sz="3200" b="1" dirty="0" smtClean="0">
                <a:solidFill>
                  <a:srgbClr val="1C11AF"/>
                </a:solidFill>
                <a:latin typeface="Cambria" pitchFamily="18" charset="0"/>
                <a:ea typeface="Cambria" pitchFamily="18" charset="0"/>
              </a:rPr>
              <a:t>:</a:t>
            </a:r>
          </a:p>
          <a:p>
            <a:pPr>
              <a:buFontTx/>
              <a:buChar char="-"/>
            </a:pPr>
            <a:r>
              <a:rPr lang="vi-VN" dirty="0" smtClean="0">
                <a:latin typeface="Cambria" pitchFamily="18" charset="0"/>
                <a:ea typeface="Cambria" pitchFamily="18" charset="0"/>
              </a:rPr>
              <a:t>Trung Quốc </a:t>
            </a:r>
            <a:r>
              <a:rPr lang="vi-VN" dirty="0">
                <a:latin typeface="Cambria" pitchFamily="18" charset="0"/>
                <a:ea typeface="Cambria" pitchFamily="18" charset="0"/>
              </a:rPr>
              <a:t>là nước sản xuất xe hơi đứng thứ ba trên thế giới. Bên cạnh đó, khoảng 90% máy tính cá nhân, 70% điện thoại di động và 80% điều hoà tiêu thụ trên thế giới được sản xuất ở các nhà máy của Trung Quốc</a:t>
            </a:r>
            <a:r>
              <a:rPr lang="vi-VN" dirty="0" smtClean="0">
                <a:latin typeface="Cambria" pitchFamily="18" charset="0"/>
                <a:ea typeface="Cambria" pitchFamily="18" charset="0"/>
              </a:rPr>
              <a:t>.</a:t>
            </a:r>
            <a:endParaRPr lang="en-US" dirty="0" smtClean="0">
              <a:latin typeface="Cambria" pitchFamily="18" charset="0"/>
              <a:ea typeface="Cambria" pitchFamily="18" charset="0"/>
            </a:endParaRPr>
          </a:p>
          <a:p>
            <a:pPr>
              <a:buFont typeface="Wingdings" pitchFamily="2" charset="2"/>
              <a:buChar char="v"/>
            </a:pPr>
            <a:r>
              <a:rPr lang="en-US" b="1" dirty="0" err="1" smtClean="0">
                <a:latin typeface="Cambria" pitchFamily="18" charset="0"/>
                <a:ea typeface="Cambria" pitchFamily="18" charset="0"/>
              </a:rPr>
              <a:t>Dịch</a:t>
            </a:r>
            <a:r>
              <a:rPr lang="en-US" b="1" dirty="0" smtClean="0">
                <a:latin typeface="Cambria" pitchFamily="18" charset="0"/>
                <a:ea typeface="Cambria" pitchFamily="18" charset="0"/>
              </a:rPr>
              <a:t> </a:t>
            </a:r>
            <a:r>
              <a:rPr lang="en-US" b="1" dirty="0" err="1" smtClean="0">
                <a:latin typeface="Cambria" pitchFamily="18" charset="0"/>
                <a:ea typeface="Cambria" pitchFamily="18" charset="0"/>
              </a:rPr>
              <a:t>vụ</a:t>
            </a:r>
            <a:endParaRPr lang="en-US" b="1" dirty="0" smtClean="0">
              <a:latin typeface="Cambria" pitchFamily="18" charset="0"/>
              <a:ea typeface="Cambria" pitchFamily="18" charset="0"/>
            </a:endParaRPr>
          </a:p>
          <a:p>
            <a:pPr algn="just">
              <a:buFontTx/>
              <a:buChar char="-"/>
            </a:pPr>
            <a:r>
              <a:rPr lang="vi-VN" dirty="0" smtClean="0">
                <a:latin typeface="Cambria" pitchFamily="18" charset="0"/>
                <a:ea typeface="Cambria" pitchFamily="18" charset="0"/>
              </a:rPr>
              <a:t>Các </a:t>
            </a:r>
            <a:r>
              <a:rPr lang="vi-VN" dirty="0">
                <a:latin typeface="Cambria" pitchFamily="18" charset="0"/>
                <a:ea typeface="Cambria" pitchFamily="18" charset="0"/>
              </a:rPr>
              <a:t>dịch vụ tài chính nói chung, đặc biệt là thị trường chứng khoán, chăm sóc y tế, kinh doanh nhỏ, giáo dục, vui chơi giải trí, văn hoá, khoa học và nghiên cứu, lần đầu tiên đóng góp trên 50% GDP Trung Quốc trong năm 2015</a:t>
            </a:r>
            <a:r>
              <a:rPr lang="vi-VN" dirty="0" smtClean="0">
                <a:latin typeface="Cambria" pitchFamily="18" charset="0"/>
                <a:ea typeface="Cambria" pitchFamily="18" charset="0"/>
              </a:rPr>
              <a:t>.</a:t>
            </a:r>
            <a:endParaRPr lang="en-US" dirty="0" smtClean="0">
              <a:latin typeface="Cambria" pitchFamily="18" charset="0"/>
              <a:ea typeface="Cambria" pitchFamily="18" charset="0"/>
            </a:endParaRPr>
          </a:p>
          <a:p>
            <a:pPr algn="just">
              <a:buFont typeface="Wingdings" pitchFamily="2" charset="2"/>
              <a:buChar char="v"/>
            </a:pPr>
            <a:r>
              <a:rPr lang="en-US" b="1" dirty="0" err="1" smtClean="0">
                <a:latin typeface="Cambria" pitchFamily="18" charset="0"/>
                <a:ea typeface="Cambria" pitchFamily="18" charset="0"/>
              </a:rPr>
              <a:t>Nông</a:t>
            </a:r>
            <a:r>
              <a:rPr lang="en-US" b="1" dirty="0" smtClean="0">
                <a:latin typeface="Cambria" pitchFamily="18" charset="0"/>
                <a:ea typeface="Cambria" pitchFamily="18" charset="0"/>
              </a:rPr>
              <a:t> </a:t>
            </a:r>
            <a:r>
              <a:rPr lang="en-US" b="1" dirty="0" err="1" smtClean="0">
                <a:latin typeface="Cambria" pitchFamily="18" charset="0"/>
                <a:ea typeface="Cambria" pitchFamily="18" charset="0"/>
              </a:rPr>
              <a:t>nghiệp</a:t>
            </a:r>
            <a:endParaRPr lang="en-US" b="1" dirty="0" smtClean="0">
              <a:latin typeface="Cambria" pitchFamily="18" charset="0"/>
              <a:ea typeface="Cambria" pitchFamily="18" charset="0"/>
            </a:endParaRPr>
          </a:p>
          <a:p>
            <a:pPr marL="0" indent="0" algn="just">
              <a:buNone/>
            </a:pPr>
            <a:r>
              <a:rPr lang="vi-VN" dirty="0">
                <a:latin typeface="Cambria" pitchFamily="18" charset="0"/>
                <a:ea typeface="Cambria" pitchFamily="18" charset="0"/>
              </a:rPr>
              <a:t>Là nước sản xuất nông nghiệp lớn nhất trên thế giới</a:t>
            </a:r>
            <a:r>
              <a:rPr lang="vi-VN" dirty="0" smtClean="0">
                <a:latin typeface="Cambria" pitchFamily="18" charset="0"/>
                <a:ea typeface="Cambria" pitchFamily="18" charset="0"/>
              </a:rPr>
              <a:t>,</a:t>
            </a:r>
            <a:r>
              <a:rPr lang="en-US" dirty="0" smtClean="0">
                <a:latin typeface="Cambria" pitchFamily="18" charset="0"/>
                <a:ea typeface="Cambria" pitchFamily="18" charset="0"/>
              </a:rPr>
              <a:t> </a:t>
            </a:r>
            <a:r>
              <a:rPr lang="vi-VN" dirty="0">
                <a:latin typeface="Cambria" pitchFamily="18" charset="0"/>
                <a:ea typeface="Cambria" pitchFamily="18" charset="0"/>
              </a:rPr>
              <a:t>1/5 sản lượng ngô toàn thế giới và 1/4 sản lượng khoai thế giới có xuất xứ từ Trung Quốc.</a:t>
            </a:r>
            <a:endParaRPr lang="en-US" b="1" dirty="0" smtClean="0">
              <a:latin typeface="Cambria" pitchFamily="18" charset="0"/>
              <a:ea typeface="Cambria" pitchFamily="18" charset="0"/>
            </a:endParaRPr>
          </a:p>
        </p:txBody>
      </p:sp>
    </p:spTree>
    <p:extLst>
      <p:ext uri="{BB962C8B-B14F-4D97-AF65-F5344CB8AC3E}">
        <p14:creationId xmlns:p14="http://schemas.microsoft.com/office/powerpoint/2010/main" val="2078041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7240" y="0"/>
            <a:ext cx="10515600" cy="640715"/>
          </a:xfrm>
        </p:spPr>
        <p:txBody>
          <a:bodyPr>
            <a:normAutofit/>
          </a:bodyPr>
          <a:lstStyle/>
          <a:p>
            <a:pPr algn="ctr"/>
            <a:r>
              <a:rPr lang="en-US" sz="3600" b="1" dirty="0" smtClean="0">
                <a:solidFill>
                  <a:srgbClr val="C00000"/>
                </a:solidFill>
              </a:rPr>
              <a:t>TRUNG QUỐC</a:t>
            </a:r>
            <a:endParaRPr lang="en-US" sz="3600" b="1" dirty="0">
              <a:solidFill>
                <a:srgbClr val="C00000"/>
              </a:solidFill>
            </a:endParaRPr>
          </a:p>
        </p:txBody>
      </p:sp>
      <p:sp>
        <p:nvSpPr>
          <p:cNvPr id="3" name="Content Placeholder 2"/>
          <p:cNvSpPr>
            <a:spLocks noGrp="1"/>
          </p:cNvSpPr>
          <p:nvPr>
            <p:ph idx="1"/>
          </p:nvPr>
        </p:nvSpPr>
        <p:spPr>
          <a:xfrm>
            <a:off x="441960" y="621664"/>
            <a:ext cx="11399520" cy="5824856"/>
          </a:xfrm>
        </p:spPr>
        <p:txBody>
          <a:bodyPr>
            <a:normAutofit lnSpcReduction="10000"/>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nền</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r>
              <a:rPr lang="en-US" sz="3200" b="1" dirty="0" smtClean="0">
                <a:solidFill>
                  <a:srgbClr val="1C11AF"/>
                </a:solidFill>
                <a:latin typeface="Cambria" pitchFamily="18" charset="0"/>
                <a:ea typeface="Cambria" pitchFamily="18" charset="0"/>
              </a:rPr>
              <a:t>:</a:t>
            </a:r>
          </a:p>
          <a:p>
            <a:pPr>
              <a:buFont typeface="Wingdings" pitchFamily="2" charset="2"/>
              <a:buChar char="v"/>
            </a:pPr>
            <a:r>
              <a:rPr lang="en-US" b="1" dirty="0" err="1" smtClean="0">
                <a:latin typeface="Cambria" pitchFamily="18" charset="0"/>
                <a:ea typeface="Cambria" pitchFamily="18" charset="0"/>
              </a:rPr>
              <a:t>Viễn</a:t>
            </a:r>
            <a:r>
              <a:rPr lang="en-US" b="1" dirty="0" smtClean="0">
                <a:latin typeface="Cambria" pitchFamily="18" charset="0"/>
                <a:ea typeface="Cambria" pitchFamily="18" charset="0"/>
              </a:rPr>
              <a:t> </a:t>
            </a:r>
            <a:r>
              <a:rPr lang="en-US" b="1" dirty="0" err="1" smtClean="0">
                <a:latin typeface="Cambria" pitchFamily="18" charset="0"/>
                <a:ea typeface="Cambria" pitchFamily="18" charset="0"/>
              </a:rPr>
              <a:t>thông</a:t>
            </a:r>
            <a:endParaRPr lang="en-US" b="1" dirty="0" smtClean="0">
              <a:latin typeface="Cambria" pitchFamily="18" charset="0"/>
              <a:ea typeface="Cambria" pitchFamily="18" charset="0"/>
            </a:endParaRPr>
          </a:p>
          <a:p>
            <a:pPr marL="0" indent="0" algn="just">
              <a:buNone/>
            </a:pPr>
            <a:r>
              <a:rPr lang="vi-VN" dirty="0">
                <a:latin typeface="Cambria" pitchFamily="18" charset="0"/>
                <a:ea typeface="Cambria" pitchFamily="18" charset="0"/>
              </a:rPr>
              <a:t>Trung Quốc hoàn toàn dẫn đầu trong ngành viễn thông. China Mobile là công ty viễn thông lớn nhất thế giới có giá trị vốn hoá thị trường đạt gần 280 tỉ </a:t>
            </a:r>
            <a:r>
              <a:rPr lang="vi-VN" dirty="0" smtClean="0">
                <a:latin typeface="Cambria" pitchFamily="18" charset="0"/>
                <a:ea typeface="Cambria" pitchFamily="18" charset="0"/>
              </a:rPr>
              <a:t>USD</a:t>
            </a:r>
            <a:r>
              <a:rPr lang="en-US" b="1" dirty="0" smtClean="0">
                <a:latin typeface="Cambria" pitchFamily="18" charset="0"/>
                <a:ea typeface="Cambria" pitchFamily="18" charset="0"/>
              </a:rPr>
              <a:t>.</a:t>
            </a:r>
          </a:p>
          <a:p>
            <a:pPr algn="just">
              <a:buFont typeface="Wingdings" pitchFamily="2" charset="2"/>
              <a:buChar char="v"/>
            </a:pPr>
            <a:r>
              <a:rPr lang="en-US" b="1" dirty="0" err="1" smtClean="0">
                <a:latin typeface="Cambria" pitchFamily="18" charset="0"/>
                <a:ea typeface="Cambria" pitchFamily="18" charset="0"/>
              </a:rPr>
              <a:t>Dược</a:t>
            </a:r>
            <a:r>
              <a:rPr lang="en-US" b="1" dirty="0" smtClean="0">
                <a:latin typeface="Cambria" pitchFamily="18" charset="0"/>
                <a:ea typeface="Cambria" pitchFamily="18" charset="0"/>
              </a:rPr>
              <a:t> </a:t>
            </a:r>
            <a:r>
              <a:rPr lang="en-US" b="1" dirty="0" err="1" smtClean="0">
                <a:latin typeface="Cambria" pitchFamily="18" charset="0"/>
                <a:ea typeface="Cambria" pitchFamily="18" charset="0"/>
              </a:rPr>
              <a:t>phẩm</a:t>
            </a:r>
            <a:r>
              <a:rPr lang="en-US" b="1" dirty="0" smtClean="0">
                <a:latin typeface="Cambria" pitchFamily="18" charset="0"/>
                <a:ea typeface="Cambria" pitchFamily="18" charset="0"/>
              </a:rPr>
              <a:t> </a:t>
            </a:r>
            <a:r>
              <a:rPr lang="en-US" b="1" dirty="0" err="1" smtClean="0">
                <a:latin typeface="Cambria" pitchFamily="18" charset="0"/>
                <a:ea typeface="Cambria" pitchFamily="18" charset="0"/>
              </a:rPr>
              <a:t>và</a:t>
            </a:r>
            <a:r>
              <a:rPr lang="en-US" b="1" dirty="0" smtClean="0">
                <a:latin typeface="Cambria" pitchFamily="18" charset="0"/>
                <a:ea typeface="Cambria" pitchFamily="18" charset="0"/>
              </a:rPr>
              <a:t> </a:t>
            </a:r>
            <a:r>
              <a:rPr lang="en-US" b="1" dirty="0" err="1" smtClean="0">
                <a:latin typeface="Cambria" pitchFamily="18" charset="0"/>
                <a:ea typeface="Cambria" pitchFamily="18" charset="0"/>
              </a:rPr>
              <a:t>công</a:t>
            </a:r>
            <a:r>
              <a:rPr lang="en-US" b="1" dirty="0" smtClean="0">
                <a:latin typeface="Cambria" pitchFamily="18" charset="0"/>
                <a:ea typeface="Cambria" pitchFamily="18" charset="0"/>
              </a:rPr>
              <a:t> </a:t>
            </a:r>
            <a:r>
              <a:rPr lang="en-US" b="1" dirty="0" err="1" smtClean="0">
                <a:latin typeface="Cambria" pitchFamily="18" charset="0"/>
                <a:ea typeface="Cambria" pitchFamily="18" charset="0"/>
              </a:rPr>
              <a:t>nghệ</a:t>
            </a:r>
            <a:r>
              <a:rPr lang="en-US" b="1" dirty="0" smtClean="0">
                <a:latin typeface="Cambria" pitchFamily="18" charset="0"/>
                <a:ea typeface="Cambria" pitchFamily="18" charset="0"/>
              </a:rPr>
              <a:t> vi </a:t>
            </a:r>
            <a:r>
              <a:rPr lang="en-US" b="1" dirty="0" err="1" smtClean="0">
                <a:latin typeface="Cambria" pitchFamily="18" charset="0"/>
                <a:ea typeface="Cambria" pitchFamily="18" charset="0"/>
              </a:rPr>
              <a:t>sinh</a:t>
            </a:r>
            <a:endParaRPr lang="en-US" b="1" dirty="0" smtClean="0">
              <a:latin typeface="Cambria" pitchFamily="18" charset="0"/>
              <a:ea typeface="Cambria" pitchFamily="18" charset="0"/>
            </a:endParaRPr>
          </a:p>
          <a:p>
            <a:pPr marL="0" indent="0" algn="just">
              <a:buNone/>
            </a:pPr>
            <a:r>
              <a:rPr lang="vi-VN" dirty="0">
                <a:latin typeface="Cambria" pitchFamily="18" charset="0"/>
                <a:ea typeface="Cambria" pitchFamily="18" charset="0"/>
              </a:rPr>
              <a:t>Ngành dược phẩm Trung Quốc "thống trị” toàn châu Á và hiện tại đứng thứ hai trên thế giới sau Mỹ. Kể từ năm 2009, doanh số bán thuốc tại Trung Quốc đạt tốc độ tăng trưởng trên 25%/năm</a:t>
            </a:r>
            <a:r>
              <a:rPr lang="vi-VN" dirty="0" smtClean="0">
                <a:latin typeface="Cambria" pitchFamily="18" charset="0"/>
                <a:ea typeface="Cambria" pitchFamily="18" charset="0"/>
              </a:rPr>
              <a:t>.</a:t>
            </a:r>
            <a:endParaRPr lang="en-US" dirty="0" smtClean="0">
              <a:latin typeface="Cambria" pitchFamily="18" charset="0"/>
              <a:ea typeface="Cambria" pitchFamily="18" charset="0"/>
            </a:endParaRPr>
          </a:p>
          <a:p>
            <a:pPr algn="just">
              <a:buFont typeface="Wingdings" pitchFamily="2" charset="2"/>
              <a:buChar char="v"/>
            </a:pPr>
            <a:r>
              <a:rPr lang="en-US" b="1" dirty="0" err="1" smtClean="0">
                <a:latin typeface="Cambria" pitchFamily="18" charset="0"/>
                <a:ea typeface="Cambria" pitchFamily="18" charset="0"/>
              </a:rPr>
              <a:t>Thủy</a:t>
            </a:r>
            <a:r>
              <a:rPr lang="en-US" b="1" dirty="0" smtClean="0">
                <a:latin typeface="Cambria" pitchFamily="18" charset="0"/>
                <a:ea typeface="Cambria" pitchFamily="18" charset="0"/>
              </a:rPr>
              <a:t> </a:t>
            </a:r>
            <a:r>
              <a:rPr lang="en-US" b="1" dirty="0" err="1" smtClean="0">
                <a:latin typeface="Cambria" pitchFamily="18" charset="0"/>
                <a:ea typeface="Cambria" pitchFamily="18" charset="0"/>
              </a:rPr>
              <a:t>điện</a:t>
            </a:r>
            <a:endParaRPr lang="en-US" b="1" dirty="0" smtClean="0">
              <a:latin typeface="Cambria" pitchFamily="18" charset="0"/>
              <a:ea typeface="Cambria" pitchFamily="18" charset="0"/>
            </a:endParaRPr>
          </a:p>
          <a:p>
            <a:pPr marL="0" indent="0" algn="just">
              <a:buNone/>
            </a:pPr>
            <a:r>
              <a:rPr lang="vi-VN" dirty="0">
                <a:latin typeface="Cambria" pitchFamily="18" charset="0"/>
                <a:ea typeface="Cambria" pitchFamily="18" charset="0"/>
              </a:rPr>
              <a:t>Trong số 25 nhà máy thuỷ điện lớn nhất thế giới thì 11 nhà máy là của Trung Quốc. Năm 2006, đập Tam Điệp, đập thuỷ điện lớn nhất thế giới với chiều dài 2km và chiều cao 185m đã được đưa vào sử dụng.</a:t>
            </a:r>
            <a:endParaRPr lang="en-US" b="1" dirty="0" smtClean="0">
              <a:latin typeface="Cambria" pitchFamily="18" charset="0"/>
              <a:ea typeface="Cambria" pitchFamily="18" charset="0"/>
            </a:endParaRPr>
          </a:p>
        </p:txBody>
      </p:sp>
    </p:spTree>
    <p:extLst>
      <p:ext uri="{BB962C8B-B14F-4D97-AF65-F5344CB8AC3E}">
        <p14:creationId xmlns:p14="http://schemas.microsoft.com/office/powerpoint/2010/main" val="14717603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21920"/>
            <a:ext cx="10515600" cy="640715"/>
          </a:xfrm>
        </p:spPr>
        <p:txBody>
          <a:bodyPr>
            <a:normAutofit/>
          </a:bodyPr>
          <a:lstStyle/>
          <a:p>
            <a:pPr algn="ctr"/>
            <a:r>
              <a:rPr lang="en-US" sz="3600" b="1" dirty="0" smtClean="0">
                <a:solidFill>
                  <a:srgbClr val="C00000"/>
                </a:solidFill>
              </a:rPr>
              <a:t>ẤN ĐỘ</a:t>
            </a:r>
            <a:endParaRPr lang="en-US" sz="3600" b="1" dirty="0">
              <a:solidFill>
                <a:srgbClr val="C00000"/>
              </a:solidFill>
            </a:endParaRPr>
          </a:p>
        </p:txBody>
      </p:sp>
      <p:sp>
        <p:nvSpPr>
          <p:cNvPr id="3" name="Content Placeholder 2"/>
          <p:cNvSpPr>
            <a:spLocks noGrp="1"/>
          </p:cNvSpPr>
          <p:nvPr>
            <p:ph idx="1"/>
          </p:nvPr>
        </p:nvSpPr>
        <p:spPr>
          <a:xfrm>
            <a:off x="441960" y="621664"/>
            <a:ext cx="11399520" cy="5824856"/>
          </a:xfrm>
        </p:spPr>
        <p:txBody>
          <a:bodyPr>
            <a:normAutofit/>
          </a:bodyPr>
          <a:lstStyle/>
          <a:p>
            <a:pPr marL="514350" indent="-514350">
              <a:buAutoNum type="arabicPeriod"/>
            </a:pPr>
            <a:r>
              <a:rPr lang="en-US" sz="3200" b="1" dirty="0" err="1" smtClean="0">
                <a:solidFill>
                  <a:srgbClr val="1C11AF"/>
                </a:solidFill>
                <a:latin typeface="Cambria" pitchFamily="18" charset="0"/>
                <a:ea typeface="Cambria" pitchFamily="18" charset="0"/>
              </a:rPr>
              <a:t>Khái</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quát</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nền</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a:buFontTx/>
              <a:buChar char="-"/>
            </a:pPr>
            <a:r>
              <a:rPr lang="vi-VN" sz="2600" b="1" dirty="0" smtClean="0">
                <a:latin typeface="Cambria" pitchFamily="18" charset="0"/>
                <a:ea typeface="Cambria" pitchFamily="18" charset="0"/>
              </a:rPr>
              <a:t>Kinh </a:t>
            </a:r>
            <a:r>
              <a:rPr lang="vi-VN" sz="2600" b="1" dirty="0">
                <a:latin typeface="Cambria" pitchFamily="18" charset="0"/>
                <a:ea typeface="Cambria" pitchFamily="18" charset="0"/>
              </a:rPr>
              <a:t>tế Ấn Độ</a:t>
            </a:r>
            <a:r>
              <a:rPr lang="vi-VN" sz="2600" dirty="0">
                <a:latin typeface="Cambria" pitchFamily="18" charset="0"/>
                <a:ea typeface="Cambria" pitchFamily="18" charset="0"/>
              </a:rPr>
              <a:t> là một nền </a:t>
            </a:r>
            <a:r>
              <a:rPr lang="vi-VN" sz="2600" dirty="0">
                <a:latin typeface="Cambria" pitchFamily="18" charset="0"/>
                <a:ea typeface="Cambria" pitchFamily="18" charset="0"/>
                <a:hlinkClick r:id="rId2" tooltip="Kinh tế thị trường"/>
              </a:rPr>
              <a:t>kinh tế thị trường</a:t>
            </a:r>
            <a:r>
              <a:rPr lang="vi-VN" sz="2600" dirty="0">
                <a:latin typeface="Cambria" pitchFamily="18" charset="0"/>
                <a:ea typeface="Cambria" pitchFamily="18" charset="0"/>
              </a:rPr>
              <a:t> </a:t>
            </a:r>
            <a:r>
              <a:rPr lang="vi-VN" sz="2600" dirty="0">
                <a:latin typeface="Cambria" pitchFamily="18" charset="0"/>
                <a:ea typeface="Cambria" pitchFamily="18" charset="0"/>
                <a:hlinkClick r:id="rId3" tooltip="Nước công nghiệp mới"/>
              </a:rPr>
              <a:t>công nghiệp mới</a:t>
            </a:r>
            <a:r>
              <a:rPr lang="vi-VN" sz="2600" dirty="0">
                <a:latin typeface="Cambria" pitchFamily="18" charset="0"/>
                <a:ea typeface="Cambria" pitchFamily="18" charset="0"/>
              </a:rPr>
              <a:t> </a:t>
            </a:r>
            <a:r>
              <a:rPr lang="vi-VN" sz="2600" dirty="0">
                <a:latin typeface="Cambria" pitchFamily="18" charset="0"/>
                <a:ea typeface="Cambria" pitchFamily="18" charset="0"/>
                <a:hlinkClick r:id="rId4" tooltip="Nước đang phát triển"/>
              </a:rPr>
              <a:t>đang phát triển</a:t>
            </a:r>
            <a:r>
              <a:rPr lang="vi-VN" sz="2600" dirty="0">
                <a:latin typeface="Cambria" pitchFamily="18" charset="0"/>
                <a:ea typeface="Cambria" pitchFamily="18" charset="0"/>
              </a:rPr>
              <a:t>, lớn thứ ba thế giới nếu tính theo </a:t>
            </a:r>
            <a:r>
              <a:rPr lang="vi-VN" sz="2600" dirty="0">
                <a:latin typeface="Cambria" pitchFamily="18" charset="0"/>
                <a:ea typeface="Cambria" pitchFamily="18" charset="0"/>
                <a:hlinkClick r:id="rId5" tooltip="Sức mua tương đương"/>
              </a:rPr>
              <a:t>sức mua tương đương</a:t>
            </a:r>
            <a:r>
              <a:rPr lang="vi-VN" sz="2600" dirty="0">
                <a:latin typeface="Cambria" pitchFamily="18" charset="0"/>
                <a:ea typeface="Cambria" pitchFamily="18" charset="0"/>
              </a:rPr>
              <a:t> (</a:t>
            </a:r>
            <a:r>
              <a:rPr lang="vi-VN" sz="2600" dirty="0">
                <a:latin typeface="Cambria" pitchFamily="18" charset="0"/>
                <a:ea typeface="Cambria" pitchFamily="18" charset="0"/>
                <a:hlinkClick r:id="rId6" tooltip="PPP"/>
              </a:rPr>
              <a:t>PPP</a:t>
            </a:r>
            <a:r>
              <a:rPr lang="vi-VN" sz="2600" dirty="0">
                <a:latin typeface="Cambria" pitchFamily="18" charset="0"/>
                <a:ea typeface="Cambria" pitchFamily="18" charset="0"/>
              </a:rPr>
              <a:t>), thứ 7 trên thế giới nếu tính theo </a:t>
            </a:r>
            <a:r>
              <a:rPr lang="vi-VN" sz="2600" dirty="0">
                <a:latin typeface="Cambria" pitchFamily="18" charset="0"/>
                <a:ea typeface="Cambria" pitchFamily="18" charset="0"/>
                <a:hlinkClick r:id="rId7" tooltip="Tỷ giá hối đoái"/>
              </a:rPr>
              <a:t>tỷ giá hối đoái</a:t>
            </a:r>
            <a:r>
              <a:rPr lang="vi-VN" sz="2600" dirty="0">
                <a:latin typeface="Cambria" pitchFamily="18" charset="0"/>
                <a:ea typeface="Cambria" pitchFamily="18" charset="0"/>
              </a:rPr>
              <a:t> với </a:t>
            </a:r>
            <a:r>
              <a:rPr lang="vi-VN" sz="2600" dirty="0">
                <a:latin typeface="Cambria" pitchFamily="18" charset="0"/>
                <a:ea typeface="Cambria" pitchFamily="18" charset="0"/>
                <a:hlinkClick r:id="rId8" tooltip="Đô la Mỹ"/>
              </a:rPr>
              <a:t>USD</a:t>
            </a:r>
            <a:r>
              <a:rPr lang="vi-VN" sz="2600" dirty="0">
                <a:latin typeface="Cambria" pitchFamily="18" charset="0"/>
                <a:ea typeface="Cambria" pitchFamily="18" charset="0"/>
              </a:rPr>
              <a:t> (</a:t>
            </a:r>
            <a:r>
              <a:rPr lang="vi-VN" sz="2600" dirty="0">
                <a:latin typeface="Cambria" pitchFamily="18" charset="0"/>
                <a:ea typeface="Cambria" pitchFamily="18" charset="0"/>
                <a:hlinkClick r:id="rId9" tooltip="Tổng sản phẩm nội địa"/>
              </a:rPr>
              <a:t>Tổng sản phẩm quốc nội</a:t>
            </a:r>
            <a:r>
              <a:rPr lang="vi-VN" sz="2600" dirty="0">
                <a:latin typeface="Cambria" pitchFamily="18" charset="0"/>
                <a:ea typeface="Cambria" pitchFamily="18" charset="0"/>
              </a:rPr>
              <a:t> </a:t>
            </a:r>
            <a:r>
              <a:rPr lang="en-US" sz="2600" dirty="0" smtClean="0">
                <a:latin typeface="Cambria" pitchFamily="18" charset="0"/>
                <a:ea typeface="Cambria" pitchFamily="18" charset="0"/>
              </a:rPr>
              <a:t> </a:t>
            </a:r>
            <a:r>
              <a:rPr lang="vi-VN" sz="2600" dirty="0" smtClean="0">
                <a:latin typeface="Cambria" pitchFamily="18" charset="0"/>
                <a:ea typeface="Cambria" pitchFamily="18" charset="0"/>
              </a:rPr>
              <a:t>GDP)</a:t>
            </a:r>
            <a:endParaRPr lang="en-US" sz="2600" dirty="0" smtClean="0">
              <a:latin typeface="Cambria" pitchFamily="18" charset="0"/>
              <a:ea typeface="Cambria" pitchFamily="18" charset="0"/>
            </a:endParaRPr>
          </a:p>
          <a:p>
            <a:pPr algn="just">
              <a:buFontTx/>
              <a:buChar char="-"/>
            </a:pPr>
            <a:r>
              <a:rPr lang="vi-VN" sz="2600" dirty="0">
                <a:latin typeface="Cambria" pitchFamily="18" charset="0"/>
                <a:ea typeface="Cambria" pitchFamily="18" charset="0"/>
              </a:rPr>
              <a:t>Ấn Độ là nền kinh tế lớn </a:t>
            </a:r>
            <a:r>
              <a:rPr lang="vi-VN" sz="2600" dirty="0">
                <a:latin typeface="Cambria" pitchFamily="18" charset="0"/>
                <a:ea typeface="Cambria" pitchFamily="18" charset="0"/>
                <a:hlinkClick r:id="rId10" tooltip="Tăng trưởng kinh tế"/>
              </a:rPr>
              <a:t>tăng trưởng</a:t>
            </a:r>
            <a:r>
              <a:rPr lang="vi-VN" sz="2600" dirty="0">
                <a:latin typeface="Cambria" pitchFamily="18" charset="0"/>
                <a:ea typeface="Cambria" pitchFamily="18" charset="0"/>
              </a:rPr>
              <a:t> nhanh thứ hai thế giới, với tốc độ tăng trưởng GDP tới 9,4% </a:t>
            </a:r>
            <a:r>
              <a:rPr lang="vi-VN" sz="2600" dirty="0" smtClean="0">
                <a:latin typeface="Cambria" pitchFamily="18" charset="0"/>
                <a:ea typeface="Cambria" pitchFamily="18" charset="0"/>
              </a:rPr>
              <a:t>trong</a:t>
            </a:r>
            <a:r>
              <a:rPr lang="vi-VN" sz="2600" dirty="0">
                <a:latin typeface="Cambria" pitchFamily="18" charset="0"/>
                <a:ea typeface="Cambria" pitchFamily="18" charset="0"/>
              </a:rPr>
              <a:t> 2006–2007</a:t>
            </a:r>
            <a:r>
              <a:rPr lang="vi-VN" sz="2600" dirty="0" smtClean="0">
                <a:latin typeface="Cambria" pitchFamily="18" charset="0"/>
                <a:ea typeface="Cambria" pitchFamily="18" charset="0"/>
              </a:rPr>
              <a:t>.</a:t>
            </a:r>
            <a:r>
              <a:rPr lang="vi-VN" sz="2600" dirty="0">
                <a:latin typeface="Cambria" pitchFamily="18" charset="0"/>
                <a:ea typeface="Cambria" pitchFamily="18" charset="0"/>
              </a:rPr>
              <a:t> Tuy nhiên, dân số khổng lồ đã làm cho GDP bình quân đầu người chỉ đạt mức 4.031 USD tính theo sức mua tương đương</a:t>
            </a:r>
            <a:endParaRPr lang="en-US" sz="2600" dirty="0" smtClean="0">
              <a:latin typeface="Cambria" pitchFamily="18" charset="0"/>
              <a:ea typeface="Cambria" pitchFamily="18" charset="0"/>
            </a:endParaRPr>
          </a:p>
        </p:txBody>
      </p:sp>
    </p:spTree>
    <p:extLst>
      <p:ext uri="{BB962C8B-B14F-4D97-AF65-F5344CB8AC3E}">
        <p14:creationId xmlns:p14="http://schemas.microsoft.com/office/powerpoint/2010/main" val="3686003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06680"/>
            <a:ext cx="10515600" cy="640715"/>
          </a:xfrm>
        </p:spPr>
        <p:txBody>
          <a:bodyPr>
            <a:normAutofit/>
          </a:bodyPr>
          <a:lstStyle/>
          <a:p>
            <a:pPr algn="ctr"/>
            <a:r>
              <a:rPr lang="en-US" sz="3600" b="1" dirty="0" smtClean="0">
                <a:solidFill>
                  <a:srgbClr val="C00000"/>
                </a:solidFill>
              </a:rPr>
              <a:t>ẤN ĐỘ</a:t>
            </a:r>
            <a:endParaRPr lang="en-US" sz="3600" b="1" dirty="0">
              <a:solidFill>
                <a:srgbClr val="C00000"/>
              </a:solidFill>
            </a:endParaRPr>
          </a:p>
        </p:txBody>
      </p:sp>
      <p:sp>
        <p:nvSpPr>
          <p:cNvPr id="3" name="Content Placeholder 2"/>
          <p:cNvSpPr>
            <a:spLocks noGrp="1"/>
          </p:cNvSpPr>
          <p:nvPr>
            <p:ph idx="1"/>
          </p:nvPr>
        </p:nvSpPr>
        <p:spPr>
          <a:xfrm>
            <a:off x="441960" y="621664"/>
            <a:ext cx="11399520" cy="5824856"/>
          </a:xfrm>
        </p:spPr>
        <p:txBody>
          <a:bodyPr>
            <a:normAutofit/>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marL="0" indent="0">
              <a:buNone/>
            </a:pPr>
            <a:r>
              <a:rPr lang="en-US" sz="3200" b="1" dirty="0" smtClean="0">
                <a:solidFill>
                  <a:srgbClr val="1C11AF"/>
                </a:solidFill>
                <a:latin typeface="Cambria" pitchFamily="18" charset="0"/>
                <a:ea typeface="Cambria" pitchFamily="18" charset="0"/>
              </a:rPr>
              <a:t>	</a:t>
            </a:r>
            <a:r>
              <a:rPr lang="en-US" b="1" dirty="0" smtClean="0">
                <a:solidFill>
                  <a:srgbClr val="1C11AF"/>
                </a:solidFill>
                <a:latin typeface="Cambria" pitchFamily="18" charset="0"/>
                <a:ea typeface="Cambria" pitchFamily="18" charset="0"/>
              </a:rPr>
              <a:t>a. </a:t>
            </a:r>
            <a:r>
              <a:rPr lang="en-US" b="1" dirty="0" err="1" smtClean="0">
                <a:solidFill>
                  <a:srgbClr val="1C11AF"/>
                </a:solidFill>
                <a:latin typeface="Cambria" pitchFamily="18" charset="0"/>
                <a:ea typeface="Cambria" pitchFamily="18" charset="0"/>
              </a:rPr>
              <a:t>Lịch</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sử</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phát</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triển</a:t>
            </a:r>
            <a:endParaRPr lang="en-US" b="1" dirty="0" smtClean="0">
              <a:solidFill>
                <a:srgbClr val="1C11AF"/>
              </a:solidFill>
              <a:latin typeface="Cambria" pitchFamily="18" charset="0"/>
              <a:ea typeface="Cambria" pitchFamily="18" charset="0"/>
            </a:endParaRPr>
          </a:p>
          <a:p>
            <a:pPr algn="just">
              <a:buFontTx/>
              <a:buChar char="-"/>
            </a:pPr>
            <a:r>
              <a:rPr lang="vi-VN" sz="2600" dirty="0" smtClean="0">
                <a:latin typeface="Cambria" pitchFamily="18" charset="0"/>
                <a:ea typeface="Cambria" pitchFamily="18" charset="0"/>
              </a:rPr>
              <a:t>Sau </a:t>
            </a:r>
            <a:r>
              <a:rPr lang="vi-VN" sz="2600" dirty="0">
                <a:latin typeface="Cambria" pitchFamily="18" charset="0"/>
                <a:ea typeface="Cambria" pitchFamily="18" charset="0"/>
              </a:rPr>
              <a:t>khi giành được độc lập, Ấn Độ đã theo đuổi đường lối độc lập, tự lực cánh sinh, dựa vào sức mình là chính. </a:t>
            </a:r>
            <a:endParaRPr lang="en-US" sz="2600" dirty="0" smtClean="0">
              <a:latin typeface="Cambria" pitchFamily="18" charset="0"/>
              <a:ea typeface="Cambria" pitchFamily="18" charset="0"/>
            </a:endParaRPr>
          </a:p>
          <a:p>
            <a:pPr algn="just">
              <a:buFontTx/>
              <a:buChar char="-"/>
            </a:pPr>
            <a:r>
              <a:rPr lang="vi-VN" sz="2600" dirty="0" smtClean="0">
                <a:latin typeface="Cambria" pitchFamily="18" charset="0"/>
                <a:ea typeface="Cambria" pitchFamily="18" charset="0"/>
              </a:rPr>
              <a:t>Năm </a:t>
            </a:r>
            <a:r>
              <a:rPr lang="vi-VN" sz="2600" dirty="0">
                <a:latin typeface="Cambria" pitchFamily="18" charset="0"/>
                <a:ea typeface="Cambria" pitchFamily="18" charset="0"/>
              </a:rPr>
              <a:t>1991, sự bất ổn định chính trị nội bộ trong nước,sự kiện Liên Xô và các nước XHCN Đông Âu sụp đổ, cuộc chiến tranh Vùng Vịnh đã tác động xấu tới nền kinh tế: hơn 30 triệu người thất nghiệp, nợ nước ngoài lên tới 70 tỷ USD, Ấn Độ rơi </a:t>
            </a:r>
            <a:r>
              <a:rPr lang="vi-VN" sz="2600" dirty="0" smtClean="0">
                <a:latin typeface="Cambria" pitchFamily="18" charset="0"/>
                <a:ea typeface="Cambria" pitchFamily="18" charset="0"/>
              </a:rPr>
              <a:t>vào </a:t>
            </a:r>
            <a:r>
              <a:rPr lang="vi-VN" sz="2600" dirty="0">
                <a:latin typeface="Cambria" pitchFamily="18" charset="0"/>
                <a:ea typeface="Cambria" pitchFamily="18" charset="0"/>
              </a:rPr>
              <a:t>khủng hoảng trầm trọng, nguy cơ vỡ nợ trở thành sức ép lớn</a:t>
            </a:r>
            <a:r>
              <a:rPr lang="vi-VN" sz="2600" dirty="0" smtClean="0">
                <a:latin typeface="Cambria" pitchFamily="18" charset="0"/>
                <a:ea typeface="Cambria" pitchFamily="18" charset="0"/>
              </a:rPr>
              <a:t>.</a:t>
            </a:r>
            <a:endParaRPr lang="en-US" sz="2600" dirty="0" smtClean="0">
              <a:latin typeface="Cambria" pitchFamily="18" charset="0"/>
              <a:ea typeface="Cambria" pitchFamily="18" charset="0"/>
            </a:endParaRPr>
          </a:p>
          <a:p>
            <a:pPr algn="just">
              <a:buFontTx/>
              <a:buChar char="-"/>
            </a:pPr>
            <a:r>
              <a:rPr lang="vi-VN" sz="2600" dirty="0">
                <a:latin typeface="Cambria" pitchFamily="18" charset="0"/>
                <a:ea typeface="Cambria" pitchFamily="18" charset="0"/>
              </a:rPr>
              <a:t>Tháng 7 - 1991, ngay sau khi lên cầm quyền, Thủ tướng Narasimha Rao đã thực hiện cải cách kinh tế toàn diện. Đây là bước ngoặt chiến lược quan trọng cho đường lối phát triển kinh tế - xã hội của Ấn </a:t>
            </a:r>
            <a:r>
              <a:rPr lang="vi-VN" sz="2600" dirty="0" smtClean="0">
                <a:latin typeface="Cambria" pitchFamily="18" charset="0"/>
                <a:ea typeface="Cambria" pitchFamily="18" charset="0"/>
              </a:rPr>
              <a:t>Độ</a:t>
            </a:r>
            <a:r>
              <a:rPr lang="en-US" sz="2600" dirty="0">
                <a:latin typeface="Cambria" pitchFamily="18" charset="0"/>
                <a:ea typeface="Cambria" pitchFamily="18" charset="0"/>
              </a:rPr>
              <a:t> </a:t>
            </a:r>
            <a:r>
              <a:rPr lang="en-US" sz="2600" dirty="0" err="1" smtClean="0">
                <a:latin typeface="Cambria" pitchFamily="18" charset="0"/>
                <a:ea typeface="Cambria" pitchFamily="18" charset="0"/>
              </a:rPr>
              <a:t>và</a:t>
            </a:r>
            <a:r>
              <a:rPr lang="en-US" sz="2600" dirty="0" smtClean="0">
                <a:latin typeface="Cambria" pitchFamily="18" charset="0"/>
                <a:ea typeface="Cambria" pitchFamily="18" charset="0"/>
              </a:rPr>
              <a:t> </a:t>
            </a:r>
            <a:r>
              <a:rPr lang="en-US" sz="2600" dirty="0" err="1" smtClean="0">
                <a:latin typeface="Cambria" pitchFamily="18" charset="0"/>
                <a:ea typeface="Cambria" pitchFamily="18" charset="0"/>
              </a:rPr>
              <a:t>đạt</a:t>
            </a:r>
            <a:r>
              <a:rPr lang="en-US" sz="2600" dirty="0" smtClean="0">
                <a:latin typeface="Cambria" pitchFamily="18" charset="0"/>
                <a:ea typeface="Cambria" pitchFamily="18" charset="0"/>
              </a:rPr>
              <a:t> </a:t>
            </a:r>
            <a:r>
              <a:rPr lang="en-US" sz="2600" dirty="0" err="1" smtClean="0">
                <a:latin typeface="Cambria" pitchFamily="18" charset="0"/>
                <a:ea typeface="Cambria" pitchFamily="18" charset="0"/>
              </a:rPr>
              <a:t>được</a:t>
            </a:r>
            <a:r>
              <a:rPr lang="en-US" sz="2600" dirty="0" smtClean="0">
                <a:latin typeface="Cambria" pitchFamily="18" charset="0"/>
                <a:ea typeface="Cambria" pitchFamily="18" charset="0"/>
              </a:rPr>
              <a:t> </a:t>
            </a:r>
            <a:r>
              <a:rPr lang="en-US" sz="2600" dirty="0" err="1" smtClean="0">
                <a:latin typeface="Cambria" pitchFamily="18" charset="0"/>
                <a:ea typeface="Cambria" pitchFamily="18" charset="0"/>
              </a:rPr>
              <a:t>nhiều</a:t>
            </a:r>
            <a:r>
              <a:rPr lang="en-US" sz="2600" dirty="0" smtClean="0">
                <a:latin typeface="Cambria" pitchFamily="18" charset="0"/>
                <a:ea typeface="Cambria" pitchFamily="18" charset="0"/>
              </a:rPr>
              <a:t> </a:t>
            </a:r>
            <a:r>
              <a:rPr lang="en-US" sz="2600" dirty="0" err="1" smtClean="0">
                <a:latin typeface="Cambria" pitchFamily="18" charset="0"/>
                <a:ea typeface="Cambria" pitchFamily="18" charset="0"/>
              </a:rPr>
              <a:t>thành</a:t>
            </a:r>
            <a:r>
              <a:rPr lang="en-US" sz="2600" dirty="0" smtClean="0">
                <a:latin typeface="Cambria" pitchFamily="18" charset="0"/>
                <a:ea typeface="Cambria" pitchFamily="18" charset="0"/>
              </a:rPr>
              <a:t> </a:t>
            </a:r>
            <a:r>
              <a:rPr lang="en-US" sz="2600" dirty="0" err="1" smtClean="0">
                <a:latin typeface="Cambria" pitchFamily="18" charset="0"/>
                <a:ea typeface="Cambria" pitchFamily="18" charset="0"/>
              </a:rPr>
              <a:t>tựu</a:t>
            </a:r>
            <a:r>
              <a:rPr lang="en-US" sz="2600" dirty="0" smtClean="0">
                <a:latin typeface="Cambria" pitchFamily="18" charset="0"/>
                <a:ea typeface="Cambria" pitchFamily="18" charset="0"/>
              </a:rPr>
              <a:t> to </a:t>
            </a:r>
            <a:r>
              <a:rPr lang="en-US" sz="2600" dirty="0" err="1" smtClean="0">
                <a:latin typeface="Cambria" pitchFamily="18" charset="0"/>
                <a:ea typeface="Cambria" pitchFamily="18" charset="0"/>
              </a:rPr>
              <a:t>lớn</a:t>
            </a:r>
            <a:r>
              <a:rPr lang="en-US" sz="2600" dirty="0" smtClean="0">
                <a:latin typeface="Cambria" pitchFamily="18" charset="0"/>
                <a:ea typeface="Cambria" pitchFamily="18" charset="0"/>
              </a:rPr>
              <a:t>:</a:t>
            </a:r>
          </a:p>
          <a:p>
            <a:pPr marL="0" indent="0" algn="just">
              <a:buNone/>
            </a:pPr>
            <a:endParaRPr lang="en-US" sz="2600" dirty="0" smtClean="0">
              <a:latin typeface="Cambria" pitchFamily="18" charset="0"/>
              <a:ea typeface="Cambria" pitchFamily="18" charset="0"/>
            </a:endParaRPr>
          </a:p>
        </p:txBody>
      </p:sp>
    </p:spTree>
    <p:extLst>
      <p:ext uri="{BB962C8B-B14F-4D97-AF65-F5344CB8AC3E}">
        <p14:creationId xmlns:p14="http://schemas.microsoft.com/office/powerpoint/2010/main" val="218112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am quan Khu bảo tồn Gấu trúc lớn Tứ Xuyên ở Trung Quốc">
            <a:extLst>
              <a:ext uri="{FF2B5EF4-FFF2-40B4-BE49-F238E27FC236}">
                <a16:creationId xmlns:a16="http://schemas.microsoft.com/office/drawing/2014/main" xmlns="" id="{5C6F0231-C02A-4DE3-A814-6A2DBB7D1F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5123" y="455542"/>
            <a:ext cx="3516244" cy="26371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photo-17-02-09-04-54-49">
            <a:extLst>
              <a:ext uri="{FF2B5EF4-FFF2-40B4-BE49-F238E27FC236}">
                <a16:creationId xmlns:a16="http://schemas.microsoft.com/office/drawing/2014/main" xmlns="" id="{605DFD1F-06AE-403A-9770-A087529D31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999" r="3" b="3"/>
          <a:stretch/>
        </p:blipFill>
        <p:spPr bwMode="auto">
          <a:xfrm>
            <a:off x="1489370" y="239797"/>
            <a:ext cx="2852928" cy="2852928"/>
          </a:xfrm>
          <a:custGeom>
            <a:avLst/>
            <a:gdLst/>
            <a:ahLst/>
            <a:cxnLst/>
            <a:rect l="l" t="t" r="r" b="b"/>
            <a:pathLst>
              <a:path w="2852928" h="2852928">
                <a:moveTo>
                  <a:pt x="1426464" y="0"/>
                </a:moveTo>
                <a:cubicBezTo>
                  <a:pt x="2214278" y="0"/>
                  <a:pt x="2852928" y="638650"/>
                  <a:pt x="2852928" y="1426464"/>
                </a:cubicBezTo>
                <a:cubicBezTo>
                  <a:pt x="2852928" y="2214278"/>
                  <a:pt x="2214278" y="2852928"/>
                  <a:pt x="1426464" y="2852928"/>
                </a:cubicBezTo>
                <a:cubicBezTo>
                  <a:pt x="638650" y="2852928"/>
                  <a:pt x="0" y="2214278"/>
                  <a:pt x="0" y="1426464"/>
                </a:cubicBezTo>
                <a:cubicBezTo>
                  <a:pt x="0" y="638650"/>
                  <a:pt x="638650" y="0"/>
                  <a:pt x="1426464" y="0"/>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xmlns="" id="{33873D54-E706-464C-B90B-676EE40E4972}"/>
              </a:ext>
            </a:extLst>
          </p:cNvPr>
          <p:cNvPicPr>
            <a:picLocks noChangeAspect="1"/>
          </p:cNvPicPr>
          <p:nvPr/>
        </p:nvPicPr>
        <p:blipFill>
          <a:blip r:embed="rId5"/>
          <a:stretch>
            <a:fillRect/>
          </a:stretch>
        </p:blipFill>
        <p:spPr>
          <a:xfrm>
            <a:off x="1202506" y="3313046"/>
            <a:ext cx="4893494" cy="2994989"/>
          </a:xfrm>
          <a:prstGeom prst="rect">
            <a:avLst/>
          </a:prstGeom>
        </p:spPr>
      </p:pic>
      <p:pic>
        <p:nvPicPr>
          <p:cNvPr id="2052" name="Picture 4" descr="Thủ đô của Trung Quốc - một Bắc Kinh cổ kính mà tráng lệ">
            <a:extLst>
              <a:ext uri="{FF2B5EF4-FFF2-40B4-BE49-F238E27FC236}">
                <a16:creationId xmlns:a16="http://schemas.microsoft.com/office/drawing/2014/main" xmlns="" id="{BE918854-AF1F-41E7-8DA3-AD2639A1AB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79592" y="3313046"/>
            <a:ext cx="4709902" cy="29949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051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barn(inVertical)">
                                      <p:cBhvr>
                                        <p:cTn id="2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06680"/>
            <a:ext cx="10515600" cy="640715"/>
          </a:xfrm>
        </p:spPr>
        <p:txBody>
          <a:bodyPr>
            <a:normAutofit/>
          </a:bodyPr>
          <a:lstStyle/>
          <a:p>
            <a:pPr algn="ctr"/>
            <a:r>
              <a:rPr lang="en-US" sz="3600" b="1" dirty="0" smtClean="0">
                <a:solidFill>
                  <a:srgbClr val="C00000"/>
                </a:solidFill>
              </a:rPr>
              <a:t>ẤN ĐỘ</a:t>
            </a:r>
            <a:endParaRPr lang="en-US" sz="3600" b="1" dirty="0">
              <a:solidFill>
                <a:srgbClr val="C00000"/>
              </a:solidFill>
            </a:endParaRPr>
          </a:p>
        </p:txBody>
      </p:sp>
      <p:sp>
        <p:nvSpPr>
          <p:cNvPr id="3" name="Content Placeholder 2"/>
          <p:cNvSpPr>
            <a:spLocks noGrp="1"/>
          </p:cNvSpPr>
          <p:nvPr>
            <p:ph idx="1"/>
          </p:nvPr>
        </p:nvSpPr>
        <p:spPr>
          <a:xfrm>
            <a:off x="441960" y="621664"/>
            <a:ext cx="11399520" cy="5824856"/>
          </a:xfrm>
        </p:spPr>
        <p:txBody>
          <a:bodyPr>
            <a:normAutofit/>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marL="0" indent="0">
              <a:buNone/>
            </a:pPr>
            <a:r>
              <a:rPr lang="en-US" sz="3200" b="1" dirty="0" smtClean="0">
                <a:solidFill>
                  <a:srgbClr val="1C11AF"/>
                </a:solidFill>
                <a:latin typeface="Cambria" pitchFamily="18" charset="0"/>
                <a:ea typeface="Cambria" pitchFamily="18" charset="0"/>
              </a:rPr>
              <a:t>	</a:t>
            </a:r>
            <a:r>
              <a:rPr lang="en-US" b="1" dirty="0" smtClean="0">
                <a:solidFill>
                  <a:srgbClr val="1C11AF"/>
                </a:solidFill>
                <a:latin typeface="Cambria" pitchFamily="18" charset="0"/>
                <a:ea typeface="Cambria" pitchFamily="18" charset="0"/>
              </a:rPr>
              <a:t>a. </a:t>
            </a:r>
            <a:r>
              <a:rPr lang="en-US" b="1" dirty="0" err="1" smtClean="0">
                <a:solidFill>
                  <a:srgbClr val="1C11AF"/>
                </a:solidFill>
                <a:latin typeface="Cambria" pitchFamily="18" charset="0"/>
                <a:ea typeface="Cambria" pitchFamily="18" charset="0"/>
              </a:rPr>
              <a:t>Lịch</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sử</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phát</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triển</a:t>
            </a:r>
            <a:endParaRPr lang="en-US" b="1" dirty="0" smtClean="0">
              <a:solidFill>
                <a:srgbClr val="1C11AF"/>
              </a:solidFill>
              <a:latin typeface="Cambria" pitchFamily="18" charset="0"/>
              <a:ea typeface="Cambria" pitchFamily="18" charset="0"/>
            </a:endParaRPr>
          </a:p>
          <a:p>
            <a:pPr marL="0" indent="0" algn="just">
              <a:buNone/>
            </a:pPr>
            <a:r>
              <a:rPr lang="en-US" sz="2600" dirty="0" smtClean="0">
                <a:latin typeface="Cambria" pitchFamily="18" charset="0"/>
                <a:ea typeface="Cambria" pitchFamily="18" charset="0"/>
              </a:rPr>
              <a:t>+ </a:t>
            </a:r>
            <a:r>
              <a:rPr lang="vi-VN" sz="2600" dirty="0" smtClean="0">
                <a:latin typeface="Cambria" pitchFamily="18" charset="0"/>
                <a:ea typeface="Cambria" pitchFamily="18" charset="0"/>
              </a:rPr>
              <a:t>Ấn </a:t>
            </a:r>
            <a:r>
              <a:rPr lang="vi-VN" sz="2600" dirty="0">
                <a:latin typeface="Cambria" pitchFamily="18" charset="0"/>
                <a:ea typeface="Cambria" pitchFamily="18" charset="0"/>
              </a:rPr>
              <a:t>Độ đã thoát khỏi tình trạng khủng hoảng, trì trệ; tốc độ tăng trưởng tương đối nhanh và liên tục, GDP từ 1,1% (1991) tăng lên bình quân 5,5% trong giai đoạn 1991 </a:t>
            </a:r>
            <a:r>
              <a:rPr lang="vi-VN" sz="2600" dirty="0" smtClean="0">
                <a:latin typeface="Cambria" pitchFamily="18" charset="0"/>
                <a:ea typeface="Cambria" pitchFamily="18" charset="0"/>
              </a:rPr>
              <a:t>– 2001</a:t>
            </a:r>
            <a:r>
              <a:rPr lang="en-US" sz="2600" dirty="0" smtClean="0">
                <a:latin typeface="Cambria" pitchFamily="18" charset="0"/>
                <a:ea typeface="Cambria" pitchFamily="18" charset="0"/>
              </a:rPr>
              <a:t>; đ</a:t>
            </a:r>
            <a:r>
              <a:rPr lang="vi-VN" sz="2600" dirty="0" smtClean="0">
                <a:latin typeface="Cambria" pitchFamily="18" charset="0"/>
                <a:ea typeface="Cambria" pitchFamily="18" charset="0"/>
              </a:rPr>
              <a:t>ạt </a:t>
            </a:r>
            <a:r>
              <a:rPr lang="vi-VN" sz="2600" dirty="0">
                <a:latin typeface="Cambria" pitchFamily="18" charset="0"/>
                <a:ea typeface="Cambria" pitchFamily="18" charset="0"/>
              </a:rPr>
              <a:t>bình quân 7,5% trong giai đoạn 2002 - 2012; lạm phát từ hai con số đã xuống dưới 5%; quy mô của nền kinh tế tăng từ 274 tỷ USD (1991) lên 2,3 nghìn tỷ USD (2016</a:t>
            </a:r>
            <a:r>
              <a:rPr lang="vi-VN" sz="2600" dirty="0" smtClean="0">
                <a:latin typeface="Cambria" pitchFamily="18" charset="0"/>
                <a:ea typeface="Cambria" pitchFamily="18" charset="0"/>
              </a:rPr>
              <a:t>)</a:t>
            </a:r>
            <a:r>
              <a:rPr lang="en-US" sz="2600" dirty="0" smtClean="0">
                <a:latin typeface="Cambria" pitchFamily="18" charset="0"/>
                <a:ea typeface="Cambria" pitchFamily="18" charset="0"/>
              </a:rPr>
              <a:t>.</a:t>
            </a:r>
            <a:r>
              <a:rPr lang="vi-VN" sz="2600" dirty="0" smtClean="0">
                <a:latin typeface="Cambria" pitchFamily="18" charset="0"/>
                <a:ea typeface="Cambria" pitchFamily="18" charset="0"/>
              </a:rPr>
              <a:t> </a:t>
            </a:r>
            <a:r>
              <a:rPr lang="vi-VN" sz="2600" dirty="0">
                <a:latin typeface="Cambria" pitchFamily="18" charset="0"/>
                <a:ea typeface="Cambria" pitchFamily="18" charset="0"/>
              </a:rPr>
              <a:t>Ngay sau khi lên nhậm chức (26-5-2014</a:t>
            </a:r>
            <a:r>
              <a:rPr lang="vi-VN" sz="2600" dirty="0" smtClean="0">
                <a:latin typeface="Cambria" pitchFamily="18" charset="0"/>
                <a:ea typeface="Cambria" pitchFamily="18" charset="0"/>
              </a:rPr>
              <a:t>)</a:t>
            </a:r>
            <a:r>
              <a:rPr lang="en-US" sz="2600" dirty="0" smtClean="0">
                <a:latin typeface="Cambria" pitchFamily="18" charset="0"/>
                <a:ea typeface="Cambria" pitchFamily="18" charset="0"/>
              </a:rPr>
              <a:t>.</a:t>
            </a:r>
          </a:p>
          <a:p>
            <a:pPr marL="0" indent="0" algn="just">
              <a:buNone/>
            </a:pPr>
            <a:r>
              <a:rPr lang="en-US" sz="2600" dirty="0" smtClean="0">
                <a:latin typeface="Cambria" pitchFamily="18" charset="0"/>
                <a:ea typeface="Cambria" pitchFamily="18" charset="0"/>
              </a:rPr>
              <a:t>+ </a:t>
            </a:r>
            <a:r>
              <a:rPr lang="vi-VN" sz="2600" dirty="0">
                <a:latin typeface="Cambria" pitchFamily="18" charset="0"/>
                <a:ea typeface="Cambria" pitchFamily="18" charset="0"/>
              </a:rPr>
              <a:t>GDP luôn đạt ở mức tăng trưởng khá cao; năm 2015: 7,9%; năm 2016: 8,26%; năm 2017: 6,85; năm 2018: 6,53%; GDP danh nghĩa, từ vị trí thứ mười năm 2010 đã vươn lên vị trí thứ năm nền kinh tế lớn nhất toàn cầu (đạt 2.940 tỷ USD) vào năm </a:t>
            </a:r>
            <a:r>
              <a:rPr lang="vi-VN" sz="2600" dirty="0" smtClean="0">
                <a:latin typeface="Cambria" pitchFamily="18" charset="0"/>
                <a:ea typeface="Cambria" pitchFamily="18" charset="0"/>
              </a:rPr>
              <a:t>2019.</a:t>
            </a:r>
            <a:endParaRPr lang="en-US" sz="2600" dirty="0" smtClean="0">
              <a:latin typeface="Cambria" pitchFamily="18" charset="0"/>
              <a:ea typeface="Cambria" pitchFamily="18" charset="0"/>
            </a:endParaRPr>
          </a:p>
        </p:txBody>
      </p:sp>
    </p:spTree>
    <p:extLst>
      <p:ext uri="{BB962C8B-B14F-4D97-AF65-F5344CB8AC3E}">
        <p14:creationId xmlns:p14="http://schemas.microsoft.com/office/powerpoint/2010/main" val="1407059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06680"/>
            <a:ext cx="10515600" cy="640715"/>
          </a:xfrm>
        </p:spPr>
        <p:txBody>
          <a:bodyPr>
            <a:normAutofit/>
          </a:bodyPr>
          <a:lstStyle/>
          <a:p>
            <a:pPr algn="ctr"/>
            <a:r>
              <a:rPr lang="en-US" sz="3600" b="1" dirty="0" smtClean="0">
                <a:solidFill>
                  <a:srgbClr val="C00000"/>
                </a:solidFill>
              </a:rPr>
              <a:t>ẤN ĐỘ</a:t>
            </a:r>
            <a:endParaRPr lang="en-US" sz="3600" b="1" dirty="0">
              <a:solidFill>
                <a:srgbClr val="C00000"/>
              </a:solidFill>
            </a:endParaRPr>
          </a:p>
        </p:txBody>
      </p:sp>
      <p:sp>
        <p:nvSpPr>
          <p:cNvPr id="3" name="Content Placeholder 2"/>
          <p:cNvSpPr>
            <a:spLocks noGrp="1"/>
          </p:cNvSpPr>
          <p:nvPr>
            <p:ph idx="1"/>
          </p:nvPr>
        </p:nvSpPr>
        <p:spPr>
          <a:xfrm>
            <a:off x="441960" y="621664"/>
            <a:ext cx="11399520" cy="6114416"/>
          </a:xfrm>
        </p:spPr>
        <p:txBody>
          <a:bodyPr>
            <a:normAutofit lnSpcReduction="10000"/>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marL="0" indent="0">
              <a:buNone/>
            </a:pPr>
            <a:r>
              <a:rPr lang="en-US" sz="3200" b="1" dirty="0" smtClean="0">
                <a:solidFill>
                  <a:srgbClr val="1C11AF"/>
                </a:solidFill>
                <a:latin typeface="Cambria" pitchFamily="18" charset="0"/>
                <a:ea typeface="Cambria" pitchFamily="18" charset="0"/>
              </a:rPr>
              <a:t>	</a:t>
            </a:r>
            <a:r>
              <a:rPr lang="en-US" b="1" dirty="0" smtClean="0">
                <a:solidFill>
                  <a:srgbClr val="1C11AF"/>
                </a:solidFill>
                <a:latin typeface="Cambria" pitchFamily="18" charset="0"/>
                <a:ea typeface="Cambria" pitchFamily="18" charset="0"/>
              </a:rPr>
              <a:t>a. </a:t>
            </a:r>
            <a:r>
              <a:rPr lang="en-US" b="1" dirty="0" err="1" smtClean="0">
                <a:solidFill>
                  <a:srgbClr val="1C11AF"/>
                </a:solidFill>
                <a:latin typeface="Cambria" pitchFamily="18" charset="0"/>
                <a:ea typeface="Cambria" pitchFamily="18" charset="0"/>
              </a:rPr>
              <a:t>Lịch</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sử</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phát</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triển</a:t>
            </a:r>
            <a:endParaRPr lang="en-US" b="1" dirty="0" smtClean="0">
              <a:solidFill>
                <a:srgbClr val="1C11AF"/>
              </a:solidFill>
              <a:latin typeface="Cambria" pitchFamily="18" charset="0"/>
              <a:ea typeface="Cambria" pitchFamily="18" charset="0"/>
            </a:endParaRPr>
          </a:p>
          <a:p>
            <a:pPr marL="0" indent="0" algn="just">
              <a:buNone/>
            </a:pPr>
            <a:r>
              <a:rPr lang="en-US" sz="2600" dirty="0" smtClean="0">
                <a:latin typeface="Cambria" pitchFamily="18" charset="0"/>
                <a:ea typeface="Cambria" pitchFamily="18" charset="0"/>
              </a:rPr>
              <a:t>+ </a:t>
            </a:r>
            <a:r>
              <a:rPr lang="vi-VN" sz="2600" dirty="0" smtClean="0">
                <a:latin typeface="Cambria" pitchFamily="18" charset="0"/>
                <a:ea typeface="Cambria" pitchFamily="18" charset="0"/>
              </a:rPr>
              <a:t>Do </a:t>
            </a:r>
            <a:r>
              <a:rPr lang="vi-VN" sz="2600" dirty="0">
                <a:latin typeface="Cambria" pitchFamily="18" charset="0"/>
                <a:ea typeface="Cambria" pitchFamily="18" charset="0"/>
              </a:rPr>
              <a:t>ảnh hưởng chung từ sự giảm tốc của nền kinh tế toàn cầu, cũng như những khó khăn trong lĩnh vực tài chính nội tại của Ấn Độ, tăng trưởng GDP chỉ đạt được 4,04% năm 2019. Dịch bệnh Covid -19 bùng phát đã tác động nghiêm trọng tới nền kinh tế Ấn Độ khiến tăng trưởng GDP năm 2020 bị -7,97 % và nền kinh tế Ấn Độ đã xuống vị trí thứ sáu. </a:t>
            </a:r>
            <a:endParaRPr lang="en-US" sz="2600" dirty="0" smtClean="0">
              <a:latin typeface="Cambria" pitchFamily="18" charset="0"/>
              <a:ea typeface="Cambria" pitchFamily="18" charset="0"/>
            </a:endParaRPr>
          </a:p>
          <a:p>
            <a:pPr marL="0" indent="0" algn="just">
              <a:buNone/>
            </a:pPr>
            <a:r>
              <a:rPr lang="en-US" sz="2600" dirty="0" smtClean="0">
                <a:latin typeface="Cambria" pitchFamily="18" charset="0"/>
                <a:ea typeface="Cambria" pitchFamily="18" charset="0"/>
              </a:rPr>
              <a:t>+ </a:t>
            </a:r>
            <a:r>
              <a:rPr lang="vi-VN" sz="2600" dirty="0" smtClean="0">
                <a:latin typeface="Cambria" pitchFamily="18" charset="0"/>
                <a:ea typeface="Cambria" pitchFamily="18" charset="0"/>
              </a:rPr>
              <a:t>Tuy </a:t>
            </a:r>
            <a:r>
              <a:rPr lang="vi-VN" sz="2600" dirty="0">
                <a:latin typeface="Cambria" pitchFamily="18" charset="0"/>
                <a:ea typeface="Cambria" pitchFamily="18" charset="0"/>
              </a:rPr>
              <a:t>nhiên, theo dự báo của IFM và các chuyên gia kinh tế, nền kinh tế Ấn Độ sẽ tăng trưởng trở lại vào năm 2021 và sẽ đạt tới 11% vào năm 2023, vươn lên trở thành nền kinh tế lớn thứ ba thế </a:t>
            </a:r>
            <a:r>
              <a:rPr lang="vi-VN" sz="2600" dirty="0" smtClean="0">
                <a:latin typeface="Cambria" pitchFamily="18" charset="0"/>
                <a:ea typeface="Cambria" pitchFamily="18" charset="0"/>
              </a:rPr>
              <a:t>giới.</a:t>
            </a:r>
            <a:endParaRPr lang="en-US" sz="2600" dirty="0" smtClean="0">
              <a:latin typeface="Cambria" pitchFamily="18" charset="0"/>
              <a:ea typeface="Cambria" pitchFamily="18" charset="0"/>
            </a:endParaRPr>
          </a:p>
          <a:p>
            <a:pPr marL="0" indent="0" algn="just">
              <a:buNone/>
            </a:pPr>
            <a:r>
              <a:rPr lang="en-US" sz="2600" dirty="0" smtClean="0">
                <a:latin typeface="Cambria" pitchFamily="18" charset="0"/>
                <a:ea typeface="Cambria" pitchFamily="18" charset="0"/>
              </a:rPr>
              <a:t>+ </a:t>
            </a:r>
            <a:r>
              <a:rPr lang="vi-VN" sz="2600" dirty="0">
                <a:latin typeface="Cambria" pitchFamily="18" charset="0"/>
                <a:ea typeface="Cambria" pitchFamily="18" charset="0"/>
              </a:rPr>
              <a:t>Về nông nghiệp, nhiều giải pháp sáng tạo đã được thực hiện như: “cách mạng xanh”, “cách mạng trắng”, Ấn Độ đã đạt được một số thành tựu đáng kể. Sản phẩm nông nghiệp của Ấn Độ không chỉ đáp ứng nhu cầu trong nước mà còn đẩy mạnh xuất khẩu; sản lượng xuất khẩu thủy sản tăng cao, đứng thứ tư toàn cầu. Năm 2002, Ấn Độ xuất khẩu gạo đứng thứ hai thế giới sau Thái Lan; từ 2012 đến naylà nước xuất khẩu gạo và sữa lớn nhất thế giới.</a:t>
            </a:r>
            <a:endParaRPr lang="en-US" sz="2600" dirty="0" smtClean="0">
              <a:latin typeface="Cambria" pitchFamily="18" charset="0"/>
              <a:ea typeface="Cambria" pitchFamily="18" charset="0"/>
            </a:endParaRPr>
          </a:p>
        </p:txBody>
      </p:sp>
    </p:spTree>
    <p:extLst>
      <p:ext uri="{BB962C8B-B14F-4D97-AF65-F5344CB8AC3E}">
        <p14:creationId xmlns:p14="http://schemas.microsoft.com/office/powerpoint/2010/main" val="3400886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06680"/>
            <a:ext cx="10515600" cy="640715"/>
          </a:xfrm>
        </p:spPr>
        <p:txBody>
          <a:bodyPr>
            <a:normAutofit/>
          </a:bodyPr>
          <a:lstStyle/>
          <a:p>
            <a:pPr algn="ctr"/>
            <a:r>
              <a:rPr lang="en-US" sz="3600" b="1" dirty="0" smtClean="0">
                <a:solidFill>
                  <a:srgbClr val="C00000"/>
                </a:solidFill>
              </a:rPr>
              <a:t>ẤN ĐỘ</a:t>
            </a:r>
            <a:endParaRPr lang="en-US" sz="3600" b="1" dirty="0">
              <a:solidFill>
                <a:srgbClr val="C00000"/>
              </a:solidFill>
            </a:endParaRPr>
          </a:p>
        </p:txBody>
      </p:sp>
      <p:sp>
        <p:nvSpPr>
          <p:cNvPr id="3" name="Content Placeholder 2"/>
          <p:cNvSpPr>
            <a:spLocks noGrp="1"/>
          </p:cNvSpPr>
          <p:nvPr>
            <p:ph idx="1"/>
          </p:nvPr>
        </p:nvSpPr>
        <p:spPr>
          <a:xfrm>
            <a:off x="441960" y="621664"/>
            <a:ext cx="11399520" cy="6114416"/>
          </a:xfrm>
        </p:spPr>
        <p:txBody>
          <a:bodyPr>
            <a:normAutofit lnSpcReduction="10000"/>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marL="0" indent="0">
              <a:buNone/>
            </a:pPr>
            <a:r>
              <a:rPr lang="en-US" sz="3200" b="1" dirty="0" smtClean="0">
                <a:solidFill>
                  <a:srgbClr val="1C11AF"/>
                </a:solidFill>
                <a:latin typeface="Cambria" pitchFamily="18" charset="0"/>
                <a:ea typeface="Cambria" pitchFamily="18" charset="0"/>
              </a:rPr>
              <a:t>	</a:t>
            </a:r>
            <a:r>
              <a:rPr lang="en-US" b="1" dirty="0" smtClean="0">
                <a:solidFill>
                  <a:srgbClr val="1C11AF"/>
                </a:solidFill>
                <a:latin typeface="Cambria" pitchFamily="18" charset="0"/>
                <a:ea typeface="Cambria" pitchFamily="18" charset="0"/>
              </a:rPr>
              <a:t>b. </a:t>
            </a:r>
            <a:r>
              <a:rPr lang="en-US" b="1" dirty="0" err="1" smtClean="0">
                <a:solidFill>
                  <a:srgbClr val="1C11AF"/>
                </a:solidFill>
                <a:latin typeface="Cambria" pitchFamily="18" charset="0"/>
                <a:ea typeface="Cambria" pitchFamily="18" charset="0"/>
              </a:rPr>
              <a:t>Cơ</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cấu</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nền</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kinh</a:t>
            </a:r>
            <a:r>
              <a:rPr lang="en-US" b="1" dirty="0" smtClean="0">
                <a:solidFill>
                  <a:srgbClr val="1C11AF"/>
                </a:solidFill>
                <a:latin typeface="Cambria" pitchFamily="18" charset="0"/>
                <a:ea typeface="Cambria" pitchFamily="18" charset="0"/>
              </a:rPr>
              <a:t> </a:t>
            </a:r>
            <a:r>
              <a:rPr lang="en-US" b="1" dirty="0" err="1" smtClean="0">
                <a:solidFill>
                  <a:srgbClr val="1C11AF"/>
                </a:solidFill>
                <a:latin typeface="Cambria" pitchFamily="18" charset="0"/>
                <a:ea typeface="Cambria" pitchFamily="18" charset="0"/>
              </a:rPr>
              <a:t>tế</a:t>
            </a:r>
            <a:endParaRPr lang="en-US" b="1" dirty="0" smtClean="0">
              <a:solidFill>
                <a:srgbClr val="1C11AF"/>
              </a:solidFill>
              <a:latin typeface="Cambria" pitchFamily="18" charset="0"/>
              <a:ea typeface="Cambria" pitchFamily="18" charset="0"/>
            </a:endParaRPr>
          </a:p>
          <a:p>
            <a:pPr>
              <a:buFontTx/>
              <a:buChar char="-"/>
            </a:pPr>
            <a:r>
              <a:rPr lang="en-US" dirty="0" smtClean="0">
                <a:latin typeface="Cambria" pitchFamily="18" charset="0"/>
                <a:ea typeface="Cambria" pitchFamily="18" charset="0"/>
              </a:rPr>
              <a:t>D</a:t>
            </a:r>
            <a:r>
              <a:rPr lang="vi-VN" dirty="0" smtClean="0">
                <a:latin typeface="Cambria" pitchFamily="18" charset="0"/>
                <a:ea typeface="Cambria" pitchFamily="18" charset="0"/>
              </a:rPr>
              <a:t>ịch </a:t>
            </a:r>
            <a:r>
              <a:rPr lang="vi-VN" dirty="0">
                <a:latin typeface="Cambria" pitchFamily="18" charset="0"/>
                <a:ea typeface="Cambria" pitchFamily="18" charset="0"/>
              </a:rPr>
              <a:t>vụ </a:t>
            </a:r>
            <a:r>
              <a:rPr lang="vi-VN" dirty="0" smtClean="0">
                <a:latin typeface="Cambria" pitchFamily="18" charset="0"/>
                <a:ea typeface="Cambria" pitchFamily="18" charset="0"/>
              </a:rPr>
              <a:t>48%</a:t>
            </a:r>
            <a:endParaRPr lang="en-US" dirty="0" smtClean="0">
              <a:latin typeface="Cambria" pitchFamily="18" charset="0"/>
              <a:ea typeface="Cambria" pitchFamily="18" charset="0"/>
            </a:endParaRPr>
          </a:p>
          <a:p>
            <a:pPr>
              <a:buFontTx/>
              <a:buChar char="-"/>
            </a:pPr>
            <a:r>
              <a:rPr lang="en-US" dirty="0" err="1" smtClean="0">
                <a:latin typeface="Cambria" pitchFamily="18" charset="0"/>
                <a:ea typeface="Cambria" pitchFamily="18" charset="0"/>
              </a:rPr>
              <a:t>Công</a:t>
            </a:r>
            <a:r>
              <a:rPr lang="en-US" dirty="0" smtClean="0">
                <a:latin typeface="Cambria" pitchFamily="18" charset="0"/>
                <a:ea typeface="Cambria" pitchFamily="18" charset="0"/>
              </a:rPr>
              <a:t> </a:t>
            </a:r>
            <a:r>
              <a:rPr lang="vi-VN" dirty="0" smtClean="0">
                <a:latin typeface="Cambria" pitchFamily="18" charset="0"/>
                <a:ea typeface="Cambria" pitchFamily="18" charset="0"/>
              </a:rPr>
              <a:t>nghiệp 27%</a:t>
            </a:r>
            <a:endParaRPr lang="en-US" dirty="0" smtClean="0">
              <a:latin typeface="Cambria" pitchFamily="18" charset="0"/>
              <a:ea typeface="Cambria" pitchFamily="18" charset="0"/>
            </a:endParaRPr>
          </a:p>
          <a:p>
            <a:pPr>
              <a:buFontTx/>
              <a:buChar char="-"/>
            </a:pPr>
            <a:r>
              <a:rPr lang="en-US" dirty="0">
                <a:latin typeface="Cambria" pitchFamily="18" charset="0"/>
                <a:ea typeface="Cambria" pitchFamily="18" charset="0"/>
              </a:rPr>
              <a:t>N</a:t>
            </a:r>
            <a:r>
              <a:rPr lang="vi-VN" dirty="0">
                <a:latin typeface="Cambria" pitchFamily="18" charset="0"/>
                <a:ea typeface="Cambria" pitchFamily="18" charset="0"/>
              </a:rPr>
              <a:t>ông nghiệp 25%</a:t>
            </a:r>
          </a:p>
          <a:p>
            <a:pPr marL="0" indent="0">
              <a:buNone/>
            </a:pPr>
            <a:r>
              <a:rPr lang="en-US" dirty="0" smtClean="0"/>
              <a:t>	</a:t>
            </a:r>
            <a:r>
              <a:rPr lang="en-US" b="1" dirty="0" smtClean="0">
                <a:solidFill>
                  <a:srgbClr val="1503BD"/>
                </a:solidFill>
                <a:latin typeface="Cambria" pitchFamily="18" charset="0"/>
                <a:ea typeface="Cambria" pitchFamily="18" charset="0"/>
              </a:rPr>
              <a:t>c. </a:t>
            </a:r>
            <a:r>
              <a:rPr lang="en-US" b="1" dirty="0" err="1" smtClean="0">
                <a:solidFill>
                  <a:srgbClr val="1503BD"/>
                </a:solidFill>
                <a:latin typeface="Cambria" pitchFamily="18" charset="0"/>
                <a:ea typeface="Cambria" pitchFamily="18" charset="0"/>
              </a:rPr>
              <a:t>Một</a:t>
            </a:r>
            <a:r>
              <a:rPr lang="en-US" b="1" dirty="0" smtClean="0">
                <a:solidFill>
                  <a:srgbClr val="1503BD"/>
                </a:solidFill>
                <a:latin typeface="Cambria" pitchFamily="18" charset="0"/>
                <a:ea typeface="Cambria" pitchFamily="18" charset="0"/>
              </a:rPr>
              <a:t> </a:t>
            </a:r>
            <a:r>
              <a:rPr lang="en-US" b="1" dirty="0" err="1" smtClean="0">
                <a:solidFill>
                  <a:srgbClr val="1503BD"/>
                </a:solidFill>
                <a:latin typeface="Cambria" pitchFamily="18" charset="0"/>
                <a:ea typeface="Cambria" pitchFamily="18" charset="0"/>
              </a:rPr>
              <a:t>số</a:t>
            </a:r>
            <a:r>
              <a:rPr lang="en-US" b="1" dirty="0" smtClean="0">
                <a:solidFill>
                  <a:srgbClr val="1503BD"/>
                </a:solidFill>
                <a:latin typeface="Cambria" pitchFamily="18" charset="0"/>
                <a:ea typeface="Cambria" pitchFamily="18" charset="0"/>
              </a:rPr>
              <a:t> </a:t>
            </a:r>
            <a:r>
              <a:rPr lang="en-US" b="1" dirty="0" err="1" smtClean="0">
                <a:solidFill>
                  <a:srgbClr val="1503BD"/>
                </a:solidFill>
                <a:latin typeface="Cambria" pitchFamily="18" charset="0"/>
                <a:ea typeface="Cambria" pitchFamily="18" charset="0"/>
              </a:rPr>
              <a:t>ngành</a:t>
            </a:r>
            <a:r>
              <a:rPr lang="en-US" b="1" dirty="0" smtClean="0">
                <a:solidFill>
                  <a:srgbClr val="1503BD"/>
                </a:solidFill>
                <a:latin typeface="Cambria" pitchFamily="18" charset="0"/>
                <a:ea typeface="Cambria" pitchFamily="18" charset="0"/>
              </a:rPr>
              <a:t> </a:t>
            </a:r>
            <a:r>
              <a:rPr lang="en-US" b="1" dirty="0" err="1" smtClean="0">
                <a:solidFill>
                  <a:srgbClr val="1503BD"/>
                </a:solidFill>
                <a:latin typeface="Cambria" pitchFamily="18" charset="0"/>
                <a:ea typeface="Cambria" pitchFamily="18" charset="0"/>
              </a:rPr>
              <a:t>kinh</a:t>
            </a:r>
            <a:r>
              <a:rPr lang="en-US" b="1" dirty="0" smtClean="0">
                <a:solidFill>
                  <a:srgbClr val="1503BD"/>
                </a:solidFill>
                <a:latin typeface="Cambria" pitchFamily="18" charset="0"/>
                <a:ea typeface="Cambria" pitchFamily="18" charset="0"/>
              </a:rPr>
              <a:t> </a:t>
            </a:r>
            <a:r>
              <a:rPr lang="en-US" b="1" dirty="0" err="1" smtClean="0">
                <a:solidFill>
                  <a:srgbClr val="1503BD"/>
                </a:solidFill>
                <a:latin typeface="Cambria" pitchFamily="18" charset="0"/>
                <a:ea typeface="Cambria" pitchFamily="18" charset="0"/>
              </a:rPr>
              <a:t>tế</a:t>
            </a:r>
            <a:endParaRPr lang="en-US" b="1" dirty="0">
              <a:solidFill>
                <a:srgbClr val="1503BD"/>
              </a:solidFill>
              <a:latin typeface="Cambria" pitchFamily="18" charset="0"/>
              <a:ea typeface="Cambria" pitchFamily="18" charset="0"/>
            </a:endParaRPr>
          </a:p>
          <a:p>
            <a:pPr marL="0" indent="0">
              <a:buNone/>
            </a:pPr>
            <a:r>
              <a:rPr lang="en-US" b="1" dirty="0" err="1" smtClean="0">
                <a:solidFill>
                  <a:srgbClr val="1503BD"/>
                </a:solidFill>
                <a:latin typeface="Cambria" pitchFamily="18" charset="0"/>
                <a:ea typeface="Cambria" pitchFamily="18" charset="0"/>
              </a:rPr>
              <a:t>Nông</a:t>
            </a:r>
            <a:r>
              <a:rPr lang="en-US" b="1" dirty="0" smtClean="0">
                <a:solidFill>
                  <a:srgbClr val="1503BD"/>
                </a:solidFill>
                <a:latin typeface="Cambria" pitchFamily="18" charset="0"/>
                <a:ea typeface="Cambria" pitchFamily="18" charset="0"/>
              </a:rPr>
              <a:t> </a:t>
            </a:r>
            <a:r>
              <a:rPr lang="en-US" b="1" dirty="0" err="1" smtClean="0">
                <a:solidFill>
                  <a:srgbClr val="1503BD"/>
                </a:solidFill>
                <a:latin typeface="Cambria" pitchFamily="18" charset="0"/>
                <a:ea typeface="Cambria" pitchFamily="18" charset="0"/>
              </a:rPr>
              <a:t>nghiệp</a:t>
            </a:r>
            <a:endParaRPr lang="en-US" b="1" dirty="0" smtClean="0">
              <a:solidFill>
                <a:srgbClr val="1503BD"/>
              </a:solidFill>
              <a:latin typeface="Cambria" pitchFamily="18" charset="0"/>
              <a:ea typeface="Cambria" pitchFamily="18" charset="0"/>
            </a:endParaRPr>
          </a:p>
          <a:p>
            <a:pPr marL="0" indent="0">
              <a:buNone/>
            </a:pPr>
            <a:r>
              <a:rPr lang="vi-VN" sz="2600" dirty="0">
                <a:latin typeface="Cambria" pitchFamily="18" charset="0"/>
                <a:ea typeface="Cambria" pitchFamily="18" charset="0"/>
              </a:rPr>
              <a:t>- Ấn Độ sản xuất nhiều loại sản phẩm nông nghiệp và là nhà cung cấp các sản phẩm ngũ cốc (lúa mì, gạo Basmati và ngô), sữa, hạt có dầu, bông, đay, trà, mía đường, lạc, hành, khoai tây, hoa quả, rau, gia súc, gia cầm, thủy sản… lớn trên thế giới. “Tự cung tự cấp” là mục tiêu chính trong chính sách nông nghiệp của Ấn Độ kể từ sau cuộc Cách mạng xanh những năm 1960. Nguồn cung cấp nông sản cho thị trường trong nước vào khoảng 97%.</a:t>
            </a:r>
            <a:br>
              <a:rPr lang="vi-VN" sz="2600" dirty="0">
                <a:latin typeface="Cambria" pitchFamily="18" charset="0"/>
                <a:ea typeface="Cambria" pitchFamily="18" charset="0"/>
              </a:rPr>
            </a:br>
            <a:r>
              <a:rPr lang="vi-VN" dirty="0"/>
              <a:t/>
            </a:r>
            <a:br>
              <a:rPr lang="vi-VN" dirty="0"/>
            </a:br>
            <a:endParaRPr lang="en-US" b="1" dirty="0" smtClean="0">
              <a:solidFill>
                <a:srgbClr val="1C11AF"/>
              </a:solidFill>
              <a:latin typeface="Cambria" pitchFamily="18" charset="0"/>
              <a:ea typeface="Cambria" pitchFamily="18" charset="0"/>
            </a:endParaRPr>
          </a:p>
        </p:txBody>
      </p:sp>
    </p:spTree>
    <p:extLst>
      <p:ext uri="{BB962C8B-B14F-4D97-AF65-F5344CB8AC3E}">
        <p14:creationId xmlns:p14="http://schemas.microsoft.com/office/powerpoint/2010/main" val="12195328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06680"/>
            <a:ext cx="10515600" cy="640715"/>
          </a:xfrm>
        </p:spPr>
        <p:txBody>
          <a:bodyPr>
            <a:normAutofit/>
          </a:bodyPr>
          <a:lstStyle/>
          <a:p>
            <a:pPr algn="ctr"/>
            <a:r>
              <a:rPr lang="en-US" sz="3600" b="1" dirty="0" smtClean="0">
                <a:solidFill>
                  <a:srgbClr val="C00000"/>
                </a:solidFill>
              </a:rPr>
              <a:t>ẤN ĐỘ</a:t>
            </a:r>
            <a:endParaRPr lang="en-US" sz="3600" b="1" dirty="0">
              <a:solidFill>
                <a:srgbClr val="C00000"/>
              </a:solidFill>
            </a:endParaRPr>
          </a:p>
        </p:txBody>
      </p:sp>
      <p:sp>
        <p:nvSpPr>
          <p:cNvPr id="3" name="Content Placeholder 2"/>
          <p:cNvSpPr>
            <a:spLocks noGrp="1"/>
          </p:cNvSpPr>
          <p:nvPr>
            <p:ph idx="1"/>
          </p:nvPr>
        </p:nvSpPr>
        <p:spPr>
          <a:xfrm>
            <a:off x="121920" y="621664"/>
            <a:ext cx="11719560" cy="6114416"/>
          </a:xfrm>
        </p:spPr>
        <p:txBody>
          <a:bodyPr>
            <a:normAutofit fontScale="92500" lnSpcReduction="10000"/>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a:buFontTx/>
              <a:buChar char="-"/>
            </a:pPr>
            <a:r>
              <a:rPr lang="vi-VN" sz="2700" dirty="0" smtClean="0">
                <a:latin typeface="Cambria" pitchFamily="18" charset="0"/>
                <a:ea typeface="Cambria" pitchFamily="18" charset="0"/>
              </a:rPr>
              <a:t>Ấn </a:t>
            </a:r>
            <a:r>
              <a:rPr lang="vi-VN" sz="2700" dirty="0">
                <a:latin typeface="Cambria" pitchFamily="18" charset="0"/>
                <a:ea typeface="Cambria" pitchFamily="18" charset="0"/>
              </a:rPr>
              <a:t>Độ cũng là nước sản xuất, tiêu dùng và xuất khẩu lớn nhất các loại gia vị và các sản phẩm gia vị trên thế giới. Ấn Độ đứng thứ hai thế giới về sản lượng nông nghiệp và trang trại. Ngành nông nghiệp của Ấn Độ có nhiều lĩnh vực để các nhà đầu tư lựa chọn như đóng hộp, sữa và sản phẩm sữa, chế biến, thực phẩm đông lạnh, thủy sản, thịt, gia cầm, ngũ cốc</a:t>
            </a:r>
            <a:r>
              <a:rPr lang="vi-VN" sz="2700" dirty="0" smtClean="0">
                <a:latin typeface="Cambria" pitchFamily="18" charset="0"/>
                <a:ea typeface="Cambria" pitchFamily="18" charset="0"/>
              </a:rPr>
              <a:t>…</a:t>
            </a:r>
            <a:endParaRPr lang="en-US" sz="2700" dirty="0" smtClean="0">
              <a:latin typeface="Cambria" pitchFamily="18" charset="0"/>
              <a:ea typeface="Cambria" pitchFamily="18" charset="0"/>
            </a:endParaRPr>
          </a:p>
          <a:p>
            <a:pPr marL="0" indent="0">
              <a:buNone/>
            </a:pPr>
            <a:r>
              <a:rPr lang="en-US" sz="2700" b="1" dirty="0" err="1" smtClean="0">
                <a:solidFill>
                  <a:srgbClr val="1503BD"/>
                </a:solidFill>
                <a:latin typeface="Cambria" pitchFamily="18" charset="0"/>
                <a:ea typeface="Cambria" pitchFamily="18" charset="0"/>
              </a:rPr>
              <a:t>Công</a:t>
            </a:r>
            <a:r>
              <a:rPr lang="en-US" sz="2700" b="1" dirty="0" smtClean="0">
                <a:solidFill>
                  <a:srgbClr val="1503BD"/>
                </a:solidFill>
                <a:latin typeface="Cambria" pitchFamily="18" charset="0"/>
                <a:ea typeface="Cambria" pitchFamily="18" charset="0"/>
              </a:rPr>
              <a:t> </a:t>
            </a:r>
            <a:r>
              <a:rPr lang="en-US" sz="2700" b="1" dirty="0" err="1" smtClean="0">
                <a:solidFill>
                  <a:srgbClr val="1503BD"/>
                </a:solidFill>
                <a:latin typeface="Cambria" pitchFamily="18" charset="0"/>
                <a:ea typeface="Cambria" pitchFamily="18" charset="0"/>
              </a:rPr>
              <a:t>nghiệp</a:t>
            </a:r>
            <a:r>
              <a:rPr lang="vi-VN" sz="2700" dirty="0">
                <a:latin typeface="Cambria" pitchFamily="18" charset="0"/>
                <a:ea typeface="Cambria" pitchFamily="18" charset="0"/>
              </a:rPr>
              <a:t/>
            </a:r>
            <a:br>
              <a:rPr lang="vi-VN" sz="2700" dirty="0">
                <a:latin typeface="Cambria" pitchFamily="18" charset="0"/>
                <a:ea typeface="Cambria" pitchFamily="18" charset="0"/>
              </a:rPr>
            </a:br>
            <a:r>
              <a:rPr lang="vi-VN" sz="2700" dirty="0"/>
              <a:t/>
            </a:r>
            <a:br>
              <a:rPr lang="vi-VN" sz="2700" dirty="0"/>
            </a:br>
            <a:r>
              <a:rPr lang="vi-VN" sz="2700" dirty="0"/>
              <a:t>- </a:t>
            </a:r>
            <a:r>
              <a:rPr lang="vi-VN" sz="2700" dirty="0">
                <a:latin typeface="Cambria" pitchFamily="18" charset="0"/>
                <a:ea typeface="Cambria" pitchFamily="18" charset="0"/>
              </a:rPr>
              <a:t>Thúc đẩy bởi chương trình “Make in India”, Ấn Độ đang trên con đường trở thành trung tâm sản xuất công nghệ cao khi những nhà sản xuất hàng đầu toàn cầu như GE, Siemens, HTC, Toshiba và Boeing đã thành lập hoặc đang trong quá trình thiết lập sản xuất các nhà máy ở Ấn Độ. Theo Cơ quan xúc tiến xuất nhập khẩu của Ấn Độ, lĩnh vực sản xuất của Ấn Độ có tiềm năng đạt 1.000 tỷ USD vào năm 2025. Việc thực hiện Thuế Hàng hóa và Dịch vụ (GST) sẽ đưa Ấn Độ trở thành thị trường với GDP là 2,5 nghìn tỷ USD cùng với dân số 1,32 tỷ người, đây sẽ là một điểm thu hút lớn cho các nhà đầu tư. Hiệp hội Điện tử và Di động Ấn Độ (ICEA) dự đoán rằng Ấn Độ có tiềm năng mở rộng năng lực sản xuất máy tính xách tay và máy tính bảng tích lũy lên 100 tỷ USD vào năm 2025 thông qua các biện pháp can thiệp chính sách…</a:t>
            </a:r>
            <a:endParaRPr lang="en-US" sz="2700" b="1" dirty="0" smtClean="0">
              <a:solidFill>
                <a:srgbClr val="1C11AF"/>
              </a:solidFill>
              <a:latin typeface="Cambria" pitchFamily="18" charset="0"/>
              <a:ea typeface="Cambria" pitchFamily="18" charset="0"/>
            </a:endParaRPr>
          </a:p>
        </p:txBody>
      </p:sp>
    </p:spTree>
    <p:extLst>
      <p:ext uri="{BB962C8B-B14F-4D97-AF65-F5344CB8AC3E}">
        <p14:creationId xmlns:p14="http://schemas.microsoft.com/office/powerpoint/2010/main" val="3302968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2480" y="106680"/>
            <a:ext cx="10515600" cy="640715"/>
          </a:xfrm>
        </p:spPr>
        <p:txBody>
          <a:bodyPr>
            <a:normAutofit/>
          </a:bodyPr>
          <a:lstStyle/>
          <a:p>
            <a:pPr algn="ctr"/>
            <a:r>
              <a:rPr lang="en-US" sz="3600" b="1" dirty="0" smtClean="0">
                <a:solidFill>
                  <a:srgbClr val="C00000"/>
                </a:solidFill>
              </a:rPr>
              <a:t>ẤN ĐỘ</a:t>
            </a:r>
            <a:endParaRPr lang="en-US" sz="3600" b="1" dirty="0">
              <a:solidFill>
                <a:srgbClr val="C00000"/>
              </a:solidFill>
            </a:endParaRPr>
          </a:p>
        </p:txBody>
      </p:sp>
      <p:sp>
        <p:nvSpPr>
          <p:cNvPr id="3" name="Content Placeholder 2"/>
          <p:cNvSpPr>
            <a:spLocks noGrp="1"/>
          </p:cNvSpPr>
          <p:nvPr>
            <p:ph idx="1"/>
          </p:nvPr>
        </p:nvSpPr>
        <p:spPr>
          <a:xfrm>
            <a:off x="121920" y="621664"/>
            <a:ext cx="11719560" cy="6114416"/>
          </a:xfrm>
        </p:spPr>
        <p:txBody>
          <a:bodyPr>
            <a:normAutofit lnSpcReduction="10000"/>
          </a:bodyPr>
          <a:lstStyle/>
          <a:p>
            <a:pPr marL="0" indent="0">
              <a:buNone/>
            </a:pPr>
            <a:r>
              <a:rPr lang="en-US" sz="3200" b="1" dirty="0" smtClean="0">
                <a:solidFill>
                  <a:srgbClr val="1C11AF"/>
                </a:solidFill>
                <a:latin typeface="Cambria" pitchFamily="18" charset="0"/>
                <a:ea typeface="Cambria" pitchFamily="18" charset="0"/>
              </a:rPr>
              <a:t>2. </a:t>
            </a:r>
            <a:r>
              <a:rPr lang="en-US" sz="3200" b="1" dirty="0" err="1" smtClean="0">
                <a:solidFill>
                  <a:srgbClr val="1C11AF"/>
                </a:solidFill>
                <a:latin typeface="Cambria" pitchFamily="18" charset="0"/>
                <a:ea typeface="Cambria" pitchFamily="18" charset="0"/>
              </a:rPr>
              <a:t>Đặc</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điểm</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kinh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tế</a:t>
            </a:r>
            <a:endParaRPr lang="en-US" sz="3200" b="1" dirty="0" smtClean="0">
              <a:solidFill>
                <a:srgbClr val="1C11AF"/>
              </a:solidFill>
              <a:latin typeface="Cambria" pitchFamily="18" charset="0"/>
              <a:ea typeface="Cambria" pitchFamily="18" charset="0"/>
            </a:endParaRPr>
          </a:p>
          <a:p>
            <a:pPr marL="0" indent="0">
              <a:buNone/>
            </a:pPr>
            <a:r>
              <a:rPr lang="en-US" sz="3200" b="1" dirty="0" err="1" smtClean="0">
                <a:solidFill>
                  <a:srgbClr val="1C11AF"/>
                </a:solidFill>
                <a:latin typeface="Cambria" pitchFamily="18" charset="0"/>
                <a:ea typeface="Cambria" pitchFamily="18" charset="0"/>
              </a:rPr>
              <a:t>Dịch</a:t>
            </a:r>
            <a:r>
              <a:rPr lang="en-US" sz="3200" b="1" dirty="0" smtClean="0">
                <a:solidFill>
                  <a:srgbClr val="1C11AF"/>
                </a:solidFill>
                <a:latin typeface="Cambria" pitchFamily="18" charset="0"/>
                <a:ea typeface="Cambria" pitchFamily="18" charset="0"/>
              </a:rPr>
              <a:t> </a:t>
            </a:r>
            <a:r>
              <a:rPr lang="en-US" sz="3200" b="1" dirty="0" err="1" smtClean="0">
                <a:solidFill>
                  <a:srgbClr val="1C11AF"/>
                </a:solidFill>
                <a:latin typeface="Cambria" pitchFamily="18" charset="0"/>
                <a:ea typeface="Cambria" pitchFamily="18" charset="0"/>
              </a:rPr>
              <a:t>vụ</a:t>
            </a:r>
            <a:endParaRPr lang="en-US" sz="3200" b="1" dirty="0" smtClean="0">
              <a:solidFill>
                <a:srgbClr val="1C11AF"/>
              </a:solidFill>
              <a:latin typeface="Cambria" pitchFamily="18" charset="0"/>
              <a:ea typeface="Cambria" pitchFamily="18" charset="0"/>
            </a:endParaRPr>
          </a:p>
          <a:p>
            <a:pPr marL="0" indent="0" algn="just">
              <a:buNone/>
            </a:pPr>
            <a:r>
              <a:rPr lang="vi-VN" sz="2600" dirty="0">
                <a:latin typeface="Cambria" pitchFamily="18" charset="0"/>
                <a:ea typeface="Cambria" pitchFamily="18" charset="0"/>
              </a:rPr>
              <a:t>Dịch ᴠụ là khu ᴠực đã dẫn dắt tăng trưởng của nền kinh tế Ấn Độ kể từ những năm cải cách phát triển kinh tế đầu thập niên 90 thế kỷ </a:t>
            </a:r>
            <a:r>
              <a:rPr lang="vi-VN" sz="2600" dirty="0" smtClean="0">
                <a:latin typeface="Cambria" pitchFamily="18" charset="0"/>
                <a:ea typeface="Cambria" pitchFamily="18" charset="0"/>
              </a:rPr>
              <a:t>XX</a:t>
            </a:r>
            <a:r>
              <a:rPr lang="en-US" sz="2600" dirty="0" smtClean="0">
                <a:latin typeface="Cambria" pitchFamily="18" charset="0"/>
                <a:ea typeface="Cambria" pitchFamily="18" charset="0"/>
              </a:rPr>
              <a:t>.</a:t>
            </a:r>
          </a:p>
          <a:p>
            <a:pPr marL="0" indent="0" algn="just">
              <a:buNone/>
            </a:pPr>
            <a:r>
              <a:rPr lang="vi-VN" sz="2600" dirty="0" smtClean="0">
                <a:latin typeface="Cambria" pitchFamily="18" charset="0"/>
                <a:ea typeface="Cambria" pitchFamily="18" charset="0"/>
              </a:rPr>
              <a:t>+ </a:t>
            </a:r>
            <a:r>
              <a:rPr lang="vi-VN" sz="2600" dirty="0">
                <a:latin typeface="Cambria" pitchFamily="18" charset="0"/>
                <a:ea typeface="Cambria" pitchFamily="18" charset="0"/>
              </a:rPr>
              <a:t>Sự phát triển dịch ᴠụ góp phần chu</a:t>
            </a:r>
            <a:r>
              <a:rPr lang="az-Cyrl-AZ" sz="2600" dirty="0">
                <a:latin typeface="Cambria" pitchFamily="18" charset="0"/>
                <a:ea typeface="Cambria" pitchFamily="18" charset="0"/>
              </a:rPr>
              <a:t>у</a:t>
            </a:r>
            <a:r>
              <a:rPr lang="vi-VN" sz="2600" dirty="0">
                <a:latin typeface="Cambria" pitchFamily="18" charset="0"/>
                <a:ea typeface="Cambria" pitchFamily="18" charset="0"/>
              </a:rPr>
              <a:t>ển dịch cơ cấu kinh tế theo hướng hiện đại, giảm bớt tỷ trọng ngành nông nghiệp ᴠà tăng tỷ trọng ngành công nghiệp ᴠà dịch </a:t>
            </a:r>
            <a:r>
              <a:rPr lang="vi-VN" sz="2600" dirty="0" smtClean="0">
                <a:latin typeface="Cambria" pitchFamily="18" charset="0"/>
                <a:ea typeface="Cambria" pitchFamily="18" charset="0"/>
              </a:rPr>
              <a:t>ᴠụ</a:t>
            </a:r>
            <a:endParaRPr lang="vi-VN" sz="2600" dirty="0">
              <a:latin typeface="Cambria" pitchFamily="18" charset="0"/>
              <a:ea typeface="Cambria" pitchFamily="18" charset="0"/>
            </a:endParaRPr>
          </a:p>
          <a:p>
            <a:pPr marL="0" indent="0" algn="just">
              <a:buNone/>
            </a:pPr>
            <a:r>
              <a:rPr lang="vi-VN" sz="2600" dirty="0">
                <a:latin typeface="Cambria" pitchFamily="18" charset="0"/>
                <a:ea typeface="Cambria" pitchFamily="18" charset="0"/>
              </a:rPr>
              <a:t>+ Phát triển dịch vụ ở Ấn Độ đặc biệt là những dịch vụ liên </a:t>
            </a:r>
            <a:r>
              <a:rPr lang="en-US" sz="2600" dirty="0" err="1" smtClean="0">
                <a:latin typeface="Cambria" pitchFamily="18" charset="0"/>
                <a:ea typeface="Cambria" pitchFamily="18" charset="0"/>
              </a:rPr>
              <a:t>quan</a:t>
            </a:r>
            <a:r>
              <a:rPr lang="vi-VN" sz="2600" dirty="0" smtClean="0">
                <a:latin typeface="Cambria" pitchFamily="18" charset="0"/>
                <a:ea typeface="Cambria" pitchFamily="18" charset="0"/>
              </a:rPr>
              <a:t> </a:t>
            </a:r>
            <a:r>
              <a:rPr lang="vi-VN" sz="2600" dirty="0">
                <a:latin typeface="Cambria" pitchFamily="18" charset="0"/>
                <a:ea typeface="Cambria" pitchFamily="18" charset="0"/>
              </a:rPr>
              <a:t>đến công nghệ cao và các dịch vụ “tri thức” đã đưa Ấn Độ tiếp cận ngay với công nghệ cao và đổi mới, và đất nước này đã rất thành công trong điều kiện nền kinh tế còn nhiều khó </a:t>
            </a:r>
            <a:r>
              <a:rPr lang="vi-VN" sz="2600" dirty="0" smtClean="0">
                <a:latin typeface="Cambria" pitchFamily="18" charset="0"/>
                <a:ea typeface="Cambria" pitchFamily="18" charset="0"/>
              </a:rPr>
              <a:t>khăn</a:t>
            </a:r>
            <a:r>
              <a:rPr lang="en-US" sz="2600" smtClean="0">
                <a:latin typeface="Cambria" pitchFamily="18" charset="0"/>
                <a:ea typeface="Cambria" pitchFamily="18" charset="0"/>
              </a:rPr>
              <a:t>.</a:t>
            </a:r>
            <a:endParaRPr lang="vi-VN" sz="2600" dirty="0">
              <a:latin typeface="Cambria" pitchFamily="18" charset="0"/>
              <a:ea typeface="Cambria" pitchFamily="18" charset="0"/>
            </a:endParaRPr>
          </a:p>
          <a:p>
            <a:pPr marL="0" indent="0" algn="just">
              <a:buNone/>
            </a:pPr>
            <a:r>
              <a:rPr lang="vi-VN" sz="2600" dirty="0">
                <a:latin typeface="Cambria" pitchFamily="18" charset="0"/>
                <a:ea typeface="Cambria" pitchFamily="18" charset="0"/>
              </a:rPr>
              <a:t>+  Khu vực dịch vụ là khu vực năng động, thu hút nhiều đầu tư trong và ngoài nước; </a:t>
            </a:r>
          </a:p>
          <a:p>
            <a:pPr marL="0" indent="0" algn="just">
              <a:buNone/>
            </a:pPr>
            <a:r>
              <a:rPr lang="vi-VN" sz="2600" dirty="0">
                <a:latin typeface="Cambria" pitchFamily="18" charset="0"/>
                <a:ea typeface="Cambria" pitchFamily="18" charset="0"/>
              </a:rPr>
              <a:t>+  Phát triển dịch vụ theo định hướng xuất khẩu đã giúp giải quyết công ăn việc làm, tăng nguồn thu ngoại tệ cho nền kinh tế, cải thiện mức sống dân cư.</a:t>
            </a:r>
          </a:p>
          <a:p>
            <a:pPr marL="0" indent="0" algn="just">
              <a:buNone/>
            </a:pPr>
            <a:endParaRPr lang="en-US" sz="2600" dirty="0">
              <a:latin typeface="Cambria" pitchFamily="18" charset="0"/>
              <a:ea typeface="Cambria" pitchFamily="18" charset="0"/>
            </a:endParaRPr>
          </a:p>
        </p:txBody>
      </p:sp>
    </p:spTree>
    <p:extLst>
      <p:ext uri="{BB962C8B-B14F-4D97-AF65-F5344CB8AC3E}">
        <p14:creationId xmlns:p14="http://schemas.microsoft.com/office/powerpoint/2010/main" val="845134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xmlns="" id="{3166AAA0-3B94-426D-AC5C-B5C437E262F5}"/>
              </a:ext>
            </a:extLst>
          </p:cNvPr>
          <p:cNvSpPr txBox="1"/>
          <p:nvPr/>
        </p:nvSpPr>
        <p:spPr>
          <a:xfrm>
            <a:off x="294770" y="314504"/>
            <a:ext cx="3217741" cy="830997"/>
          </a:xfrm>
          <a:prstGeom prst="rect">
            <a:avLst/>
          </a:prstGeom>
          <a:noFill/>
        </p:spPr>
        <p:txBody>
          <a:bodyPr wrap="square" rtlCol="0">
            <a:spAutoFit/>
          </a:bodyPr>
          <a:lstStyle/>
          <a:p>
            <a:r>
              <a:rPr lang="en-US" sz="4800" b="1">
                <a:solidFill>
                  <a:schemeClr val="bg1"/>
                </a:solidFill>
                <a:latin typeface="Arial" panose="020B0604020202020204" pitchFamily="34" charset="0"/>
                <a:cs typeface="Arial" panose="020B0604020202020204" pitchFamily="34" charset="0"/>
              </a:rPr>
              <a:t>BÀI 7</a:t>
            </a:r>
          </a:p>
        </p:txBody>
      </p:sp>
      <p:pic>
        <p:nvPicPr>
          <p:cNvPr id="4" name="Picture 3" descr="Map&#10;&#10;Description automatically generated">
            <a:extLst>
              <a:ext uri="{FF2B5EF4-FFF2-40B4-BE49-F238E27FC236}">
                <a16:creationId xmlns:a16="http://schemas.microsoft.com/office/drawing/2014/main" xmlns="" id="{EFD1D602-22A1-4839-A4D1-FFD2839D5334}"/>
              </a:ext>
            </a:extLst>
          </p:cNvPr>
          <p:cNvPicPr>
            <a:picLocks noChangeAspect="1"/>
          </p:cNvPicPr>
          <p:nvPr/>
        </p:nvPicPr>
        <p:blipFill rotWithShape="1">
          <a:blip r:embed="rId3">
            <a:extLst>
              <a:ext uri="{28A0092B-C50C-407E-A947-70E740481C1C}">
                <a14:useLocalDpi xmlns:a14="http://schemas.microsoft.com/office/drawing/2010/main" val="0"/>
              </a:ext>
            </a:extLst>
          </a:blip>
          <a:srcRect l="-872" t="5735" r="-349" b="5171"/>
          <a:stretch/>
        </p:blipFill>
        <p:spPr>
          <a:xfrm>
            <a:off x="2541319" y="1438333"/>
            <a:ext cx="7418491" cy="5419667"/>
          </a:xfrm>
          <a:prstGeom prst="rect">
            <a:avLst/>
          </a:prstGeom>
        </p:spPr>
      </p:pic>
      <p:pic>
        <p:nvPicPr>
          <p:cNvPr id="6" name="Picture 5" descr="Map&#10;&#10;Description automatically generated">
            <a:extLst>
              <a:ext uri="{FF2B5EF4-FFF2-40B4-BE49-F238E27FC236}">
                <a16:creationId xmlns:a16="http://schemas.microsoft.com/office/drawing/2014/main" xmlns="" id="{48FBDB52-DE16-4D4B-9435-622C7DFFF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5351" y="1378752"/>
            <a:ext cx="10161691" cy="5390183"/>
          </a:xfrm>
          <a:prstGeom prst="rect">
            <a:avLst/>
          </a:prstGeom>
        </p:spPr>
      </p:pic>
      <p:pic>
        <p:nvPicPr>
          <p:cNvPr id="10" name="Picture 9">
            <a:extLst>
              <a:ext uri="{FF2B5EF4-FFF2-40B4-BE49-F238E27FC236}">
                <a16:creationId xmlns:a16="http://schemas.microsoft.com/office/drawing/2014/main" xmlns="" id="{45EC6D53-3A48-4DFC-A0FD-1705967236C5}"/>
              </a:ext>
            </a:extLst>
          </p:cNvPr>
          <p:cNvPicPr>
            <a:picLocks noChangeAspect="1"/>
          </p:cNvPicPr>
          <p:nvPr/>
        </p:nvPicPr>
        <p:blipFill rotWithShape="1">
          <a:blip r:embed="rId5">
            <a:extLst>
              <a:ext uri="{28A0092B-C50C-407E-A947-70E740481C1C}">
                <a14:useLocalDpi xmlns:a14="http://schemas.microsoft.com/office/drawing/2010/main" val="0"/>
              </a:ext>
            </a:extLst>
          </a:blip>
          <a:srcRect b="40259"/>
          <a:stretch/>
        </p:blipFill>
        <p:spPr>
          <a:xfrm>
            <a:off x="1046076" y="1370939"/>
            <a:ext cx="10860239" cy="5397995"/>
          </a:xfrm>
          <a:prstGeom prst="rect">
            <a:avLst/>
          </a:prstGeom>
        </p:spPr>
      </p:pic>
      <p:sp>
        <p:nvSpPr>
          <p:cNvPr id="11" name="Rectangle 10">
            <a:extLst>
              <a:ext uri="{FF2B5EF4-FFF2-40B4-BE49-F238E27FC236}">
                <a16:creationId xmlns:a16="http://schemas.microsoft.com/office/drawing/2014/main" xmlns="" id="{5D4A617E-9D24-4A6C-8B58-74F3EA01192D}"/>
              </a:ext>
            </a:extLst>
          </p:cNvPr>
          <p:cNvSpPr/>
          <p:nvPr/>
        </p:nvSpPr>
        <p:spPr>
          <a:xfrm>
            <a:off x="29688" y="890"/>
            <a:ext cx="12132623" cy="1377862"/>
          </a:xfrm>
          <a:prstGeom prst="rect">
            <a:avLst/>
          </a:prstGeom>
          <a:solidFill>
            <a:srgbClr val="F8F5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8F5EF"/>
                </a:solidFill>
              </a:ln>
            </a:endParaRPr>
          </a:p>
        </p:txBody>
      </p:sp>
      <p:sp>
        <p:nvSpPr>
          <p:cNvPr id="12" name="TextBox 11">
            <a:extLst>
              <a:ext uri="{FF2B5EF4-FFF2-40B4-BE49-F238E27FC236}">
                <a16:creationId xmlns:a16="http://schemas.microsoft.com/office/drawing/2014/main" xmlns="" id="{2DDAC16E-191E-4FE8-895B-09F88E5DC2B9}"/>
              </a:ext>
            </a:extLst>
          </p:cNvPr>
          <p:cNvSpPr txBox="1"/>
          <p:nvPr/>
        </p:nvSpPr>
        <p:spPr>
          <a:xfrm>
            <a:off x="29688" y="141748"/>
            <a:ext cx="3217741" cy="584775"/>
          </a:xfrm>
          <a:prstGeom prst="rect">
            <a:avLst/>
          </a:prstGeom>
          <a:noFill/>
        </p:spPr>
        <p:txBody>
          <a:bodyPr wrap="square" rtlCol="0">
            <a:spAutoFit/>
          </a:bodyPr>
          <a:lstStyle/>
          <a:p>
            <a:r>
              <a:rPr lang="en-US" sz="3200" b="1" dirty="0" err="1" smtClean="0">
                <a:solidFill>
                  <a:srgbClr val="3333FF"/>
                </a:solidFill>
                <a:latin typeface="Cambria" pitchFamily="18" charset="0"/>
                <a:ea typeface="Cambria" pitchFamily="18" charset="0"/>
                <a:cs typeface="Arial" panose="020B0604020202020204" pitchFamily="34" charset="0"/>
              </a:rPr>
              <a:t>Tiết</a:t>
            </a:r>
            <a:r>
              <a:rPr lang="en-US" sz="3200" b="1" dirty="0" smtClean="0">
                <a:solidFill>
                  <a:srgbClr val="3333FF"/>
                </a:solidFill>
                <a:latin typeface="Cambria" pitchFamily="18" charset="0"/>
                <a:ea typeface="Cambria" pitchFamily="18" charset="0"/>
                <a:cs typeface="Arial" panose="020B0604020202020204" pitchFamily="34" charset="0"/>
              </a:rPr>
              <a:t> 19-</a:t>
            </a:r>
            <a:r>
              <a:rPr lang="vi-VN" sz="3200" b="1" dirty="0" smtClean="0">
                <a:solidFill>
                  <a:srgbClr val="3333FF"/>
                </a:solidFill>
                <a:latin typeface="Cambria" pitchFamily="18" charset="0"/>
                <a:ea typeface="Cambria" pitchFamily="18" charset="0"/>
                <a:cs typeface="Arial" panose="020B0604020202020204" pitchFamily="34" charset="0"/>
              </a:rPr>
              <a:t>Bài </a:t>
            </a:r>
            <a:r>
              <a:rPr lang="en-US" sz="3200" b="1" dirty="0">
                <a:solidFill>
                  <a:srgbClr val="3333FF"/>
                </a:solidFill>
                <a:latin typeface="Cambria" pitchFamily="18" charset="0"/>
                <a:ea typeface="Cambria" pitchFamily="18" charset="0"/>
                <a:cs typeface="Arial" panose="020B0604020202020204" pitchFamily="34" charset="0"/>
              </a:rPr>
              <a:t>8</a:t>
            </a:r>
            <a:endParaRPr lang="en-US" sz="3200" b="1" dirty="0">
              <a:solidFill>
                <a:schemeClr val="bg1"/>
              </a:solidFill>
              <a:latin typeface="Cambria" pitchFamily="18" charset="0"/>
              <a:ea typeface="Cambria" pitchFamily="18" charset="0"/>
              <a:cs typeface="Arial" panose="020B0604020202020204" pitchFamily="34" charset="0"/>
            </a:endParaRPr>
          </a:p>
        </p:txBody>
      </p:sp>
      <p:sp>
        <p:nvSpPr>
          <p:cNvPr id="13" name="TextBox 12">
            <a:extLst>
              <a:ext uri="{FF2B5EF4-FFF2-40B4-BE49-F238E27FC236}">
                <a16:creationId xmlns:a16="http://schemas.microsoft.com/office/drawing/2014/main" xmlns="" id="{AACFB61D-7BBE-49A5-AFA5-7DF2562464CB}"/>
              </a:ext>
            </a:extLst>
          </p:cNvPr>
          <p:cNvSpPr txBox="1"/>
          <p:nvPr/>
        </p:nvSpPr>
        <p:spPr>
          <a:xfrm>
            <a:off x="2640395" y="129838"/>
            <a:ext cx="9265920" cy="1077218"/>
          </a:xfrm>
          <a:prstGeom prst="rect">
            <a:avLst/>
          </a:prstGeom>
          <a:noFill/>
        </p:spPr>
        <p:txBody>
          <a:bodyPr wrap="square" rtlCol="0">
            <a:spAutoFit/>
          </a:bodyPr>
          <a:lstStyle/>
          <a:p>
            <a:pPr algn="ctr"/>
            <a:r>
              <a:rPr lang="en-US" sz="3200" b="1" dirty="0">
                <a:solidFill>
                  <a:srgbClr val="FF0000"/>
                </a:solidFill>
                <a:latin typeface="Cambria" pitchFamily="18" charset="0"/>
                <a:ea typeface="Cambria" pitchFamily="18" charset="0"/>
                <a:cs typeface="Arial" panose="020B0604020202020204" pitchFamily="34" charset="0"/>
              </a:rPr>
              <a:t>THỰC HÀNH TÌM HIỂU CÁC NỀN KINH TẾ LỚN</a:t>
            </a:r>
          </a:p>
          <a:p>
            <a:pPr algn="ctr"/>
            <a:r>
              <a:rPr lang="en-US" sz="3200" b="1" dirty="0">
                <a:solidFill>
                  <a:srgbClr val="FF0000"/>
                </a:solidFill>
                <a:latin typeface="Cambria" pitchFamily="18" charset="0"/>
                <a:ea typeface="Cambria" pitchFamily="18" charset="0"/>
                <a:cs typeface="Arial" panose="020B0604020202020204" pitchFamily="34" charset="0"/>
              </a:rPr>
              <a:t> VÀ KINH TẾ MỚI NỔI CỦA CHÂU Á</a:t>
            </a:r>
          </a:p>
        </p:txBody>
      </p:sp>
      <p:cxnSp>
        <p:nvCxnSpPr>
          <p:cNvPr id="14" name="Straight Connector 13">
            <a:extLst>
              <a:ext uri="{FF2B5EF4-FFF2-40B4-BE49-F238E27FC236}">
                <a16:creationId xmlns:a16="http://schemas.microsoft.com/office/drawing/2014/main" xmlns="" id="{ECCCA4A4-0697-4E36-A1DD-1B8F2F79CA71}"/>
              </a:ext>
            </a:extLst>
          </p:cNvPr>
          <p:cNvCxnSpPr/>
          <p:nvPr/>
        </p:nvCxnSpPr>
        <p:spPr>
          <a:xfrm>
            <a:off x="94256" y="730002"/>
            <a:ext cx="1903640" cy="0"/>
          </a:xfrm>
          <a:prstGeom prst="line">
            <a:avLst/>
          </a:prstGeom>
          <a:ln w="53975">
            <a:solidFill>
              <a:srgbClr val="1B04F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9499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oogle Shape;10116;p73">
            <a:extLst>
              <a:ext uri="{FF2B5EF4-FFF2-40B4-BE49-F238E27FC236}">
                <a16:creationId xmlns:a16="http://schemas.microsoft.com/office/drawing/2014/main" xmlns="" id="{9F48B93B-F0B6-492C-A31D-F5259F3C3696}"/>
              </a:ext>
            </a:extLst>
          </p:cNvPr>
          <p:cNvGrpSpPr/>
          <p:nvPr/>
        </p:nvGrpSpPr>
        <p:grpSpPr>
          <a:xfrm rot="5400000">
            <a:off x="5091757" y="-3137842"/>
            <a:ext cx="1411719" cy="10509392"/>
            <a:chOff x="8075075" y="3754290"/>
            <a:chExt cx="255613" cy="613194"/>
          </a:xfrm>
          <a:solidFill>
            <a:srgbClr val="00B050"/>
          </a:solidFill>
        </p:grpSpPr>
        <p:sp>
          <p:nvSpPr>
            <p:cNvPr id="11" name="Google Shape;10117;p73">
              <a:extLst>
                <a:ext uri="{FF2B5EF4-FFF2-40B4-BE49-F238E27FC236}">
                  <a16:creationId xmlns:a16="http://schemas.microsoft.com/office/drawing/2014/main" xmlns="" id="{D4A6DC6A-415C-40F8-870C-E6045AFF99D6}"/>
                </a:ext>
              </a:extLst>
            </p:cNvPr>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grpFill/>
            <a:ln w="2857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2" name="Google Shape;10118;p73">
              <a:extLst>
                <a:ext uri="{FF2B5EF4-FFF2-40B4-BE49-F238E27FC236}">
                  <a16:creationId xmlns:a16="http://schemas.microsoft.com/office/drawing/2014/main" xmlns="" id="{FF59D34B-BAB9-4102-96C8-6A8C8D35EC1E}"/>
                </a:ext>
              </a:extLst>
            </p:cNvPr>
            <p:cNvSpPr/>
            <p:nvPr/>
          </p:nvSpPr>
          <p:spPr>
            <a:xfrm>
              <a:off x="8075076"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grpFill/>
            <a:ln w="28575"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grpSp>
      <p:sp>
        <p:nvSpPr>
          <p:cNvPr id="15" name="Hộp Văn bản 14">
            <a:extLst>
              <a:ext uri="{FF2B5EF4-FFF2-40B4-BE49-F238E27FC236}">
                <a16:creationId xmlns:a16="http://schemas.microsoft.com/office/drawing/2014/main" xmlns="" id="{4F923337-6C7E-48EC-871D-F47987C53DF0}"/>
              </a:ext>
            </a:extLst>
          </p:cNvPr>
          <p:cNvSpPr txBox="1"/>
          <p:nvPr/>
        </p:nvSpPr>
        <p:spPr>
          <a:xfrm>
            <a:off x="2504984" y="1410989"/>
            <a:ext cx="8315828" cy="78638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US" sz="4800">
              <a:solidFill>
                <a:schemeClr val="bg1"/>
              </a:solidFill>
              <a:latin typeface="SVN-Comic Sans MS" panose="02040603050506020204" pitchFamily="18" charset="0"/>
              <a:ea typeface="+mj-ea"/>
              <a:cs typeface="+mj-cs"/>
            </a:endParaRPr>
          </a:p>
          <a:p>
            <a:pPr algn="ctr" defTabSz="914400">
              <a:lnSpc>
                <a:spcPct val="90000"/>
              </a:lnSpc>
              <a:spcBef>
                <a:spcPct val="0"/>
              </a:spcBef>
              <a:spcAft>
                <a:spcPts val="600"/>
              </a:spcAft>
            </a:pPr>
            <a:r>
              <a:rPr lang="en-US" sz="4400">
                <a:solidFill>
                  <a:schemeClr val="bg1"/>
                </a:solidFill>
                <a:latin typeface="Arial" panose="020B0604020202020204" pitchFamily="34" charset="0"/>
                <a:ea typeface="+mj-ea"/>
                <a:cs typeface="Arial" panose="020B0604020202020204" pitchFamily="34" charset="0"/>
              </a:rPr>
              <a:t>a. Lựạ chọn nội dung tìm hiểu</a:t>
            </a:r>
          </a:p>
        </p:txBody>
      </p:sp>
      <p:sp>
        <p:nvSpPr>
          <p:cNvPr id="23" name="Hộp Văn bản 22">
            <a:extLst>
              <a:ext uri="{FF2B5EF4-FFF2-40B4-BE49-F238E27FC236}">
                <a16:creationId xmlns:a16="http://schemas.microsoft.com/office/drawing/2014/main" xmlns="" id="{F979D273-4037-4968-BC1C-9DA0164DB482}"/>
              </a:ext>
            </a:extLst>
          </p:cNvPr>
          <p:cNvSpPr txBox="1"/>
          <p:nvPr/>
        </p:nvSpPr>
        <p:spPr>
          <a:xfrm>
            <a:off x="4584009" y="145685"/>
            <a:ext cx="6096000" cy="1107996"/>
          </a:xfrm>
          <a:prstGeom prst="rect">
            <a:avLst/>
          </a:prstGeom>
          <a:noFill/>
        </p:spPr>
        <p:txBody>
          <a:bodyPr wrap="square">
            <a:spAutoFit/>
          </a:bodyPr>
          <a:lstStyle/>
          <a:p>
            <a:r>
              <a:rPr lang="en-US" sz="6600">
                <a:solidFill>
                  <a:srgbClr val="FF0066"/>
                </a:solidFill>
                <a:latin typeface="#9Slide03 BoosterNextFYBlack" panose="02000A03000000020004" pitchFamily="2" charset="0"/>
              </a:rPr>
              <a:t>1.CHUẨN BỊ</a:t>
            </a:r>
          </a:p>
        </p:txBody>
      </p:sp>
      <p:pic>
        <p:nvPicPr>
          <p:cNvPr id="14" name="Hình ảnh 13">
            <a:extLst>
              <a:ext uri="{FF2B5EF4-FFF2-40B4-BE49-F238E27FC236}">
                <a16:creationId xmlns:a16="http://schemas.microsoft.com/office/drawing/2014/main" xmlns="" id="{253B8620-4C18-446C-AF78-E3E5DA4C969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831" b="96568" l="3974" r="98234">
                        <a14:foregroundMark x1="37528" y1="9840" x2="37528" y2="9840"/>
                        <a14:foregroundMark x1="19426" y1="16934" x2="19426" y2="16934"/>
                        <a14:foregroundMark x1="13687" y1="22426" x2="12583" y2="25172"/>
                        <a14:foregroundMark x1="10155" y1="28833" x2="9272" y2="32723"/>
                        <a14:foregroundMark x1="6402" y1="43249" x2="26049" y2="69336"/>
                        <a14:foregroundMark x1="26049" y1="69336" x2="63797" y2="51030"/>
                        <a14:foregroundMark x1="63797" y1="51030" x2="45695" y2="47368"/>
                        <a14:foregroundMark x1="31788" y1="7323" x2="53863" y2="7551"/>
                        <a14:foregroundMark x1="53863" y1="7551" x2="80795" y2="42792"/>
                        <a14:foregroundMark x1="80795" y1="42792" x2="63355" y2="75973"/>
                        <a14:foregroundMark x1="63355" y1="75973" x2="43488" y2="53089"/>
                        <a14:foregroundMark x1="43488" y1="53089" x2="44150" y2="29977"/>
                        <a14:foregroundMark x1="44150" y1="29977" x2="50331" y2="56293"/>
                        <a14:foregroundMark x1="50331" y1="56293" x2="18764" y2="53547"/>
                        <a14:foregroundMark x1="18764" y1="53547" x2="40839" y2="48284"/>
                        <a14:foregroundMark x1="40839" y1="48284" x2="57616" y2="81236"/>
                        <a14:foregroundMark x1="57616" y1="81236" x2="46578" y2="51259"/>
                        <a14:foregroundMark x1="46578" y1="51259" x2="82561" y2="52174"/>
                        <a14:foregroundMark x1="82561" y1="52174" x2="73068" y2="22883"/>
                        <a14:foregroundMark x1="52759" y1="14416" x2="29581" y2="33181"/>
                        <a14:foregroundMark x1="29581" y1="33181" x2="48124" y2="66590"/>
                        <a14:foregroundMark x1="48124" y1="66590" x2="18543" y2="47140"/>
                        <a14:foregroundMark x1="18543" y1="47140" x2="57616" y2="45538"/>
                        <a14:foregroundMark x1="57616" y1="45538" x2="55188" y2="61098"/>
                        <a14:foregroundMark x1="55188" y1="61098" x2="51656" y2="46682"/>
                        <a14:foregroundMark x1="51656" y1="46682" x2="45254" y2="58810"/>
                        <a14:foregroundMark x1="45254" y1="58810" x2="49007" y2="57666"/>
                        <a14:foregroundMark x1="90508" y1="32723" x2="90508" y2="32723"/>
                        <a14:foregroundMark x1="91391" y1="32265" x2="91391" y2="32265"/>
                        <a14:foregroundMark x1="91391" y1="32265" x2="91832" y2="31579"/>
                        <a14:foregroundMark x1="93598" y1="24485" x2="93598" y2="24485"/>
                        <a14:foregroundMark x1="88962" y1="35698" x2="88521" y2="38673"/>
                        <a14:foregroundMark x1="88742" y1="38673" x2="92274" y2="40961"/>
                        <a14:foregroundMark x1="92936" y1="42563" x2="94040" y2="41648"/>
                        <a14:foregroundMark x1="97351" y1="40961" x2="98234" y2="37986"/>
                        <a14:foregroundMark x1="97351" y1="41419" x2="97351" y2="41419"/>
                        <a14:foregroundMark x1="51435" y1="4119" x2="51435" y2="4119"/>
                        <a14:foregroundMark x1="40397" y1="3661" x2="40397" y2="3661"/>
                        <a14:foregroundMark x1="31347" y1="5034" x2="29581" y2="5950"/>
                        <a14:foregroundMark x1="8830" y1="22197" x2="6843" y2="29977"/>
                        <a14:foregroundMark x1="3974" y1="40732" x2="8168" y2="57666"/>
                        <a14:foregroundMark x1="8168" y1="57666" x2="37086" y2="75515"/>
                        <a14:foregroundMark x1="37086" y1="75515" x2="58499" y2="71396"/>
                        <a14:foregroundMark x1="58499" y1="71396" x2="59161" y2="69565"/>
                        <a14:foregroundMark x1="29139" y1="90389" x2="29139" y2="90389"/>
                        <a14:foregroundMark x1="29139" y1="92677" x2="35099" y2="91991"/>
                        <a14:foregroundMark x1="38190" y1="92906" x2="44592" y2="95652"/>
                        <a14:foregroundMark x1="47682" y1="96796" x2="61589" y2="94966"/>
                        <a14:foregroundMark x1="61589" y1="94966" x2="61589" y2="94966"/>
                        <a14:foregroundMark x1="61589" y1="94966" x2="62031" y2="94050"/>
                        <a14:foregroundMark x1="66446" y1="91533" x2="66446" y2="91533"/>
                        <a14:foregroundMark x1="66446" y1="90847" x2="57616" y2="91076"/>
                        <a14:foregroundMark x1="56512" y1="91076" x2="58940" y2="91304"/>
                        <a14:foregroundMark x1="61589" y1="91304" x2="65563" y2="89474"/>
                        <a14:foregroundMark x1="66004" y1="89474" x2="62914" y2="91076"/>
                        <a14:foregroundMark x1="48565" y1="94508" x2="46578" y2="94737"/>
                        <a14:foregroundMark x1="66004" y1="76888" x2="71523" y2="79176"/>
                        <a14:foregroundMark x1="74393" y1="78719" x2="76159" y2="75286"/>
                        <a14:foregroundMark x1="47020" y1="81922" x2="39956" y2="82380"/>
                        <a14:foregroundMark x1="32671" y1="84211" x2="28035" y2="79863"/>
                        <a14:foregroundMark x1="24503" y1="76430" x2="24283" y2="75286"/>
                        <a14:foregroundMark x1="19205" y1="70252" x2="22517" y2="74142"/>
                        <a14:foregroundMark x1="33775" y1="84439" x2="45695" y2="82151"/>
                        <a14:foregroundMark x1="45695" y1="82151" x2="60265" y2="81693"/>
                        <a14:foregroundMark x1="60265" y1="81693" x2="61148" y2="79634"/>
                        <a14:foregroundMark x1="61148" y1="79634" x2="60706" y2="80778"/>
                        <a14:foregroundMark x1="45254" y1="85812" x2="45254" y2="85812"/>
                        <a14:foregroundMark x1="46137" y1="88330" x2="52980" y2="86041"/>
                        <a14:foregroundMark x1="52980" y1="85812" x2="51435" y2="85812"/>
                        <a14:foregroundMark x1="43488" y1="86728" x2="47682" y2="88558"/>
                        <a14:foregroundMark x1="25386" y1="6178" x2="26269" y2="5721"/>
                        <a14:foregroundMark x1="39073" y1="1831" x2="35099" y2="2746"/>
                        <a14:foregroundMark x1="34437" y1="2746" x2="30022" y2="4577"/>
                        <a14:foregroundMark x1="28256" y1="5492" x2="29139" y2="5721"/>
                      </a14:backgroundRemoval>
                    </a14:imgEffect>
                  </a14:imgLayer>
                </a14:imgProps>
              </a:ext>
            </a:extLst>
          </a:blip>
          <a:stretch>
            <a:fillRect/>
          </a:stretch>
        </p:blipFill>
        <p:spPr>
          <a:xfrm flipH="1">
            <a:off x="3121590" y="198006"/>
            <a:ext cx="1143000" cy="1088589"/>
          </a:xfrm>
          <a:prstGeom prst="rect">
            <a:avLst/>
          </a:prstGeom>
        </p:spPr>
      </p:pic>
      <p:sp>
        <p:nvSpPr>
          <p:cNvPr id="27" name="Hộp Văn bản 26">
            <a:extLst>
              <a:ext uri="{FF2B5EF4-FFF2-40B4-BE49-F238E27FC236}">
                <a16:creationId xmlns:a16="http://schemas.microsoft.com/office/drawing/2014/main" xmlns="" id="{E0B75ABB-A135-4B5B-A500-6C2CACDC9BB8}"/>
              </a:ext>
            </a:extLst>
          </p:cNvPr>
          <p:cNvSpPr txBox="1"/>
          <p:nvPr/>
        </p:nvSpPr>
        <p:spPr>
          <a:xfrm rot="5400000">
            <a:off x="5241914" y="3599089"/>
            <a:ext cx="2103860" cy="786384"/>
          </a:xfrm>
          <a:prstGeom prst="rect">
            <a:avLst/>
          </a:prstGeom>
        </p:spPr>
        <p:txBody>
          <a:bodyPr vert="horz" lIns="91440" tIns="45720" rIns="91440" bIns="45720" rtlCol="0" anchor="ctr">
            <a:noAutofit/>
          </a:bodyPr>
          <a:lstStyle/>
          <a:p>
            <a:pPr algn="ctr" defTabSz="914400">
              <a:lnSpc>
                <a:spcPct val="90000"/>
              </a:lnSpc>
              <a:spcBef>
                <a:spcPct val="0"/>
              </a:spcBef>
              <a:spcAft>
                <a:spcPts val="600"/>
              </a:spcAft>
            </a:pPr>
            <a:endParaRPr lang="en-US" sz="3600">
              <a:solidFill>
                <a:schemeClr val="bg1"/>
              </a:solidFill>
              <a:latin typeface="SVN-Comic Sans MS" panose="02040603050506020204" pitchFamily="18" charset="0"/>
              <a:ea typeface="+mj-ea"/>
              <a:cs typeface="+mj-cs"/>
            </a:endParaRPr>
          </a:p>
        </p:txBody>
      </p:sp>
      <p:pic>
        <p:nvPicPr>
          <p:cNvPr id="21" name="Picture 20">
            <a:extLst>
              <a:ext uri="{FF2B5EF4-FFF2-40B4-BE49-F238E27FC236}">
                <a16:creationId xmlns:a16="http://schemas.microsoft.com/office/drawing/2014/main" xmlns="" id="{7A0B30B8-5514-4E34-8B8A-CFC18542EBF1}"/>
              </a:ext>
            </a:extLst>
          </p:cNvPr>
          <p:cNvPicPr>
            <a:picLocks noChangeAspect="1"/>
          </p:cNvPicPr>
          <p:nvPr/>
        </p:nvPicPr>
        <p:blipFill rotWithShape="1">
          <a:blip r:embed="rId5"/>
          <a:srcRect l="3751" t="-1" r="75234" b="82326"/>
          <a:stretch/>
        </p:blipFill>
        <p:spPr>
          <a:xfrm>
            <a:off x="542924" y="1194603"/>
            <a:ext cx="2085605" cy="2001243"/>
          </a:xfrm>
          <a:prstGeom prst="flowChartConnector">
            <a:avLst/>
          </a:prstGeom>
        </p:spPr>
      </p:pic>
      <p:sp>
        <p:nvSpPr>
          <p:cNvPr id="2" name="TextBox 1">
            <a:extLst>
              <a:ext uri="{FF2B5EF4-FFF2-40B4-BE49-F238E27FC236}">
                <a16:creationId xmlns:a16="http://schemas.microsoft.com/office/drawing/2014/main" xmlns="" id="{4864875B-9ED2-4064-967B-E833C860B921}"/>
              </a:ext>
            </a:extLst>
          </p:cNvPr>
          <p:cNvSpPr txBox="1"/>
          <p:nvPr/>
        </p:nvSpPr>
        <p:spPr>
          <a:xfrm>
            <a:off x="202483" y="3437901"/>
            <a:ext cx="11787033" cy="1200329"/>
          </a:xfrm>
          <a:prstGeom prst="rect">
            <a:avLst/>
          </a:prstGeom>
          <a:noFill/>
        </p:spPr>
        <p:txBody>
          <a:bodyPr wrap="square" rtlCol="0">
            <a:spAutoFit/>
          </a:bodyPr>
          <a:lstStyle/>
          <a:p>
            <a:pPr marL="457200" indent="-457200">
              <a:buFont typeface="Wingdings" panose="05000000000000000000" pitchFamily="2" charset="2"/>
              <a:buChar char="ü"/>
            </a:pPr>
            <a:r>
              <a:rPr lang="en-US" sz="3600">
                <a:solidFill>
                  <a:srgbClr val="1B04FA"/>
                </a:solidFill>
                <a:latin typeface="Arial" panose="020B0604020202020204" pitchFamily="34" charset="0"/>
                <a:cs typeface="Arial" panose="020B0604020202020204" pitchFamily="34" charset="0"/>
              </a:rPr>
              <a:t>S</a:t>
            </a:r>
            <a:r>
              <a:rPr lang="vi-VN" sz="3600">
                <a:solidFill>
                  <a:srgbClr val="1B04FA"/>
                </a:solidFill>
                <a:latin typeface="Arial" panose="020B0604020202020204" pitchFamily="34" charset="0"/>
                <a:cs typeface="Arial" panose="020B0604020202020204" pitchFamily="34" charset="0"/>
              </a:rPr>
              <a:t>ư</a:t>
            </a:r>
            <a:r>
              <a:rPr lang="en-US" sz="3600">
                <a:solidFill>
                  <a:srgbClr val="1B04FA"/>
                </a:solidFill>
                <a:latin typeface="Arial" panose="020B0604020202020204" pitchFamily="34" charset="0"/>
                <a:cs typeface="Arial" panose="020B0604020202020204" pitchFamily="34" charset="0"/>
              </a:rPr>
              <a:t>u tầm tài liệu,viết một báo cáo ngắn về một trong các nền kinh tế lớn và nền kinh tế mới nổi của Châu Á</a:t>
            </a:r>
          </a:p>
        </p:txBody>
      </p:sp>
      <p:sp>
        <p:nvSpPr>
          <p:cNvPr id="22" name="TextBox 21">
            <a:extLst>
              <a:ext uri="{FF2B5EF4-FFF2-40B4-BE49-F238E27FC236}">
                <a16:creationId xmlns:a16="http://schemas.microsoft.com/office/drawing/2014/main" xmlns="" id="{E635F301-F9C8-4D37-8EE8-B42F65631D9D}"/>
              </a:ext>
            </a:extLst>
          </p:cNvPr>
          <p:cNvSpPr txBox="1"/>
          <p:nvPr/>
        </p:nvSpPr>
        <p:spPr>
          <a:xfrm>
            <a:off x="1455003" y="4835887"/>
            <a:ext cx="3399777" cy="646331"/>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3600">
                <a:solidFill>
                  <a:srgbClr val="1B04FA"/>
                </a:solidFill>
                <a:latin typeface="Arial" panose="020B0604020202020204" pitchFamily="34" charset="0"/>
                <a:cs typeface="Arial" panose="020B0604020202020204" pitchFamily="34" charset="0"/>
              </a:rPr>
              <a:t>Trung Quốc</a:t>
            </a:r>
          </a:p>
        </p:txBody>
      </p:sp>
      <p:sp>
        <p:nvSpPr>
          <p:cNvPr id="24" name="TextBox 23">
            <a:extLst>
              <a:ext uri="{FF2B5EF4-FFF2-40B4-BE49-F238E27FC236}">
                <a16:creationId xmlns:a16="http://schemas.microsoft.com/office/drawing/2014/main" xmlns="" id="{B0F92340-C171-411E-B2DC-CF3F622CA37B}"/>
              </a:ext>
            </a:extLst>
          </p:cNvPr>
          <p:cNvSpPr txBox="1"/>
          <p:nvPr/>
        </p:nvSpPr>
        <p:spPr>
          <a:xfrm>
            <a:off x="1455002" y="5809537"/>
            <a:ext cx="3399777" cy="646331"/>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3600">
                <a:solidFill>
                  <a:srgbClr val="1B04FA"/>
                </a:solidFill>
                <a:latin typeface="Arial" panose="020B0604020202020204" pitchFamily="34" charset="0"/>
                <a:cs typeface="Arial" panose="020B0604020202020204" pitchFamily="34" charset="0"/>
              </a:rPr>
              <a:t>Nhật Bản</a:t>
            </a:r>
          </a:p>
        </p:txBody>
      </p:sp>
      <p:sp>
        <p:nvSpPr>
          <p:cNvPr id="25" name="TextBox 24">
            <a:extLst>
              <a:ext uri="{FF2B5EF4-FFF2-40B4-BE49-F238E27FC236}">
                <a16:creationId xmlns:a16="http://schemas.microsoft.com/office/drawing/2014/main" xmlns="" id="{13C6EACA-8504-4524-9157-3F6D8B1988B1}"/>
              </a:ext>
            </a:extLst>
          </p:cNvPr>
          <p:cNvSpPr txBox="1"/>
          <p:nvPr/>
        </p:nvSpPr>
        <p:spPr>
          <a:xfrm>
            <a:off x="5620273" y="4870924"/>
            <a:ext cx="3399777" cy="646331"/>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3600">
                <a:solidFill>
                  <a:srgbClr val="1B04FA"/>
                </a:solidFill>
                <a:latin typeface="Arial" panose="020B0604020202020204" pitchFamily="34" charset="0"/>
                <a:cs typeface="Arial" panose="020B0604020202020204" pitchFamily="34" charset="0"/>
              </a:rPr>
              <a:t>Hàn Quốc</a:t>
            </a:r>
          </a:p>
        </p:txBody>
      </p:sp>
      <p:sp>
        <p:nvSpPr>
          <p:cNvPr id="28" name="TextBox 27">
            <a:extLst>
              <a:ext uri="{FF2B5EF4-FFF2-40B4-BE49-F238E27FC236}">
                <a16:creationId xmlns:a16="http://schemas.microsoft.com/office/drawing/2014/main" xmlns="" id="{1B387541-1FBF-4CAD-8452-851A491B848F}"/>
              </a:ext>
            </a:extLst>
          </p:cNvPr>
          <p:cNvSpPr txBox="1"/>
          <p:nvPr/>
        </p:nvSpPr>
        <p:spPr>
          <a:xfrm>
            <a:off x="5618797" y="5802083"/>
            <a:ext cx="3399777" cy="646331"/>
          </a:xfrm>
          <a:prstGeom prst="rect">
            <a:avLst/>
          </a:prstGeom>
          <a:solidFill>
            <a:srgbClr val="F7FA76"/>
          </a:solidFill>
        </p:spPr>
        <p:txBody>
          <a:bodyPr wrap="square" rtlCol="0">
            <a:spAutoFit/>
          </a:bodyPr>
          <a:lstStyle/>
          <a:p>
            <a:pPr marL="571500" indent="-571500">
              <a:buFont typeface="Wingdings" panose="05000000000000000000" pitchFamily="2" charset="2"/>
              <a:buChar char="v"/>
            </a:pPr>
            <a:r>
              <a:rPr lang="en-US" sz="3600">
                <a:solidFill>
                  <a:srgbClr val="1B04FA"/>
                </a:solidFill>
                <a:latin typeface="Arial" panose="020B0604020202020204" pitchFamily="34" charset="0"/>
                <a:cs typeface="Arial" panose="020B0604020202020204" pitchFamily="34" charset="0"/>
              </a:rPr>
              <a:t>Xin-ga-po</a:t>
            </a:r>
          </a:p>
        </p:txBody>
      </p:sp>
    </p:spTree>
    <p:extLst>
      <p:ext uri="{BB962C8B-B14F-4D97-AF65-F5344CB8AC3E}">
        <p14:creationId xmlns:p14="http://schemas.microsoft.com/office/powerpoint/2010/main" val="1880761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ppt_x"/>
                                          </p:val>
                                        </p:tav>
                                        <p:tav tm="100000">
                                          <p:val>
                                            <p:strVal val="#ppt_x"/>
                                          </p:val>
                                        </p:tav>
                                      </p:tavLst>
                                    </p:anim>
                                    <p:anim calcmode="lin" valueType="num">
                                      <p:cBhvr additive="base">
                                        <p:cTn id="12" dur="500" fill="hold"/>
                                        <p:tgtEl>
                                          <p:spTgt spid="27"/>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p:cTn id="15" dur="500" fill="hold"/>
                                        <p:tgtEl>
                                          <p:spTgt spid="21"/>
                                        </p:tgtEl>
                                        <p:attrNameLst>
                                          <p:attrName>ppt_w</p:attrName>
                                        </p:attrNameLst>
                                      </p:cBhvr>
                                      <p:tavLst>
                                        <p:tav tm="0">
                                          <p:val>
                                            <p:fltVal val="0"/>
                                          </p:val>
                                        </p:tav>
                                        <p:tav tm="100000">
                                          <p:val>
                                            <p:strVal val="#ppt_w"/>
                                          </p:val>
                                        </p:tav>
                                      </p:tavLst>
                                    </p:anim>
                                    <p:anim calcmode="lin" valueType="num">
                                      <p:cBhvr>
                                        <p:cTn id="16" dur="500" fill="hold"/>
                                        <p:tgtEl>
                                          <p:spTgt spid="21"/>
                                        </p:tgtEl>
                                        <p:attrNameLst>
                                          <p:attrName>ppt_h</p:attrName>
                                        </p:attrNameLst>
                                      </p:cBhvr>
                                      <p:tavLst>
                                        <p:tav tm="0">
                                          <p:val>
                                            <p:fltVal val="0"/>
                                          </p:val>
                                        </p:tav>
                                        <p:tav tm="100000">
                                          <p:val>
                                            <p:strVal val="#ppt_h"/>
                                          </p:val>
                                        </p:tav>
                                      </p:tavLst>
                                    </p:anim>
                                    <p:animEffect transition="in" filter="fade">
                                      <p:cBhvr>
                                        <p:cTn id="1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4EC3BD5-A7DB-4F09-8369-B0199E478EA5}"/>
              </a:ext>
            </a:extLst>
          </p:cNvPr>
          <p:cNvSpPr txBox="1"/>
          <p:nvPr/>
        </p:nvSpPr>
        <p:spPr>
          <a:xfrm>
            <a:off x="1505190" y="2939663"/>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Lập đề c</a:t>
            </a:r>
            <a:r>
              <a:rPr lang="vi-VN" sz="4000">
                <a:solidFill>
                  <a:srgbClr val="1B04FA"/>
                </a:solidFill>
                <a:latin typeface="Arial" panose="020B0604020202020204" pitchFamily="34" charset="0"/>
                <a:cs typeface="Arial" panose="020B0604020202020204" pitchFamily="34" charset="0"/>
              </a:rPr>
              <a:t>ư</a:t>
            </a:r>
            <a:r>
              <a:rPr lang="en-US" sz="4000">
                <a:solidFill>
                  <a:srgbClr val="1B04FA"/>
                </a:solidFill>
                <a:latin typeface="Arial" panose="020B0604020202020204" pitchFamily="34" charset="0"/>
                <a:cs typeface="Arial" panose="020B0604020202020204" pitchFamily="34" charset="0"/>
              </a:rPr>
              <a:t>ơng (đề mục và nội dung)</a:t>
            </a:r>
          </a:p>
        </p:txBody>
      </p:sp>
      <p:sp>
        <p:nvSpPr>
          <p:cNvPr id="10" name="TextBox 9">
            <a:extLst>
              <a:ext uri="{FF2B5EF4-FFF2-40B4-BE49-F238E27FC236}">
                <a16:creationId xmlns:a16="http://schemas.microsoft.com/office/drawing/2014/main" xmlns="" id="{E9C7F1BD-6934-4ECA-AA5E-203D9374344B}"/>
              </a:ext>
            </a:extLst>
          </p:cNvPr>
          <p:cNvSpPr txBox="1"/>
          <p:nvPr/>
        </p:nvSpPr>
        <p:spPr>
          <a:xfrm>
            <a:off x="1562124" y="3964697"/>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Phân công viết báo cáo theo nội dung</a:t>
            </a:r>
          </a:p>
        </p:txBody>
      </p:sp>
      <p:grpSp>
        <p:nvGrpSpPr>
          <p:cNvPr id="11" name="Google Shape;10116;p73">
            <a:extLst>
              <a:ext uri="{FF2B5EF4-FFF2-40B4-BE49-F238E27FC236}">
                <a16:creationId xmlns:a16="http://schemas.microsoft.com/office/drawing/2014/main" xmlns="" id="{E7EDEDA0-1DB3-4A73-B268-0AF34B761D4F}"/>
              </a:ext>
            </a:extLst>
          </p:cNvPr>
          <p:cNvGrpSpPr/>
          <p:nvPr/>
        </p:nvGrpSpPr>
        <p:grpSpPr>
          <a:xfrm rot="5400000">
            <a:off x="5585265" y="-4049064"/>
            <a:ext cx="1782440" cy="10529888"/>
            <a:chOff x="8075075" y="3754290"/>
            <a:chExt cx="255613" cy="613194"/>
          </a:xfrm>
          <a:solidFill>
            <a:srgbClr val="7030A0">
              <a:alpha val="93000"/>
            </a:srgbClr>
          </a:solidFill>
        </p:grpSpPr>
        <p:sp>
          <p:nvSpPr>
            <p:cNvPr id="12" name="Google Shape;10117;p73">
              <a:extLst>
                <a:ext uri="{FF2B5EF4-FFF2-40B4-BE49-F238E27FC236}">
                  <a16:creationId xmlns:a16="http://schemas.microsoft.com/office/drawing/2014/main" xmlns="" id="{14824BF5-AA46-4F4B-8DBA-F6E03362D477}"/>
                </a:ext>
              </a:extLst>
            </p:cNvPr>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 name="Google Shape;10118;p73">
              <a:extLst>
                <a:ext uri="{FF2B5EF4-FFF2-40B4-BE49-F238E27FC236}">
                  <a16:creationId xmlns:a16="http://schemas.microsoft.com/office/drawing/2014/main" xmlns="" id="{955D5B65-16AE-40E0-8925-22A14DF33DCE}"/>
                </a:ext>
              </a:extLst>
            </p:cNvPr>
            <p:cNvSpPr/>
            <p:nvPr/>
          </p:nvSpPr>
          <p:spPr>
            <a:xfrm>
              <a:off x="8075076"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grpSp>
      <p:sp>
        <p:nvSpPr>
          <p:cNvPr id="14" name="Hộp Văn bản 25">
            <a:extLst>
              <a:ext uri="{FF2B5EF4-FFF2-40B4-BE49-F238E27FC236}">
                <a16:creationId xmlns:a16="http://schemas.microsoft.com/office/drawing/2014/main" xmlns="" id="{DB44F6BD-E4C0-48AB-8F16-A251EEB35852}"/>
              </a:ext>
            </a:extLst>
          </p:cNvPr>
          <p:cNvSpPr txBox="1"/>
          <p:nvPr/>
        </p:nvSpPr>
        <p:spPr>
          <a:xfrm>
            <a:off x="2362587" y="901195"/>
            <a:ext cx="8798824" cy="148896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600">
                <a:solidFill>
                  <a:schemeClr val="bg1"/>
                </a:solidFill>
                <a:latin typeface="Arial" panose="020B0604020202020204" pitchFamily="34" charset="0"/>
                <a:cs typeface="Arial" panose="020B0604020202020204" pitchFamily="34" charset="0"/>
              </a:rPr>
              <a:t>b. lập đề cương báo cáo và phân công nhiệm vụ</a:t>
            </a:r>
          </a:p>
          <a:p>
            <a:pPr algn="ctr" defTabSz="914400">
              <a:lnSpc>
                <a:spcPct val="90000"/>
              </a:lnSpc>
              <a:spcBef>
                <a:spcPct val="0"/>
              </a:spcBef>
              <a:spcAft>
                <a:spcPts val="600"/>
              </a:spcAft>
            </a:pPr>
            <a:r>
              <a:rPr lang="en-US" sz="3600">
                <a:solidFill>
                  <a:schemeClr val="bg1"/>
                </a:solidFill>
                <a:latin typeface="Arial" panose="020B0604020202020204" pitchFamily="34" charset="0"/>
                <a:ea typeface="+mj-ea"/>
                <a:cs typeface="Arial" panose="020B0604020202020204" pitchFamily="34" charset="0"/>
              </a:rPr>
              <a:t> </a:t>
            </a:r>
          </a:p>
        </p:txBody>
      </p:sp>
      <p:pic>
        <p:nvPicPr>
          <p:cNvPr id="15" name="Picture 14">
            <a:extLst>
              <a:ext uri="{FF2B5EF4-FFF2-40B4-BE49-F238E27FC236}">
                <a16:creationId xmlns:a16="http://schemas.microsoft.com/office/drawing/2014/main" xmlns="" id="{616B0B65-CFDB-43A9-A663-A179F98E58EB}"/>
              </a:ext>
            </a:extLst>
          </p:cNvPr>
          <p:cNvPicPr>
            <a:picLocks noChangeAspect="1"/>
          </p:cNvPicPr>
          <p:nvPr/>
        </p:nvPicPr>
        <p:blipFill rotWithShape="1">
          <a:blip r:embed="rId2"/>
          <a:srcRect l="3751" t="-1" r="75234" b="82326"/>
          <a:stretch/>
        </p:blipFill>
        <p:spPr>
          <a:xfrm>
            <a:off x="339652" y="215254"/>
            <a:ext cx="2085605" cy="2001243"/>
          </a:xfrm>
          <a:prstGeom prst="flowChartConnector">
            <a:avLst/>
          </a:prstGeom>
        </p:spPr>
      </p:pic>
    </p:spTree>
    <p:extLst>
      <p:ext uri="{BB962C8B-B14F-4D97-AF65-F5344CB8AC3E}">
        <p14:creationId xmlns:p14="http://schemas.microsoft.com/office/powerpoint/2010/main" val="1316139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54EC3BD5-A7DB-4F09-8369-B0199E478EA5}"/>
              </a:ext>
            </a:extLst>
          </p:cNvPr>
          <p:cNvSpPr txBox="1"/>
          <p:nvPr/>
        </p:nvSpPr>
        <p:spPr>
          <a:xfrm>
            <a:off x="2194795" y="2325902"/>
            <a:ext cx="11787033" cy="830997"/>
          </a:xfrm>
          <a:prstGeom prst="rect">
            <a:avLst/>
          </a:prstGeom>
          <a:noFill/>
        </p:spPr>
        <p:txBody>
          <a:bodyPr wrap="square" rtlCol="0">
            <a:spAutoFit/>
          </a:bodyPr>
          <a:lstStyle/>
          <a:p>
            <a:pPr marL="457200" indent="-457200">
              <a:buFont typeface="Wingdings" panose="05000000000000000000" pitchFamily="2" charset="2"/>
              <a:buChar char="ü"/>
            </a:pPr>
            <a:r>
              <a:rPr lang="en-US" sz="4800">
                <a:solidFill>
                  <a:srgbClr val="1B04FA"/>
                </a:solidFill>
                <a:latin typeface="Arial" panose="020B0604020202020204" pitchFamily="34" charset="0"/>
                <a:cs typeface="Arial" panose="020B0604020202020204" pitchFamily="34" charset="0"/>
              </a:rPr>
              <a:t>Mạng Internet</a:t>
            </a:r>
          </a:p>
        </p:txBody>
      </p:sp>
      <p:sp>
        <p:nvSpPr>
          <p:cNvPr id="10" name="TextBox 9">
            <a:extLst>
              <a:ext uri="{FF2B5EF4-FFF2-40B4-BE49-F238E27FC236}">
                <a16:creationId xmlns:a16="http://schemas.microsoft.com/office/drawing/2014/main" xmlns="" id="{E9C7F1BD-6934-4ECA-AA5E-203D9374344B}"/>
              </a:ext>
            </a:extLst>
          </p:cNvPr>
          <p:cNvSpPr txBox="1"/>
          <p:nvPr/>
        </p:nvSpPr>
        <p:spPr>
          <a:xfrm>
            <a:off x="2362587" y="5811749"/>
            <a:ext cx="11787033" cy="830997"/>
          </a:xfrm>
          <a:prstGeom prst="rect">
            <a:avLst/>
          </a:prstGeom>
          <a:noFill/>
        </p:spPr>
        <p:txBody>
          <a:bodyPr wrap="square" rtlCol="0">
            <a:spAutoFit/>
          </a:bodyPr>
          <a:lstStyle/>
          <a:p>
            <a:pPr marL="457200" indent="-457200">
              <a:buFont typeface="Wingdings" panose="05000000000000000000" pitchFamily="2" charset="2"/>
              <a:buChar char="ü"/>
            </a:pPr>
            <a:r>
              <a:rPr lang="en-US" sz="4800">
                <a:solidFill>
                  <a:srgbClr val="1B04FA"/>
                </a:solidFill>
                <a:latin typeface="Arial" panose="020B0604020202020204" pitchFamily="34" charset="0"/>
                <a:cs typeface="Arial" panose="020B0604020202020204" pitchFamily="34" charset="0"/>
              </a:rPr>
              <a:t>Sách, báo, tạp chí</a:t>
            </a:r>
          </a:p>
        </p:txBody>
      </p:sp>
      <p:grpSp>
        <p:nvGrpSpPr>
          <p:cNvPr id="11" name="Google Shape;10116;p73">
            <a:extLst>
              <a:ext uri="{FF2B5EF4-FFF2-40B4-BE49-F238E27FC236}">
                <a16:creationId xmlns:a16="http://schemas.microsoft.com/office/drawing/2014/main" xmlns="" id="{E7EDEDA0-1DB3-4A73-B268-0AF34B761D4F}"/>
              </a:ext>
            </a:extLst>
          </p:cNvPr>
          <p:cNvGrpSpPr/>
          <p:nvPr/>
        </p:nvGrpSpPr>
        <p:grpSpPr>
          <a:xfrm rot="5400000">
            <a:off x="5585265" y="-4049064"/>
            <a:ext cx="1782440" cy="10529888"/>
            <a:chOff x="8075075" y="3754290"/>
            <a:chExt cx="255613" cy="613194"/>
          </a:xfrm>
          <a:solidFill>
            <a:schemeClr val="accent2">
              <a:alpha val="93000"/>
            </a:schemeClr>
          </a:solidFill>
        </p:grpSpPr>
        <p:sp>
          <p:nvSpPr>
            <p:cNvPr id="12" name="Google Shape;10117;p73">
              <a:extLst>
                <a:ext uri="{FF2B5EF4-FFF2-40B4-BE49-F238E27FC236}">
                  <a16:creationId xmlns:a16="http://schemas.microsoft.com/office/drawing/2014/main" xmlns="" id="{14824BF5-AA46-4F4B-8DBA-F6E03362D477}"/>
                </a:ext>
              </a:extLst>
            </p:cNvPr>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13" name="Google Shape;10118;p73">
              <a:extLst>
                <a:ext uri="{FF2B5EF4-FFF2-40B4-BE49-F238E27FC236}">
                  <a16:creationId xmlns:a16="http://schemas.microsoft.com/office/drawing/2014/main" xmlns="" id="{955D5B65-16AE-40E0-8925-22A14DF33DCE}"/>
                </a:ext>
              </a:extLst>
            </p:cNvPr>
            <p:cNvSpPr/>
            <p:nvPr/>
          </p:nvSpPr>
          <p:spPr>
            <a:xfrm>
              <a:off x="8075076"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grpSp>
      <p:sp>
        <p:nvSpPr>
          <p:cNvPr id="14" name="Hộp Văn bản 25">
            <a:extLst>
              <a:ext uri="{FF2B5EF4-FFF2-40B4-BE49-F238E27FC236}">
                <a16:creationId xmlns:a16="http://schemas.microsoft.com/office/drawing/2014/main" xmlns="" id="{DB44F6BD-E4C0-48AB-8F16-A251EEB35852}"/>
              </a:ext>
            </a:extLst>
          </p:cNvPr>
          <p:cNvSpPr txBox="1"/>
          <p:nvPr/>
        </p:nvSpPr>
        <p:spPr>
          <a:xfrm>
            <a:off x="2425257" y="784522"/>
            <a:ext cx="8798824" cy="148896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3600">
                <a:solidFill>
                  <a:schemeClr val="bg1"/>
                </a:solidFill>
                <a:latin typeface="Arial" panose="020B0604020202020204" pitchFamily="34" charset="0"/>
                <a:cs typeface="Arial" panose="020B0604020202020204" pitchFamily="34" charset="0"/>
              </a:rPr>
              <a:t>c. Sưu tầm tài liệu</a:t>
            </a:r>
          </a:p>
          <a:p>
            <a:pPr algn="ctr" defTabSz="914400">
              <a:lnSpc>
                <a:spcPct val="90000"/>
              </a:lnSpc>
              <a:spcBef>
                <a:spcPct val="0"/>
              </a:spcBef>
              <a:spcAft>
                <a:spcPts val="600"/>
              </a:spcAft>
            </a:pPr>
            <a:r>
              <a:rPr lang="en-US" sz="3600">
                <a:solidFill>
                  <a:schemeClr val="bg1"/>
                </a:solidFill>
                <a:latin typeface="Arial" panose="020B0604020202020204" pitchFamily="34" charset="0"/>
                <a:ea typeface="+mj-ea"/>
                <a:cs typeface="Arial" panose="020B0604020202020204" pitchFamily="34" charset="0"/>
              </a:rPr>
              <a:t> </a:t>
            </a:r>
          </a:p>
        </p:txBody>
      </p:sp>
      <p:pic>
        <p:nvPicPr>
          <p:cNvPr id="15" name="Picture 14">
            <a:extLst>
              <a:ext uri="{FF2B5EF4-FFF2-40B4-BE49-F238E27FC236}">
                <a16:creationId xmlns:a16="http://schemas.microsoft.com/office/drawing/2014/main" xmlns="" id="{616B0B65-CFDB-43A9-A663-A179F98E58EB}"/>
              </a:ext>
            </a:extLst>
          </p:cNvPr>
          <p:cNvPicPr>
            <a:picLocks noChangeAspect="1"/>
          </p:cNvPicPr>
          <p:nvPr/>
        </p:nvPicPr>
        <p:blipFill rotWithShape="1">
          <a:blip r:embed="rId2"/>
          <a:srcRect l="3751" t="-1" r="75234" b="82326"/>
          <a:stretch/>
        </p:blipFill>
        <p:spPr>
          <a:xfrm>
            <a:off x="339652" y="215254"/>
            <a:ext cx="2085605" cy="2001243"/>
          </a:xfrm>
          <a:prstGeom prst="flowChartConnector">
            <a:avLst/>
          </a:prstGeom>
        </p:spPr>
      </p:pic>
      <p:sp>
        <p:nvSpPr>
          <p:cNvPr id="3" name="Rectangle 2">
            <a:extLst>
              <a:ext uri="{FF2B5EF4-FFF2-40B4-BE49-F238E27FC236}">
                <a16:creationId xmlns:a16="http://schemas.microsoft.com/office/drawing/2014/main" xmlns="" id="{E62CF674-BB80-42DE-AE31-D7C806B8FB7C}"/>
              </a:ext>
            </a:extLst>
          </p:cNvPr>
          <p:cNvSpPr/>
          <p:nvPr/>
        </p:nvSpPr>
        <p:spPr>
          <a:xfrm>
            <a:off x="501042" y="3176761"/>
            <a:ext cx="11787033" cy="2554545"/>
          </a:xfrm>
          <a:prstGeom prst="rect">
            <a:avLst/>
          </a:prstGeom>
        </p:spPr>
        <p:txBody>
          <a:bodyPr wrap="square">
            <a:spAutoFit/>
          </a:bodyPr>
          <a:lstStyle/>
          <a:p>
            <a:pPr algn="just"/>
            <a:r>
              <a:rPr lang="vi-VN" sz="3200" dirty="0">
                <a:solidFill>
                  <a:srgbClr val="FF0066"/>
                </a:solidFill>
                <a:ea typeface="Noto Sans" panose="020B0502040504020204" pitchFamily="34" charset="0"/>
                <a:cs typeface="Noto Sans" panose="020B0502040504020204" pitchFamily="34" charset="0"/>
              </a:rPr>
              <a:t>- Website cung cấp thông tin cơ bản về tự nhiên, dân cư, kinh tế của từng quốc gia: </a:t>
            </a:r>
            <a:r>
              <a:rPr lang="vi-VN" sz="3200" dirty="0">
                <a:solidFill>
                  <a:srgbClr val="FF0066"/>
                </a:solidFill>
                <a:ea typeface="Noto Sans" panose="020B0502040504020204" pitchFamily="34" charset="0"/>
                <a:cs typeface="Noto Sans" panose="020B0502040504020204" pitchFamily="34" charset="0"/>
                <a:hlinkClick r:id="rId3">
                  <a:extLst>
                    <a:ext uri="{A12FA001-AC4F-418D-AE19-62706E023703}">
                      <ahyp:hlinkClr xmlns:ahyp="http://schemas.microsoft.com/office/drawing/2018/hyperlinkcolor" xmlns="" val="tx"/>
                    </a:ext>
                  </a:extLst>
                </a:hlinkClick>
              </a:rPr>
              <a:t>https://www.britannica.com/</a:t>
            </a:r>
            <a:endParaRPr lang="vi-VN" sz="3200" dirty="0">
              <a:solidFill>
                <a:srgbClr val="FF0066"/>
              </a:solidFill>
              <a:ea typeface="Noto Sans" panose="020B0502040504020204" pitchFamily="34" charset="0"/>
              <a:cs typeface="Noto Sans" panose="020B0502040504020204" pitchFamily="34" charset="0"/>
            </a:endParaRPr>
          </a:p>
          <a:p>
            <a:pPr algn="just"/>
            <a:r>
              <a:rPr lang="vi-VN" sz="3200" dirty="0">
                <a:solidFill>
                  <a:srgbClr val="FF0066"/>
                </a:solidFill>
                <a:ea typeface="Noto Sans" panose="020B0502040504020204" pitchFamily="34" charset="0"/>
                <a:cs typeface="Noto Sans" panose="020B0502040504020204" pitchFamily="34" charset="0"/>
              </a:rPr>
              <a:t>- Website cung cấp số liệu của từng quốc gia: </a:t>
            </a:r>
            <a:r>
              <a:rPr lang="vi-VN" sz="3200" dirty="0">
                <a:solidFill>
                  <a:srgbClr val="FF0066"/>
                </a:solidFill>
                <a:ea typeface="Noto Sans" panose="020B0502040504020204" pitchFamily="34" charset="0"/>
                <a:cs typeface="Noto Sans" panose="020B0502040504020204" pitchFamily="34" charset="0"/>
                <a:hlinkClick r:id="rId4">
                  <a:extLst>
                    <a:ext uri="{A12FA001-AC4F-418D-AE19-62706E023703}">
                      <ahyp:hlinkClr xmlns:ahyp="http://schemas.microsoft.com/office/drawing/2018/hyperlinkcolor" xmlns="" val="tx"/>
                    </a:ext>
                  </a:extLst>
                </a:hlinkClick>
              </a:rPr>
              <a:t>https://databank.worldbank.org/source/world-development-indicators</a:t>
            </a:r>
            <a:endParaRPr lang="en-US" dirty="0"/>
          </a:p>
        </p:txBody>
      </p:sp>
    </p:spTree>
    <p:extLst>
      <p:ext uri="{BB962C8B-B14F-4D97-AF65-F5344CB8AC3E}">
        <p14:creationId xmlns:p14="http://schemas.microsoft.com/office/powerpoint/2010/main" val="317351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oogle Shape;10116;p73">
            <a:extLst>
              <a:ext uri="{FF2B5EF4-FFF2-40B4-BE49-F238E27FC236}">
                <a16:creationId xmlns:a16="http://schemas.microsoft.com/office/drawing/2014/main" xmlns="" id="{3F783E2F-62A3-4656-B769-808669D04A74}"/>
              </a:ext>
            </a:extLst>
          </p:cNvPr>
          <p:cNvGrpSpPr/>
          <p:nvPr/>
        </p:nvGrpSpPr>
        <p:grpSpPr>
          <a:xfrm rot="5400000">
            <a:off x="4522444" y="-3506093"/>
            <a:ext cx="1997487" cy="9546952"/>
            <a:chOff x="8075075" y="3754290"/>
            <a:chExt cx="255613" cy="613194"/>
          </a:xfrm>
          <a:solidFill>
            <a:srgbClr val="0070C0"/>
          </a:solidFill>
        </p:grpSpPr>
        <p:sp>
          <p:nvSpPr>
            <p:cNvPr id="5" name="Google Shape;10117;p73">
              <a:extLst>
                <a:ext uri="{FF2B5EF4-FFF2-40B4-BE49-F238E27FC236}">
                  <a16:creationId xmlns:a16="http://schemas.microsoft.com/office/drawing/2014/main" xmlns="" id="{CFE6C315-25FA-41EF-8BA2-76461C440850}"/>
                </a:ext>
              </a:extLst>
            </p:cNvPr>
            <p:cNvSpPr/>
            <p:nvPr/>
          </p:nvSpPr>
          <p:spPr>
            <a:xfrm>
              <a:off x="8075075" y="4252967"/>
              <a:ext cx="255612" cy="114517"/>
            </a:xfrm>
            <a:custGeom>
              <a:avLst/>
              <a:gdLst/>
              <a:ahLst/>
              <a:cxnLst/>
              <a:rect l="l" t="t" r="r" b="b"/>
              <a:pathLst>
                <a:path w="16734" h="7497" extrusionOk="0">
                  <a:moveTo>
                    <a:pt x="1" y="1"/>
                  </a:moveTo>
                  <a:lnTo>
                    <a:pt x="8369" y="7496"/>
                  </a:lnTo>
                  <a:lnTo>
                    <a:pt x="16734" y="1"/>
                  </a:ln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sp>
          <p:nvSpPr>
            <p:cNvPr id="6" name="Google Shape;10118;p73">
              <a:extLst>
                <a:ext uri="{FF2B5EF4-FFF2-40B4-BE49-F238E27FC236}">
                  <a16:creationId xmlns:a16="http://schemas.microsoft.com/office/drawing/2014/main" xmlns="" id="{0FFC4E13-0873-42FC-B2CE-15513F9FDFF6}"/>
                </a:ext>
              </a:extLst>
            </p:cNvPr>
            <p:cNvSpPr/>
            <p:nvPr/>
          </p:nvSpPr>
          <p:spPr>
            <a:xfrm>
              <a:off x="8075076" y="3754290"/>
              <a:ext cx="255612" cy="498713"/>
            </a:xfrm>
            <a:custGeom>
              <a:avLst/>
              <a:gdLst/>
              <a:ahLst/>
              <a:cxnLst/>
              <a:rect l="l" t="t" r="r" b="b"/>
              <a:pathLst>
                <a:path w="16734" h="32649" extrusionOk="0">
                  <a:moveTo>
                    <a:pt x="8369" y="0"/>
                  </a:moveTo>
                  <a:cubicBezTo>
                    <a:pt x="3747" y="0"/>
                    <a:pt x="1" y="3747"/>
                    <a:pt x="1" y="8366"/>
                  </a:cubicBezTo>
                  <a:lnTo>
                    <a:pt x="1" y="32649"/>
                  </a:lnTo>
                  <a:lnTo>
                    <a:pt x="16734" y="32649"/>
                  </a:lnTo>
                  <a:lnTo>
                    <a:pt x="16734" y="8366"/>
                  </a:lnTo>
                  <a:cubicBezTo>
                    <a:pt x="16734" y="3744"/>
                    <a:pt x="12987" y="0"/>
                    <a:pt x="8369" y="0"/>
                  </a:cubicBezTo>
                  <a:close/>
                </a:path>
              </a:pathLst>
            </a:custGeom>
            <a:grpFill/>
            <a:ln w="28575" cap="flat" cmpd="sng">
              <a:noFill/>
              <a:prstDash val="solid"/>
              <a:round/>
              <a:headEnd type="none" w="sm" len="sm"/>
              <a:tailEnd type="none" w="sm" len="sm"/>
            </a:ln>
          </p:spPr>
          <p:txBody>
            <a:bodyPr spcFirstLastPara="1" wrap="square" lIns="91425" tIns="91425" rIns="91425" bIns="91425" anchor="ctr" anchorCtr="0">
              <a:noAutofit/>
            </a:bodyPr>
            <a:lstStyle/>
            <a:p>
              <a:pPr defTabSz="914400">
                <a:buClr>
                  <a:srgbClr val="000000"/>
                </a:buClr>
                <a:buFont typeface="Arial"/>
                <a:buNone/>
              </a:pPr>
              <a:endParaRPr sz="1400" kern="0">
                <a:solidFill>
                  <a:srgbClr val="000000"/>
                </a:solidFill>
                <a:latin typeface="Arial"/>
                <a:cs typeface="Arial"/>
                <a:sym typeface="Arial"/>
              </a:endParaRPr>
            </a:p>
          </p:txBody>
        </p:sp>
      </p:grpSp>
      <p:sp>
        <p:nvSpPr>
          <p:cNvPr id="8" name="Hộp Văn bản 25">
            <a:extLst>
              <a:ext uri="{FF2B5EF4-FFF2-40B4-BE49-F238E27FC236}">
                <a16:creationId xmlns:a16="http://schemas.microsoft.com/office/drawing/2014/main" xmlns="" id="{42124BBE-5A6F-4A74-A5EF-77B2FA355426}"/>
              </a:ext>
            </a:extLst>
          </p:cNvPr>
          <p:cNvSpPr txBox="1"/>
          <p:nvPr/>
        </p:nvSpPr>
        <p:spPr>
          <a:xfrm>
            <a:off x="1495838" y="725406"/>
            <a:ext cx="8798824" cy="1488969"/>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a:solidFill>
                  <a:schemeClr val="bg1"/>
                </a:solidFill>
                <a:latin typeface="Arial" panose="020B0604020202020204" pitchFamily="34" charset="0"/>
                <a:cs typeface="Arial" panose="020B0604020202020204" pitchFamily="34" charset="0"/>
              </a:rPr>
              <a:t>d. Chọn lọc, xử lí thông tin</a:t>
            </a:r>
          </a:p>
          <a:p>
            <a:pPr algn="ctr" defTabSz="914400">
              <a:lnSpc>
                <a:spcPct val="90000"/>
              </a:lnSpc>
              <a:spcBef>
                <a:spcPct val="0"/>
              </a:spcBef>
              <a:spcAft>
                <a:spcPts val="600"/>
              </a:spcAft>
            </a:pPr>
            <a:r>
              <a:rPr lang="en-US" sz="3600">
                <a:solidFill>
                  <a:schemeClr val="bg1"/>
                </a:solidFill>
                <a:latin typeface="SVN-Comic Sans MS" panose="02040603050506020204" pitchFamily="18" charset="0"/>
                <a:ea typeface="+mj-ea"/>
                <a:cs typeface="+mj-cs"/>
              </a:rPr>
              <a:t> </a:t>
            </a:r>
          </a:p>
        </p:txBody>
      </p:sp>
      <p:sp>
        <p:nvSpPr>
          <p:cNvPr id="9" name="TextBox 8">
            <a:extLst>
              <a:ext uri="{FF2B5EF4-FFF2-40B4-BE49-F238E27FC236}">
                <a16:creationId xmlns:a16="http://schemas.microsoft.com/office/drawing/2014/main" xmlns="" id="{54EC3BD5-A7DB-4F09-8369-B0199E478EA5}"/>
              </a:ext>
            </a:extLst>
          </p:cNvPr>
          <p:cNvSpPr txBox="1"/>
          <p:nvPr/>
        </p:nvSpPr>
        <p:spPr>
          <a:xfrm>
            <a:off x="404967" y="2671134"/>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Chọn lọc t</a:t>
            </a:r>
            <a:r>
              <a:rPr lang="vi-VN" sz="4000">
                <a:solidFill>
                  <a:srgbClr val="1B04FA"/>
                </a:solidFill>
                <a:latin typeface="Arial" panose="020B0604020202020204" pitchFamily="34" charset="0"/>
                <a:cs typeface="Arial" panose="020B0604020202020204" pitchFamily="34" charset="0"/>
              </a:rPr>
              <a:t>ư</a:t>
            </a:r>
            <a:r>
              <a:rPr lang="en-US" sz="4000">
                <a:solidFill>
                  <a:srgbClr val="1B04FA"/>
                </a:solidFill>
                <a:latin typeface="Arial" panose="020B0604020202020204" pitchFamily="34" charset="0"/>
                <a:cs typeface="Arial" panose="020B0604020202020204" pitchFamily="34" charset="0"/>
              </a:rPr>
              <a:t> liệu từ các nguồn đã tìm</a:t>
            </a:r>
          </a:p>
        </p:txBody>
      </p:sp>
      <p:sp>
        <p:nvSpPr>
          <p:cNvPr id="10" name="TextBox 9">
            <a:extLst>
              <a:ext uri="{FF2B5EF4-FFF2-40B4-BE49-F238E27FC236}">
                <a16:creationId xmlns:a16="http://schemas.microsoft.com/office/drawing/2014/main" xmlns="" id="{E9C7F1BD-6934-4ECA-AA5E-203D9374344B}"/>
              </a:ext>
            </a:extLst>
          </p:cNvPr>
          <p:cNvSpPr txBox="1"/>
          <p:nvPr/>
        </p:nvSpPr>
        <p:spPr>
          <a:xfrm>
            <a:off x="461901" y="3696168"/>
            <a:ext cx="11787033" cy="707886"/>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Xử lí số liệu, t</a:t>
            </a:r>
            <a:r>
              <a:rPr lang="vi-VN" sz="4000">
                <a:solidFill>
                  <a:srgbClr val="1B04FA"/>
                </a:solidFill>
                <a:latin typeface="Arial" panose="020B0604020202020204" pitchFamily="34" charset="0"/>
                <a:cs typeface="Arial" panose="020B0604020202020204" pitchFamily="34" charset="0"/>
              </a:rPr>
              <a:t>ư</a:t>
            </a:r>
            <a:r>
              <a:rPr lang="en-US" sz="4000">
                <a:solidFill>
                  <a:srgbClr val="1B04FA"/>
                </a:solidFill>
                <a:latin typeface="Arial" panose="020B0604020202020204" pitchFamily="34" charset="0"/>
                <a:cs typeface="Arial" panose="020B0604020202020204" pitchFamily="34" charset="0"/>
              </a:rPr>
              <a:t> liệu,hình ảnh</a:t>
            </a:r>
          </a:p>
        </p:txBody>
      </p:sp>
      <p:sp>
        <p:nvSpPr>
          <p:cNvPr id="11" name="TextBox 10">
            <a:extLst>
              <a:ext uri="{FF2B5EF4-FFF2-40B4-BE49-F238E27FC236}">
                <a16:creationId xmlns:a16="http://schemas.microsoft.com/office/drawing/2014/main" xmlns="" id="{A325BE5E-80F1-4983-AE17-CADFDA27A781}"/>
              </a:ext>
            </a:extLst>
          </p:cNvPr>
          <p:cNvSpPr txBox="1"/>
          <p:nvPr/>
        </p:nvSpPr>
        <p:spPr>
          <a:xfrm>
            <a:off x="404966" y="4720092"/>
            <a:ext cx="11787033" cy="1323439"/>
          </a:xfrm>
          <a:prstGeom prst="rect">
            <a:avLst/>
          </a:prstGeom>
          <a:noFill/>
        </p:spPr>
        <p:txBody>
          <a:bodyPr wrap="square" rtlCol="0">
            <a:spAutoFit/>
          </a:bodyPr>
          <a:lstStyle/>
          <a:p>
            <a:pPr marL="457200" indent="-457200">
              <a:buFont typeface="Wingdings" panose="05000000000000000000" pitchFamily="2" charset="2"/>
              <a:buChar char="ü"/>
            </a:pPr>
            <a:r>
              <a:rPr lang="en-US" sz="4000">
                <a:solidFill>
                  <a:srgbClr val="1B04FA"/>
                </a:solidFill>
                <a:latin typeface="Arial" panose="020B0604020202020204" pitchFamily="34" charset="0"/>
                <a:cs typeface="Arial" panose="020B0604020202020204" pitchFamily="34" charset="0"/>
              </a:rPr>
              <a:t>Sắp xếp các thông tin, số liệu,.. theo đề c</a:t>
            </a:r>
            <a:r>
              <a:rPr lang="vi-VN" sz="4000">
                <a:solidFill>
                  <a:srgbClr val="1B04FA"/>
                </a:solidFill>
                <a:latin typeface="Arial" panose="020B0604020202020204" pitchFamily="34" charset="0"/>
                <a:cs typeface="Arial" panose="020B0604020202020204" pitchFamily="34" charset="0"/>
              </a:rPr>
              <a:t>ư</a:t>
            </a:r>
            <a:r>
              <a:rPr lang="en-US" sz="4000">
                <a:solidFill>
                  <a:srgbClr val="1B04FA"/>
                </a:solidFill>
                <a:latin typeface="Arial" panose="020B0604020202020204" pitchFamily="34" charset="0"/>
                <a:cs typeface="Arial" panose="020B0604020202020204" pitchFamily="34" charset="0"/>
              </a:rPr>
              <a:t>ơng đã xây dựng</a:t>
            </a:r>
          </a:p>
        </p:txBody>
      </p:sp>
      <p:pic>
        <p:nvPicPr>
          <p:cNvPr id="13" name="Picture 12">
            <a:extLst>
              <a:ext uri="{FF2B5EF4-FFF2-40B4-BE49-F238E27FC236}">
                <a16:creationId xmlns:a16="http://schemas.microsoft.com/office/drawing/2014/main" xmlns="" id="{AAA14E05-EB16-452C-A002-4FBDD67D7A89}"/>
              </a:ext>
            </a:extLst>
          </p:cNvPr>
          <p:cNvPicPr>
            <a:picLocks noChangeAspect="1"/>
          </p:cNvPicPr>
          <p:nvPr/>
        </p:nvPicPr>
        <p:blipFill rotWithShape="1">
          <a:blip r:embed="rId2"/>
          <a:srcRect l="3751" t="-1" r="75234" b="82326"/>
          <a:stretch/>
        </p:blipFill>
        <p:spPr>
          <a:xfrm>
            <a:off x="339652" y="215254"/>
            <a:ext cx="2085605" cy="2001243"/>
          </a:xfrm>
          <a:prstGeom prst="flowChartConnector">
            <a:avLst/>
          </a:prstGeom>
        </p:spPr>
      </p:pic>
    </p:spTree>
    <p:extLst>
      <p:ext uri="{BB962C8B-B14F-4D97-AF65-F5344CB8AC3E}">
        <p14:creationId xmlns:p14="http://schemas.microsoft.com/office/powerpoint/2010/main" val="4716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3361156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279</TotalTime>
  <Words>1803</Words>
  <Application>Microsoft Office PowerPoint</Application>
  <PresentationFormat>Custom</PresentationFormat>
  <Paragraphs>213</Paragraphs>
  <Slides>44</Slides>
  <Notes>9</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TRUNG QUỐC</vt:lpstr>
      <vt:lpstr>TRUNG QUỐC</vt:lpstr>
      <vt:lpstr>TRUNG QUỐC</vt:lpstr>
      <vt:lpstr>TRUNG QUỐC</vt:lpstr>
      <vt:lpstr>TRUNG QUỐC</vt:lpstr>
      <vt:lpstr>TRUNG QUỐC</vt:lpstr>
      <vt:lpstr>ẤN ĐỘ</vt:lpstr>
      <vt:lpstr>ẤN ĐỘ</vt:lpstr>
      <vt:lpstr>ẤN ĐỘ</vt:lpstr>
      <vt:lpstr>ẤN ĐỘ</vt:lpstr>
      <vt:lpstr>ẤN ĐỘ</vt:lpstr>
      <vt:lpstr>ẤN ĐỘ</vt:lpstr>
      <vt:lpstr>ẤN ĐỘ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HS</cp:lastModifiedBy>
  <cp:revision>29</cp:revision>
  <dcterms:created xsi:type="dcterms:W3CDTF">2022-04-24T01:51:04Z</dcterms:created>
  <dcterms:modified xsi:type="dcterms:W3CDTF">2022-11-26T03:18:02Z</dcterms:modified>
</cp:coreProperties>
</file>