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1437" r:id="rId2"/>
    <p:sldId id="1426" r:id="rId3"/>
    <p:sldId id="387" r:id="rId4"/>
    <p:sldId id="273" r:id="rId5"/>
    <p:sldId id="274" r:id="rId6"/>
    <p:sldId id="278" r:id="rId7"/>
    <p:sldId id="277" r:id="rId8"/>
    <p:sldId id="275" r:id="rId9"/>
    <p:sldId id="579" r:id="rId10"/>
    <p:sldId id="1376" r:id="rId11"/>
    <p:sldId id="1378" r:id="rId12"/>
    <p:sldId id="1300" r:id="rId13"/>
    <p:sldId id="1416" r:id="rId14"/>
    <p:sldId id="1403" r:id="rId15"/>
    <p:sldId id="1419" r:id="rId16"/>
    <p:sldId id="1418" r:id="rId17"/>
    <p:sldId id="1420" r:id="rId18"/>
    <p:sldId id="1421" r:id="rId19"/>
    <p:sldId id="1422" r:id="rId20"/>
    <p:sldId id="626" r:id="rId21"/>
    <p:sldId id="1407" r:id="rId22"/>
    <p:sldId id="302" r:id="rId23"/>
    <p:sldId id="303" r:id="rId24"/>
    <p:sldId id="480" r:id="rId25"/>
    <p:sldId id="1410" r:id="rId26"/>
    <p:sldId id="1423" r:id="rId27"/>
    <p:sldId id="1431" r:id="rId28"/>
    <p:sldId id="1432" r:id="rId29"/>
    <p:sldId id="1433" r:id="rId30"/>
    <p:sldId id="1434" r:id="rId31"/>
    <p:sldId id="1435" r:id="rId32"/>
    <p:sldId id="1430" r:id="rId33"/>
    <p:sldId id="1428" r:id="rId34"/>
    <p:sldId id="1429" r:id="rId35"/>
    <p:sldId id="300" r:id="rId36"/>
    <p:sldId id="320" r:id="rId37"/>
    <p:sldId id="1427" r:id="rId38"/>
    <p:sldId id="1415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  <a:srgbClr val="1B04FA"/>
    <a:srgbClr val="F7FA76"/>
    <a:srgbClr val="FCFEB0"/>
    <a:srgbClr val="1503BD"/>
    <a:srgbClr val="1C11AF"/>
    <a:srgbClr val="FF0000"/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5859" autoAdjust="0"/>
  </p:normalViewPr>
  <p:slideViewPr>
    <p:cSldViewPr snapToGrid="0">
      <p:cViewPr varScale="1">
        <p:scale>
          <a:sx n="38" d="100"/>
          <a:sy n="38" d="100"/>
        </p:scale>
        <p:origin x="50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67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35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78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07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0D961D-546B-4B47-B190-CEE8F668F95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7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58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vòng quay chọn câu hỏi t</a:t>
            </a:r>
            <a:r>
              <a:rPr lang="vi-VN"/>
              <a:t>ư</a:t>
            </a:r>
            <a:r>
              <a:rPr lang="en-US"/>
              <a:t>ơng úng với ô quay, bấm vào thiên thần để tới bài mới nhé thầy cô.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8E120-D41F-4026-8DA0-C6620364AD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51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châu</a:t>
            </a:r>
            <a:r>
              <a:rPr lang="en-US" dirty="0"/>
              <a:t> á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đây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67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45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58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08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15BA16A-B0ED-47A3-91F3-308411AD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DCCE324-5B29-414C-B801-EC18D619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723498-7C5C-482B-B50E-CAA44CDE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D56F9-EDCA-48A8-9511-86016BC29C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906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7939DF-5F8B-440C-AA5E-5AC7A5750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2BF881-E3C0-4E49-8BF9-D765C738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53E5B2-5961-44F0-90E9-3453349A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66F27-BF5A-467E-AD1F-640AD392E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34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  <p:sldLayoutId id="2147483761" r:id="rId47"/>
    <p:sldLayoutId id="2147483762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3.xml"/><Relationship Id="rId7" Type="http://schemas.microsoft.com/office/2007/relationships/hdphoto" Target="../media/hdphoto5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Relationship Id="rId9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jpeg"/><Relationship Id="rId5" Type="http://schemas.openxmlformats.org/officeDocument/2006/relationships/image" Target="../media/image29.png"/><Relationship Id="rId10" Type="http://schemas.microsoft.com/office/2007/relationships/hdphoto" Target="../media/hdphoto7.wdp"/><Relationship Id="rId4" Type="http://schemas.openxmlformats.org/officeDocument/2006/relationships/image" Target="../media/image21.jpe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3.xml"/><Relationship Id="rId7" Type="http://schemas.openxmlformats.org/officeDocument/2006/relationships/slide" Target="slide4.xml"/><Relationship Id="rId12" Type="http://schemas.openxmlformats.org/officeDocument/2006/relationships/image" Target="../media/image4.gif"/><Relationship Id="rId2" Type="http://schemas.openxmlformats.org/officeDocument/2006/relationships/audio" Target="../media/media1.wav"/><Relationship Id="rId16" Type="http://schemas.openxmlformats.org/officeDocument/2006/relationships/slide" Target="slide6.xml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3.gif"/><Relationship Id="rId5" Type="http://schemas.openxmlformats.org/officeDocument/2006/relationships/image" Target="../media/image1.png"/><Relationship Id="rId15" Type="http://schemas.openxmlformats.org/officeDocument/2006/relationships/slide" Target="slide8.xml"/><Relationship Id="rId10" Type="http://schemas.openxmlformats.org/officeDocument/2006/relationships/slide" Target="slide9.xml"/><Relationship Id="rId4" Type="http://schemas.openxmlformats.org/officeDocument/2006/relationships/notesSlide" Target="../notesSlides/notesSlide2.xml"/><Relationship Id="rId9" Type="http://schemas.openxmlformats.org/officeDocument/2006/relationships/slide" Target="slide7.xml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so.gov.vn/dan-so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5.wav"/><Relationship Id="rId7" Type="http://schemas.openxmlformats.org/officeDocument/2006/relationships/image" Target="../media/image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54CDF7-3C4C-4D6B-8A49-B9521E0CB108}"/>
              </a:ext>
            </a:extLst>
          </p:cNvPr>
          <p:cNvSpPr/>
          <p:nvPr/>
        </p:nvSpPr>
        <p:spPr>
          <a:xfrm>
            <a:off x="29688" y="1"/>
            <a:ext cx="12132623" cy="1377862"/>
          </a:xfrm>
          <a:prstGeom prst="rect">
            <a:avLst/>
          </a:prstGeom>
          <a:solidFill>
            <a:srgbClr val="F8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8F5EF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CEFF0F-0F6B-4401-BCEB-316475FAB7C3}"/>
              </a:ext>
            </a:extLst>
          </p:cNvPr>
          <p:cNvSpPr txBox="1"/>
          <p:nvPr/>
        </p:nvSpPr>
        <p:spPr>
          <a:xfrm>
            <a:off x="29688" y="252949"/>
            <a:ext cx="32177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93846-7A96-40E4-8A03-89765C8DB853}"/>
              </a:ext>
            </a:extLst>
          </p:cNvPr>
          <p:cNvSpPr txBox="1"/>
          <p:nvPr/>
        </p:nvSpPr>
        <p:spPr>
          <a:xfrm>
            <a:off x="1391155" y="806947"/>
            <a:ext cx="105060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THCS PHƯỚC HIỆP</a:t>
            </a:r>
          </a:p>
          <a:p>
            <a:pPr algn="ctr"/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LỊCH SƯ VÀ ĐỊA LÍ 7</a:t>
            </a:r>
          </a:p>
          <a:p>
            <a:pPr algn="ctr"/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GV: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Phượng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40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 ĐẶC ĐIỂM DÂN C</a:t>
            </a:r>
            <a:r>
              <a:rPr lang="vi-VN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XÃ HỘI </a:t>
            </a:r>
            <a:r>
              <a:rPr lang="vi-VN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  <a:endParaRPr lang="en-US" sz="40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66D927-42CF-41D3-89A4-8517E828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70" y="1542748"/>
            <a:ext cx="11529936" cy="5319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6E35D-01C0-4CAC-A81F-8F3DC655C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00" t="24000" r="34346" b="10835"/>
          <a:stretch/>
        </p:blipFill>
        <p:spPr>
          <a:xfrm>
            <a:off x="294770" y="1416844"/>
            <a:ext cx="4735085" cy="54411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54CDF7-3C4C-4D6B-8A49-B9521E0CB108}"/>
              </a:ext>
            </a:extLst>
          </p:cNvPr>
          <p:cNvSpPr/>
          <p:nvPr/>
        </p:nvSpPr>
        <p:spPr>
          <a:xfrm>
            <a:off x="29688" y="1"/>
            <a:ext cx="12132623" cy="1377862"/>
          </a:xfrm>
          <a:prstGeom prst="rect">
            <a:avLst/>
          </a:prstGeom>
          <a:solidFill>
            <a:srgbClr val="F8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8F5EF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CEFF0F-0F6B-4401-BCEB-316475FAB7C3}"/>
              </a:ext>
            </a:extLst>
          </p:cNvPr>
          <p:cNvSpPr txBox="1"/>
          <p:nvPr/>
        </p:nvSpPr>
        <p:spPr>
          <a:xfrm>
            <a:off x="29688" y="252949"/>
            <a:ext cx="32177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14 - </a:t>
            </a:r>
            <a:r>
              <a:rPr lang="vi-VN" sz="3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3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93846-7A96-40E4-8A03-89765C8DB853}"/>
              </a:ext>
            </a:extLst>
          </p:cNvPr>
          <p:cNvSpPr txBox="1"/>
          <p:nvPr/>
        </p:nvSpPr>
        <p:spPr>
          <a:xfrm>
            <a:off x="2121747" y="252949"/>
            <a:ext cx="10506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</a:t>
            </a:r>
            <a:r>
              <a:rPr lang="vi-VN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XÃ HỘI </a:t>
            </a:r>
            <a:r>
              <a:rPr lang="vi-VN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  <a:endParaRPr lang="en-US" sz="40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DFDE59-CA7A-4F82-A871-07DCF7511913}"/>
              </a:ext>
            </a:extLst>
          </p:cNvPr>
          <p:cNvCxnSpPr/>
          <p:nvPr/>
        </p:nvCxnSpPr>
        <p:spPr>
          <a:xfrm>
            <a:off x="294770" y="730002"/>
            <a:ext cx="1903640" cy="0"/>
          </a:xfrm>
          <a:prstGeom prst="line">
            <a:avLst/>
          </a:prstGeom>
          <a:ln w="53975">
            <a:solidFill>
              <a:srgbClr val="1B04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8F6D8B-2290-4C93-99BC-37A556687B07}"/>
              </a:ext>
            </a:extLst>
          </p:cNvPr>
          <p:cNvGrpSpPr/>
          <p:nvPr/>
        </p:nvGrpSpPr>
        <p:grpSpPr>
          <a:xfrm>
            <a:off x="768976" y="1782885"/>
            <a:ext cx="9276509" cy="2118289"/>
            <a:chOff x="1002865" y="1056013"/>
            <a:chExt cx="9276509" cy="2118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5E85D1-E66F-4522-9A14-83345DA49B78}"/>
                </a:ext>
              </a:extLst>
            </p:cNvPr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DB9259-B638-4C0D-A1ED-7680DB30F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84" t="50003" r="35584" b="26222"/>
              <a:stretch/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CB2E6A-AF2D-42C9-8506-56BC9CC2323C}"/>
                  </a:ext>
                </a:extLst>
              </p:cNvPr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/>
                  <a:t>Trình bày được </a:t>
                </a:r>
                <a:r>
                  <a:rPr lang="en-US" sz="2600"/>
                  <a:t>một trong những đặc điểm thiên nhiên Châu Á, ý nghĩa của điểm này đối với việc sử dụng và bảo vệ tự nhiên..</a:t>
                </a:r>
                <a:r>
                  <a:rPr lang="vi-VN" sz="2600"/>
                  <a:t> </a:t>
                </a:r>
                <a:endParaRPr lang="en-US" sz="26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AC69E8-0289-42DD-91D4-EB621F9DAA4D}"/>
                </a:ext>
              </a:extLst>
            </p:cNvPr>
            <p:cNvSpPr/>
            <p:nvPr/>
          </p:nvSpPr>
          <p:spPr>
            <a:xfrm>
              <a:off x="3147724" y="1441514"/>
              <a:ext cx="6730511" cy="133233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đặc điểm dân c</a:t>
              </a:r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tôn giáo Châu Á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9A5BF9-409F-4A18-ABDB-336C12E246EA}"/>
              </a:ext>
            </a:extLst>
          </p:cNvPr>
          <p:cNvGrpSpPr/>
          <p:nvPr/>
        </p:nvGrpSpPr>
        <p:grpSpPr>
          <a:xfrm>
            <a:off x="875854" y="4161202"/>
            <a:ext cx="9276509" cy="1980168"/>
            <a:chOff x="1002865" y="3054319"/>
            <a:chExt cx="9276509" cy="19801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8BB482-8464-4193-BD16-1F2934A7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7704" r="35584" b="70933"/>
            <a:stretch/>
          </p:blipFill>
          <p:spPr>
            <a:xfrm>
              <a:off x="1002865" y="3054319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23C2F1-49F8-4748-8F15-21EEFB33709C}"/>
                </a:ext>
              </a:extLst>
            </p:cNvPr>
            <p:cNvSpPr/>
            <p:nvPr/>
          </p:nvSpPr>
          <p:spPr>
            <a:xfrm>
              <a:off x="3250625" y="3360190"/>
              <a:ext cx="6627610" cy="12346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bố dân c</a:t>
              </a:r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 các đô thị lớn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A94672-CE6E-4830-8A5A-1B44D492751C}"/>
              </a:ext>
            </a:extLst>
          </p:cNvPr>
          <p:cNvSpPr txBox="1"/>
          <p:nvPr/>
        </p:nvSpPr>
        <p:spPr>
          <a:xfrm>
            <a:off x="2472841" y="391140"/>
            <a:ext cx="72463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solidFill>
                  <a:srgbClr val="FF000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MỤC TIÊU BÀI HỌC</a:t>
            </a:r>
          </a:p>
        </p:txBody>
      </p:sp>
    </p:spTree>
    <p:extLst>
      <p:ext uri="{BB962C8B-B14F-4D97-AF65-F5344CB8AC3E}">
        <p14:creationId xmlns:p14="http://schemas.microsoft.com/office/powerpoint/2010/main" val="731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F2D4B7-0080-4A0D-A6E6-9166BC57CCEC}"/>
              </a:ext>
            </a:extLst>
          </p:cNvPr>
          <p:cNvGrpSpPr/>
          <p:nvPr/>
        </p:nvGrpSpPr>
        <p:grpSpPr>
          <a:xfrm>
            <a:off x="2622150" y="239905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id="{AF75DEE3-4E5C-41C8-8C0C-A2EF910189F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35821-375C-439C-ABB0-F5DC39680588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4437F6C-9815-4D1A-98B7-96367F046F1D}"/>
              </a:ext>
            </a:extLst>
          </p:cNvPr>
          <p:cNvSpPr txBox="1"/>
          <p:nvPr/>
        </p:nvSpPr>
        <p:spPr>
          <a:xfrm>
            <a:off x="3794217" y="257426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C4C580D-E76E-409A-AEEF-669C37B68227}"/>
              </a:ext>
            </a:extLst>
          </p:cNvPr>
          <p:cNvGrpSpPr/>
          <p:nvPr/>
        </p:nvGrpSpPr>
        <p:grpSpPr>
          <a:xfrm>
            <a:off x="1859922" y="2399050"/>
            <a:ext cx="1301952" cy="872949"/>
            <a:chOff x="344605" y="154323"/>
            <a:chExt cx="1301952" cy="872949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id="{BB5E7B8A-6D85-44AD-8DA5-4A7494E02B4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BBE2B7F-4B29-43C1-859C-DA2FB5BCD77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B211CC-817A-4145-AD01-08FE9A9A598F}"/>
              </a:ext>
            </a:extLst>
          </p:cNvPr>
          <p:cNvGrpSpPr/>
          <p:nvPr/>
        </p:nvGrpSpPr>
        <p:grpSpPr>
          <a:xfrm>
            <a:off x="1905609" y="3685452"/>
            <a:ext cx="6337242" cy="872949"/>
            <a:chOff x="1133366" y="2220084"/>
            <a:chExt cx="5681780" cy="914400"/>
          </a:xfrm>
          <a:solidFill>
            <a:srgbClr val="F7FA76"/>
          </a:solidFill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id="{699F685B-9201-4E95-95A6-AF1D3C8AFA5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D1FABF-2D86-4C35-935C-EFEC6C257588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26FBB4F-A1B2-4B44-BD2F-59D1774703E5}"/>
              </a:ext>
            </a:extLst>
          </p:cNvPr>
          <p:cNvSpPr txBox="1"/>
          <p:nvPr/>
        </p:nvSpPr>
        <p:spPr>
          <a:xfrm>
            <a:off x="1905609" y="3869935"/>
            <a:ext cx="702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 giáo ở châu Á</a:t>
            </a: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B227D5F1-AB8A-4158-8922-B2A51DFBD068}"/>
              </a:ext>
            </a:extLst>
          </p:cNvPr>
          <p:cNvSpPr/>
          <p:nvPr/>
        </p:nvSpPr>
        <p:spPr>
          <a:xfrm>
            <a:off x="1843289" y="3682528"/>
            <a:ext cx="1301952" cy="893628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81E2B55-08F1-41E7-956E-9EB35344E4A9}"/>
              </a:ext>
            </a:extLst>
          </p:cNvPr>
          <p:cNvSpPr/>
          <p:nvPr/>
        </p:nvSpPr>
        <p:spPr>
          <a:xfrm rot="5400000">
            <a:off x="2786521" y="3989901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24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2151C0DD-1777-42F6-89B9-3FDE05AAD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390964" y="2151354"/>
            <a:ext cx="1342367" cy="125050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25" name="Picture 4" descr="China Planificación Familiar, Sociedad Armoniosa, Control De La Población,  Planificación Familiar China PNG y PSD para Descargar Gratis | Pngtree">
            <a:extLst>
              <a:ext uri="{FF2B5EF4-FFF2-40B4-BE49-F238E27FC236}">
                <a16:creationId xmlns:a16="http://schemas.microsoft.com/office/drawing/2014/main" id="{6206A382-1F04-4167-AC8D-9E1A9CC6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6" y="3489902"/>
            <a:ext cx="1446388" cy="14463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Hình ảnh 6">
            <a:extLst>
              <a:ext uri="{FF2B5EF4-FFF2-40B4-BE49-F238E27FC236}">
                <a16:creationId xmlns:a16="http://schemas.microsoft.com/office/drawing/2014/main" id="{E13FD420-6929-4CEB-A3CF-F044B75E5B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83" t="6437" r="6431" b="9814"/>
          <a:stretch/>
        </p:blipFill>
        <p:spPr>
          <a:xfrm>
            <a:off x="9046760" y="1801929"/>
            <a:ext cx="1815171" cy="17057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7" grpId="0"/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F317D2-39F2-4E28-9FC6-BBDB55F37F64}"/>
              </a:ext>
            </a:extLst>
          </p:cNvPr>
          <p:cNvSpPr txBox="1"/>
          <p:nvPr/>
        </p:nvSpPr>
        <p:spPr>
          <a:xfrm>
            <a:off x="1181282" y="1116419"/>
            <a:ext cx="491471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Quy mô và c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cấu dân số</a:t>
            </a:r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FF8A0DDE-E618-44E1-983A-5FB3DA2002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531957"/>
              </p:ext>
            </p:extLst>
          </p:nvPr>
        </p:nvGraphicFramePr>
        <p:xfrm>
          <a:off x="448912" y="2282462"/>
          <a:ext cx="11239047" cy="3108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6349">
                  <a:extLst>
                    <a:ext uri="{9D8B030D-6E8A-4147-A177-3AD203B41FA5}">
                      <a16:colId xmlns:a16="http://schemas.microsoft.com/office/drawing/2014/main" val="874533787"/>
                    </a:ext>
                  </a:extLst>
                </a:gridCol>
                <a:gridCol w="3746349">
                  <a:extLst>
                    <a:ext uri="{9D8B030D-6E8A-4147-A177-3AD203B41FA5}">
                      <a16:colId xmlns:a16="http://schemas.microsoft.com/office/drawing/2014/main" val="3431142191"/>
                    </a:ext>
                  </a:extLst>
                </a:gridCol>
                <a:gridCol w="3746349">
                  <a:extLst>
                    <a:ext uri="{9D8B030D-6E8A-4147-A177-3AD203B41FA5}">
                      <a16:colId xmlns:a16="http://schemas.microsoft.com/office/drawing/2014/main" val="4236368379"/>
                    </a:ext>
                  </a:extLst>
                </a:gridCol>
              </a:tblGrid>
              <a:tr h="1005444"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425225"/>
                  </a:ext>
                </a:extLst>
              </a:tr>
              <a:tr h="736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023790"/>
                  </a:ext>
                </a:extLst>
              </a:tr>
              <a:tr h="736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7506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13F241A-97E5-467F-BEB7-2799422678A8}"/>
              </a:ext>
            </a:extLst>
          </p:cNvPr>
          <p:cNvSpPr txBox="1"/>
          <p:nvPr/>
        </p:nvSpPr>
        <p:spPr>
          <a:xfrm>
            <a:off x="1433348" y="2512351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lục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852A06-6C66-433C-8876-BE35C68A2DF5}"/>
              </a:ext>
            </a:extLst>
          </p:cNvPr>
          <p:cNvSpPr txBox="1"/>
          <p:nvPr/>
        </p:nvSpPr>
        <p:spPr>
          <a:xfrm>
            <a:off x="4545750" y="2358691"/>
            <a:ext cx="304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dân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(triệu ng</a:t>
            </a:r>
            <a:r>
              <a:rPr lang="vi-VN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91C331-B8A6-4D1F-89F3-8E7BFE32A277}"/>
              </a:ext>
            </a:extLst>
          </p:cNvPr>
          <p:cNvSpPr txBox="1"/>
          <p:nvPr/>
        </p:nvSpPr>
        <p:spPr>
          <a:xfrm>
            <a:off x="8341999" y="2306871"/>
            <a:ext cx="3135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/km</a:t>
            </a:r>
            <a:r>
              <a:rPr lang="en-US" sz="28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E285ED-7010-417D-810B-E090EBC7E003}"/>
              </a:ext>
            </a:extLst>
          </p:cNvPr>
          <p:cNvSpPr txBox="1"/>
          <p:nvPr/>
        </p:nvSpPr>
        <p:spPr>
          <a:xfrm>
            <a:off x="969404" y="3575134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B8F8ED-C4B0-4A1C-9AE9-2CC26B949B06}"/>
              </a:ext>
            </a:extLst>
          </p:cNvPr>
          <p:cNvSpPr txBox="1"/>
          <p:nvPr/>
        </p:nvSpPr>
        <p:spPr>
          <a:xfrm>
            <a:off x="966223" y="4577979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28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B037CB-60A4-4634-852D-ABF018BCB471}"/>
              </a:ext>
            </a:extLst>
          </p:cNvPr>
          <p:cNvSpPr txBox="1"/>
          <p:nvPr/>
        </p:nvSpPr>
        <p:spPr>
          <a:xfrm>
            <a:off x="5264698" y="3451551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4 641,1 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4475892-FAAE-4C01-B1F8-E11F23609376}"/>
              </a:ext>
            </a:extLst>
          </p:cNvPr>
          <p:cNvSpPr txBox="1"/>
          <p:nvPr/>
        </p:nvSpPr>
        <p:spPr>
          <a:xfrm>
            <a:off x="9398876" y="3451551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F63701-9BFE-4655-8FD4-C10A6C4B0B99}"/>
              </a:ext>
            </a:extLst>
          </p:cNvPr>
          <p:cNvSpPr txBox="1"/>
          <p:nvPr/>
        </p:nvSpPr>
        <p:spPr>
          <a:xfrm>
            <a:off x="5263108" y="4564847"/>
            <a:ext cx="1573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7 794,8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92811C-1346-452C-BB32-F138896B189C}"/>
              </a:ext>
            </a:extLst>
          </p:cNvPr>
          <p:cNvSpPr txBox="1"/>
          <p:nvPr/>
        </p:nvSpPr>
        <p:spPr>
          <a:xfrm>
            <a:off x="9398876" y="4564847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104,5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5AC634-EA10-446C-A946-FA924B665859}"/>
              </a:ext>
            </a:extLst>
          </p:cNvPr>
          <p:cNvSpPr txBox="1"/>
          <p:nvPr/>
        </p:nvSpPr>
        <p:spPr>
          <a:xfrm>
            <a:off x="619325" y="1708607"/>
            <a:ext cx="11415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 Số dân, mật độ dân số của Châu Á và thế giới năm 2020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8FC21D-D30C-49FC-ACE4-C9044411FECA}"/>
              </a:ext>
            </a:extLst>
          </p:cNvPr>
          <p:cNvSpPr/>
          <p:nvPr/>
        </p:nvSpPr>
        <p:spPr>
          <a:xfrm>
            <a:off x="323856" y="5442493"/>
            <a:ext cx="12351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Quan sát bảng 1, cho biết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dân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số dân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của châu Á 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với thế giới năm 2020?</a:t>
            </a:r>
            <a:endParaRPr lang="vi-VN" sz="32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C0CF33-FD1A-4420-B9FA-4446BC4A1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49" t="43556" r="43417" b="27111"/>
          <a:stretch/>
        </p:blipFill>
        <p:spPr>
          <a:xfrm>
            <a:off x="-21328" y="5632175"/>
            <a:ext cx="1202610" cy="1173336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1C06350-11E6-42A9-85B0-59A1427036B8}"/>
              </a:ext>
            </a:extLst>
          </p:cNvPr>
          <p:cNvSpPr/>
          <p:nvPr/>
        </p:nvSpPr>
        <p:spPr>
          <a:xfrm>
            <a:off x="5103581" y="3480745"/>
            <a:ext cx="1665987" cy="523220"/>
          </a:xfrm>
          <a:prstGeom prst="roundRect">
            <a:avLst/>
          </a:prstGeom>
          <a:solidFill>
            <a:srgbClr val="F7FA76">
              <a:alpha val="9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4 641,1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08675B8-9E3D-4A30-85EF-013D3E57A119}"/>
              </a:ext>
            </a:extLst>
          </p:cNvPr>
          <p:cNvSpPr/>
          <p:nvPr/>
        </p:nvSpPr>
        <p:spPr>
          <a:xfrm>
            <a:off x="5170281" y="4677381"/>
            <a:ext cx="1665987" cy="523220"/>
          </a:xfrm>
          <a:prstGeom prst="roundRect">
            <a:avLst/>
          </a:prstGeom>
          <a:solidFill>
            <a:srgbClr val="F7FA76">
              <a:alpha val="9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7 794,8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933E30C-3F89-485E-8786-0936BF37A818}"/>
              </a:ext>
            </a:extLst>
          </p:cNvPr>
          <p:cNvSpPr/>
          <p:nvPr/>
        </p:nvSpPr>
        <p:spPr>
          <a:xfrm>
            <a:off x="5101991" y="4667136"/>
            <a:ext cx="1734277" cy="533465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59,5 %</a:t>
            </a:r>
          </a:p>
        </p:txBody>
      </p:sp>
    </p:spTree>
    <p:extLst>
      <p:ext uri="{BB962C8B-B14F-4D97-AF65-F5344CB8AC3E}">
        <p14:creationId xmlns:p14="http://schemas.microsoft.com/office/powerpoint/2010/main" val="83038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E774F20-283F-48AB-B6AB-AC72BAD86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07841"/>
              </p:ext>
            </p:extLst>
          </p:nvPr>
        </p:nvGraphicFramePr>
        <p:xfrm>
          <a:off x="171253" y="889177"/>
          <a:ext cx="1184949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208">
                  <a:extLst>
                    <a:ext uri="{9D8B030D-6E8A-4147-A177-3AD203B41FA5}">
                      <a16:colId xmlns:a16="http://schemas.microsoft.com/office/drawing/2014/main" val="2355000020"/>
                    </a:ext>
                  </a:extLst>
                </a:gridCol>
                <a:gridCol w="1311623">
                  <a:extLst>
                    <a:ext uri="{9D8B030D-6E8A-4147-A177-3AD203B41FA5}">
                      <a16:colId xmlns:a16="http://schemas.microsoft.com/office/drawing/2014/main" val="1108696084"/>
                    </a:ext>
                  </a:extLst>
                </a:gridCol>
                <a:gridCol w="1579291">
                  <a:extLst>
                    <a:ext uri="{9D8B030D-6E8A-4147-A177-3AD203B41FA5}">
                      <a16:colId xmlns:a16="http://schemas.microsoft.com/office/drawing/2014/main" val="3995624007"/>
                    </a:ext>
                  </a:extLst>
                </a:gridCol>
                <a:gridCol w="1183935">
                  <a:extLst>
                    <a:ext uri="{9D8B030D-6E8A-4147-A177-3AD203B41FA5}">
                      <a16:colId xmlns:a16="http://schemas.microsoft.com/office/drawing/2014/main" val="1841205791"/>
                    </a:ext>
                  </a:extLst>
                </a:gridCol>
                <a:gridCol w="2496557">
                  <a:extLst>
                    <a:ext uri="{9D8B030D-6E8A-4147-A177-3AD203B41FA5}">
                      <a16:colId xmlns:a16="http://schemas.microsoft.com/office/drawing/2014/main" val="657284672"/>
                    </a:ext>
                  </a:extLst>
                </a:gridCol>
                <a:gridCol w="2639879">
                  <a:extLst>
                    <a:ext uri="{9D8B030D-6E8A-4147-A177-3AD203B41FA5}">
                      <a16:colId xmlns:a16="http://schemas.microsoft.com/office/drawing/2014/main" val="1549544102"/>
                    </a:ext>
                  </a:extLst>
                </a:gridCol>
              </a:tblGrid>
              <a:tr h="134782">
                <a:tc rowSpan="2">
                  <a:txBody>
                    <a:bodyPr/>
                    <a:lstStyle/>
                    <a:p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 số (triệu ng</a:t>
                      </a:r>
                      <a:r>
                        <a:rPr lang="vi-VN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ời)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 lệ gia tăng tự nhiên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giai đoạn (%)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7627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2010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lang="en-US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2010-2015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2015-2020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086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Á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4164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4651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988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Âu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14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Đại D</a:t>
                      </a:r>
                      <a:r>
                        <a:rPr lang="vi-VN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ơng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8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Mĩ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992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1027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97412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Phi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72617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 giới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6896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7346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7837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1,09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837835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3D0B9B6-8DEF-4768-9B0F-A6EE69FCED82}"/>
              </a:ext>
            </a:extLst>
          </p:cNvPr>
          <p:cNvSpPr/>
          <p:nvPr/>
        </p:nvSpPr>
        <p:spPr>
          <a:xfrm>
            <a:off x="728869" y="5430214"/>
            <a:ext cx="107342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tỉ lệ gia tăng dân số của Châu Á so với thế giới và các châu lục khác?</a:t>
            </a:r>
            <a:endParaRPr lang="vi-VN" sz="32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0A230-7F88-4256-BA2C-2937EA300F53}"/>
              </a:ext>
            </a:extLst>
          </p:cNvPr>
          <p:cNvSpPr txBox="1"/>
          <p:nvPr/>
        </p:nvSpPr>
        <p:spPr>
          <a:xfrm>
            <a:off x="171253" y="260206"/>
            <a:ext cx="123265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 Dân số và tỉ lệ gia tăng dân số tự nhiên của các châu lục qua các năm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FB4C7-2E42-4F73-A0D3-8627992ED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49" t="43556" r="43417" b="27111"/>
          <a:stretch/>
        </p:blipFill>
        <p:spPr>
          <a:xfrm>
            <a:off x="11211180" y="5857461"/>
            <a:ext cx="980819" cy="96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7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19DA52D8-FF3E-4A1C-9303-7013A64D0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70" y="2197379"/>
            <a:ext cx="1173223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4,64 tỉ người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  <a:r>
              <a:rPr lang="vi-VN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60%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84FA0FBF-6D99-4EE1-809A-8E4BA31D3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770" y="3724615"/>
            <a:ext cx="1119080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0,95 %,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id="{971049D7-3780-406B-97A6-2FF52283D2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177" y="961684"/>
            <a:ext cx="1056677" cy="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F53321-8EC0-42DF-8128-330689D565E6}"/>
              </a:ext>
            </a:extLst>
          </p:cNvPr>
          <p:cNvSpPr txBox="1"/>
          <p:nvPr/>
        </p:nvSpPr>
        <p:spPr>
          <a:xfrm>
            <a:off x="1181282" y="1116419"/>
            <a:ext cx="491471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Quy mô và c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cấu dân số</a:t>
            </a:r>
          </a:p>
        </p:txBody>
      </p:sp>
    </p:spTree>
    <p:extLst>
      <p:ext uri="{BB962C8B-B14F-4D97-AF65-F5344CB8AC3E}">
        <p14:creationId xmlns:p14="http://schemas.microsoft.com/office/powerpoint/2010/main" val="45414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55FE4C26-FC31-453A-87D7-C28406F77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460612"/>
              </p:ext>
            </p:extLst>
          </p:nvPr>
        </p:nvGraphicFramePr>
        <p:xfrm>
          <a:off x="808382" y="3532411"/>
          <a:ext cx="10993037" cy="2667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9265">
                  <a:extLst>
                    <a:ext uri="{9D8B030D-6E8A-4147-A177-3AD203B41FA5}">
                      <a16:colId xmlns:a16="http://schemas.microsoft.com/office/drawing/2014/main" val="3656029563"/>
                    </a:ext>
                  </a:extLst>
                </a:gridCol>
                <a:gridCol w="1940678">
                  <a:extLst>
                    <a:ext uri="{9D8B030D-6E8A-4147-A177-3AD203B41FA5}">
                      <a16:colId xmlns:a16="http://schemas.microsoft.com/office/drawing/2014/main" val="3573582557"/>
                    </a:ext>
                  </a:extLst>
                </a:gridCol>
                <a:gridCol w="2376150">
                  <a:extLst>
                    <a:ext uri="{9D8B030D-6E8A-4147-A177-3AD203B41FA5}">
                      <a16:colId xmlns:a16="http://schemas.microsoft.com/office/drawing/2014/main" val="1493049775"/>
                    </a:ext>
                  </a:extLst>
                </a:gridCol>
                <a:gridCol w="1980626">
                  <a:extLst>
                    <a:ext uri="{9D8B030D-6E8A-4147-A177-3AD203B41FA5}">
                      <a16:colId xmlns:a16="http://schemas.microsoft.com/office/drawing/2014/main" val="101445473"/>
                    </a:ext>
                  </a:extLst>
                </a:gridCol>
                <a:gridCol w="1856318">
                  <a:extLst>
                    <a:ext uri="{9D8B030D-6E8A-4147-A177-3AD203B41FA5}">
                      <a16:colId xmlns:a16="http://schemas.microsoft.com/office/drawing/2014/main" val="282275752"/>
                    </a:ext>
                  </a:extLst>
                </a:gridCol>
              </a:tblGrid>
              <a:tr h="549258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  <a:p>
                      <a:pPr algn="ctr"/>
                      <a:endParaRPr lang="en-US" sz="240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111740"/>
                  </a:ext>
                </a:extLst>
              </a:tr>
              <a:tr h="592418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0-14 tuổi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087762"/>
                  </a:ext>
                </a:extLst>
              </a:tr>
              <a:tr h="546036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15-64 </a:t>
                      </a:r>
                      <a:r>
                        <a:rPr lang="en-US" sz="2400" dirty="0" err="1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tuổi</a:t>
                      </a:r>
                      <a:endParaRPr lang="en-US" sz="2400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417727"/>
                  </a:ext>
                </a:extLst>
              </a:tr>
              <a:tr h="705810"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65 tuổi trở lên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7018922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F68145-B48E-479F-ADA4-2FD5E3986396}"/>
              </a:ext>
            </a:extLst>
          </p:cNvPr>
          <p:cNvCxnSpPr>
            <a:cxnSpLocks/>
          </p:cNvCxnSpPr>
          <p:nvPr/>
        </p:nvCxnSpPr>
        <p:spPr>
          <a:xfrm>
            <a:off x="804890" y="3529399"/>
            <a:ext cx="2812953" cy="751052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7FB10DC-60CC-4CF0-AC17-FB19E1B1CB8E}"/>
              </a:ext>
            </a:extLst>
          </p:cNvPr>
          <p:cNvSpPr txBox="1"/>
          <p:nvPr/>
        </p:nvSpPr>
        <p:spPr>
          <a:xfrm>
            <a:off x="2735532" y="3529399"/>
            <a:ext cx="86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874F1E-5597-4000-8AA7-A6D0F86728F8}"/>
              </a:ext>
            </a:extLst>
          </p:cNvPr>
          <p:cNvSpPr txBox="1"/>
          <p:nvPr/>
        </p:nvSpPr>
        <p:spPr>
          <a:xfrm>
            <a:off x="1118768" y="3919683"/>
            <a:ext cx="19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tuổi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88DCCF-4464-4996-BAAB-5C0E812C2987}"/>
              </a:ext>
            </a:extLst>
          </p:cNvPr>
          <p:cNvSpPr txBox="1"/>
          <p:nvPr/>
        </p:nvSpPr>
        <p:spPr>
          <a:xfrm>
            <a:off x="503583" y="2763471"/>
            <a:ext cx="11688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6.1. C</a:t>
            </a:r>
            <a:r>
              <a:rPr lang="vi-VN" sz="2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cấu dân số theo nhóm tuổi của châu Á (không tính số dân của LB Nga) giai đoạn 2005-2020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D83F2D-76F2-4130-A5F7-83BF065B4CA5}"/>
              </a:ext>
            </a:extLst>
          </p:cNvPr>
          <p:cNvSpPr/>
          <p:nvPr/>
        </p:nvSpPr>
        <p:spPr>
          <a:xfrm>
            <a:off x="877436" y="1501231"/>
            <a:ext cx="10940710" cy="1200329"/>
          </a:xfrm>
          <a:prstGeom prst="rect">
            <a:avLst/>
          </a:prstGeom>
          <a:ln w="19050"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vi-VN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cơ cấu dân số theo nhóm tuổi của châu Á giai đoạn 2005 - 2020.</a:t>
            </a:r>
            <a:endParaRPr lang="en-US" sz="3600">
              <a:solidFill>
                <a:srgbClr val="FF0066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623560-ECA2-4B1F-9460-1E1FC5649D7B}"/>
              </a:ext>
            </a:extLst>
          </p:cNvPr>
          <p:cNvGrpSpPr/>
          <p:nvPr/>
        </p:nvGrpSpPr>
        <p:grpSpPr>
          <a:xfrm>
            <a:off x="3975191" y="471576"/>
            <a:ext cx="3810866" cy="827835"/>
            <a:chOff x="3199789" y="1093088"/>
            <a:chExt cx="3514971" cy="68223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1E549FF-AC73-4818-BAA9-E2D094A4182E}"/>
                </a:ext>
              </a:extLst>
            </p:cNvPr>
            <p:cNvSpPr/>
            <p:nvPr/>
          </p:nvSpPr>
          <p:spPr>
            <a:xfrm>
              <a:off x="3199789" y="1093088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D0A80A0-6E8E-4BA8-9493-56F895EA48A3}"/>
                </a:ext>
              </a:extLst>
            </p:cNvPr>
            <p:cNvSpPr txBox="1"/>
            <p:nvPr/>
          </p:nvSpPr>
          <p:spPr>
            <a:xfrm>
              <a:off x="3261733" y="1193243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88F1E87-5F60-4386-A7CA-4A0ACDC650EE}"/>
              </a:ext>
            </a:extLst>
          </p:cNvPr>
          <p:cNvSpPr/>
          <p:nvPr/>
        </p:nvSpPr>
        <p:spPr>
          <a:xfrm>
            <a:off x="1256486" y="975172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</a:t>
            </a:r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cặp đôi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165436-DEE4-41EB-AEDF-D09AC91A730F}"/>
              </a:ext>
            </a:extLst>
          </p:cNvPr>
          <p:cNvSpPr/>
          <p:nvPr/>
        </p:nvSpPr>
        <p:spPr>
          <a:xfrm>
            <a:off x="8178562" y="975171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 gian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( 2 phút)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id="{D61BAD7C-C95F-462C-B7CA-79D59C57F1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4893" y="76981"/>
            <a:ext cx="1393029" cy="7891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1841215-F7A9-403B-B1C9-5784DE74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33" y="39104"/>
            <a:ext cx="1537297" cy="95583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4181526-8D5D-4324-95DA-A193F93E733D}"/>
              </a:ext>
            </a:extLst>
          </p:cNvPr>
          <p:cNvSpPr txBox="1"/>
          <p:nvPr/>
        </p:nvSpPr>
        <p:spPr>
          <a:xfrm>
            <a:off x="4284185" y="4381348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AD108E-8E20-4DED-AEBA-38A556381FD7}"/>
              </a:ext>
            </a:extLst>
          </p:cNvPr>
          <p:cNvSpPr txBox="1"/>
          <p:nvPr/>
        </p:nvSpPr>
        <p:spPr>
          <a:xfrm>
            <a:off x="6253350" y="4381348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978A00-5561-4B19-ACBC-829BC6C17341}"/>
              </a:ext>
            </a:extLst>
          </p:cNvPr>
          <p:cNvSpPr txBox="1"/>
          <p:nvPr/>
        </p:nvSpPr>
        <p:spPr>
          <a:xfrm>
            <a:off x="8265407" y="4381348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64B43C-BABC-42D5-868D-C50E7416BE3F}"/>
              </a:ext>
            </a:extLst>
          </p:cNvPr>
          <p:cNvSpPr txBox="1"/>
          <p:nvPr/>
        </p:nvSpPr>
        <p:spPr>
          <a:xfrm>
            <a:off x="10191680" y="4381348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39EE48-2A3D-4CBA-98A7-98581475884D}"/>
              </a:ext>
            </a:extLst>
          </p:cNvPr>
          <p:cNvSpPr txBox="1"/>
          <p:nvPr/>
        </p:nvSpPr>
        <p:spPr>
          <a:xfrm>
            <a:off x="4284185" y="494382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66.1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A36B55-2D06-48CC-BD81-65156BEA20B6}"/>
              </a:ext>
            </a:extLst>
          </p:cNvPr>
          <p:cNvSpPr txBox="1"/>
          <p:nvPr/>
        </p:nvSpPr>
        <p:spPr>
          <a:xfrm>
            <a:off x="6253350" y="494382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67.4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2C3183-76EF-4F0B-8519-2AB8EC6D97FD}"/>
              </a:ext>
            </a:extLst>
          </p:cNvPr>
          <p:cNvSpPr txBox="1"/>
          <p:nvPr/>
        </p:nvSpPr>
        <p:spPr>
          <a:xfrm>
            <a:off x="8265407" y="494382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67.9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526F8D-158B-4F92-9DF4-41F828B6BF9C}"/>
              </a:ext>
            </a:extLst>
          </p:cNvPr>
          <p:cNvSpPr txBox="1"/>
          <p:nvPr/>
        </p:nvSpPr>
        <p:spPr>
          <a:xfrm>
            <a:off x="10191680" y="494382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67.6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72685C-AC98-48CB-A573-A58E80EC8375}"/>
              </a:ext>
            </a:extLst>
          </p:cNvPr>
          <p:cNvSpPr txBox="1"/>
          <p:nvPr/>
        </p:nvSpPr>
        <p:spPr>
          <a:xfrm>
            <a:off x="4284185" y="567641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F420F5-8D52-4CE8-ABAD-B86E1E35B8FB}"/>
              </a:ext>
            </a:extLst>
          </p:cNvPr>
          <p:cNvSpPr txBox="1"/>
          <p:nvPr/>
        </p:nvSpPr>
        <p:spPr>
          <a:xfrm>
            <a:off x="6253350" y="567641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54A6F6-4096-4A37-93B0-E404964480FF}"/>
              </a:ext>
            </a:extLst>
          </p:cNvPr>
          <p:cNvSpPr txBox="1"/>
          <p:nvPr/>
        </p:nvSpPr>
        <p:spPr>
          <a:xfrm>
            <a:off x="8265407" y="567641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DD103-7685-4925-8185-372A4CC51EE6}"/>
              </a:ext>
            </a:extLst>
          </p:cNvPr>
          <p:cNvSpPr txBox="1"/>
          <p:nvPr/>
        </p:nvSpPr>
        <p:spPr>
          <a:xfrm>
            <a:off x="10191680" y="5676415"/>
            <a:ext cx="1334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8.9</a:t>
            </a:r>
          </a:p>
        </p:txBody>
      </p:sp>
    </p:spTree>
    <p:extLst>
      <p:ext uri="{BB962C8B-B14F-4D97-AF65-F5344CB8AC3E}">
        <p14:creationId xmlns:p14="http://schemas.microsoft.com/office/powerpoint/2010/main" val="314102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DB743E-B56A-4B3B-9D48-45C6D49B5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68" y="1210226"/>
            <a:ext cx="10741463" cy="3356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EFBE55-2EB3-4439-BCD8-6E21DF76DA5A}"/>
              </a:ext>
            </a:extLst>
          </p:cNvPr>
          <p:cNvSpPr/>
          <p:nvPr/>
        </p:nvSpPr>
        <p:spPr>
          <a:xfrm>
            <a:off x="268937" y="4826481"/>
            <a:ext cx="115937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Cơ cấu dân số trẻ với nhóm tuổi </a:t>
            </a:r>
            <a:r>
              <a:rPr lang="vi-VN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0 - 14 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 chiếm </a:t>
            </a:r>
            <a:r>
              <a:rPr lang="vi-VN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23,5%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số dân (2020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1B5447-2FBC-41FE-A98F-AD438DE256D4}"/>
              </a:ext>
            </a:extLst>
          </p:cNvPr>
          <p:cNvSpPr/>
          <p:nvPr/>
        </p:nvSpPr>
        <p:spPr>
          <a:xfrm>
            <a:off x="9700591" y="2723258"/>
            <a:ext cx="901148" cy="470516"/>
          </a:xfrm>
          <a:prstGeom prst="roundRect">
            <a:avLst/>
          </a:prstGeom>
          <a:solidFill>
            <a:srgbClr val="FF0066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C67EAC-2094-4D7F-8486-6552A2E98F2B}"/>
              </a:ext>
            </a:extLst>
          </p:cNvPr>
          <p:cNvSpPr/>
          <p:nvPr/>
        </p:nvSpPr>
        <p:spPr>
          <a:xfrm>
            <a:off x="268937" y="5903893"/>
            <a:ext cx="11201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xu hướng </a:t>
            </a:r>
            <a:r>
              <a:rPr lang="vi-VN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vi-VN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(năm 2005 chiếm 27,6% số dân, năm 2020 chiếm 23,5% số dân, </a:t>
            </a:r>
            <a:r>
              <a:rPr lang="vi-VN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4,1%</a:t>
            </a:r>
            <a:r>
              <a:rPr lang="vi-VN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A9EA03-7F41-41A4-9D5B-92AA3E94D541}"/>
              </a:ext>
            </a:extLst>
          </p:cNvPr>
          <p:cNvSpPr/>
          <p:nvPr/>
        </p:nvSpPr>
        <p:spPr>
          <a:xfrm>
            <a:off x="3849757" y="2749763"/>
            <a:ext cx="1086673" cy="470515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1032369-0C68-49FC-ACDB-B0FE56A869B5}"/>
              </a:ext>
            </a:extLst>
          </p:cNvPr>
          <p:cNvSpPr/>
          <p:nvPr/>
        </p:nvSpPr>
        <p:spPr>
          <a:xfrm>
            <a:off x="9554818" y="2723259"/>
            <a:ext cx="1086673" cy="483768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23.5</a:t>
            </a:r>
          </a:p>
        </p:txBody>
      </p:sp>
    </p:spTree>
    <p:extLst>
      <p:ext uri="{BB962C8B-B14F-4D97-AF65-F5344CB8AC3E}">
        <p14:creationId xmlns:p14="http://schemas.microsoft.com/office/powerpoint/2010/main" val="28611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DB743E-B56A-4B3B-9D48-45C6D49B5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68" y="1210226"/>
            <a:ext cx="10741463" cy="3356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EFBE55-2EB3-4439-BCD8-6E21DF76DA5A}"/>
              </a:ext>
            </a:extLst>
          </p:cNvPr>
          <p:cNvSpPr/>
          <p:nvPr/>
        </p:nvSpPr>
        <p:spPr>
          <a:xfrm>
            <a:off x="463826" y="4851720"/>
            <a:ext cx="11463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Tỉ trọng dân số từ 15 - 64 tuổi có sự biến động nhưng không đáng kể.</a:t>
            </a:r>
            <a:endParaRPr lang="en-US">
              <a:solidFill>
                <a:srgbClr val="7030A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CE7FDE8-D4A6-4A76-AF14-4F7B5355F07E}"/>
              </a:ext>
            </a:extLst>
          </p:cNvPr>
          <p:cNvSpPr/>
          <p:nvPr/>
        </p:nvSpPr>
        <p:spPr>
          <a:xfrm>
            <a:off x="4041913" y="3286540"/>
            <a:ext cx="960779" cy="437321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66.1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3218544-48F1-4725-9D97-EB78F206C02C}"/>
              </a:ext>
            </a:extLst>
          </p:cNvPr>
          <p:cNvSpPr/>
          <p:nvPr/>
        </p:nvSpPr>
        <p:spPr>
          <a:xfrm>
            <a:off x="9746974" y="3260970"/>
            <a:ext cx="960779" cy="449639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67.6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B5C59F-DC9F-45CE-A36E-C95A4EFF3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6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DB743E-B56A-4B3B-9D48-45C6D49B5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68" y="1210226"/>
            <a:ext cx="10741463" cy="3356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EFBE55-2EB3-4439-BCD8-6E21DF76DA5A}"/>
              </a:ext>
            </a:extLst>
          </p:cNvPr>
          <p:cNvSpPr/>
          <p:nvPr/>
        </p:nvSpPr>
        <p:spPr>
          <a:xfrm>
            <a:off x="40416" y="4851720"/>
            <a:ext cx="1215158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Tỉ trọng dân số từ </a:t>
            </a:r>
            <a:r>
              <a:rPr lang="vi-VN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tuổi trở lên </a:t>
            </a:r>
            <a:r>
              <a:rPr lang="vi-VN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xu hướng </a:t>
            </a:r>
            <a:r>
              <a:rPr lang="vi-VN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vi-VN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(Năm 2005 chỉ chiếm 6,3% dân số, đến năm 2020 là 8,9%, tăng </a:t>
            </a:r>
            <a:r>
              <a:rPr lang="vi-VN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2,6%</a:t>
            </a:r>
            <a:r>
              <a:rPr lang="vi-VN" sz="32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br>
              <a:rPr lang="vi-VN">
                <a:solidFill>
                  <a:srgbClr val="000000"/>
                </a:solidFill>
                <a:latin typeface="OpenSans"/>
              </a:rPr>
            </a:br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25D5374-FAC0-489C-8A5C-B91B5CF7A23F}"/>
              </a:ext>
            </a:extLst>
          </p:cNvPr>
          <p:cNvSpPr/>
          <p:nvPr/>
        </p:nvSpPr>
        <p:spPr>
          <a:xfrm>
            <a:off x="4048539" y="3862946"/>
            <a:ext cx="1086673" cy="470515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1C882CB-4B10-4537-9158-CA7DFF53A733}"/>
              </a:ext>
            </a:extLst>
          </p:cNvPr>
          <p:cNvSpPr/>
          <p:nvPr/>
        </p:nvSpPr>
        <p:spPr>
          <a:xfrm>
            <a:off x="9753600" y="3836442"/>
            <a:ext cx="1086673" cy="483768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8.9</a:t>
            </a:r>
          </a:p>
        </p:txBody>
      </p:sp>
    </p:spTree>
    <p:extLst>
      <p:ext uri="{BB962C8B-B14F-4D97-AF65-F5344CB8AC3E}">
        <p14:creationId xmlns:p14="http://schemas.microsoft.com/office/powerpoint/2010/main" val="357632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>
                <a:alpha val="26000"/>
              </a:srgbClr>
            </a:gs>
            <a:gs pos="100000">
              <a:srgbClr val="156B13">
                <a:lumMod val="41000"/>
                <a:lumOff val="59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35480" y="1082040"/>
            <a:ext cx="8001000" cy="33375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0" b="1" dirty="0">
                <a:solidFill>
                  <a:srgbClr val="0000FF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24226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3DD257F-0110-4D24-9105-82DF64B2B97A}"/>
              </a:ext>
            </a:extLst>
          </p:cNvPr>
          <p:cNvGrpSpPr/>
          <p:nvPr/>
        </p:nvGrpSpPr>
        <p:grpSpPr>
          <a:xfrm>
            <a:off x="2593655" y="800977"/>
            <a:ext cx="9449352" cy="2463337"/>
            <a:chOff x="2612336" y="729937"/>
            <a:chExt cx="8866601" cy="2060479"/>
          </a:xfrm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29A8B722-E89B-4890-86D7-CF84A8BBEB3F}"/>
                </a:ext>
              </a:extLst>
            </p:cNvPr>
            <p:cNvSpPr/>
            <p:nvPr/>
          </p:nvSpPr>
          <p:spPr>
            <a:xfrm>
              <a:off x="2612336" y="729937"/>
              <a:ext cx="8812156" cy="1726289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E098A6-4AE0-4ED1-8225-F0F20E1B069B}"/>
                </a:ext>
              </a:extLst>
            </p:cNvPr>
            <p:cNvSpPr/>
            <p:nvPr/>
          </p:nvSpPr>
          <p:spPr>
            <a:xfrm>
              <a:off x="2722730" y="863192"/>
              <a:ext cx="8756207" cy="19272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b="1" dirty="0" err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</a:t>
              </a:r>
              <a:r>
                <a:rPr lang="fr-FR" sz="3600" b="1" dirty="0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FR" sz="3600" b="1" dirty="0" err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vụ</a:t>
              </a:r>
              <a:r>
                <a:rPr lang="fr-FR" sz="3600" b="1" dirty="0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: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</a:t>
              </a:r>
              <a:r>
                <a:rPr lang="vi-VN" sz="3600" dirty="0">
                  <a:solidFill>
                    <a:srgbClr val="1B04FA"/>
                  </a:solidFill>
                  <a:cs typeface="Arial" panose="020B0604020202020204" pitchFamily="34" charset="0"/>
                </a:rPr>
                <a:t>ơ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Châu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Á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thuận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khăn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kinh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xã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hội</a:t>
              </a:r>
              <a:r>
                <a:rPr lang="en-US" sz="3600" dirty="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3600" dirty="0">
                <a:solidFill>
                  <a:srgbClr val="140FE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8490D5-0765-4DC2-B5DE-6D272FC1F7ED}"/>
              </a:ext>
            </a:extLst>
          </p:cNvPr>
          <p:cNvGrpSpPr/>
          <p:nvPr/>
        </p:nvGrpSpPr>
        <p:grpSpPr>
          <a:xfrm>
            <a:off x="-41010" y="2512277"/>
            <a:ext cx="2634665" cy="2634665"/>
            <a:chOff x="163827" y="1365896"/>
            <a:chExt cx="2183374" cy="2183374"/>
          </a:xfrm>
        </p:grpSpPr>
        <p:sp>
          <p:nvSpPr>
            <p:cNvPr id="12" name="Arrow: Circular 11">
              <a:extLst>
                <a:ext uri="{FF2B5EF4-FFF2-40B4-BE49-F238E27FC236}">
                  <a16:creationId xmlns:a16="http://schemas.microsoft.com/office/drawing/2014/main" id="{006DDBA1-BD55-4B86-BD7B-9E5613E2B3D1}"/>
                </a:ext>
              </a:extLst>
            </p:cNvPr>
            <p:cNvSpPr/>
            <p:nvPr/>
          </p:nvSpPr>
          <p:spPr>
            <a:xfrm>
              <a:off x="163827" y="1365896"/>
              <a:ext cx="2183374" cy="2183374"/>
            </a:xfrm>
            <a:prstGeom prst="circularArrow">
              <a:avLst>
                <a:gd name="adj1" fmla="val 5085"/>
                <a:gd name="adj2" fmla="val 327528"/>
                <a:gd name="adj3" fmla="val 15808768"/>
                <a:gd name="adj4" fmla="val 1608414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BEC568-E818-4EB7-8141-D636A9EBDE48}"/>
                </a:ext>
              </a:extLst>
            </p:cNvPr>
            <p:cNvGrpSpPr/>
            <p:nvPr/>
          </p:nvGrpSpPr>
          <p:grpSpPr>
            <a:xfrm>
              <a:off x="274846" y="1465512"/>
              <a:ext cx="1942833" cy="1942833"/>
              <a:chOff x="274846" y="1465512"/>
              <a:chExt cx="1942833" cy="194283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7B51A61-A032-47B7-8137-538B68889D33}"/>
                  </a:ext>
                </a:extLst>
              </p:cNvPr>
              <p:cNvGrpSpPr/>
              <p:nvPr/>
            </p:nvGrpSpPr>
            <p:grpSpPr>
              <a:xfrm>
                <a:off x="274846" y="1465512"/>
                <a:ext cx="1942833" cy="1942833"/>
                <a:chOff x="610892" y="370063"/>
                <a:chExt cx="1942833" cy="1942833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A602A01-4C72-4AA2-80BA-F47E32FE3651}"/>
                    </a:ext>
                  </a:extLst>
                </p:cNvPr>
                <p:cNvSpPr/>
                <p:nvPr/>
              </p:nvSpPr>
              <p:spPr>
                <a:xfrm>
                  <a:off x="610892" y="370063"/>
                  <a:ext cx="1942833" cy="1942833"/>
                </a:xfrm>
                <a:prstGeom prst="ellipse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7" name="Oval 4">
                  <a:extLst>
                    <a:ext uri="{FF2B5EF4-FFF2-40B4-BE49-F238E27FC236}">
                      <a16:creationId xmlns:a16="http://schemas.microsoft.com/office/drawing/2014/main" id="{B2F60F14-FDB3-49F1-A512-17CBA518E0C9}"/>
                    </a:ext>
                  </a:extLst>
                </p:cNvPr>
                <p:cNvSpPr txBox="1"/>
                <p:nvPr/>
              </p:nvSpPr>
              <p:spPr>
                <a:xfrm>
                  <a:off x="934698" y="581450"/>
                  <a:ext cx="1295222" cy="129522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2070" tIns="52070" rIns="52070" bIns="52070" numCol="1" spcCol="1270" anchor="ctr" anchorCtr="0">
                  <a:noAutofit/>
                </a:bodyPr>
                <a:lstStyle/>
                <a:p>
                  <a:pPr marL="0" lvl="0" indent="0" algn="ctr" defTabSz="18224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4100" kern="1200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3C5061-C3B3-46C5-8F09-06F935D0FBBE}"/>
                  </a:ext>
                </a:extLst>
              </p:cNvPr>
              <p:cNvSpPr txBox="1"/>
              <p:nvPr/>
            </p:nvSpPr>
            <p:spPr>
              <a:xfrm>
                <a:off x="391359" y="1990578"/>
                <a:ext cx="1739298" cy="892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THỬ TÀI CỦA EM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F3F963-67D6-4606-A5DE-803655BAE4B1}"/>
              </a:ext>
            </a:extLst>
          </p:cNvPr>
          <p:cNvGrpSpPr/>
          <p:nvPr/>
        </p:nvGrpSpPr>
        <p:grpSpPr>
          <a:xfrm>
            <a:off x="2485181" y="4526984"/>
            <a:ext cx="9724324" cy="1940065"/>
            <a:chOff x="2304646" y="3301497"/>
            <a:chExt cx="9248237" cy="2223605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9F3AEEB6-3725-492D-A99C-D4D3654DA46A}"/>
                </a:ext>
              </a:extLst>
            </p:cNvPr>
            <p:cNvSpPr/>
            <p:nvPr/>
          </p:nvSpPr>
          <p:spPr>
            <a:xfrm>
              <a:off x="2462993" y="3301497"/>
              <a:ext cx="8931545" cy="2223605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CDB5C2-3D00-498C-8B6C-628990212D89}"/>
                </a:ext>
              </a:extLst>
            </p:cNvPr>
            <p:cNvSpPr/>
            <p:nvPr/>
          </p:nvSpPr>
          <p:spPr>
            <a:xfrm>
              <a:off x="2304646" y="3384401"/>
              <a:ext cx="9248237" cy="6702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91E3E57-CE2D-4E27-9FD0-6565F3F68B87}"/>
              </a:ext>
            </a:extLst>
          </p:cNvPr>
          <p:cNvSpPr txBox="1"/>
          <p:nvPr/>
        </p:nvSpPr>
        <p:spPr>
          <a:xfrm>
            <a:off x="3260906" y="4840926"/>
            <a:ext cx="8467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  <a:r>
              <a:rPr 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 ĐÔI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Nhóm nhanh nhất dành quyền trả lời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872EF9-0574-4DF3-9E24-218A68E0DECA}"/>
              </a:ext>
            </a:extLst>
          </p:cNvPr>
          <p:cNvSpPr/>
          <p:nvPr/>
        </p:nvSpPr>
        <p:spPr>
          <a:xfrm>
            <a:off x="6601552" y="3621350"/>
            <a:ext cx="34179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2B26F6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 gian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( 2 phút)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2 Minute Timer (To)">
            <a:hlinkClick r:id="" action="ppaction://media"/>
            <a:extLst>
              <a:ext uri="{FF2B5EF4-FFF2-40B4-BE49-F238E27FC236}">
                <a16:creationId xmlns:a16="http://schemas.microsoft.com/office/drawing/2014/main" id="{414AADAC-BAE7-4F19-9D0C-91054375F0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0310" y="3114141"/>
            <a:ext cx="1994122" cy="112972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DFA2F13-6BB4-4DB5-A147-8328C4EE304B}"/>
              </a:ext>
            </a:extLst>
          </p:cNvPr>
          <p:cNvGrpSpPr/>
          <p:nvPr/>
        </p:nvGrpSpPr>
        <p:grpSpPr>
          <a:xfrm>
            <a:off x="8612766" y="4552612"/>
            <a:ext cx="1094053" cy="848554"/>
            <a:chOff x="3634055" y="3302115"/>
            <a:chExt cx="848449" cy="79646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E56B3DC-EEDD-450B-A4CA-A12D271C66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D2DF1EE-C193-46AB-919F-470711A31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416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2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C4E8AD-CE6C-4327-A8DF-15BA132C3295}"/>
              </a:ext>
            </a:extLst>
          </p:cNvPr>
          <p:cNvGrpSpPr/>
          <p:nvPr/>
        </p:nvGrpSpPr>
        <p:grpSpPr>
          <a:xfrm>
            <a:off x="827630" y="146280"/>
            <a:ext cx="10616540" cy="2344815"/>
            <a:chOff x="2304646" y="3301497"/>
            <a:chExt cx="9248237" cy="2687509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DDAB4A2D-B7DF-438E-8049-6D02B33EA741}"/>
                </a:ext>
              </a:extLst>
            </p:cNvPr>
            <p:cNvSpPr/>
            <p:nvPr/>
          </p:nvSpPr>
          <p:spPr>
            <a:xfrm>
              <a:off x="2462993" y="3301497"/>
              <a:ext cx="8931545" cy="2223605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F0AF20-DA19-403B-AFBD-FE697083A494}"/>
                </a:ext>
              </a:extLst>
            </p:cNvPr>
            <p:cNvSpPr/>
            <p:nvPr/>
          </p:nvSpPr>
          <p:spPr>
            <a:xfrm>
              <a:off x="2304646" y="3384401"/>
              <a:ext cx="9248237" cy="2604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số đông, c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cấu dân số trẻ ở Châu Á sẽ có những thuận lợi khó khăn như </a:t>
              </a:r>
            </a:p>
            <a:p>
              <a:pPr algn="ctr"/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nào cho phát triển kinh tế, xã hội ?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Hình ảnh 4">
            <a:extLst>
              <a:ext uri="{FF2B5EF4-FFF2-40B4-BE49-F238E27FC236}">
                <a16:creationId xmlns:a16="http://schemas.microsoft.com/office/drawing/2014/main" id="{B26D88EB-5C55-44ED-9F10-BA5331469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88" r="-1" b="-1"/>
          <a:stretch/>
        </p:blipFill>
        <p:spPr>
          <a:xfrm>
            <a:off x="245428" y="2165050"/>
            <a:ext cx="11322814" cy="529131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D590BF-57A7-4CDE-AB46-0BB49910DAC8}"/>
              </a:ext>
            </a:extLst>
          </p:cNvPr>
          <p:cNvSpPr txBox="1"/>
          <p:nvPr/>
        </p:nvSpPr>
        <p:spPr>
          <a:xfrm>
            <a:off x="3766715" y="5307917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CB7D-F426-4315-B016-ADDA3BA51DBB}"/>
              </a:ext>
            </a:extLst>
          </p:cNvPr>
          <p:cNvSpPr txBox="1"/>
          <p:nvPr/>
        </p:nvSpPr>
        <p:spPr>
          <a:xfrm>
            <a:off x="6096000" y="4192087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E5EB4-C964-417C-96F3-2B8DDF822C6D}"/>
              </a:ext>
            </a:extLst>
          </p:cNvPr>
          <p:cNvSpPr txBox="1"/>
          <p:nvPr/>
        </p:nvSpPr>
        <p:spPr>
          <a:xfrm>
            <a:off x="8359024" y="3429000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46449-57B6-457B-A788-94D0DE2FEFAD}"/>
              </a:ext>
            </a:extLst>
          </p:cNvPr>
          <p:cNvSpPr txBox="1"/>
          <p:nvPr/>
        </p:nvSpPr>
        <p:spPr>
          <a:xfrm>
            <a:off x="10434768" y="2768810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4807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hop-tac-lao-dong-12">
            <a:extLst>
              <a:ext uri="{FF2B5EF4-FFF2-40B4-BE49-F238E27FC236}">
                <a16:creationId xmlns:a16="http://schemas.microsoft.com/office/drawing/2014/main" id="{556699F0-43EF-496C-8926-E1D6E3F5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5" y="609600"/>
            <a:ext cx="5344478" cy="325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xuat-khau-lao-dong">
            <a:extLst>
              <a:ext uri="{FF2B5EF4-FFF2-40B4-BE49-F238E27FC236}">
                <a16:creationId xmlns:a16="http://schemas.microsoft.com/office/drawing/2014/main" id="{F595F202-0C85-449C-9081-6A872D21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5" y="3922713"/>
            <a:ext cx="5331779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0" name="Rectangle 8">
            <a:extLst>
              <a:ext uri="{FF2B5EF4-FFF2-40B4-BE49-F238E27FC236}">
                <a16:creationId xmlns:a16="http://schemas.microsoft.com/office/drawing/2014/main" id="{26487427-B7B9-46FA-9E2B-9FBD646A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5" y="6423596"/>
            <a:ext cx="3352800" cy="405829"/>
          </a:xfrm>
          <a:prstGeom prst="rect">
            <a:avLst/>
          </a:prstGeom>
          <a:solidFill>
            <a:srgbClr val="FCFEB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lao động dồi dào.</a:t>
            </a:r>
          </a:p>
        </p:txBody>
      </p:sp>
      <p:pic>
        <p:nvPicPr>
          <p:cNvPr id="12295" name="Picture 6" descr="4_6">
            <a:extLst>
              <a:ext uri="{FF2B5EF4-FFF2-40B4-BE49-F238E27FC236}">
                <a16:creationId xmlns:a16="http://schemas.microsoft.com/office/drawing/2014/main" id="{7EAEF609-DACD-42A8-9B20-C687A19D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008" y="609601"/>
            <a:ext cx="5748337" cy="621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2EED9798-F87B-441F-887B-862AEFC58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007" y="6423596"/>
            <a:ext cx="4135295" cy="405829"/>
          </a:xfrm>
          <a:prstGeom prst="rect">
            <a:avLst/>
          </a:prstGeom>
          <a:solidFill>
            <a:srgbClr val="FCFEB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trường tiêu thụ rộng lớn</a:t>
            </a:r>
            <a:endParaRPr lang="en-US" altLang="en-US" sz="20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BE6CA-A485-4974-92EE-1BBB57786CDB}"/>
              </a:ext>
            </a:extLst>
          </p:cNvPr>
          <p:cNvSpPr txBox="1"/>
          <p:nvPr/>
        </p:nvSpPr>
        <p:spPr>
          <a:xfrm>
            <a:off x="4824470" y="28575"/>
            <a:ext cx="324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 LỢI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0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5" name="Picture 3" descr="20140925-chay-viec-mat-tien-ma-van-that-nghiep-2">
            <a:extLst>
              <a:ext uri="{FF2B5EF4-FFF2-40B4-BE49-F238E27FC236}">
                <a16:creationId xmlns:a16="http://schemas.microsoft.com/office/drawing/2014/main" id="{162BD4D2-DEDA-47D6-A4D6-C76BE6C1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58" y="3677886"/>
            <a:ext cx="5411950" cy="293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9" name="Picture 7" descr="a1-1435198724_660x0">
            <a:extLst>
              <a:ext uri="{FF2B5EF4-FFF2-40B4-BE49-F238E27FC236}">
                <a16:creationId xmlns:a16="http://schemas.microsoft.com/office/drawing/2014/main" id="{6FE68B58-C5D1-439B-B1E4-8457EC7B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59" y="3677886"/>
            <a:ext cx="4928171" cy="301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A276F-FBBD-4075-B3E8-71E498EA714C}"/>
              </a:ext>
            </a:extLst>
          </p:cNvPr>
          <p:cNvSpPr txBox="1"/>
          <p:nvPr/>
        </p:nvSpPr>
        <p:spPr>
          <a:xfrm>
            <a:off x="4970244" y="-20169"/>
            <a:ext cx="324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 KHĂN</a:t>
            </a:r>
          </a:p>
        </p:txBody>
      </p:sp>
      <p:pic>
        <p:nvPicPr>
          <p:cNvPr id="7" name="Picture 14" descr="A picture containing text, person, outdoor, person&#10;&#10;Description automatically generated">
            <a:extLst>
              <a:ext uri="{FF2B5EF4-FFF2-40B4-BE49-F238E27FC236}">
                <a16:creationId xmlns:a16="http://schemas.microsoft.com/office/drawing/2014/main" id="{A6932EA6-89FD-4F9E-8D83-4D778A2EA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r="17847" b="-4"/>
          <a:stretch/>
        </p:blipFill>
        <p:spPr bwMode="auto">
          <a:xfrm>
            <a:off x="737057" y="544774"/>
            <a:ext cx="5411949" cy="293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362.jpg" descr="Related image">
            <a:extLst>
              <a:ext uri="{FF2B5EF4-FFF2-40B4-BE49-F238E27FC236}">
                <a16:creationId xmlns:a16="http://schemas.microsoft.com/office/drawing/2014/main" id="{E096D3B5-4F63-4AD4-B7CF-EF9BA38B99C9}"/>
              </a:ext>
            </a:extLst>
          </p:cNvPr>
          <p:cNvPicPr/>
          <p:nvPr/>
        </p:nvPicPr>
        <p:blipFill>
          <a:blip r:embed="rId5"/>
          <a:srcRect t="5058" b="5058"/>
          <a:stretch>
            <a:fillRect/>
          </a:stretch>
        </p:blipFill>
        <p:spPr>
          <a:xfrm>
            <a:off x="6514559" y="503051"/>
            <a:ext cx="4928171" cy="3052966"/>
          </a:xfrm>
          <a:prstGeom prst="rect">
            <a:avLst/>
          </a:prstGeom>
          <a:ln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5422547-DF89-4BF4-973E-1CFB3F1D8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17" r="24988" b="-2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49154" name="Picture 2" descr="Lời nguyền tài nguyên - Bảo vệ môi trường">
            <a:extLst>
              <a:ext uri="{FF2B5EF4-FFF2-40B4-BE49-F238E27FC236}">
                <a16:creationId xmlns:a16="http://schemas.microsoft.com/office/drawing/2014/main" id="{7B00DD2E-65BB-4E86-A731-62AFFF209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8" r="8281" b="3"/>
          <a:stretch/>
        </p:blipFill>
        <p:spPr bwMode="auto"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Nguồn tài nguyên ngày càng bị cạn kiệt: Ai phải gánh chịu hậu quả?">
            <a:extLst>
              <a:ext uri="{FF2B5EF4-FFF2-40B4-BE49-F238E27FC236}">
                <a16:creationId xmlns:a16="http://schemas.microsoft.com/office/drawing/2014/main" id="{8AC36E95-CC4C-43F7-8932-917839584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r="12821" b="-2"/>
          <a:stretch/>
        </p:blipFill>
        <p:spPr bwMode="auto"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15743E1-1AA2-4CC6-A71D-6FEB07762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737" b="948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AECFFB08-442F-4EDD-A7A9-A192587DA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677892"/>
            <a:ext cx="11140201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4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Atlantika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BF13542D-1A54-4E4A-8B8B-0666C6512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859" y="4802542"/>
            <a:ext cx="4538462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Tài nguyên cạn kiệt, môi trường ô nhiễm</a:t>
            </a: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0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28E6B54-FAFB-40AB-8857-56B29D5732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17" t="22815" r="34749" b="18815"/>
          <a:stretch/>
        </p:blipFill>
        <p:spPr>
          <a:xfrm>
            <a:off x="6493565" y="1031154"/>
            <a:ext cx="5646359" cy="5733674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7213779-ED81-450F-ACC4-58AD044AA7DA}"/>
              </a:ext>
            </a:extLst>
          </p:cNvPr>
          <p:cNvSpPr/>
          <p:nvPr/>
        </p:nvSpPr>
        <p:spPr>
          <a:xfrm>
            <a:off x="519998" y="2608741"/>
            <a:ext cx="4798031" cy="2527443"/>
          </a:xfrm>
          <a:prstGeom prst="wedgeRoundRectCallout">
            <a:avLst>
              <a:gd name="adj1" fmla="val 77597"/>
              <a:gd name="adj2" fmla="val -24315"/>
              <a:gd name="adj3" fmla="val 16667"/>
            </a:avLst>
          </a:prstGeom>
          <a:solidFill>
            <a:srgbClr val="FCF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03C9DF-63A0-4681-979B-71D7B51A4EEB}"/>
              </a:ext>
            </a:extLst>
          </p:cNvPr>
          <p:cNvSpPr txBox="1"/>
          <p:nvPr/>
        </p:nvSpPr>
        <p:spPr>
          <a:xfrm>
            <a:off x="728126" y="2853457"/>
            <a:ext cx="47980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cư châu Á thuộc chủng tộc nào? Mỗi chủng tộc sống chủ yếu ở khu vực nào?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4CA6CC-0ABA-4239-8D90-B6DFF879EB5D}"/>
              </a:ext>
            </a:extLst>
          </p:cNvPr>
          <p:cNvSpPr txBox="1"/>
          <p:nvPr/>
        </p:nvSpPr>
        <p:spPr>
          <a:xfrm>
            <a:off x="311870" y="1772615"/>
            <a:ext cx="60194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Ơ-rô-pê-ô-it: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Á, Trung Á, Tây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FCE69-E26B-4331-940D-5CFFEE48F33D}"/>
              </a:ext>
            </a:extLst>
          </p:cNvPr>
          <p:cNvSpPr txBox="1"/>
          <p:nvPr/>
        </p:nvSpPr>
        <p:spPr>
          <a:xfrm>
            <a:off x="311870" y="3155048"/>
            <a:ext cx="61427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Môn-gô- lô-it: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Á, Đông Á, Đông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825A63-6414-46E2-856B-8C98F8FC98FB}"/>
              </a:ext>
            </a:extLst>
          </p:cNvPr>
          <p:cNvSpPr txBox="1"/>
          <p:nvPr/>
        </p:nvSpPr>
        <p:spPr>
          <a:xfrm>
            <a:off x="311870" y="4530928"/>
            <a:ext cx="48840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Ô-xtra-lô-it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Á, Đông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9E431334-76AB-4D41-A487-3D4C819E6689}"/>
              </a:ext>
            </a:extLst>
          </p:cNvPr>
          <p:cNvSpPr/>
          <p:nvPr/>
        </p:nvSpPr>
        <p:spPr>
          <a:xfrm>
            <a:off x="689203" y="1989958"/>
            <a:ext cx="5642161" cy="4471694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325BBE-1AFC-4FF7-9D7E-6710CF30EA78}"/>
              </a:ext>
            </a:extLst>
          </p:cNvPr>
          <p:cNvSpPr txBox="1"/>
          <p:nvPr/>
        </p:nvSpPr>
        <p:spPr>
          <a:xfrm>
            <a:off x="2030144" y="3334116"/>
            <a:ext cx="2919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thuộc chủng tộc nào?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6F9ED5-F7EB-4B62-91DB-58237F0222A9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0" name="Arrow: Pentagon 19">
              <a:extLst>
                <a:ext uri="{FF2B5EF4-FFF2-40B4-BE49-F238E27FC236}">
                  <a16:creationId xmlns:a16="http://schemas.microsoft.com/office/drawing/2014/main" id="{B09CF634-DB5C-436D-B0D5-76833F4110F1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CD3BCC-4B48-4474-ACC3-E29C1DB8193B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09F7026-2A9E-4711-8F57-289AC53FC763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281A0D-FFA9-4342-A2AA-1B415FFE759F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24" name="Arrow: Pentagon 23">
              <a:extLst>
                <a:ext uri="{FF2B5EF4-FFF2-40B4-BE49-F238E27FC236}">
                  <a16:creationId xmlns:a16="http://schemas.microsoft.com/office/drawing/2014/main" id="{6451D367-9A45-4566-9E4B-31573DE5AC73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FF02E9BF-A12A-4753-9C33-7D99D760CDA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F3F2076F-2C78-4217-BB1D-5C33295C5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40314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8F4329B-1A6C-4BDD-895D-760DFD2F328D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AC8BC0F8-E51C-4D78-8D44-37A852B628A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E22E5B-B4FC-41AB-91CC-639DEF4FE29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BDE6D59-5121-4058-A571-5BD936FEEA45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863124-69E9-4068-884A-E4FE224F973E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B632E541-BCC6-4E3D-BEF2-A96F45E4664E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C843804-F267-4CED-B7E1-07D91855E62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E1926D4B-D598-4E7E-ABAC-BCDF567F4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19DA52D8-FF3E-4A1C-9303-7013A64D0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11" y="1907819"/>
            <a:ext cx="1173223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vi-VN" sz="3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4,64 tỉ người</a:t>
            </a:r>
            <a:r>
              <a:rPr lang="vi-VN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60%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84FA0FBF-6D99-4EE1-809A-8E4BA31D3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07" y="3030918"/>
            <a:ext cx="1119080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0,95 %,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đáng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alt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id="{971049D7-3780-406B-97A6-2FF52283D2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177" y="961684"/>
            <a:ext cx="1056677" cy="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F53321-8EC0-42DF-8128-330689D565E6}"/>
              </a:ext>
            </a:extLst>
          </p:cNvPr>
          <p:cNvSpPr txBox="1"/>
          <p:nvPr/>
        </p:nvSpPr>
        <p:spPr>
          <a:xfrm>
            <a:off x="1181282" y="1116419"/>
            <a:ext cx="4914718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Quy mô và c</a:t>
            </a:r>
            <a:r>
              <a:rPr lang="vi-VN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cấu dân số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FDC96190-B133-42FF-A6A1-132F2D08E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05" y="4207281"/>
            <a:ext cx="11190809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</a:t>
            </a:r>
            <a:r>
              <a:rPr lang="vi-VN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gô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-it, Ơ-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pê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-ô-it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Ô-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xtra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-it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3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alt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4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:a16="http://schemas.microsoft.com/office/drawing/2014/main" id="{14AA459D-CB93-4E1E-B1C8-A6975EF34375}"/>
              </a:ext>
            </a:extLst>
          </p:cNvPr>
          <p:cNvSpPr/>
          <p:nvPr/>
        </p:nvSpPr>
        <p:spPr>
          <a:xfrm>
            <a:off x="1810990" y="52490"/>
            <a:ext cx="4730215" cy="872949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B65722-CDB3-4705-8AB8-BB9C553E2172}"/>
              </a:ext>
            </a:extLst>
          </p:cNvPr>
          <p:cNvSpPr txBox="1"/>
          <p:nvPr/>
        </p:nvSpPr>
        <p:spPr>
          <a:xfrm>
            <a:off x="2598530" y="209010"/>
            <a:ext cx="3572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15BBF-06A6-4883-B5F3-EAF7E31BE4F5}"/>
              </a:ext>
            </a:extLst>
          </p:cNvPr>
          <p:cNvGrpSpPr/>
          <p:nvPr/>
        </p:nvGrpSpPr>
        <p:grpSpPr>
          <a:xfrm>
            <a:off x="1048762" y="52490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312AF15E-5761-4E70-B782-4BD16225DC7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AC46EF3-AE23-4197-ABAB-01CDAF567421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C43322E0-692B-4A0B-8F11-4FAE1D84B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-52053" y="40058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DD8CBA-B2FE-4D71-BDEF-31FE5C94D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A2459B-468E-498F-92DD-E97B9F429AD2}"/>
              </a:ext>
            </a:extLst>
          </p:cNvPr>
          <p:cNvSpPr txBox="1"/>
          <p:nvPr/>
        </p:nvSpPr>
        <p:spPr>
          <a:xfrm>
            <a:off x="1181282" y="1053037"/>
            <a:ext cx="4409783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Phân bố dân cư châu Á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ABB847-41B9-471D-8BE3-D67437DCDFDD}"/>
              </a:ext>
            </a:extLst>
          </p:cNvPr>
          <p:cNvGrpSpPr/>
          <p:nvPr/>
        </p:nvGrpSpPr>
        <p:grpSpPr>
          <a:xfrm>
            <a:off x="6308545" y="79512"/>
            <a:ext cx="5857463" cy="6687352"/>
            <a:chOff x="5322581" y="47012"/>
            <a:chExt cx="6626087" cy="7183049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B9A9E211-872D-42E0-8BB0-D332E5BA36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71" y="47012"/>
              <a:ext cx="634682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F99663-2543-454B-82B8-CE44C95D8002}"/>
                </a:ext>
              </a:extLst>
            </p:cNvPr>
            <p:cNvSpPr txBox="1"/>
            <p:nvPr/>
          </p:nvSpPr>
          <p:spPr>
            <a:xfrm>
              <a:off x="5322581" y="6601940"/>
              <a:ext cx="6626087" cy="6281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6.1. Bản đồ phân bố dân c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 một số đô thị ở châu Á, năm 2020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8A9AD61-3AAD-4FAC-9D25-786A23CB23E6}"/>
              </a:ext>
            </a:extLst>
          </p:cNvPr>
          <p:cNvSpPr/>
          <p:nvPr/>
        </p:nvSpPr>
        <p:spPr>
          <a:xfrm>
            <a:off x="0" y="2453211"/>
            <a:ext cx="6499045" cy="1078950"/>
          </a:xfrm>
          <a:prstGeom prst="rect">
            <a:avLst/>
          </a:prstGeom>
          <a:solidFill>
            <a:srgbClr val="F9FECE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Á.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" name="image67.png" descr="Image result for KÄ© thuáº­t khÄn tráº£i bÃ n">
            <a:extLst>
              <a:ext uri="{FF2B5EF4-FFF2-40B4-BE49-F238E27FC236}">
                <a16:creationId xmlns:a16="http://schemas.microsoft.com/office/drawing/2014/main" id="{F956646C-D542-423A-A7DC-8F614D6A779D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-62675" y="3718560"/>
            <a:ext cx="2198131" cy="2156149"/>
          </a:xfrm>
          <a:prstGeom prst="rect">
            <a:avLst/>
          </a:prstGeom>
          <a:ln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97E8CDE-67DD-443E-99C8-6FD6E077C029}"/>
              </a:ext>
            </a:extLst>
          </p:cNvPr>
          <p:cNvSpPr txBox="1"/>
          <p:nvPr/>
        </p:nvSpPr>
        <p:spPr>
          <a:xfrm>
            <a:off x="2170691" y="3718560"/>
            <a:ext cx="4300915" cy="2677656"/>
          </a:xfrm>
          <a:prstGeom prst="rect">
            <a:avLst/>
          </a:prstGeom>
          <a:solidFill>
            <a:schemeClr val="accent4">
              <a:lumMod val="20000"/>
              <a:lumOff val="80000"/>
              <a:alpha val="54000"/>
            </a:scheme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note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PHT (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0E83FED-72B7-498B-AE7B-4D4932FDA4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92414" y="1695274"/>
            <a:ext cx="1243957" cy="687027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734C995-D0D3-40B3-B957-42D08780993B}"/>
              </a:ext>
            </a:extLst>
          </p:cNvPr>
          <p:cNvSpPr/>
          <p:nvPr/>
        </p:nvSpPr>
        <p:spPr>
          <a:xfrm>
            <a:off x="1154556" y="1765947"/>
            <a:ext cx="3850361" cy="616354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210985B-69CF-4BC6-99D9-2678F9E845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01" y="1514337"/>
            <a:ext cx="1243957" cy="7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3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51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6" grpId="0" animBg="1"/>
      <p:bldP spid="21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B66B5F-C41A-4B5C-87E4-5D357606315A}"/>
              </a:ext>
            </a:extLst>
          </p:cNvPr>
          <p:cNvSpPr/>
          <p:nvPr/>
        </p:nvSpPr>
        <p:spPr>
          <a:xfrm>
            <a:off x="455219" y="1587183"/>
            <a:ext cx="11281559" cy="4684809"/>
          </a:xfrm>
          <a:prstGeom prst="rect">
            <a:avLst/>
          </a:prstGeom>
          <a:solidFill>
            <a:srgbClr val="F9FECE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560070" indent="-34290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 cư châu Á tập trung đông ở khu vực. Vì sao?</a:t>
            </a:r>
          </a:p>
          <a:p>
            <a:pPr marL="217170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vi-VN" sz="36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......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...................................................</a:t>
            </a:r>
            <a:endParaRPr lang="vi-VN" sz="360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60070" indent="-34290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 cư châu Á thưa thớt ở khu</a:t>
            </a:r>
            <a:r>
              <a:rPr lang="vi-VN" sz="36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vực. Vì sao?</a:t>
            </a:r>
          </a:p>
          <a:p>
            <a:pPr marL="217170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………………………………………..</a:t>
            </a:r>
            <a:endParaRPr lang="vi-VN" sz="360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74370" indent="-45720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Kể tên các quốc gia đông dân của Châu</a:t>
            </a:r>
            <a:r>
              <a:rPr lang="vi-VN" sz="36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</a:t>
            </a:r>
            <a:r>
              <a:rPr lang="vi-VN" sz="36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17170">
              <a:lnSpc>
                <a:spcPct val="120000"/>
              </a:lnSpc>
              <a:spcAft>
                <a:spcPts val="0"/>
              </a:spcAft>
              <a:tabLst>
                <a:tab pos="180340" algn="l"/>
                <a:tab pos="450215" algn="l"/>
              </a:tabLst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……………………………………........................................................................................................................</a:t>
            </a:r>
            <a:endParaRPr lang="en-US" sz="3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665BD5-BCA3-476D-9A96-BC1534668953}"/>
              </a:ext>
            </a:extLst>
          </p:cNvPr>
          <p:cNvSpPr/>
          <p:nvPr/>
        </p:nvSpPr>
        <p:spPr>
          <a:xfrm>
            <a:off x="3962916" y="497312"/>
            <a:ext cx="4266167" cy="79564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A8BDE-6B5B-4B19-B128-04D64A2446A8}"/>
              </a:ext>
            </a:extLst>
          </p:cNvPr>
          <p:cNvSpPr txBox="1"/>
          <p:nvPr/>
        </p:nvSpPr>
        <p:spPr>
          <a:xfrm>
            <a:off x="4247923" y="586008"/>
            <a:ext cx="444137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8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097F9126-55F3-4938-AB21-24D5EC1916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4090" y="565659"/>
            <a:ext cx="1440628" cy="795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545A2B-E27B-4942-9F19-7BA47D2712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513" y="410463"/>
            <a:ext cx="1243957" cy="79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51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E8F1CE-A1C2-4137-A8B4-351A3FDBC278}"/>
              </a:ext>
            </a:extLst>
          </p:cNvPr>
          <p:cNvSpPr txBox="1"/>
          <p:nvPr/>
        </p:nvSpPr>
        <p:spPr>
          <a:xfrm>
            <a:off x="126591" y="45394"/>
            <a:ext cx="4409783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Phân bố dân cư châu Á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34CF264-3EFF-452D-A511-5E225472BC53}"/>
              </a:ext>
            </a:extLst>
          </p:cNvPr>
          <p:cNvGrpSpPr/>
          <p:nvPr/>
        </p:nvGrpSpPr>
        <p:grpSpPr>
          <a:xfrm>
            <a:off x="5949538" y="104769"/>
            <a:ext cx="6216470" cy="6721469"/>
            <a:chOff x="5322581" y="47012"/>
            <a:chExt cx="6626087" cy="7183049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B516181-AD7E-4681-B445-38D5C8A2B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71" y="47012"/>
              <a:ext cx="634682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BB4211-196A-4EA4-B46C-AA5E3074E138}"/>
                </a:ext>
              </a:extLst>
            </p:cNvPr>
            <p:cNvSpPr txBox="1"/>
            <p:nvPr/>
          </p:nvSpPr>
          <p:spPr>
            <a:xfrm>
              <a:off x="5322581" y="6601940"/>
              <a:ext cx="6626087" cy="6281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6.1. Bản đồ phân bố dân c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 một số đô thị ở châu Á, năm 2020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FEB85F7-CC0F-4A94-B215-7F3EA293F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82" y="4738674"/>
            <a:ext cx="5825756" cy="1113253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altLang="en-US" sz="32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thớt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Á,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Á, TNA</a:t>
            </a:r>
            <a:endParaRPr lang="en-US" altLang="en-US" sz="3000" b="1" dirty="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1B98CC-A025-4193-A8EB-9B669CF8D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91" y="1626090"/>
            <a:ext cx="5825756" cy="1044325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C3EC6F-0AB9-4D3F-BAD9-41F1A23A8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91" y="2670415"/>
            <a:ext cx="5825756" cy="2068259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Á, ĐNA, Nam Á…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1B98CC-A025-4193-A8EB-9B669CF8D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91" y="539460"/>
            <a:ext cx="5825756" cy="1080296"/>
          </a:xfrm>
          <a:prstGeom prst="rect">
            <a:avLst/>
          </a:prstGeom>
          <a:noFill/>
          <a:ln w="9525">
            <a:noFill/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MĐ DS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150 </a:t>
            </a:r>
            <a:r>
              <a:rPr lang="en-US" altLang="en-US" sz="3000" dirty="0" err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/km</a:t>
            </a:r>
            <a:r>
              <a:rPr lang="en-US" altLang="en-US" sz="3000" baseline="30000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3000" dirty="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40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9FFD48-4586-4F86-B36E-6DAF159AD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11" t="23071" r="8399" b="9930"/>
          <a:stretch/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grpSp>
        <p:nvGrpSpPr>
          <p:cNvPr id="54" name="vong quay">
            <a:extLst>
              <a:ext uri="{FF2B5EF4-FFF2-40B4-BE49-F238E27FC236}">
                <a16:creationId xmlns:a16="http://schemas.microsoft.com/office/drawing/2014/main" id="{C3681784-B81E-4B3F-B9DB-47BACA12E47C}"/>
              </a:ext>
            </a:extLst>
          </p:cNvPr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B653DD5-7BA0-4F85-9876-CAE74D8EE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5C5D033-13BE-422A-A89B-46FD899CC47F}"/>
                </a:ext>
              </a:extLst>
            </p:cNvPr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6659178-567E-4E74-9FBB-C36C12FA92F7}"/>
                </a:ext>
              </a:extLst>
            </p:cNvPr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3C45EF-A3A2-4B72-9B34-F763F66EA123}"/>
                </a:ext>
              </a:extLst>
            </p:cNvPr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CE3DBF5-821F-44AD-B7F9-8453E3CEDACC}"/>
                </a:ext>
              </a:extLst>
            </p:cNvPr>
            <p:cNvSpPr txBox="1"/>
            <p:nvPr/>
          </p:nvSpPr>
          <p:spPr>
            <a:xfrm rot="20155085">
              <a:off x="8974088" y="345915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5C2A1C-2193-4212-859B-34C8A64FC2A7}"/>
                </a:ext>
              </a:extLst>
            </p:cNvPr>
            <p:cNvSpPr txBox="1"/>
            <p:nvPr/>
          </p:nvSpPr>
          <p:spPr>
            <a:xfrm rot="9501114">
              <a:off x="5698230" y="3409482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Phần th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ED525B-3C4D-46D9-9EE7-4B7ACC4A8E0F}"/>
                </a:ext>
              </a:extLst>
            </p:cNvPr>
            <p:cNvSpPr txBox="1"/>
            <p:nvPr/>
          </p:nvSpPr>
          <p:spPr>
            <a:xfrm rot="6703311">
              <a:off x="6660976" y="435054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điểm cộng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52A5591-8FBD-49B9-A368-AD46140F8324}"/>
                </a:ext>
              </a:extLst>
            </p:cNvPr>
            <p:cNvSpPr txBox="1"/>
            <p:nvPr/>
          </p:nvSpPr>
          <p:spPr>
            <a:xfrm rot="3829829">
              <a:off x="8019634" y="421532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Mất l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ợt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8757C-92F4-4F34-A806-95DE1648D48C}"/>
                </a:ext>
              </a:extLst>
            </p:cNvPr>
            <p:cNvSpPr txBox="1"/>
            <p:nvPr/>
          </p:nvSpPr>
          <p:spPr>
            <a:xfrm rot="20155085">
              <a:off x="9094326" y="236582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75421831-A5AB-45D8-8294-B3608FF364D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quay dung">
            <a:extLst>
              <a:ext uri="{FF2B5EF4-FFF2-40B4-BE49-F238E27FC236}">
                <a16:creationId xmlns:a16="http://schemas.microsoft.com/office/drawing/2014/main" id="{ABC2C2A4-321B-4778-AB8E-1CBC2063C5C6}"/>
              </a:ext>
            </a:extLst>
          </p:cNvPr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02A6DAA4-D06D-41DA-B857-2E1497582A59}"/>
              </a:ext>
            </a:extLst>
          </p:cNvPr>
          <p:cNvSpPr/>
          <p:nvPr/>
        </p:nvSpPr>
        <p:spPr>
          <a:xfrm>
            <a:off x="697240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CBD0C41C-F5DF-4094-A219-DDFDD6CE867B}"/>
              </a:ext>
            </a:extLst>
          </p:cNvPr>
          <p:cNvSpPr/>
          <p:nvPr/>
        </p:nvSpPr>
        <p:spPr>
          <a:xfrm>
            <a:off x="2379528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ounded 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BF489B1B-D27B-48EB-961E-5327BAA858B3}"/>
              </a:ext>
            </a:extLst>
          </p:cNvPr>
          <p:cNvSpPr/>
          <p:nvPr/>
        </p:nvSpPr>
        <p:spPr>
          <a:xfrm>
            <a:off x="625414" y="47922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Rounded Rectangle 34">
            <a:hlinkClick r:id="rId10" action="ppaction://hlinksldjump"/>
            <a:extLst>
              <a:ext uri="{FF2B5EF4-FFF2-40B4-BE49-F238E27FC236}">
                <a16:creationId xmlns:a16="http://schemas.microsoft.com/office/drawing/2014/main" id="{6239B1F4-6159-488F-8218-45B6F7B039BC}"/>
              </a:ext>
            </a:extLst>
          </p:cNvPr>
          <p:cNvSpPr/>
          <p:nvPr/>
        </p:nvSpPr>
        <p:spPr>
          <a:xfrm>
            <a:off x="2379528" y="47922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64451FA-4CD2-4B13-B25A-D83FDD09CE5E}"/>
              </a:ext>
            </a:extLst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52EDF15-86C4-41D9-87D6-77C85A5F9B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395DEBA-868E-43C1-8FEF-702107BC73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4792F8F-DDB0-4D5D-9ECF-74CA4985D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79" name="Picture 78">
            <a:hlinkClick r:id="rId10" action="ppaction://hlinksldjump"/>
            <a:extLst>
              <a:ext uri="{FF2B5EF4-FFF2-40B4-BE49-F238E27FC236}">
                <a16:creationId xmlns:a16="http://schemas.microsoft.com/office/drawing/2014/main" id="{BCE860F3-2015-486C-8DDC-D314519352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F471819-4C4D-4046-8856-F54BE9940C2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81" name="vongquay">
            <a:hlinkClick r:id="" action="ppaction://media"/>
            <a:extLst>
              <a:ext uri="{FF2B5EF4-FFF2-40B4-BE49-F238E27FC236}">
                <a16:creationId xmlns:a16="http://schemas.microsoft.com/office/drawing/2014/main" id="{2BA9BF9F-EE03-425B-900D-44A5A4893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A3C50472-02CC-4056-9112-08AAC3F49D9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5875BE44-BFE6-432C-B04A-1850A1BB226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3175A65E-A1E7-4284-B43C-01711CE14F5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2B8A835D-4512-41EE-B4FD-981E6EEFF1E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4061ADDD-D7F7-453F-A2D1-AC446798187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706EDEFF-22F8-4D4D-B27B-446DFFCE534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ED801563-F8CD-4CA6-AB6F-BF99CA54D3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6946D98D-AE9C-4398-97D7-191F395DE15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8F266BA7-4BD8-4098-AD37-F3E61CCB1F7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45582D79-0C0C-4398-9C53-F6191B08F05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153236FA-8DF7-4E09-A56B-37B9BFE0526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9B326026-DF44-4E0D-BE37-6F828E2C396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C24B1367-B490-49CE-8DE0-E28BAA00F0C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B3619E5B-C24A-483D-9B49-545D6D24600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F327DDB0-D152-44E7-81CA-2D57E0C8CC0E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2353A4D8-A246-4424-AE40-27D46E87CB1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A435AB01-2D72-4F2B-B692-EB43C477A8BA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B83CEFF6-65D2-4883-85B2-1B68EC764C3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CB8C84E-B8A4-4339-B7E3-BD128908E08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9773FC63-3E12-419D-B408-EC5B3051C6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Heart 101">
            <a:hlinkClick r:id="rId15" action="ppaction://hlinksldjump"/>
            <a:extLst>
              <a:ext uri="{FF2B5EF4-FFF2-40B4-BE49-F238E27FC236}">
                <a16:creationId xmlns:a16="http://schemas.microsoft.com/office/drawing/2014/main" id="{F180652A-056E-4FF8-BEBC-70A8F2D28D26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27">
            <a:hlinkClick r:id="rId16" action="ppaction://hlinksldjump"/>
            <a:extLst>
              <a:ext uri="{FF2B5EF4-FFF2-40B4-BE49-F238E27FC236}">
                <a16:creationId xmlns:a16="http://schemas.microsoft.com/office/drawing/2014/main" id="{5C9A306F-AABC-486D-944E-A6151BF407F1}"/>
              </a:ext>
            </a:extLst>
          </p:cNvPr>
          <p:cNvSpPr/>
          <p:nvPr/>
        </p:nvSpPr>
        <p:spPr>
          <a:xfrm>
            <a:off x="4159988" y="276015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Rounded Rectangle 34">
            <a:hlinkClick r:id="rId9" action="ppaction://hlinksldjump"/>
            <a:extLst>
              <a:ext uri="{FF2B5EF4-FFF2-40B4-BE49-F238E27FC236}">
                <a16:creationId xmlns:a16="http://schemas.microsoft.com/office/drawing/2014/main" id="{21275851-166B-4AC6-A68C-7AD222CB5CFF}"/>
              </a:ext>
            </a:extLst>
          </p:cNvPr>
          <p:cNvSpPr/>
          <p:nvPr/>
        </p:nvSpPr>
        <p:spPr>
          <a:xfrm>
            <a:off x="4207286" y="476811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7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75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cebjh1248089490[1]">
            <a:extLst>
              <a:ext uri="{FF2B5EF4-FFF2-40B4-BE49-F238E27FC236}">
                <a16:creationId xmlns:a16="http://schemas.microsoft.com/office/drawing/2014/main" id="{22766904-A9C1-4F96-9A3E-A5FBEAD0A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1" r="12557"/>
          <a:stretch/>
        </p:blipFill>
        <p:spPr bwMode="auto">
          <a:xfrm>
            <a:off x="20" y="-1"/>
            <a:ext cx="4654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polar%20ice%20melt[1]">
            <a:extLst>
              <a:ext uri="{FF2B5EF4-FFF2-40B4-BE49-F238E27FC236}">
                <a16:creationId xmlns:a16="http://schemas.microsoft.com/office/drawing/2014/main" id="{FE98F439-052F-405A-8255-17A79AFD2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"/>
          <a:stretch/>
        </p:blipFill>
        <p:spPr bwMode="auto">
          <a:xfrm>
            <a:off x="4774005" y="10"/>
            <a:ext cx="7417994" cy="452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1261445780-diem-choi-giang-sinh-3[1]">
            <a:extLst>
              <a:ext uri="{FF2B5EF4-FFF2-40B4-BE49-F238E27FC236}">
                <a16:creationId xmlns:a16="http://schemas.microsoft.com/office/drawing/2014/main" id="{118D0BF0-5055-4F26-9AE5-B51314069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96" b="4"/>
          <a:stretch/>
        </p:blipFill>
        <p:spPr bwMode="auto">
          <a:xfrm>
            <a:off x="4774005" y="4629736"/>
            <a:ext cx="2392858" cy="222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CA592E47-33AD-4CEB-B5B7-A8334416E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2" r="28275" b="3"/>
          <a:stretch/>
        </p:blipFill>
        <p:spPr bwMode="auto">
          <a:xfrm>
            <a:off x="7270322" y="4629737"/>
            <a:ext cx="2409107" cy="222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snow, outdoor, sky, nature&#10;&#10;Description automatically generated">
            <a:extLst>
              <a:ext uri="{FF2B5EF4-FFF2-40B4-BE49-F238E27FC236}">
                <a16:creationId xmlns:a16="http://schemas.microsoft.com/office/drawing/2014/main" id="{25BF5916-2FFD-49F4-9614-CC6977D38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" r="11492" b="6"/>
          <a:stretch/>
        </p:blipFill>
        <p:spPr bwMode="auto">
          <a:xfrm>
            <a:off x="9783443" y="4629735"/>
            <a:ext cx="2408549" cy="222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D6B6E3-F562-4679-8998-0EA5E41651F1}"/>
              </a:ext>
            </a:extLst>
          </p:cNvPr>
          <p:cNvSpPr txBox="1"/>
          <p:nvPr/>
        </p:nvSpPr>
        <p:spPr>
          <a:xfrm>
            <a:off x="4932671" y="4029571"/>
            <a:ext cx="29992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 cực bắc lạnh giá</a:t>
            </a:r>
          </a:p>
        </p:txBody>
      </p:sp>
    </p:spTree>
    <p:extLst>
      <p:ext uri="{BB962C8B-B14F-4D97-AF65-F5344CB8AC3E}">
        <p14:creationId xmlns:p14="http://schemas.microsoft.com/office/powerpoint/2010/main" val="27288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picture containing water, sky, nature, outdoor&#10;&#10;Description automatically generated">
            <a:extLst>
              <a:ext uri="{FF2B5EF4-FFF2-40B4-BE49-F238E27FC236}">
                <a16:creationId xmlns:a16="http://schemas.microsoft.com/office/drawing/2014/main" id="{DEE1FB23-BAD7-404A-98AD-DAA40B91A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77" b="-1"/>
          <a:stretch/>
        </p:blipFill>
        <p:spPr bwMode="auto">
          <a:xfrm>
            <a:off x="-2" y="10"/>
            <a:ext cx="799550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mountain, sky, nature, outdoor&#10;&#10;Description automatically generated">
            <a:extLst>
              <a:ext uri="{FF2B5EF4-FFF2-40B4-BE49-F238E27FC236}">
                <a16:creationId xmlns:a16="http://schemas.microsoft.com/office/drawing/2014/main" id="{A993A26A-54BA-4B36-B4A3-52B0C29D7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2"/>
          <a:stretch/>
        </p:blipFill>
        <p:spPr bwMode="auto">
          <a:xfrm>
            <a:off x="8188032" y="10"/>
            <a:ext cx="4003968" cy="222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A picture containing mountain, grass, nature, green&#10;&#10;Description automatically generated">
            <a:extLst>
              <a:ext uri="{FF2B5EF4-FFF2-40B4-BE49-F238E27FC236}">
                <a16:creationId xmlns:a16="http://schemas.microsoft.com/office/drawing/2014/main" id="{0914C8B3-FE12-466A-845F-A4FEA4279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6" r="1" b="1"/>
          <a:stretch/>
        </p:blipFill>
        <p:spPr bwMode="auto">
          <a:xfrm>
            <a:off x="8188029" y="2400472"/>
            <a:ext cx="4003969" cy="205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E41D6-A876-4B3B-BFEF-780F13B16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1" b="1"/>
          <a:stretch/>
        </p:blipFill>
        <p:spPr bwMode="auto">
          <a:xfrm>
            <a:off x="8188029" y="4629229"/>
            <a:ext cx="4003969" cy="22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C8BE0E-3069-4325-B4C2-E21411327595}"/>
              </a:ext>
            </a:extLst>
          </p:cNvPr>
          <p:cNvSpPr txBox="1"/>
          <p:nvPr/>
        </p:nvSpPr>
        <p:spPr>
          <a:xfrm>
            <a:off x="5092548" y="6457880"/>
            <a:ext cx="29992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tây Trung Quốc</a:t>
            </a:r>
          </a:p>
        </p:txBody>
      </p:sp>
    </p:spTree>
    <p:extLst>
      <p:ext uri="{BB962C8B-B14F-4D97-AF65-F5344CB8AC3E}">
        <p14:creationId xmlns:p14="http://schemas.microsoft.com/office/powerpoint/2010/main" val="113154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7409B18-287D-4C5A-906E-501C6FD2E763}"/>
              </a:ext>
            </a:extLst>
          </p:cNvPr>
          <p:cNvSpPr txBox="1"/>
          <p:nvPr/>
        </p:nvSpPr>
        <p:spPr>
          <a:xfrm>
            <a:off x="218456" y="1986312"/>
            <a:ext cx="61690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Quốc, Ấn Độ,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 Bản, Philippin, Việt Nam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F7C510-489C-43F8-8196-809D977A7845}"/>
              </a:ext>
            </a:extLst>
          </p:cNvPr>
          <p:cNvSpPr txBox="1"/>
          <p:nvPr/>
        </p:nvSpPr>
        <p:spPr>
          <a:xfrm>
            <a:off x="126591" y="45394"/>
            <a:ext cx="4409783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Phân bố dân cư châu Á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7AC896-FCD1-43A4-8643-F5B2DC93534F}"/>
              </a:ext>
            </a:extLst>
          </p:cNvPr>
          <p:cNvGrpSpPr/>
          <p:nvPr/>
        </p:nvGrpSpPr>
        <p:grpSpPr>
          <a:xfrm>
            <a:off x="6507678" y="104769"/>
            <a:ext cx="5658330" cy="6721469"/>
            <a:chOff x="5322581" y="47012"/>
            <a:chExt cx="6626087" cy="7183049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0C0B9CA-46DE-4458-A7F4-02C9548332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71" y="47012"/>
              <a:ext cx="634682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3E67C2B-33E4-438A-8597-413CA5E8E423}"/>
                </a:ext>
              </a:extLst>
            </p:cNvPr>
            <p:cNvSpPr txBox="1"/>
            <p:nvPr/>
          </p:nvSpPr>
          <p:spPr>
            <a:xfrm>
              <a:off x="5322581" y="6601940"/>
              <a:ext cx="6626087" cy="6281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6.1. Bản đồ phân bố dân c</a:t>
              </a:r>
              <a:r>
                <a:rPr lang="vi-VN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1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 một số đô thị ở châu Á, năm 2020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2093B42-7258-4747-AB96-370B3856CD3E}"/>
              </a:ext>
            </a:extLst>
          </p:cNvPr>
          <p:cNvSpPr/>
          <p:nvPr/>
        </p:nvSpPr>
        <p:spPr>
          <a:xfrm>
            <a:off x="-251792" y="899512"/>
            <a:ext cx="7726017" cy="595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4370" indent="-457200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180340" algn="l"/>
                <a:tab pos="450215" algn="l"/>
              </a:tabLst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quốc gia đông dân của Châu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</a:t>
            </a:r>
            <a:r>
              <a:rPr lang="vi-VN" sz="300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00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87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3" descr="100606%20Bao%20cat%20khong%20lo%203">
            <a:extLst>
              <a:ext uri="{FF2B5EF4-FFF2-40B4-BE49-F238E27FC236}">
                <a16:creationId xmlns:a16="http://schemas.microsoft.com/office/drawing/2014/main" id="{73FD911C-0022-41BD-AEA4-4DB3DF22D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6" r="12805" b="-1"/>
          <a:stretch/>
        </p:blipFill>
        <p:spPr bwMode="auto"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4248470176_e5b2c9ae7f_b">
            <a:extLst>
              <a:ext uri="{FF2B5EF4-FFF2-40B4-BE49-F238E27FC236}">
                <a16:creationId xmlns:a16="http://schemas.microsoft.com/office/drawing/2014/main" id="{6CBD3C29-040B-44BC-8817-D1EE5A6786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4" r="15459"/>
          <a:stretch/>
        </p:blipFill>
        <p:spPr bwMode="auto"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34">
            <a:extLst>
              <a:ext uri="{FF2B5EF4-FFF2-40B4-BE49-F238E27FC236}">
                <a16:creationId xmlns:a16="http://schemas.microsoft.com/office/drawing/2014/main" id="{865BA012-31ED-469F-9263-6F4B4DB4E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235" y="5866829"/>
            <a:ext cx="4343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 CÁT TỪ SA MẠC GÔ BI</a:t>
            </a:r>
          </a:p>
        </p:txBody>
      </p:sp>
    </p:spTree>
    <p:extLst>
      <p:ext uri="{BB962C8B-B14F-4D97-AF65-F5344CB8AC3E}">
        <p14:creationId xmlns:p14="http://schemas.microsoft.com/office/powerpoint/2010/main" val="73264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88CED2-3E63-4609-A1F0-4DC5B617440B}"/>
              </a:ext>
            </a:extLst>
          </p:cNvPr>
          <p:cNvGrpSpPr/>
          <p:nvPr/>
        </p:nvGrpSpPr>
        <p:grpSpPr>
          <a:xfrm>
            <a:off x="1943510" y="5249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14AA459D-CB93-4E1E-B1C8-A6975EF34375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C7A9B0-E517-4A87-9C2C-A15AB627ABEA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8B65722-CDB3-4705-8AB8-BB9C553E2172}"/>
              </a:ext>
            </a:extLst>
          </p:cNvPr>
          <p:cNvSpPr txBox="1"/>
          <p:nvPr/>
        </p:nvSpPr>
        <p:spPr>
          <a:xfrm>
            <a:off x="3115577" y="22770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Đặc điểm dân cư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15BBF-06A6-4883-B5F3-EAF7E31BE4F5}"/>
              </a:ext>
            </a:extLst>
          </p:cNvPr>
          <p:cNvGrpSpPr/>
          <p:nvPr/>
        </p:nvGrpSpPr>
        <p:grpSpPr>
          <a:xfrm>
            <a:off x="1181282" y="52490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312AF15E-5761-4E70-B782-4BD16225DC7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AC46EF3-AE23-4197-ABAB-01CDAF567421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C43322E0-692B-4A0B-8F11-4FAE1D84B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40415" y="52490"/>
            <a:ext cx="1054691" cy="982519"/>
          </a:xfrm>
          <a:prstGeom prst="ellipse">
            <a:avLst/>
          </a:prstGeom>
          <a:solidFill>
            <a:srgbClr val="FFC000"/>
          </a:soli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DCA3E2-300B-4120-807C-499304A10397}"/>
              </a:ext>
            </a:extLst>
          </p:cNvPr>
          <p:cNvSpPr/>
          <p:nvPr/>
        </p:nvSpPr>
        <p:spPr>
          <a:xfrm>
            <a:off x="338261" y="1948668"/>
            <a:ext cx="11719699" cy="4768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lnSpc>
                <a:spcPct val="107000"/>
              </a:lnSpc>
              <a:spcAft>
                <a:spcPts val="600"/>
              </a:spcAft>
            </a:pP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khu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vực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MĐ DS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cao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150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/km</a:t>
            </a:r>
            <a:r>
              <a:rPr lang="en-US" sz="3400" baseline="300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en-US" sz="3400" dirty="0">
              <a:solidFill>
                <a:srgbClr val="1B04FA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179705" algn="just">
              <a:lnSpc>
                <a:spcPct val="107000"/>
              </a:lnSpc>
              <a:spcAft>
                <a:spcPts val="600"/>
              </a:spcAft>
            </a:pP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châu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Á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indent="179705" algn="just">
              <a:lnSpc>
                <a:spcPct val="107000"/>
              </a:lnSpc>
              <a:spcAft>
                <a:spcPts val="600"/>
              </a:spcAft>
            </a:pP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đông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đúc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bằng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ở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Đông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Á,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Đông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Á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Á.</a:t>
            </a:r>
          </a:p>
          <a:p>
            <a:pPr indent="179705" algn="just">
              <a:lnSpc>
                <a:spcPct val="107000"/>
              </a:lnSpc>
              <a:spcAft>
                <a:spcPts val="600"/>
              </a:spcAft>
            </a:pP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thưa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thớt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Bắc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Á,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Á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Tây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Á.</a:t>
            </a:r>
          </a:p>
          <a:p>
            <a:pPr algn="just"/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cư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kiện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tự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nhiên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địa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hậu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xã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cơ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sở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tầng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trình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dộ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3400" dirty="0">
                <a:solidFill>
                  <a:srgbClr val="1B04FA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…)</a:t>
            </a:r>
            <a:endParaRPr lang="en-US" sz="3400" dirty="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044FA28A-1A6B-4F21-93A9-F798C1A945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212" y="509388"/>
            <a:ext cx="1703156" cy="105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9D1623-D8A7-47A7-9A01-B44519618F91}"/>
              </a:ext>
            </a:extLst>
          </p:cNvPr>
          <p:cNvSpPr txBox="1"/>
          <p:nvPr/>
        </p:nvSpPr>
        <p:spPr>
          <a:xfrm>
            <a:off x="1258688" y="1200917"/>
            <a:ext cx="4409783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Phân bố dân cư châu Á</a:t>
            </a:r>
          </a:p>
        </p:txBody>
      </p:sp>
    </p:spTree>
    <p:extLst>
      <p:ext uri="{BB962C8B-B14F-4D97-AF65-F5344CB8AC3E}">
        <p14:creationId xmlns:p14="http://schemas.microsoft.com/office/powerpoint/2010/main" val="128173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0B86723D-91B9-4A68-B791-A6EF4531D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51" y="54434"/>
            <a:ext cx="10974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khu vực cho phù hợp với sự phân bố của từng chủng tộc :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7B652E7-D03E-4314-A96E-684A6F5DE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51" y="1524000"/>
            <a:ext cx="3585687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3A425FFE-CC16-4A46-9251-5EB1F2DDC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524000"/>
            <a:ext cx="3476088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172BB582-D74A-4192-B5E5-897D34F7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9487" y="1524000"/>
            <a:ext cx="3769761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8" name="Oval 6">
            <a:extLst>
              <a:ext uri="{FF2B5EF4-FFF2-40B4-BE49-F238E27FC236}">
                <a16:creationId xmlns:a16="http://schemas.microsoft.com/office/drawing/2014/main" id="{A383DC42-4DBF-4479-9351-4AE9EBF35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26" y="556855"/>
            <a:ext cx="2306782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Môn-gô-lô-it</a:t>
            </a:r>
          </a:p>
        </p:txBody>
      </p:sp>
      <p:sp>
        <p:nvSpPr>
          <p:cNvPr id="38919" name="Oval 7">
            <a:extLst>
              <a:ext uri="{FF2B5EF4-FFF2-40B4-BE49-F238E27FC236}">
                <a16:creationId xmlns:a16="http://schemas.microsoft.com/office/drawing/2014/main" id="{774E8793-606F-4F0D-B92A-19349EE03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514" y="556855"/>
            <a:ext cx="2317680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Ơ-rô-pê-ô-it</a:t>
            </a:r>
          </a:p>
        </p:txBody>
      </p:sp>
      <p:sp>
        <p:nvSpPr>
          <p:cNvPr id="38920" name="Oval 8">
            <a:extLst>
              <a:ext uri="{FF2B5EF4-FFF2-40B4-BE49-F238E27FC236}">
                <a16:creationId xmlns:a16="http://schemas.microsoft.com/office/drawing/2014/main" id="{3769F2EF-1408-4ADA-B784-1EE44FC25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148" y="556855"/>
            <a:ext cx="2157979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Ô-xtra-lô-it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7FB24DD7-214F-422C-AC96-C05B552AD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95" y="4191000"/>
            <a:ext cx="1435753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57EB9195-62A8-49DE-A43A-2BDEC9109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552" y="4148677"/>
            <a:ext cx="1574149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Á</a:t>
            </a:r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id="{E68F3C86-8343-49FC-A3B2-709842B9E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688" y="4163081"/>
            <a:ext cx="1491019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Á</a:t>
            </a: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F4E5FB0D-60E7-4F27-8D02-50A45BC09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408" y="4953001"/>
            <a:ext cx="2291722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</a:t>
            </a:r>
          </a:p>
        </p:txBody>
      </p:sp>
      <p:sp>
        <p:nvSpPr>
          <p:cNvPr id="38925" name="Text Box 13">
            <a:extLst>
              <a:ext uri="{FF2B5EF4-FFF2-40B4-BE49-F238E27FC236}">
                <a16:creationId xmlns:a16="http://schemas.microsoft.com/office/drawing/2014/main" id="{B63099B5-2CA5-4126-ABFB-930E2CAFA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222" y="4148677"/>
            <a:ext cx="1538307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38926" name="Text Box 14">
            <a:extLst>
              <a:ext uri="{FF2B5EF4-FFF2-40B4-BE49-F238E27FC236}">
                <a16:creationId xmlns:a16="http://schemas.microsoft.com/office/drawing/2014/main" id="{ADBD6688-57C7-40D2-92EA-388EE7A2B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3694" y="4163081"/>
            <a:ext cx="1845969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nam Á</a:t>
            </a:r>
          </a:p>
        </p:txBody>
      </p:sp>
      <p:sp>
        <p:nvSpPr>
          <p:cNvPr id="38927" name="Text Box 15">
            <a:extLst>
              <a:ext uri="{FF2B5EF4-FFF2-40B4-BE49-F238E27FC236}">
                <a16:creationId xmlns:a16="http://schemas.microsoft.com/office/drawing/2014/main" id="{08C6F5BC-0EBD-4D8C-AFBA-A97B71DCB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953001"/>
            <a:ext cx="2291722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</a:t>
            </a:r>
          </a:p>
        </p:txBody>
      </p:sp>
      <p:sp>
        <p:nvSpPr>
          <p:cNvPr id="38928" name="Text Box 16">
            <a:extLst>
              <a:ext uri="{FF2B5EF4-FFF2-40B4-BE49-F238E27FC236}">
                <a16:creationId xmlns:a16="http://schemas.microsoft.com/office/drawing/2014/main" id="{BDBEE1DB-D21D-463F-AB21-C91A09802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687" y="4148677"/>
            <a:ext cx="164086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5F8BC9-96E4-46AE-A7CA-982CBE70F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994885" y="35595"/>
            <a:ext cx="1133761" cy="967145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9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4444 L 0.08333 -0.3666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4444 L 0.29166 -0.3666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4444 L 0.49166 -0.366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9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4445 L 0.00833 -0.2777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8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4445 L -0.49166 -0.2555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8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4445 L -0.34167 -0.1666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8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4445 L -0.17083 -0.277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4445 L 0.2625 -0.3222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7"/>
                  </p:tgtEl>
                </p:cond>
              </p:nextCondLst>
            </p:seq>
          </p:childTnLst>
        </p:cTn>
      </p:par>
    </p:tnLst>
    <p:bldLst>
      <p:bldP spid="38914" grpId="0"/>
      <p:bldP spid="38915" grpId="0" animBg="1"/>
      <p:bldP spid="38916" grpId="0" animBg="1"/>
      <p:bldP spid="38917" grpId="0" animBg="1"/>
      <p:bldP spid="38921" grpId="0" animBg="1"/>
      <p:bldP spid="38922" grpId="0" animBg="1"/>
      <p:bldP spid="38923" grpId="0" animBg="1"/>
      <p:bldP spid="38924" grpId="0" animBg="1"/>
      <p:bldP spid="38925" grpId="0" animBg="1"/>
      <p:bldP spid="38926" grpId="0" animBg="1"/>
      <p:bldP spid="38927" grpId="0" animBg="1"/>
      <p:bldP spid="389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215964-5E16-4ABA-A5A4-835A98C4A55D}"/>
              </a:ext>
            </a:extLst>
          </p:cNvPr>
          <p:cNvSpPr/>
          <p:nvPr/>
        </p:nvSpPr>
        <p:spPr>
          <a:xfrm>
            <a:off x="435301" y="1284189"/>
            <a:ext cx="11321397" cy="2062103"/>
          </a:xfrm>
          <a:prstGeom prst="rect">
            <a:avLst/>
          </a:prstGeom>
          <a:solidFill>
            <a:srgbClr val="F9FECE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thu thập thông tin về dân cư của tỉnh (thành phố) nơi em sinh sống dựa trên một số thông tin gợi ý sau: số dân, mật độ dân số, tỉ suất gia tăng dân số tự nhiên, cơ cấu dân số theo tuổi,...</a:t>
            </a:r>
            <a:endParaRPr lang="en-US" sz="36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C4F601-09DE-4AA9-8A27-A2FF23A32E61}"/>
              </a:ext>
            </a:extLst>
          </p:cNvPr>
          <p:cNvSpPr/>
          <p:nvPr/>
        </p:nvSpPr>
        <p:spPr>
          <a:xfrm>
            <a:off x="2757485" y="27120"/>
            <a:ext cx="6467060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_Văn_Bản 52">
            <a:extLst>
              <a:ext uri="{FF2B5EF4-FFF2-40B4-BE49-F238E27FC236}">
                <a16:creationId xmlns:a16="http://schemas.microsoft.com/office/drawing/2014/main" id="{D8060906-23FE-416D-A556-094FB4D9795B}"/>
              </a:ext>
            </a:extLst>
          </p:cNvPr>
          <p:cNvSpPr txBox="1"/>
          <p:nvPr/>
        </p:nvSpPr>
        <p:spPr>
          <a:xfrm>
            <a:off x="2452685" y="187745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C45032-7B9C-427D-B138-09D8C79C377D}"/>
              </a:ext>
            </a:extLst>
          </p:cNvPr>
          <p:cNvSpPr/>
          <p:nvPr/>
        </p:nvSpPr>
        <p:spPr>
          <a:xfrm>
            <a:off x="2083644" y="3700743"/>
            <a:ext cx="92092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Tìm kiếm thông tin trên Internet.</a:t>
            </a:r>
          </a:p>
          <a:p>
            <a:pPr algn="just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Em có thể truy cập trang web của Tổng cục Thống kê:</a:t>
            </a: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https://www.gso.gov.vn/dan-so/</a:t>
            </a:r>
            <a:endParaRPr lang="en-US" sz="32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8438A3-89B1-42E2-B664-82B6B6B024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33" t="48222" r="77167" b="28445"/>
          <a:stretch/>
        </p:blipFill>
        <p:spPr>
          <a:xfrm>
            <a:off x="435301" y="3611739"/>
            <a:ext cx="1219200" cy="1600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D8767C-6C26-4EF1-A415-BE943800C467}"/>
              </a:ext>
            </a:extLst>
          </p:cNvPr>
          <p:cNvSpPr txBox="1"/>
          <p:nvPr/>
        </p:nvSpPr>
        <p:spPr>
          <a:xfrm>
            <a:off x="1679900" y="5949896"/>
            <a:ext cx="5528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 nhân</a:t>
            </a:r>
            <a:endParaRPr lang="en-US" sz="2800" b="1" i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id="{AEFD589D-AB16-4F76-93E4-A43F669D5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9"/>
          <a:stretch/>
        </p:blipFill>
        <p:spPr bwMode="auto">
          <a:xfrm>
            <a:off x="696369" y="5545118"/>
            <a:ext cx="83072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boy with a good idea Royalty Free Vector Image">
            <a:extLst>
              <a:ext uri="{FF2B5EF4-FFF2-40B4-BE49-F238E27FC236}">
                <a16:creationId xmlns:a16="http://schemas.microsoft.com/office/drawing/2014/main" id="{4ACFACB6-69D5-46D3-8713-4E51D79EC6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21635" r="16486" b="7633"/>
          <a:stretch/>
        </p:blipFill>
        <p:spPr bwMode="auto">
          <a:xfrm>
            <a:off x="11000462" y="4586055"/>
            <a:ext cx="1272084" cy="20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88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Hồ nước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ngọt sâu nhất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thế giới</a:t>
            </a:r>
            <a:r>
              <a:rPr kumimoji="0" lang="vi-VN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là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6568" y="1953534"/>
            <a:ext cx="4974332" cy="12124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FontTx/>
              <a:buAutoNum type="alphaUcPeriod"/>
              <a:defRPr/>
            </a:pPr>
            <a:r>
              <a:rPr lang="en-US" sz="32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Bai- can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71102" y="1953534"/>
            <a:ext cx="5275585" cy="1212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A-ran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6566" y="3947464"/>
            <a:ext cx="4867675" cy="1182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Ban-khat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15470" y="3947463"/>
            <a:ext cx="5275585" cy="1182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Tôn-lê-xap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970796" y="219306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607073" y="414677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394" y="427173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236" y="2263758"/>
            <a:ext cx="804742" cy="707197"/>
          </a:xfrm>
          <a:prstGeom prst="rect">
            <a:avLst/>
          </a:prstGeom>
        </p:spPr>
      </p:pic>
      <p:pic>
        <p:nvPicPr>
          <p:cNvPr id="18" name="Picture 17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4EE6039D-130C-4C21-859B-8303D032B3B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khai thác và sử dụng đới thiên nhiên ở châu Á cần chú ý vấn đề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0071" y="2344236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>
                <a:solidFill>
                  <a:srgbClr val="0E73B7"/>
                </a:solidFill>
                <a:latin typeface="Arial" panose="020B0604020202020204" pitchFamily="34" charset="0"/>
              </a:rPr>
              <a:t>Trồng rừng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66552" y="2344236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vệ và phục hồi rừng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0071" y="3424001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Khai thác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hợp lí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66552" y="3476367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srgbClr val="0E73B7"/>
                </a:solidFill>
                <a:latin typeface="Arial" panose="020B0604020202020204" pitchFamily="34" charset="0"/>
              </a:rPr>
              <a:t>Hạn chế cháy  rừng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23" y="242269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388023" y="347636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1" y="350817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921" y="2407747"/>
            <a:ext cx="804742" cy="64379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E1C482F-2FF2-415E-9319-2ECCFB6B6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" name="Picture 20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B4B30C65-E421-484C-A5EE-1D3254C5A2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00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199" y="199869"/>
            <a:ext cx="11483163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Đới thiên nhiên chiếm diện tích lớn nhất Châu Á?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41624" y="3667006"/>
            <a:ext cx="4906798" cy="11829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srgbClr val="0E73B7"/>
                </a:solidFill>
                <a:latin typeface="Arial" panose="020B0604020202020204" pitchFamily="34" charset="0"/>
              </a:rPr>
              <a:t>C.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Đới ôn hòa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3101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Đới nóng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62208" y="1992518"/>
            <a:ext cx="4906798" cy="12711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Đới lạnh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49301" y="3788762"/>
            <a:ext cx="885137" cy="70805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98" y="243320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80" y="2581927"/>
            <a:ext cx="804742" cy="7071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17BCCED6-93BB-4E73-B38A-2D9CD2D5A9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4.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Á có sơn nguyên đồ sộ nhất thế giới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3484" y="2189708"/>
            <a:ext cx="5226546" cy="1025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Đê-can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2566" y="2196844"/>
            <a:ext cx="4906798" cy="9907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SN Tây Tạng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3484" y="3645530"/>
            <a:ext cx="5226547" cy="10250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Sn I -ran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59" y="235624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94881" y="3782412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02" y="2377563"/>
            <a:ext cx="804742" cy="6437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22112DD1-730E-4185-9E0F-B96E7EA2D81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07" y="4430869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4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/>
              <a:t>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vật điển hình đới nóng châu Á là?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92228" y="1979499"/>
            <a:ext cx="5169157" cy="16045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là kim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86790"/>
            <a:ext cx="5176481" cy="1607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R</a:t>
            </a:r>
            <a:r>
              <a:rPr lang="en-US" sz="3600" noProof="0">
                <a:solidFill>
                  <a:srgbClr val="0E73B7"/>
                </a:solidFill>
                <a:latin typeface="Arial" panose="020B0604020202020204" pitchFamily="34" charset="0"/>
              </a:rPr>
              <a:t>ừng lá rộng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2900" y="3733911"/>
            <a:ext cx="5169157" cy="12262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nhiệt đới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82" y="257017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398" y="3945336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93" y="2617747"/>
            <a:ext cx="73259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90258" y="645474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93901FFD-80D8-416F-AD9B-702B900E4B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90A6E7-C6B7-4F6B-835A-B9B30911D38B}"/>
              </a:ext>
            </a:extLst>
          </p:cNvPr>
          <p:cNvSpPr/>
          <p:nvPr/>
        </p:nvSpPr>
        <p:spPr>
          <a:xfrm>
            <a:off x="782274" y="174897"/>
            <a:ext cx="10627451" cy="2259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 BẠN ĐÃ NHẬN ĐƯỢC </a:t>
            </a:r>
          </a:p>
          <a:p>
            <a:pPr lvl="0" algn="ctr"/>
            <a:r>
              <a:rPr lang="vi-VN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QUÀ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9257F9-8703-4FEF-8753-584440C44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546515-0D9D-41E0-A624-7881FB618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EB1891D7-62BF-4890-A921-EF1AFD5AB269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0ED22D-813E-4BAA-A8A3-4090C5AAC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3D6522-593F-4DDB-B518-BE62ADB23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1" name="Picture 10" descr="A picture containing text, building, wind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7E35CC33-E2D1-4C1B-8E99-73CCA4D92C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1960</TotalTime>
  <Words>1709</Words>
  <Application>Microsoft Office PowerPoint</Application>
  <PresentationFormat>Widescreen</PresentationFormat>
  <Paragraphs>289</Paragraphs>
  <Slides>38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#9Slide03 Arima Madurai</vt:lpstr>
      <vt:lpstr>#9Slide03 IcielNovecento sans E</vt:lpstr>
      <vt:lpstr>#9Slide03 SFU Futura_12</vt:lpstr>
      <vt:lpstr>#9Slide05 Atlantika</vt:lpstr>
      <vt:lpstr>Arial</vt:lpstr>
      <vt:lpstr>Calibri</vt:lpstr>
      <vt:lpstr>Calibri Light</vt:lpstr>
      <vt:lpstr>Comic Sans MS</vt:lpstr>
      <vt:lpstr>OpenSans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122</cp:revision>
  <dcterms:created xsi:type="dcterms:W3CDTF">2022-03-23T08:47:13Z</dcterms:created>
  <dcterms:modified xsi:type="dcterms:W3CDTF">2024-06-01T02:26:31Z</dcterms:modified>
</cp:coreProperties>
</file>