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1324" r:id="rId2"/>
    <p:sldId id="1016" r:id="rId3"/>
    <p:sldId id="1206" r:id="rId4"/>
    <p:sldId id="1261" r:id="rId5"/>
    <p:sldId id="1262" r:id="rId6"/>
    <p:sldId id="1263" r:id="rId7"/>
    <p:sldId id="1264" r:id="rId8"/>
    <p:sldId id="1271" r:id="rId9"/>
    <p:sldId id="1276" r:id="rId10"/>
    <p:sldId id="1300" r:id="rId11"/>
    <p:sldId id="1359" r:id="rId12"/>
    <p:sldId id="1362" r:id="rId13"/>
    <p:sldId id="1329" r:id="rId14"/>
    <p:sldId id="1361" r:id="rId15"/>
    <p:sldId id="1332" r:id="rId16"/>
    <p:sldId id="1363" r:id="rId17"/>
    <p:sldId id="1364" r:id="rId18"/>
    <p:sldId id="1333" r:id="rId19"/>
    <p:sldId id="1334" r:id="rId20"/>
    <p:sldId id="1336" r:id="rId21"/>
    <p:sldId id="1365" r:id="rId22"/>
    <p:sldId id="1366" r:id="rId23"/>
    <p:sldId id="1375" r:id="rId24"/>
    <p:sldId id="1350" r:id="rId25"/>
    <p:sldId id="1368" r:id="rId26"/>
    <p:sldId id="1352" r:id="rId27"/>
    <p:sldId id="1369" r:id="rId28"/>
    <p:sldId id="1370" r:id="rId29"/>
    <p:sldId id="1371" r:id="rId30"/>
    <p:sldId id="1346" r:id="rId31"/>
    <p:sldId id="1345" r:id="rId32"/>
    <p:sldId id="1372" r:id="rId33"/>
    <p:sldId id="1373" r:id="rId34"/>
    <p:sldId id="1374" r:id="rId35"/>
    <p:sldId id="264" r:id="rId36"/>
    <p:sldId id="1354" r:id="rId37"/>
    <p:sldId id="1355" r:id="rId38"/>
    <p:sldId id="1356" r:id="rId39"/>
    <p:sldId id="1357" r:id="rId40"/>
    <p:sldId id="1377" r:id="rId41"/>
    <p:sldId id="1322" r:id="rId42"/>
    <p:sldId id="1378" r:id="rId43"/>
    <p:sldId id="317" r:id="rId44"/>
    <p:sldId id="625"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66"/>
    <a:srgbClr val="1C11AF"/>
    <a:srgbClr val="3A8652"/>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p:scale>
          <a:sx n="70" d="100"/>
          <a:sy n="70" d="100"/>
        </p:scale>
        <p:origin x="-246" y="17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9/24/2022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1</a:t>
            </a:fld>
            <a:endParaRPr lang="en-US" altLang="en-US"/>
          </a:p>
        </p:txBody>
      </p:sp>
      <p:sp>
        <p:nvSpPr>
          <p:cNvPr id="31747" name="Slide Image Placeholder 1">
            <a:extLst>
              <a:ext uri="{FF2B5EF4-FFF2-40B4-BE49-F238E27FC236}">
                <a16:creationId xmlns:a16="http://schemas.microsoft.com/office/drawing/2014/main" xmlns=""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xmlns="" id="{CF4467DF-09BB-40A5-9E43-B77FC5D7E0C5}"/>
              </a:ext>
            </a:extLst>
          </p:cNvPr>
          <p:cNvSpPr>
            <a:spLocks noGrp="1"/>
          </p:cNvSpPr>
          <p:nvPr>
            <p:ph type="body" idx="1"/>
          </p:nvPr>
        </p:nvSpPr>
        <p:spPr>
          <a:noFill/>
        </p:spPr>
        <p:txBody>
          <a:bodyPr/>
          <a:lstStyle/>
          <a:p>
            <a:pPr eaLnBrk="1" hangingPunct="1"/>
            <a:endParaRPr lang="en-US" altLang="en-US" dirty="0">
              <a:latin typeface="Arial" panose="020B0604020202020204" pitchFamily="34" charset="0"/>
            </a:endParaRPr>
          </a:p>
        </p:txBody>
      </p:sp>
      <p:sp>
        <p:nvSpPr>
          <p:cNvPr id="31749" name="Slide Number Placeholder 3">
            <a:extLst>
              <a:ext uri="{FF2B5EF4-FFF2-40B4-BE49-F238E27FC236}">
                <a16:creationId xmlns:a16="http://schemas.microsoft.com/office/drawing/2014/main" xmlns=""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08269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dirty="0">
              <a:solidFill>
                <a:srgbClr val="3333FF"/>
              </a:solidFill>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31658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446559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660262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816278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r>
              <a:rPr lang="vi-VN" sz="1200" b="0" i="0" u="none" strike="noStrike" kern="1200">
                <a:solidFill>
                  <a:schemeClr val="tx1"/>
                </a:solidFill>
                <a:effectLst/>
                <a:latin typeface="+mn-lt"/>
                <a:ea typeface="+mn-ea"/>
                <a:cs typeface="+mn-cs"/>
              </a:rPr>
              <a:t/>
            </a:r>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4054289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413604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2198190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1563187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38601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0107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vi-VN" sz="1200">
                <a:solidFill>
                  <a:srgbClr val="FF0066"/>
                </a:solidFill>
                <a:latin typeface="+mn-lt"/>
                <a:cs typeface="Arial" panose="020B0604020202020204" pitchFamily="34" charset="0"/>
              </a:rPr>
              <a:t>Họ mang đến những thuận lợi và khó khăn gì cho sự phát triển kinh tế - xã hội ở châu Âu.</a:t>
            </a:r>
          </a:p>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26</a:t>
            </a:fld>
            <a:endParaRPr lang="zh-CN" sz="1200" dirty="0"/>
          </a:p>
        </p:txBody>
      </p:sp>
    </p:spTree>
    <p:extLst>
      <p:ext uri="{BB962C8B-B14F-4D97-AF65-F5344CB8AC3E}">
        <p14:creationId xmlns:p14="http://schemas.microsoft.com/office/powerpoint/2010/main" val="3210220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2158628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72932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3284801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39</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dirty="0">
                <a:solidFill>
                  <a:srgbClr val="00B050"/>
                </a:solidFill>
                <a:latin typeface="+mn-lt"/>
                <a:cs typeface="Arial" panose="020B0604020202020204" pitchFamily="34" charset="0"/>
              </a:rPr>
              <a:t>Dân số già gây ra nhiều hậu quả kinh tế xã hội ở châu Âu như:</a:t>
            </a:r>
          </a:p>
          <a:p>
            <a:pPr algn="just"/>
            <a:r>
              <a:rPr lang="vi-VN" sz="1200" dirty="0">
                <a:solidFill>
                  <a:srgbClr val="00B050"/>
                </a:solidFill>
                <a:latin typeface="+mn-lt"/>
                <a:cs typeface="Arial" panose="020B0604020202020204" pitchFamily="34" charset="0"/>
              </a:rPr>
              <a:t>- Thiếu lao động.</a:t>
            </a:r>
          </a:p>
          <a:p>
            <a:pPr algn="just"/>
            <a:r>
              <a:rPr lang="vi-VN" sz="1200" dirty="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dirty="0">
                <a:solidFill>
                  <a:srgbClr val="00B050"/>
                </a:solidFill>
                <a:latin typeface="+mn-lt"/>
                <a:cs typeface="Arial" panose="020B0604020202020204" pitchFamily="34" charset="0"/>
              </a:rPr>
            </a:br>
            <a:endParaRPr lang="en-US" sz="1200" dirty="0">
              <a:solidFill>
                <a:srgbClr val="00B05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2456912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0B64C-F99D-4875-B5C8-ED5FC3D30133}" type="slidenum">
              <a:rPr lang="en-US" smtClean="0"/>
              <a:pPr/>
              <a:t>43</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288303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05871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1312256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4056674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70C0"/>
                </a:solidFill>
                <a:latin typeface="+mn-lt"/>
                <a:ea typeface="Times New Roman" panose="02020603050405020304" pitchFamily="18" charset="0"/>
                <a:cs typeface="Arial" panose="020B0604020202020204" pitchFamily="34" charset="0"/>
              </a:rPr>
              <a:t>Đặt tên cho bức tranh sau đó giải thích </a:t>
            </a:r>
            <a:r>
              <a:rPr lang="en-US" sz="1200" dirty="0">
                <a:solidFill>
                  <a:srgbClr val="0070C0"/>
                </a:solidFill>
                <a:latin typeface="+mn-lt"/>
                <a:ea typeface="Times New Roman" panose="02020603050405020304" pitchFamily="18" charset="0"/>
                <a:cs typeface="Arial" panose="020B0604020202020204" pitchFamily="34" charset="0"/>
              </a:rPr>
              <a:t>/.</a:t>
            </a:r>
            <a:r>
              <a:rPr lang="vi-VN" sz="1200" i="1" kern="1200" dirty="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219892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17149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9/24/2022</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82.xml"/><Relationship Id="rId5" Type="http://schemas.openxmlformats.org/officeDocument/2006/relationships/image" Target="../media/image2.png"/><Relationship Id="rId4" Type="http://schemas.openxmlformats.org/officeDocument/2006/relationships/image" Target="../media/image1.jfif"/></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8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notesSlide" Target="../notesSlides/notesSlide10.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notesSlide" Target="../notesSlides/notesSlide11.xml"/><Relationship Id="rId1" Type="http://schemas.openxmlformats.org/officeDocument/2006/relationships/slideLayout" Target="../slideLayouts/slideLayout8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82.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7.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2.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5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82.xml"/><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7.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82.xml"/><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8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82.xml"/><Relationship Id="rId5" Type="http://schemas.openxmlformats.org/officeDocument/2006/relationships/image" Target="../media/image33.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82.xml"/><Relationship Id="rId4" Type="http://schemas.openxmlformats.org/officeDocument/2006/relationships/image" Target="../media/image21.gif"/></Relationships>
</file>

<file path=ppt/slides/_rels/slide3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3.png"/><Relationship Id="rId7"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82.xml"/><Relationship Id="rId6" Type="http://schemas.openxmlformats.org/officeDocument/2006/relationships/image" Target="../media/image34.jpg"/><Relationship Id="rId5" Type="http://schemas.openxmlformats.org/officeDocument/2006/relationships/image" Target="../media/image32.jpeg"/><Relationship Id="rId4" Type="http://schemas.openxmlformats.org/officeDocument/2006/relationships/image" Target="../media/image2.png"/><Relationship Id="rId9" Type="http://schemas.openxmlformats.org/officeDocument/2006/relationships/image" Target="../media/image37.jpeg"/></Relationships>
</file>

<file path=ppt/slides/_rels/slide34.xml.rels><?xml version="1.0" encoding="UTF-8" standalone="yes"?>
<Relationships xmlns="http://schemas.openxmlformats.org/package/2006/relationships"><Relationship Id="rId8" Type="http://schemas.openxmlformats.org/officeDocument/2006/relationships/hyperlink" Target="https://vi.wikipedia.org/wiki/Th%C3%A0nh_ph%E1%BB%91_New_York" TargetMode="External"/><Relationship Id="rId13" Type="http://schemas.openxmlformats.org/officeDocument/2006/relationships/image" Target="../media/image44.png"/><Relationship Id="rId3" Type="http://schemas.openxmlformats.org/officeDocument/2006/relationships/image" Target="../media/image13.png"/><Relationship Id="rId7" Type="http://schemas.openxmlformats.org/officeDocument/2006/relationships/image" Target="../media/image39.png"/><Relationship Id="rId12"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82.xml"/><Relationship Id="rId6" Type="http://schemas.openxmlformats.org/officeDocument/2006/relationships/image" Target="../media/image38.png"/><Relationship Id="rId11" Type="http://schemas.openxmlformats.org/officeDocument/2006/relationships/image" Target="../media/image42.jpeg"/><Relationship Id="rId5" Type="http://schemas.openxmlformats.org/officeDocument/2006/relationships/image" Target="../media/image32.jpeg"/><Relationship Id="rId10" Type="http://schemas.openxmlformats.org/officeDocument/2006/relationships/image" Target="../media/image41.jpg"/><Relationship Id="rId4" Type="http://schemas.openxmlformats.org/officeDocument/2006/relationships/image" Target="../media/image2.png"/><Relationship Id="rId9" Type="http://schemas.openxmlformats.org/officeDocument/2006/relationships/image" Target="../media/image40.jpg"/><Relationship Id="rId1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5.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7.png"/><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2020"/>
            <a:ext cx="12191999" cy="6715980"/>
          </a:xfrm>
          <a:prstGeom prst="rect">
            <a:avLst/>
          </a:prstGeom>
        </p:spPr>
      </p:pic>
      <p:sp>
        <p:nvSpPr>
          <p:cNvPr id="32" name="WordArt 4">
            <a:extLst>
              <a:ext uri="{FF2B5EF4-FFF2-40B4-BE49-F238E27FC236}">
                <a16:creationId xmlns:a16="http://schemas.microsoft.com/office/drawing/2014/main" xmlns="" id="{4917E2B6-6DE9-44E2-A600-FAAA05EA1F5C}"/>
              </a:ext>
            </a:extLst>
          </p:cNvPr>
          <p:cNvSpPr>
            <a:spLocks noChangeArrowheads="1" noChangeShapeType="1" noTextEdit="1"/>
          </p:cNvSpPr>
          <p:nvPr/>
        </p:nvSpPr>
        <p:spPr bwMode="auto">
          <a:xfrm>
            <a:off x="2743200" y="2033229"/>
            <a:ext cx="6705600" cy="685800"/>
          </a:xfrm>
          <a:prstGeom prst="rect">
            <a:avLst/>
          </a:prstGeom>
        </p:spPr>
        <p:txBody>
          <a:bodyPr wrap="none" fromWordArt="1">
            <a:prstTxWarp prst="textPlain">
              <a:avLst>
                <a:gd name="adj" fmla="val 50000"/>
              </a:avLst>
            </a:prstTxWarp>
          </a:bodyPr>
          <a:lstStyle/>
          <a:p>
            <a:pPr algn="ctr"/>
            <a:r>
              <a:rPr lang="en-US" sz="2400" b="1" i="1" kern="10" dirty="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xmlns=""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xmlns="" id="{15A3A451-8674-423A-A93C-A19DBD2679CE}"/>
              </a:ext>
            </a:extLst>
          </p:cNvPr>
          <p:cNvSpPr txBox="1"/>
          <p:nvPr/>
        </p:nvSpPr>
        <p:spPr>
          <a:xfrm>
            <a:off x="384679" y="3847475"/>
            <a:ext cx="11807321" cy="1446550"/>
          </a:xfrm>
          <a:prstGeom prst="rect">
            <a:avLst/>
          </a:prstGeom>
          <a:noFill/>
        </p:spPr>
        <p:txBody>
          <a:bodyPr wrap="square" rtlCol="0">
            <a:spAutoFit/>
          </a:bodyPr>
          <a:lstStyle/>
          <a:p>
            <a:r>
              <a:rPr lang="vi-VN" sz="4400" dirty="0">
                <a:solidFill>
                  <a:srgbClr val="0070C0"/>
                </a:solidFill>
              </a:rPr>
              <a:t>+ HS trả lời trên bảng nhóm trong 10s/câu</a:t>
            </a:r>
            <a:endParaRPr lang="en-US" sz="4400" dirty="0">
              <a:solidFill>
                <a:srgbClr val="0070C0"/>
              </a:solidFill>
            </a:endParaRPr>
          </a:p>
          <a:p>
            <a:r>
              <a:rPr lang="vi-VN" sz="4400" dirty="0">
                <a:solidFill>
                  <a:srgbClr val="0070C0"/>
                </a:solidFill>
              </a:rPr>
              <a:t>+ Số điểm cho nhóm tăng dần theo thứ tự câu.</a:t>
            </a:r>
            <a:endParaRPr lang="en-US" sz="4400" dirty="0">
              <a:solidFill>
                <a:srgbClr val="0070C0"/>
              </a:solidFill>
            </a:endParaRPr>
          </a:p>
        </p:txBody>
      </p:sp>
      <p:pic>
        <p:nvPicPr>
          <p:cNvPr id="7" name="Picture 6">
            <a:extLst>
              <a:ext uri="{FF2B5EF4-FFF2-40B4-BE49-F238E27FC236}">
                <a16:creationId xmlns:a16="http://schemas.microsoft.com/office/drawing/2014/main" xmlns="" id="{7C51B888-535B-45C6-82F5-F30132C354C8}"/>
              </a:ext>
            </a:extLst>
          </p:cNvPr>
          <p:cNvPicPr>
            <a:picLocks noChangeAspect="1"/>
          </p:cNvPicPr>
          <p:nvPr/>
        </p:nvPicPr>
        <p:blipFill>
          <a:blip r:embed="rId5"/>
          <a:stretch>
            <a:fillRect/>
          </a:stretch>
        </p:blipFill>
        <p:spPr>
          <a:xfrm>
            <a:off x="10791608" y="148865"/>
            <a:ext cx="1222629" cy="1075678"/>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xmlns="" id="{FDF2D4B7-0080-4A0D-A6E6-9166BC57CCEC}"/>
              </a:ext>
            </a:extLst>
          </p:cNvPr>
          <p:cNvGrpSpPr/>
          <p:nvPr/>
        </p:nvGrpSpPr>
        <p:grpSpPr>
          <a:xfrm>
            <a:off x="4324254" y="1910211"/>
            <a:ext cx="660789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xmlns=""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xmlns=""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xmlns="" id="{D4437F6C-9815-4D1A-98B7-96367F046F1D}"/>
              </a:ext>
            </a:extLst>
          </p:cNvPr>
          <p:cNvSpPr txBox="1"/>
          <p:nvPr/>
        </p:nvSpPr>
        <p:spPr>
          <a:xfrm>
            <a:off x="5157366" y="2015389"/>
            <a:ext cx="5044669" cy="584775"/>
          </a:xfrm>
          <a:prstGeom prst="rect">
            <a:avLst/>
          </a:prstGeom>
          <a:noFill/>
        </p:spPr>
        <p:txBody>
          <a:bodyPr wrap="square" rtlCol="0">
            <a:spAutoFit/>
          </a:bodyPr>
          <a:lstStyle/>
          <a:p>
            <a:r>
              <a:rPr lang="vi-VN" sz="3200">
                <a:solidFill>
                  <a:srgbClr val="0070C0"/>
                </a:solidFill>
                <a:latin typeface="Arial" panose="020B0604020202020204" pitchFamily="34" charset="0"/>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latin typeface="Arial" panose="020B0604020202020204" pitchFamily="34" charset="0"/>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xmlns=""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xmlns=""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xmlns=""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CEB211CC-817A-4145-AD01-08FE9A9A598F}"/>
              </a:ext>
            </a:extLst>
          </p:cNvPr>
          <p:cNvGrpSpPr/>
          <p:nvPr/>
        </p:nvGrpSpPr>
        <p:grpSpPr>
          <a:xfrm>
            <a:off x="3671846" y="3163816"/>
            <a:ext cx="7260299"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xmlns=""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xmlns=""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xmlns="" id="{026FBB4F-A1B2-4B44-BD2F-59D1774703E5}"/>
              </a:ext>
            </a:extLst>
          </p:cNvPr>
          <p:cNvSpPr txBox="1"/>
          <p:nvPr/>
        </p:nvSpPr>
        <p:spPr>
          <a:xfrm>
            <a:off x="5089755" y="3315318"/>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58" name="Arrow: Pentagon 57">
            <a:extLst>
              <a:ext uri="{FF2B5EF4-FFF2-40B4-BE49-F238E27FC236}">
                <a16:creationId xmlns:a16="http://schemas.microsoft.com/office/drawing/2014/main" xmlns=""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xmlns=""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xmlns="" id="{1B03DE80-C2ED-44AC-AB7C-9C72AEC540EA}"/>
              </a:ext>
            </a:extLst>
          </p:cNvPr>
          <p:cNvGrpSpPr/>
          <p:nvPr/>
        </p:nvGrpSpPr>
        <p:grpSpPr>
          <a:xfrm>
            <a:off x="3626207" y="4683495"/>
            <a:ext cx="7076829"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xmlns=""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xmlns=""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xmlns="" id="{B3EB7F8F-6AAD-4224-864D-663DF6F03964}"/>
              </a:ext>
            </a:extLst>
          </p:cNvPr>
          <p:cNvSpPr txBox="1"/>
          <p:nvPr/>
        </p:nvSpPr>
        <p:spPr>
          <a:xfrm>
            <a:off x="4638317" y="4837387"/>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5" name="Arrow: Pentagon 64">
            <a:extLst>
              <a:ext uri="{FF2B5EF4-FFF2-40B4-BE49-F238E27FC236}">
                <a16:creationId xmlns:a16="http://schemas.microsoft.com/office/drawing/2014/main" xmlns=""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xmlns=""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xmlns="" id="{B0A4A5D0-BB94-4A4D-873F-71BB0939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a16="http://schemas.microsoft.com/office/drawing/2014/main" xmlns="" id="{51D56DCE-F41D-4386-BAC8-6E0CC483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a16="http://schemas.microsoft.com/office/drawing/2014/main" xmlns="" id="{797DB268-C10B-4765-ACF7-D6C095C9B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a16="http://schemas.microsoft.com/office/drawing/2014/main" xmlns="" id="{AB4B89C3-FAA2-4411-B0AB-9CEF54CF3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3" name="Picture 32">
            <a:extLst>
              <a:ext uri="{FF2B5EF4-FFF2-40B4-BE49-F238E27FC236}">
                <a16:creationId xmlns:a16="http://schemas.microsoft.com/office/drawing/2014/main" xmlns="" id="{EE769C31-9969-44BF-9518-6056A2119E2A}"/>
              </a:ext>
            </a:extLst>
          </p:cNvPr>
          <p:cNvPicPr>
            <a:picLocks noChangeAspect="1"/>
          </p:cNvPicPr>
          <p:nvPr/>
        </p:nvPicPr>
        <p:blipFill>
          <a:blip r:embed="rId8"/>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93E32323-0304-408C-9BBE-1BEF77378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69" y="34606"/>
            <a:ext cx="839791" cy="800379"/>
          </a:xfrm>
          <a:prstGeom prst="rect">
            <a:avLst/>
          </a:prstGeom>
        </p:spPr>
      </p:pic>
      <p:grpSp>
        <p:nvGrpSpPr>
          <p:cNvPr id="3" name="Group 2">
            <a:extLst>
              <a:ext uri="{FF2B5EF4-FFF2-40B4-BE49-F238E27FC236}">
                <a16:creationId xmlns:a16="http://schemas.microsoft.com/office/drawing/2014/main" xmlns="" id="{B79A54C3-8915-4D61-8A95-CDD5039CA8DC}"/>
              </a:ext>
            </a:extLst>
          </p:cNvPr>
          <p:cNvGrpSpPr/>
          <p:nvPr/>
        </p:nvGrpSpPr>
        <p:grpSpPr>
          <a:xfrm>
            <a:off x="2075880" y="36036"/>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xmlns=""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xmlns=""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xmlns="" id="{FCFDD0BE-F219-4A9E-93DA-7F747FB19B27}"/>
              </a:ext>
            </a:extLst>
          </p:cNvPr>
          <p:cNvSpPr txBox="1"/>
          <p:nvPr/>
        </p:nvSpPr>
        <p:spPr>
          <a:xfrm>
            <a:off x="2786127" y="200546"/>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51117C30-804D-41B9-9E4B-2ABEBAA138E0}"/>
              </a:ext>
            </a:extLst>
          </p:cNvPr>
          <p:cNvGrpSpPr/>
          <p:nvPr/>
        </p:nvGrpSpPr>
        <p:grpSpPr>
          <a:xfrm>
            <a:off x="1313653" y="36036"/>
            <a:ext cx="1301952" cy="872949"/>
            <a:chOff x="344605" y="154323"/>
            <a:chExt cx="1301952" cy="872949"/>
          </a:xfrm>
        </p:grpSpPr>
        <p:sp>
          <p:nvSpPr>
            <p:cNvPr id="8" name="Arrow: Pentagon 7">
              <a:extLst>
                <a:ext uri="{FF2B5EF4-FFF2-40B4-BE49-F238E27FC236}">
                  <a16:creationId xmlns:a16="http://schemas.microsoft.com/office/drawing/2014/main" xmlns=""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30783D0-7993-4342-BD65-E3977DDAC699}"/>
              </a:ext>
            </a:extLst>
          </p:cNvPr>
          <p:cNvPicPr>
            <a:picLocks noChangeAspect="1"/>
          </p:cNvPicPr>
          <p:nvPr/>
        </p:nvPicPr>
        <p:blipFill>
          <a:blip r:embed="rId6"/>
          <a:stretch>
            <a:fillRect/>
          </a:stretch>
        </p:blipFill>
        <p:spPr>
          <a:xfrm>
            <a:off x="10813819" y="34606"/>
            <a:ext cx="1222629" cy="1075678"/>
          </a:xfrm>
          <a:prstGeom prst="rect">
            <a:avLst/>
          </a:prstGeom>
        </p:spPr>
      </p:pic>
      <p:sp>
        <p:nvSpPr>
          <p:cNvPr id="11" name="Rectangle 10">
            <a:extLst>
              <a:ext uri="{FF2B5EF4-FFF2-40B4-BE49-F238E27FC236}">
                <a16:creationId xmlns:a16="http://schemas.microsoft.com/office/drawing/2014/main" xmlns="" id="{AA745826-ECD3-4C8B-95F6-0CC954076377}"/>
              </a:ext>
            </a:extLst>
          </p:cNvPr>
          <p:cNvSpPr/>
          <p:nvPr/>
        </p:nvSpPr>
        <p:spPr>
          <a:xfrm>
            <a:off x="440509" y="1771185"/>
            <a:ext cx="11310981" cy="954107"/>
          </a:xfrm>
          <a:prstGeom prst="rect">
            <a:avLst/>
          </a:prstGeom>
          <a:ln>
            <a:solidFill>
              <a:srgbClr val="00B0F0"/>
            </a:solidFill>
            <a:prstDash val="sysDash"/>
          </a:ln>
        </p:spPr>
        <p:txBody>
          <a:bodyPr wrap="square">
            <a:spAutoFit/>
          </a:bodyPr>
          <a:lstStyle/>
          <a:p>
            <a:pPr algn="ctr"/>
            <a:r>
              <a:rPr lang="en-US" sz="2800">
                <a:solidFill>
                  <a:srgbClr val="FF0066"/>
                </a:solidFill>
                <a:latin typeface="Arial" panose="020B0604020202020204" pitchFamily="34" charset="0"/>
                <a:cs typeface="Arial" panose="020B0604020202020204" pitchFamily="34" charset="0"/>
              </a:rPr>
              <a:t>Dựa vào hình 2.1</a:t>
            </a:r>
            <a:r>
              <a:rPr lang="vi-VN" sz="2800">
                <a:solidFill>
                  <a:srgbClr val="FF0066"/>
                </a:solidFill>
                <a:latin typeface="Arial" panose="020B0604020202020204" pitchFamily="34" charset="0"/>
                <a:cs typeface="Arial" panose="020B0604020202020204" pitchFamily="34" charset="0"/>
              </a:rPr>
              <a:t>, bảng số liệu </a:t>
            </a:r>
            <a:r>
              <a:rPr lang="en-US" sz="2800">
                <a:solidFill>
                  <a:srgbClr val="FF0066"/>
                </a:solidFill>
                <a:latin typeface="Arial" panose="020B0604020202020204" pitchFamily="34" charset="0"/>
                <a:cs typeface="Arial" panose="020B0604020202020204" pitchFamily="34" charset="0"/>
              </a:rPr>
              <a:t> và thông tin trong bài, em hãy nhận xét sự thay đổi quy mô dân số châu Âu trong giai đoạn 1950 – 2020.</a:t>
            </a:r>
          </a:p>
        </p:txBody>
      </p:sp>
      <p:grpSp>
        <p:nvGrpSpPr>
          <p:cNvPr id="13" name="Group 12">
            <a:extLst>
              <a:ext uri="{FF2B5EF4-FFF2-40B4-BE49-F238E27FC236}">
                <a16:creationId xmlns:a16="http://schemas.microsoft.com/office/drawing/2014/main" xmlns="" id="{CA79C676-C2F6-4B1C-9053-85CFF9495844}"/>
              </a:ext>
            </a:extLst>
          </p:cNvPr>
          <p:cNvGrpSpPr/>
          <p:nvPr/>
        </p:nvGrpSpPr>
        <p:grpSpPr>
          <a:xfrm>
            <a:off x="6813999" y="2762998"/>
            <a:ext cx="5200238" cy="4166173"/>
            <a:chOff x="2959263" y="2734934"/>
            <a:chExt cx="5200238" cy="4166173"/>
          </a:xfrm>
        </p:grpSpPr>
        <p:pic>
          <p:nvPicPr>
            <p:cNvPr id="1026" name="Picture 2">
              <a:extLst>
                <a:ext uri="{FF2B5EF4-FFF2-40B4-BE49-F238E27FC236}">
                  <a16:creationId xmlns:a16="http://schemas.microsoft.com/office/drawing/2014/main" xmlns="" id="{88485631-EE14-45DC-9D77-9F8657706F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3" b="11741"/>
            <a:stretch/>
          </p:blipFill>
          <p:spPr bwMode="auto">
            <a:xfrm>
              <a:off x="2959263" y="2734934"/>
              <a:ext cx="5200238" cy="36015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A0E51C39-5F3E-460A-B4C9-687469D666B1}"/>
                </a:ext>
              </a:extLst>
            </p:cNvPr>
            <p:cNvSpPr txBox="1"/>
            <p:nvPr/>
          </p:nvSpPr>
          <p:spPr>
            <a:xfrm>
              <a:off x="3548366" y="6254776"/>
              <a:ext cx="4022032" cy="646331"/>
            </a:xfrm>
            <a:prstGeom prst="rect">
              <a:avLst/>
            </a:prstGeom>
            <a:noFill/>
          </p:spPr>
          <p:txBody>
            <a:bodyPr wrap="square" rtlCol="0">
              <a:spAutoFit/>
            </a:bodyPr>
            <a:lstStyle/>
            <a:p>
              <a:pPr algn="ctr"/>
              <a:r>
                <a:rPr lang="vi-VN">
                  <a:solidFill>
                    <a:srgbClr val="1C11AF"/>
                  </a:solidFill>
                  <a:latin typeface="Arial" panose="020B0604020202020204" pitchFamily="34" charset="0"/>
                  <a:cs typeface="Arial" panose="020B0604020202020204" pitchFamily="34" charset="0"/>
                </a:rPr>
                <a:t>Hình 2.1. Quy mô dân số châu Âu giai đoạn 1950-2020</a:t>
              </a:r>
              <a:endParaRPr lang="en-US">
                <a:solidFill>
                  <a:srgbClr val="1C11AF"/>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xmlns="" id="{1D0CCD94-8FA8-49CF-AE09-19926A4DEBCA}"/>
              </a:ext>
            </a:extLst>
          </p:cNvPr>
          <p:cNvPicPr>
            <a:picLocks noChangeAspect="1"/>
          </p:cNvPicPr>
          <p:nvPr/>
        </p:nvPicPr>
        <p:blipFill>
          <a:blip r:embed="rId8"/>
          <a:stretch>
            <a:fillRect/>
          </a:stretch>
        </p:blipFill>
        <p:spPr>
          <a:xfrm>
            <a:off x="39071" y="3246784"/>
            <a:ext cx="6846100" cy="2897616"/>
          </a:xfrm>
          <a:prstGeom prst="rect">
            <a:avLst/>
          </a:prstGeom>
        </p:spPr>
      </p:pic>
      <p:sp>
        <p:nvSpPr>
          <p:cNvPr id="19" name="Rectangle: Rounded Corners 18">
            <a:extLst>
              <a:ext uri="{FF2B5EF4-FFF2-40B4-BE49-F238E27FC236}">
                <a16:creationId xmlns:a16="http://schemas.microsoft.com/office/drawing/2014/main" xmlns="" id="{FA645656-E175-47E1-8F12-F772C3E028CB}"/>
              </a:ext>
            </a:extLst>
          </p:cNvPr>
          <p:cNvSpPr/>
          <p:nvPr/>
        </p:nvSpPr>
        <p:spPr>
          <a:xfrm>
            <a:off x="4293490" y="1113166"/>
            <a:ext cx="3948045"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TextBox 19">
            <a:extLst>
              <a:ext uri="{FF2B5EF4-FFF2-40B4-BE49-F238E27FC236}">
                <a16:creationId xmlns:a16="http://schemas.microsoft.com/office/drawing/2014/main" xmlns="" id="{930E5790-96F2-4916-894D-9B5909C1B805}"/>
              </a:ext>
            </a:extLst>
          </p:cNvPr>
          <p:cNvSpPr txBox="1"/>
          <p:nvPr/>
        </p:nvSpPr>
        <p:spPr>
          <a:xfrm>
            <a:off x="4424704" y="1090590"/>
            <a:ext cx="5242468"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AI NHANH H</a:t>
            </a:r>
            <a:r>
              <a:rPr lang="vi-VN" sz="3600" b="1">
                <a:solidFill>
                  <a:srgbClr val="FFFF00"/>
                </a:solidFill>
                <a:latin typeface="Arial" panose="020B0604020202020204" pitchFamily="34" charset="0"/>
                <a:cs typeface="Arial" panose="020B0604020202020204" pitchFamily="34" charset="0"/>
              </a:rPr>
              <a:t>Ơ</a:t>
            </a:r>
            <a:r>
              <a:rPr lang="en-US" sz="3600" b="1">
                <a:solidFill>
                  <a:srgbClr val="FFFF00"/>
                </a:solidFill>
                <a:latin typeface="Arial" panose="020B0604020202020204" pitchFamily="34" charset="0"/>
                <a:cs typeface="Arial" panose="020B0604020202020204" pitchFamily="34" charset="0"/>
              </a:rPr>
              <a:t>N</a:t>
            </a:r>
          </a:p>
        </p:txBody>
      </p:sp>
      <p:pic>
        <p:nvPicPr>
          <p:cNvPr id="21" name="3 Minute Timer (Nho)">
            <a:hlinkClick r:id="" action="ppaction://media"/>
            <a:extLst>
              <a:ext uri="{FF2B5EF4-FFF2-40B4-BE49-F238E27FC236}">
                <a16:creationId xmlns:a16="http://schemas.microsoft.com/office/drawing/2014/main" xmlns="" id="{96D4E617-5C92-4CA9-99E4-0659F17DFED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350604" y="368591"/>
            <a:ext cx="1410192" cy="792614"/>
          </a:xfrm>
          <a:prstGeom prst="rect">
            <a:avLst/>
          </a:prstGeom>
        </p:spPr>
      </p:pic>
      <p:pic>
        <p:nvPicPr>
          <p:cNvPr id="22" name="Picture 21">
            <a:extLst>
              <a:ext uri="{FF2B5EF4-FFF2-40B4-BE49-F238E27FC236}">
                <a16:creationId xmlns:a16="http://schemas.microsoft.com/office/drawing/2014/main" xmlns="" id="{622FF67D-0B4A-44C9-986D-262367BBE272}"/>
              </a:ext>
            </a:extLst>
          </p:cNvPr>
          <p:cNvPicPr>
            <a:picLocks noChangeAspect="1"/>
          </p:cNvPicPr>
          <p:nvPr/>
        </p:nvPicPr>
        <p:blipFill rotWithShape="1">
          <a:blip r:embed="rId10"/>
          <a:srcRect l="23811" t="49918" r="67591" b="40164"/>
          <a:stretch/>
        </p:blipFill>
        <p:spPr>
          <a:xfrm>
            <a:off x="250463" y="964097"/>
            <a:ext cx="1089257" cy="706860"/>
          </a:xfrm>
          <a:prstGeom prst="rect">
            <a:avLst/>
          </a:prstGeom>
        </p:spPr>
      </p:pic>
      <p:sp>
        <p:nvSpPr>
          <p:cNvPr id="23" name="TextBox 22">
            <a:extLst>
              <a:ext uri="{FF2B5EF4-FFF2-40B4-BE49-F238E27FC236}">
                <a16:creationId xmlns:a16="http://schemas.microsoft.com/office/drawing/2014/main" xmlns="" id="{CD83927F-E6BA-44F3-804C-9E09F7180BA0}"/>
              </a:ext>
            </a:extLst>
          </p:cNvPr>
          <p:cNvSpPr txBox="1"/>
          <p:nvPr/>
        </p:nvSpPr>
        <p:spPr>
          <a:xfrm>
            <a:off x="1368415" y="1249412"/>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Thảo luận </a:t>
            </a:r>
            <a:r>
              <a:rPr lang="en-US" sz="2400">
                <a:solidFill>
                  <a:srgbClr val="FF0000"/>
                </a:solidFill>
                <a:latin typeface="Arial" panose="020B0604020202020204" pitchFamily="34" charset="0"/>
                <a:cs typeface="Arial" panose="020B0604020202020204" pitchFamily="34" charset="0"/>
              </a:rPr>
              <a:t>CẶP ĐÔI</a:t>
            </a:r>
          </a:p>
        </p:txBody>
      </p:sp>
      <p:sp>
        <p:nvSpPr>
          <p:cNvPr id="24" name="TextBox 23">
            <a:extLst>
              <a:ext uri="{FF2B5EF4-FFF2-40B4-BE49-F238E27FC236}">
                <a16:creationId xmlns:a16="http://schemas.microsoft.com/office/drawing/2014/main" xmlns="" id="{6B297657-22E5-44E0-B08D-09F88117E9A1}"/>
              </a:ext>
            </a:extLst>
          </p:cNvPr>
          <p:cNvSpPr txBox="1"/>
          <p:nvPr/>
        </p:nvSpPr>
        <p:spPr>
          <a:xfrm>
            <a:off x="8426603" y="1220740"/>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Thời gian: </a:t>
            </a:r>
            <a:r>
              <a:rPr lang="en-US" sz="2400">
                <a:solidFill>
                  <a:srgbClr val="FF0000"/>
                </a:solidFill>
                <a:latin typeface="Arial" panose="020B0604020202020204" pitchFamily="34" charset="0"/>
                <a:cs typeface="Arial" panose="020B0604020202020204" pitchFamily="34" charset="0"/>
              </a:rPr>
              <a:t>3 phút</a:t>
            </a:r>
          </a:p>
        </p:txBody>
      </p:sp>
    </p:spTree>
    <p:extLst>
      <p:ext uri="{BB962C8B-B14F-4D97-AF65-F5344CB8AC3E}">
        <p14:creationId xmlns:p14="http://schemas.microsoft.com/office/powerpoint/2010/main" val="30008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1"/>
                </p:tgtEl>
              </p:cMediaNode>
            </p:video>
          </p:childTnLst>
        </p:cTn>
      </p:par>
    </p:tnLst>
    <p:bldLst>
      <p:bldP spid="11" grpId="0" animBg="1"/>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3401"/>
            <a:ext cx="12191999" cy="6951401"/>
          </a:xfrm>
          <a:prstGeom prst="rect">
            <a:avLst/>
          </a:prstGeom>
        </p:spPr>
      </p:pic>
      <p:grpSp>
        <p:nvGrpSpPr>
          <p:cNvPr id="2" name="Group 1">
            <a:extLst>
              <a:ext uri="{FF2B5EF4-FFF2-40B4-BE49-F238E27FC236}">
                <a16:creationId xmlns:a16="http://schemas.microsoft.com/office/drawing/2014/main" xmlns="" id="{BDB2DC5A-AF6A-4431-82C0-1C547FD11D01}"/>
              </a:ext>
            </a:extLst>
          </p:cNvPr>
          <p:cNvGrpSpPr/>
          <p:nvPr/>
        </p:nvGrpSpPr>
        <p:grpSpPr>
          <a:xfrm>
            <a:off x="4540969" y="876280"/>
            <a:ext cx="7651031" cy="6385912"/>
            <a:chOff x="2959263" y="2734934"/>
            <a:chExt cx="5200238" cy="4166173"/>
          </a:xfrm>
        </p:grpSpPr>
        <p:pic>
          <p:nvPicPr>
            <p:cNvPr id="3" name="Picture 2">
              <a:extLst>
                <a:ext uri="{FF2B5EF4-FFF2-40B4-BE49-F238E27FC236}">
                  <a16:creationId xmlns:a16="http://schemas.microsoft.com/office/drawing/2014/main" xmlns="" id="{92F6E49A-5A6E-4C1E-B5D9-0F907BB77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3" b="11741"/>
            <a:stretch/>
          </p:blipFill>
          <p:spPr bwMode="auto">
            <a:xfrm>
              <a:off x="2959263" y="2734934"/>
              <a:ext cx="5200238" cy="36015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63A451E-53A2-4095-B9E0-9617E7FF79E9}"/>
                </a:ext>
              </a:extLst>
            </p:cNvPr>
            <p:cNvSpPr txBox="1"/>
            <p:nvPr/>
          </p:nvSpPr>
          <p:spPr>
            <a:xfrm>
              <a:off x="3548366" y="6254776"/>
              <a:ext cx="4022032" cy="646331"/>
            </a:xfrm>
            <a:prstGeom prst="rect">
              <a:avLst/>
            </a:prstGeom>
            <a:noFill/>
          </p:spPr>
          <p:txBody>
            <a:bodyPr wrap="square" rtlCol="0">
              <a:spAutoFit/>
            </a:bodyPr>
            <a:lstStyle/>
            <a:p>
              <a:pPr algn="ctr"/>
              <a:r>
                <a:rPr lang="vi-VN">
                  <a:solidFill>
                    <a:srgbClr val="1C11AF"/>
                  </a:solidFill>
                  <a:latin typeface="Arial" panose="020B0604020202020204" pitchFamily="34" charset="0"/>
                  <a:cs typeface="Arial" panose="020B0604020202020204" pitchFamily="34" charset="0"/>
                </a:rPr>
                <a:t>Hình 2.1. Quy mô dân số châu Âu giai đoạn 1950-2020</a:t>
              </a:r>
              <a:endParaRPr lang="en-US">
                <a:solidFill>
                  <a:srgbClr val="1C11AF"/>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xmlns="" id="{26479963-7D00-4BED-9A76-877293C07C24}"/>
              </a:ext>
            </a:extLst>
          </p:cNvPr>
          <p:cNvSpPr/>
          <p:nvPr/>
        </p:nvSpPr>
        <p:spPr>
          <a:xfrm>
            <a:off x="245166" y="771193"/>
            <a:ext cx="4002156" cy="2246769"/>
          </a:xfrm>
          <a:prstGeom prst="rect">
            <a:avLst/>
          </a:prstGeom>
        </p:spPr>
        <p:txBody>
          <a:bodyPr wrap="square">
            <a:spAutoFit/>
          </a:bodyPr>
          <a:lstStyle/>
          <a:p>
            <a:pPr algn="just"/>
            <a:r>
              <a:rPr lang="vi-VN" sz="2800" dirty="0">
                <a:solidFill>
                  <a:srgbClr val="C00000"/>
                </a:solidFill>
                <a:latin typeface="Arial" panose="020B0604020202020204" pitchFamily="34" charset="0"/>
                <a:cs typeface="Arial" panose="020B0604020202020204" pitchFamily="34" charset="0"/>
              </a:rPr>
              <a:t>- Năm 2020, dân số châu Âu đạt khoảng 747,6 triệu người (chiếm 10% dân số thế giới).</a:t>
            </a:r>
            <a:endParaRPr lang="en-US" sz="2800" dirty="0">
              <a:solidFill>
                <a:srgbClr val="C00000"/>
              </a:solidFill>
            </a:endParaRPr>
          </a:p>
        </p:txBody>
      </p:sp>
      <p:sp>
        <p:nvSpPr>
          <p:cNvPr id="6" name="TextBox 5">
            <a:extLst>
              <a:ext uri="{FF2B5EF4-FFF2-40B4-BE49-F238E27FC236}">
                <a16:creationId xmlns:a16="http://schemas.microsoft.com/office/drawing/2014/main" xmlns="" id="{5694F674-1047-481C-A4A7-8913B6EBC693}"/>
              </a:ext>
            </a:extLst>
          </p:cNvPr>
          <p:cNvSpPr txBox="1"/>
          <p:nvPr/>
        </p:nvSpPr>
        <p:spPr>
          <a:xfrm>
            <a:off x="106016" y="64199"/>
            <a:ext cx="4711643" cy="461665"/>
          </a:xfrm>
          <a:prstGeom prst="rect">
            <a:avLst/>
          </a:prstGeom>
          <a:solidFill>
            <a:srgbClr val="00B050"/>
          </a:solidFill>
        </p:spPr>
        <p:txBody>
          <a:bodyPr wrap="square" rtlCol="0">
            <a:spAutoFit/>
          </a:bodyPr>
          <a:lstStyle/>
          <a:p>
            <a:r>
              <a:rPr lang="vi-VN" sz="2400" b="1" dirty="0">
                <a:solidFill>
                  <a:srgbClr val="FFFF00"/>
                </a:solidFill>
              </a:rPr>
              <a:t>a. Quy mô và gia tăng dân số</a:t>
            </a:r>
            <a:endParaRPr lang="en-US" sz="2400" b="1" dirty="0">
              <a:solidFill>
                <a:srgbClr val="FFFF00"/>
              </a:solidFill>
            </a:endParaRPr>
          </a:p>
        </p:txBody>
      </p:sp>
      <p:sp>
        <p:nvSpPr>
          <p:cNvPr id="7" name="Rectangle 6">
            <a:extLst>
              <a:ext uri="{FF2B5EF4-FFF2-40B4-BE49-F238E27FC236}">
                <a16:creationId xmlns:a16="http://schemas.microsoft.com/office/drawing/2014/main" xmlns="" id="{F2615968-85B0-473E-9073-45A3186A8307}"/>
              </a:ext>
            </a:extLst>
          </p:cNvPr>
          <p:cNvSpPr/>
          <p:nvPr/>
        </p:nvSpPr>
        <p:spPr>
          <a:xfrm>
            <a:off x="121534" y="3232042"/>
            <a:ext cx="4249420" cy="1815882"/>
          </a:xfrm>
          <a:prstGeom prst="rect">
            <a:avLst/>
          </a:prstGeom>
        </p:spPr>
        <p:txBody>
          <a:bodyPr wrap="square">
            <a:spAutoFit/>
          </a:bodyPr>
          <a:lstStyle/>
          <a:p>
            <a:pPr algn="just"/>
            <a:r>
              <a:rPr lang="vi-VN" sz="2800" dirty="0">
                <a:solidFill>
                  <a:srgbClr val="C00000"/>
                </a:solidFill>
                <a:latin typeface="Arial" panose="020B0604020202020204" pitchFamily="34" charset="0"/>
                <a:cs typeface="Arial" panose="020B0604020202020204" pitchFamily="34" charset="0"/>
              </a:rPr>
              <a:t>- Quy mô dân số có xu hướng tăng chậm trong giai đoạn 1990 – 2010 và 2010 – 2020.</a:t>
            </a:r>
            <a:endParaRPr lang="en-US" sz="2800" dirty="0">
              <a:solidFill>
                <a:srgbClr val="C00000"/>
              </a:solidFill>
            </a:endParaRPr>
          </a:p>
        </p:txBody>
      </p:sp>
    </p:spTree>
    <p:extLst>
      <p:ext uri="{BB962C8B-B14F-4D97-AF65-F5344CB8AC3E}">
        <p14:creationId xmlns:p14="http://schemas.microsoft.com/office/powerpoint/2010/main" val="39483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xmlns="" id="{BC73987C-1F84-4BF1-8D76-5C88EFBF7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a16="http://schemas.microsoft.com/office/drawing/2014/main" xmlns="" id="{0FADBB52-E2E1-4207-9F65-2C95C1F96401}"/>
              </a:ext>
            </a:extLst>
          </p:cNvPr>
          <p:cNvGraphicFramePr>
            <a:graphicFrameLocks noGrp="1"/>
          </p:cNvGraphicFramePr>
          <p:nvPr>
            <p:extLst>
              <p:ext uri="{D42A27DB-BD31-4B8C-83A1-F6EECF244321}">
                <p14:modId xmlns:p14="http://schemas.microsoft.com/office/powerpoint/2010/main" val="3257417348"/>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a16="http://schemas.microsoft.com/office/drawing/2014/main" xmlns="" val="354480338"/>
                    </a:ext>
                  </a:extLst>
                </a:gridCol>
                <a:gridCol w="2034481">
                  <a:extLst>
                    <a:ext uri="{9D8B030D-6E8A-4147-A177-3AD203B41FA5}">
                      <a16:colId xmlns:a16="http://schemas.microsoft.com/office/drawing/2014/main" xmlns="" val="3018429802"/>
                    </a:ext>
                  </a:extLst>
                </a:gridCol>
                <a:gridCol w="1777107">
                  <a:extLst>
                    <a:ext uri="{9D8B030D-6E8A-4147-A177-3AD203B41FA5}">
                      <a16:colId xmlns:a16="http://schemas.microsoft.com/office/drawing/2014/main" xmlns="" val="620073503"/>
                    </a:ext>
                  </a:extLst>
                </a:gridCol>
                <a:gridCol w="1707657">
                  <a:extLst>
                    <a:ext uri="{9D8B030D-6E8A-4147-A177-3AD203B41FA5}">
                      <a16:colId xmlns:a16="http://schemas.microsoft.com/office/drawing/2014/main" xmlns="" val="765406197"/>
                    </a:ext>
                  </a:extLst>
                </a:gridCol>
                <a:gridCol w="1879239">
                  <a:extLst>
                    <a:ext uri="{9D8B030D-6E8A-4147-A177-3AD203B41FA5}">
                      <a16:colId xmlns:a16="http://schemas.microsoft.com/office/drawing/2014/main" xmlns="" val="477880407"/>
                    </a:ext>
                  </a:extLst>
                </a:gridCol>
                <a:gridCol w="1879239">
                  <a:extLst>
                    <a:ext uri="{9D8B030D-6E8A-4147-A177-3AD203B41FA5}">
                      <a16:colId xmlns:a16="http://schemas.microsoft.com/office/drawing/2014/main" xmlns=""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a16="http://schemas.microsoft.com/office/drawing/2014/main" xmlns=""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a16="http://schemas.microsoft.com/office/drawing/2014/main" xmlns=""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a16="http://schemas.microsoft.com/office/drawing/2014/main" xmlns=""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a:t>
                      </a:r>
                      <a:r>
                        <a:rPr lang="vi-VN" sz="2000">
                          <a:solidFill>
                            <a:srgbClr val="1C11AF"/>
                          </a:solidFill>
                          <a:latin typeface="Arial" panose="020B0604020202020204" pitchFamily="34" charset="0"/>
                          <a:cs typeface="Arial" panose="020B0604020202020204" pitchFamily="34" charset="0"/>
                        </a:rPr>
                        <a:t> </a:t>
                      </a: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a16="http://schemas.microsoft.com/office/drawing/2014/main" xmlns=""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a16="http://schemas.microsoft.com/office/drawing/2014/main" xmlns=""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a16="http://schemas.microsoft.com/office/drawing/2014/main" xmlns=""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a16="http://schemas.microsoft.com/office/drawing/2014/main" xmlns=""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xmlns="" val="670941640"/>
                  </a:ext>
                </a:extLst>
              </a:tr>
            </a:tbl>
          </a:graphicData>
        </a:graphic>
      </p:graphicFrame>
      <p:grpSp>
        <p:nvGrpSpPr>
          <p:cNvPr id="14" name="Group 13">
            <a:extLst>
              <a:ext uri="{FF2B5EF4-FFF2-40B4-BE49-F238E27FC236}">
                <a16:creationId xmlns:a16="http://schemas.microsoft.com/office/drawing/2014/main" xmlns="" id="{DB98E269-E3FA-4605-B34A-8C15023135EA}"/>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xmlns=""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xmlns=""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xmlns="" id="{CA1FA8EF-5C71-496C-806A-3FB3D282D79E}"/>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xmlns=""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xmlns=""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xmlns=""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a16="http://schemas.microsoft.com/office/drawing/2014/main" xmlns="" id="{5344DF4A-FF46-47DC-839C-64F6DF2BE325}"/>
              </a:ext>
            </a:extLst>
          </p:cNvPr>
          <p:cNvSpPr txBox="1"/>
          <p:nvPr/>
        </p:nvSpPr>
        <p:spPr>
          <a:xfrm>
            <a:off x="172379" y="6018616"/>
            <a:ext cx="11726696" cy="954107"/>
          </a:xfrm>
          <a:prstGeom prst="rect">
            <a:avLst/>
          </a:prstGeom>
          <a:noFill/>
        </p:spPr>
        <p:txBody>
          <a:bodyPr wrap="square" rtlCol="0">
            <a:spAutoFit/>
          </a:bodyPr>
          <a:lstStyle/>
          <a:p>
            <a:pPr algn="just"/>
            <a:r>
              <a:rPr lang="vi-VN" sz="2800">
                <a:solidFill>
                  <a:srgbClr val="3333FF"/>
                </a:solidFill>
                <a:cs typeface="Arial" panose="020B0604020202020204" pitchFamily="34" charset="0"/>
              </a:rPr>
              <a:t>- Tỉ suất gia tăng dân số tự nhiên thấp, những năm gần đây dân số tăng lên chủ yếu do nhập cư.</a:t>
            </a:r>
            <a:endParaRPr lang="en-US" sz="2800"/>
          </a:p>
        </p:txBody>
      </p:sp>
      <p:pic>
        <p:nvPicPr>
          <p:cNvPr id="23" name="Picture 22">
            <a:extLst>
              <a:ext uri="{FF2B5EF4-FFF2-40B4-BE49-F238E27FC236}">
                <a16:creationId xmlns:a16="http://schemas.microsoft.com/office/drawing/2014/main" xmlns="" id="{94682A7F-EF14-4F66-86E1-1EC7FF66B749}"/>
              </a:ext>
            </a:extLst>
          </p:cNvPr>
          <p:cNvPicPr>
            <a:picLocks noChangeAspect="1"/>
          </p:cNvPicPr>
          <p:nvPr/>
        </p:nvPicPr>
        <p:blipFill>
          <a:blip r:embed="rId4"/>
          <a:stretch>
            <a:fillRect/>
          </a:stretch>
        </p:blipFill>
        <p:spPr>
          <a:xfrm>
            <a:off x="10791608" y="148865"/>
            <a:ext cx="1222629" cy="1075678"/>
          </a:xfrm>
          <a:prstGeom prst="rect">
            <a:avLst/>
          </a:prstGeom>
        </p:spPr>
      </p:pic>
      <p:sp>
        <p:nvSpPr>
          <p:cNvPr id="3" name="Rectangle: Rounded Corners 2">
            <a:extLst>
              <a:ext uri="{FF2B5EF4-FFF2-40B4-BE49-F238E27FC236}">
                <a16:creationId xmlns:a16="http://schemas.microsoft.com/office/drawing/2014/main" xmlns="" id="{2A6DD653-EAB3-45EF-A587-765A099F28BC}"/>
              </a:ext>
            </a:extLst>
          </p:cNvPr>
          <p:cNvSpPr/>
          <p:nvPr/>
        </p:nvSpPr>
        <p:spPr>
          <a:xfrm>
            <a:off x="10323443" y="3299791"/>
            <a:ext cx="1033670" cy="461665"/>
          </a:xfrm>
          <a:prstGeom prst="roundRect">
            <a:avLst/>
          </a:prstGeom>
          <a:solidFill>
            <a:srgbClr val="FF0066">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11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93E32323-0304-408C-9BBE-1BEF77378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xmlns=""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xmlns=""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xmlns=""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xmlns=""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xmlns=""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30783D0-7993-4342-BD65-E3977DDAC699}"/>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xmlns="" id="{404FD7EC-1A9C-4E5A-8E91-1160459CCF2C}"/>
              </a:ext>
            </a:extLst>
          </p:cNvPr>
          <p:cNvSpPr/>
          <p:nvPr/>
        </p:nvSpPr>
        <p:spPr>
          <a:xfrm>
            <a:off x="172378" y="2105494"/>
            <a:ext cx="10986052" cy="1323439"/>
          </a:xfrm>
          <a:prstGeom prst="rect">
            <a:avLst/>
          </a:prstGeom>
        </p:spPr>
        <p:txBody>
          <a:bodyPr wrap="square">
            <a:spAutoFit/>
          </a:bodyPr>
          <a:lstStyle/>
          <a:p>
            <a:r>
              <a:rPr lang="vi-VN" sz="4000" dirty="0">
                <a:solidFill>
                  <a:srgbClr val="3333FF"/>
                </a:solidFill>
                <a:latin typeface="Arial" panose="020B0604020202020204" pitchFamily="34" charset="0"/>
                <a:cs typeface="Arial" panose="020B0604020202020204" pitchFamily="34" charset="0"/>
              </a:rPr>
              <a:t>- Dân số </a:t>
            </a:r>
            <a:r>
              <a:rPr lang="vi-VN" sz="4000" dirty="0" smtClean="0">
                <a:solidFill>
                  <a:srgbClr val="3333FF"/>
                </a:solidFill>
                <a:latin typeface="Arial" panose="020B0604020202020204" pitchFamily="34" charset="0"/>
                <a:cs typeface="Arial" panose="020B0604020202020204" pitchFamily="34" charset="0"/>
              </a:rPr>
              <a:t>châu</a:t>
            </a:r>
            <a:r>
              <a:rPr lang="en-US" sz="4000" dirty="0" smtClean="0">
                <a:solidFill>
                  <a:srgbClr val="3333FF"/>
                </a:solidFill>
                <a:latin typeface="Arial" panose="020B0604020202020204" pitchFamily="34" charset="0"/>
                <a:cs typeface="Arial" panose="020B0604020202020204" pitchFamily="34" charset="0"/>
              </a:rPr>
              <a:t> </a:t>
            </a:r>
            <a:r>
              <a:rPr lang="vi-VN" sz="4000" dirty="0" smtClean="0">
                <a:solidFill>
                  <a:srgbClr val="3333FF"/>
                </a:solidFill>
                <a:latin typeface="Arial" panose="020B0604020202020204" pitchFamily="34" charset="0"/>
                <a:cs typeface="Arial" panose="020B0604020202020204" pitchFamily="34" charset="0"/>
              </a:rPr>
              <a:t> </a:t>
            </a:r>
            <a:r>
              <a:rPr lang="vi-VN" sz="4000" dirty="0">
                <a:solidFill>
                  <a:srgbClr val="3333FF"/>
                </a:solidFill>
                <a:latin typeface="Arial" panose="020B0604020202020204" pitchFamily="34" charset="0"/>
                <a:cs typeface="Arial" panose="020B0604020202020204" pitchFamily="34" charset="0"/>
              </a:rPr>
              <a:t>: </a:t>
            </a:r>
            <a:r>
              <a:rPr lang="vi-VN" sz="4000" dirty="0">
                <a:solidFill>
                  <a:srgbClr val="FF0066"/>
                </a:solidFill>
                <a:latin typeface="Arial" panose="020B0604020202020204" pitchFamily="34" charset="0"/>
                <a:cs typeface="Arial" panose="020B0604020202020204" pitchFamily="34" charset="0"/>
              </a:rPr>
              <a:t>747,6 triệu người </a:t>
            </a:r>
            <a:r>
              <a:rPr lang="vi-VN" sz="4000" dirty="0">
                <a:solidFill>
                  <a:srgbClr val="3333FF"/>
                </a:solidFill>
                <a:latin typeface="Arial" panose="020B0604020202020204" pitchFamily="34" charset="0"/>
                <a:cs typeface="Arial" panose="020B0604020202020204" pitchFamily="34" charset="0"/>
              </a:rPr>
              <a:t>(chiếm 10% dân số thế giới - 2020).</a:t>
            </a:r>
            <a:endParaRPr lang="en-US" sz="4000" dirty="0"/>
          </a:p>
        </p:txBody>
      </p:sp>
      <p:sp>
        <p:nvSpPr>
          <p:cNvPr id="13" name="TextBox 12">
            <a:extLst>
              <a:ext uri="{FF2B5EF4-FFF2-40B4-BE49-F238E27FC236}">
                <a16:creationId xmlns:a16="http://schemas.microsoft.com/office/drawing/2014/main" xmlns=""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a16="http://schemas.microsoft.com/office/drawing/2014/main" xmlns="" id="{FEF1F121-83C9-4DFC-BECD-826C5A7FEB36}"/>
              </a:ext>
            </a:extLst>
          </p:cNvPr>
          <p:cNvSpPr/>
          <p:nvPr/>
        </p:nvSpPr>
        <p:spPr>
          <a:xfrm>
            <a:off x="45144" y="3552597"/>
            <a:ext cx="12146856" cy="1323439"/>
          </a:xfrm>
          <a:prstGeom prst="rect">
            <a:avLst/>
          </a:prstGeom>
        </p:spPr>
        <p:txBody>
          <a:bodyPr wrap="square">
            <a:spAutoFit/>
          </a:bodyPr>
          <a:lstStyle/>
          <a:p>
            <a:pPr marL="571500" indent="-571500">
              <a:buFontTx/>
              <a:buChar char="-"/>
            </a:pPr>
            <a:r>
              <a:rPr lang="vi-VN" sz="4000" dirty="0" smtClean="0">
                <a:solidFill>
                  <a:srgbClr val="3333FF"/>
                </a:solidFill>
                <a:cs typeface="Arial" panose="020B0604020202020204" pitchFamily="34" charset="0"/>
              </a:rPr>
              <a:t>Tỉ </a:t>
            </a:r>
            <a:r>
              <a:rPr lang="vi-VN" sz="4000" dirty="0">
                <a:solidFill>
                  <a:srgbClr val="3333FF"/>
                </a:solidFill>
                <a:cs typeface="Arial" panose="020B0604020202020204" pitchFamily="34" charset="0"/>
              </a:rPr>
              <a:t>suất gia tăng dân số tự nhiên thấp: -0,1% (2020</a:t>
            </a:r>
            <a:r>
              <a:rPr lang="vi-VN" sz="4000" dirty="0" smtClean="0">
                <a:solidFill>
                  <a:srgbClr val="3333FF"/>
                </a:solidFill>
                <a:cs typeface="Arial" panose="020B0604020202020204" pitchFamily="34" charset="0"/>
              </a:rPr>
              <a:t>)</a:t>
            </a:r>
            <a:endParaRPr lang="en-US" sz="4000" dirty="0"/>
          </a:p>
        </p:txBody>
      </p:sp>
      <p:pic>
        <p:nvPicPr>
          <p:cNvPr id="15" name="Picture 14"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5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280DD06-FA8D-470F-8318-449537767560}"/>
              </a:ext>
            </a:extLst>
          </p:cNvPr>
          <p:cNvSpPr txBox="1"/>
          <p:nvPr/>
        </p:nvSpPr>
        <p:spPr>
          <a:xfrm>
            <a:off x="117896" y="82094"/>
            <a:ext cx="3407181" cy="584775"/>
          </a:xfrm>
          <a:prstGeom prst="rect">
            <a:avLst/>
          </a:prstGeom>
          <a:solidFill>
            <a:srgbClr val="00B050"/>
          </a:solidFill>
        </p:spPr>
        <p:txBody>
          <a:bodyPr wrap="square" rtlCol="0">
            <a:spAutoFit/>
          </a:bodyPr>
          <a:lstStyle/>
          <a:p>
            <a:r>
              <a:rPr lang="vi-VN" sz="3200">
                <a:solidFill>
                  <a:srgbClr val="FFFF00"/>
                </a:solidFill>
                <a:latin typeface="Arial" panose="020B0604020202020204" pitchFamily="34" charset="0"/>
                <a:cs typeface="Arial" panose="020B0604020202020204" pitchFamily="34" charset="0"/>
              </a:rPr>
              <a:t>b.</a:t>
            </a:r>
            <a:r>
              <a:rPr lang="en-US" sz="3200">
                <a:solidFill>
                  <a:srgbClr val="FFFF00"/>
                </a:solidFill>
                <a:latin typeface="Arial" panose="020B0604020202020204" pitchFamily="34" charset="0"/>
                <a:cs typeface="Arial" panose="020B0604020202020204" pitchFamily="34" charset="0"/>
              </a:rPr>
              <a:t>Cơ cấu dân cư</a:t>
            </a:r>
          </a:p>
        </p:txBody>
      </p:sp>
      <p:grpSp>
        <p:nvGrpSpPr>
          <p:cNvPr id="12" name="Group 11">
            <a:extLst>
              <a:ext uri="{FF2B5EF4-FFF2-40B4-BE49-F238E27FC236}">
                <a16:creationId xmlns:a16="http://schemas.microsoft.com/office/drawing/2014/main" xmlns="" id="{010DC78B-4986-4674-875B-0EC2AEB4C3AF}"/>
              </a:ext>
            </a:extLst>
          </p:cNvPr>
          <p:cNvGrpSpPr/>
          <p:nvPr/>
        </p:nvGrpSpPr>
        <p:grpSpPr>
          <a:xfrm>
            <a:off x="2493398" y="1417413"/>
            <a:ext cx="9520839" cy="1726289"/>
            <a:chOff x="2612336" y="780471"/>
            <a:chExt cx="8812156" cy="1726289"/>
          </a:xfrm>
        </p:grpSpPr>
        <p:sp>
          <p:nvSpPr>
            <p:cNvPr id="13" name="Rectangle 9">
              <a:extLst>
                <a:ext uri="{FF2B5EF4-FFF2-40B4-BE49-F238E27FC236}">
                  <a16:creationId xmlns:a16="http://schemas.microsoft.com/office/drawing/2014/main" xmlns=""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C8A247B-09C0-4DCB-AA13-022CBE7C1707}"/>
                </a:ext>
              </a:extLst>
            </p:cNvPr>
            <p:cNvSpPr/>
            <p:nvPr/>
          </p:nvSpPr>
          <p:spPr>
            <a:xfrm>
              <a:off x="2768629" y="858486"/>
              <a:ext cx="8655863" cy="1569660"/>
            </a:xfrm>
            <a:prstGeom prst="rect">
              <a:avLst/>
            </a:prstGeom>
          </p:spPr>
          <p:txBody>
            <a:bodyPr wrap="square">
              <a:spAutoFit/>
            </a:bodyPr>
            <a:lstStyle/>
            <a:p>
              <a:pPr algn="just"/>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vi-VN" sz="3200">
                  <a:solidFill>
                    <a:srgbClr val="3333FF"/>
                  </a:solidFill>
                  <a:latin typeface="Arial" panose="020B0604020202020204" pitchFamily="34" charset="0"/>
                  <a:cs typeface="Arial" panose="020B0604020202020204" pitchFamily="34" charset="0"/>
                </a:rPr>
                <a:t>Dựa vào bảng số liệu, hình 2.2 và thông tin mục b,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hãy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trình bày đặc điểm về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cư </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Châu Âu?</a:t>
              </a:r>
              <a:endParaRPr lang="en-US" sz="3200">
                <a:solidFill>
                  <a:srgbClr val="3333F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9010254F-7CDA-4EBA-86A9-F1EF6264BFCB}"/>
              </a:ext>
            </a:extLst>
          </p:cNvPr>
          <p:cNvGrpSpPr/>
          <p:nvPr/>
        </p:nvGrpSpPr>
        <p:grpSpPr>
          <a:xfrm>
            <a:off x="-14266" y="2462255"/>
            <a:ext cx="2634665" cy="2634665"/>
            <a:chOff x="163827" y="1365896"/>
            <a:chExt cx="2183374" cy="2183374"/>
          </a:xfrm>
        </p:grpSpPr>
        <p:sp>
          <p:nvSpPr>
            <p:cNvPr id="16" name="Arrow: Circular 15">
              <a:extLst>
                <a:ext uri="{FF2B5EF4-FFF2-40B4-BE49-F238E27FC236}">
                  <a16:creationId xmlns:a16="http://schemas.microsoft.com/office/drawing/2014/main" xmlns=""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xmlns=""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xmlns=""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xmlns=""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xmlns=""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xmlns=""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a16="http://schemas.microsoft.com/office/drawing/2014/main" xmlns="" id="{A8EB7027-EFA1-4491-ADF9-15E39CABB665}"/>
              </a:ext>
            </a:extLst>
          </p:cNvPr>
          <p:cNvGrpSpPr/>
          <p:nvPr/>
        </p:nvGrpSpPr>
        <p:grpSpPr>
          <a:xfrm>
            <a:off x="2493398" y="4529939"/>
            <a:ext cx="9956530" cy="2309415"/>
            <a:chOff x="2548633" y="3265448"/>
            <a:chExt cx="9215415" cy="2309415"/>
          </a:xfrm>
        </p:grpSpPr>
        <p:sp>
          <p:nvSpPr>
            <p:cNvPr id="23" name="Rectangle 9">
              <a:extLst>
                <a:ext uri="{FF2B5EF4-FFF2-40B4-BE49-F238E27FC236}">
                  <a16:creationId xmlns:a16="http://schemas.microsoft.com/office/drawing/2014/main" xmlns="" id="{3785A074-D0F9-4FD1-BBF0-B816C27851B4}"/>
                </a:ext>
              </a:extLst>
            </p:cNvPr>
            <p:cNvSpPr/>
            <p:nvPr/>
          </p:nvSpPr>
          <p:spPr>
            <a:xfrm>
              <a:off x="2548634" y="3281593"/>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26606782-8F84-485F-89D0-9A56E867157C}"/>
                </a:ext>
              </a:extLst>
            </p:cNvPr>
            <p:cNvSpPr/>
            <p:nvPr/>
          </p:nvSpPr>
          <p:spPr>
            <a:xfrm>
              <a:off x="2548633" y="3265448"/>
              <a:ext cx="9215415" cy="2309415"/>
            </a:xfrm>
            <a:prstGeom prst="rect">
              <a:avLst/>
            </a:prstGeom>
          </p:spPr>
          <p:txBody>
            <a:bodyPr wrap="square">
              <a:spAutoFit/>
            </a:bodyPr>
            <a:lstStyle/>
            <a:p>
              <a:pPr>
                <a:lnSpc>
                  <a:spcPct val="115000"/>
                </a:lnSpc>
                <a:spcAft>
                  <a:spcPts val="0"/>
                </a:spcAft>
              </a:pPr>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số già ảnh h</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ởng như thế nào đối với sự phát triển kinh tế xã hội</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pP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Trình độ học vấn của dân c</a:t>
              </a:r>
              <a:r>
                <a:rPr lang="vi-VN" sz="3200">
                  <a:solidFill>
                    <a:srgbClr val="3333FF"/>
                  </a:solidFill>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spcAft>
                  <a:spcPts val="0"/>
                </a:spcAft>
              </a:pPr>
              <a:endParaRPr lang="en-US" sz="32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647F7595-9624-4BA9-925D-A36284AFD8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9516043" y="3488553"/>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xmlns=""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15539" y="3437199"/>
            <a:ext cx="1699051" cy="954971"/>
          </a:xfrm>
          <a:prstGeom prst="rect">
            <a:avLst/>
          </a:prstGeom>
        </p:spPr>
      </p:pic>
      <p:pic>
        <p:nvPicPr>
          <p:cNvPr id="28" name="Picture 27">
            <a:extLst>
              <a:ext uri="{FF2B5EF4-FFF2-40B4-BE49-F238E27FC236}">
                <a16:creationId xmlns:a16="http://schemas.microsoft.com/office/drawing/2014/main" xmlns="" id="{3E6C78E2-AF49-4372-A304-277E89191658}"/>
              </a:ext>
            </a:extLst>
          </p:cNvPr>
          <p:cNvPicPr>
            <a:picLocks noChangeAspect="1"/>
          </p:cNvPicPr>
          <p:nvPr/>
        </p:nvPicPr>
        <p:blipFill rotWithShape="1">
          <a:blip r:embed="rId7"/>
          <a:srcRect t="11617"/>
          <a:stretch/>
        </p:blipFill>
        <p:spPr>
          <a:xfrm>
            <a:off x="521597" y="5096920"/>
            <a:ext cx="1260086" cy="1259217"/>
          </a:xfrm>
          <a:prstGeom prst="rect">
            <a:avLst/>
          </a:prstGeom>
        </p:spPr>
      </p:pic>
      <p:pic>
        <p:nvPicPr>
          <p:cNvPr id="27" name="Picture 26">
            <a:extLst>
              <a:ext uri="{FF2B5EF4-FFF2-40B4-BE49-F238E27FC236}">
                <a16:creationId xmlns:a16="http://schemas.microsoft.com/office/drawing/2014/main" xmlns="" id="{067F1B06-2E25-44E9-BBC5-EDAA7934E89A}"/>
              </a:ext>
            </a:extLst>
          </p:cNvPr>
          <p:cNvPicPr>
            <a:picLocks noChangeAspect="1"/>
          </p:cNvPicPr>
          <p:nvPr/>
        </p:nvPicPr>
        <p:blipFill>
          <a:blip r:embed="rId8"/>
          <a:stretch>
            <a:fillRect/>
          </a:stretch>
        </p:blipFill>
        <p:spPr>
          <a:xfrm>
            <a:off x="10791608" y="148865"/>
            <a:ext cx="1222629" cy="1075678"/>
          </a:xfrm>
          <a:prstGeom prst="rect">
            <a:avLst/>
          </a:prstGeom>
        </p:spPr>
      </p:pic>
      <p:sp>
        <p:nvSpPr>
          <p:cNvPr id="30" name="TextBox 29">
            <a:extLst>
              <a:ext uri="{FF2B5EF4-FFF2-40B4-BE49-F238E27FC236}">
                <a16:creationId xmlns:a16="http://schemas.microsoft.com/office/drawing/2014/main" xmlns="" id="{221A41A8-84DE-413D-A65F-C6D7DED240BC}"/>
              </a:ext>
            </a:extLst>
          </p:cNvPr>
          <p:cNvSpPr txBox="1"/>
          <p:nvPr/>
        </p:nvSpPr>
        <p:spPr>
          <a:xfrm>
            <a:off x="6177412" y="3754664"/>
            <a:ext cx="3547878" cy="461665"/>
          </a:xfrm>
          <a:prstGeom prst="rect">
            <a:avLst/>
          </a:prstGeom>
          <a:noFill/>
        </p:spPr>
        <p:txBody>
          <a:bodyPr wrap="square" rtlCol="0">
            <a:spAutoFit/>
          </a:bodyPr>
          <a:lstStyle/>
          <a:p>
            <a:r>
              <a:rPr lang="en-US" sz="2400" b="1">
                <a:solidFill>
                  <a:srgbClr val="3333FF"/>
                </a:solidFill>
                <a:latin typeface="Arial" panose="020B0604020202020204" pitchFamily="34" charset="0"/>
                <a:cs typeface="Arial" panose="020B0604020202020204" pitchFamily="34" charset="0"/>
              </a:rPr>
              <a:t>THẢO LUẬN </a:t>
            </a:r>
            <a:r>
              <a:rPr lang="vi-VN" sz="2400" b="1">
                <a:solidFill>
                  <a:srgbClr val="FF0000"/>
                </a:solidFill>
                <a:latin typeface="Arial" panose="020B0604020202020204" pitchFamily="34" charset="0"/>
                <a:cs typeface="Arial" panose="020B0604020202020204" pitchFamily="34" charset="0"/>
              </a:rPr>
              <a:t>NHÓM 4</a:t>
            </a:r>
            <a:endParaRPr lang="en-US"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par>
                                <p:cTn id="28" presetID="22" presetClass="entr" presetSubtype="2"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6"/>
                                        </p:tgtEl>
                                      </p:cBhvr>
                                    </p:cmd>
                                  </p:childTnLst>
                                </p:cTn>
                              </p:par>
                            </p:childTnLst>
                          </p:cTn>
                        </p:par>
                      </p:childTnLst>
                    </p:cTn>
                  </p:par>
                </p:childTnLst>
              </p:cTn>
              <p:nextCondLst>
                <p:cond evt="onClick" delay="0">
                  <p:tgtEl>
                    <p:spTgt spid="26"/>
                  </p:tgtEl>
                </p:cond>
              </p:nextCondLst>
            </p:seq>
            <p:video>
              <p:cMediaNode vol="80000">
                <p:cTn id="36" fill="hold" display="0">
                  <p:stCondLst>
                    <p:cond delay="indefinite"/>
                  </p:stCondLst>
                </p:cTn>
                <p:tgtEl>
                  <p:spTgt spid="26"/>
                </p:tgtEl>
              </p:cMediaNode>
            </p:video>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C89238A-7EBC-44B0-A91D-06A7632C36AF}"/>
              </a:ext>
            </a:extLst>
          </p:cNvPr>
          <p:cNvGrpSpPr/>
          <p:nvPr/>
        </p:nvGrpSpPr>
        <p:grpSpPr>
          <a:xfrm>
            <a:off x="-56712" y="164689"/>
            <a:ext cx="5331075" cy="4519655"/>
            <a:chOff x="195080" y="358800"/>
            <a:chExt cx="5331075" cy="4519655"/>
          </a:xfrm>
        </p:grpSpPr>
        <p:pic>
          <p:nvPicPr>
            <p:cNvPr id="4" name="Picture 3">
              <a:extLst>
                <a:ext uri="{FF2B5EF4-FFF2-40B4-BE49-F238E27FC236}">
                  <a16:creationId xmlns:a16="http://schemas.microsoft.com/office/drawing/2014/main" xmlns="" id="{0C5FE510-3DE9-4AC7-8A8C-BBD601E98A14}"/>
                </a:ext>
              </a:extLst>
            </p:cNvPr>
            <p:cNvPicPr>
              <a:picLocks noChangeAspect="1"/>
            </p:cNvPicPr>
            <p:nvPr/>
          </p:nvPicPr>
          <p:blipFill rotWithShape="1">
            <a:blip r:embed="rId2"/>
            <a:srcRect b="9987"/>
            <a:stretch/>
          </p:blipFill>
          <p:spPr>
            <a:xfrm>
              <a:off x="251792" y="358800"/>
              <a:ext cx="5274363" cy="3930232"/>
            </a:xfrm>
            <a:prstGeom prst="rect">
              <a:avLst/>
            </a:prstGeom>
          </p:spPr>
        </p:pic>
        <p:sp>
          <p:nvSpPr>
            <p:cNvPr id="5" name="TextBox 4">
              <a:extLst>
                <a:ext uri="{FF2B5EF4-FFF2-40B4-BE49-F238E27FC236}">
                  <a16:creationId xmlns:a16="http://schemas.microsoft.com/office/drawing/2014/main" xmlns="" id="{28652E2E-CE29-4184-9136-E973AEB43118}"/>
                </a:ext>
              </a:extLst>
            </p:cNvPr>
            <p:cNvSpPr txBox="1"/>
            <p:nvPr/>
          </p:nvSpPr>
          <p:spPr>
            <a:xfrm>
              <a:off x="195080" y="4170569"/>
              <a:ext cx="5274364" cy="707886"/>
            </a:xfrm>
            <a:prstGeom prst="rect">
              <a:avLst/>
            </a:prstGeom>
            <a:noFill/>
          </p:spPr>
          <p:txBody>
            <a:bodyPr wrap="square" rtlCol="0">
              <a:spAutoFit/>
            </a:bodyPr>
            <a:lstStyle/>
            <a:p>
              <a:pPr algn="ctr"/>
              <a:r>
                <a:rPr lang="vi-VN" sz="2000">
                  <a:solidFill>
                    <a:srgbClr val="1C11AF"/>
                  </a:solidFill>
                </a:rPr>
                <a:t>Hình 2.2.Tỉ lệ nam và tỉ lệ nữ trong tổng số dân ở châu Âu, giai đoạn 1950-2020</a:t>
              </a:r>
              <a:endParaRPr lang="en-US" sz="2000">
                <a:solidFill>
                  <a:srgbClr val="1C11AF"/>
                </a:solidFill>
              </a:endParaRPr>
            </a:p>
          </p:txBody>
        </p:sp>
      </p:grpSp>
      <p:pic>
        <p:nvPicPr>
          <p:cNvPr id="7" name="Picture 6">
            <a:extLst>
              <a:ext uri="{FF2B5EF4-FFF2-40B4-BE49-F238E27FC236}">
                <a16:creationId xmlns:a16="http://schemas.microsoft.com/office/drawing/2014/main" xmlns="" id="{F21E219E-3FCD-477C-826B-1DDFE1DA70A7}"/>
              </a:ext>
            </a:extLst>
          </p:cNvPr>
          <p:cNvPicPr>
            <a:picLocks noChangeAspect="1"/>
          </p:cNvPicPr>
          <p:nvPr/>
        </p:nvPicPr>
        <p:blipFill>
          <a:blip r:embed="rId3"/>
          <a:stretch>
            <a:fillRect/>
          </a:stretch>
        </p:blipFill>
        <p:spPr>
          <a:xfrm>
            <a:off x="5274363" y="471243"/>
            <a:ext cx="6917637" cy="5247169"/>
          </a:xfrm>
          <a:prstGeom prst="rect">
            <a:avLst/>
          </a:prstGeom>
        </p:spPr>
      </p:pic>
    </p:spTree>
    <p:extLst>
      <p:ext uri="{BB962C8B-B14F-4D97-AF65-F5344CB8AC3E}">
        <p14:creationId xmlns:p14="http://schemas.microsoft.com/office/powerpoint/2010/main" val="3260362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7B8B22DA-2AF0-41B1-956D-156E9B908AC2}"/>
              </a:ext>
            </a:extLst>
          </p:cNvPr>
          <p:cNvGraphicFramePr>
            <a:graphicFrameLocks noGrp="1"/>
          </p:cNvGraphicFramePr>
          <p:nvPr>
            <p:extLst>
              <p:ext uri="{D42A27DB-BD31-4B8C-83A1-F6EECF244321}">
                <p14:modId xmlns:p14="http://schemas.microsoft.com/office/powerpoint/2010/main" val="1515980908"/>
              </p:ext>
            </p:extLst>
          </p:nvPr>
        </p:nvGraphicFramePr>
        <p:xfrm>
          <a:off x="169445" y="1340941"/>
          <a:ext cx="11582400" cy="3792349"/>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xmlns="" val="3599355882"/>
                    </a:ext>
                  </a:extLst>
                </a:gridCol>
                <a:gridCol w="2690191">
                  <a:extLst>
                    <a:ext uri="{9D8B030D-6E8A-4147-A177-3AD203B41FA5}">
                      <a16:colId xmlns:a16="http://schemas.microsoft.com/office/drawing/2014/main" xmlns="" val="2242053010"/>
                    </a:ext>
                  </a:extLst>
                </a:gridCol>
                <a:gridCol w="2895600">
                  <a:extLst>
                    <a:ext uri="{9D8B030D-6E8A-4147-A177-3AD203B41FA5}">
                      <a16:colId xmlns:a16="http://schemas.microsoft.com/office/drawing/2014/main" xmlns="" val="1110774079"/>
                    </a:ext>
                  </a:extLst>
                </a:gridCol>
                <a:gridCol w="2895600">
                  <a:extLst>
                    <a:ext uri="{9D8B030D-6E8A-4147-A177-3AD203B41FA5}">
                      <a16:colId xmlns:a16="http://schemas.microsoft.com/office/drawing/2014/main" xmlns=""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xmlns="" val="1196847979"/>
                  </a:ext>
                </a:extLst>
              </a:tr>
              <a:tr h="629999">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extLst>
                  <a:ext uri="{0D108BD9-81ED-4DB2-BD59-A6C34878D82A}">
                    <a16:rowId xmlns:a16="http://schemas.microsoft.com/office/drawing/2014/main" xmlns="" val="3561060981"/>
                  </a:ext>
                </a:extLst>
              </a:tr>
              <a:tr h="298492">
                <a:tc>
                  <a:txBody>
                    <a:bodyPr/>
                    <a:lstStyle/>
                    <a:p>
                      <a:endParaRPr lang="vi-VN"/>
                    </a:p>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extLst>
                  <a:ext uri="{0D108BD9-81ED-4DB2-BD59-A6C34878D82A}">
                    <a16:rowId xmlns:a16="http://schemas.microsoft.com/office/drawing/2014/main" xmlns="" val="2986945824"/>
                  </a:ext>
                </a:extLst>
              </a:tr>
              <a:tr h="298491">
                <a:tc>
                  <a:txBody>
                    <a:bodyPr/>
                    <a:lstStyle/>
                    <a:p>
                      <a:endParaRPr lang="vi-VN"/>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1184385495"/>
                  </a:ext>
                </a:extLst>
              </a:tr>
              <a:tr h="298492">
                <a:tc>
                  <a:txBody>
                    <a:bodyPr/>
                    <a:lstStyle/>
                    <a:p>
                      <a:endParaRPr lang="vi-VN"/>
                    </a:p>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xmlns="" val="1212696829"/>
                  </a:ext>
                </a:extLst>
              </a:tr>
            </a:tbl>
          </a:graphicData>
        </a:graphic>
      </p:graphicFrame>
      <p:cxnSp>
        <p:nvCxnSpPr>
          <p:cNvPr id="6" name="Straight Connector 5">
            <a:extLst>
              <a:ext uri="{FF2B5EF4-FFF2-40B4-BE49-F238E27FC236}">
                <a16:creationId xmlns:a16="http://schemas.microsoft.com/office/drawing/2014/main" xmlns="" id="{40F8AD44-87FC-4F15-844B-FC6EF264BAF4}"/>
              </a:ext>
            </a:extLst>
          </p:cNvPr>
          <p:cNvCxnSpPr>
            <a:cxnSpLocks/>
          </p:cNvCxnSpPr>
          <p:nvPr/>
        </p:nvCxnSpPr>
        <p:spPr>
          <a:xfrm>
            <a:off x="195949" y="1340941"/>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E45F7EE-4E75-4E98-8144-1E02A1BC8B5B}"/>
              </a:ext>
            </a:extLst>
          </p:cNvPr>
          <p:cNvSpPr txBox="1"/>
          <p:nvPr/>
        </p:nvSpPr>
        <p:spPr>
          <a:xfrm>
            <a:off x="3681270" y="1794052"/>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a16="http://schemas.microsoft.com/office/drawing/2014/main" xmlns="" id="{784AF03C-A8E1-4C75-82BD-6B667723A7E8}"/>
              </a:ext>
            </a:extLst>
          </p:cNvPr>
          <p:cNvSpPr txBox="1"/>
          <p:nvPr/>
        </p:nvSpPr>
        <p:spPr>
          <a:xfrm>
            <a:off x="6306510" y="1770373"/>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a16="http://schemas.microsoft.com/office/drawing/2014/main" xmlns="" id="{EFA842CE-D5D3-433D-B379-F3CAEE9AA7C7}"/>
              </a:ext>
            </a:extLst>
          </p:cNvPr>
          <p:cNvSpPr txBox="1"/>
          <p:nvPr/>
        </p:nvSpPr>
        <p:spPr>
          <a:xfrm>
            <a:off x="9061657" y="1786323"/>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a16="http://schemas.microsoft.com/office/drawing/2014/main" xmlns="" id="{92F23537-858C-4865-9D35-D95285783704}"/>
              </a:ext>
            </a:extLst>
          </p:cNvPr>
          <p:cNvSpPr txBox="1"/>
          <p:nvPr/>
        </p:nvSpPr>
        <p:spPr>
          <a:xfrm>
            <a:off x="1247493" y="1395988"/>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23" name="TextBox 22">
            <a:extLst>
              <a:ext uri="{FF2B5EF4-FFF2-40B4-BE49-F238E27FC236}">
                <a16:creationId xmlns:a16="http://schemas.microsoft.com/office/drawing/2014/main" xmlns="" id="{E742B97D-4A99-40ED-B1A7-9D6A3656E801}"/>
              </a:ext>
            </a:extLst>
          </p:cNvPr>
          <p:cNvSpPr txBox="1"/>
          <p:nvPr/>
        </p:nvSpPr>
        <p:spPr>
          <a:xfrm>
            <a:off x="307277" y="1955370"/>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a16="http://schemas.microsoft.com/office/drawing/2014/main" xmlns="" id="{5445E3AC-6325-4AAF-B083-4495673A0A1E}"/>
              </a:ext>
            </a:extLst>
          </p:cNvPr>
          <p:cNvSpPr txBox="1"/>
          <p:nvPr/>
        </p:nvSpPr>
        <p:spPr>
          <a:xfrm>
            <a:off x="759166" y="274109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a16="http://schemas.microsoft.com/office/drawing/2014/main" xmlns="" id="{FBE9098D-C552-4DCA-BB66-259CB4E3BDEF}"/>
              </a:ext>
            </a:extLst>
          </p:cNvPr>
          <p:cNvSpPr txBox="1"/>
          <p:nvPr/>
        </p:nvSpPr>
        <p:spPr>
          <a:xfrm>
            <a:off x="861175" y="450838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a16="http://schemas.microsoft.com/office/drawing/2014/main" xmlns="" id="{A99EFB0F-A97C-42D8-A1C9-9A25F4EEAFD5}"/>
              </a:ext>
            </a:extLst>
          </p:cNvPr>
          <p:cNvSpPr txBox="1"/>
          <p:nvPr/>
        </p:nvSpPr>
        <p:spPr>
          <a:xfrm>
            <a:off x="3975086" y="2664753"/>
            <a:ext cx="754286"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26</a:t>
            </a:r>
            <a:endParaRPr lang="en-US" sz="2800" b="1">
              <a:solidFill>
                <a:srgbClr val="1C11A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D3A59855-F2DE-45DD-A687-CA9048A785AA}"/>
              </a:ext>
            </a:extLst>
          </p:cNvPr>
          <p:cNvSpPr txBox="1"/>
          <p:nvPr/>
        </p:nvSpPr>
        <p:spPr>
          <a:xfrm>
            <a:off x="6657895" y="264762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66</a:t>
            </a:r>
          </a:p>
        </p:txBody>
      </p:sp>
      <p:sp>
        <p:nvSpPr>
          <p:cNvPr id="28" name="TextBox 27">
            <a:extLst>
              <a:ext uri="{FF2B5EF4-FFF2-40B4-BE49-F238E27FC236}">
                <a16:creationId xmlns:a16="http://schemas.microsoft.com/office/drawing/2014/main" xmlns="" id="{25AA0714-BCC1-4F8C-B163-FFC08A695FF5}"/>
              </a:ext>
            </a:extLst>
          </p:cNvPr>
          <p:cNvSpPr txBox="1"/>
          <p:nvPr/>
        </p:nvSpPr>
        <p:spPr>
          <a:xfrm>
            <a:off x="9753775" y="2712068"/>
            <a:ext cx="64309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8</a:t>
            </a:r>
            <a:endParaRPr lang="en-US" sz="2800" b="1">
              <a:solidFill>
                <a:srgbClr val="1C11A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254B5FAA-C5A1-4E3F-A549-EB69DDFE1684}"/>
              </a:ext>
            </a:extLst>
          </p:cNvPr>
          <p:cNvSpPr txBox="1"/>
          <p:nvPr/>
        </p:nvSpPr>
        <p:spPr>
          <a:xfrm>
            <a:off x="3946928" y="4508385"/>
            <a:ext cx="782444"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16</a:t>
            </a:r>
            <a:endParaRPr lang="en-US" sz="2800" b="1">
              <a:solidFill>
                <a:srgbClr val="1C11A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219DA126-38C2-494C-B370-E91C99F4EE82}"/>
              </a:ext>
            </a:extLst>
          </p:cNvPr>
          <p:cNvSpPr txBox="1"/>
          <p:nvPr/>
        </p:nvSpPr>
        <p:spPr>
          <a:xfrm>
            <a:off x="6657895" y="4486459"/>
            <a:ext cx="2054087" cy="523220"/>
          </a:xfrm>
          <a:prstGeom prst="rect">
            <a:avLst/>
          </a:prstGeom>
          <a:noFill/>
        </p:spPr>
        <p:txBody>
          <a:bodyPr wrap="square" rtlCol="0">
            <a:spAutoFit/>
          </a:bodyPr>
          <a:lstStyle/>
          <a:p>
            <a:pPr algn="ctr"/>
            <a:r>
              <a:rPr lang="vi-VN" sz="2800" b="1">
                <a:solidFill>
                  <a:srgbClr val="1C11AF"/>
                </a:solidFill>
                <a:latin typeface="Arial" panose="020B0604020202020204" pitchFamily="34" charset="0"/>
                <a:cs typeface="Arial" panose="020B0604020202020204" pitchFamily="34" charset="0"/>
              </a:rPr>
              <a:t>65</a:t>
            </a:r>
            <a:endParaRPr lang="en-US" sz="2800" b="1">
              <a:solidFill>
                <a:srgbClr val="1C11A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2311A134-19AC-44D4-8C98-4B675D7DCBDB}"/>
              </a:ext>
            </a:extLst>
          </p:cNvPr>
          <p:cNvSpPr txBox="1"/>
          <p:nvPr/>
        </p:nvSpPr>
        <p:spPr>
          <a:xfrm>
            <a:off x="9753776" y="4537644"/>
            <a:ext cx="69875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p>
        </p:txBody>
      </p:sp>
      <p:sp>
        <p:nvSpPr>
          <p:cNvPr id="12" name="TextBox 11">
            <a:extLst>
              <a:ext uri="{FF2B5EF4-FFF2-40B4-BE49-F238E27FC236}">
                <a16:creationId xmlns:a16="http://schemas.microsoft.com/office/drawing/2014/main" xmlns="" id="{37F27141-B93E-464A-8F8E-7F560C56C290}"/>
              </a:ext>
            </a:extLst>
          </p:cNvPr>
          <p:cNvSpPr txBox="1"/>
          <p:nvPr/>
        </p:nvSpPr>
        <p:spPr>
          <a:xfrm>
            <a:off x="-25114" y="868936"/>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a:t>
            </a:r>
            <a:r>
              <a:rPr lang="vi-VN" sz="2400">
                <a:solidFill>
                  <a:srgbClr val="1C11AF"/>
                </a:solidFill>
                <a:latin typeface="Arial" panose="020B0604020202020204" pitchFamily="34" charset="0"/>
                <a:cs typeface="Arial" panose="020B0604020202020204" pitchFamily="34" charset="0"/>
              </a:rPr>
              <a:t>giai đoạn</a:t>
            </a:r>
            <a:r>
              <a:rPr lang="en-US" sz="2400">
                <a:solidFill>
                  <a:srgbClr val="1C11AF"/>
                </a:solidFill>
                <a:latin typeface="Arial" panose="020B0604020202020204" pitchFamily="34" charset="0"/>
                <a:cs typeface="Arial" panose="020B0604020202020204" pitchFamily="34" charset="0"/>
              </a:rPr>
              <a:t> 19</a:t>
            </a:r>
            <a:r>
              <a:rPr lang="vi-VN" sz="2400">
                <a:solidFill>
                  <a:srgbClr val="1C11AF"/>
                </a:solidFill>
                <a:latin typeface="Arial" panose="020B0604020202020204" pitchFamily="34" charset="0"/>
                <a:cs typeface="Arial" panose="020B0604020202020204" pitchFamily="34" charset="0"/>
              </a:rPr>
              <a:t>5</a:t>
            </a:r>
            <a:r>
              <a:rPr lang="en-US" sz="2400">
                <a:solidFill>
                  <a:srgbClr val="1C11AF"/>
                </a:solidFill>
                <a:latin typeface="Arial" panose="020B0604020202020204" pitchFamily="34" charset="0"/>
                <a:cs typeface="Arial" panose="020B0604020202020204" pitchFamily="34" charset="0"/>
              </a:rPr>
              <a:t>0 </a:t>
            </a:r>
            <a:r>
              <a:rPr lang="vi-VN" sz="2400">
                <a:solidFill>
                  <a:srgbClr val="1C11AF"/>
                </a:solidFill>
                <a:latin typeface="Arial" panose="020B0604020202020204" pitchFamily="34" charset="0"/>
                <a:cs typeface="Arial" panose="020B0604020202020204" pitchFamily="34" charset="0"/>
              </a:rPr>
              <a:t>- </a:t>
            </a:r>
            <a:r>
              <a:rPr lang="en-US" sz="2400">
                <a:solidFill>
                  <a:srgbClr val="1C11AF"/>
                </a:solidFill>
                <a:latin typeface="Arial" panose="020B0604020202020204" pitchFamily="34" charset="0"/>
                <a:cs typeface="Arial" panose="020B0604020202020204" pitchFamily="34" charset="0"/>
              </a:rPr>
              <a:t>2020</a:t>
            </a:r>
          </a:p>
        </p:txBody>
      </p:sp>
      <p:pic>
        <p:nvPicPr>
          <p:cNvPr id="34" name="Picture 33">
            <a:extLst>
              <a:ext uri="{FF2B5EF4-FFF2-40B4-BE49-F238E27FC236}">
                <a16:creationId xmlns:a16="http://schemas.microsoft.com/office/drawing/2014/main" xmlns="" id="{5B94DA96-73B4-46E8-98CC-E4874E6F0860}"/>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35" name="TextBox 34">
            <a:extLst>
              <a:ext uri="{FF2B5EF4-FFF2-40B4-BE49-F238E27FC236}">
                <a16:creationId xmlns:a16="http://schemas.microsoft.com/office/drawing/2014/main" xmlns="" id="{9732470E-A15B-4E3D-9579-6644ABBB7E90}"/>
              </a:ext>
            </a:extLst>
          </p:cNvPr>
          <p:cNvSpPr txBox="1"/>
          <p:nvPr/>
        </p:nvSpPr>
        <p:spPr>
          <a:xfrm>
            <a:off x="117896" y="82094"/>
            <a:ext cx="5726313" cy="584775"/>
          </a:xfrm>
          <a:prstGeom prst="rect">
            <a:avLst/>
          </a:prstGeom>
          <a:solidFill>
            <a:schemeClr val="accent4">
              <a:lumMod val="20000"/>
              <a:lumOff val="80000"/>
            </a:schemeClr>
          </a:solidFill>
        </p:spPr>
        <p:txBody>
          <a:bodyPr wrap="square" rtlCol="0">
            <a:spAutoFit/>
          </a:bodyPr>
          <a:lstStyle/>
          <a:p>
            <a:r>
              <a:rPr lang="en-US" sz="3200">
                <a:solidFill>
                  <a:srgbClr val="3333FF"/>
                </a:solidFill>
                <a:latin typeface="Arial" panose="020B0604020202020204" pitchFamily="34" charset="0"/>
                <a:cs typeface="Arial" panose="020B0604020202020204" pitchFamily="34" charset="0"/>
              </a:rPr>
              <a:t>Cơ cấu dân </a:t>
            </a:r>
            <a:r>
              <a:rPr lang="vi-VN" sz="3200">
                <a:solidFill>
                  <a:srgbClr val="3333FF"/>
                </a:solidFill>
                <a:latin typeface="Arial" panose="020B0604020202020204" pitchFamily="34" charset="0"/>
                <a:cs typeface="Arial" panose="020B0604020202020204" pitchFamily="34" charset="0"/>
              </a:rPr>
              <a:t>số theo nhóm tuổi</a:t>
            </a:r>
            <a:endParaRPr lang="en-US" sz="3200">
              <a:solidFill>
                <a:srgbClr val="3333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7C504434-A54B-4D44-969E-F202C79937B3}"/>
              </a:ext>
            </a:extLst>
          </p:cNvPr>
          <p:cNvSpPr txBox="1"/>
          <p:nvPr/>
        </p:nvSpPr>
        <p:spPr>
          <a:xfrm>
            <a:off x="759165" y="3334574"/>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7</a:t>
            </a:r>
            <a:r>
              <a:rPr lang="en-US" sz="2800" b="1">
                <a:solidFill>
                  <a:srgbClr val="1C11AF"/>
                </a:solidFill>
                <a:latin typeface="Arial" panose="020B0604020202020204" pitchFamily="34" charset="0"/>
                <a:cs typeface="Arial" panose="020B0604020202020204" pitchFamily="34" charset="0"/>
              </a:rPr>
              <a:t>0</a:t>
            </a:r>
          </a:p>
        </p:txBody>
      </p:sp>
      <p:sp>
        <p:nvSpPr>
          <p:cNvPr id="36" name="TextBox 35">
            <a:extLst>
              <a:ext uri="{FF2B5EF4-FFF2-40B4-BE49-F238E27FC236}">
                <a16:creationId xmlns:a16="http://schemas.microsoft.com/office/drawing/2014/main" xmlns="" id="{C0F07BC8-3FA5-4EC8-905D-27B628F3093D}"/>
              </a:ext>
            </a:extLst>
          </p:cNvPr>
          <p:cNvSpPr txBox="1"/>
          <p:nvPr/>
        </p:nvSpPr>
        <p:spPr>
          <a:xfrm>
            <a:off x="759164" y="392805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95</a:t>
            </a:r>
            <a:endParaRPr lang="en-US" sz="2800" b="1">
              <a:solidFill>
                <a:srgbClr val="1C11AF"/>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658E83B1-FABA-4D25-90C0-E84560C3F0A7}"/>
              </a:ext>
            </a:extLst>
          </p:cNvPr>
          <p:cNvSpPr txBox="1"/>
          <p:nvPr/>
        </p:nvSpPr>
        <p:spPr>
          <a:xfrm>
            <a:off x="3975084" y="3292414"/>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25</a:t>
            </a:r>
            <a:endParaRPr lang="en-US" sz="2800" b="1">
              <a:solidFill>
                <a:srgbClr val="1C11A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74C68D03-0B13-4FFC-A2CE-F79D1DADB95A}"/>
              </a:ext>
            </a:extLst>
          </p:cNvPr>
          <p:cNvSpPr txBox="1"/>
          <p:nvPr/>
        </p:nvSpPr>
        <p:spPr>
          <a:xfrm>
            <a:off x="6657895" y="323711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4</a:t>
            </a:r>
            <a:endParaRPr lang="en-US" sz="2800" b="1">
              <a:solidFill>
                <a:srgbClr val="1C11AF"/>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A9ACF855-E06C-4BB9-BB7C-2A5985B13D6C}"/>
              </a:ext>
            </a:extLst>
          </p:cNvPr>
          <p:cNvSpPr txBox="1"/>
          <p:nvPr/>
        </p:nvSpPr>
        <p:spPr>
          <a:xfrm>
            <a:off x="6657895" y="3867899"/>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7</a:t>
            </a:r>
            <a:endParaRPr lang="en-US" sz="2800" b="1">
              <a:solidFill>
                <a:srgbClr val="1C11AF"/>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xmlns="" id="{79C7B7A4-CE90-4D74-82A5-0E509D072A98}"/>
              </a:ext>
            </a:extLst>
          </p:cNvPr>
          <p:cNvSpPr txBox="1"/>
          <p:nvPr/>
        </p:nvSpPr>
        <p:spPr>
          <a:xfrm>
            <a:off x="3975083" y="3905653"/>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19</a:t>
            </a:r>
            <a:endParaRPr lang="en-US" sz="2800" b="1">
              <a:solidFill>
                <a:srgbClr val="1C11AF"/>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34039659-1225-4782-AA83-4C0CD3B950EA}"/>
              </a:ext>
            </a:extLst>
          </p:cNvPr>
          <p:cNvSpPr txBox="1"/>
          <p:nvPr/>
        </p:nvSpPr>
        <p:spPr>
          <a:xfrm>
            <a:off x="9753775" y="3339729"/>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11</a:t>
            </a:r>
            <a:endParaRPr lang="en-US" sz="2800" b="1">
              <a:solidFill>
                <a:srgbClr val="1C11A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9A110199-C8B8-4ACD-B3A0-2C2072BC8780}"/>
              </a:ext>
            </a:extLst>
          </p:cNvPr>
          <p:cNvSpPr txBox="1"/>
          <p:nvPr/>
        </p:nvSpPr>
        <p:spPr>
          <a:xfrm>
            <a:off x="9753775" y="3967390"/>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14</a:t>
            </a:r>
            <a:endParaRPr lang="en-US" sz="2800" b="1">
              <a:solidFill>
                <a:srgbClr val="1C11AF"/>
              </a:solidFill>
              <a:latin typeface="Arial" panose="020B0604020202020204" pitchFamily="34" charset="0"/>
              <a:cs typeface="Arial" panose="020B0604020202020204" pitchFamily="34" charset="0"/>
            </a:endParaRPr>
          </a:p>
        </p:txBody>
      </p:sp>
      <p:sp>
        <p:nvSpPr>
          <p:cNvPr id="32" name="Arrow: Down 31">
            <a:extLst>
              <a:ext uri="{FF2B5EF4-FFF2-40B4-BE49-F238E27FC236}">
                <a16:creationId xmlns:a16="http://schemas.microsoft.com/office/drawing/2014/main" xmlns="" id="{64A34CDB-9596-49CA-9F5B-6133C2D6BADD}"/>
              </a:ext>
            </a:extLst>
          </p:cNvPr>
          <p:cNvSpPr/>
          <p:nvPr/>
        </p:nvSpPr>
        <p:spPr>
          <a:xfrm>
            <a:off x="5028949" y="2754426"/>
            <a:ext cx="700644" cy="2306438"/>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43" name="Arrow: Down 42">
            <a:extLst>
              <a:ext uri="{FF2B5EF4-FFF2-40B4-BE49-F238E27FC236}">
                <a16:creationId xmlns:a16="http://schemas.microsoft.com/office/drawing/2014/main" xmlns="" id="{A09F1917-6965-4BF4-BD1B-34E6848C7BF5}"/>
              </a:ext>
            </a:extLst>
          </p:cNvPr>
          <p:cNvSpPr/>
          <p:nvPr/>
        </p:nvSpPr>
        <p:spPr>
          <a:xfrm rot="10800000">
            <a:off x="10714924" y="2696424"/>
            <a:ext cx="700644" cy="23644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5DDBD9AE-DA0B-437B-BE9A-B5567BB1AFF9}"/>
              </a:ext>
            </a:extLst>
          </p:cNvPr>
          <p:cNvSpPr/>
          <p:nvPr/>
        </p:nvSpPr>
        <p:spPr>
          <a:xfrm>
            <a:off x="5605821" y="3418586"/>
            <a:ext cx="1555234" cy="461665"/>
          </a:xfrm>
          <a:prstGeom prst="rect">
            <a:avLst/>
          </a:prstGeom>
          <a:solidFill>
            <a:schemeClr val="bg1"/>
          </a:solidFill>
        </p:spPr>
        <p:txBody>
          <a:bodyPr wrap="none">
            <a:spAutoFit/>
          </a:bodyPr>
          <a:lstStyle/>
          <a:p>
            <a:r>
              <a:rPr lang="vi-VN" sz="2400">
                <a:solidFill>
                  <a:srgbClr val="00B050"/>
                </a:solidFill>
                <a:cs typeface="Arial" panose="020B0604020202020204" pitchFamily="34" charset="0"/>
              </a:rPr>
              <a:t>giảm 10%</a:t>
            </a:r>
            <a:endParaRPr lang="en-US" sz="2400" b="1">
              <a:solidFill>
                <a:srgbClr val="00B050"/>
              </a:solidFill>
            </a:endParaRPr>
          </a:p>
        </p:txBody>
      </p:sp>
      <p:sp>
        <p:nvSpPr>
          <p:cNvPr id="45" name="Rectangle 44">
            <a:extLst>
              <a:ext uri="{FF2B5EF4-FFF2-40B4-BE49-F238E27FC236}">
                <a16:creationId xmlns:a16="http://schemas.microsoft.com/office/drawing/2014/main" xmlns="" id="{6CB54266-CCB1-47A1-8AE7-F5DAC620D5C3}"/>
              </a:ext>
            </a:extLst>
          </p:cNvPr>
          <p:cNvSpPr/>
          <p:nvPr/>
        </p:nvSpPr>
        <p:spPr>
          <a:xfrm>
            <a:off x="10396871" y="4034642"/>
            <a:ext cx="1617365" cy="461665"/>
          </a:xfrm>
          <a:prstGeom prst="rect">
            <a:avLst/>
          </a:prstGeom>
          <a:solidFill>
            <a:schemeClr val="bg1"/>
          </a:solidFill>
        </p:spPr>
        <p:txBody>
          <a:bodyPr wrap="square">
            <a:spAutoFit/>
          </a:bodyPr>
          <a:lstStyle/>
          <a:p>
            <a:r>
              <a:rPr lang="vi-VN" sz="2400">
                <a:solidFill>
                  <a:srgbClr val="00B050"/>
                </a:solidFill>
                <a:cs typeface="Arial" panose="020B0604020202020204" pitchFamily="34" charset="0"/>
              </a:rPr>
              <a:t>tăng 11%</a:t>
            </a:r>
            <a:endParaRPr lang="en-US" sz="2400" b="1">
              <a:solidFill>
                <a:srgbClr val="00B050"/>
              </a:solidFill>
            </a:endParaRPr>
          </a:p>
        </p:txBody>
      </p:sp>
      <p:sp>
        <p:nvSpPr>
          <p:cNvPr id="46" name="TextBox 45">
            <a:extLst>
              <a:ext uri="{FF2B5EF4-FFF2-40B4-BE49-F238E27FC236}">
                <a16:creationId xmlns:a16="http://schemas.microsoft.com/office/drawing/2014/main" xmlns="" id="{716E72BA-CAE0-49EA-BC39-F0CAACBF1C8E}"/>
              </a:ext>
            </a:extLst>
          </p:cNvPr>
          <p:cNvSpPr txBox="1"/>
          <p:nvPr/>
        </p:nvSpPr>
        <p:spPr>
          <a:xfrm>
            <a:off x="396209" y="5419287"/>
            <a:ext cx="11444567" cy="1077218"/>
          </a:xfrm>
          <a:prstGeom prst="rect">
            <a:avLst/>
          </a:prstGeom>
          <a:noFill/>
        </p:spPr>
        <p:txBody>
          <a:bodyPr wrap="square" rtlCol="0">
            <a:spAutoFit/>
          </a:bodyPr>
          <a:lstStyle/>
          <a:p>
            <a:r>
              <a:rPr lang="en-US" sz="3200">
                <a:solidFill>
                  <a:srgbClr val="3333FF"/>
                </a:solidFill>
                <a:latin typeface="Arial" panose="020B0604020202020204" pitchFamily="34" charset="0"/>
                <a:cs typeface="Arial" panose="020B0604020202020204" pitchFamily="34" charset="0"/>
              </a:rPr>
              <a:t>Nhóm d</a:t>
            </a:r>
            <a:r>
              <a:rPr lang="vi-VN" sz="3200">
                <a:solidFill>
                  <a:srgbClr val="3333FF"/>
                </a:solidFill>
                <a:latin typeface="Arial" panose="020B0604020202020204" pitchFamily="34" charset="0"/>
                <a:cs typeface="Arial" panose="020B0604020202020204" pitchFamily="34" charset="0"/>
              </a:rPr>
              <a:t>ư</a:t>
            </a:r>
            <a:r>
              <a:rPr lang="en-US" sz="3200">
                <a:solidFill>
                  <a:srgbClr val="3333FF"/>
                </a:solidFill>
                <a:latin typeface="Arial" panose="020B0604020202020204" pitchFamily="34" charset="0"/>
                <a:cs typeface="Arial" panose="020B0604020202020204" pitchFamily="34" charset="0"/>
              </a:rPr>
              <a:t>ới </a:t>
            </a:r>
            <a:r>
              <a:rPr lang="vi-VN" sz="3200">
                <a:solidFill>
                  <a:srgbClr val="3333FF"/>
                </a:solidFill>
                <a:latin typeface="Arial" panose="020B0604020202020204" pitchFamily="34" charset="0"/>
                <a:cs typeface="Arial" panose="020B0604020202020204" pitchFamily="34" charset="0"/>
              </a:rPr>
              <a:t>0-14</a:t>
            </a:r>
            <a:r>
              <a:rPr lang="en-US" sz="3200">
                <a:solidFill>
                  <a:srgbClr val="3333FF"/>
                </a:solidFill>
                <a:latin typeface="Arial" panose="020B0604020202020204" pitchFamily="34" charset="0"/>
                <a:cs typeface="Arial" panose="020B0604020202020204" pitchFamily="34" charset="0"/>
              </a:rPr>
              <a:t> tuổi giảm, trong khi đó nhóm trên 65 tuổi tăng</a:t>
            </a:r>
            <a:endParaRPr lang="vi-VN" sz="3200">
              <a:solidFill>
                <a:srgbClr val="3333FF"/>
              </a:solidFill>
              <a:latin typeface="Arial" panose="020B0604020202020204" pitchFamily="34" charset="0"/>
              <a:cs typeface="Arial" panose="020B0604020202020204" pitchFamily="34" charset="0"/>
            </a:endParaRPr>
          </a:p>
          <a:p>
            <a:r>
              <a:rPr lang="vi-VN" sz="3200">
                <a:solidFill>
                  <a:srgbClr val="3333FF"/>
                </a:solidFill>
                <a:latin typeface="Arial" panose="020B0604020202020204" pitchFamily="34" charset="0"/>
                <a:cs typeface="Arial" panose="020B0604020202020204" pitchFamily="34" charset="0"/>
              </a:rPr>
              <a:t>=&gt; Cơ cấu dân số già</a:t>
            </a:r>
            <a:endParaRPr lang="en-US" sz="320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109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grpId="0" nodeType="clickEffect">
                                  <p:stCondLst>
                                    <p:cond delay="0"/>
                                  </p:stCondLst>
                                  <p:childTnLst>
                                    <p:animClr clrSpc="rgb" dir="cw">
                                      <p:cBhvr>
                                        <p:cTn id="11" dur="2000" fill="hold"/>
                                        <p:tgtEl>
                                          <p:spTgt spid="26"/>
                                        </p:tgtEl>
                                        <p:attrNameLst>
                                          <p:attrName>fillcolor</p:attrName>
                                        </p:attrNameLst>
                                      </p:cBhvr>
                                      <p:to>
                                        <a:schemeClr val="accent2"/>
                                      </p:to>
                                    </p:animClr>
                                    <p:set>
                                      <p:cBhvr>
                                        <p:cTn id="12" dur="2000" fill="hold"/>
                                        <p:tgtEl>
                                          <p:spTgt spid="26"/>
                                        </p:tgtEl>
                                        <p:attrNameLst>
                                          <p:attrName>fill.type</p:attrName>
                                        </p:attrNameLst>
                                      </p:cBhvr>
                                      <p:to>
                                        <p:strVal val="solid"/>
                                      </p:to>
                                    </p:set>
                                    <p:set>
                                      <p:cBhvr>
                                        <p:cTn id="13" dur="2000" fill="hold"/>
                                        <p:tgtEl>
                                          <p:spTgt spid="26"/>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grpId="0" nodeType="clickEffect">
                                  <p:stCondLst>
                                    <p:cond delay="0"/>
                                  </p:stCondLst>
                                  <p:childTnLst>
                                    <p:animClr clrSpc="rgb" dir="cw">
                                      <p:cBhvr>
                                        <p:cTn id="17" dur="2000" fill="hold"/>
                                        <p:tgtEl>
                                          <p:spTgt spid="29"/>
                                        </p:tgtEl>
                                        <p:attrNameLst>
                                          <p:attrName>fillcolor</p:attrName>
                                        </p:attrNameLst>
                                      </p:cBhvr>
                                      <p:to>
                                        <a:schemeClr val="accent2"/>
                                      </p:to>
                                    </p:animClr>
                                    <p:set>
                                      <p:cBhvr>
                                        <p:cTn id="18" dur="2000" fill="hold"/>
                                        <p:tgtEl>
                                          <p:spTgt spid="29"/>
                                        </p:tgtEl>
                                        <p:attrNameLst>
                                          <p:attrName>fill.type</p:attrName>
                                        </p:attrNameLst>
                                      </p:cBhvr>
                                      <p:to>
                                        <p:strVal val="solid"/>
                                      </p:to>
                                    </p:set>
                                    <p:set>
                                      <p:cBhvr>
                                        <p:cTn id="19" dur="2000" fill="hold"/>
                                        <p:tgtEl>
                                          <p:spTgt spid="29"/>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grpId="0" nodeType="clickEffect">
                                  <p:stCondLst>
                                    <p:cond delay="0"/>
                                  </p:stCondLst>
                                  <p:childTnLst>
                                    <p:animClr clrSpc="rgb" dir="cw">
                                      <p:cBhvr>
                                        <p:cTn id="33" dur="2000" fill="hold"/>
                                        <p:tgtEl>
                                          <p:spTgt spid="28"/>
                                        </p:tgtEl>
                                        <p:attrNameLst>
                                          <p:attrName>fillcolor</p:attrName>
                                        </p:attrNameLst>
                                      </p:cBhvr>
                                      <p:to>
                                        <a:schemeClr val="accent2"/>
                                      </p:to>
                                    </p:animClr>
                                    <p:set>
                                      <p:cBhvr>
                                        <p:cTn id="34" dur="2000" fill="hold"/>
                                        <p:tgtEl>
                                          <p:spTgt spid="28"/>
                                        </p:tgtEl>
                                        <p:attrNameLst>
                                          <p:attrName>fill.type</p:attrName>
                                        </p:attrNameLst>
                                      </p:cBhvr>
                                      <p:to>
                                        <p:strVal val="solid"/>
                                      </p:to>
                                    </p:set>
                                    <p:set>
                                      <p:cBhvr>
                                        <p:cTn id="35" dur="2000" fill="hold"/>
                                        <p:tgtEl>
                                          <p:spTgt spid="28"/>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grpId="0" nodeType="clickEffect">
                                  <p:stCondLst>
                                    <p:cond delay="0"/>
                                  </p:stCondLst>
                                  <p:childTnLst>
                                    <p:animClr clrSpc="rgb" dir="cw">
                                      <p:cBhvr>
                                        <p:cTn id="39" dur="2000" fill="hold"/>
                                        <p:tgtEl>
                                          <p:spTgt spid="31"/>
                                        </p:tgtEl>
                                        <p:attrNameLst>
                                          <p:attrName>fillcolor</p:attrName>
                                        </p:attrNameLst>
                                      </p:cBhvr>
                                      <p:to>
                                        <a:schemeClr val="accent2"/>
                                      </p:to>
                                    </p:animClr>
                                    <p:set>
                                      <p:cBhvr>
                                        <p:cTn id="40" dur="2000" fill="hold"/>
                                        <p:tgtEl>
                                          <p:spTgt spid="31"/>
                                        </p:tgtEl>
                                        <p:attrNameLst>
                                          <p:attrName>fill.type</p:attrName>
                                        </p:attrNameLst>
                                      </p:cBhvr>
                                      <p:to>
                                        <p:strVal val="solid"/>
                                      </p:to>
                                    </p:set>
                                    <p:set>
                                      <p:cBhvr>
                                        <p:cTn id="41" dur="2000" fill="hold"/>
                                        <p:tgtEl>
                                          <p:spTgt spid="31"/>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P spid="32" grpId="0" animBg="1"/>
      <p:bldP spid="43" grpId="0" animBg="1"/>
      <p:bldP spid="4" grpId="0" animBg="1"/>
      <p:bldP spid="45" grpId="0" animBg="1"/>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a16="http://schemas.microsoft.com/office/drawing/2014/main" xmlns=""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a16="http://schemas.microsoft.com/office/drawing/2014/main" xmlns="" id="{44C811B0-7BDF-4CC8-B627-1179A95E85F7}"/>
              </a:ext>
            </a:extLst>
          </p:cNvPr>
          <p:cNvPicPr>
            <a:picLocks noChangeAspect="1"/>
          </p:cNvPicPr>
          <p:nvPr/>
        </p:nvPicPr>
        <p:blipFill rotWithShape="1">
          <a:blip r:embed="rId3"/>
          <a:srcRect t="11617"/>
          <a:stretch/>
        </p:blipFill>
        <p:spPr>
          <a:xfrm>
            <a:off x="226512" y="1882028"/>
            <a:ext cx="3596740" cy="4768153"/>
          </a:xfrm>
          <a:prstGeom prst="rect">
            <a:avLst/>
          </a:prstGeom>
        </p:spPr>
      </p:pic>
      <p:sp>
        <p:nvSpPr>
          <p:cNvPr id="21" name="Rectangle 20">
            <a:extLst>
              <a:ext uri="{FF2B5EF4-FFF2-40B4-BE49-F238E27FC236}">
                <a16:creationId xmlns:a16="http://schemas.microsoft.com/office/drawing/2014/main" xmlns=""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xmlns=""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a:solidFill>
                  <a:srgbClr val="1C11AF"/>
                </a:solidFill>
                <a:latin typeface="OpenSans"/>
              </a:rPr>
              <a:t>T</a:t>
            </a:r>
            <a:r>
              <a:rPr lang="vi-VN" sz="280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a16="http://schemas.microsoft.com/office/drawing/2014/main" xmlns=""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xmlns=""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21F7D177-F5A3-4418-87DB-3C4600B1A1A9}"/>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CD36771-54BF-4E46-BBA9-A94F86796C17}"/>
              </a:ext>
            </a:extLst>
          </p:cNvPr>
          <p:cNvPicPr>
            <a:picLocks noChangeAspect="1"/>
          </p:cNvPicPr>
          <p:nvPr/>
        </p:nvPicPr>
        <p:blipFill rotWithShape="1">
          <a:blip r:embed="rId3"/>
          <a:srcRect t="3318"/>
          <a:stretch/>
        </p:blipFill>
        <p:spPr>
          <a:xfrm>
            <a:off x="2018804" y="1533273"/>
            <a:ext cx="8728363" cy="5225605"/>
          </a:xfrm>
          <a:prstGeom prst="rect">
            <a:avLst/>
          </a:prstGeom>
        </p:spPr>
      </p:pic>
      <p:sp>
        <p:nvSpPr>
          <p:cNvPr id="5" name="TextBox 4">
            <a:extLst>
              <a:ext uri="{FF2B5EF4-FFF2-40B4-BE49-F238E27FC236}">
                <a16:creationId xmlns:a16="http://schemas.microsoft.com/office/drawing/2014/main" xmlns=""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135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CAE48EF-CA75-4DAF-BDEB-343548967945}"/>
              </a:ext>
            </a:extLst>
          </p:cNvPr>
          <p:cNvGrpSpPr/>
          <p:nvPr/>
        </p:nvGrpSpPr>
        <p:grpSpPr>
          <a:xfrm>
            <a:off x="2208400" y="115548"/>
            <a:ext cx="6298849"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xmlns=""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F9008031-60ED-4818-BFC8-7D24EAA9E7B1}"/>
              </a:ext>
            </a:extLst>
          </p:cNvPr>
          <p:cNvSpPr txBox="1"/>
          <p:nvPr/>
        </p:nvSpPr>
        <p:spPr>
          <a:xfrm>
            <a:off x="3004174" y="267676"/>
            <a:ext cx="5503075"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xmlns=""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xmlns="" id="{1F1BA47D-7F9A-477E-90FE-6F1871E62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xmlns=""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a16="http://schemas.microsoft.com/office/drawing/2014/main" xmlns=""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370B4985-892C-43A4-A7E2-2A81EC2390FC}"/>
                </a:ext>
              </a:extLst>
            </p:cNvPr>
            <p:cNvSpPr txBox="1"/>
            <p:nvPr/>
          </p:nvSpPr>
          <p:spPr>
            <a:xfrm>
              <a:off x="3387157" y="3045839"/>
              <a:ext cx="5804453" cy="1569660"/>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Để giải quyết vấn đề già hóa dân số các quốc gia Châu Âu đã có những biện pháp gì?</a:t>
              </a:r>
            </a:p>
          </p:txBody>
        </p:sp>
      </p:grpSp>
      <p:pic>
        <p:nvPicPr>
          <p:cNvPr id="13" name="Picture 12">
            <a:extLst>
              <a:ext uri="{FF2B5EF4-FFF2-40B4-BE49-F238E27FC236}">
                <a16:creationId xmlns:a16="http://schemas.microsoft.com/office/drawing/2014/main" xmlns="" id="{61172DDD-DAFD-4497-BF96-E5455C1B8376}"/>
              </a:ext>
            </a:extLst>
          </p:cNvPr>
          <p:cNvPicPr>
            <a:picLocks noChangeAspect="1"/>
          </p:cNvPicPr>
          <p:nvPr/>
        </p:nvPicPr>
        <p:blipFill>
          <a:blip r:embed="rId4"/>
          <a:stretch>
            <a:fillRect/>
          </a:stretch>
        </p:blipFill>
        <p:spPr>
          <a:xfrm>
            <a:off x="1275651" y="1236010"/>
            <a:ext cx="9188206" cy="5203266"/>
          </a:xfrm>
          <a:prstGeom prst="rect">
            <a:avLst/>
          </a:prstGeom>
        </p:spPr>
      </p:pic>
      <p:pic>
        <p:nvPicPr>
          <p:cNvPr id="15" name="Picture 14">
            <a:extLst>
              <a:ext uri="{FF2B5EF4-FFF2-40B4-BE49-F238E27FC236}">
                <a16:creationId xmlns:a16="http://schemas.microsoft.com/office/drawing/2014/main" xmlns="" id="{E1A7C754-AA1D-41AA-BE25-924F5CF067B7}"/>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B19316B-817C-4150-9B40-1F66BFF7EA47}"/>
              </a:ext>
            </a:extLst>
          </p:cNvPr>
          <p:cNvPicPr>
            <a:picLocks noChangeAspect="1"/>
          </p:cNvPicPr>
          <p:nvPr/>
        </p:nvPicPr>
        <p:blipFill>
          <a:blip r:embed="rId2"/>
          <a:stretch>
            <a:fillRect/>
          </a:stretch>
        </p:blipFill>
        <p:spPr>
          <a:xfrm>
            <a:off x="10791608" y="148865"/>
            <a:ext cx="1222629" cy="1075678"/>
          </a:xfrm>
          <a:prstGeom prst="rect">
            <a:avLst/>
          </a:prstGeom>
        </p:spPr>
      </p:pic>
      <p:sp>
        <p:nvSpPr>
          <p:cNvPr id="6" name="TextBox 5">
            <a:extLst>
              <a:ext uri="{FF2B5EF4-FFF2-40B4-BE49-F238E27FC236}">
                <a16:creationId xmlns:a16="http://schemas.microsoft.com/office/drawing/2014/main" xmlns="" id="{3B2027B4-7FB6-4EA2-A72F-C3915C393A75}"/>
              </a:ext>
            </a:extLst>
          </p:cNvPr>
          <p:cNvSpPr txBox="1"/>
          <p:nvPr/>
        </p:nvSpPr>
        <p:spPr>
          <a:xfrm>
            <a:off x="117896" y="82094"/>
            <a:ext cx="5474521" cy="584775"/>
          </a:xfrm>
          <a:prstGeom prst="rect">
            <a:avLst/>
          </a:prstGeom>
          <a:solidFill>
            <a:schemeClr val="accent4">
              <a:lumMod val="20000"/>
              <a:lumOff val="80000"/>
            </a:schemeClr>
          </a:solidFill>
        </p:spPr>
        <p:txBody>
          <a:bodyPr wrap="square" rtlCol="0">
            <a:spAutoFit/>
          </a:bodyPr>
          <a:lstStyle/>
          <a:p>
            <a:r>
              <a:rPr lang="en-US" sz="3200">
                <a:solidFill>
                  <a:srgbClr val="3333FF"/>
                </a:solidFill>
                <a:latin typeface="Arial" panose="020B0604020202020204" pitchFamily="34" charset="0"/>
                <a:cs typeface="Arial" panose="020B0604020202020204" pitchFamily="34" charset="0"/>
              </a:rPr>
              <a:t>Cơ cấu dân </a:t>
            </a:r>
            <a:r>
              <a:rPr lang="vi-VN" sz="3200">
                <a:solidFill>
                  <a:srgbClr val="3333FF"/>
                </a:solidFill>
                <a:latin typeface="Arial" panose="020B0604020202020204" pitchFamily="34" charset="0"/>
                <a:cs typeface="Arial" panose="020B0604020202020204" pitchFamily="34" charset="0"/>
              </a:rPr>
              <a:t>số theo giới tính</a:t>
            </a:r>
            <a:endParaRPr lang="en-US" sz="3200">
              <a:solidFill>
                <a:srgbClr val="3333FF"/>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295357F0-3C41-464D-A030-EE805F04EC1D}"/>
              </a:ext>
            </a:extLst>
          </p:cNvPr>
          <p:cNvGrpSpPr/>
          <p:nvPr/>
        </p:nvGrpSpPr>
        <p:grpSpPr>
          <a:xfrm>
            <a:off x="5259042" y="1052489"/>
            <a:ext cx="7030058" cy="5115197"/>
            <a:chOff x="47719" y="653932"/>
            <a:chExt cx="5303123" cy="4466616"/>
          </a:xfrm>
        </p:grpSpPr>
        <p:pic>
          <p:nvPicPr>
            <p:cNvPr id="8" name="Picture 7">
              <a:extLst>
                <a:ext uri="{FF2B5EF4-FFF2-40B4-BE49-F238E27FC236}">
                  <a16:creationId xmlns:a16="http://schemas.microsoft.com/office/drawing/2014/main" xmlns="" id="{073137EE-200A-448B-AD89-CAD07556C57A}"/>
                </a:ext>
              </a:extLst>
            </p:cNvPr>
            <p:cNvPicPr>
              <a:picLocks noChangeAspect="1"/>
            </p:cNvPicPr>
            <p:nvPr/>
          </p:nvPicPr>
          <p:blipFill rotWithShape="1">
            <a:blip r:embed="rId3"/>
            <a:srcRect b="9987"/>
            <a:stretch/>
          </p:blipFill>
          <p:spPr>
            <a:xfrm>
              <a:off x="47719" y="653932"/>
              <a:ext cx="5274363" cy="3930232"/>
            </a:xfrm>
            <a:prstGeom prst="rect">
              <a:avLst/>
            </a:prstGeom>
          </p:spPr>
        </p:pic>
        <p:sp>
          <p:nvSpPr>
            <p:cNvPr id="9" name="TextBox 8">
              <a:extLst>
                <a:ext uri="{FF2B5EF4-FFF2-40B4-BE49-F238E27FC236}">
                  <a16:creationId xmlns:a16="http://schemas.microsoft.com/office/drawing/2014/main" xmlns="" id="{660136A8-C015-4CAF-AAA9-E0BF0B65D865}"/>
                </a:ext>
              </a:extLst>
            </p:cNvPr>
            <p:cNvSpPr txBox="1"/>
            <p:nvPr/>
          </p:nvSpPr>
          <p:spPr>
            <a:xfrm>
              <a:off x="76478" y="4502418"/>
              <a:ext cx="5274364" cy="618130"/>
            </a:xfrm>
            <a:prstGeom prst="rect">
              <a:avLst/>
            </a:prstGeom>
            <a:noFill/>
          </p:spPr>
          <p:txBody>
            <a:bodyPr wrap="square" rtlCol="0">
              <a:spAutoFit/>
            </a:bodyPr>
            <a:lstStyle/>
            <a:p>
              <a:pPr algn="ctr"/>
              <a:r>
                <a:rPr lang="vi-VN" sz="2000">
                  <a:solidFill>
                    <a:srgbClr val="3A8652"/>
                  </a:solidFill>
                </a:rPr>
                <a:t>Hình 2.2.Tỉ lệ nam và tỉ lệ nữ trong tổng số dân ở châu Âu giai đoạn 1950-2020</a:t>
              </a:r>
              <a:endParaRPr lang="en-US" sz="2000">
                <a:solidFill>
                  <a:srgbClr val="3A8652"/>
                </a:solidFill>
              </a:endParaRPr>
            </a:p>
          </p:txBody>
        </p:sp>
      </p:grpSp>
      <p:sp>
        <p:nvSpPr>
          <p:cNvPr id="10" name="TextBox 9">
            <a:extLst>
              <a:ext uri="{FF2B5EF4-FFF2-40B4-BE49-F238E27FC236}">
                <a16:creationId xmlns:a16="http://schemas.microsoft.com/office/drawing/2014/main" xmlns="" id="{7434DD34-99E4-4A10-95BB-30DC869DF2F6}"/>
              </a:ext>
            </a:extLst>
          </p:cNvPr>
          <p:cNvSpPr txBox="1"/>
          <p:nvPr/>
        </p:nvSpPr>
        <p:spPr>
          <a:xfrm>
            <a:off x="177763" y="1280384"/>
            <a:ext cx="5119403" cy="1077218"/>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3333FF"/>
                </a:solidFill>
                <a:latin typeface="Arial" panose="020B0604020202020204" pitchFamily="34" charset="0"/>
                <a:cs typeface="Arial" panose="020B0604020202020204" pitchFamily="34" charset="0"/>
              </a:rPr>
              <a:t>Tỉ </a:t>
            </a:r>
            <a:r>
              <a:rPr lang="vi-VN" sz="3200">
                <a:solidFill>
                  <a:srgbClr val="3333FF"/>
                </a:solidFill>
                <a:latin typeface="Arial" panose="020B0604020202020204" pitchFamily="34" charset="0"/>
                <a:cs typeface="Arial" panose="020B0604020202020204" pitchFamily="34" charset="0"/>
              </a:rPr>
              <a:t>lệ </a:t>
            </a:r>
            <a:r>
              <a:rPr lang="en-US" sz="3200">
                <a:solidFill>
                  <a:srgbClr val="3333FF"/>
                </a:solidFill>
                <a:latin typeface="Arial" panose="020B0604020202020204" pitchFamily="34" charset="0"/>
                <a:cs typeface="Arial" panose="020B0604020202020204" pitchFamily="34" charset="0"/>
              </a:rPr>
              <a:t>giới </a:t>
            </a:r>
            <a:r>
              <a:rPr lang="en-US" sz="3200">
                <a:solidFill>
                  <a:srgbClr val="FF0066"/>
                </a:solidFill>
                <a:latin typeface="Arial" panose="020B0604020202020204" pitchFamily="34" charset="0"/>
                <a:cs typeface="Arial" panose="020B0604020202020204" pitchFamily="34" charset="0"/>
              </a:rPr>
              <a:t>nữ nhiều hơn</a:t>
            </a:r>
            <a:r>
              <a:rPr lang="en-US" sz="3200">
                <a:solidFill>
                  <a:srgbClr val="3333FF"/>
                </a:solidFill>
                <a:latin typeface="Arial" panose="020B0604020202020204" pitchFamily="34" charset="0"/>
                <a:cs typeface="Arial" panose="020B0604020202020204" pitchFamily="34" charset="0"/>
              </a:rPr>
              <a:t> giới </a:t>
            </a:r>
            <a:r>
              <a:rPr lang="en-US" sz="3200">
                <a:solidFill>
                  <a:srgbClr val="FF0066"/>
                </a:solidFill>
                <a:latin typeface="Arial" panose="020B0604020202020204" pitchFamily="34" charset="0"/>
                <a:cs typeface="Arial" panose="020B0604020202020204" pitchFamily="34" charset="0"/>
              </a:rPr>
              <a:t>nam</a:t>
            </a:r>
          </a:p>
        </p:txBody>
      </p:sp>
      <p:grpSp>
        <p:nvGrpSpPr>
          <p:cNvPr id="11" name="Group 10">
            <a:extLst>
              <a:ext uri="{FF2B5EF4-FFF2-40B4-BE49-F238E27FC236}">
                <a16:creationId xmlns:a16="http://schemas.microsoft.com/office/drawing/2014/main" xmlns="" id="{EC9AD5E4-23E7-4EF6-85B7-B4687C492D7C}"/>
              </a:ext>
            </a:extLst>
          </p:cNvPr>
          <p:cNvGrpSpPr/>
          <p:nvPr/>
        </p:nvGrpSpPr>
        <p:grpSpPr>
          <a:xfrm>
            <a:off x="376376" y="2547574"/>
            <a:ext cx="4645929" cy="1679399"/>
            <a:chOff x="7214539" y="4703347"/>
            <a:chExt cx="4645929" cy="1679399"/>
          </a:xfrm>
        </p:grpSpPr>
        <p:pic>
          <p:nvPicPr>
            <p:cNvPr id="12" name="Picture 11">
              <a:extLst>
                <a:ext uri="{FF2B5EF4-FFF2-40B4-BE49-F238E27FC236}">
                  <a16:creationId xmlns:a16="http://schemas.microsoft.com/office/drawing/2014/main" xmlns="" id="{E4324316-A86C-4B74-94EF-555780B9999D}"/>
                </a:ext>
              </a:extLst>
            </p:cNvPr>
            <p:cNvPicPr>
              <a:picLocks noChangeAspect="1"/>
            </p:cNvPicPr>
            <p:nvPr/>
          </p:nvPicPr>
          <p:blipFill rotWithShape="1">
            <a:blip r:embed="rId4"/>
            <a:srcRect t="9392"/>
            <a:stretch/>
          </p:blipFill>
          <p:spPr>
            <a:xfrm>
              <a:off x="7214539" y="4703347"/>
              <a:ext cx="4645929" cy="1679399"/>
            </a:xfrm>
            <a:prstGeom prst="rect">
              <a:avLst/>
            </a:prstGeom>
          </p:spPr>
        </p:pic>
        <p:sp>
          <p:nvSpPr>
            <p:cNvPr id="13" name="TextBox 12">
              <a:extLst>
                <a:ext uri="{FF2B5EF4-FFF2-40B4-BE49-F238E27FC236}">
                  <a16:creationId xmlns:a16="http://schemas.microsoft.com/office/drawing/2014/main" xmlns="" id="{52500EE2-F815-4278-9BF6-804416511BB3}"/>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14" name="TextBox 13">
              <a:extLst>
                <a:ext uri="{FF2B5EF4-FFF2-40B4-BE49-F238E27FC236}">
                  <a16:creationId xmlns:a16="http://schemas.microsoft.com/office/drawing/2014/main" xmlns="" id="{3CB5B415-BF83-4DD7-AFC5-6178E219FE2F}"/>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sp>
        <p:nvSpPr>
          <p:cNvPr id="15" name="TextBox 14">
            <a:extLst>
              <a:ext uri="{FF2B5EF4-FFF2-40B4-BE49-F238E27FC236}">
                <a16:creationId xmlns:a16="http://schemas.microsoft.com/office/drawing/2014/main" xmlns="" id="{8569CB6E-CAB0-4A8D-BD4E-5C3F30C24DD9}"/>
              </a:ext>
            </a:extLst>
          </p:cNvPr>
          <p:cNvSpPr txBox="1"/>
          <p:nvPr/>
        </p:nvSpPr>
        <p:spPr>
          <a:xfrm>
            <a:off x="139639" y="4956189"/>
            <a:ext cx="5119403" cy="1384995"/>
          </a:xfrm>
          <a:prstGeom prst="rect">
            <a:avLst/>
          </a:prstGeom>
          <a:noFill/>
        </p:spPr>
        <p:txBody>
          <a:bodyPr wrap="square" rtlCol="0">
            <a:spAutoFit/>
          </a:bodyPr>
          <a:lstStyle/>
          <a:p>
            <a:pPr marL="457200" indent="-457200">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Nhưng đang có sự thay đổi (</a:t>
            </a:r>
            <a:r>
              <a:rPr lang="vi-VN" sz="2800">
                <a:solidFill>
                  <a:srgbClr val="FF0066"/>
                </a:solidFill>
                <a:latin typeface="Arial" panose="020B0604020202020204" pitchFamily="34" charset="0"/>
                <a:cs typeface="Arial" panose="020B0604020202020204" pitchFamily="34" charset="0"/>
              </a:rPr>
              <a:t>giảm tỉ lệ </a:t>
            </a:r>
            <a:r>
              <a:rPr lang="vi-VN" sz="2800">
                <a:solidFill>
                  <a:srgbClr val="3333FF"/>
                </a:solidFill>
                <a:latin typeface="Arial" panose="020B0604020202020204" pitchFamily="34" charset="0"/>
                <a:cs typeface="Arial" panose="020B0604020202020204" pitchFamily="34" charset="0"/>
              </a:rPr>
              <a:t>dân số </a:t>
            </a:r>
            <a:r>
              <a:rPr lang="vi-VN" sz="2800">
                <a:solidFill>
                  <a:srgbClr val="FF0066"/>
                </a:solidFill>
                <a:latin typeface="Arial" panose="020B0604020202020204" pitchFamily="34" charset="0"/>
                <a:cs typeface="Arial" panose="020B0604020202020204" pitchFamily="34" charset="0"/>
              </a:rPr>
              <a:t>nữ</a:t>
            </a:r>
            <a:r>
              <a:rPr lang="vi-VN" sz="2800">
                <a:solidFill>
                  <a:srgbClr val="3333FF"/>
                </a:solidFill>
                <a:latin typeface="Arial" panose="020B0604020202020204" pitchFamily="34" charset="0"/>
                <a:cs typeface="Arial" panose="020B0604020202020204" pitchFamily="34" charset="0"/>
              </a:rPr>
              <a:t>, </a:t>
            </a:r>
            <a:r>
              <a:rPr lang="vi-VN" sz="2800">
                <a:solidFill>
                  <a:srgbClr val="FF0066"/>
                </a:solidFill>
                <a:latin typeface="Arial" panose="020B0604020202020204" pitchFamily="34" charset="0"/>
                <a:cs typeface="Arial" panose="020B0604020202020204" pitchFamily="34" charset="0"/>
              </a:rPr>
              <a:t>tăng tỉ lệ</a:t>
            </a:r>
            <a:r>
              <a:rPr lang="vi-VN" sz="2800">
                <a:solidFill>
                  <a:srgbClr val="3333FF"/>
                </a:solidFill>
                <a:latin typeface="Arial" panose="020B0604020202020204" pitchFamily="34" charset="0"/>
                <a:cs typeface="Arial" panose="020B0604020202020204" pitchFamily="34" charset="0"/>
              </a:rPr>
              <a:t> dân số </a:t>
            </a:r>
            <a:r>
              <a:rPr lang="vi-VN" sz="2800">
                <a:solidFill>
                  <a:srgbClr val="FF0066"/>
                </a:solidFill>
                <a:latin typeface="Arial" panose="020B0604020202020204" pitchFamily="34" charset="0"/>
                <a:cs typeface="Arial" panose="020B0604020202020204" pitchFamily="34" charset="0"/>
              </a:rPr>
              <a:t>nam</a:t>
            </a:r>
            <a:r>
              <a:rPr lang="vi-VN" sz="2800">
                <a:solidFill>
                  <a:srgbClr val="3333FF"/>
                </a:solidFill>
                <a:latin typeface="Arial" panose="020B0604020202020204" pitchFamily="34" charset="0"/>
                <a:cs typeface="Arial" panose="020B0604020202020204" pitchFamily="34" charset="0"/>
              </a:rPr>
              <a:t>).</a:t>
            </a:r>
            <a:endParaRPr lang="en-US" sz="280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10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93E32323-0304-408C-9BBE-1BEF77378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xmlns=""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xmlns=""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xmlns=""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xmlns=""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xmlns=""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30783D0-7993-4342-BD65-E3977DDAC699}"/>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xmlns="" id="{404FD7EC-1A9C-4E5A-8E91-1160459CCF2C}"/>
              </a:ext>
            </a:extLst>
          </p:cNvPr>
          <p:cNvSpPr/>
          <p:nvPr/>
        </p:nvSpPr>
        <p:spPr>
          <a:xfrm>
            <a:off x="382136" y="2105494"/>
            <a:ext cx="11286700" cy="1200329"/>
          </a:xfrm>
          <a:prstGeom prst="rect">
            <a:avLst/>
          </a:prstGeom>
        </p:spPr>
        <p:txBody>
          <a:bodyPr wrap="square">
            <a:spAutoFit/>
          </a:bodyPr>
          <a:lstStyle/>
          <a:p>
            <a:r>
              <a:rPr lang="vi-VN" sz="3600" dirty="0">
                <a:solidFill>
                  <a:srgbClr val="3333FF"/>
                </a:solidFill>
                <a:latin typeface="Arial" panose="020B0604020202020204" pitchFamily="34" charset="0"/>
                <a:cs typeface="Arial" panose="020B0604020202020204" pitchFamily="34" charset="0"/>
              </a:rPr>
              <a:t>- Dân số châu </a:t>
            </a:r>
            <a:r>
              <a:rPr lang="en-US" sz="3600" dirty="0" err="1" smtClean="0">
                <a:solidFill>
                  <a:srgbClr val="3333FF"/>
                </a:solidFill>
                <a:latin typeface="Arial" panose="020B0604020202020204" pitchFamily="34" charset="0"/>
                <a:cs typeface="Arial" panose="020B0604020202020204" pitchFamily="34" charset="0"/>
              </a:rPr>
              <a:t>lục</a:t>
            </a:r>
            <a:r>
              <a:rPr lang="vi-VN" sz="3600" dirty="0" smtClean="0">
                <a:solidFill>
                  <a:srgbClr val="3333FF"/>
                </a:solidFill>
                <a:latin typeface="Arial" panose="020B0604020202020204" pitchFamily="34" charset="0"/>
                <a:cs typeface="Arial" panose="020B0604020202020204" pitchFamily="34" charset="0"/>
              </a:rPr>
              <a:t>: </a:t>
            </a:r>
            <a:r>
              <a:rPr lang="vi-VN" sz="3600" dirty="0">
                <a:solidFill>
                  <a:srgbClr val="3333FF"/>
                </a:solidFill>
                <a:latin typeface="Arial" panose="020B0604020202020204" pitchFamily="34" charset="0"/>
                <a:cs typeface="Arial" panose="020B0604020202020204" pitchFamily="34" charset="0"/>
              </a:rPr>
              <a:t>747,6 triệu người (chiếm 10% dân số thế giới </a:t>
            </a:r>
            <a:r>
              <a:rPr lang="en-US" sz="3600" dirty="0" err="1" smtClean="0">
                <a:solidFill>
                  <a:srgbClr val="3333FF"/>
                </a:solidFill>
                <a:latin typeface="Arial" panose="020B0604020202020204" pitchFamily="34" charset="0"/>
                <a:cs typeface="Arial" panose="020B0604020202020204" pitchFamily="34" charset="0"/>
              </a:rPr>
              <a:t>năm</a:t>
            </a:r>
            <a:r>
              <a:rPr lang="vi-VN" sz="3600" dirty="0" smtClean="0">
                <a:solidFill>
                  <a:srgbClr val="3333FF"/>
                </a:solidFill>
                <a:latin typeface="Arial" panose="020B0604020202020204" pitchFamily="34" charset="0"/>
                <a:cs typeface="Arial" panose="020B0604020202020204" pitchFamily="34" charset="0"/>
              </a:rPr>
              <a:t> </a:t>
            </a:r>
            <a:r>
              <a:rPr lang="vi-VN" sz="3600" dirty="0">
                <a:solidFill>
                  <a:srgbClr val="3333FF"/>
                </a:solidFill>
                <a:latin typeface="Arial" panose="020B0604020202020204" pitchFamily="34" charset="0"/>
                <a:cs typeface="Arial" panose="020B0604020202020204" pitchFamily="34" charset="0"/>
              </a:rPr>
              <a:t>2020).</a:t>
            </a:r>
            <a:endParaRPr lang="en-US" sz="3600" dirty="0">
              <a:solidFill>
                <a:srgbClr val="3333FF"/>
              </a:solidFill>
            </a:endParaRPr>
          </a:p>
        </p:txBody>
      </p:sp>
      <p:sp>
        <p:nvSpPr>
          <p:cNvPr id="13" name="TextBox 12">
            <a:extLst>
              <a:ext uri="{FF2B5EF4-FFF2-40B4-BE49-F238E27FC236}">
                <a16:creationId xmlns:a16="http://schemas.microsoft.com/office/drawing/2014/main" xmlns=""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a16="http://schemas.microsoft.com/office/drawing/2014/main" xmlns="" id="{FEF1F121-83C9-4DFC-BECD-826C5A7FEB36}"/>
              </a:ext>
            </a:extLst>
          </p:cNvPr>
          <p:cNvSpPr/>
          <p:nvPr/>
        </p:nvSpPr>
        <p:spPr>
          <a:xfrm>
            <a:off x="382135" y="3364593"/>
            <a:ext cx="11191166" cy="1384995"/>
          </a:xfrm>
          <a:prstGeom prst="rect">
            <a:avLst/>
          </a:prstGeom>
        </p:spPr>
        <p:txBody>
          <a:bodyPr wrap="square">
            <a:spAutoFit/>
          </a:bodyPr>
          <a:lstStyle/>
          <a:p>
            <a:r>
              <a:rPr lang="vi-VN" sz="3600" dirty="0">
                <a:solidFill>
                  <a:srgbClr val="3333FF"/>
                </a:solidFill>
                <a:cs typeface="Arial" panose="020B0604020202020204" pitchFamily="34" charset="0"/>
              </a:rPr>
              <a:t>- Tỉ suất gia tăng dân số tự nhiên thấp: -0,1% (2020</a:t>
            </a:r>
            <a:r>
              <a:rPr lang="vi-VN" sz="3600" dirty="0" smtClean="0">
                <a:solidFill>
                  <a:srgbClr val="3333FF"/>
                </a:solidFill>
                <a:cs typeface="Arial" panose="020B0604020202020204" pitchFamily="34" charset="0"/>
              </a:rPr>
              <a:t>)</a:t>
            </a:r>
            <a:r>
              <a:rPr lang="en-US" sz="3600" dirty="0" smtClean="0">
                <a:solidFill>
                  <a:srgbClr val="3333FF"/>
                </a:solidFill>
                <a:cs typeface="Arial" panose="020B0604020202020204" pitchFamily="34" charset="0"/>
              </a:rPr>
              <a:t> </a:t>
            </a:r>
            <a:r>
              <a:rPr lang="en-US" sz="4200" dirty="0" smtClean="0">
                <a:solidFill>
                  <a:srgbClr val="3333FF"/>
                </a:solidFill>
                <a:cs typeface="Arial" panose="020B0604020202020204" pitchFamily="34" charset="0"/>
              </a:rPr>
              <a:t>- - </a:t>
            </a:r>
            <a:r>
              <a:rPr lang="en-US" sz="4200" dirty="0" err="1" smtClean="0">
                <a:solidFill>
                  <a:srgbClr val="3333FF"/>
                </a:solidFill>
                <a:cs typeface="Arial" panose="020B0604020202020204" pitchFamily="34" charset="0"/>
              </a:rPr>
              <a:t>Có</a:t>
            </a:r>
            <a:r>
              <a:rPr lang="en-US" sz="4200" dirty="0" smtClean="0">
                <a:solidFill>
                  <a:srgbClr val="3333FF"/>
                </a:solidFill>
                <a:cs typeface="Arial" panose="020B0604020202020204" pitchFamily="34" charset="0"/>
              </a:rPr>
              <a:t> </a:t>
            </a:r>
            <a:r>
              <a:rPr lang="en-US" sz="3600" dirty="0" err="1" smtClean="0">
                <a:solidFill>
                  <a:srgbClr val="3333FF"/>
                </a:solidFill>
                <a:latin typeface="Arial" pitchFamily="34" charset="0"/>
                <a:cs typeface="Arial" pitchFamily="34" charset="0"/>
              </a:rPr>
              <a:t>cơ</a:t>
            </a:r>
            <a:r>
              <a:rPr lang="en-US" sz="3600" dirty="0" smtClean="0">
                <a:solidFill>
                  <a:srgbClr val="3333FF"/>
                </a:solidFill>
                <a:latin typeface="Arial" pitchFamily="34" charset="0"/>
                <a:cs typeface="Arial" pitchFamily="34" charset="0"/>
              </a:rPr>
              <a:t> </a:t>
            </a:r>
            <a:r>
              <a:rPr lang="en-US" sz="3600" dirty="0" err="1" smtClean="0">
                <a:solidFill>
                  <a:srgbClr val="3333FF"/>
                </a:solidFill>
                <a:latin typeface="Arial" pitchFamily="34" charset="0"/>
                <a:cs typeface="Arial" pitchFamily="34" charset="0"/>
              </a:rPr>
              <a:t>cấu</a:t>
            </a:r>
            <a:r>
              <a:rPr lang="en-US" sz="3600" dirty="0" smtClean="0">
                <a:solidFill>
                  <a:srgbClr val="3333FF"/>
                </a:solidFill>
                <a:latin typeface="Arial" pitchFamily="34" charset="0"/>
                <a:cs typeface="Arial" pitchFamily="34" charset="0"/>
              </a:rPr>
              <a:t> </a:t>
            </a:r>
            <a:r>
              <a:rPr lang="en-US" sz="3600" dirty="0" err="1" smtClean="0">
                <a:solidFill>
                  <a:srgbClr val="3333FF"/>
                </a:solidFill>
                <a:latin typeface="Arial" pitchFamily="34" charset="0"/>
                <a:cs typeface="Arial" pitchFamily="34" charset="0"/>
              </a:rPr>
              <a:t>dân</a:t>
            </a:r>
            <a:r>
              <a:rPr lang="en-US" sz="3600" dirty="0" smtClean="0">
                <a:solidFill>
                  <a:srgbClr val="3333FF"/>
                </a:solidFill>
                <a:latin typeface="Arial" pitchFamily="34" charset="0"/>
                <a:cs typeface="Arial" pitchFamily="34" charset="0"/>
              </a:rPr>
              <a:t> </a:t>
            </a:r>
            <a:r>
              <a:rPr lang="en-US" sz="3600" dirty="0" err="1" smtClean="0">
                <a:solidFill>
                  <a:srgbClr val="3333FF"/>
                </a:solidFill>
                <a:latin typeface="Arial" pitchFamily="34" charset="0"/>
                <a:cs typeface="Arial" pitchFamily="34" charset="0"/>
              </a:rPr>
              <a:t>số</a:t>
            </a:r>
            <a:r>
              <a:rPr lang="en-US" sz="3600" dirty="0" smtClean="0">
                <a:solidFill>
                  <a:srgbClr val="3333FF"/>
                </a:solidFill>
                <a:latin typeface="Arial" pitchFamily="34" charset="0"/>
                <a:cs typeface="Arial" pitchFamily="34" charset="0"/>
              </a:rPr>
              <a:t> </a:t>
            </a:r>
            <a:r>
              <a:rPr lang="en-US" sz="3600" dirty="0" err="1" smtClean="0">
                <a:solidFill>
                  <a:srgbClr val="3333FF"/>
                </a:solidFill>
                <a:latin typeface="Arial" pitchFamily="34" charset="0"/>
                <a:cs typeface="Arial" pitchFamily="34" charset="0"/>
              </a:rPr>
              <a:t>già</a:t>
            </a:r>
            <a:r>
              <a:rPr lang="en-US" sz="3600" dirty="0" smtClean="0">
                <a:solidFill>
                  <a:srgbClr val="3333FF"/>
                </a:solidFill>
                <a:latin typeface="Arial" pitchFamily="34" charset="0"/>
                <a:cs typeface="Arial" pitchFamily="34" charset="0"/>
              </a:rPr>
              <a:t>.</a:t>
            </a:r>
            <a:endParaRPr lang="en-US" sz="3600" dirty="0">
              <a:solidFill>
                <a:srgbClr val="3333FF"/>
              </a:solidFill>
              <a:latin typeface="Arial" pitchFamily="34" charset="0"/>
              <a:cs typeface="Arial" pitchFamily="34" charset="0"/>
            </a:endParaRPr>
          </a:p>
        </p:txBody>
      </p:sp>
      <p:pic>
        <p:nvPicPr>
          <p:cNvPr id="15" name="Picture 14"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5C39A10B-E8C7-4BF9-A722-7161294A6612}"/>
              </a:ext>
            </a:extLst>
          </p:cNvPr>
          <p:cNvSpPr/>
          <p:nvPr/>
        </p:nvSpPr>
        <p:spPr>
          <a:xfrm>
            <a:off x="335141" y="4699511"/>
            <a:ext cx="11692742" cy="1360822"/>
          </a:xfrm>
          <a:prstGeom prst="rect">
            <a:avLst/>
          </a:prstGeom>
        </p:spPr>
        <p:txBody>
          <a:bodyPr wrap="square">
            <a:spAutoFit/>
          </a:bodyPr>
          <a:lstStyle/>
          <a:p>
            <a:pPr algn="just">
              <a:lnSpc>
                <a:spcPct val="120000"/>
              </a:lnSpc>
              <a:spcAft>
                <a:spcPts val="0"/>
              </a:spcAft>
            </a:pP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Cơ</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cấu</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dân</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số</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theo</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giới</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tính</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nữ</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nhiều</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hơn</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nam</a:t>
            </a:r>
            <a:endParaRPr lang="en-US" sz="3600" dirty="0">
              <a:solidFill>
                <a:srgbClr val="3333FF"/>
              </a:solidFill>
              <a:latin typeface="Arial" panose="020B0604020202020204" pitchFamily="34" charset="0"/>
              <a:cs typeface="Arial" panose="020B0604020202020204" pitchFamily="34" charset="0"/>
            </a:endParaRPr>
          </a:p>
          <a:p>
            <a:pPr algn="just">
              <a:lnSpc>
                <a:spcPct val="120000"/>
              </a:lnSpc>
              <a:spcAft>
                <a:spcPts val="0"/>
              </a:spcAft>
            </a:pP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Dân</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cư</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châu</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Âu</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có</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trình</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độ</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học</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vấn</a:t>
            </a:r>
            <a:r>
              <a:rPr lang="en-US" sz="3600" dirty="0">
                <a:solidFill>
                  <a:srgbClr val="3333FF"/>
                </a:solidFill>
                <a:latin typeface="Arial" panose="020B0604020202020204" pitchFamily="34" charset="0"/>
                <a:cs typeface="Arial" panose="020B0604020202020204" pitchFamily="34" charset="0"/>
              </a:rPr>
              <a:t> </a:t>
            </a:r>
            <a:r>
              <a:rPr lang="en-US" sz="3600" dirty="0" err="1">
                <a:solidFill>
                  <a:srgbClr val="3333FF"/>
                </a:solidFill>
                <a:latin typeface="Arial" panose="020B0604020202020204" pitchFamily="34" charset="0"/>
                <a:cs typeface="Arial" panose="020B0604020202020204" pitchFamily="34" charset="0"/>
              </a:rPr>
              <a:t>cao</a:t>
            </a:r>
            <a:endParaRPr lang="en-US" sz="3600"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05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B86C98F-962E-4750-B757-5EABD663470E}"/>
              </a:ext>
            </a:extLst>
          </p:cNvPr>
          <p:cNvSpPr/>
          <p:nvPr/>
        </p:nvSpPr>
        <p:spPr>
          <a:xfrm>
            <a:off x="76349" y="1674701"/>
            <a:ext cx="11592910" cy="2630144"/>
          </a:xfrm>
          <a:prstGeom prst="rect">
            <a:avLst/>
          </a:prstGeom>
          <a:ln>
            <a:solidFill>
              <a:srgbClr val="0070C0"/>
            </a:solidFill>
            <a:prstDash val="dash"/>
          </a:ln>
        </p:spPr>
        <p:txBody>
          <a:bodyPr wrap="square">
            <a:spAutoFit/>
          </a:bodyPr>
          <a:lstStyle/>
          <a:p>
            <a:pPr indent="180340" algn="just">
              <a:lnSpc>
                <a:spcPct val="120000"/>
              </a:lnSpc>
              <a:spcAft>
                <a:spcPts val="0"/>
              </a:spcAft>
            </a:pPr>
            <a:r>
              <a:rPr lang="en-US"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- 4 </a:t>
            </a:r>
            <a:r>
              <a:rPr lang="vi-VN"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nhóm đọc nhanh mục </a:t>
            </a:r>
            <a:r>
              <a:rPr lang="en-US"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2</a:t>
            </a:r>
            <a:r>
              <a:rPr lang="vi-VN" sz="2800" dirty="0" smtClean="0">
                <a:solidFill>
                  <a:srgbClr val="FF0066"/>
                </a:solidFill>
                <a:latin typeface="Arial" panose="020B0604020202020204" pitchFamily="34" charset="0"/>
                <a:ea typeface="Times New Roman" panose="02020603050405020304" pitchFamily="18" charset="0"/>
                <a:cs typeface="Arial" panose="020B0604020202020204" pitchFamily="34" charset="0"/>
              </a:rPr>
              <a:t> </a:t>
            </a:r>
            <a:r>
              <a:rPr lang="vi-VN"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SGK trong 3 phút. Hết thời gian, cả lớp đóng sách vở. GV viết những từ khóa về </a:t>
            </a:r>
            <a:r>
              <a:rPr lang="en-US" sz="2800" b="1" dirty="0">
                <a:solidFill>
                  <a:srgbClr val="FF0066"/>
                </a:solidFill>
                <a:latin typeface="Arial" panose="020B0604020202020204" pitchFamily="34" charset="0"/>
                <a:ea typeface="Times New Roman" panose="02020603050405020304" pitchFamily="18" charset="0"/>
                <a:cs typeface="Arial" panose="020B0604020202020204" pitchFamily="34" charset="0"/>
              </a:rPr>
              <a:t>DI CƯ </a:t>
            </a:r>
            <a:r>
              <a:rPr lang="vi-VN"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châu Âu lên bảng. Sau đó yêu cầu các nhóm diễn tả những từ khóa trên vào giấy A3 (trong </a:t>
            </a:r>
            <a:r>
              <a:rPr lang="en-US"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3</a:t>
            </a:r>
            <a:r>
              <a:rPr lang="vi-VN"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 phút), trong câu diễn tả phải chứa từ khóa và phải liên quan đến kiến thức </a:t>
            </a:r>
            <a:r>
              <a:rPr lang="en-US" sz="2800" dirty="0" err="1">
                <a:solidFill>
                  <a:srgbClr val="FF0066"/>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FF0066"/>
                </a:solidFill>
                <a:latin typeface="Arial" panose="020B0604020202020204" pitchFamily="34" charset="0"/>
                <a:ea typeface="Times New Roman" panose="02020603050405020304" pitchFamily="18" charset="0"/>
                <a:cs typeface="Arial" panose="020B0604020202020204" pitchFamily="34" charset="0"/>
              </a:rPr>
              <a:t>bài</a:t>
            </a:r>
            <a:r>
              <a:rPr lang="en-US"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FF0066"/>
                </a:solidFill>
                <a:latin typeface="Arial" panose="020B0604020202020204" pitchFamily="34" charset="0"/>
                <a:ea typeface="Times New Roman" panose="02020603050405020304" pitchFamily="18" charset="0"/>
                <a:cs typeface="Arial" panose="020B0604020202020204" pitchFamily="34" charset="0"/>
              </a:rPr>
              <a:t>học</a:t>
            </a:r>
            <a:r>
              <a:rPr lang="vi-VN" sz="2800" dirty="0">
                <a:solidFill>
                  <a:srgbClr val="FF0066"/>
                </a:solidFill>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rgbClr val="FF0066"/>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xmlns="" id="{5D7C3566-A82C-4C37-8D65-D28386847FDE}"/>
              </a:ext>
            </a:extLst>
          </p:cNvPr>
          <p:cNvSpPr/>
          <p:nvPr/>
        </p:nvSpPr>
        <p:spPr>
          <a:xfrm>
            <a:off x="3837613" y="992987"/>
            <a:ext cx="3297056" cy="763094"/>
          </a:xfrm>
          <a:prstGeom prst="rect">
            <a:avLst/>
          </a:prstGeom>
        </p:spPr>
        <p:txBody>
          <a:bodyPr wrap="none">
            <a:spAutoFit/>
          </a:bodyPr>
          <a:lstStyle/>
          <a:p>
            <a:pPr indent="180340" algn="just">
              <a:lnSpc>
                <a:spcPct val="120000"/>
              </a:lnSpc>
              <a:spcAft>
                <a:spcPts val="0"/>
              </a:spcAft>
            </a:pPr>
            <a:r>
              <a:rPr lang="en-US" sz="4000" b="1">
                <a:solidFill>
                  <a:srgbClr val="00B050"/>
                </a:solidFill>
                <a:latin typeface="Arial" panose="020B0604020202020204" pitchFamily="34" charset="0"/>
                <a:ea typeface="Times New Roman" panose="02020603050405020304" pitchFamily="18" charset="0"/>
                <a:cs typeface="Arial" panose="020B0604020202020204" pitchFamily="34" charset="0"/>
              </a:rPr>
              <a:t>DIỄN TẢ TỪ</a:t>
            </a:r>
          </a:p>
        </p:txBody>
      </p:sp>
      <p:pic>
        <p:nvPicPr>
          <p:cNvPr id="12" name="3 Minute Timer (Nho)">
            <a:hlinkClick r:id="" action="ppaction://media"/>
            <a:extLst>
              <a:ext uri="{FF2B5EF4-FFF2-40B4-BE49-F238E27FC236}">
                <a16:creationId xmlns:a16="http://schemas.microsoft.com/office/drawing/2014/main" xmlns="" id="{F84E4B66-ADD3-470E-B88B-A53B7EC3A7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58334" y="5090070"/>
            <a:ext cx="2577603" cy="1549678"/>
          </a:xfrm>
          <a:prstGeom prst="rect">
            <a:avLst/>
          </a:prstGeom>
        </p:spPr>
      </p:pic>
      <p:grpSp>
        <p:nvGrpSpPr>
          <p:cNvPr id="13" name="Group 12">
            <a:extLst>
              <a:ext uri="{FF2B5EF4-FFF2-40B4-BE49-F238E27FC236}">
                <a16:creationId xmlns:a16="http://schemas.microsoft.com/office/drawing/2014/main" xmlns="" id="{3D52D785-FAFC-46CE-BB56-0D97455B0330}"/>
              </a:ext>
            </a:extLst>
          </p:cNvPr>
          <p:cNvGrpSpPr/>
          <p:nvPr/>
        </p:nvGrpSpPr>
        <p:grpSpPr>
          <a:xfrm>
            <a:off x="1848090" y="129068"/>
            <a:ext cx="5286580" cy="872949"/>
            <a:chOff x="1133366" y="2220084"/>
            <a:chExt cx="5681780" cy="914400"/>
          </a:xfrm>
          <a:solidFill>
            <a:schemeClr val="accent2">
              <a:lumMod val="20000"/>
              <a:lumOff val="80000"/>
            </a:schemeClr>
          </a:solidFill>
        </p:grpSpPr>
        <p:sp>
          <p:nvSpPr>
            <p:cNvPr id="14" name="Arrow: Pentagon 13">
              <a:extLst>
                <a:ext uri="{FF2B5EF4-FFF2-40B4-BE49-F238E27FC236}">
                  <a16:creationId xmlns:a16="http://schemas.microsoft.com/office/drawing/2014/main" xmlns="" id="{24F4E6DF-703B-4B6C-A863-F30607E5774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xmlns="" id="{34FD1889-1EEB-498C-8CF7-2B6FFD70B9E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xmlns="" id="{D739BCBC-1734-4C99-A063-36C34115C71D}"/>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17" name="Arrow: Pentagon 16">
            <a:extLst>
              <a:ext uri="{FF2B5EF4-FFF2-40B4-BE49-F238E27FC236}">
                <a16:creationId xmlns:a16="http://schemas.microsoft.com/office/drawing/2014/main" xmlns="" id="{9CD065C0-C241-45BD-98A7-A37741C71391}"/>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xmlns="" id="{84DECE66-756E-4DED-87EA-16C420DB472B}"/>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xmlns="" id="{A08902FC-DD7A-4ED9-BC81-038AA4517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pic>
        <p:nvPicPr>
          <p:cNvPr id="20" name="Picture 19">
            <a:extLst>
              <a:ext uri="{FF2B5EF4-FFF2-40B4-BE49-F238E27FC236}">
                <a16:creationId xmlns:a16="http://schemas.microsoft.com/office/drawing/2014/main" xmlns="" id="{027E7FC8-F5D0-4C66-8850-D8451FA7840F}"/>
              </a:ext>
            </a:extLst>
          </p:cNvPr>
          <p:cNvPicPr>
            <a:picLocks noChangeAspect="1"/>
          </p:cNvPicPr>
          <p:nvPr/>
        </p:nvPicPr>
        <p:blipFill>
          <a:blip r:embed="rId7"/>
          <a:stretch>
            <a:fillRect/>
          </a:stretch>
        </p:blipFill>
        <p:spPr>
          <a:xfrm>
            <a:off x="10791608" y="148865"/>
            <a:ext cx="1222629" cy="1075678"/>
          </a:xfrm>
          <a:prstGeom prst="rect">
            <a:avLst/>
          </a:prstGeom>
        </p:spPr>
      </p:pic>
      <p:sp>
        <p:nvSpPr>
          <p:cNvPr id="21" name="Rectangle 20">
            <a:extLst>
              <a:ext uri="{FF2B5EF4-FFF2-40B4-BE49-F238E27FC236}">
                <a16:creationId xmlns:a16="http://schemas.microsoft.com/office/drawing/2014/main" xmlns="" id="{52383306-C839-4588-9A49-810ABA8F5DF8}"/>
              </a:ext>
            </a:extLst>
          </p:cNvPr>
          <p:cNvSpPr/>
          <p:nvPr/>
        </p:nvSpPr>
        <p:spPr>
          <a:xfrm>
            <a:off x="316391" y="4461388"/>
            <a:ext cx="8349977" cy="1824346"/>
          </a:xfrm>
          <a:prstGeom prst="rect">
            <a:avLst/>
          </a:prstGeom>
          <a:ln w="19050">
            <a:solidFill>
              <a:srgbClr val="00B050"/>
            </a:solidFill>
            <a:prstDash val="sysDash"/>
          </a:ln>
        </p:spPr>
        <p:txBody>
          <a:bodyPr wrap="square">
            <a:spAutoFit/>
          </a:bodyPr>
          <a:lstStyle/>
          <a:p>
            <a:pPr indent="180340" algn="just">
              <a:lnSpc>
                <a:spcPct val="120000"/>
              </a:lnSpc>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Ví dụ: </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từ </a:t>
            </a:r>
            <a:r>
              <a:rPr lang="vi-VN" sz="240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vi-VN" sz="2400" b="1">
                <a:solidFill>
                  <a:srgbClr val="FF0000"/>
                </a:solidFill>
                <a:latin typeface="Arial" panose="020B0604020202020204" pitchFamily="34" charset="0"/>
                <a:ea typeface="Times New Roman" panose="02020603050405020304" pitchFamily="18" charset="0"/>
                <a:cs typeface="Arial" panose="020B0604020202020204" pitchFamily="34" charset="0"/>
              </a:rPr>
              <a:t>nhập cư</a:t>
            </a:r>
            <a:r>
              <a:rPr lang="vi-VN" sz="24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nhóm có thể diễn tả bằng các cách sau:</a:t>
            </a:r>
            <a:endParaRPr lang="vi-VN"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S</a:t>
            </a: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ố l</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ợng ng</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ời </a:t>
            </a:r>
            <a:r>
              <a:rPr lang="en-US" sz="2400" u="sng">
                <a:solidFill>
                  <a:srgbClr val="FF0000"/>
                </a:solidFill>
                <a:latin typeface="Arial" panose="020B0604020202020204" pitchFamily="34" charset="0"/>
                <a:ea typeface="Times New Roman" panose="02020603050405020304" pitchFamily="18" charset="0"/>
                <a:cs typeface="Arial" panose="020B0604020202020204" pitchFamily="34" charset="0"/>
              </a:rPr>
              <a:t>nhập c</a:t>
            </a:r>
            <a:r>
              <a:rPr lang="vi-VN" sz="2400" u="sng">
                <a:solidFill>
                  <a:srgbClr val="FF0000"/>
                </a:solidFill>
                <a:latin typeface="Arial" panose="020B0604020202020204" pitchFamily="34" charset="0"/>
                <a:ea typeface="Times New Roman" panose="02020603050405020304" pitchFamily="18" charset="0"/>
                <a:cs typeface="Arial" panose="020B0604020202020204" pitchFamily="34" charset="0"/>
              </a:rPr>
              <a:t>ư</a:t>
            </a:r>
            <a:r>
              <a:rPr lang="en-US" sz="2400" u="sng">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vào Châu Âu ngày càng nhiều. </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a:t>
            </a: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Tỉ lệ gia tăng dân số ở châu Âu chủ yếu do </a:t>
            </a:r>
            <a:r>
              <a:rPr lang="vi-VN" sz="2400" u="sng">
                <a:solidFill>
                  <a:srgbClr val="FF0000"/>
                </a:solidFill>
                <a:latin typeface="Arial" panose="020B0604020202020204" pitchFamily="34" charset="0"/>
                <a:ea typeface="Times New Roman" panose="02020603050405020304" pitchFamily="18" charset="0"/>
                <a:cs typeface="Arial" panose="020B0604020202020204" pitchFamily="34" charset="0"/>
              </a:rPr>
              <a:t>nhập cư</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6375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2"/>
                </p:tgtEl>
              </p:cMediaNode>
            </p:video>
          </p:childTnLst>
        </p:cTn>
      </p:par>
    </p:tnLst>
    <p:bldLst>
      <p:bldP spid="9" grpId="0" animBg="1"/>
      <p:bldP spid="10" grpId="0"/>
      <p:bldP spid="16" grpId="0"/>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8689DB64-5D9E-4984-8462-D7A8008BC3A3}"/>
              </a:ext>
            </a:extLst>
          </p:cNvPr>
          <p:cNvGraphicFramePr>
            <a:graphicFrameLocks noGrp="1"/>
          </p:cNvGraphicFramePr>
          <p:nvPr>
            <p:extLst>
              <p:ext uri="{D42A27DB-BD31-4B8C-83A1-F6EECF244321}">
                <p14:modId xmlns:p14="http://schemas.microsoft.com/office/powerpoint/2010/main" val="3957005377"/>
              </p:ext>
            </p:extLst>
          </p:nvPr>
        </p:nvGraphicFramePr>
        <p:xfrm>
          <a:off x="250692" y="2576792"/>
          <a:ext cx="11690616" cy="3928310"/>
        </p:xfrm>
        <a:graphic>
          <a:graphicData uri="http://schemas.openxmlformats.org/drawingml/2006/table">
            <a:tbl>
              <a:tblPr bandRow="1">
                <a:tableStyleId>{5C22544A-7EE6-4342-B048-85BDC9FD1C3A}</a:tableStyleId>
              </a:tblPr>
              <a:tblGrid>
                <a:gridCol w="5845308">
                  <a:extLst>
                    <a:ext uri="{9D8B030D-6E8A-4147-A177-3AD203B41FA5}">
                      <a16:colId xmlns:a16="http://schemas.microsoft.com/office/drawing/2014/main" xmlns="" val="3434931005"/>
                    </a:ext>
                  </a:extLst>
                </a:gridCol>
                <a:gridCol w="5845308">
                  <a:extLst>
                    <a:ext uri="{9D8B030D-6E8A-4147-A177-3AD203B41FA5}">
                      <a16:colId xmlns:a16="http://schemas.microsoft.com/office/drawing/2014/main" xmlns="" val="3530553511"/>
                    </a:ext>
                  </a:extLst>
                </a:gridCol>
              </a:tblGrid>
              <a:tr h="987961">
                <a:tc gridSpan="2">
                  <a:txBody>
                    <a:bodyPr/>
                    <a:lstStyle/>
                    <a:p>
                      <a:pPr indent="180340" algn="ctr">
                        <a:lnSpc>
                          <a:spcPct val="120000"/>
                        </a:lnSpc>
                        <a:spcAft>
                          <a:spcPts val="600"/>
                        </a:spcAft>
                      </a:pPr>
                      <a:r>
                        <a:rPr lang="vi-VN" sz="5400" b="1">
                          <a:solidFill>
                            <a:schemeClr val="bg1"/>
                          </a:solidFill>
                          <a:effectLst/>
                          <a:latin typeface="Arial" panose="020B0604020202020204" pitchFamily="34" charset="0"/>
                          <a:cs typeface="Arial" panose="020B0604020202020204" pitchFamily="34" charset="0"/>
                        </a:rPr>
                        <a:t>TỪ KHÓA</a:t>
                      </a:r>
                      <a:endParaRPr lang="en-US" sz="5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70C0"/>
                    </a:solidFill>
                  </a:tcPr>
                </a:tc>
                <a:tc hMerge="1">
                  <a:txBody>
                    <a:bodyPr/>
                    <a:lstStyle/>
                    <a:p>
                      <a:endParaRPr lang="en-US"/>
                    </a:p>
                  </a:txBody>
                  <a:tcPr/>
                </a:tc>
                <a:extLst>
                  <a:ext uri="{0D108BD9-81ED-4DB2-BD59-A6C34878D82A}">
                    <a16:rowId xmlns:a16="http://schemas.microsoft.com/office/drawing/2014/main" xmlns="" val="1118371813"/>
                  </a:ext>
                </a:extLst>
              </a:tr>
              <a:tr h="702447">
                <a:tc>
                  <a:txBody>
                    <a:bodyPr/>
                    <a:lstStyle/>
                    <a:p>
                      <a:pPr indent="180340" algn="just">
                        <a:lnSpc>
                          <a:spcPct val="120000"/>
                        </a:lnSpc>
                        <a:spcAft>
                          <a:spcPts val="600"/>
                        </a:spcAft>
                      </a:pPr>
                      <a:r>
                        <a:rPr lang="vi-VN"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Thế kỉ XV</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Nhập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434501436"/>
                  </a:ext>
                </a:extLst>
              </a:tr>
              <a:tr h="916814">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8</a:t>
                      </a:r>
                      <a:r>
                        <a:rPr lang="vi-VN" sz="3600">
                          <a:solidFill>
                            <a:srgbClr val="0070C0"/>
                          </a:solidFill>
                          <a:effectLst/>
                          <a:latin typeface="Arial" panose="020B0604020202020204" pitchFamily="34" charset="0"/>
                          <a:cs typeface="Arial" panose="020B0604020202020204" pitchFamily="34" charset="0"/>
                        </a:rPr>
                        <a:t>6.7</a:t>
                      </a:r>
                      <a:r>
                        <a:rPr lang="en-US" sz="3600">
                          <a:solidFill>
                            <a:srgbClr val="0070C0"/>
                          </a:solidFill>
                          <a:effectLst/>
                          <a:latin typeface="Arial" panose="020B0604020202020204" pitchFamily="34" charset="0"/>
                          <a:cs typeface="Arial" panose="020B0604020202020204" pitchFamily="34" charset="0"/>
                        </a:rPr>
                        <a:t> triệu ng</a:t>
                      </a:r>
                      <a:r>
                        <a:rPr lang="vi-VN" sz="3600">
                          <a:solidFill>
                            <a:srgbClr val="0070C0"/>
                          </a:solidFill>
                          <a:effectLst/>
                          <a:latin typeface="Arial" panose="020B0604020202020204" pitchFamily="34" charset="0"/>
                          <a:cs typeface="Arial" panose="020B0604020202020204" pitchFamily="34" charset="0"/>
                        </a:rPr>
                        <a:t>ư</a:t>
                      </a:r>
                      <a:r>
                        <a:rPr lang="en-US" sz="3600">
                          <a:solidFill>
                            <a:srgbClr val="0070C0"/>
                          </a:solidFill>
                          <a:effectLst/>
                          <a:latin typeface="Arial" panose="020B0604020202020204" pitchFamily="34" charset="0"/>
                          <a:cs typeface="Arial" panose="020B0604020202020204" pitchFamily="34" charset="0"/>
                        </a:rPr>
                        <a:t>ời</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Di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xmlns="" val="225495642"/>
                  </a:ext>
                </a:extLst>
              </a:tr>
              <a:tr h="735642">
                <a:tc>
                  <a:txBody>
                    <a:bodyPr/>
                    <a:lstStyle/>
                    <a:p>
                      <a:pPr indent="180340" algn="just">
                        <a:lnSpc>
                          <a:spcPct val="120000"/>
                        </a:lnSpc>
                        <a:spcAft>
                          <a:spcPts val="600"/>
                        </a:spcAft>
                      </a:pPr>
                      <a:r>
                        <a:rPr lang="vi-VN" sz="3200">
                          <a:solidFill>
                            <a:srgbClr val="0070C0"/>
                          </a:solidFill>
                          <a:effectLst/>
                          <a:latin typeface="Arial" panose="020B0604020202020204" pitchFamily="34" charset="0"/>
                          <a:cs typeface="Arial" panose="020B0604020202020204" pitchFamily="34" charset="0"/>
                        </a:rPr>
                        <a:t>Thế kỉ XX</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a:txBody>
                    <a:bodyPr/>
                    <a:lstStyle/>
                    <a:p>
                      <a:pPr indent="180340" algn="just">
                        <a:lnSpc>
                          <a:spcPct val="120000"/>
                        </a:lnSpc>
                        <a:spcAft>
                          <a:spcPts val="600"/>
                        </a:spcAft>
                      </a:pPr>
                      <a:r>
                        <a:rPr lang="vi-VN" sz="3200">
                          <a:solidFill>
                            <a:srgbClr val="0070C0"/>
                          </a:solidFill>
                          <a:effectLst/>
                          <a:latin typeface="Arial" panose="020B0604020202020204" pitchFamily="34" charset="0"/>
                          <a:cs typeface="Arial" panose="020B0604020202020204" pitchFamily="34" charset="0"/>
                        </a:rPr>
                        <a:t>Tăng mạnh</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3231504428"/>
                  </a:ext>
                </a:extLst>
              </a:tr>
              <a:tr h="585446">
                <a:tc>
                  <a:txBody>
                    <a:bodyPr/>
                    <a:lstStyle/>
                    <a:p>
                      <a:pPr indent="180340" algn="just">
                        <a:lnSpc>
                          <a:spcPct val="120000"/>
                        </a:lnSpc>
                        <a:spcAft>
                          <a:spcPts val="600"/>
                        </a:spcAft>
                      </a:pPr>
                      <a:r>
                        <a:rPr lang="vi-VN" sz="3200">
                          <a:solidFill>
                            <a:srgbClr val="0070C0"/>
                          </a:solidFill>
                          <a:effectLst/>
                          <a:latin typeface="Arial" panose="020B0604020202020204" pitchFamily="34" charset="0"/>
                          <a:cs typeface="Arial" panose="020B0604020202020204" pitchFamily="34" charset="0"/>
                        </a:rPr>
                        <a:t>Châu Á , Bắc Phi</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just">
                        <a:lnSpc>
                          <a:spcPct val="120000"/>
                        </a:lnSpc>
                        <a:spcAft>
                          <a:spcPts val="600"/>
                        </a:spcAft>
                      </a:pPr>
                      <a:r>
                        <a:rPr lang="en-US" sz="3200">
                          <a:solidFill>
                            <a:srgbClr val="0070C0"/>
                          </a:solidFill>
                          <a:effectLst/>
                          <a:latin typeface="Arial" panose="020B0604020202020204" pitchFamily="34" charset="0"/>
                          <a:cs typeface="Arial" panose="020B0604020202020204" pitchFamily="34" charset="0"/>
                        </a:rPr>
                        <a:t>Tìm kiếm việc làm</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1419859236"/>
                  </a:ext>
                </a:extLst>
              </a:tr>
            </a:tbl>
          </a:graphicData>
        </a:graphic>
      </p:graphicFrame>
      <p:pic>
        <p:nvPicPr>
          <p:cNvPr id="11" name="3 Minute Timer (Nho)">
            <a:hlinkClick r:id="" action="ppaction://media"/>
            <a:extLst>
              <a:ext uri="{FF2B5EF4-FFF2-40B4-BE49-F238E27FC236}">
                <a16:creationId xmlns:a16="http://schemas.microsoft.com/office/drawing/2014/main" xmlns="" id="{7A1AABA1-E2B6-400B-B479-674999DFD1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93077" y="1100868"/>
            <a:ext cx="2209451" cy="1328342"/>
          </a:xfrm>
          <a:prstGeom prst="rect">
            <a:avLst/>
          </a:prstGeom>
        </p:spPr>
      </p:pic>
      <p:sp>
        <p:nvSpPr>
          <p:cNvPr id="12" name="Rectangle: Rounded Corners 11">
            <a:extLst>
              <a:ext uri="{FF2B5EF4-FFF2-40B4-BE49-F238E27FC236}">
                <a16:creationId xmlns:a16="http://schemas.microsoft.com/office/drawing/2014/main" xmlns="" id="{6FB6175D-6D01-4EA3-BA7A-7F8018916F31}"/>
              </a:ext>
            </a:extLst>
          </p:cNvPr>
          <p:cNvSpPr/>
          <p:nvPr/>
        </p:nvSpPr>
        <p:spPr>
          <a:xfrm>
            <a:off x="3909391" y="1369794"/>
            <a:ext cx="3638760" cy="9844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FFFF00"/>
              </a:solidFill>
            </a:endParaRPr>
          </a:p>
        </p:txBody>
      </p:sp>
      <p:sp>
        <p:nvSpPr>
          <p:cNvPr id="13" name="Rectangle 12">
            <a:extLst>
              <a:ext uri="{FF2B5EF4-FFF2-40B4-BE49-F238E27FC236}">
                <a16:creationId xmlns:a16="http://schemas.microsoft.com/office/drawing/2014/main" xmlns="" id="{65AE3EEA-D63E-4B44-8C42-564DF15A3C7A}"/>
              </a:ext>
            </a:extLst>
          </p:cNvPr>
          <p:cNvSpPr/>
          <p:nvPr/>
        </p:nvSpPr>
        <p:spPr>
          <a:xfrm>
            <a:off x="4068416" y="1484242"/>
            <a:ext cx="3331009" cy="763094"/>
          </a:xfrm>
          <a:prstGeom prst="rect">
            <a:avLst/>
          </a:prstGeom>
          <a:solidFill>
            <a:srgbClr val="00B050"/>
          </a:solidFill>
        </p:spPr>
        <p:txBody>
          <a:bodyPr wrap="square">
            <a:spAutoFit/>
          </a:bodyPr>
          <a:lstStyle/>
          <a:p>
            <a:pPr indent="180340" algn="just">
              <a:lnSpc>
                <a:spcPct val="120000"/>
              </a:lnSpc>
              <a:spcAft>
                <a:spcPts val="0"/>
              </a:spcAft>
            </a:pPr>
            <a:r>
              <a:rPr lang="en-US" sz="4000" b="1">
                <a:solidFill>
                  <a:srgbClr val="FFFF00"/>
                </a:solidFill>
                <a:latin typeface="Arial" panose="020B0604020202020204" pitchFamily="34" charset="0"/>
                <a:ea typeface="Times New Roman" panose="02020603050405020304" pitchFamily="18" charset="0"/>
                <a:cs typeface="Arial" panose="020B0604020202020204" pitchFamily="34" charset="0"/>
              </a:rPr>
              <a:t>DIỄN TẢ TỪ</a:t>
            </a:r>
          </a:p>
        </p:txBody>
      </p:sp>
      <p:pic>
        <p:nvPicPr>
          <p:cNvPr id="15" name="Picture 14">
            <a:extLst>
              <a:ext uri="{FF2B5EF4-FFF2-40B4-BE49-F238E27FC236}">
                <a16:creationId xmlns:a16="http://schemas.microsoft.com/office/drawing/2014/main" xmlns="" id="{B98391F1-7292-479D-B6C9-904B006A69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876565" y="1158833"/>
            <a:ext cx="2209451" cy="1410288"/>
          </a:xfrm>
          <a:prstGeom prst="rect">
            <a:avLst/>
          </a:prstGeom>
        </p:spPr>
      </p:pic>
      <p:grpSp>
        <p:nvGrpSpPr>
          <p:cNvPr id="16" name="Group 15">
            <a:extLst>
              <a:ext uri="{FF2B5EF4-FFF2-40B4-BE49-F238E27FC236}">
                <a16:creationId xmlns:a16="http://schemas.microsoft.com/office/drawing/2014/main" xmlns="" id="{797E32D3-63E2-4476-9146-749C06CD044B}"/>
              </a:ext>
            </a:extLst>
          </p:cNvPr>
          <p:cNvGrpSpPr/>
          <p:nvPr/>
        </p:nvGrpSpPr>
        <p:grpSpPr>
          <a:xfrm>
            <a:off x="1848090" y="129068"/>
            <a:ext cx="5461116" cy="872949"/>
            <a:chOff x="1133366" y="2220084"/>
            <a:chExt cx="5681780" cy="914400"/>
          </a:xfrm>
          <a:solidFill>
            <a:schemeClr val="accent2">
              <a:lumMod val="20000"/>
              <a:lumOff val="80000"/>
            </a:schemeClr>
          </a:solidFill>
        </p:grpSpPr>
        <p:sp>
          <p:nvSpPr>
            <p:cNvPr id="17" name="Arrow: Pentagon 16">
              <a:extLst>
                <a:ext uri="{FF2B5EF4-FFF2-40B4-BE49-F238E27FC236}">
                  <a16:creationId xmlns:a16="http://schemas.microsoft.com/office/drawing/2014/main" xmlns="" id="{25660C60-FAF1-493C-B5BF-02C02F127D0E}"/>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TextBox 17">
              <a:extLst>
                <a:ext uri="{FF2B5EF4-FFF2-40B4-BE49-F238E27FC236}">
                  <a16:creationId xmlns:a16="http://schemas.microsoft.com/office/drawing/2014/main" xmlns="" id="{BFF62927-E4DF-485F-A061-057619A81DD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9" name="TextBox 18">
            <a:extLst>
              <a:ext uri="{FF2B5EF4-FFF2-40B4-BE49-F238E27FC236}">
                <a16:creationId xmlns:a16="http://schemas.microsoft.com/office/drawing/2014/main" xmlns="" id="{F4722536-08EF-4AFE-8FDB-9A71C4FAC491}"/>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20" name="Arrow: Pentagon 19">
            <a:extLst>
              <a:ext uri="{FF2B5EF4-FFF2-40B4-BE49-F238E27FC236}">
                <a16:creationId xmlns:a16="http://schemas.microsoft.com/office/drawing/2014/main" xmlns="" id="{FAE008E5-CA3C-4054-AE2D-F1100481837F}"/>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1" name="Isosceles Triangle 20">
            <a:extLst>
              <a:ext uri="{FF2B5EF4-FFF2-40B4-BE49-F238E27FC236}">
                <a16:creationId xmlns:a16="http://schemas.microsoft.com/office/drawing/2014/main" xmlns="" id="{84C5E95A-383D-4AC0-B79B-00364B1DACA5}"/>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10;&#10;Description automatically generated">
            <a:extLst>
              <a:ext uri="{FF2B5EF4-FFF2-40B4-BE49-F238E27FC236}">
                <a16:creationId xmlns:a16="http://schemas.microsoft.com/office/drawing/2014/main" xmlns="" id="{35908B17-2C2A-4915-8629-E0999E06FA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pic>
        <p:nvPicPr>
          <p:cNvPr id="23" name="Picture 22">
            <a:extLst>
              <a:ext uri="{FF2B5EF4-FFF2-40B4-BE49-F238E27FC236}">
                <a16:creationId xmlns:a16="http://schemas.microsoft.com/office/drawing/2014/main" xmlns="" id="{E248E16F-BE95-4702-B494-E16D5949D852}"/>
              </a:ext>
            </a:extLst>
          </p:cNvPr>
          <p:cNvPicPr>
            <a:picLocks noChangeAspect="1"/>
          </p:cNvPicPr>
          <p:nvPr/>
        </p:nvPicPr>
        <p:blipFill>
          <a:blip r:embed="rId9"/>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8972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1"/>
                </p:tgtEl>
              </p:cMediaNode>
            </p:video>
          </p:childTnLst>
        </p:cTn>
      </p:par>
    </p:tnLst>
    <p:bldLst>
      <p:bldP spid="19" grpId="0"/>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2063369-EAE7-4F7D-B9C1-A5470BBEB32F}"/>
              </a:ext>
            </a:extLst>
          </p:cNvPr>
          <p:cNvGrpSpPr/>
          <p:nvPr/>
        </p:nvGrpSpPr>
        <p:grpSpPr>
          <a:xfrm>
            <a:off x="1700266" y="20128"/>
            <a:ext cx="5561925"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xmlns=""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819CE66-C682-4887-9074-E3FC551DF695}"/>
              </a:ext>
            </a:extLst>
          </p:cNvPr>
          <p:cNvSpPr txBox="1"/>
          <p:nvPr/>
        </p:nvSpPr>
        <p:spPr>
          <a:xfrm>
            <a:off x="3118175" y="17163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8CED9A7E-9E4D-4038-BDA8-C4EFD0E93BD2}"/>
              </a:ext>
            </a:extLst>
          </p:cNvPr>
          <p:cNvSpPr/>
          <p:nvPr/>
        </p:nvSpPr>
        <p:spPr>
          <a:xfrm>
            <a:off x="1590447" y="1720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3C198D7D-D621-4828-BAB9-A4A3E669813A}"/>
              </a:ext>
            </a:extLst>
          </p:cNvPr>
          <p:cNvSpPr/>
          <p:nvPr/>
        </p:nvSpPr>
        <p:spPr>
          <a:xfrm rot="5400000">
            <a:off x="2581179" y="3245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xmlns="" id="{0423C0B3-5B22-4693-AE30-34D1671A7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5960"/>
            <a:ext cx="1590445" cy="893628"/>
          </a:xfrm>
          <a:prstGeom prst="rect">
            <a:avLst/>
          </a:prstGeom>
        </p:spPr>
      </p:pic>
      <p:sp>
        <p:nvSpPr>
          <p:cNvPr id="9" name="Rectangle 8">
            <a:extLst>
              <a:ext uri="{FF2B5EF4-FFF2-40B4-BE49-F238E27FC236}">
                <a16:creationId xmlns:a16="http://schemas.microsoft.com/office/drawing/2014/main" xmlns="" id="{51257312-EB6E-4C47-9759-C41A5DA686DA}"/>
              </a:ext>
            </a:extLst>
          </p:cNvPr>
          <p:cNvSpPr/>
          <p:nvPr/>
        </p:nvSpPr>
        <p:spPr>
          <a:xfrm>
            <a:off x="973177" y="1076146"/>
            <a:ext cx="11608903" cy="615553"/>
          </a:xfrm>
          <a:prstGeom prst="rect">
            <a:avLst/>
          </a:prstGeom>
        </p:spPr>
        <p:txBody>
          <a:bodyPr wrap="square">
            <a:spAutoFit/>
          </a:bodyPr>
          <a:lstStyle/>
          <a:p>
            <a:pPr algn="just"/>
            <a:r>
              <a:rPr lang="vi-VN" sz="3400" b="1">
                <a:solidFill>
                  <a:srgbClr val="3333FF"/>
                </a:solidFill>
                <a:latin typeface="Arial" panose="020B0604020202020204" pitchFamily="34" charset="0"/>
                <a:cs typeface="Arial" panose="020B0604020202020204" pitchFamily="34" charset="0"/>
              </a:rPr>
              <a:t>- Đặc điểm di cư ở châu Âu:</a:t>
            </a:r>
            <a:endParaRPr lang="en-US" sz="3200">
              <a:solidFill>
                <a:srgbClr val="3333FF"/>
              </a:solidFill>
            </a:endParaRPr>
          </a:p>
        </p:txBody>
      </p:sp>
      <p:sp>
        <p:nvSpPr>
          <p:cNvPr id="10" name="Rectangle 9">
            <a:extLst>
              <a:ext uri="{FF2B5EF4-FFF2-40B4-BE49-F238E27FC236}">
                <a16:creationId xmlns:a16="http://schemas.microsoft.com/office/drawing/2014/main" xmlns="" id="{B739C9E7-2AFE-47AE-BA72-7B02BB304A62}"/>
              </a:ext>
            </a:extLst>
          </p:cNvPr>
          <p:cNvSpPr/>
          <p:nvPr/>
        </p:nvSpPr>
        <p:spPr>
          <a:xfrm>
            <a:off x="240861" y="1633078"/>
            <a:ext cx="11608903" cy="113877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Từ </a:t>
            </a:r>
            <a:r>
              <a:rPr lang="vi-VN" sz="3400" u="sng">
                <a:solidFill>
                  <a:srgbClr val="FF0000"/>
                </a:solidFill>
                <a:latin typeface="Arial" panose="020B0604020202020204" pitchFamily="34" charset="0"/>
                <a:cs typeface="Arial" panose="020B0604020202020204" pitchFamily="34" charset="0"/>
              </a:rPr>
              <a:t>thế kỉ XV</a:t>
            </a:r>
            <a:r>
              <a:rPr lang="vi-VN" sz="3400">
                <a:solidFill>
                  <a:srgbClr val="3333FF"/>
                </a:solidFill>
                <a:latin typeface="Arial" panose="020B0604020202020204" pitchFamily="34" charset="0"/>
                <a:cs typeface="Arial" panose="020B0604020202020204" pitchFamily="34" charset="0"/>
              </a:rPr>
              <a:t>, với các cuộc phát kiến địa lí, người châu Âu đã </a:t>
            </a:r>
            <a:r>
              <a:rPr lang="vi-VN" sz="3400" u="sng">
                <a:solidFill>
                  <a:srgbClr val="FF0000"/>
                </a:solidFill>
                <a:latin typeface="Arial" panose="020B0604020202020204" pitchFamily="34" charset="0"/>
                <a:cs typeface="Arial" panose="020B0604020202020204" pitchFamily="34" charset="0"/>
              </a:rPr>
              <a:t>di cư </a:t>
            </a:r>
            <a:r>
              <a:rPr lang="vi-VN" sz="3400">
                <a:solidFill>
                  <a:srgbClr val="3333FF"/>
                </a:solidFill>
                <a:latin typeface="Arial" panose="020B0604020202020204" pitchFamily="34" charset="0"/>
                <a:cs typeface="Arial" panose="020B0604020202020204" pitchFamily="34" charset="0"/>
              </a:rPr>
              <a:t>đến khai phá các vùng đất mới ở châu Mỹ.</a:t>
            </a:r>
            <a:endParaRPr lang="en-US" sz="3200">
              <a:solidFill>
                <a:srgbClr val="3333FF"/>
              </a:solidFill>
            </a:endParaRPr>
          </a:p>
        </p:txBody>
      </p:sp>
      <p:sp>
        <p:nvSpPr>
          <p:cNvPr id="11" name="Rectangle 10">
            <a:extLst>
              <a:ext uri="{FF2B5EF4-FFF2-40B4-BE49-F238E27FC236}">
                <a16:creationId xmlns:a16="http://schemas.microsoft.com/office/drawing/2014/main" xmlns="" id="{EF8CAE98-F65D-4A99-9284-F524D67067CF}"/>
              </a:ext>
            </a:extLst>
          </p:cNvPr>
          <p:cNvSpPr/>
          <p:nvPr/>
        </p:nvSpPr>
        <p:spPr>
          <a:xfrm>
            <a:off x="240860" y="4496852"/>
            <a:ext cx="11608903" cy="113877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Người </a:t>
            </a:r>
            <a:r>
              <a:rPr lang="vi-VN" sz="3400" u="sng">
                <a:solidFill>
                  <a:srgbClr val="FF0000"/>
                </a:solidFill>
                <a:latin typeface="Arial" panose="020B0604020202020204" pitchFamily="34" charset="0"/>
                <a:cs typeface="Arial" panose="020B0604020202020204" pitchFamily="34" charset="0"/>
              </a:rPr>
              <a:t>nhập cư </a:t>
            </a:r>
            <a:r>
              <a:rPr lang="vi-VN" sz="3400">
                <a:solidFill>
                  <a:srgbClr val="3333FF"/>
                </a:solidFill>
                <a:latin typeface="Arial" panose="020B0604020202020204" pitchFamily="34" charset="0"/>
                <a:cs typeface="Arial" panose="020B0604020202020204" pitchFamily="34" charset="0"/>
              </a:rPr>
              <a:t>châu Âu chủ yếu chủ yếu là lao động từ các khu vực </a:t>
            </a:r>
            <a:r>
              <a:rPr lang="vi-VN" sz="3400" u="sng">
                <a:solidFill>
                  <a:srgbClr val="FF0000"/>
                </a:solidFill>
                <a:latin typeface="Arial" panose="020B0604020202020204" pitchFamily="34" charset="0"/>
                <a:cs typeface="Arial" panose="020B0604020202020204" pitchFamily="34" charset="0"/>
              </a:rPr>
              <a:t>châu Á và Bắc Phi.</a:t>
            </a:r>
            <a:endParaRPr lang="en-US" sz="3200">
              <a:solidFill>
                <a:srgbClr val="3333FF"/>
              </a:solidFill>
            </a:endParaRPr>
          </a:p>
        </p:txBody>
      </p:sp>
      <p:sp>
        <p:nvSpPr>
          <p:cNvPr id="12" name="Rectangle 11">
            <a:extLst>
              <a:ext uri="{FF2B5EF4-FFF2-40B4-BE49-F238E27FC236}">
                <a16:creationId xmlns:a16="http://schemas.microsoft.com/office/drawing/2014/main" xmlns="" id="{135017C7-E980-485C-BE46-229834BFFE7B}"/>
              </a:ext>
            </a:extLst>
          </p:cNvPr>
          <p:cNvSpPr/>
          <p:nvPr/>
        </p:nvSpPr>
        <p:spPr>
          <a:xfrm>
            <a:off x="240861" y="2823480"/>
            <a:ext cx="11608903" cy="1661993"/>
          </a:xfrm>
          <a:prstGeom prst="rect">
            <a:avLst/>
          </a:prstGeom>
        </p:spPr>
        <p:txBody>
          <a:bodyPr wrap="square">
            <a:spAutoFit/>
          </a:bodyPr>
          <a:lstStyle/>
          <a:p>
            <a:pPr algn="just"/>
            <a:r>
              <a:rPr lang="vi-VN" sz="3400" dirty="0">
                <a:solidFill>
                  <a:srgbClr val="3333FF"/>
                </a:solidFill>
                <a:latin typeface="Arial" panose="020B0604020202020204" pitchFamily="34" charset="0"/>
                <a:cs typeface="Arial" panose="020B0604020202020204" pitchFamily="34" charset="0"/>
              </a:rPr>
              <a:t>+ Từ giữa </a:t>
            </a:r>
            <a:r>
              <a:rPr lang="vi-VN" sz="3400" u="sng" dirty="0">
                <a:solidFill>
                  <a:srgbClr val="FF0000"/>
                </a:solidFill>
                <a:latin typeface="Arial" panose="020B0604020202020204" pitchFamily="34" charset="0"/>
                <a:cs typeface="Arial" panose="020B0604020202020204" pitchFamily="34" charset="0"/>
              </a:rPr>
              <a:t>thế kỉ XX </a:t>
            </a:r>
            <a:r>
              <a:rPr lang="vi-VN" sz="3400" dirty="0">
                <a:solidFill>
                  <a:srgbClr val="3333FF"/>
                </a:solidFill>
                <a:latin typeface="Arial" panose="020B0604020202020204" pitchFamily="34" charset="0"/>
                <a:cs typeface="Arial" panose="020B0604020202020204" pitchFamily="34" charset="0"/>
              </a:rPr>
              <a:t>– nay: người </a:t>
            </a:r>
            <a:r>
              <a:rPr lang="vi-VN" sz="3400" u="sng" dirty="0">
                <a:solidFill>
                  <a:srgbClr val="FF0000"/>
                </a:solidFill>
                <a:latin typeface="Arial" panose="020B0604020202020204" pitchFamily="34" charset="0"/>
                <a:cs typeface="Arial" panose="020B0604020202020204" pitchFamily="34" charset="0"/>
              </a:rPr>
              <a:t>nhập cư </a:t>
            </a:r>
            <a:r>
              <a:rPr lang="vi-VN" sz="3400" dirty="0">
                <a:solidFill>
                  <a:srgbClr val="3333FF"/>
                </a:solidFill>
                <a:latin typeface="Arial" panose="020B0604020202020204" pitchFamily="34" charset="0"/>
                <a:cs typeface="Arial" panose="020B0604020202020204" pitchFamily="34" charset="0"/>
              </a:rPr>
              <a:t>vào châu Âu </a:t>
            </a:r>
            <a:r>
              <a:rPr lang="vi-VN" sz="3400" u="sng" dirty="0">
                <a:solidFill>
                  <a:srgbClr val="FF0000"/>
                </a:solidFill>
                <a:latin typeface="Arial" panose="020B0604020202020204" pitchFamily="34" charset="0"/>
                <a:cs typeface="Arial" panose="020B0604020202020204" pitchFamily="34" charset="0"/>
              </a:rPr>
              <a:t>tăng mạnh </a:t>
            </a:r>
            <a:r>
              <a:rPr lang="vi-VN" sz="3400" dirty="0">
                <a:solidFill>
                  <a:srgbClr val="3333FF"/>
                </a:solidFill>
                <a:latin typeface="Arial" panose="020B0604020202020204" pitchFamily="34" charset="0"/>
                <a:cs typeface="Arial" panose="020B0604020202020204" pitchFamily="34" charset="0"/>
              </a:rPr>
              <a:t>(năm </a:t>
            </a:r>
            <a:r>
              <a:rPr lang="vi-VN" sz="3400" dirty="0" smtClean="0">
                <a:solidFill>
                  <a:srgbClr val="3333FF"/>
                </a:solidFill>
                <a:latin typeface="Arial" panose="020B0604020202020204" pitchFamily="34" charset="0"/>
                <a:cs typeface="Arial" panose="020B0604020202020204" pitchFamily="34" charset="0"/>
              </a:rPr>
              <a:t>20</a:t>
            </a:r>
            <a:r>
              <a:rPr lang="en-US" sz="3400" smtClean="0">
                <a:solidFill>
                  <a:srgbClr val="3333FF"/>
                </a:solidFill>
                <a:latin typeface="Arial" panose="020B0604020202020204" pitchFamily="34" charset="0"/>
                <a:cs typeface="Arial" panose="020B0604020202020204" pitchFamily="34" charset="0"/>
              </a:rPr>
              <a:t>20</a:t>
            </a:r>
            <a:r>
              <a:rPr lang="vi-VN" sz="3400" smtClean="0">
                <a:solidFill>
                  <a:srgbClr val="3333FF"/>
                </a:solidFill>
                <a:latin typeface="Arial" panose="020B0604020202020204" pitchFamily="34" charset="0"/>
                <a:cs typeface="Arial" panose="020B0604020202020204" pitchFamily="34" charset="0"/>
              </a:rPr>
              <a:t>, </a:t>
            </a:r>
            <a:r>
              <a:rPr lang="vi-VN" sz="3400">
                <a:solidFill>
                  <a:srgbClr val="3333FF"/>
                </a:solidFill>
                <a:latin typeface="Arial" panose="020B0604020202020204" pitchFamily="34" charset="0"/>
                <a:cs typeface="Arial" panose="020B0604020202020204" pitchFamily="34" charset="0"/>
              </a:rPr>
              <a:t>tiếp nhận </a:t>
            </a:r>
            <a:r>
              <a:rPr lang="vi-VN" sz="3400" u="sng">
                <a:solidFill>
                  <a:srgbClr val="FF0000"/>
                </a:solidFill>
                <a:latin typeface="Arial" panose="020B0604020202020204" pitchFamily="34" charset="0"/>
                <a:cs typeface="Arial" panose="020B0604020202020204" pitchFamily="34" charset="0"/>
              </a:rPr>
              <a:t>86,7 triệu người di cư </a:t>
            </a:r>
            <a:r>
              <a:rPr lang="vi-VN" sz="3400">
                <a:solidFill>
                  <a:srgbClr val="3333FF"/>
                </a:solidFill>
                <a:latin typeface="Arial" panose="020B0604020202020204" pitchFamily="34" charset="0"/>
                <a:cs typeface="Arial" panose="020B0604020202020204" pitchFamily="34" charset="0"/>
              </a:rPr>
              <a:t>quốc tế).</a:t>
            </a:r>
          </a:p>
        </p:txBody>
      </p:sp>
      <p:sp>
        <p:nvSpPr>
          <p:cNvPr id="13" name="Rectangle 12">
            <a:extLst>
              <a:ext uri="{FF2B5EF4-FFF2-40B4-BE49-F238E27FC236}">
                <a16:creationId xmlns:a16="http://schemas.microsoft.com/office/drawing/2014/main" xmlns="" id="{B263A0FD-837E-4891-87A6-8749F28DB88A}"/>
              </a:ext>
            </a:extLst>
          </p:cNvPr>
          <p:cNvSpPr/>
          <p:nvPr/>
        </p:nvSpPr>
        <p:spPr>
          <a:xfrm>
            <a:off x="132520" y="5617986"/>
            <a:ext cx="11383616" cy="1219886"/>
          </a:xfrm>
          <a:prstGeom prst="rect">
            <a:avLst/>
          </a:prstGeom>
        </p:spPr>
        <p:txBody>
          <a:bodyPr wrap="square">
            <a:spAutoFit/>
          </a:bodyPr>
          <a:lstStyle/>
          <a:p>
            <a:pPr indent="180340" algn="just">
              <a:lnSpc>
                <a:spcPct val="120000"/>
              </a:lnSpc>
              <a:spcAft>
                <a:spcPts val="0"/>
              </a:spcAft>
            </a:pPr>
            <a:r>
              <a:rPr lang="vi-VN" sz="32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Do nhu cầu về nguồn lao động và </a:t>
            </a:r>
            <a:r>
              <a:rPr lang="en-US" sz="3200" u="sng">
                <a:solidFill>
                  <a:srgbClr val="FF0000"/>
                </a:solidFill>
                <a:latin typeface="Arial" panose="020B0604020202020204" pitchFamily="34" charset="0"/>
                <a:ea typeface="Times New Roman" panose="02020603050405020304" pitchFamily="18" charset="0"/>
                <a:cs typeface="Arial" panose="020B0604020202020204" pitchFamily="34" charset="0"/>
              </a:rPr>
              <a:t>tìm kiếm việc làm </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nên di c</a:t>
            </a:r>
            <a:r>
              <a:rPr lang="vi-VN" sz="3200">
                <a:solidFill>
                  <a:srgbClr val="3333FF"/>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 trong nội bộ Châu Âu ngày càng tăng.</a:t>
            </a:r>
          </a:p>
        </p:txBody>
      </p:sp>
      <p:pic>
        <p:nvPicPr>
          <p:cNvPr id="14" name="Picture 13" descr="book9">
            <a:extLst>
              <a:ext uri="{FF2B5EF4-FFF2-40B4-BE49-F238E27FC236}">
                <a16:creationId xmlns:a16="http://schemas.microsoft.com/office/drawing/2014/main" xmlns="" id="{331D8997-6C93-44BC-BA4B-8DB6CDCEC4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87967" y="7202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8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xmlns=""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a16="http://schemas.microsoft.com/office/drawing/2014/main" xmlns="" id="{F67CCAD9-F704-4D04-B13E-FDA123A2D9E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13" name="Group 12">
            <a:extLst>
              <a:ext uri="{FF2B5EF4-FFF2-40B4-BE49-F238E27FC236}">
                <a16:creationId xmlns:a16="http://schemas.microsoft.com/office/drawing/2014/main" xmlns="" id="{7C6662F2-5514-4AE7-815F-F4627C5346C0}"/>
              </a:ext>
            </a:extLst>
          </p:cNvPr>
          <p:cNvGrpSpPr/>
          <p:nvPr/>
        </p:nvGrpSpPr>
        <p:grpSpPr>
          <a:xfrm>
            <a:off x="1848090" y="129068"/>
            <a:ext cx="5597740"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xmlns="" id="{B1FA3E79-0E17-4EDD-B065-8A13FA44E95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412A3D52-A011-4A11-B439-7E4B156A413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xmlns="" id="{4B80705F-959F-4D2F-B02B-6A82568AB7E2}"/>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a16="http://schemas.microsoft.com/office/drawing/2014/main" xmlns="" id="{49FB0249-A666-4F42-A6C4-7135B07C9AFC}"/>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xmlns="" id="{E76DAD1F-10F0-46D0-A385-D31F0E09F897}"/>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xmlns="" id="{044C8F43-DBEF-4443-9828-72D6A902A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spTree>
    <p:extLst>
      <p:ext uri="{BB962C8B-B14F-4D97-AF65-F5344CB8AC3E}">
        <p14:creationId xmlns:p14="http://schemas.microsoft.com/office/powerpoint/2010/main" val="20838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2063369-EAE7-4F7D-B9C1-A5470BBEB32F}"/>
              </a:ext>
            </a:extLst>
          </p:cNvPr>
          <p:cNvGrpSpPr/>
          <p:nvPr/>
        </p:nvGrpSpPr>
        <p:grpSpPr>
          <a:xfrm>
            <a:off x="1848089" y="129068"/>
            <a:ext cx="7260299"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xmlns=""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819CE66-C682-4887-9074-E3FC551DF695}"/>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8CED9A7E-9E4D-4038-BDA8-C4EFD0E93BD2}"/>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3C198D7D-D621-4828-BAB9-A4A3E669813A}"/>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xmlns="" id="{0423C0B3-5B22-4693-AE30-34D1671A7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sp>
        <p:nvSpPr>
          <p:cNvPr id="9" name="Rectangle 8">
            <a:extLst>
              <a:ext uri="{FF2B5EF4-FFF2-40B4-BE49-F238E27FC236}">
                <a16:creationId xmlns:a16="http://schemas.microsoft.com/office/drawing/2014/main" xmlns="" id="{A776159A-8FC3-4D4F-9277-9D35166C85D5}"/>
              </a:ext>
            </a:extLst>
          </p:cNvPr>
          <p:cNvSpPr/>
          <p:nvPr/>
        </p:nvSpPr>
        <p:spPr>
          <a:xfrm>
            <a:off x="974035" y="1639778"/>
            <a:ext cx="11383616" cy="1938992"/>
          </a:xfrm>
          <a:prstGeom prst="rect">
            <a:avLst/>
          </a:prstGeom>
        </p:spPr>
        <p:txBody>
          <a:bodyPr wrap="square">
            <a:spAutoFit/>
          </a:bodyPr>
          <a:lstStyle/>
          <a:p>
            <a:pPr algn="just"/>
            <a:r>
              <a:rPr lang="vi-VN" sz="4000" b="1">
                <a:solidFill>
                  <a:srgbClr val="3333FF"/>
                </a:solidFill>
                <a:latin typeface="Arial" panose="020B0604020202020204" pitchFamily="34" charset="0"/>
                <a:cs typeface="Arial" panose="020B0604020202020204" pitchFamily="34" charset="0"/>
              </a:rPr>
              <a:t>- </a:t>
            </a:r>
            <a:r>
              <a:rPr lang="en-US" sz="4000" b="1">
                <a:solidFill>
                  <a:srgbClr val="3333FF"/>
                </a:solidFill>
                <a:latin typeface="Arial" panose="020B0604020202020204" pitchFamily="34" charset="0"/>
                <a:cs typeface="Arial" panose="020B0604020202020204" pitchFamily="34" charset="0"/>
              </a:rPr>
              <a:t>Thuận lợi:</a:t>
            </a:r>
            <a:endParaRPr lang="en-US" sz="4000">
              <a:solidFill>
                <a:srgbClr val="3333FF"/>
              </a:solidFill>
              <a:latin typeface="Arial" panose="020B0604020202020204" pitchFamily="34" charset="0"/>
              <a:cs typeface="Arial" panose="020B0604020202020204" pitchFamily="34" charset="0"/>
            </a:endParaRPr>
          </a:p>
          <a:p>
            <a:pPr algn="just"/>
            <a:r>
              <a:rPr lang="en-US" sz="4000">
                <a:solidFill>
                  <a:srgbClr val="3333FF"/>
                </a:solidFill>
                <a:latin typeface="Arial" panose="020B0604020202020204" pitchFamily="34" charset="0"/>
                <a:cs typeface="Arial" panose="020B0604020202020204" pitchFamily="34" charset="0"/>
              </a:rPr>
              <a:t>+ Giải quyết tình trạng thiếu lao động</a:t>
            </a:r>
          </a:p>
          <a:p>
            <a:pPr algn="just"/>
            <a:r>
              <a:rPr lang="en-US" sz="4000">
                <a:solidFill>
                  <a:srgbClr val="3333FF"/>
                </a:solidFill>
                <a:latin typeface="Arial" panose="020B0604020202020204" pitchFamily="34" charset="0"/>
                <a:cs typeface="Arial" panose="020B0604020202020204" pitchFamily="34" charset="0"/>
              </a:rPr>
              <a:t>+ Tăng nhu cầu các sản phẩm và dịch vụ.</a:t>
            </a:r>
          </a:p>
        </p:txBody>
      </p:sp>
      <p:sp>
        <p:nvSpPr>
          <p:cNvPr id="10" name="Rectangle 9">
            <a:extLst>
              <a:ext uri="{FF2B5EF4-FFF2-40B4-BE49-F238E27FC236}">
                <a16:creationId xmlns:a16="http://schemas.microsoft.com/office/drawing/2014/main" xmlns="" id="{566BD71B-654C-408F-A448-2F5F56079C68}"/>
              </a:ext>
            </a:extLst>
          </p:cNvPr>
          <p:cNvSpPr/>
          <p:nvPr/>
        </p:nvSpPr>
        <p:spPr>
          <a:xfrm>
            <a:off x="974035" y="3677439"/>
            <a:ext cx="10961082" cy="1938992"/>
          </a:xfrm>
          <a:prstGeom prst="rect">
            <a:avLst/>
          </a:prstGeom>
        </p:spPr>
        <p:txBody>
          <a:bodyPr wrap="square">
            <a:spAutoFit/>
          </a:bodyPr>
          <a:lstStyle/>
          <a:p>
            <a:pPr marL="571500" indent="-571500" algn="just">
              <a:buFontTx/>
              <a:buChar char="-"/>
            </a:pPr>
            <a:r>
              <a:rPr lang="en-US" sz="4000" b="1">
                <a:solidFill>
                  <a:srgbClr val="3333FF"/>
                </a:solidFill>
                <a:latin typeface="Arial" panose="020B0604020202020204" pitchFamily="34" charset="0"/>
                <a:cs typeface="Arial" panose="020B0604020202020204" pitchFamily="34" charset="0"/>
              </a:rPr>
              <a:t>Khó khăn:</a:t>
            </a:r>
            <a:r>
              <a:rPr lang="en-US" sz="4000">
                <a:solidFill>
                  <a:srgbClr val="3333FF"/>
                </a:solidFill>
                <a:latin typeface="Arial" panose="020B0604020202020204" pitchFamily="34" charset="0"/>
                <a:cs typeface="Arial" panose="020B0604020202020204" pitchFamily="34" charset="0"/>
              </a:rPr>
              <a:t>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P</a:t>
            </a:r>
            <a:r>
              <a:rPr lang="en-US" sz="4000">
                <a:solidFill>
                  <a:srgbClr val="3333FF"/>
                </a:solidFill>
                <a:latin typeface="Arial" panose="020B0604020202020204" pitchFamily="34" charset="0"/>
                <a:cs typeface="Arial" panose="020B0604020202020204" pitchFamily="34" charset="0"/>
              </a:rPr>
              <a:t>hát triển kinh tế- xã hội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A</a:t>
            </a:r>
            <a:r>
              <a:rPr lang="en-US" sz="4000">
                <a:solidFill>
                  <a:srgbClr val="3333FF"/>
                </a:solidFill>
                <a:latin typeface="Arial" panose="020B0604020202020204" pitchFamily="34" charset="0"/>
                <a:cs typeface="Arial" panose="020B0604020202020204" pitchFamily="34" charset="0"/>
              </a:rPr>
              <a:t>n ninh trật tự</a:t>
            </a:r>
            <a:endParaRPr lang="en-US"/>
          </a:p>
        </p:txBody>
      </p:sp>
      <p:pic>
        <p:nvPicPr>
          <p:cNvPr id="11" name="Picture 10">
            <a:extLst>
              <a:ext uri="{FF2B5EF4-FFF2-40B4-BE49-F238E27FC236}">
                <a16:creationId xmlns:a16="http://schemas.microsoft.com/office/drawing/2014/main" xmlns="" id="{2998FF52-EDCE-433D-BB5E-9D6EAFB00A79}"/>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6929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69E9B99-AEF1-48E8-A7E7-CFDA085BD3FF}"/>
              </a:ext>
            </a:extLst>
          </p:cNvPr>
          <p:cNvGrpSpPr/>
          <p:nvPr/>
        </p:nvGrpSpPr>
        <p:grpSpPr>
          <a:xfrm>
            <a:off x="1655963" y="138001"/>
            <a:ext cx="7076829" cy="76400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ADCF54E0-CAAB-4655-964C-1DEB1C3B67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F3063F02-6813-4FEC-9278-4F84FE15261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E7516F7-A8C3-474D-AE44-711E4539B203}"/>
              </a:ext>
            </a:extLst>
          </p:cNvPr>
          <p:cNvSpPr txBox="1"/>
          <p:nvPr/>
        </p:nvSpPr>
        <p:spPr>
          <a:xfrm>
            <a:off x="2668073" y="291893"/>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F1395C82-2103-41CA-A5D6-EF9A5B42BFE5}"/>
              </a:ext>
            </a:extLst>
          </p:cNvPr>
          <p:cNvSpPr/>
          <p:nvPr/>
        </p:nvSpPr>
        <p:spPr>
          <a:xfrm>
            <a:off x="1546144" y="135077"/>
            <a:ext cx="1301952" cy="76400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4C187A66-AE67-4D04-BA01-8CBEAF1A838D}"/>
              </a:ext>
            </a:extLst>
          </p:cNvPr>
          <p:cNvSpPr/>
          <p:nvPr/>
        </p:nvSpPr>
        <p:spPr>
          <a:xfrm rot="5400000">
            <a:off x="2510372" y="37619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F725670C-DA90-4446-8725-E4278FCA4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0"/>
            <a:ext cx="1546144" cy="1108556"/>
          </a:xfrm>
          <a:prstGeom prst="rect">
            <a:avLst/>
          </a:prstGeom>
        </p:spPr>
      </p:pic>
      <p:pic>
        <p:nvPicPr>
          <p:cNvPr id="9" name="Picture 8">
            <a:extLst>
              <a:ext uri="{FF2B5EF4-FFF2-40B4-BE49-F238E27FC236}">
                <a16:creationId xmlns:a16="http://schemas.microsoft.com/office/drawing/2014/main" xmlns="" id="{9FFA1B97-1AEB-4D3D-8CE6-B6CC066ECF8F}"/>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0427252E-4FE1-414B-9C8C-658A4BA7151A}"/>
              </a:ext>
            </a:extLst>
          </p:cNvPr>
          <p:cNvGrpSpPr/>
          <p:nvPr/>
        </p:nvGrpSpPr>
        <p:grpSpPr>
          <a:xfrm>
            <a:off x="6964473" y="1005790"/>
            <a:ext cx="5049764" cy="5874076"/>
            <a:chOff x="6964473" y="1005790"/>
            <a:chExt cx="5049764" cy="5874076"/>
          </a:xfrm>
        </p:grpSpPr>
        <p:pic>
          <p:nvPicPr>
            <p:cNvPr id="2050" name="Picture 2">
              <a:extLst>
                <a:ext uri="{FF2B5EF4-FFF2-40B4-BE49-F238E27FC236}">
                  <a16:creationId xmlns:a16="http://schemas.microsoft.com/office/drawing/2014/main" xmlns="" id="{E10EAE38-222B-47EB-98D3-0857955E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11B0119-AD44-45E5-BDA0-9BDC67F78B05}"/>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3" name="Explosion: 8 Points 12">
            <a:extLst>
              <a:ext uri="{FF2B5EF4-FFF2-40B4-BE49-F238E27FC236}">
                <a16:creationId xmlns:a16="http://schemas.microsoft.com/office/drawing/2014/main" xmlns="" id="{7B4EA1C9-AE95-4C81-8E08-3E0CC2F5F5B0}"/>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a16="http://schemas.microsoft.com/office/drawing/2014/main" xmlns="" id="{45C41427-0723-4C68-B860-4C4C8CDF83D8}"/>
              </a:ext>
            </a:extLst>
          </p:cNvPr>
          <p:cNvSpPr>
            <a:spLocks noChangeArrowheads="1"/>
          </p:cNvSpPr>
          <p:nvPr/>
        </p:nvSpPr>
        <p:spPr bwMode="auto">
          <a:xfrm>
            <a:off x="522515" y="2278551"/>
            <a:ext cx="5996500" cy="286232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hóa</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Quá</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trình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biến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đổi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về</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các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lực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lượng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sản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xuất</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trí</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dân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cư</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những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vùng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không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phải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thành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a:t>
            </a:r>
          </a:p>
        </p:txBody>
      </p:sp>
    </p:spTree>
    <p:extLst>
      <p:ext uri="{BB962C8B-B14F-4D97-AF65-F5344CB8AC3E}">
        <p14:creationId xmlns:p14="http://schemas.microsoft.com/office/powerpoint/2010/main" val="34790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3" grpId="0" animBg="1"/>
      <p:bldP spid="13" grpId="1"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xmlns="" id="{BE2AB7F7-75BC-4C32-B0C6-F70E34B0B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xmlns="" id="{C632504C-0CBF-4257-B59E-65D038C3A71E}"/>
              </a:ext>
            </a:extLst>
          </p:cNvPr>
          <p:cNvGrpSpPr/>
          <p:nvPr/>
        </p:nvGrpSpPr>
        <p:grpSpPr>
          <a:xfrm>
            <a:off x="92513" y="2055526"/>
            <a:ext cx="6638307" cy="1983179"/>
            <a:chOff x="-180619" y="2055526"/>
            <a:chExt cx="6638307" cy="1983179"/>
          </a:xfrm>
        </p:grpSpPr>
        <p:sp>
          <p:nvSpPr>
            <p:cNvPr id="14" name="Speech Bubble: Rectangle with Corners Rounded 13">
              <a:extLst>
                <a:ext uri="{FF2B5EF4-FFF2-40B4-BE49-F238E27FC236}">
                  <a16:creationId xmlns:a16="http://schemas.microsoft.com/office/drawing/2014/main" xmlns="" id="{3D76199F-89C5-43D5-B3BD-50B5989C32A9}"/>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3B9C4C50-A4EE-4D0D-8002-5CF83F2FF850}"/>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Đọc thông tin mục 2 cho biết </a:t>
              </a:r>
            </a:p>
            <a:p>
              <a:pPr algn="ctr"/>
              <a:r>
                <a:rPr lang="en-US" sz="3600">
                  <a:solidFill>
                    <a:srgbClr val="FF0066"/>
                  </a:solidFill>
                  <a:latin typeface="Arial" panose="020B0604020202020204" pitchFamily="34" charset="0"/>
                  <a:cs typeface="Arial" panose="020B0604020202020204" pitchFamily="34" charset="0"/>
                </a:rPr>
                <a:t>các đặc điểm của đô thị hóa</a:t>
              </a:r>
            </a:p>
            <a:p>
              <a:pPr algn="ctr"/>
              <a:r>
                <a:rPr lang="en-US" sz="3600">
                  <a:solidFill>
                    <a:srgbClr val="FF0066"/>
                  </a:solidFill>
                  <a:latin typeface="Arial" panose="020B0604020202020204" pitchFamily="34" charset="0"/>
                  <a:cs typeface="Arial" panose="020B0604020202020204" pitchFamily="34" charset="0"/>
                </a:rPr>
                <a:t> ở Châu Âu?</a:t>
              </a:r>
            </a:p>
          </p:txBody>
        </p:sp>
      </p:grpSp>
      <p:pic>
        <p:nvPicPr>
          <p:cNvPr id="16" name="Picture 15">
            <a:extLst>
              <a:ext uri="{FF2B5EF4-FFF2-40B4-BE49-F238E27FC236}">
                <a16:creationId xmlns:a16="http://schemas.microsoft.com/office/drawing/2014/main" xmlns="" id="{98082AB3-FFE7-41D5-92B2-EE1FC364599F}"/>
              </a:ext>
            </a:extLst>
          </p:cNvPr>
          <p:cNvPicPr>
            <a:picLocks noChangeAspect="1"/>
          </p:cNvPicPr>
          <p:nvPr/>
        </p:nvPicPr>
        <p:blipFill rotWithShape="1">
          <a:blip r:embed="rId5"/>
          <a:srcRect l="39749" t="43556" r="43417" b="27111"/>
          <a:stretch/>
        </p:blipFill>
        <p:spPr>
          <a:xfrm>
            <a:off x="422679" y="5284052"/>
            <a:ext cx="1550893" cy="1520182"/>
          </a:xfrm>
          <a:prstGeom prst="rect">
            <a:avLst/>
          </a:prstGeom>
        </p:spPr>
      </p:pic>
    </p:spTree>
    <p:extLst>
      <p:ext uri="{BB962C8B-B14F-4D97-AF65-F5344CB8AC3E}">
        <p14:creationId xmlns:p14="http://schemas.microsoft.com/office/powerpoint/2010/main" val="14537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724024" y="519112"/>
            <a:ext cx="103457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a16="http://schemas.microsoft.com/office/drawing/2014/main" xmlns=""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diễn ra sớm</a:t>
            </a:r>
          </a:p>
        </p:txBody>
      </p:sp>
      <p:sp>
        <p:nvSpPr>
          <p:cNvPr id="3" name="Rectangle 2">
            <a:extLst>
              <a:ext uri="{FF2B5EF4-FFF2-40B4-BE49-F238E27FC236}">
                <a16:creationId xmlns:a16="http://schemas.microsoft.com/office/drawing/2014/main" xmlns="" id="{C2BAA20B-6FA9-4E85-A608-E3F7D47F3A5C}"/>
              </a:ext>
            </a:extLst>
          </p:cNvPr>
          <p:cNvSpPr/>
          <p:nvPr/>
        </p:nvSpPr>
        <p:spPr>
          <a:xfrm>
            <a:off x="238539" y="1698094"/>
            <a:ext cx="12248866" cy="1323439"/>
          </a:xfrm>
          <a:prstGeom prst="rect">
            <a:avLst/>
          </a:prstGeom>
        </p:spPr>
        <p:txBody>
          <a:bodyPr wrap="none">
            <a:spAutoFit/>
          </a:bodyPr>
          <a:lstStyle/>
          <a:p>
            <a:r>
              <a:rPr lang="en-US" sz="4000">
                <a:solidFill>
                  <a:srgbClr val="1C11AF"/>
                </a:solidFill>
                <a:latin typeface="Arial" panose="020B0604020202020204" pitchFamily="34" charset="0"/>
                <a:cs typeface="Arial" panose="020B0604020202020204" pitchFamily="34" charset="0"/>
              </a:rPr>
              <a:t>- Quá trình ĐTH phát triển mạnh mẽ cuối thế kỉ XVIII </a:t>
            </a:r>
          </a:p>
          <a:p>
            <a:r>
              <a:rPr lang="en-US" sz="4000">
                <a:solidFill>
                  <a:srgbClr val="1C11AF"/>
                </a:solidFill>
                <a:latin typeface="Arial" panose="020B0604020202020204" pitchFamily="34" charset="0"/>
                <a:cs typeface="Arial" panose="020B0604020202020204" pitchFamily="34" charset="0"/>
              </a:rPr>
              <a:t>gắn liền với sự ra đời của cách mạng CN Anh</a:t>
            </a:r>
          </a:p>
        </p:txBody>
      </p:sp>
      <p:sp>
        <p:nvSpPr>
          <p:cNvPr id="13" name="Rectangle 12">
            <a:extLst>
              <a:ext uri="{FF2B5EF4-FFF2-40B4-BE49-F238E27FC236}">
                <a16:creationId xmlns:a16="http://schemas.microsoft.com/office/drawing/2014/main" xmlns=""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Thế kỉ XIX quá trình CNH khiến dân đô thị tăng</a:t>
            </a:r>
          </a:p>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Xuất hiện các đô thị lớn.</a:t>
            </a:r>
          </a:p>
        </p:txBody>
      </p:sp>
      <p:pic>
        <p:nvPicPr>
          <p:cNvPr id="7" name="Picture 6">
            <a:extLst>
              <a:ext uri="{FF2B5EF4-FFF2-40B4-BE49-F238E27FC236}">
                <a16:creationId xmlns:a16="http://schemas.microsoft.com/office/drawing/2014/main" xmlns="" id="{3F65D32B-2124-4DA5-B163-617869D55E83}"/>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502232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a16="http://schemas.microsoft.com/office/drawing/2014/main" xmlns=""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Mức ĐTH cao</a:t>
            </a:r>
          </a:p>
        </p:txBody>
      </p:sp>
      <p:sp>
        <p:nvSpPr>
          <p:cNvPr id="13" name="Rectangle 12">
            <a:extLst>
              <a:ext uri="{FF2B5EF4-FFF2-40B4-BE49-F238E27FC236}">
                <a16:creationId xmlns:a16="http://schemas.microsoft.com/office/drawing/2014/main" xmlns="" id="{ED393E2A-D4E9-4FC9-9ECE-6242D65F987F}"/>
              </a:ext>
            </a:extLst>
          </p:cNvPr>
          <p:cNvSpPr/>
          <p:nvPr/>
        </p:nvSpPr>
        <p:spPr>
          <a:xfrm>
            <a:off x="596347" y="1494246"/>
            <a:ext cx="10296939" cy="1200329"/>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Châu Âu có khoảng 75% dân số sống trong các đô thị và h</a:t>
            </a:r>
            <a:r>
              <a:rPr lang="vi-VN" sz="3600">
                <a:solidFill>
                  <a:srgbClr val="1C11AF"/>
                </a:solidFill>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p:txBody>
      </p:sp>
      <p:pic>
        <p:nvPicPr>
          <p:cNvPr id="9" name="Picture 8" descr="Icon&#10;&#10;Description automatically generated">
            <a:extLst>
              <a:ext uri="{FF2B5EF4-FFF2-40B4-BE49-F238E27FC236}">
                <a16:creationId xmlns:a16="http://schemas.microsoft.com/office/drawing/2014/main" xmlns="" id="{E4E16304-5A2A-4B06-9BBB-79FA88A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a16="http://schemas.microsoft.com/office/drawing/2014/main" xmlns=""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a16="http://schemas.microsoft.com/office/drawing/2014/main" xmlns="" id="{301EFE90-F6B7-4AD3-9D12-510A20F5BB13}"/>
              </a:ext>
            </a:extLst>
          </p:cNvPr>
          <p:cNvSpPr/>
          <p:nvPr/>
        </p:nvSpPr>
        <p:spPr>
          <a:xfrm>
            <a:off x="484911" y="3953388"/>
            <a:ext cx="10296939" cy="646331"/>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Đô thị hóa nông thôn phát triển=&gt; Đô thị vệ tinh</a:t>
            </a:r>
          </a:p>
        </p:txBody>
      </p:sp>
      <p:pic>
        <p:nvPicPr>
          <p:cNvPr id="14" name="Picture 13">
            <a:extLst>
              <a:ext uri="{FF2B5EF4-FFF2-40B4-BE49-F238E27FC236}">
                <a16:creationId xmlns:a16="http://schemas.microsoft.com/office/drawing/2014/main" xmlns="" id="{5812DAC4-CE83-4CD7-B783-040FE9EA5854}"/>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6527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3" name="TextBox 12">
            <a:extLst>
              <a:ext uri="{FF2B5EF4-FFF2-40B4-BE49-F238E27FC236}">
                <a16:creationId xmlns:a16="http://schemas.microsoft.com/office/drawing/2014/main" xmlns="" id="{92F8469F-E673-4EBE-8BC7-4D7389D9FBA9}"/>
              </a:ext>
            </a:extLst>
          </p:cNvPr>
          <p:cNvSpPr txBox="1"/>
          <p:nvPr/>
        </p:nvSpPr>
        <p:spPr>
          <a:xfrm>
            <a:off x="425532" y="1852098"/>
            <a:ext cx="11887199" cy="2308324"/>
          </a:xfrm>
          <a:prstGeom prst="rect">
            <a:avLst/>
          </a:prstGeom>
          <a:noFill/>
        </p:spPr>
        <p:txBody>
          <a:bodyPr wrap="square" rtlCol="0">
            <a:spAutoFit/>
          </a:bodyPr>
          <a:lstStyle/>
          <a:p>
            <a:pPr marL="571500" indent="-571500" algn="just">
              <a:buFontTx/>
              <a:buChar char="-"/>
            </a:pPr>
            <a:r>
              <a:rPr lang="en-US" sz="3600">
                <a:solidFill>
                  <a:srgbClr val="3333FF"/>
                </a:solidFill>
                <a:latin typeface="Arial" panose="020B0604020202020204" pitchFamily="34" charset="0"/>
                <a:cs typeface="Arial" panose="020B0604020202020204" pitchFamily="34" charset="0"/>
              </a:rPr>
              <a:t>ĐTH </a:t>
            </a:r>
            <a:r>
              <a:rPr lang="en-US" sz="3600">
                <a:solidFill>
                  <a:srgbClr val="FF0066"/>
                </a:solidFill>
                <a:latin typeface="Arial" panose="020B0604020202020204" pitchFamily="34" charset="0"/>
                <a:cs typeface="Arial" panose="020B0604020202020204" pitchFamily="34" charset="0"/>
              </a:rPr>
              <a:t>diễn ra sớm</a:t>
            </a:r>
            <a:r>
              <a:rPr lang="en-US" sz="3600">
                <a:solidFill>
                  <a:srgbClr val="3333FF"/>
                </a:solidFill>
                <a:latin typeface="Arial" panose="020B0604020202020204" pitchFamily="34" charset="0"/>
                <a:cs typeface="Arial" panose="020B0604020202020204" pitchFamily="34" charset="0"/>
              </a:rPr>
              <a:t>: cuối thế kỉ XIX</a:t>
            </a:r>
          </a:p>
          <a:p>
            <a:pPr marL="571500" indent="-571500" algn="just">
              <a:buFontTx/>
              <a:buChar char="-"/>
            </a:pPr>
            <a:r>
              <a:rPr lang="en-US" sz="3600">
                <a:solidFill>
                  <a:srgbClr val="3333FF"/>
                </a:solidFill>
                <a:latin typeface="Arial" panose="020B0604020202020204" pitchFamily="34" charset="0"/>
                <a:cs typeface="Arial" panose="020B0604020202020204" pitchFamily="34" charset="0"/>
              </a:rPr>
              <a:t>Mức độ </a:t>
            </a:r>
            <a:r>
              <a:rPr lang="en-US" sz="3600">
                <a:solidFill>
                  <a:srgbClr val="FF0066"/>
                </a:solidFill>
                <a:latin typeface="Arial" panose="020B0604020202020204" pitchFamily="34" charset="0"/>
                <a:cs typeface="Arial" panose="020B0604020202020204" pitchFamily="34" charset="0"/>
              </a:rPr>
              <a:t>ĐTH cao</a:t>
            </a:r>
            <a:r>
              <a:rPr lang="en-US" sz="3600">
                <a:solidFill>
                  <a:srgbClr val="3333FF"/>
                </a:solidFill>
                <a:latin typeface="Arial" panose="020B0604020202020204" pitchFamily="34" charset="0"/>
                <a:cs typeface="Arial" panose="020B0604020202020204" pitchFamily="34" charset="0"/>
              </a:rPr>
              <a:t>: có khoảng </a:t>
            </a:r>
            <a:r>
              <a:rPr lang="en-US" sz="3600">
                <a:solidFill>
                  <a:srgbClr val="FF0066"/>
                </a:solidFill>
                <a:latin typeface="Arial" panose="020B0604020202020204" pitchFamily="34" charset="0"/>
                <a:cs typeface="Arial" panose="020B0604020202020204" pitchFamily="34" charset="0"/>
              </a:rPr>
              <a:t>75%</a:t>
            </a:r>
            <a:r>
              <a:rPr lang="en-US" sz="3600">
                <a:solidFill>
                  <a:srgbClr val="3333FF"/>
                </a:solidFill>
                <a:latin typeface="Arial" panose="020B0604020202020204" pitchFamily="34" charset="0"/>
                <a:cs typeface="Arial" panose="020B0604020202020204" pitchFamily="34" charset="0"/>
              </a:rPr>
              <a:t> dân số sống </a:t>
            </a:r>
          </a:p>
          <a:p>
            <a:pPr algn="just"/>
            <a:r>
              <a:rPr lang="en-US" sz="3600">
                <a:solidFill>
                  <a:srgbClr val="3333FF"/>
                </a:solidFill>
                <a:latin typeface="Arial" panose="020B0604020202020204" pitchFamily="34" charset="0"/>
                <a:cs typeface="Arial" panose="020B0604020202020204" pitchFamily="34" charset="0"/>
              </a:rPr>
              <a:t>trong các đô thị và h</a:t>
            </a:r>
            <a:r>
              <a:rPr lang="vi-VN" sz="3600">
                <a:solidFill>
                  <a:srgbClr val="3333FF"/>
                </a:solidFill>
                <a:latin typeface="Arial" panose="020B0604020202020204" pitchFamily="34" charset="0"/>
                <a:cs typeface="Arial" panose="020B0604020202020204" pitchFamily="34" charset="0"/>
              </a:rPr>
              <a:t>ơ</a:t>
            </a:r>
            <a:r>
              <a:rPr lang="en-US" sz="3600">
                <a:solidFill>
                  <a:srgbClr val="3333FF"/>
                </a:solidFill>
                <a:latin typeface="Arial" panose="020B0604020202020204" pitchFamily="34" charset="0"/>
                <a:cs typeface="Arial" panose="020B0604020202020204" pitchFamily="34" charset="0"/>
              </a:rPr>
              <a:t>n 50 thành phố trên 1 triệu dân</a:t>
            </a:r>
          </a:p>
          <a:p>
            <a:pPr marL="342900" indent="-342900" algn="just">
              <a:buFontTx/>
              <a:buChar char="-"/>
            </a:pPr>
            <a:r>
              <a:rPr lang="en-US" sz="3600">
                <a:solidFill>
                  <a:srgbClr val="3333FF"/>
                </a:solidFill>
                <a:latin typeface="Arial" panose="020B0604020202020204" pitchFamily="34" charset="0"/>
                <a:cs typeface="Arial" panose="020B0604020202020204" pitchFamily="34" charset="0"/>
              </a:rPr>
              <a:t>Đô thị hóa nông thôn phát triển</a:t>
            </a:r>
          </a:p>
        </p:txBody>
      </p:sp>
      <p:pic>
        <p:nvPicPr>
          <p:cNvPr id="14" name="Picture 13" descr="book9">
            <a:extLst>
              <a:ext uri="{FF2B5EF4-FFF2-40B4-BE49-F238E27FC236}">
                <a16:creationId xmlns:a16="http://schemas.microsoft.com/office/drawing/2014/main" xmlns="" id="{13F4C494-76EF-451D-82EA-9ECFC8E0056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46841" y="888263"/>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4"/>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xmlns="" id="{BE2AB7F7-75BC-4C32-B0C6-F70E34B0B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E694B687-C36C-46C0-95E4-C241FDA81B07}"/>
              </a:ext>
            </a:extLst>
          </p:cNvPr>
          <p:cNvGrpSpPr/>
          <p:nvPr/>
        </p:nvGrpSpPr>
        <p:grpSpPr>
          <a:xfrm>
            <a:off x="-46271" y="2174796"/>
            <a:ext cx="4855341" cy="3072496"/>
            <a:chOff x="-46271" y="2174796"/>
            <a:chExt cx="4855341" cy="3072496"/>
          </a:xfrm>
        </p:grpSpPr>
        <p:sp>
          <p:nvSpPr>
            <p:cNvPr id="13" name="Speech Bubble: Rectangle with Corners Rounded 12">
              <a:extLst>
                <a:ext uri="{FF2B5EF4-FFF2-40B4-BE49-F238E27FC236}">
                  <a16:creationId xmlns:a16="http://schemas.microsoft.com/office/drawing/2014/main" xmlns="" id="{B07D95FC-52EE-4C31-97F1-EF920D216667}"/>
                </a:ext>
              </a:extLst>
            </p:cNvPr>
            <p:cNvSpPr/>
            <p:nvPr/>
          </p:nvSpPr>
          <p:spPr>
            <a:xfrm>
              <a:off x="150307" y="2174796"/>
              <a:ext cx="4292256" cy="3072496"/>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xmlns="" id="{E7D99AF1-48AA-440E-8FD9-AE0604209C2B}"/>
                </a:ext>
              </a:extLst>
            </p:cNvPr>
            <p:cNvSpPr txBox="1"/>
            <p:nvPr/>
          </p:nvSpPr>
          <p:spPr>
            <a:xfrm>
              <a:off x="-46271" y="2556882"/>
              <a:ext cx="4855341" cy="2308324"/>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6" name="Flowchart: Connector 15">
            <a:extLst>
              <a:ext uri="{FF2B5EF4-FFF2-40B4-BE49-F238E27FC236}">
                <a16:creationId xmlns:a16="http://schemas.microsoft.com/office/drawing/2014/main" xmlns=""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pic>
        <p:nvPicPr>
          <p:cNvPr id="18" name="Picture 17" descr="A picture containing text, sky, outdoor, building&#10;&#10;Description automatically generated">
            <a:extLst>
              <a:ext uri="{FF2B5EF4-FFF2-40B4-BE49-F238E27FC236}">
                <a16:creationId xmlns:a16="http://schemas.microsoft.com/office/drawing/2014/main" xmlns="" id="{B507D655-73CC-48A1-996E-DA01606B8084}"/>
              </a:ext>
            </a:extLst>
          </p:cNvPr>
          <p:cNvPicPr>
            <a:picLocks noChangeAspect="1"/>
          </p:cNvPicPr>
          <p:nvPr/>
        </p:nvPicPr>
        <p:blipFill rotWithShape="1">
          <a:blip r:embed="rId6">
            <a:extLst>
              <a:ext uri="{28A0092B-C50C-407E-A947-70E740481C1C}">
                <a14:useLocalDpi xmlns:a14="http://schemas.microsoft.com/office/drawing/2010/main" val="0"/>
              </a:ext>
            </a:extLst>
          </a:blip>
          <a:srcRect b="7094"/>
          <a:stretch/>
        </p:blipFill>
        <p:spPr>
          <a:xfrm>
            <a:off x="404864" y="1463310"/>
            <a:ext cx="6096000" cy="4184556"/>
          </a:xfrm>
          <a:prstGeom prst="rect">
            <a:avLst/>
          </a:prstGeom>
        </p:spPr>
      </p:pic>
      <p:sp>
        <p:nvSpPr>
          <p:cNvPr id="19" name="Rectangle 18">
            <a:extLst>
              <a:ext uri="{FF2B5EF4-FFF2-40B4-BE49-F238E27FC236}">
                <a16:creationId xmlns:a16="http://schemas.microsoft.com/office/drawing/2014/main" xmlns="" id="{6D03C6D6-E2C1-42F5-9E8A-2A305B289723}"/>
              </a:ext>
            </a:extLst>
          </p:cNvPr>
          <p:cNvSpPr/>
          <p:nvPr/>
        </p:nvSpPr>
        <p:spPr>
          <a:xfrm>
            <a:off x="434088" y="5665911"/>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20" name="Picture 19" descr="A picture containing outdoor, sky, road, building&#10;&#10;Description automatically generated">
            <a:extLst>
              <a:ext uri="{FF2B5EF4-FFF2-40B4-BE49-F238E27FC236}">
                <a16:creationId xmlns:a16="http://schemas.microsoft.com/office/drawing/2014/main" xmlns="" id="{8CEE966E-E477-4B56-A6B3-AA591440C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878" y="1459843"/>
            <a:ext cx="6123985" cy="4184151"/>
          </a:xfrm>
          <a:prstGeom prst="rect">
            <a:avLst/>
          </a:prstGeom>
        </p:spPr>
      </p:pic>
      <p:sp>
        <p:nvSpPr>
          <p:cNvPr id="21" name="Flowchart: Connector 20">
            <a:extLst>
              <a:ext uri="{FF2B5EF4-FFF2-40B4-BE49-F238E27FC236}">
                <a16:creationId xmlns:a16="http://schemas.microsoft.com/office/drawing/2014/main" xmlns=""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23" name="Picture 22" descr="A picture containing tree, outdoor, sky, building&#10;&#10;Description automatically generated">
            <a:extLst>
              <a:ext uri="{FF2B5EF4-FFF2-40B4-BE49-F238E27FC236}">
                <a16:creationId xmlns:a16="http://schemas.microsoft.com/office/drawing/2014/main" xmlns="" id="{770FCED7-BE81-4272-A0FF-767C2DD961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76" y="1455970"/>
            <a:ext cx="6153211" cy="4195397"/>
          </a:xfrm>
          <a:prstGeom prst="rect">
            <a:avLst/>
          </a:prstGeom>
        </p:spPr>
      </p:pic>
      <p:sp>
        <p:nvSpPr>
          <p:cNvPr id="24" name="Rectangle 23">
            <a:extLst>
              <a:ext uri="{FF2B5EF4-FFF2-40B4-BE49-F238E27FC236}">
                <a16:creationId xmlns:a16="http://schemas.microsoft.com/office/drawing/2014/main" xmlns="" id="{3236E815-220F-4DF6-93FB-202B408E1D25}"/>
              </a:ext>
            </a:extLst>
          </p:cNvPr>
          <p:cNvSpPr/>
          <p:nvPr/>
        </p:nvSpPr>
        <p:spPr>
          <a:xfrm>
            <a:off x="434088" y="5778456"/>
            <a:ext cx="6423171" cy="1015663"/>
          </a:xfrm>
          <a:prstGeom prst="rect">
            <a:avLst/>
          </a:prstGeom>
          <a:solidFill>
            <a:schemeClr val="bg1"/>
          </a:solidFill>
        </p:spPr>
        <p:txBody>
          <a:bodyPr wrap="square">
            <a:spAutoFit/>
          </a:bodyPr>
          <a:lstStyle/>
          <a:p>
            <a:r>
              <a:rPr lang="vi-VN" sz="2000" b="1">
                <a:solidFill>
                  <a:srgbClr val="00B050"/>
                </a:solidFill>
              </a:rPr>
              <a:t>Paris</a:t>
            </a:r>
            <a:r>
              <a:rPr lang="vi-VN" sz="2000">
                <a:solidFill>
                  <a:srgbClr val="00B050"/>
                </a:solidFill>
              </a:rPr>
              <a:t> là thành phố thủ đô nước Pháp. Đây là thành phố lớn nhất, trung tâm chính trị, văn hoá, khoa học, kinh tế, du lịch của Pháp.</a:t>
            </a:r>
            <a:endParaRPr lang="en-US" sz="2000">
              <a:solidFill>
                <a:srgbClr val="00B050"/>
              </a:solidFill>
            </a:endParaRPr>
          </a:p>
        </p:txBody>
      </p:sp>
      <p:pic>
        <p:nvPicPr>
          <p:cNvPr id="25" name="Picture 24" descr="A picture containing water, outdoor, building, city&#10;&#10;Description automatically generated">
            <a:extLst>
              <a:ext uri="{FF2B5EF4-FFF2-40B4-BE49-F238E27FC236}">
                <a16:creationId xmlns:a16="http://schemas.microsoft.com/office/drawing/2014/main" xmlns="" id="{FA59623B-AF45-4A73-AFAC-6EBB4A93CD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710" y="1469853"/>
            <a:ext cx="6218377" cy="4181480"/>
          </a:xfrm>
          <a:prstGeom prst="rect">
            <a:avLst/>
          </a:prstGeom>
        </p:spPr>
      </p:pic>
    </p:spTree>
    <p:extLst>
      <p:ext uri="{BB962C8B-B14F-4D97-AF65-F5344CB8AC3E}">
        <p14:creationId xmlns:p14="http://schemas.microsoft.com/office/powerpoint/2010/main" val="7357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par>
                          <p:cTn id="62" fill="hold">
                            <p:stCondLst>
                              <p:cond delay="500"/>
                            </p:stCondLst>
                            <p:childTnLst>
                              <p:par>
                                <p:cTn id="63" presetID="16" presetClass="entr" presetSubtype="21"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19" grpId="1"/>
      <p:bldP spid="19" grpId="2"/>
      <p:bldP spid="21" grpId="0" animBg="1"/>
      <p:bldP spid="22" grpId="0"/>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4"/>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xmlns="" id="{BE2AB7F7-75BC-4C32-B0C6-F70E34B0B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6" name="Flowchart: Connector 15">
            <a:extLst>
              <a:ext uri="{FF2B5EF4-FFF2-40B4-BE49-F238E27FC236}">
                <a16:creationId xmlns:a16="http://schemas.microsoft.com/office/drawing/2014/main" xmlns=""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1" name="Flowchart: Connector 20">
            <a:extLst>
              <a:ext uri="{FF2B5EF4-FFF2-40B4-BE49-F238E27FC236}">
                <a16:creationId xmlns:a16="http://schemas.microsoft.com/office/drawing/2014/main" xmlns=""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6" name="Flowchart: Connector 25">
            <a:extLst>
              <a:ext uri="{FF2B5EF4-FFF2-40B4-BE49-F238E27FC236}">
                <a16:creationId xmlns:a16="http://schemas.microsoft.com/office/drawing/2014/main" xmlns="" id="{7A1C5CE4-795B-48A3-955F-0CF09FDF7A7C}"/>
              </a:ext>
            </a:extLst>
          </p:cNvPr>
          <p:cNvSpPr/>
          <p:nvPr/>
        </p:nvSpPr>
        <p:spPr>
          <a:xfrm>
            <a:off x="9947792" y="3128573"/>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3EBE364C-501E-4863-9237-8323916A4D5C}"/>
              </a:ext>
            </a:extLst>
          </p:cNvPr>
          <p:cNvSpPr txBox="1"/>
          <p:nvPr/>
        </p:nvSpPr>
        <p:spPr>
          <a:xfrm>
            <a:off x="9886868" y="276803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8" name="Rectangle 27">
            <a:extLst>
              <a:ext uri="{FF2B5EF4-FFF2-40B4-BE49-F238E27FC236}">
                <a16:creationId xmlns:a16="http://schemas.microsoft.com/office/drawing/2014/main" xmlns="" id="{953E7D89-66C2-4569-8AA0-33B6A30C7699}"/>
              </a:ext>
            </a:extLst>
          </p:cNvPr>
          <p:cNvSpPr/>
          <p:nvPr/>
        </p:nvSpPr>
        <p:spPr>
          <a:xfrm>
            <a:off x="846582" y="5285235"/>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xmlns="" id="{A2E1DD94-B40F-4C04-A5F4-61079546EB07}"/>
              </a:ext>
            </a:extLst>
          </p:cNvPr>
          <p:cNvPicPr>
            <a:picLocks noChangeAspect="1"/>
          </p:cNvPicPr>
          <p:nvPr/>
        </p:nvPicPr>
        <p:blipFill>
          <a:blip r:embed="rId6"/>
          <a:stretch>
            <a:fillRect/>
          </a:stretch>
        </p:blipFill>
        <p:spPr>
          <a:xfrm>
            <a:off x="463406" y="1429395"/>
            <a:ext cx="5582429" cy="3753374"/>
          </a:xfrm>
          <a:prstGeom prst="rect">
            <a:avLst/>
          </a:prstGeom>
        </p:spPr>
      </p:pic>
      <p:pic>
        <p:nvPicPr>
          <p:cNvPr id="31" name="Picture 30">
            <a:extLst>
              <a:ext uri="{FF2B5EF4-FFF2-40B4-BE49-F238E27FC236}">
                <a16:creationId xmlns:a16="http://schemas.microsoft.com/office/drawing/2014/main" xmlns="" id="{61474033-3632-4EE9-BE9D-E23865C4A447}"/>
              </a:ext>
            </a:extLst>
          </p:cNvPr>
          <p:cNvPicPr>
            <a:picLocks noChangeAspect="1"/>
          </p:cNvPicPr>
          <p:nvPr/>
        </p:nvPicPr>
        <p:blipFill>
          <a:blip r:embed="rId7"/>
          <a:stretch>
            <a:fillRect/>
          </a:stretch>
        </p:blipFill>
        <p:spPr>
          <a:xfrm>
            <a:off x="463406" y="1381763"/>
            <a:ext cx="5668166" cy="3848637"/>
          </a:xfrm>
          <a:prstGeom prst="rect">
            <a:avLst/>
          </a:prstGeom>
        </p:spPr>
      </p:pic>
      <p:sp>
        <p:nvSpPr>
          <p:cNvPr id="32" name="Flowchart: Connector 31">
            <a:extLst>
              <a:ext uri="{FF2B5EF4-FFF2-40B4-BE49-F238E27FC236}">
                <a16:creationId xmlns:a16="http://schemas.microsoft.com/office/drawing/2014/main" xmlns="" id="{FECCED1F-C554-42F4-9D5B-4CC322CB4879}"/>
              </a:ext>
            </a:extLst>
          </p:cNvPr>
          <p:cNvSpPr/>
          <p:nvPr/>
        </p:nvSpPr>
        <p:spPr>
          <a:xfrm>
            <a:off x="8201012" y="384887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13D4630C-C5FC-4414-B202-6FE4EB6C8328}"/>
              </a:ext>
            </a:extLst>
          </p:cNvPr>
          <p:cNvSpPr txBox="1"/>
          <p:nvPr/>
        </p:nvSpPr>
        <p:spPr>
          <a:xfrm>
            <a:off x="6871073" y="364881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34" name="Rectangle 33">
            <a:extLst>
              <a:ext uri="{FF2B5EF4-FFF2-40B4-BE49-F238E27FC236}">
                <a16:creationId xmlns:a16="http://schemas.microsoft.com/office/drawing/2014/main" xmlns="" id="{212262B2-C072-4EA8-BEE6-ADF3507D631E}"/>
              </a:ext>
            </a:extLst>
          </p:cNvPr>
          <p:cNvSpPr/>
          <p:nvPr/>
        </p:nvSpPr>
        <p:spPr>
          <a:xfrm>
            <a:off x="565710" y="5428605"/>
            <a:ext cx="5714280" cy="1015663"/>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8" tooltip="Thành phố New York">
                  <a:extLst>
                    <a:ext uri="{A12FA001-AC4F-418D-AE19-62706E023703}">
                      <ahyp:hlinkClr xmlns:ahyp="http://schemas.microsoft.com/office/drawing/2018/hyperlinkcolor" xmlns=""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35" name="Picture 34">
            <a:extLst>
              <a:ext uri="{FF2B5EF4-FFF2-40B4-BE49-F238E27FC236}">
                <a16:creationId xmlns:a16="http://schemas.microsoft.com/office/drawing/2014/main" xmlns="" id="{9A3C70DC-3E5C-4B1A-B5A7-2854F78A1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790" y="1420880"/>
            <a:ext cx="5714280" cy="3809520"/>
          </a:xfrm>
          <a:prstGeom prst="rect">
            <a:avLst/>
          </a:prstGeom>
        </p:spPr>
      </p:pic>
      <p:sp>
        <p:nvSpPr>
          <p:cNvPr id="37" name="Flowchart: Connector 36">
            <a:extLst>
              <a:ext uri="{FF2B5EF4-FFF2-40B4-BE49-F238E27FC236}">
                <a16:creationId xmlns:a16="http://schemas.microsoft.com/office/drawing/2014/main" xmlns="" id="{9C1BF21D-0AD5-40CC-B2D4-247D43E01D66}"/>
              </a:ext>
            </a:extLst>
          </p:cNvPr>
          <p:cNvSpPr/>
          <p:nvPr/>
        </p:nvSpPr>
        <p:spPr>
          <a:xfrm>
            <a:off x="7643953" y="483639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2523BD0C-EF69-4963-B809-063DE3664B5C}"/>
              </a:ext>
            </a:extLst>
          </p:cNvPr>
          <p:cNvSpPr txBox="1"/>
          <p:nvPr/>
        </p:nvSpPr>
        <p:spPr>
          <a:xfrm>
            <a:off x="7128084" y="454489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pic>
        <p:nvPicPr>
          <p:cNvPr id="39" name="Picture 38" descr="A picture containing clock, outdoor, water, sky&#10;&#10;Description automatically generated">
            <a:extLst>
              <a:ext uri="{FF2B5EF4-FFF2-40B4-BE49-F238E27FC236}">
                <a16:creationId xmlns:a16="http://schemas.microsoft.com/office/drawing/2014/main" xmlns="" id="{E32A8100-DC39-4172-A688-E608D790E4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035" y="1398242"/>
            <a:ext cx="5727035" cy="3851081"/>
          </a:xfrm>
          <a:prstGeom prst="rect">
            <a:avLst/>
          </a:prstGeom>
        </p:spPr>
      </p:pic>
      <p:sp>
        <p:nvSpPr>
          <p:cNvPr id="40" name="Rectangle 39">
            <a:extLst>
              <a:ext uri="{FF2B5EF4-FFF2-40B4-BE49-F238E27FC236}">
                <a16:creationId xmlns:a16="http://schemas.microsoft.com/office/drawing/2014/main" xmlns="" id="{771CF99A-331E-46D6-BC89-75F25821F87B}"/>
              </a:ext>
            </a:extLst>
          </p:cNvPr>
          <p:cNvSpPr/>
          <p:nvPr/>
        </p:nvSpPr>
        <p:spPr>
          <a:xfrm>
            <a:off x="629847" y="5234847"/>
            <a:ext cx="5637310" cy="1569660"/>
          </a:xfrm>
          <a:prstGeom prst="rect">
            <a:avLst/>
          </a:prstGeom>
          <a:solidFill>
            <a:schemeClr val="bg1"/>
          </a:solidFill>
        </p:spPr>
        <p:txBody>
          <a:bodyPr wrap="square">
            <a:spAutoFit/>
          </a:bodyPr>
          <a:lstStyle/>
          <a:p>
            <a:pPr algn="just"/>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1" name="Picture 40">
            <a:extLst>
              <a:ext uri="{FF2B5EF4-FFF2-40B4-BE49-F238E27FC236}">
                <a16:creationId xmlns:a16="http://schemas.microsoft.com/office/drawing/2014/main" xmlns="" id="{90837C8B-5034-4E45-A881-71A50DC083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465" y="1398629"/>
            <a:ext cx="5725234" cy="3849649"/>
          </a:xfrm>
          <a:prstGeom prst="rect">
            <a:avLst/>
          </a:prstGeom>
        </p:spPr>
      </p:pic>
      <p:pic>
        <p:nvPicPr>
          <p:cNvPr id="42" name="Picture 41" descr="A picture containing scene, road, city&#10;&#10;Description automatically generated">
            <a:extLst>
              <a:ext uri="{FF2B5EF4-FFF2-40B4-BE49-F238E27FC236}">
                <a16:creationId xmlns:a16="http://schemas.microsoft.com/office/drawing/2014/main" xmlns="" id="{F9D5CCF0-29F4-40C2-8BD9-735722747E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6864" y="1370249"/>
            <a:ext cx="5911700" cy="3882476"/>
          </a:xfrm>
          <a:prstGeom prst="rect">
            <a:avLst/>
          </a:prstGeom>
        </p:spPr>
      </p:pic>
      <p:sp>
        <p:nvSpPr>
          <p:cNvPr id="43" name="Flowchart: Connector 42">
            <a:extLst>
              <a:ext uri="{FF2B5EF4-FFF2-40B4-BE49-F238E27FC236}">
                <a16:creationId xmlns:a16="http://schemas.microsoft.com/office/drawing/2014/main" xmlns="" id="{D4774436-8514-4B78-83D1-AAE400F73CE1}"/>
              </a:ext>
            </a:extLst>
          </p:cNvPr>
          <p:cNvSpPr/>
          <p:nvPr/>
        </p:nvSpPr>
        <p:spPr>
          <a:xfrm>
            <a:off x="8034580" y="486275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D0ED82FB-970C-4185-8AEE-E8E6F357E530}"/>
              </a:ext>
            </a:extLst>
          </p:cNvPr>
          <p:cNvSpPr txBox="1"/>
          <p:nvPr/>
        </p:nvSpPr>
        <p:spPr>
          <a:xfrm>
            <a:off x="7877714" y="4977228"/>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sp>
        <p:nvSpPr>
          <p:cNvPr id="45" name="Rectangle 44">
            <a:extLst>
              <a:ext uri="{FF2B5EF4-FFF2-40B4-BE49-F238E27FC236}">
                <a16:creationId xmlns:a16="http://schemas.microsoft.com/office/drawing/2014/main" xmlns="" id="{D5983952-CC89-44E7-9272-2A650E2FC373}"/>
              </a:ext>
            </a:extLst>
          </p:cNvPr>
          <p:cNvSpPr/>
          <p:nvPr/>
        </p:nvSpPr>
        <p:spPr>
          <a:xfrm>
            <a:off x="366052" y="4775019"/>
            <a:ext cx="6002948" cy="1938992"/>
          </a:xfrm>
          <a:prstGeom prst="rect">
            <a:avLst/>
          </a:prstGeom>
          <a:solidFill>
            <a:schemeClr val="bg1"/>
          </a:solidFill>
        </p:spPr>
        <p:txBody>
          <a:bodyPr wrap="square">
            <a:spAutoFit/>
          </a:bodyPr>
          <a:lstStyle/>
          <a:p>
            <a:pPr algn="just"/>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xmlns="" id="{E51CB1CA-94C0-43E5-816A-CFCE1BF7E73D}"/>
              </a:ext>
            </a:extLst>
          </p:cNvPr>
          <p:cNvPicPr>
            <a:picLocks noChangeAspect="1"/>
          </p:cNvPicPr>
          <p:nvPr/>
        </p:nvPicPr>
        <p:blipFill rotWithShape="1">
          <a:blip r:embed="rId13"/>
          <a:srcRect l="2441" t="4376" r="2451"/>
          <a:stretch/>
        </p:blipFill>
        <p:spPr>
          <a:xfrm>
            <a:off x="468617" y="1208392"/>
            <a:ext cx="5958429" cy="3637881"/>
          </a:xfrm>
          <a:prstGeom prst="rect">
            <a:avLst/>
          </a:prstGeom>
        </p:spPr>
      </p:pic>
      <p:pic>
        <p:nvPicPr>
          <p:cNvPr id="47" name="Picture 46">
            <a:extLst>
              <a:ext uri="{FF2B5EF4-FFF2-40B4-BE49-F238E27FC236}">
                <a16:creationId xmlns:a16="http://schemas.microsoft.com/office/drawing/2014/main" xmlns="" id="{FAEE33EF-F33D-45D9-92D3-4CF3D09EEADF}"/>
              </a:ext>
            </a:extLst>
          </p:cNvPr>
          <p:cNvPicPr>
            <a:picLocks noChangeAspect="1"/>
          </p:cNvPicPr>
          <p:nvPr/>
        </p:nvPicPr>
        <p:blipFill rotWithShape="1">
          <a:blip r:embed="rId14"/>
          <a:srcRect l="2513" r="3003"/>
          <a:stretch/>
        </p:blipFill>
        <p:spPr>
          <a:xfrm>
            <a:off x="277703" y="1159601"/>
            <a:ext cx="6253630" cy="3664209"/>
          </a:xfrm>
          <a:prstGeom prst="rect">
            <a:avLst/>
          </a:prstGeom>
        </p:spPr>
      </p:pic>
    </p:spTree>
    <p:extLst>
      <p:ext uri="{BB962C8B-B14F-4D97-AF65-F5344CB8AC3E}">
        <p14:creationId xmlns:p14="http://schemas.microsoft.com/office/powerpoint/2010/main" val="37299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arn(inVertical)">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p:cTn id="78" dur="500" fill="hold"/>
                                        <p:tgtEl>
                                          <p:spTgt spid="37"/>
                                        </p:tgtEl>
                                        <p:attrNameLst>
                                          <p:attrName>ppt_w</p:attrName>
                                        </p:attrNameLst>
                                      </p:cBhvr>
                                      <p:tavLst>
                                        <p:tav tm="0">
                                          <p:val>
                                            <p:fltVal val="0"/>
                                          </p:val>
                                        </p:tav>
                                        <p:tav tm="100000">
                                          <p:val>
                                            <p:strVal val="#ppt_w"/>
                                          </p:val>
                                        </p:tav>
                                      </p:tavLst>
                                    </p:anim>
                                    <p:anim calcmode="lin" valueType="num">
                                      <p:cBhvr>
                                        <p:cTn id="79" dur="500" fill="hold"/>
                                        <p:tgtEl>
                                          <p:spTgt spid="37"/>
                                        </p:tgtEl>
                                        <p:attrNameLst>
                                          <p:attrName>ppt_h</p:attrName>
                                        </p:attrNameLst>
                                      </p:cBhvr>
                                      <p:tavLst>
                                        <p:tav tm="0">
                                          <p:val>
                                            <p:fltVal val="0"/>
                                          </p:val>
                                        </p:tav>
                                        <p:tav tm="100000">
                                          <p:val>
                                            <p:strVal val="#ppt_h"/>
                                          </p:val>
                                        </p:tav>
                                      </p:tavLst>
                                    </p:anim>
                                    <p:animEffect transition="in" filter="fade">
                                      <p:cBhvr>
                                        <p:cTn id="80" dur="500"/>
                                        <p:tgtEl>
                                          <p:spTgt spid="37"/>
                                        </p:tgtEl>
                                      </p:cBhvr>
                                    </p:animEffec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barn(inVertical)">
                                      <p:cBhvr>
                                        <p:cTn id="84" dur="500"/>
                                        <p:tgtEl>
                                          <p:spTgt spid="38"/>
                                        </p:tgtEl>
                                      </p:cBhvr>
                                    </p:animEffect>
                                  </p:childTnLst>
                                </p:cTn>
                              </p:par>
                            </p:childTnLst>
                          </p:cTn>
                        </p:par>
                        <p:par>
                          <p:cTn id="85" fill="hold">
                            <p:stCondLst>
                              <p:cond delay="1000"/>
                            </p:stCondLst>
                            <p:childTnLst>
                              <p:par>
                                <p:cTn id="86" presetID="16" presetClass="entr" presetSubtype="21"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inVertical)">
                                      <p:cBhvr>
                                        <p:cTn id="88" dur="500"/>
                                        <p:tgtEl>
                                          <p:spTgt spid="41"/>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inVertical)">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41"/>
                                        </p:tgtEl>
                                      </p:cBhvr>
                                    </p:animEffect>
                                    <p:set>
                                      <p:cBhvr>
                                        <p:cTn id="101" dur="1" fill="hold">
                                          <p:stCondLst>
                                            <p:cond delay="499"/>
                                          </p:stCondLst>
                                        </p:cTn>
                                        <p:tgtEl>
                                          <p:spTgt spid="4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2"/>
                                        </p:tgtEl>
                                      </p:cBhvr>
                                    </p:animEffect>
                                    <p:set>
                                      <p:cBhvr>
                                        <p:cTn id="107" dur="1" fill="hold">
                                          <p:stCondLst>
                                            <p:cond delay="499"/>
                                          </p:stCondLst>
                                        </p:cTn>
                                        <p:tgtEl>
                                          <p:spTgt spid="4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p:cTn id="112" dur="500" fill="hold"/>
                                        <p:tgtEl>
                                          <p:spTgt spid="43"/>
                                        </p:tgtEl>
                                        <p:attrNameLst>
                                          <p:attrName>ppt_w</p:attrName>
                                        </p:attrNameLst>
                                      </p:cBhvr>
                                      <p:tavLst>
                                        <p:tav tm="0">
                                          <p:val>
                                            <p:fltVal val="0"/>
                                          </p:val>
                                        </p:tav>
                                        <p:tav tm="100000">
                                          <p:val>
                                            <p:strVal val="#ppt_w"/>
                                          </p:val>
                                        </p:tav>
                                      </p:tavLst>
                                    </p:anim>
                                    <p:anim calcmode="lin" valueType="num">
                                      <p:cBhvr>
                                        <p:cTn id="113" dur="500" fill="hold"/>
                                        <p:tgtEl>
                                          <p:spTgt spid="43"/>
                                        </p:tgtEl>
                                        <p:attrNameLst>
                                          <p:attrName>ppt_h</p:attrName>
                                        </p:attrNameLst>
                                      </p:cBhvr>
                                      <p:tavLst>
                                        <p:tav tm="0">
                                          <p:val>
                                            <p:fltVal val="0"/>
                                          </p:val>
                                        </p:tav>
                                        <p:tav tm="100000">
                                          <p:val>
                                            <p:strVal val="#ppt_h"/>
                                          </p:val>
                                        </p:tav>
                                      </p:tavLst>
                                    </p:anim>
                                    <p:animEffect transition="in" filter="fade">
                                      <p:cBhvr>
                                        <p:cTn id="114" dur="500"/>
                                        <p:tgtEl>
                                          <p:spTgt spid="43"/>
                                        </p:tgtEl>
                                      </p:cBhvr>
                                    </p:animEffect>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arn(inVertical)">
                                      <p:cBhvr>
                                        <p:cTn id="118" dur="50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barn(inVertical)">
                                      <p:cBhvr>
                                        <p:cTn id="123" dur="500"/>
                                        <p:tgtEl>
                                          <p:spTgt spid="46"/>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barn(inVertical)">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barn(inVertical)">
                                      <p:cBhvr>
                                        <p:cTn id="1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8" grpId="1"/>
      <p:bldP spid="32" grpId="0" animBg="1"/>
      <p:bldP spid="33" grpId="0"/>
      <p:bldP spid="34" grpId="0" animBg="1"/>
      <p:bldP spid="34" grpId="1" animBg="1"/>
      <p:bldP spid="37" grpId="0" animBg="1"/>
      <p:bldP spid="38" grpId="0"/>
      <p:bldP spid="40" grpId="0" animBg="1"/>
      <p:bldP spid="40" grpId="1" animBg="1"/>
      <p:bldP spid="43" grpId="0" animBg="1"/>
      <p:bldP spid="44" grpId="0"/>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86AEF0E0-DE26-4E71-956E-6265D47E7E5D}"/>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3F5F0838-9462-4FE2-BF49-C125F7942E64}"/>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787B507B-784E-4B0E-957E-DBA1A15FCDF7}"/>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Người nhập cư vào châu Âu chủ yếu là</a:t>
            </a:r>
          </a:p>
          <a:p>
            <a:pPr lvl="0" algn="ctr"/>
            <a:r>
              <a:rPr lang="vi-VN" sz="2800" b="1">
                <a:solidFill>
                  <a:srgbClr val="0070C0"/>
                </a:solidFill>
              </a:rPr>
              <a:t> lao động từ khu vực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Châu Á và Bắc Phi</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5A0DD3EC-0E19-448F-9486-EB4768AA494F}"/>
              </a:ext>
            </a:extLst>
          </p:cNvPr>
          <p:cNvPicPr>
            <a:picLocks noChangeAspect="1"/>
          </p:cNvPicPr>
          <p:nvPr/>
        </p:nvPicPr>
        <p:blipFill>
          <a:blip r:embed="rId12"/>
          <a:stretch>
            <a:fillRect/>
          </a:stretch>
        </p:blipFill>
        <p:spPr>
          <a:xfrm>
            <a:off x="10932928" y="14287"/>
            <a:ext cx="1222629" cy="1075678"/>
          </a:xfrm>
          <a:prstGeom prst="rect">
            <a:avLst/>
          </a:prstGeom>
        </p:spPr>
      </p:pic>
    </p:spTree>
    <p:custDataLst>
      <p:tags r:id="rId1"/>
    </p:custDataLst>
    <p:extLst>
      <p:ext uri="{BB962C8B-B14F-4D97-AF65-F5344CB8AC3E}">
        <p14:creationId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536893C9-B1DF-4BDB-BE16-4A87FE245AFC}"/>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492C5824-2D6E-416E-86DA-428B7A4A7740}"/>
              </a:ext>
            </a:extLst>
          </p:cNvPr>
          <p:cNvGrpSpPr/>
          <p:nvPr/>
        </p:nvGrpSpPr>
        <p:grpSpPr>
          <a:xfrm>
            <a:off x="3830999" y="68892"/>
            <a:ext cx="6105699" cy="710543"/>
            <a:chOff x="3698477" y="251411"/>
            <a:chExt cx="6105699" cy="819216"/>
          </a:xfrm>
        </p:grpSpPr>
        <p:sp>
          <p:nvSpPr>
            <p:cNvPr id="2" name="Rectangle: Rounded Corners 1">
              <a:extLst>
                <a:ext uri="{FF2B5EF4-FFF2-40B4-BE49-F238E27FC236}">
                  <a16:creationId xmlns:a16="http://schemas.microsoft.com/office/drawing/2014/main" xmlns="" id="{3910124E-28A2-4D85-9D47-BBFD131C82EB}"/>
                </a:ext>
              </a:extLst>
            </p:cNvPr>
            <p:cNvSpPr/>
            <p:nvPr/>
          </p:nvSpPr>
          <p:spPr>
            <a:xfrm>
              <a:off x="3698477" y="251411"/>
              <a:ext cx="3576967"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Hộp_Văn_Bản 52">
              <a:extLst>
                <a:ext uri="{FF2B5EF4-FFF2-40B4-BE49-F238E27FC236}">
                  <a16:creationId xmlns:a16="http://schemas.microsoft.com/office/drawing/2014/main" xmlns="" id="{39F4C7C7-087F-48D8-BA6F-0AC1AFD56861}"/>
                </a:ext>
              </a:extLst>
            </p:cNvPr>
            <p:cNvSpPr txBox="1"/>
            <p:nvPr/>
          </p:nvSpPr>
          <p:spPr>
            <a:xfrm>
              <a:off x="3870754" y="307076"/>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vi-VN" sz="4000" b="1">
                  <a:solidFill>
                    <a:schemeClr val="accent4">
                      <a:lumMod val="20000"/>
                      <a:lumOff val="80000"/>
                    </a:schemeClr>
                  </a:solidFill>
                  <a:latin typeface="Arial" pitchFamily="34" charset="0"/>
                  <a:cs typeface="Arial" pitchFamily="34" charset="0"/>
                </a:rPr>
                <a:t>LUYỆN TẬP</a:t>
              </a:r>
              <a:endParaRPr lang="en-US" sz="4000" b="1" dirty="0">
                <a:solidFill>
                  <a:schemeClr val="accent4">
                    <a:lumMod val="20000"/>
                    <a:lumOff val="80000"/>
                  </a:schemeClr>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0A1A3F36-479D-4B9C-8DAB-9D2D7523ABDC}"/>
              </a:ext>
            </a:extLst>
          </p:cNvPr>
          <p:cNvSpPr txBox="1"/>
          <p:nvPr/>
        </p:nvSpPr>
        <p:spPr>
          <a:xfrm>
            <a:off x="159026" y="848352"/>
            <a:ext cx="11873948" cy="1754326"/>
          </a:xfrm>
          <a:prstGeom prst="rect">
            <a:avLst/>
          </a:prstGeom>
          <a:noFill/>
          <a:ln>
            <a:solidFill>
              <a:srgbClr val="00B050"/>
            </a:solidFill>
            <a:prstDash val="sysDash"/>
          </a:ln>
        </p:spPr>
        <p:txBody>
          <a:bodyPr wrap="square" rtlCol="0">
            <a:spAutoFit/>
          </a:bodyPr>
          <a:lstStyle/>
          <a:p>
            <a:r>
              <a:rPr lang="vi-VN" sz="3600">
                <a:solidFill>
                  <a:srgbClr val="FF0066"/>
                </a:solidFill>
                <a:latin typeface="Arial" panose="020B0604020202020204" pitchFamily="34" charset="0"/>
                <a:cs typeface="Arial" panose="020B0604020202020204" pitchFamily="34" charset="0"/>
              </a:rPr>
              <a:t>1.Vẽ sơ đồ hệ thống hóa các đặc điểm dân cư châu Âu</a:t>
            </a:r>
            <a:r>
              <a:rPr lang="en-US" sz="3600">
                <a:solidFill>
                  <a:srgbClr val="FF0066"/>
                </a:solidFill>
                <a:latin typeface="Arial" panose="020B0604020202020204" pitchFamily="34" charset="0"/>
                <a:cs typeface="Arial" panose="020B0604020202020204" pitchFamily="34" charset="0"/>
              </a:rPr>
              <a:t>?</a:t>
            </a:r>
            <a:endParaRPr lang="vi-VN" sz="3600">
              <a:solidFill>
                <a:srgbClr val="FF0066"/>
              </a:solidFill>
              <a:latin typeface="Arial" panose="020B0604020202020204" pitchFamily="34" charset="0"/>
              <a:cs typeface="Arial" panose="020B0604020202020204" pitchFamily="34" charset="0"/>
            </a:endParaRPr>
          </a:p>
          <a:p>
            <a:r>
              <a:rPr lang="vi-VN" sz="3600">
                <a:solidFill>
                  <a:srgbClr val="FF0066"/>
                </a:solidFill>
                <a:latin typeface="Arial" panose="020B0604020202020204" pitchFamily="34" charset="0"/>
                <a:cs typeface="Arial" panose="020B0604020202020204" pitchFamily="34" charset="0"/>
              </a:rPr>
              <a:t>2.Dựa vào hình 2.3, hãy liệt kê ít nhất 3 thành phố của châu Âu nằm ven biển.</a:t>
            </a:r>
            <a:endParaRPr lang="en-US" sz="3600">
              <a:solidFill>
                <a:srgbClr val="FF006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BCC1ABDB-371A-4A6D-B7B6-6AD4EEF9B0B8}"/>
              </a:ext>
            </a:extLst>
          </p:cNvPr>
          <p:cNvPicPr>
            <a:picLocks noChangeAspect="1"/>
          </p:cNvPicPr>
          <p:nvPr/>
        </p:nvPicPr>
        <p:blipFill>
          <a:blip r:embed="rId2"/>
          <a:stretch>
            <a:fillRect/>
          </a:stretch>
        </p:blipFill>
        <p:spPr>
          <a:xfrm>
            <a:off x="159026" y="2994991"/>
            <a:ext cx="7168367" cy="3206901"/>
          </a:xfrm>
          <a:prstGeom prst="rect">
            <a:avLst/>
          </a:prstGeom>
        </p:spPr>
      </p:pic>
      <p:grpSp>
        <p:nvGrpSpPr>
          <p:cNvPr id="7" name="Group 6">
            <a:extLst>
              <a:ext uri="{FF2B5EF4-FFF2-40B4-BE49-F238E27FC236}">
                <a16:creationId xmlns:a16="http://schemas.microsoft.com/office/drawing/2014/main" xmlns="" id="{49787B7E-DC94-4F89-8EA3-D5C4E3DD4E83}"/>
              </a:ext>
            </a:extLst>
          </p:cNvPr>
          <p:cNvGrpSpPr/>
          <p:nvPr/>
        </p:nvGrpSpPr>
        <p:grpSpPr>
          <a:xfrm>
            <a:off x="7103166" y="2674011"/>
            <a:ext cx="5088834" cy="4183989"/>
            <a:chOff x="6621532" y="1005790"/>
            <a:chExt cx="5725597" cy="6181163"/>
          </a:xfrm>
        </p:grpSpPr>
        <p:pic>
          <p:nvPicPr>
            <p:cNvPr id="8" name="Picture 2">
              <a:extLst>
                <a:ext uri="{FF2B5EF4-FFF2-40B4-BE49-F238E27FC236}">
                  <a16:creationId xmlns:a16="http://schemas.microsoft.com/office/drawing/2014/main" xmlns="" id="{F962A93F-A3FC-4957-8743-4D8E70626D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8C6B0FA-F1F4-44D1-97D3-DAF3E3CFC779}"/>
                </a:ext>
              </a:extLst>
            </p:cNvPr>
            <p:cNvSpPr txBox="1"/>
            <p:nvPr/>
          </p:nvSpPr>
          <p:spPr>
            <a:xfrm>
              <a:off x="6621532" y="6323043"/>
              <a:ext cx="5725597" cy="863910"/>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91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374066" y="1675195"/>
            <a:ext cx="11490290" cy="2308324"/>
          </a:xfrm>
          <a:prstGeom prst="rect">
            <a:avLst/>
          </a:prstGeom>
          <a:noFill/>
          <a:ln>
            <a:solidFill>
              <a:srgbClr val="00B050"/>
            </a:solidFill>
            <a:prstDash val="sysDash"/>
          </a:ln>
        </p:spPr>
        <p:txBody>
          <a:bodyPr wrap="square" rtlCol="0">
            <a:spAutoFit/>
          </a:bodyPr>
          <a:lstStyle/>
          <a:p>
            <a:pPr algn="just"/>
            <a:r>
              <a:rPr lang="en-US" sz="3600">
                <a:solidFill>
                  <a:srgbClr val="3333FF"/>
                </a:solidFill>
                <a:latin typeface="Arial" panose="020B0604020202020204" pitchFamily="34" charset="0"/>
                <a:cs typeface="Arial" panose="020B0604020202020204" pitchFamily="34" charset="0"/>
              </a:rPr>
              <a:t>S</a:t>
            </a:r>
            <a:r>
              <a:rPr lang="vi-VN" sz="3600">
                <a:solidFill>
                  <a:srgbClr val="3333FF"/>
                </a:solidFill>
                <a:latin typeface="Arial" panose="020B0604020202020204" pitchFamily="34" charset="0"/>
                <a:cs typeface="Arial" panose="020B0604020202020204" pitchFamily="34" charset="0"/>
              </a:rPr>
              <a:t>ư</a:t>
            </a:r>
            <a:r>
              <a:rPr lang="en-US" sz="3600">
                <a:solidFill>
                  <a:srgbClr val="3333FF"/>
                </a:solidFill>
                <a:latin typeface="Arial" panose="020B0604020202020204" pitchFamily="34" charset="0"/>
                <a:cs typeface="Arial" panose="020B0604020202020204" pitchFamily="34" charset="0"/>
              </a:rPr>
              <a:t>u tầm </a:t>
            </a:r>
            <a:r>
              <a:rPr lang="vi-VN" sz="3600">
                <a:solidFill>
                  <a:srgbClr val="3333FF"/>
                </a:solidFill>
                <a:latin typeface="Arial" panose="020B0604020202020204" pitchFamily="34" charset="0"/>
                <a:cs typeface="Arial" panose="020B0604020202020204" pitchFamily="34" charset="0"/>
              </a:rPr>
              <a:t>thông tin và một số</a:t>
            </a:r>
            <a:r>
              <a:rPr lang="en-US" sz="3600">
                <a:solidFill>
                  <a:srgbClr val="3333FF"/>
                </a:solidFill>
                <a:latin typeface="Arial" panose="020B0604020202020204" pitchFamily="34" charset="0"/>
                <a:cs typeface="Arial" panose="020B0604020202020204" pitchFamily="34" charset="0"/>
              </a:rPr>
              <a:t> hình ảnh về </a:t>
            </a:r>
            <a:r>
              <a:rPr lang="vi-VN" sz="3600">
                <a:solidFill>
                  <a:srgbClr val="3333FF"/>
                </a:solidFill>
                <a:latin typeface="Arial" panose="020B0604020202020204" pitchFamily="34" charset="0"/>
                <a:cs typeface="Arial" panose="020B0604020202020204" pitchFamily="34" charset="0"/>
              </a:rPr>
              <a:t> sự phát triển của </a:t>
            </a:r>
            <a:r>
              <a:rPr lang="en-US" sz="3600">
                <a:solidFill>
                  <a:srgbClr val="3333FF"/>
                </a:solidFill>
                <a:latin typeface="Arial" panose="020B0604020202020204" pitchFamily="34" charset="0"/>
                <a:cs typeface="Arial" panose="020B0604020202020204" pitchFamily="34" charset="0"/>
              </a:rPr>
              <a:t>các đô thị ở Châu Âu (Mát-x c</a:t>
            </a:r>
            <a:r>
              <a:rPr lang="vi-VN" sz="3600">
                <a:solidFill>
                  <a:srgbClr val="3333FF"/>
                </a:solidFill>
                <a:latin typeface="Arial" panose="020B0604020202020204" pitchFamily="34" charset="0"/>
                <a:cs typeface="Arial" panose="020B0604020202020204" pitchFamily="34" charset="0"/>
              </a:rPr>
              <a:t>ơ</a:t>
            </a:r>
            <a:r>
              <a:rPr lang="en-US" sz="3600">
                <a:solidFill>
                  <a:srgbClr val="3333F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xmlns="" id="{8A032A83-37DE-421F-B552-5FE28B12F0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a16="http://schemas.microsoft.com/office/drawing/2014/main" xmlns="" id="{20CBE634-D2C2-4EC2-9C92-FB644F373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xmlns="" id="{9C384E2D-CBC8-4FD3-9C9C-A22FD6C03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094" y="4215957"/>
            <a:ext cx="3614838" cy="2265113"/>
          </a:xfrm>
          <a:prstGeom prst="rect">
            <a:avLst/>
          </a:prstGeom>
        </p:spPr>
      </p:pic>
      <p:pic>
        <p:nvPicPr>
          <p:cNvPr id="9" name="Picture 8">
            <a:extLst>
              <a:ext uri="{FF2B5EF4-FFF2-40B4-BE49-F238E27FC236}">
                <a16:creationId xmlns:a16="http://schemas.microsoft.com/office/drawing/2014/main" xmlns="" id="{92CB4D4D-26A1-4AD7-8B35-B6AEDF8CCAF9}"/>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xmlns="" id="{1EA74116-5160-43C8-9E29-8698E5F96F11}"/>
              </a:ext>
            </a:extLst>
          </p:cNvPr>
          <p:cNvPicPr/>
          <p:nvPr/>
        </p:nvPicPr>
        <p:blipFill>
          <a:blip r:embed="rId3"/>
          <a:stretch>
            <a:fillRect/>
          </a:stretch>
        </p:blipFill>
        <p:spPr>
          <a:xfrm>
            <a:off x="1906843" y="2686449"/>
            <a:ext cx="3686435" cy="3120585"/>
          </a:xfrm>
          <a:prstGeom prst="rect">
            <a:avLst/>
          </a:prstGeom>
        </p:spPr>
      </p:pic>
      <p:pic>
        <p:nvPicPr>
          <p:cNvPr id="14" name="Picture 13">
            <a:extLst>
              <a:ext uri="{FF2B5EF4-FFF2-40B4-BE49-F238E27FC236}">
                <a16:creationId xmlns:a16="http://schemas.microsoft.com/office/drawing/2014/main" xmlns="" id="{0F719648-1D93-4C05-BA00-B0E548593E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val="5959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dirty="0">
                <a:solidFill>
                  <a:srgbClr val="FF00FF"/>
                </a:solidFill>
              </a:rPr>
              <a:t>Về </a:t>
            </a:r>
            <a:r>
              <a:rPr lang="vi-VN" sz="3600" b="1" dirty="0" smtClean="0">
                <a:solidFill>
                  <a:srgbClr val="FF00FF"/>
                </a:solidFill>
              </a:rPr>
              <a:t>nhà</a:t>
            </a:r>
            <a:r>
              <a:rPr lang="en-US" sz="3600" b="1" dirty="0" smtClean="0">
                <a:solidFill>
                  <a:srgbClr val="FF00FF"/>
                </a:solidFill>
              </a:rPr>
              <a:t> </a:t>
            </a:r>
            <a:r>
              <a:rPr lang="en-US" sz="3600" b="1" dirty="0" err="1" smtClean="0">
                <a:solidFill>
                  <a:srgbClr val="FF00FF"/>
                </a:solidFill>
              </a:rPr>
              <a:t>tìm</a:t>
            </a:r>
            <a:r>
              <a:rPr lang="en-US" sz="3600" b="1" dirty="0" smtClean="0">
                <a:solidFill>
                  <a:srgbClr val="FF00FF"/>
                </a:solidFill>
              </a:rPr>
              <a:t> </a:t>
            </a:r>
            <a:r>
              <a:rPr lang="en-US" sz="3600" b="1" dirty="0" err="1" smtClean="0">
                <a:solidFill>
                  <a:srgbClr val="FF00FF"/>
                </a:solidFill>
              </a:rPr>
              <a:t>hiểu</a:t>
            </a:r>
            <a:r>
              <a:rPr lang="en-US" sz="3600" b="1" dirty="0" smtClean="0">
                <a:solidFill>
                  <a:srgbClr val="FF00FF"/>
                </a:solidFill>
              </a:rPr>
              <a:t> </a:t>
            </a:r>
            <a:r>
              <a:rPr lang="en-US" sz="3600" b="1" dirty="0" err="1" smtClean="0">
                <a:solidFill>
                  <a:srgbClr val="FF00FF"/>
                </a:solidFill>
              </a:rPr>
              <a:t>về</a:t>
            </a:r>
            <a:r>
              <a:rPr lang="en-US" sz="3600" b="1" dirty="0" smtClean="0">
                <a:solidFill>
                  <a:srgbClr val="FF00FF"/>
                </a:solidFill>
              </a:rPr>
              <a:t> </a:t>
            </a:r>
            <a:r>
              <a:rPr lang="en-US" sz="3600" b="1" dirty="0" err="1" smtClean="0">
                <a:solidFill>
                  <a:srgbClr val="FF00FF"/>
                </a:solidFill>
              </a:rPr>
              <a:t>quá</a:t>
            </a:r>
            <a:r>
              <a:rPr lang="en-US" sz="3600" b="1" dirty="0" smtClean="0">
                <a:solidFill>
                  <a:srgbClr val="FF00FF"/>
                </a:solidFill>
              </a:rPr>
              <a:t> </a:t>
            </a:r>
            <a:r>
              <a:rPr lang="en-US" sz="3600" b="1" dirty="0" err="1" smtClean="0">
                <a:solidFill>
                  <a:srgbClr val="FF00FF"/>
                </a:solidFill>
              </a:rPr>
              <a:t>trình</a:t>
            </a:r>
            <a:r>
              <a:rPr lang="en-US" sz="3600" b="1" dirty="0" smtClean="0">
                <a:solidFill>
                  <a:srgbClr val="FF00FF"/>
                </a:solidFill>
              </a:rPr>
              <a:t> </a:t>
            </a:r>
            <a:r>
              <a:rPr lang="en-US" sz="3600" b="1" dirty="0" err="1" smtClean="0">
                <a:solidFill>
                  <a:srgbClr val="FF00FF"/>
                </a:solidFill>
              </a:rPr>
              <a:t>phát</a:t>
            </a:r>
            <a:r>
              <a:rPr lang="en-US" sz="3600" b="1" dirty="0" smtClean="0">
                <a:solidFill>
                  <a:srgbClr val="FF00FF"/>
                </a:solidFill>
              </a:rPr>
              <a:t> </a:t>
            </a:r>
            <a:r>
              <a:rPr lang="en-US" sz="3600" b="1" dirty="0" err="1" smtClean="0">
                <a:solidFill>
                  <a:srgbClr val="FF00FF"/>
                </a:solidFill>
              </a:rPr>
              <a:t>triển</a:t>
            </a:r>
            <a:r>
              <a:rPr lang="en-US" sz="3600" b="1" dirty="0" smtClean="0">
                <a:solidFill>
                  <a:srgbClr val="FF00FF"/>
                </a:solidFill>
              </a:rPr>
              <a:t> </a:t>
            </a:r>
            <a:r>
              <a:rPr lang="en-US" sz="3600" b="1" dirty="0" err="1" smtClean="0">
                <a:solidFill>
                  <a:srgbClr val="FF00FF"/>
                </a:solidFill>
              </a:rPr>
              <a:t>đô</a:t>
            </a:r>
            <a:r>
              <a:rPr lang="en-US" sz="3600" b="1" dirty="0" smtClean="0">
                <a:solidFill>
                  <a:srgbClr val="FF00FF"/>
                </a:solidFill>
              </a:rPr>
              <a:t> </a:t>
            </a:r>
            <a:r>
              <a:rPr lang="en-US" sz="3600" b="1" dirty="0" err="1" smtClean="0">
                <a:solidFill>
                  <a:srgbClr val="FF00FF"/>
                </a:solidFill>
              </a:rPr>
              <a:t>thị</a:t>
            </a:r>
            <a:r>
              <a:rPr lang="en-US" sz="3600" b="1" dirty="0" smtClean="0">
                <a:solidFill>
                  <a:srgbClr val="FF00FF"/>
                </a:solidFill>
              </a:rPr>
              <a:t> ở </a:t>
            </a:r>
            <a:r>
              <a:rPr lang="en-US" sz="3600" b="1" dirty="0" err="1" smtClean="0">
                <a:solidFill>
                  <a:srgbClr val="FF00FF"/>
                </a:solidFill>
              </a:rPr>
              <a:t>Châu</a:t>
            </a:r>
            <a:r>
              <a:rPr lang="en-US" sz="3600" b="1" dirty="0" smtClean="0">
                <a:solidFill>
                  <a:srgbClr val="FF00FF"/>
                </a:solidFill>
              </a:rPr>
              <a:t> </a:t>
            </a:r>
            <a:r>
              <a:rPr lang="en-US" sz="3600" b="1" dirty="0" err="1" smtClean="0">
                <a:solidFill>
                  <a:srgbClr val="FF00FF"/>
                </a:solidFill>
              </a:rPr>
              <a:t>Âu</a:t>
            </a:r>
            <a:r>
              <a:rPr lang="en-US" sz="3600" b="1" dirty="0" smtClean="0">
                <a:solidFill>
                  <a:srgbClr val="FF00FF"/>
                </a:solidFill>
              </a:rPr>
              <a:t>.</a:t>
            </a:r>
            <a:endParaRPr lang="en-US" sz="3600" b="1" dirty="0">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bài</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phương</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thức</a:t>
            </a:r>
            <a:r>
              <a:rPr lang="en-US" sz="3600" b="1" dirty="0" smtClean="0">
                <a:solidFill>
                  <a:srgbClr val="3399FF"/>
                </a:solidFill>
                <a:latin typeface="Arial" pitchFamily="34" charset="0"/>
                <a:cs typeface="Arial" pitchFamily="34" charset="0"/>
              </a:rPr>
              <a:t> con </a:t>
            </a:r>
            <a:r>
              <a:rPr lang="en-US" sz="3600" b="1" dirty="0" err="1" smtClean="0">
                <a:solidFill>
                  <a:srgbClr val="3399FF"/>
                </a:solidFill>
                <a:latin typeface="Arial" pitchFamily="34" charset="0"/>
                <a:cs typeface="Arial" pitchFamily="34" charset="0"/>
              </a:rPr>
              <a:t>người</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khai</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thác</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sử</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dụng</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và</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bảo</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vệ</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thiên</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nhiên</a:t>
            </a:r>
            <a:r>
              <a:rPr lang="en-US" sz="3600" b="1" dirty="0" smtClean="0">
                <a:solidFill>
                  <a:srgbClr val="3399FF"/>
                </a:solidFill>
                <a:latin typeface="Arial" pitchFamily="34" charset="0"/>
                <a:cs typeface="Arial" pitchFamily="34" charset="0"/>
              </a:rPr>
              <a:t> </a:t>
            </a:r>
            <a:r>
              <a:rPr lang="en-US" sz="3600" b="1" dirty="0" err="1" smtClean="0">
                <a:solidFill>
                  <a:srgbClr val="3399FF"/>
                </a:solidFill>
                <a:latin typeface="Arial" pitchFamily="34" charset="0"/>
                <a:cs typeface="Arial" pitchFamily="34" charset="0"/>
              </a:rPr>
              <a:t>Châu</a:t>
            </a:r>
            <a:r>
              <a:rPr lang="en-US" sz="3600" b="1" dirty="0" smtClean="0">
                <a:solidFill>
                  <a:srgbClr val="3399FF"/>
                </a:solidFill>
                <a:latin typeface="Arial" pitchFamily="34" charset="0"/>
                <a:cs typeface="Arial" pitchFamily="34" charset="0"/>
              </a:rPr>
              <a:t> </a:t>
            </a:r>
            <a:r>
              <a:rPr lang="en-US" sz="3600" b="1" smtClean="0">
                <a:solidFill>
                  <a:srgbClr val="3399FF"/>
                </a:solidFill>
                <a:latin typeface="Arial" pitchFamily="34" charset="0"/>
                <a:cs typeface="Arial" pitchFamily="34" charset="0"/>
              </a:rPr>
              <a:t>Âu</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dirty="0">
                <a:solidFill>
                  <a:srgbClr val="0070C0"/>
                </a:solidFill>
              </a:rPr>
              <a:t>Ôn đới hải dương phân bố </a:t>
            </a:r>
            <a:r>
              <a:rPr lang="en-US" sz="3200" i="1" dirty="0" smtClean="0">
                <a:solidFill>
                  <a:srgbClr val="0070C0"/>
                </a:solidFill>
              </a:rPr>
              <a:t>ở </a:t>
            </a:r>
            <a:r>
              <a:rPr lang="en-US" sz="3200" i="1" dirty="0" err="1" smtClean="0">
                <a:solidFill>
                  <a:srgbClr val="0070C0"/>
                </a:solidFill>
              </a:rPr>
              <a:t>khu</a:t>
            </a:r>
            <a:r>
              <a:rPr lang="en-US" sz="3200" i="1" dirty="0" smtClean="0">
                <a:solidFill>
                  <a:srgbClr val="0070C0"/>
                </a:solidFill>
              </a:rPr>
              <a:t> </a:t>
            </a:r>
            <a:r>
              <a:rPr lang="en-US" sz="3200" i="1" dirty="0" err="1" smtClean="0">
                <a:solidFill>
                  <a:srgbClr val="0070C0"/>
                </a:solidFill>
              </a:rPr>
              <a:t>vực</a:t>
            </a:r>
            <a:r>
              <a:rPr lang="en-US" sz="3200" i="1" dirty="0" smtClean="0">
                <a:solidFill>
                  <a:srgbClr val="0070C0"/>
                </a:solidFill>
              </a:rPr>
              <a:t> </a:t>
            </a:r>
            <a:r>
              <a:rPr lang="en-US" sz="3200" i="1" dirty="0" err="1" smtClean="0">
                <a:solidFill>
                  <a:srgbClr val="0070C0"/>
                </a:solidFill>
              </a:rPr>
              <a:t>nào</a:t>
            </a:r>
            <a:r>
              <a:rPr lang="en-US" sz="3200" i="1" dirty="0" smtClean="0">
                <a:solidFill>
                  <a:srgbClr val="0070C0"/>
                </a:solidFill>
              </a:rPr>
              <a:t> </a:t>
            </a:r>
          </a:p>
          <a:p>
            <a:pPr lvl="0" algn="ctr"/>
            <a:r>
              <a:rPr lang="en-US" sz="3200" i="1" dirty="0" err="1" smtClean="0">
                <a:solidFill>
                  <a:srgbClr val="0070C0"/>
                </a:solidFill>
              </a:rPr>
              <a:t>của</a:t>
            </a:r>
            <a:r>
              <a:rPr lang="en-US" sz="3200" i="1" dirty="0" smtClean="0">
                <a:solidFill>
                  <a:srgbClr val="0070C0"/>
                </a:solidFill>
              </a:rPr>
              <a:t> </a:t>
            </a:r>
            <a:r>
              <a:rPr lang="en-US" sz="3200" i="1" dirty="0" err="1" smtClean="0">
                <a:solidFill>
                  <a:srgbClr val="0070C0"/>
                </a:solidFill>
              </a:rPr>
              <a:t>châu</a:t>
            </a:r>
            <a:r>
              <a:rPr lang="en-US" sz="3200" i="1" dirty="0" smtClean="0">
                <a:solidFill>
                  <a:srgbClr val="0070C0"/>
                </a:solidFill>
              </a:rPr>
              <a:t> </a:t>
            </a:r>
            <a:r>
              <a:rPr lang="en-US" sz="3200" i="1" dirty="0" err="1" smtClean="0">
                <a:solidFill>
                  <a:srgbClr val="0070C0"/>
                </a:solidFill>
              </a:rPr>
              <a:t>Âu</a:t>
            </a:r>
            <a:r>
              <a:rPr lang="en-US" sz="3200" i="1" dirty="0" smtClean="0">
                <a:solidFill>
                  <a:srgbClr val="0070C0"/>
                </a:solidFill>
              </a:rPr>
              <a:t>?</a:t>
            </a:r>
            <a:endParaRPr lang="en-US" sz="3200" dirty="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11A3E89B-2277-4CDE-B2C1-4BA09722EB85}"/>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EC7AAB5B-7E87-4691-A8C6-43158B47F7AB}"/>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658120A2-0FFF-4EAB-92E8-35B70AA06550}"/>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9A5E00-69CB-4E7D-ACD1-642091CB07F3}"/>
              </a:ext>
            </a:extLst>
          </p:cNvPr>
          <p:cNvPicPr>
            <a:picLocks noChangeAspect="1"/>
          </p:cNvPicPr>
          <p:nvPr/>
        </p:nvPicPr>
        <p:blipFill rotWithShape="1">
          <a:blip r:embed="rId3">
            <a:extLst>
              <a:ext uri="{28A0092B-C50C-407E-A947-70E740481C1C}">
                <a14:useLocalDpi xmlns:a14="http://schemas.microsoft.com/office/drawing/2010/main"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a16="http://schemas.microsoft.com/office/drawing/2014/main" xmlns="" id="{29ABBA09-8A1B-4585-BC0A-B9BED9FE643E}"/>
              </a:ext>
            </a:extLst>
          </p:cNvPr>
          <p:cNvPicPr>
            <a:picLocks noChangeAspect="1"/>
          </p:cNvPicPr>
          <p:nvPr/>
        </p:nvPicPr>
        <p:blipFill rotWithShape="1">
          <a:blip r:embed="rId4">
            <a:extLst>
              <a:ext uri="{28A0092B-C50C-407E-A947-70E740481C1C}">
                <a14:useLocalDpi xmlns:a14="http://schemas.microsoft.com/office/drawing/2010/main"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a16="http://schemas.microsoft.com/office/drawing/2014/main" xmlns="" id="{6AA76C97-73C6-4175-920B-D23AF6F2BCA0}"/>
              </a:ext>
            </a:extLst>
          </p:cNvPr>
          <p:cNvPicPr>
            <a:picLocks noChangeAspect="1"/>
          </p:cNvPicPr>
          <p:nvPr/>
        </p:nvPicPr>
        <p:blipFill rotWithShape="1">
          <a:blip r:embed="rId5">
            <a:extLst>
              <a:ext uri="{28A0092B-C50C-407E-A947-70E740481C1C}">
                <a14:useLocalDpi xmlns:a14="http://schemas.microsoft.com/office/drawing/2010/main"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14" name="Picture 13">
            <a:extLst>
              <a:ext uri="{FF2B5EF4-FFF2-40B4-BE49-F238E27FC236}">
                <a16:creationId xmlns:a16="http://schemas.microsoft.com/office/drawing/2014/main" xmlns="" id="{A43C923F-7CED-4751-A1F1-A8557FBEB8A4}"/>
              </a:ext>
            </a:extLst>
          </p:cNvPr>
          <p:cNvPicPr>
            <a:picLocks noChangeAspect="1"/>
          </p:cNvPicPr>
          <p:nvPr/>
        </p:nvPicPr>
        <p:blipFill rotWithShape="1">
          <a:blip r:embed="rId6">
            <a:extLst>
              <a:ext uri="{28A0092B-C50C-407E-A947-70E740481C1C}">
                <a14:useLocalDpi xmlns:a14="http://schemas.microsoft.com/office/drawing/2010/main"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2" name="Rectangle 1"/>
          <p:cNvSpPr/>
          <p:nvPr/>
        </p:nvSpPr>
        <p:spPr>
          <a:xfrm>
            <a:off x="79290" y="1321643"/>
            <a:ext cx="3493179" cy="3431709"/>
          </a:xfrm>
          <a:prstGeom prst="rect">
            <a:avLst/>
          </a:prstGeom>
          <a:noFill/>
        </p:spPr>
        <p:txBody>
          <a:bodyPr wrap="square" lIns="91440" tIns="45720" rIns="91440" bIns="45720">
            <a:spAutoFit/>
          </a:bodyPr>
          <a:lstStyle/>
          <a:p>
            <a:pPr algn="ctr">
              <a:lnSpc>
                <a:spcPct val="90000"/>
              </a:lnSpc>
              <a:spcAft>
                <a:spcPts val="600"/>
              </a:spcAft>
            </a:pPr>
            <a:r>
              <a:rPr lang="en-US" sz="4600" b="1" u="sng"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BÀI 2</a:t>
            </a:r>
          </a:p>
          <a:p>
            <a:pPr algn="ctr">
              <a:lnSpc>
                <a:spcPct val="90000"/>
              </a:lnSpc>
              <a:spcAft>
                <a:spcPts val="600"/>
              </a:spcAft>
            </a:pPr>
            <a:r>
              <a:rPr lang="en-US" sz="4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ĐẶC ĐIỂM DÂN CƯ</a:t>
            </a:r>
          </a:p>
          <a:p>
            <a:pPr algn="ctr">
              <a:lnSpc>
                <a:spcPct val="90000"/>
              </a:lnSpc>
              <a:spcAft>
                <a:spcPts val="600"/>
              </a:spcAft>
            </a:pPr>
            <a:r>
              <a:rPr lang="en-US" sz="4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XÃ HỘI CHÂU ÂU</a:t>
            </a:r>
            <a:endParaRPr lang="en-US" sz="4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962975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a16="http://schemas.microsoft.com/office/drawing/2014/main" xmlns="" id="{E5EFE896-0D7B-442C-8AA8-525A4E7D3ED6}"/>
              </a:ext>
            </a:extLst>
          </p:cNvPr>
          <p:cNvPicPr/>
          <p:nvPr/>
        </p:nvPicPr>
        <p:blipFill>
          <a:blip r:embed="rId3"/>
          <a:srcRect/>
          <a:stretch>
            <a:fillRect/>
          </a:stretch>
        </p:blipFill>
        <p:spPr>
          <a:xfrm>
            <a:off x="1244906" y="1152154"/>
            <a:ext cx="9522969" cy="5390426"/>
          </a:xfrm>
          <a:prstGeom prst="rect">
            <a:avLst/>
          </a:prstGeom>
          <a:ln/>
        </p:spPr>
      </p:pic>
      <p:sp>
        <p:nvSpPr>
          <p:cNvPr id="6" name="WordArt 4">
            <a:extLst>
              <a:ext uri="{FF2B5EF4-FFF2-40B4-BE49-F238E27FC236}">
                <a16:creationId xmlns:a16="http://schemas.microsoft.com/office/drawing/2014/main" xmlns=""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7" name="Picture 6">
            <a:extLst>
              <a:ext uri="{FF2B5EF4-FFF2-40B4-BE49-F238E27FC236}">
                <a16:creationId xmlns:a16="http://schemas.microsoft.com/office/drawing/2014/main" xmlns="" id="{5A786743-F6A3-4988-A413-FEE08CFA8AAF}"/>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1729</TotalTime>
  <Words>2779</Words>
  <Application>Microsoft Office PowerPoint</Application>
  <PresentationFormat>Custom</PresentationFormat>
  <Paragraphs>447</Paragraphs>
  <Slides>44</Slides>
  <Notes>27</Notes>
  <HiddenSlides>0</HiddenSlides>
  <MMClips>4</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HS</cp:lastModifiedBy>
  <cp:revision>121</cp:revision>
  <dcterms:created xsi:type="dcterms:W3CDTF">2022-03-06T01:27:20Z</dcterms:created>
  <dcterms:modified xsi:type="dcterms:W3CDTF">2022-09-24T10:13:07Z</dcterms:modified>
</cp:coreProperties>
</file>