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31"/>
  </p:notesMasterIdLst>
  <p:sldIdLst>
    <p:sldId id="256" r:id="rId5"/>
    <p:sldId id="320" r:id="rId6"/>
    <p:sldId id="323" r:id="rId7"/>
    <p:sldId id="321" r:id="rId8"/>
    <p:sldId id="322" r:id="rId9"/>
    <p:sldId id="311" r:id="rId10"/>
    <p:sldId id="263" r:id="rId11"/>
    <p:sldId id="266" r:id="rId12"/>
    <p:sldId id="314" r:id="rId13"/>
    <p:sldId id="316" r:id="rId14"/>
    <p:sldId id="318" r:id="rId15"/>
    <p:sldId id="275" r:id="rId16"/>
    <p:sldId id="276" r:id="rId17"/>
    <p:sldId id="277" r:id="rId18"/>
    <p:sldId id="268" r:id="rId19"/>
    <p:sldId id="313" r:id="rId20"/>
    <p:sldId id="288" r:id="rId21"/>
    <p:sldId id="292" r:id="rId22"/>
    <p:sldId id="298" r:id="rId23"/>
    <p:sldId id="297" r:id="rId24"/>
    <p:sldId id="296" r:id="rId25"/>
    <p:sldId id="299" r:id="rId26"/>
    <p:sldId id="304" r:id="rId27"/>
    <p:sldId id="308" r:id="rId28"/>
    <p:sldId id="309" r:id="rId29"/>
    <p:sldId id="285" r:id="rId3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ĐƠN VỊ ĐO THÔNG THIN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vi-VN">
              <a:latin typeface="+mj-lt"/>
            </a:rPr>
            <a:t>4</a:t>
          </a: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vi-VN" b="1">
              <a:solidFill>
                <a:srgbClr val="002060"/>
              </a:solidFill>
              <a:latin typeface="+mj-lt"/>
            </a:rPr>
            <a:t>100</a:t>
          </a: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8EA5B-56F5-4C5D-AA95-B4B8B1A94EAE}" type="pres">
      <dgm:prSet presAssocID="{29D580A4-EDFC-41E9-8261-3B2038D4158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03EF56C-E861-49CD-B31E-E7A878328BB0}" type="pres">
      <dgm:prSet presAssocID="{29D580A4-EDFC-41E9-8261-3B2038D4158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>
              <a:latin typeface="Cambria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ĐƠN VỊ ĐO THÔNG THIN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kern="1200">
              <a:latin typeface="+mj-lt"/>
            </a:rPr>
            <a:t>4</a:t>
          </a: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b="1" kern="1200">
              <a:solidFill>
                <a:srgbClr val="002060"/>
              </a:solidFill>
              <a:latin typeface="+mj-lt"/>
            </a:rPr>
            <a:t>100</a:t>
          </a:r>
        </a:p>
      </dsp:txBody>
      <dsp:txXfrm>
        <a:off x="1698461" y="19094"/>
        <a:ext cx="1160556" cy="61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72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1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7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5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5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4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8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88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95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0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39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34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47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47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4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863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72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42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2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6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24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7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7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9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2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944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3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37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1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6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11/11/2021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6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9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7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39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4.wav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5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4.wav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audio" Target="../media/audio5.wav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247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pngimg.com/download/62470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64" y="2681625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 TIN TRONG MÁY TÍNH</a:t>
            </a:r>
            <a:endParaRPr lang="vi-V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0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smtClean="0"/>
              <a:t>Câu 1:</a:t>
            </a:r>
            <a:r>
              <a:rPr lang="vi-VN" sz="2600" smtClean="0"/>
              <a:t> 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1:  01100110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2:  10011001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3:  10000001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4: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5: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6:  00100100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7:  00111100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8:  </a:t>
            </a:r>
            <a:r>
              <a:rPr lang="vi-VN" sz="2600" smtClean="0"/>
              <a:t>00011000</a:t>
            </a:r>
            <a:endParaRPr lang="vi-VN" sz="26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2400" b="1" smtClean="0"/>
              <a:t>Câu 2: </a:t>
            </a:r>
            <a:r>
              <a:rPr lang="vi-VN" sz="2400" smtClean="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2353"/>
              </p:ext>
            </p:extLst>
          </p:nvPr>
        </p:nvGraphicFramePr>
        <p:xfrm>
          <a:off x="4283968" y="177282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70627"/>
              </p:ext>
            </p:extLst>
          </p:nvPr>
        </p:nvGraphicFramePr>
        <p:xfrm>
          <a:off x="4288888" y="177774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324118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97604" y="1745512"/>
            <a:ext cx="6860194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>
                <a:solidFill>
                  <a:srgbClr val="0000FF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mtClean="0">
                <a:solidFill>
                  <a:srgbClr val="0000FF"/>
                </a:solidFill>
              </a:rPr>
              <a:t>Bit </a:t>
            </a:r>
            <a:r>
              <a:rPr lang="vi-VN">
                <a:solidFill>
                  <a:srgbClr val="0000FF"/>
                </a:solidFill>
              </a:rPr>
              <a:t>là đơn vị đo nhỏ nhất trong lưu trữ thông tin</a:t>
            </a:r>
            <a:r>
              <a:rPr lang="vi-VN" smtClean="0">
                <a:solidFill>
                  <a:srgbClr val="0000FF"/>
                </a:solidFill>
              </a:rPr>
              <a:t>.</a:t>
            </a:r>
            <a:endParaRPr lang="vi-VN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5512"/>
            <a:ext cx="757141" cy="6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404664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2" y="2771166"/>
            <a:ext cx="1821248" cy="2428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5199515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dãy kí hiệu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5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83769" y="5199515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âm thanh phát ra từ máy tính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04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30860" y="5199515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dãy chỉ gồm dãy số 2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7" y="2771173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823129" y="5199515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chữ số từ 0 đến 9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39708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21" y="5308426"/>
            <a:ext cx="1772813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các số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4" y="5308426"/>
            <a:ext cx="1845476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bản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3" y="5308426"/>
            <a:ext cx="2140694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738617" y="5308426"/>
            <a:ext cx="2405385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số, văn bản,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2" y="2975366"/>
            <a:ext cx="1603497" cy="213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đáng tin cậy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01" y="2975366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chỉ làm việc với hai kí tự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23" y="2975366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83232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được xử lí dễ dàng hơn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45" y="2975366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907453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chiếm ít dung lượng nhớ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5603" y="5473535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 smtClean="0">
                <a:solidFill>
                  <a:srgbClr val="0000FF"/>
                </a:solidFill>
              </a:rPr>
              <a:t>        Một số đơn vị cơ bản đo dung lượng thông tin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455624" cy="26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6036" y="1163700"/>
            <a:ext cx="8350853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smtClean="0">
                <a:solidFill>
                  <a:srgbClr val="0000FF"/>
                </a:solidFill>
              </a:rPr>
              <a:t>    - Bit là đơn vị đo dung lượng thông tin nhỏ nhất trong máy tính.</a:t>
            </a:r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9" y="1584744"/>
            <a:ext cx="2592289" cy="12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80015" y="383503"/>
            <a:ext cx="615105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2. Đơn vị đo thông tin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690263" cy="5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Usb Bộ Nhớ Thanh Đè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" y="1367236"/>
            <a:ext cx="2834559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0" y="5215993"/>
            <a:ext cx="2448272" cy="14401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0674" y="1975585"/>
            <a:ext cx="2838691" cy="1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82" y="1367235"/>
            <a:ext cx="3004219" cy="2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80710"/>
            <a:ext cx="3149544" cy="283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-1" y="3501007"/>
            <a:ext cx="1475657" cy="13681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Ổ cứng: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1 TB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068534" y="5504025"/>
            <a:ext cx="1719490" cy="11521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Thẻ nhớ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8GB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414143" y="3980710"/>
            <a:ext cx="1547672" cy="1306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USB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flash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64928" y="1367236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Compact (CD)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700 MB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399003" y="5487804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kĩ thuật số (DVD)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4.7 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0824" y="37960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1686" y="3494952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H3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6523" y="6301594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H4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6414350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H5</a:t>
            </a:r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9" y="134202"/>
            <a:ext cx="812621" cy="7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7340" y="134202"/>
            <a:ext cx="8047148" cy="99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300" b="1" smtClean="0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Em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hãy quan sát các hình ảnh sau và cho biết đây là thiết bị nhớ nào và </a:t>
            </a:r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trình bày thông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tin về dung lượng của từng thiết bị nhớ?</a:t>
            </a:r>
            <a:endParaRPr lang="vi-VN" sz="230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300"/>
          </a:p>
        </p:txBody>
      </p:sp>
    </p:spTree>
    <p:extLst>
      <p:ext uri="{BB962C8B-B14F-4D97-AF65-F5344CB8AC3E}">
        <p14:creationId xmlns:p14="http://schemas.microsoft.com/office/powerpoint/2010/main" val="3932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1562" y="1268760"/>
            <a:ext cx="7550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 1. Em hãy quan sát hình sau và cho biết thông tin về dung lượng của từng ổ đĩa?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3" y="1988840"/>
            <a:ext cx="7754301" cy="39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634082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   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515" y="1600948"/>
            <a:ext cx="828367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2. Em hãy quan sát hình sau và cho biết dung lượng của mỗi tệp?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3960" y="54868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Ai nhanh hơn?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2420890"/>
            <a:ext cx="8280919" cy="24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07" y="401964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4477" y="1484783"/>
            <a:ext cx="7895046" cy="10081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1: Một GB xấp xỉ bao nhiêu byte?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8177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vi-VN" sz="2800" smtClean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2800" smtClean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byte</a:t>
            </a:r>
          </a:p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282190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triệu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39562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396047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2843197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4019875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4001245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894869"/>
            <a:ext cx="549444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941168"/>
            <a:ext cx="1592746" cy="17717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29183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59568" y="1484784"/>
            <a:ext cx="8826807" cy="10128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2: khả năng lưu trữ của một thiết bị nhớ là? 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9536" y="289189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Dung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19642" y="28960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Khối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9536" y="411358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Thể tích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9642" y="411777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Năng lực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79637" y="2917370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40087" y="41469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4158548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2937340"/>
            <a:ext cx="603557" cy="707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23508" y="1371996"/>
            <a:ext cx="8568972" cy="9248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3: Bao nhiêu ‘byte’ tạo thành 1 ‘kilobyte’?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716242"/>
            <a:ext cx="46754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64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0336" y="3628031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0336" y="4580913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2048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2092" y="5552528"/>
            <a:ext cx="4686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10240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71" y="2778999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60032" y="46783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84337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06" y="3755054"/>
            <a:ext cx="603557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95649" y="1412776"/>
            <a:ext cx="7895046" cy="278362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4: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>
                <a:solidFill>
                  <a:srgbClr val="FF0000"/>
                </a:solidFill>
              </a:rPr>
              <a:t> </a:t>
            </a:r>
            <a:endParaRPr lang="vi-VN" sz="3200" b="1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sz="3200" b="1" smtClean="0">
                <a:solidFill>
                  <a:srgbClr val="FF0000"/>
                </a:solidFill>
              </a:rPr>
              <a:t>(</a:t>
            </a:r>
            <a:r>
              <a:rPr lang="vi-VN" sz="3200" b="1">
                <a:solidFill>
                  <a:srgbClr val="FF0000"/>
                </a:solidFill>
              </a:rPr>
              <a:t>thảo luận nhóm: 5 phút) 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32163" y="4517528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bức ảnh </a:t>
            </a:r>
            <a:endParaRPr lang="vi-VN" sz="320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=16.1024 : 12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5013176"/>
            <a:ext cx="1592746" cy="1699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7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7872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76299" y="1196752"/>
            <a:ext cx="8089224" cy="1224136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b="1" u="sng" smtClean="0">
                <a:solidFill>
                  <a:prstClr val="black"/>
                </a:solidFill>
                <a:latin typeface="Times New Roman"/>
              </a:rPr>
              <a:t>Câu hỏi 1:</a:t>
            </a:r>
            <a:r>
              <a:rPr lang="vi-VN" sz="280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 smtClean="0">
                <a:solidFill>
                  <a:schemeClr val="tx1"/>
                </a:solidFill>
                <a:latin typeface="Times New Roman"/>
              </a:rPr>
              <a:t>Em hãy kiểm tra và ghi lại dung lượng các ổ đĩa  của máy tính mà em đang sử dụng</a:t>
            </a:r>
            <a:endParaRPr lang="vi-VN" sz="28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64904"/>
            <a:ext cx="8097978" cy="396044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81" y="20390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95208" y="226940"/>
            <a:ext cx="408104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67545" y="847621"/>
            <a:ext cx="8424936" cy="183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2: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nhóm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10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phút) </a:t>
            </a:r>
            <a:endParaRPr lang="vi-VN" sz="3200" smtClean="0">
              <a:solidFill>
                <a:prstClr val="black"/>
              </a:solidFill>
              <a:latin typeface="+mj-lt"/>
            </a:endParaRPr>
          </a:p>
          <a:p>
            <a:pPr algn="just">
              <a:defRPr/>
            </a:pPr>
            <a:r>
              <a:rPr lang="vi-VN" sz="2800" b="1" smtClean="0">
                <a:solidFill>
                  <a:prstClr val="black"/>
                </a:solidFill>
                <a:latin typeface="+mj-lt"/>
              </a:rPr>
              <a:t>Thực hiện tương tự như Hoạt động 1 với dãy các số từ 0 đến 15 để tìm mã hóa của các số từ 8 đến 15 và đưa ra nhận xét.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5" y="2739345"/>
            <a:ext cx="4405057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ã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hóa các số từ số 8 đến 15 là: 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12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13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14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15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6685" y="2768841"/>
            <a:ext cx="398428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it-IT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Nhận xét: </a:t>
            </a:r>
            <a:endParaRPr lang="vi-VN" sz="2800" b="1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 </a:t>
            </a:r>
            <a:r>
              <a:rPr lang="vi-VN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mã hóa </a:t>
            </a: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 số từ 8 đến 15 ta cần dùng 4 bit.</a:t>
            </a:r>
          </a:p>
          <a:p>
            <a:pPr lvl="0" algn="just"/>
            <a:r>
              <a:rPr lang="vi-VN" sz="2800" smtClean="0">
                <a:latin typeface="+mj-lt"/>
              </a:rPr>
              <a:t>(Tập </a:t>
            </a:r>
            <a:r>
              <a:rPr lang="vi-VN" sz="2800">
                <a:latin typeface="+mj-lt"/>
              </a:rPr>
              <a:t>hợp các số đã cho càng nhiều, sẽ mã hoá được số càng lớn. Khi đó, dãy kí hiệu 0 và 1 của mỗi số sẽ càng </a:t>
            </a:r>
            <a:r>
              <a:rPr lang="vi-VN" sz="2800" smtClean="0">
                <a:latin typeface="+mj-lt"/>
              </a:rPr>
              <a:t>dài)</a:t>
            </a:r>
          </a:p>
          <a:p>
            <a:pPr lvl="0" algn="just"/>
            <a:endParaRPr lang="vi-VN" sz="2800">
              <a:effectLst/>
              <a:latin typeface="+mj-lt"/>
              <a:ea typeface="Times New Roman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6421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68948" y="79460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70477" y="1418812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3: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(thảo luận nhóm: 5 phút) </a:t>
            </a:r>
          </a:p>
          <a:p>
            <a:pPr algn="just">
              <a:defRPr/>
            </a:pP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mỗi giờ phim chiếm khoảng 5GB, mỗi bộ phim có độ dài trung bình 1,5 giờ. Vậy một  cứng 2 TB chứa được bao nhiêu bộ phim?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51880" y="3834651"/>
            <a:ext cx="6938122" cy="1737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341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 bộ phim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2 .1024 : (4.1,5)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28357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8948" y="551396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2" y="548680"/>
            <a:ext cx="3176356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GHI NHỚ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155679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+mj-lt"/>
              </a:rPr>
              <a:t>- 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3200" smtClean="0">
                <a:latin typeface="+mj-lt"/>
              </a:rPr>
              <a:t>- Bit </a:t>
            </a:r>
            <a:r>
              <a:rPr lang="vi-VN" sz="3200">
                <a:latin typeface="+mj-lt"/>
              </a:rPr>
              <a:t>là đơn vị đo </a:t>
            </a:r>
            <a:r>
              <a:rPr lang="vi-VN" sz="3200" smtClean="0">
                <a:latin typeface="+mj-lt"/>
              </a:rPr>
              <a:t>nhỏ </a:t>
            </a:r>
            <a:r>
              <a:rPr lang="vi-VN" sz="3200">
                <a:latin typeface="+mj-lt"/>
              </a:rPr>
              <a:t>nhất trong </a:t>
            </a:r>
            <a:r>
              <a:rPr lang="vi-VN" sz="3200" smtClean="0">
                <a:latin typeface="+mj-lt"/>
              </a:rPr>
              <a:t>lưu trữ thông tin.</a:t>
            </a:r>
          </a:p>
          <a:p>
            <a:pPr marL="457200" indent="-457200" algn="just">
              <a:buFontTx/>
              <a:buChar char="-"/>
            </a:pPr>
            <a:r>
              <a:rPr lang="vi-VN" sz="3200" smtClean="0">
                <a:latin typeface="+mj-lt"/>
              </a:rPr>
              <a:t>Một số đơn vị cơ bản đo dung lượng thông tin: B, MB, GB, TB, TB.</a:t>
            </a:r>
            <a:endParaRPr lang="vi-VN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6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t="5859" r="4465" b="40430"/>
          <a:stretch/>
        </p:blipFill>
        <p:spPr bwMode="auto">
          <a:xfrm>
            <a:off x="611560" y="476672"/>
            <a:ext cx="8229600" cy="486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4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E9356F2A-C993-4130-8B7B-03559417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12578"/>
              </p:ext>
            </p:extLst>
          </p:nvPr>
        </p:nvGraphicFramePr>
        <p:xfrm>
          <a:off x="3257550" y="2057400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33" name="Speech Bubble: Oval 18">
            <a:extLst>
              <a:ext uri="{FF2B5EF4-FFF2-40B4-BE49-F238E27FC236}">
                <a16:creationId xmlns=""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539552" y="620688"/>
            <a:ext cx="3914394" cy="1341656"/>
          </a:xfrm>
          <a:prstGeom prst="wedgeEllipseCallout">
            <a:avLst>
              <a:gd name="adj1" fmla="val -30942"/>
              <a:gd name="adj2" fmla="val 30244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u="sng" dirty="0">
                <a:solidFill>
                  <a:schemeClr val="lt1"/>
                </a:solidFill>
                <a:latin typeface="+mj-lt"/>
              </a:rPr>
              <a:t>Bước 1</a:t>
            </a:r>
            <a:r>
              <a:rPr lang="vi-VN" sz="2800" dirty="0">
                <a:solidFill>
                  <a:schemeClr val="lt1"/>
                </a:solidFill>
                <a:latin typeface="+mj-lt"/>
              </a:rPr>
              <a:t>: Thu gọn dãy số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4337865" y="1157135"/>
            <a:ext cx="35012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3048251" y="3138031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3024600" y="3991530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3024600" y="4825426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Table 2">
            <a:extLst>
              <a:ext uri="{FF2B5EF4-FFF2-40B4-BE49-F238E27FC236}">
                <a16:creationId xmlns="" xmlns:a16="http://schemas.microsoft.com/office/drawing/2014/main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52796"/>
              </p:ext>
            </p:extLst>
          </p:nvPr>
        </p:nvGraphicFramePr>
        <p:xfrm>
          <a:off x="3638550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39" name="Table 2">
            <a:extLst>
              <a:ext uri="{FF2B5EF4-FFF2-40B4-BE49-F238E27FC236}">
                <a16:creationId xmlns="" xmlns:a16="http://schemas.microsoft.com/office/drawing/2014/main" id="{E687266D-ABFC-4F00-A424-BF260F57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96784"/>
              </p:ext>
            </p:extLst>
          </p:nvPr>
        </p:nvGraphicFramePr>
        <p:xfrm>
          <a:off x="5938069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A4A88D0A-D955-45A5-ADEE-02BC18B8B5A3}"/>
              </a:ext>
            </a:extLst>
          </p:cNvPr>
          <p:cNvCxnSpPr>
            <a:cxnSpLocks/>
          </p:cNvCxnSpPr>
          <p:nvPr/>
        </p:nvCxnSpPr>
        <p:spPr>
          <a:xfrm>
            <a:off x="5943600" y="30262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58FC4858-B881-4E4A-B63E-041859AD3862}"/>
              </a:ext>
            </a:extLst>
          </p:cNvPr>
          <p:cNvSpPr/>
          <p:nvPr/>
        </p:nvSpPr>
        <p:spPr>
          <a:xfrm>
            <a:off x="5995219" y="3048000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8305138" y="308491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graphicFrame>
        <p:nvGraphicFramePr>
          <p:cNvPr id="43" name="Table 2">
            <a:extLst>
              <a:ext uri="{FF2B5EF4-FFF2-40B4-BE49-F238E27FC236}">
                <a16:creationId xmlns="" xmlns:a16="http://schemas.microsoft.com/office/drawing/2014/main" id="{C6D4157B-778C-45D5-A380-77BECC8D1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14648"/>
              </p:ext>
            </p:extLst>
          </p:nvPr>
        </p:nvGraphicFramePr>
        <p:xfrm>
          <a:off x="7108157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44" name="Table 2">
            <a:extLst>
              <a:ext uri="{FF2B5EF4-FFF2-40B4-BE49-F238E27FC236}">
                <a16:creationId xmlns="" xmlns:a16="http://schemas.microsoft.com/office/drawing/2014/main" id="{C056B33A-5210-4223-96AB-34B1E4803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61487"/>
              </p:ext>
            </p:extLst>
          </p:nvPr>
        </p:nvGraphicFramePr>
        <p:xfrm>
          <a:off x="5943600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EA97770A-B3F7-4CD9-9928-DF130B3F024A}"/>
              </a:ext>
            </a:extLst>
          </p:cNvPr>
          <p:cNvCxnSpPr>
            <a:cxnSpLocks/>
          </p:cNvCxnSpPr>
          <p:nvPr/>
        </p:nvCxnSpPr>
        <p:spPr>
          <a:xfrm>
            <a:off x="7103227" y="38862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08EEB888-B824-4CFD-A16C-82BE46C3B4AE}"/>
              </a:ext>
            </a:extLst>
          </p:cNvPr>
          <p:cNvSpPr/>
          <p:nvPr/>
        </p:nvSpPr>
        <p:spPr>
          <a:xfrm>
            <a:off x="6000750" y="3962400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8305138" y="397624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48" name="Table 2">
            <a:extLst>
              <a:ext uri="{FF2B5EF4-FFF2-40B4-BE49-F238E27FC236}">
                <a16:creationId xmlns="" xmlns:a16="http://schemas.microsoft.com/office/drawing/2014/main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16378"/>
              </p:ext>
            </p:extLst>
          </p:nvPr>
        </p:nvGraphicFramePr>
        <p:xfrm>
          <a:off x="6539113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6525661" y="47788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0" name="Table 2">
            <a:extLst>
              <a:ext uri="{FF2B5EF4-FFF2-40B4-BE49-F238E27FC236}">
                <a16:creationId xmlns="" xmlns:a16="http://schemas.microsoft.com/office/drawing/2014/main" id="{D6A83320-6543-410F-BB66-24493381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41282"/>
              </p:ext>
            </p:extLst>
          </p:nvPr>
        </p:nvGraphicFramePr>
        <p:xfrm>
          <a:off x="5938069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51" name="Oval 50">
            <a:extLst>
              <a:ext uri="{FF2B5EF4-FFF2-40B4-BE49-F238E27FC236}">
                <a16:creationId xmlns="" xmlns:a16="http://schemas.microsoft.com/office/drawing/2014/main" id="{7452FCC8-0002-4E00-89FF-5E5A8C9554E4}"/>
              </a:ext>
            </a:extLst>
          </p:cNvPr>
          <p:cNvSpPr/>
          <p:nvPr/>
        </p:nvSpPr>
        <p:spPr>
          <a:xfrm>
            <a:off x="5990129" y="4874150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8305138" y="4963180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</p:spTree>
    <p:extLst>
      <p:ext uri="{BB962C8B-B14F-4D97-AF65-F5344CB8AC3E}">
        <p14:creationId xmlns:p14="http://schemas.microsoft.com/office/powerpoint/2010/main" val="23806793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36" grpId="0"/>
      <p:bldP spid="37" grpId="0"/>
      <p:bldP spid="41" grpId="0" animBg="1"/>
      <p:bldP spid="42" grpId="0"/>
      <p:bldP spid="46" grpId="0" animBg="1"/>
      <p:bldP spid="47" grpId="0"/>
      <p:bldP spid="51" grpId="0" animBg="1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=""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171450" y="1541901"/>
            <a:ext cx="3867151" cy="1687890"/>
          </a:xfrm>
          <a:prstGeom prst="wedgeEllipseCallout">
            <a:avLst>
              <a:gd name="adj1" fmla="val -23500"/>
              <a:gd name="adj2" fmla="val 1379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u="sng">
                <a:solidFill>
                  <a:schemeClr val="lt1"/>
                </a:solidFill>
                <a:latin typeface="+mj-lt"/>
              </a:rPr>
              <a:t>Bước 2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: Chuyển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vị trí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của số 4 thành hai kí hiệu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0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và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3644129" y="957126"/>
            <a:ext cx="5240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="" xmlns:a16="http://schemas.microsoft.com/office/drawing/2014/main" id="{B896B78E-682F-4AD4-89B5-F71E2A464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69943"/>
              </p:ext>
            </p:extLst>
          </p:nvPr>
        </p:nvGraphicFramePr>
        <p:xfrm>
          <a:off x="3924301" y="3221482"/>
          <a:ext cx="4572000" cy="235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325">
                  <a:extLst>
                    <a:ext uri="{9D8B030D-6E8A-4147-A177-3AD203B41FA5}">
                      <a16:colId xmlns="" xmlns:a16="http://schemas.microsoft.com/office/drawing/2014/main" val="2099839352"/>
                    </a:ext>
                  </a:extLst>
                </a:gridCol>
                <a:gridCol w="1585823">
                  <a:extLst>
                    <a:ext uri="{9D8B030D-6E8A-4147-A177-3AD203B41FA5}">
                      <a16:colId xmlns="" xmlns:a16="http://schemas.microsoft.com/office/drawing/2014/main" val="2415041401"/>
                    </a:ext>
                  </a:extLst>
                </a:gridCol>
                <a:gridCol w="1832852">
                  <a:extLst>
                    <a:ext uri="{9D8B030D-6E8A-4147-A177-3AD203B41FA5}">
                      <a16:colId xmlns="" xmlns:a16="http://schemas.microsoft.com/office/drawing/2014/main" val="1097176604"/>
                    </a:ext>
                  </a:extLst>
                </a:gridCol>
              </a:tblGrid>
              <a:tr h="588975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Lần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Vị trí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Kí hiệu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8291879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9888375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6625771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93270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4210051" y="3707585"/>
            <a:ext cx="59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4210051" y="4324818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4210051" y="4942050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5581651" y="3815307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5581651" y="4432540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5581651" y="5049772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="" xmlns:a16="http://schemas.microsoft.com/office/drawing/2014/main" id="{E6DAB570-4617-4D31-84EC-8B303312B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43734"/>
              </p:ext>
            </p:extLst>
          </p:nvPr>
        </p:nvGraphicFramePr>
        <p:xfrm>
          <a:off x="4534652" y="1600200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="" xmlns:a16="http://schemas.microsoft.com/office/drawing/2014/main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="" xmlns:a16="http://schemas.microsoft.com/office/drawing/2014/main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tắc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884050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66CEDB6-4975-452D-A7A4-70A9E04547C7}"/>
              </a:ext>
            </a:extLst>
          </p:cNvPr>
          <p:cNvSpPr txBox="1"/>
          <p:nvPr/>
        </p:nvSpPr>
        <p:spPr>
          <a:xfrm>
            <a:off x="7239002" y="3815307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9C2537A-6C7C-46BD-99FA-992F13E056B9}"/>
              </a:ext>
            </a:extLst>
          </p:cNvPr>
          <p:cNvSpPr txBox="1"/>
          <p:nvPr/>
        </p:nvSpPr>
        <p:spPr>
          <a:xfrm>
            <a:off x="7239001" y="4428195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697A035-04BE-45D5-B251-893C78ED6508}"/>
              </a:ext>
            </a:extLst>
          </p:cNvPr>
          <p:cNvSpPr txBox="1"/>
          <p:nvPr/>
        </p:nvSpPr>
        <p:spPr>
          <a:xfrm>
            <a:off x="7239001" y="5041083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E2679AD4-B9D8-4C12-82C2-816AA3A10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313832"/>
              </p:ext>
            </p:extLst>
          </p:nvPr>
        </p:nvGraphicFramePr>
        <p:xfrm>
          <a:off x="4515354" y="5891225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74733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13" grpId="0"/>
      <p:bldP spid="15" grpId="0"/>
      <p:bldP spid="28" grpId="0"/>
      <p:bldP spid="36" grpId="0"/>
      <p:bldP spid="42" grpId="0"/>
      <p:bldP spid="29" grpId="0"/>
      <p:bldP spid="29" grpId="1"/>
      <p:bldP spid="30" grpId="0"/>
      <p:bldP spid="30" grpId="1"/>
      <p:bldP spid="32" grpId="0"/>
      <p:bldP spid="32" grpId="1"/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smtClean="0">
                <a:solidFill>
                  <a:srgbClr val="0000FF"/>
                </a:solidFill>
              </a:rPr>
              <a:t>Câu hỏi: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rgbClr val="0000FF"/>
                </a:solidFill>
              </a:rPr>
              <a:t>Em hãy mã hóa số </a:t>
            </a:r>
            <a:r>
              <a:rPr lang="en-US" b="1" smtClean="0">
                <a:solidFill>
                  <a:srgbClr val="0000FF"/>
                </a:solidFill>
              </a:rPr>
              <a:t>3</a:t>
            </a:r>
            <a:r>
              <a:rPr lang="en-US" smtClean="0">
                <a:solidFill>
                  <a:srgbClr val="0000FF"/>
                </a:solidFill>
              </a:rPr>
              <a:t> và số </a:t>
            </a:r>
            <a:r>
              <a:rPr lang="en-US" b="1" smtClean="0">
                <a:solidFill>
                  <a:srgbClr val="0000FF"/>
                </a:solidFill>
              </a:rPr>
              <a:t>6</a:t>
            </a:r>
            <a:r>
              <a:rPr lang="en-US" smtClean="0">
                <a:solidFill>
                  <a:srgbClr val="0000FF"/>
                </a:solidFill>
              </a:rPr>
              <a:t> theo cách như trên. Hai dãy kí hiệu nhận được có giống nhau không?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00FF"/>
                </a:solidFill>
              </a:rPr>
              <a:t>Thảo luận nhóm: (10 phút)</a:t>
            </a:r>
            <a:endParaRPr lang="vi-VN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317" y="289385"/>
            <a:ext cx="3885123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0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9666" y="850702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</a:rPr>
              <a:t>Kết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quả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hóa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2526" y="2060848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3:</a:t>
            </a:r>
          </a:p>
          <a:p>
            <a:pPr marL="0" indent="0">
              <a:buNone/>
            </a:pP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332" y="3356992"/>
            <a:ext cx="836414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Sau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khi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hai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dãy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kí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hiệu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nhận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được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không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giống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nhau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8024" y="2132856"/>
            <a:ext cx="2376264" cy="6480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6: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832" y="2052137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6359" y="212414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7686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74" y="2337492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 smtClean="0"/>
              <a:t>a)</a:t>
            </a:r>
            <a:r>
              <a:rPr lang="en-US" sz="2200" smtClean="0"/>
              <a:t> Số được chuyển thành dãy gồm các kí hiệu 0 và 1. Được gọi là dãy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r>
              <a:rPr lang="en-US" sz="2200" b="1" smtClean="0">
                <a:solidFill>
                  <a:srgbClr val="C00000"/>
                </a:solidFill>
              </a:rPr>
              <a:t>(1)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endParaRPr lang="vi-VN" sz="2200" smtClean="0"/>
          </a:p>
          <a:p>
            <a:pPr marL="0" indent="0" algn="just">
              <a:buNone/>
            </a:pPr>
            <a:endParaRPr lang="vi-VN" sz="2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2281" y="1541720"/>
            <a:ext cx="77972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200" b="1">
                <a:solidFill>
                  <a:srgbClr val="0000FF"/>
                </a:solidFill>
              </a:rPr>
              <a:t>Em hãy </a:t>
            </a:r>
            <a:r>
              <a:rPr lang="en-US" sz="2200" b="1" smtClean="0">
                <a:solidFill>
                  <a:srgbClr val="0000FF"/>
                </a:solidFill>
              </a:rPr>
              <a:t>đọc thông </a:t>
            </a:r>
            <a:r>
              <a:rPr lang="en-US" sz="2200" b="1">
                <a:solidFill>
                  <a:srgbClr val="0000FF"/>
                </a:solidFill>
              </a:rPr>
              <a:t>tin </a:t>
            </a:r>
            <a:r>
              <a:rPr lang="en-US" sz="2200" b="1" smtClean="0">
                <a:solidFill>
                  <a:srgbClr val="0000FF"/>
                </a:solidFill>
              </a:rPr>
              <a:t>trang </a:t>
            </a:r>
            <a:r>
              <a:rPr lang="en-US" sz="2200" b="1">
                <a:solidFill>
                  <a:srgbClr val="0000FF"/>
                </a:solidFill>
              </a:rPr>
              <a:t>12-13 (SGK) và điền nội dung thích hợp vào chỗ có dấu (....) để tìm hiểu về cách biểu diễn thông tin trong máy tính:</a:t>
            </a:r>
            <a:endParaRPr lang="vi-VN" sz="2200" b="1">
              <a:solidFill>
                <a:srgbClr val="0000FF"/>
              </a:solidFill>
            </a:endParaRPr>
          </a:p>
          <a:p>
            <a:pPr algn="just"/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476" y="3197436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smtClean="0"/>
              <a:t>b) Văn bản được chuyển thành dãy bit bằng cách chuyển từng.......</a:t>
            </a:r>
            <a:r>
              <a:rPr lang="en-US" sz="2200" b="1" smtClean="0">
                <a:solidFill>
                  <a:srgbClr val="FF0000"/>
                </a:solidFill>
              </a:rPr>
              <a:t>(2)</a:t>
            </a:r>
            <a:r>
              <a:rPr lang="en-US" sz="2200" smtClean="0"/>
              <a:t>..... một. </a:t>
            </a:r>
            <a:endParaRPr lang="vi-VN" sz="2200" smtClean="0"/>
          </a:p>
          <a:p>
            <a:pPr marL="0" indent="0" algn="just">
              <a:buFont typeface="Arial" pitchFamily="34" charset="0"/>
              <a:buNone/>
            </a:pPr>
            <a:endParaRPr lang="vi-VN" sz="220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7823" y="4104132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smtClean="0"/>
              <a:t>c) Hình ảnh cũng cần được chuyển đổi thành dãy bit.  Mỗi......</a:t>
            </a:r>
            <a:r>
              <a:rPr lang="en-US" sz="2200" b="1" smtClean="0">
                <a:solidFill>
                  <a:srgbClr val="FF0000"/>
                </a:solidFill>
              </a:rPr>
              <a:t>(3)</a:t>
            </a:r>
            <a:r>
              <a:rPr lang="en-US" sz="2200" smtClean="0"/>
              <a:t>..... (pixel) trong một ảnh đen trắng được </a:t>
            </a:r>
            <a:r>
              <a:rPr lang="en-US" sz="2200"/>
              <a:t>biểu </a:t>
            </a:r>
            <a:r>
              <a:rPr lang="en-US" sz="2200" smtClean="0"/>
              <a:t>thị </a:t>
            </a:r>
            <a:r>
              <a:rPr lang="en-US" sz="2200"/>
              <a:t>thành </a:t>
            </a:r>
            <a:r>
              <a:rPr lang="en-US" sz="2200" smtClean="0"/>
              <a:t>một bit</a:t>
            </a:r>
            <a:r>
              <a:rPr lang="en-US" sz="2200"/>
              <a:t>.</a:t>
            </a: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4182" y="4994517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 smtClean="0"/>
              <a:t>d) </a:t>
            </a:r>
            <a:r>
              <a:rPr lang="en-US" sz="2200" smtClean="0"/>
              <a:t>Âm thanh cũng cần chuyển </a:t>
            </a:r>
            <a:r>
              <a:rPr lang="en-US" sz="2200"/>
              <a:t>đổi </a:t>
            </a:r>
            <a:r>
              <a:rPr lang="en-US" sz="2200" smtClean="0"/>
              <a:t>thành.......</a:t>
            </a:r>
            <a:r>
              <a:rPr lang="en-US" sz="2200" smtClean="0">
                <a:solidFill>
                  <a:srgbClr val="FF0000"/>
                </a:solidFill>
              </a:rPr>
              <a:t>(4)</a:t>
            </a:r>
            <a:r>
              <a:rPr lang="en-US" sz="2200" smtClean="0"/>
              <a:t>..... . </a:t>
            </a:r>
            <a:r>
              <a:rPr lang="en-US" sz="2200"/>
              <a:t>Tốc độ rung của âm thanh được ghi lại dưới dạng </a:t>
            </a:r>
            <a:r>
              <a:rPr lang="en-US" sz="2200" smtClean="0"/>
              <a:t>.......</a:t>
            </a:r>
            <a:r>
              <a:rPr lang="en-US" sz="2200" smtClean="0">
                <a:solidFill>
                  <a:srgbClr val="FF0000"/>
                </a:solidFill>
              </a:rPr>
              <a:t>(5)</a:t>
            </a:r>
            <a:r>
              <a:rPr lang="en-US" sz="2200" smtClean="0"/>
              <a:t>........, </a:t>
            </a:r>
            <a:r>
              <a:rPr lang="en-US" sz="2200"/>
              <a:t>từ đó </a:t>
            </a:r>
            <a:r>
              <a:rPr lang="en-US" sz="2200" smtClean="0"/>
              <a:t>chuyển </a:t>
            </a:r>
            <a:r>
              <a:rPr lang="en-US" sz="2200"/>
              <a:t>thành dãy bit.</a:t>
            </a:r>
            <a:endParaRPr lang="vi-VN" sz="2200"/>
          </a:p>
          <a:p>
            <a:pPr marL="0" indent="0">
              <a:buNone/>
            </a:pP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197" y="2713523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0151" y="3628661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 tự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21" y="4105954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5628" y="4977484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ãy bit</a:t>
            </a:r>
            <a:endParaRPr lang="vi-VN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5469626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số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8624" y="332656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777301" cy="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24" y="332656"/>
            <a:ext cx="8003232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 smtClean="0">
                <a:solidFill>
                  <a:srgbClr val="0000FF"/>
                </a:solidFill>
              </a:rPr>
              <a:t>Câu </a:t>
            </a:r>
            <a:r>
              <a:rPr lang="vi-VN" sz="2600" b="1" u="sng">
                <a:solidFill>
                  <a:srgbClr val="0000FF"/>
                </a:solidFill>
              </a:rPr>
              <a:t>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</a:t>
            </a:r>
            <a:r>
              <a:rPr lang="vi-VN" sz="2600" smtClean="0">
                <a:solidFill>
                  <a:srgbClr val="0000FF"/>
                </a:solidFill>
              </a:rPr>
              <a:t>nhau </a:t>
            </a:r>
            <a:r>
              <a:rPr lang="vi-VN" sz="2600">
                <a:solidFill>
                  <a:srgbClr val="0000FF"/>
                </a:solidFill>
              </a:rPr>
              <a:t>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1224442"/>
            <a:ext cx="7657800" cy="63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smtClean="0">
                <a:solidFill>
                  <a:srgbClr val="0000FF"/>
                </a:solidFill>
              </a:rPr>
              <a:t>Hoạt động 2: Thảo luận nhóm (10 phút)</a:t>
            </a:r>
            <a:endParaRPr lang="vi-VN" b="1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4754"/>
              </p:ext>
            </p:extLst>
          </p:nvPr>
        </p:nvGraphicFramePr>
        <p:xfrm>
          <a:off x="4499992" y="2132856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1322</Words>
  <Application>Microsoft Office PowerPoint</Application>
  <PresentationFormat>On-screen Show (4:3)</PresentationFormat>
  <Paragraphs>259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Biểu diễn thông tin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HS</cp:lastModifiedBy>
  <cp:revision>232</cp:revision>
  <dcterms:created xsi:type="dcterms:W3CDTF">2021-06-22T14:05:55Z</dcterms:created>
  <dcterms:modified xsi:type="dcterms:W3CDTF">2021-11-11T04:33:55Z</dcterms:modified>
</cp:coreProperties>
</file>