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54" r:id="rId3"/>
  </p:sldMasterIdLst>
  <p:notesMasterIdLst>
    <p:notesMasterId r:id="rId24"/>
  </p:notesMasterIdLst>
  <p:sldIdLst>
    <p:sldId id="3248" r:id="rId4"/>
    <p:sldId id="324" r:id="rId5"/>
    <p:sldId id="475" r:id="rId6"/>
    <p:sldId id="644" r:id="rId7"/>
    <p:sldId id="646" r:id="rId8"/>
    <p:sldId id="266" r:id="rId9"/>
    <p:sldId id="3263" r:id="rId10"/>
    <p:sldId id="261" r:id="rId11"/>
    <p:sldId id="620" r:id="rId12"/>
    <p:sldId id="625" r:id="rId13"/>
    <p:sldId id="647" r:id="rId14"/>
    <p:sldId id="642" r:id="rId15"/>
    <p:sldId id="583" r:id="rId16"/>
    <p:sldId id="643" r:id="rId17"/>
    <p:sldId id="648" r:id="rId18"/>
    <p:sldId id="3264" r:id="rId19"/>
    <p:sldId id="3260" r:id="rId20"/>
    <p:sldId id="3262" r:id="rId21"/>
    <p:sldId id="3261" r:id="rId22"/>
    <p:sldId id="3259" r:id="rId23"/>
  </p:sldIdLst>
  <p:sldSz cx="12192000" cy="6858000"/>
  <p:notesSz cx="6858000" cy="9144000"/>
  <p:embeddedFontLst>
    <p:embeddedFont>
      <p:font typeface="等线 Light" panose="02010600030101010101" pitchFamily="2" charset="-122"/>
      <p:regular r:id="rId25"/>
    </p:embeddedFont>
    <p:embeddedFont>
      <p:font typeface="Algerian" panose="04020705040A02060702" pitchFamily="82" charset="0"/>
      <p:regular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2523F"/>
    <a:srgbClr val="426D3F"/>
    <a:srgbClr val="ED1A97"/>
    <a:srgbClr val="FBD2C8"/>
    <a:srgbClr val="C7EDE6"/>
    <a:srgbClr val="FFFAF7"/>
    <a:srgbClr val="FFC1D3"/>
    <a:srgbClr val="FF9EB9"/>
    <a:srgbClr val="DEF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>
        <p:scale>
          <a:sx n="33" d="100"/>
          <a:sy n="33" d="100"/>
        </p:scale>
        <p:origin x="740" y="9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1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11A9440B-9924-05E1-46C6-8E7EC1459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2001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02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6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5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16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83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68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5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01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07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95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2.png"/><Relationship Id="rId5" Type="http://schemas.openxmlformats.org/officeDocument/2006/relationships/video" Target="NULL" TargetMode="Externa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gif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25557"/>
            <a:ext cx="9268607" cy="40565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11" y="2093380"/>
            <a:ext cx="1681686" cy="8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68" y="95468"/>
            <a:ext cx="1196321" cy="6378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84" y="65568"/>
            <a:ext cx="1318214" cy="7513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" y="187635"/>
            <a:ext cx="2047195" cy="116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356" y="-168603"/>
            <a:ext cx="1940274" cy="2030037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CE37FD0E-B961-4CED-A1B4-95FD39B28A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33" y="4820637"/>
            <a:ext cx="7342585" cy="2037364"/>
          </a:xfrm>
          <a:prstGeom prst="rect">
            <a:avLst/>
          </a:prstGeom>
        </p:spPr>
      </p:pic>
      <p:sp>
        <p:nvSpPr>
          <p:cNvPr id="39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1901559" y="1889550"/>
            <a:ext cx="8473104" cy="150900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 defTabSz="913256">
              <a:lnSpc>
                <a:spcPct val="150000"/>
              </a:lnSpc>
            </a:pPr>
            <a:r>
              <a:rPr lang="en-US" altLang="zh-CN" sz="7000" b="1" dirty="0"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MÔN TOÁN</a:t>
            </a:r>
            <a:endParaRPr lang="zh-CN" altLang="en-US" sz="7000" b="1" dirty="0"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3589282" y="5143117"/>
            <a:ext cx="2670572" cy="16461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79" y="2532802"/>
            <a:ext cx="1169166" cy="10573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9170434" y="2536571"/>
            <a:ext cx="1418032" cy="1104077"/>
          </a:xfrm>
          <a:prstGeom prst="rect">
            <a:avLst/>
          </a:prstGeom>
        </p:spPr>
      </p:pic>
      <p:sp>
        <p:nvSpPr>
          <p:cNvPr id="49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1966252" y="1901776"/>
            <a:ext cx="8473104" cy="150900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 defTabSz="913256">
              <a:lnSpc>
                <a:spcPct val="150000"/>
              </a:lnSpc>
            </a:pPr>
            <a:r>
              <a:rPr lang="en-US" altLang="zh-CN" sz="700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Tahoma" panose="020B0604030504040204" pitchFamily="34" charset="0"/>
                <a:cs typeface="+mn-ea"/>
                <a:sym typeface="+mn-lt"/>
              </a:rPr>
              <a:t>MÔN TOÁN</a:t>
            </a:r>
            <a:endParaRPr lang="zh-CN" altLang="en-US" sz="700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方正稚艺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791B96-07E6-694C-6DD3-F935AB8DF070}"/>
              </a:ext>
            </a:extLst>
          </p:cNvPr>
          <p:cNvSpPr/>
          <p:nvPr/>
        </p:nvSpPr>
        <p:spPr>
          <a:xfrm>
            <a:off x="1180566" y="2071138"/>
            <a:ext cx="10737188" cy="52896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35017"/>
              </a:avLst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CHÀO MỪNG QUÝ THẦY CÔ VỀ DỰ </a:t>
            </a:r>
            <a:r>
              <a:rPr lang="en-US" altLang="zh-CN" sz="50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GIỜ</a:t>
            </a:r>
            <a:endParaRPr kumimoji="0" lang="vi-VN" sz="5000" b="1" i="0" u="none" strike="noStrike" kern="1200" cap="none" spc="0" normalizeH="0" baseline="0" noProof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rgbClr val="FFC000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7472A-8399-748D-7C46-9BC96461ACA1}"/>
              </a:ext>
            </a:extLst>
          </p:cNvPr>
          <p:cNvSpPr/>
          <p:nvPr/>
        </p:nvSpPr>
        <p:spPr>
          <a:xfrm>
            <a:off x="4687601" y="3167494"/>
            <a:ext cx="28167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1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5</a:t>
            </a:r>
            <a:r>
              <a:rPr lang="vi-VN" sz="6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B</a:t>
            </a:r>
            <a:endParaRPr kumimoji="0" lang="vi-VN" sz="6600" b="1" i="1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A0F4B-A9D4-FC89-6825-DBC1DB2AB3B4}"/>
              </a:ext>
            </a:extLst>
          </p:cNvPr>
          <p:cNvSpPr/>
          <p:nvPr/>
        </p:nvSpPr>
        <p:spPr>
          <a:xfrm>
            <a:off x="171795" y="4361998"/>
            <a:ext cx="115760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Giáo viên: </a:t>
            </a:r>
            <a:r>
              <a:rPr lang="vi-VN" sz="4000" b="1" spc="5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</a:rPr>
              <a:t>Đỗ Thị Hồng Lệ</a:t>
            </a:r>
            <a:endParaRPr kumimoji="0" lang="en-U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等线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18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BE2BA7-A764-CA6A-5148-3DEDE2CA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3B3CF4-23EB-329B-6C02-54E962CDA8AD}"/>
              </a:ext>
            </a:extLst>
          </p:cNvPr>
          <p:cNvSpPr/>
          <p:nvPr/>
        </p:nvSpPr>
        <p:spPr>
          <a:xfrm>
            <a:off x="1287817" y="1281193"/>
            <a:ext cx="10728101" cy="6565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0612" tIns="20306" rIns="40612" bIns="20306">
            <a:spAutoFit/>
          </a:bodyPr>
          <a:lstStyle/>
          <a:p>
            <a:pPr marL="457200" algn="just">
              <a:spcAft>
                <a:spcPts val="1000"/>
              </a:spcAft>
              <a:tabLst>
                <a:tab pos="95250" algn="l"/>
                <a:tab pos="152400" algn="l"/>
              </a:tabLst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diện tích miếng nhựa có kích thước như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4B21-9E50-8E6B-BDA9-AF0D79F4F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71" y="1715563"/>
            <a:ext cx="6340929" cy="4444576"/>
          </a:xfrm>
          <a:prstGeom prst="rect">
            <a:avLst/>
          </a:prstGeom>
        </p:spPr>
      </p:pic>
      <p:sp>
        <p:nvSpPr>
          <p:cNvPr id="5" name="Lưu đồ: Đường kết nối 4">
            <a:extLst>
              <a:ext uri="{FF2B5EF4-FFF2-40B4-BE49-F238E27FC236}">
                <a16:creationId xmlns:a16="http://schemas.microsoft.com/office/drawing/2014/main" id="{9CDE92CE-F54C-4860-A598-1BDE5B12CA67}"/>
              </a:ext>
            </a:extLst>
          </p:cNvPr>
          <p:cNvSpPr/>
          <p:nvPr/>
        </p:nvSpPr>
        <p:spPr>
          <a:xfrm>
            <a:off x="206896" y="1181736"/>
            <a:ext cx="889400" cy="759842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2C80B2E-C027-4FC3-8119-0894D1F96671}"/>
              </a:ext>
            </a:extLst>
          </p:cNvPr>
          <p:cNvSpPr/>
          <p:nvPr/>
        </p:nvSpPr>
        <p:spPr>
          <a:xfrm>
            <a:off x="190500" y="3265713"/>
            <a:ext cx="5452654" cy="3457303"/>
          </a:xfrm>
          <a:prstGeom prst="roundRect">
            <a:avLst>
              <a:gd name="adj" fmla="val 618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>
                <a:solidFill>
                  <a:schemeClr val="tx1"/>
                </a:solidFill>
                <a:latin typeface="+mj-lt"/>
              </a:rPr>
              <a:t>1. Miếng nhựa được ghép bởi những hình nào?</a:t>
            </a:r>
          </a:p>
          <a:p>
            <a:pPr algn="just"/>
            <a:r>
              <a:rPr lang="vi-VN" sz="3600">
                <a:solidFill>
                  <a:schemeClr val="tx1"/>
                </a:solidFill>
                <a:latin typeface="+mj-lt"/>
              </a:rPr>
              <a:t>2. Mỗi hình cho biết những kích thước gì?</a:t>
            </a:r>
          </a:p>
          <a:p>
            <a:pPr algn="just"/>
            <a:r>
              <a:rPr lang="vi-VN" sz="3600">
                <a:solidFill>
                  <a:schemeClr val="tx1"/>
                </a:solidFill>
                <a:latin typeface="+mj-lt"/>
              </a:rPr>
              <a:t>3. Để tính diện tích miếng nhựa ta làm như thế nào?</a:t>
            </a:r>
            <a:endParaRPr lang="en-US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47C933A-8430-4152-8832-6363A58D48AD}"/>
              </a:ext>
            </a:extLst>
          </p:cNvPr>
          <p:cNvSpPr/>
          <p:nvPr/>
        </p:nvSpPr>
        <p:spPr>
          <a:xfrm>
            <a:off x="190500" y="2577742"/>
            <a:ext cx="5452654" cy="5747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latin typeface="+mj-lt"/>
              </a:rPr>
              <a:t>Thảo luận nhóm 2</a:t>
            </a:r>
            <a:endParaRPr lang="en-US" sz="3600" b="1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2DEF8-D6A3-88AA-C141-CBF08203C4B6}"/>
              </a:ext>
            </a:extLst>
          </p:cNvPr>
          <p:cNvSpPr txBox="1"/>
          <p:nvPr/>
        </p:nvSpPr>
        <p:spPr>
          <a:xfrm>
            <a:off x="904775" y="-28876"/>
            <a:ext cx="9384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6349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BE2BA7-A764-CA6A-5148-3DEDE2CA0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3B3CF4-23EB-329B-6C02-54E962CDA8AD}"/>
              </a:ext>
            </a:extLst>
          </p:cNvPr>
          <p:cNvSpPr/>
          <p:nvPr/>
        </p:nvSpPr>
        <p:spPr>
          <a:xfrm>
            <a:off x="1273399" y="1325795"/>
            <a:ext cx="10728101" cy="6565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0612" tIns="20306" rIns="40612" bIns="20306">
            <a:spAutoFit/>
          </a:bodyPr>
          <a:lstStyle/>
          <a:p>
            <a:pPr marL="457200" algn="just">
              <a:spcAft>
                <a:spcPts val="1000"/>
              </a:spcAft>
              <a:tabLst>
                <a:tab pos="95250" algn="l"/>
                <a:tab pos="152400" algn="l"/>
              </a:tabLst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diện tích miếng nhựa có kích thước như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4B21-9E50-8E6B-BDA9-AF0D79F4F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77" y="2074403"/>
            <a:ext cx="5066923" cy="3551581"/>
          </a:xfrm>
          <a:prstGeom prst="rect">
            <a:avLst/>
          </a:prstGeom>
        </p:spPr>
      </p:pic>
      <p:sp>
        <p:nvSpPr>
          <p:cNvPr id="5" name="Lưu đồ: Đường kết nối 4">
            <a:extLst>
              <a:ext uri="{FF2B5EF4-FFF2-40B4-BE49-F238E27FC236}">
                <a16:creationId xmlns:a16="http://schemas.microsoft.com/office/drawing/2014/main" id="{9CDE92CE-F54C-4860-A598-1BDE5B12CA67}"/>
              </a:ext>
            </a:extLst>
          </p:cNvPr>
          <p:cNvSpPr/>
          <p:nvPr/>
        </p:nvSpPr>
        <p:spPr>
          <a:xfrm>
            <a:off x="199687" y="1185003"/>
            <a:ext cx="889400" cy="889400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2C80B2E-C027-4FC3-8119-0894D1F96671}"/>
              </a:ext>
            </a:extLst>
          </p:cNvPr>
          <p:cNvSpPr/>
          <p:nvPr/>
        </p:nvSpPr>
        <p:spPr>
          <a:xfrm>
            <a:off x="190499" y="2438399"/>
            <a:ext cx="6608653" cy="4284617"/>
          </a:xfrm>
          <a:prstGeom prst="roundRect">
            <a:avLst>
              <a:gd name="adj" fmla="val 6189"/>
            </a:avLst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+mj-lt"/>
              </a:rPr>
              <a:t>1. Miếng nhựa được ghép bởi nửa hình tròn và một hình thang.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+mj-lt"/>
              </a:rPr>
              <a:t>2.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Hình tròn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có đường kính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8 cm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;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hình thang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có đáy lớn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14 cm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, đáy bé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8 cm 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và chiều cao </a:t>
            </a:r>
            <a:r>
              <a:rPr lang="vi-VN" sz="3600" dirty="0">
                <a:solidFill>
                  <a:srgbClr val="0070C0"/>
                </a:solidFill>
                <a:latin typeface="+mj-lt"/>
              </a:rPr>
              <a:t>4 cm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+mj-lt"/>
              </a:rPr>
              <a:t>3. Tính tổng diện tích của nửa hình tròn và hình thang.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B66AD-4332-C3CC-8CA1-0713172F1904}"/>
              </a:ext>
            </a:extLst>
          </p:cNvPr>
          <p:cNvSpPr txBox="1"/>
          <p:nvPr/>
        </p:nvSpPr>
        <p:spPr>
          <a:xfrm>
            <a:off x="904775" y="-28876"/>
            <a:ext cx="9384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57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C2DEC-C3B6-44B6-6FED-948B6D38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CA42BA-898A-B100-5131-B80D9BC200A1}"/>
              </a:ext>
            </a:extLst>
          </p:cNvPr>
          <p:cNvSpPr/>
          <p:nvPr/>
        </p:nvSpPr>
        <p:spPr>
          <a:xfrm>
            <a:off x="1095103" y="840596"/>
            <a:ext cx="2153194" cy="772427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1000"/>
              </a:spcAft>
              <a:tabLst>
                <a:tab pos="95250" algn="l"/>
                <a:tab pos="152400" algn="l"/>
              </a:tabLs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4ABEA2-4883-27DF-799F-C3C124B55B34}"/>
                  </a:ext>
                </a:extLst>
              </p:cNvPr>
              <p:cNvSpPr txBox="1"/>
              <p:nvPr/>
            </p:nvSpPr>
            <p:spPr>
              <a:xfrm>
                <a:off x="3614057" y="1374986"/>
                <a:ext cx="8577943" cy="2369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8 : 2 = 4 (cm)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nửa hình tròn bán kính 4 cm 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fr-FR" sz="32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fr-FR" sz="32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3,14</a:t>
                </a:r>
                <a:r>
                  <a:rPr lang="vi-VN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vi-VN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4ABEA2-4883-27DF-799F-C3C124B55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057" y="1374986"/>
                <a:ext cx="8577943" cy="2369880"/>
              </a:xfrm>
              <a:prstGeom prst="rect">
                <a:avLst/>
              </a:prstGeom>
              <a:blipFill>
                <a:blip r:embed="rId3"/>
                <a:stretch>
                  <a:fillRect t="-3608" b="-72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4ED6BE-8A6A-3DF3-8129-ED3455B4A542}"/>
                  </a:ext>
                </a:extLst>
              </p:cNvPr>
              <p:cNvSpPr txBox="1"/>
              <p:nvPr/>
            </p:nvSpPr>
            <p:spPr>
              <a:xfrm>
                <a:off x="3614057" y="3671400"/>
                <a:ext cx="8577943" cy="29649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vi-VN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(8 + 14) </a:t>
                </a:r>
                <a14:m>
                  <m:oMath xmlns:m="http://schemas.openxmlformats.org/officeDocument/2006/math">
                    <m:r>
                      <a:rPr lang="fr-FR" sz="32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: 2 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44 (cm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miếng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nhựa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44 + 25,12 = 69,12 (cm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69,12 cm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4ED6BE-8A6A-3DF3-8129-ED3455B4A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057" y="3671400"/>
                <a:ext cx="8577943" cy="2964914"/>
              </a:xfrm>
              <a:prstGeom prst="rect">
                <a:avLst/>
              </a:prstGeom>
              <a:blipFill>
                <a:blip r:embed="rId4"/>
                <a:stretch>
                  <a:fillRect t="-2875" b="-554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7C87E0C-3CCE-DB8A-52FF-DB2C357D9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986"/>
            <a:ext cx="4239610" cy="2971689"/>
          </a:xfrm>
          <a:prstGeom prst="rect">
            <a:avLst/>
          </a:prstGeom>
        </p:spPr>
      </p:pic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7EDB008C-3ABE-43A9-BDBD-1486FFCF0313}"/>
              </a:ext>
            </a:extLst>
          </p:cNvPr>
          <p:cNvSpPr/>
          <p:nvPr/>
        </p:nvSpPr>
        <p:spPr>
          <a:xfrm>
            <a:off x="443051" y="881095"/>
            <a:ext cx="889400" cy="889400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99B7-D988-2C5F-0599-22E62F1DC6DE}"/>
              </a:ext>
            </a:extLst>
          </p:cNvPr>
          <p:cNvSpPr txBox="1"/>
          <p:nvPr/>
        </p:nvSpPr>
        <p:spPr>
          <a:xfrm>
            <a:off x="887751" y="135695"/>
            <a:ext cx="11088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8721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69C92C-828D-1EB2-B61A-4E0E5CA5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534455-261C-8C36-10C6-767903471EE0}"/>
              </a:ext>
            </a:extLst>
          </p:cNvPr>
          <p:cNvSpPr txBox="1"/>
          <p:nvPr/>
        </p:nvSpPr>
        <p:spPr>
          <a:xfrm>
            <a:off x="1885873" y="1303664"/>
            <a:ext cx="9863076" cy="107721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vi-VN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 vườn nhà bà Năm có dạng hình chữ nhật. Vừa qua, thành phố làm một con đường đi qua một phần khu vườn.</a:t>
            </a:r>
          </a:p>
        </p:txBody>
      </p:sp>
      <p:pic>
        <p:nvPicPr>
          <p:cNvPr id="6" name="Hình ảnh 1">
            <a:extLst>
              <a:ext uri="{FF2B5EF4-FFF2-40B4-BE49-F238E27FC236}">
                <a16:creationId xmlns:a16="http://schemas.microsoft.com/office/drawing/2014/main" id="{1C2FA4C8-095F-4807-003E-74E5842AA0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1" t="3564" r="1548" b="7869"/>
          <a:stretch/>
        </p:blipFill>
        <p:spPr>
          <a:xfrm>
            <a:off x="2405381" y="2730589"/>
            <a:ext cx="2835794" cy="2639298"/>
          </a:xfrm>
          <a:prstGeom prst="rect">
            <a:avLst/>
          </a:prstGeom>
        </p:spPr>
      </p:pic>
      <p:pic>
        <p:nvPicPr>
          <p:cNvPr id="8" name="Hình ảnh 1">
            <a:extLst>
              <a:ext uri="{FF2B5EF4-FFF2-40B4-BE49-F238E27FC236}">
                <a16:creationId xmlns:a16="http://schemas.microsoft.com/office/drawing/2014/main" id="{9A27B984-3335-A9C6-A010-6686D741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8" t="5926" r="3496" b="3033"/>
          <a:stretch/>
        </p:blipFill>
        <p:spPr>
          <a:xfrm>
            <a:off x="5718175" y="2730589"/>
            <a:ext cx="2724149" cy="2712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2A5FBF-F29F-8561-D2D2-80F82FE48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09" y="3268926"/>
            <a:ext cx="2838527" cy="25258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CA5944-3096-D2D3-1DA2-47A9C3B6824E}"/>
              </a:ext>
            </a:extLst>
          </p:cNvPr>
          <p:cNvSpPr txBox="1"/>
          <p:nvPr/>
        </p:nvSpPr>
        <p:spPr>
          <a:xfrm>
            <a:off x="1926398" y="5482449"/>
            <a:ext cx="10213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vi-VN" sz="36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các số đo như hình trên, em hãy tính diện tích phần còn lại của khu vườn nhà bà Năm.</a:t>
            </a: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AAEBF492-3E28-4AA1-8C8C-87E1BC14B71F}"/>
              </a:ext>
            </a:extLst>
          </p:cNvPr>
          <p:cNvSpPr/>
          <p:nvPr/>
        </p:nvSpPr>
        <p:spPr>
          <a:xfrm>
            <a:off x="443051" y="1303664"/>
            <a:ext cx="889400" cy="889400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E62FD-FA3C-25A2-9A6B-26A9DF97453F}"/>
              </a:ext>
            </a:extLst>
          </p:cNvPr>
          <p:cNvSpPr txBox="1"/>
          <p:nvPr/>
        </p:nvSpPr>
        <p:spPr>
          <a:xfrm>
            <a:off x="211756" y="-35550"/>
            <a:ext cx="11088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54166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2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8E62B-FC62-78EF-63C8-59A626C7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78D2FD43-A673-436E-830C-DAB607030953}"/>
              </a:ext>
            </a:extLst>
          </p:cNvPr>
          <p:cNvSpPr/>
          <p:nvPr/>
        </p:nvSpPr>
        <p:spPr>
          <a:xfrm>
            <a:off x="447241" y="1105350"/>
            <a:ext cx="889400" cy="889400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FAC7189F-4E67-4A66-B9B0-5ED088EC6682}"/>
                  </a:ext>
                </a:extLst>
              </p:cNvPr>
              <p:cNvSpPr txBox="1"/>
              <p:nvPr/>
            </p:nvSpPr>
            <p:spPr>
              <a:xfrm>
                <a:off x="3360763" y="1219576"/>
                <a:ext cx="7939296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 1: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 rộng khu vườn là: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12 + 18 = 30 (m)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cả khu vườn là: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36 </a:t>
                </a:r>
                <a14:m>
                  <m:oMath xmlns:m="http://schemas.openxmlformats.org/officeDocument/2006/math">
                    <m:r>
                      <a:rPr lang="fr-FR" sz="3000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 = 1 080 (m</a:t>
                </a:r>
                <a:r>
                  <a:rPr lang="vi-VN" sz="3000" kern="1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phần con đường đi qua khu vườn là: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fr-FR" sz="3000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36 : 2 = 324 (m</a:t>
                </a:r>
                <a:r>
                  <a:rPr lang="vi-VN" sz="3000" kern="1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khu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r>
                  <a:rPr lang="en-US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1 080 – 324 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756 (m</a:t>
                </a:r>
                <a:r>
                  <a:rPr lang="fr-FR" sz="3000" kern="1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VN" sz="30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0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756 m</a:t>
                </a:r>
                <a:r>
                  <a:rPr lang="fr-FR" sz="3000" kern="1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0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0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FAC7189F-4E67-4A66-B9B0-5ED088EC6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763" y="1219576"/>
                <a:ext cx="7939296" cy="5632311"/>
              </a:xfrm>
              <a:prstGeom prst="rect">
                <a:avLst/>
              </a:prstGeom>
              <a:blipFill>
                <a:blip r:embed="rId2"/>
                <a:stretch>
                  <a:fillRect t="-1407" b="-23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06DEEB4-11D4-4496-9DA3-0262E456645F}"/>
              </a:ext>
            </a:extLst>
          </p:cNvPr>
          <p:cNvSpPr txBox="1"/>
          <p:nvPr/>
        </p:nvSpPr>
        <p:spPr>
          <a:xfrm>
            <a:off x="1581250" y="122688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5"/>
                </a:solidFill>
              </a:rPr>
              <a:t>Bài giải: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EC3C4-1DFB-FF47-4C31-91F7423F7102}"/>
              </a:ext>
            </a:extLst>
          </p:cNvPr>
          <p:cNvSpPr txBox="1"/>
          <p:nvPr/>
        </p:nvSpPr>
        <p:spPr>
          <a:xfrm>
            <a:off x="211756" y="-35550"/>
            <a:ext cx="11088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89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23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8E62B-FC62-78EF-63C8-59A626C78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8DA7E1-B2B9-9AD2-0C6D-E6BE4A9C0D3C}"/>
                  </a:ext>
                </a:extLst>
              </p:cNvPr>
              <p:cNvSpPr txBox="1"/>
              <p:nvPr/>
            </p:nvSpPr>
            <p:spPr>
              <a:xfrm>
                <a:off x="3888305" y="2271466"/>
                <a:ext cx="6729621" cy="3559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vi-VN" sz="3200" kern="1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 2: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 rộng khu vườn là: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12 + 18 = 30 (m)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khu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r>
                  <a:rPr lang="en-US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vi-VN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(30 + 12) </a:t>
                </a:r>
                <a14:m>
                  <m:oMath xmlns:m="http://schemas.openxmlformats.org/officeDocument/2006/math">
                    <m:r>
                      <a:rPr lang="fr-FR" sz="3200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36 : 2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756 (m</a:t>
                </a:r>
                <a:r>
                  <a:rPr lang="fr-FR" sz="3200" kern="1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VN" sz="32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756 m</a:t>
                </a:r>
                <a:r>
                  <a:rPr lang="fr-FR" sz="3200" kern="1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2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8DA7E1-B2B9-9AD2-0C6D-E6BE4A9C0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305" y="2271466"/>
                <a:ext cx="6729621" cy="3559949"/>
              </a:xfrm>
              <a:prstGeom prst="rect">
                <a:avLst/>
              </a:prstGeom>
              <a:blipFill>
                <a:blip r:embed="rId2"/>
                <a:stretch>
                  <a:fillRect l="-1359" t="-2397" r="-1268" b="-46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78D2FD43-A673-436E-830C-DAB607030953}"/>
              </a:ext>
            </a:extLst>
          </p:cNvPr>
          <p:cNvSpPr/>
          <p:nvPr/>
        </p:nvSpPr>
        <p:spPr>
          <a:xfrm>
            <a:off x="577805" y="1826765"/>
            <a:ext cx="889400" cy="889400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7359FFB-4CB9-430E-B485-0250DA7566AB}"/>
              </a:ext>
            </a:extLst>
          </p:cNvPr>
          <p:cNvSpPr txBox="1"/>
          <p:nvPr/>
        </p:nvSpPr>
        <p:spPr>
          <a:xfrm>
            <a:off x="1857195" y="19483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5"/>
                </a:solidFill>
              </a:rPr>
              <a:t>Bài giải: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CB9C4-4EC3-C1C4-8C87-64A5A2EBC8C9}"/>
              </a:ext>
            </a:extLst>
          </p:cNvPr>
          <p:cNvSpPr txBox="1"/>
          <p:nvPr/>
        </p:nvSpPr>
        <p:spPr>
          <a:xfrm>
            <a:off x="211756" y="-35550"/>
            <a:ext cx="11088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8800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C72173D-74E5-8191-C547-22DDE063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89" y="2567572"/>
            <a:ext cx="2549819" cy="252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62DC454-37A2-46A1-511D-E9728366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3279933"/>
            <a:ext cx="2549819" cy="257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DF073AF-E746-1658-8592-1D7DA0566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946399"/>
            <a:ext cx="2178558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8199B6E-CD97-5041-A506-377667F1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35" y="1585171"/>
            <a:ext cx="3480753" cy="37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_thanh_tieng_nhieu_song_tivi-www_tiengdong_com">
            <a:hlinkClick r:id="" action="ppaction://media"/>
            <a:extLst>
              <a:ext uri="{FF2B5EF4-FFF2-40B4-BE49-F238E27FC236}">
                <a16:creationId xmlns:a16="http://schemas.microsoft.com/office/drawing/2014/main" id="{5C517072-F0C6-F176-9DD8-31C1877F53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819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44063" y="1117700"/>
            <a:ext cx="406400" cy="406400"/>
          </a:xfrm>
          <a:prstGeom prst="rect">
            <a:avLst/>
          </a:prstGeom>
        </p:spPr>
      </p:pic>
      <p:pic>
        <p:nvPicPr>
          <p:cNvPr id="8" name="tieng_ting_mp3-www_tiengdong_com">
            <a:hlinkClick r:id="" action="ppaction://media"/>
            <a:extLst>
              <a:ext uri="{FF2B5EF4-FFF2-40B4-BE49-F238E27FC236}">
                <a16:creationId xmlns:a16="http://schemas.microsoft.com/office/drawing/2014/main" id="{F4DAEA02-C446-71F3-320E-8E8BE1B731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44063" y="2364372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61C335-7F94-69AB-D901-5246FFB7730B}"/>
              </a:ext>
            </a:extLst>
          </p:cNvPr>
          <p:cNvSpPr txBox="1"/>
          <p:nvPr/>
        </p:nvSpPr>
        <p:spPr>
          <a:xfrm>
            <a:off x="2928594" y="1019298"/>
            <a:ext cx="633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HỘP QUÀ BÍ ẨN</a:t>
            </a:r>
          </a:p>
        </p:txBody>
      </p:sp>
      <p:pic>
        <p:nvPicPr>
          <p:cNvPr id="7" name="y2mate.com - Dạy Bé Hình Khối Nhạc Thiếu Nhi Hay Cho Bé TOPKID_108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9756B3B-3E6A-89DA-EE11-ABC2757D777E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259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9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8" name="tieng_vo_tay_tra_loi_Dung-www_tiengdong_com.wav"/>
          </p:stSnd>
        </p:sndAc>
      </p:transition>
    </mc:Choice>
    <mc:Fallback>
      <p:transition spd="med">
        <p:fade/>
        <p:sndAc>
          <p:stSnd>
            <p:snd r:embed="rId8" name="tieng_vo_tay_tra_loi_Dung-www_tiengdong_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7B95A-3840-A3DE-864E-318530D2E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1A0E4F1-9BA8-E643-FF88-E62959D73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231" y="3789174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7773971-BFB3-B37E-0FE2-CFB04C9E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73019" y="3789174"/>
            <a:ext cx="1733381" cy="3068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86555-93A4-0AA8-788F-80217633F20D}"/>
              </a:ext>
            </a:extLst>
          </p:cNvPr>
          <p:cNvSpPr txBox="1"/>
          <p:nvPr/>
        </p:nvSpPr>
        <p:spPr>
          <a:xfrm>
            <a:off x="1597793" y="2828835"/>
            <a:ext cx="7815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Bài</a:t>
            </a:r>
            <a:r>
              <a:rPr lang="vi-VN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toán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tính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diện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tích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giúp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chúng</a:t>
            </a:r>
            <a:r>
              <a:rPr lang="en-US" sz="3600" b="1" dirty="0">
                <a:latin typeface="+mj-lt"/>
              </a:rPr>
              <a:t> ta </a:t>
            </a:r>
            <a:r>
              <a:rPr lang="en-US" sz="3600" b="1" dirty="0" err="1">
                <a:latin typeface="+mj-lt"/>
              </a:rPr>
              <a:t>hiểu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được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những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điều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gì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trong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cuộc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sống</a:t>
            </a:r>
            <a:r>
              <a:rPr lang="en-US" sz="3600" b="1" dirty="0">
                <a:latin typeface="+mj-lt"/>
              </a:rPr>
              <a:t>?</a:t>
            </a:r>
            <a:endParaRPr lang="vi-VN" sz="36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3CD18-70BD-94F5-3BEB-FD84B8B34C1B}"/>
              </a:ext>
            </a:extLst>
          </p:cNvPr>
          <p:cNvSpPr txBox="1"/>
          <p:nvPr/>
        </p:nvSpPr>
        <p:spPr>
          <a:xfrm>
            <a:off x="-943275" y="1254235"/>
            <a:ext cx="14678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47074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09C0F-D9E2-9967-32C6-9E446DE68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D6264AA-0D4F-42C6-AA92-B9994E2E7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231" y="3789174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018DA3A-79BC-E51E-A982-AF8C48482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73019" y="3789174"/>
            <a:ext cx="1733381" cy="3068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545B5-45D4-7F4C-9882-DF90F4FBD0AE}"/>
              </a:ext>
            </a:extLst>
          </p:cNvPr>
          <p:cNvSpPr txBox="1"/>
          <p:nvPr/>
        </p:nvSpPr>
        <p:spPr>
          <a:xfrm>
            <a:off x="484980" y="3192408"/>
            <a:ext cx="7815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Về </a:t>
            </a: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 xem lại bài, tìm thêm ví dụ về bài toán tính diện tích đã học hôm nay từ thực tế?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2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77A58-1D1C-1F4D-F2C0-AE819990F4D3}"/>
              </a:ext>
            </a:extLst>
          </p:cNvPr>
          <p:cNvSpPr txBox="1"/>
          <p:nvPr/>
        </p:nvSpPr>
        <p:spPr>
          <a:xfrm>
            <a:off x="-943275" y="1254235"/>
            <a:ext cx="14678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0225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5B1F-E520-D972-EC1C-6ACE5098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07FA8-6201-9BA4-9B6E-27AB204B4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y2mate.com - Karaoke  Goodbye Teacher_v720P">
            <a:hlinkClick r:id="" action="ppaction://media"/>
            <a:extLst>
              <a:ext uri="{FF2B5EF4-FFF2-40B4-BE49-F238E27FC236}">
                <a16:creationId xmlns:a16="http://schemas.microsoft.com/office/drawing/2014/main" id="{158CA447-4BFA-F301-98EB-F8D4BBF0D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632" y="250257"/>
            <a:ext cx="11540690" cy="63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4">
            <a:extLst>
              <a:ext uri="{FF2B5EF4-FFF2-40B4-BE49-F238E27FC236}">
                <a16:creationId xmlns:a16="http://schemas.microsoft.com/office/drawing/2014/main" id="{A2EF0404-931A-C546-860E-B64EF169B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113" y="2905031"/>
            <a:ext cx="2095284" cy="3709550"/>
          </a:xfrm>
          <a:prstGeom prst="rect">
            <a:avLst/>
          </a:prstGeom>
        </p:spPr>
      </p:pic>
      <p:pic>
        <p:nvPicPr>
          <p:cNvPr id="5" name="Hình ảnh 18">
            <a:extLst>
              <a:ext uri="{FF2B5EF4-FFF2-40B4-BE49-F238E27FC236}">
                <a16:creationId xmlns:a16="http://schemas.microsoft.com/office/drawing/2014/main" id="{F6A38A9A-FAE9-F2D7-7409-4D2D9FCC7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498" y="2905031"/>
            <a:ext cx="2384151" cy="3709550"/>
          </a:xfrm>
          <a:prstGeom prst="rect">
            <a:avLst/>
          </a:prstGeom>
        </p:spPr>
      </p:pic>
      <p:pic>
        <p:nvPicPr>
          <p:cNvPr id="7" name="Hình ảnh 1">
            <a:extLst>
              <a:ext uri="{FF2B5EF4-FFF2-40B4-BE49-F238E27FC236}">
                <a16:creationId xmlns:a16="http://schemas.microsoft.com/office/drawing/2014/main" id="{6D8C1037-9B33-16BE-BFAB-D3AF215C2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662" y="1650018"/>
            <a:ext cx="7242676" cy="1883827"/>
          </a:xfrm>
          <a:prstGeom prst="rect">
            <a:avLst/>
          </a:prstGeom>
        </p:spPr>
      </p:pic>
      <p:pic>
        <p:nvPicPr>
          <p:cNvPr id="2" name="Nhac-nen-Rap-IQ-Dance-Rap-IQ-Dance-Rap-IQ">
            <a:hlinkClick r:id="" action="ppaction://media"/>
            <a:extLst>
              <a:ext uri="{FF2B5EF4-FFF2-40B4-BE49-F238E27FC236}">
                <a16:creationId xmlns:a16="http://schemas.microsoft.com/office/drawing/2014/main" id="{47E6D9CA-9C2F-4082-38AF-967A77C78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9168" y="6022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6563BEA-DF66-BBB1-2C68-4F40A7FD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231" y="3789174"/>
            <a:ext cx="1972354" cy="306882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7367B02-B81B-146A-8B70-E6BF18BC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73019" y="3789174"/>
            <a:ext cx="1733381" cy="306882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3E223F6-BA0F-F242-8A52-9877B41E5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543" y="1331390"/>
            <a:ext cx="851685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ưu đồ: Tiến trình 46">
            <a:extLst>
              <a:ext uri="{FF2B5EF4-FFF2-40B4-BE49-F238E27FC236}">
                <a16:creationId xmlns:a16="http://schemas.microsoft.com/office/drawing/2014/main" id="{6F1E931C-A3B1-449E-A6DD-67B139251A85}"/>
              </a:ext>
            </a:extLst>
          </p:cNvPr>
          <p:cNvSpPr/>
          <p:nvPr/>
        </p:nvSpPr>
        <p:spPr>
          <a:xfrm>
            <a:off x="-252549" y="0"/>
            <a:ext cx="13341532" cy="804248"/>
          </a:xfrm>
          <a:prstGeom prst="flowChartProcess">
            <a:avLst/>
          </a:prstGeom>
          <a:solidFill>
            <a:srgbClr val="325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EEAA5F-F729-C876-9171-2AF3A6DC7E6F}"/>
              </a:ext>
            </a:extLst>
          </p:cNvPr>
          <p:cNvSpPr txBox="1"/>
          <p:nvPr/>
        </p:nvSpPr>
        <p:spPr>
          <a:xfrm>
            <a:off x="5819775" y="1101174"/>
            <a:ext cx="5985640" cy="646331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  <a:tabLst>
                <a:tab pos="95250" algn="l"/>
              </a:tabLst>
            </a:pP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bên có diện tích là: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F96F7-A72F-48A1-8E60-499B0E96D8CB}"/>
              </a:ext>
            </a:extLst>
          </p:cNvPr>
          <p:cNvGrpSpPr/>
          <p:nvPr/>
        </p:nvGrpSpPr>
        <p:grpSpPr>
          <a:xfrm>
            <a:off x="629552" y="2404449"/>
            <a:ext cx="5466448" cy="4105880"/>
            <a:chOff x="3460737" y="1754885"/>
            <a:chExt cx="5466448" cy="4105880"/>
          </a:xfrm>
        </p:grpSpPr>
        <p:sp>
          <p:nvSpPr>
            <p:cNvPr id="19" name="Lưu đồ: Tiến trình 18">
              <a:extLst>
                <a:ext uri="{FF2B5EF4-FFF2-40B4-BE49-F238E27FC236}">
                  <a16:creationId xmlns:a16="http://schemas.microsoft.com/office/drawing/2014/main" id="{07CC83E7-AB20-4BE0-9EC6-A3E2EBD48035}"/>
                </a:ext>
              </a:extLst>
            </p:cNvPr>
            <p:cNvSpPr/>
            <p:nvPr/>
          </p:nvSpPr>
          <p:spPr>
            <a:xfrm>
              <a:off x="4530694" y="2401217"/>
              <a:ext cx="4320000" cy="2880000"/>
            </a:xfrm>
            <a:prstGeom prst="flowChart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39598DA4-FD4C-4B11-8042-C388CCB327C2}"/>
                </a:ext>
              </a:extLst>
            </p:cNvPr>
            <p:cNvSpPr txBox="1"/>
            <p:nvPr/>
          </p:nvSpPr>
          <p:spPr>
            <a:xfrm>
              <a:off x="4488542" y="1754886"/>
              <a:ext cx="339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1F79E055-493C-4FA8-97EC-5AC25C987087}"/>
                </a:ext>
              </a:extLst>
            </p:cNvPr>
            <p:cNvSpPr txBox="1"/>
            <p:nvPr/>
          </p:nvSpPr>
          <p:spPr>
            <a:xfrm>
              <a:off x="8581383" y="1754886"/>
              <a:ext cx="339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221833DF-C5E9-484D-A09F-CA94D1B2061F}"/>
                </a:ext>
              </a:extLst>
            </p:cNvPr>
            <p:cNvSpPr txBox="1"/>
            <p:nvPr/>
          </p:nvSpPr>
          <p:spPr>
            <a:xfrm>
              <a:off x="8587551" y="5214434"/>
              <a:ext cx="339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CD4758DC-13E1-4364-AACF-74ABB901D210}"/>
                </a:ext>
              </a:extLst>
            </p:cNvPr>
            <p:cNvSpPr txBox="1"/>
            <p:nvPr/>
          </p:nvSpPr>
          <p:spPr>
            <a:xfrm>
              <a:off x="4488542" y="5214434"/>
              <a:ext cx="339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92A4CDFB-42D2-48EE-A37D-72D5F4E40357}"/>
                </a:ext>
              </a:extLst>
            </p:cNvPr>
            <p:cNvSpPr txBox="1"/>
            <p:nvPr/>
          </p:nvSpPr>
          <p:spPr>
            <a:xfrm>
              <a:off x="6232512" y="1754885"/>
              <a:ext cx="90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</a:rPr>
                <a:t>3 m</a:t>
              </a:r>
              <a:endParaRPr 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3877EB86-41A3-4E96-915F-CEFC5F81F913}"/>
                </a:ext>
              </a:extLst>
            </p:cNvPr>
            <p:cNvSpPr txBox="1"/>
            <p:nvPr/>
          </p:nvSpPr>
          <p:spPr>
            <a:xfrm>
              <a:off x="3460737" y="3518051"/>
              <a:ext cx="90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</a:rPr>
                <a:t>2 m</a:t>
              </a:r>
              <a:endParaRPr lang="en-US" sz="3600">
                <a:latin typeface="Times New Roman" panose="02020603050405020304" pitchFamily="18" charset="0"/>
              </a:endParaRPr>
            </a:p>
          </p:txBody>
        </p:sp>
      </p:grpSp>
      <p:sp>
        <p:nvSpPr>
          <p:cNvPr id="46" name="Lưu Đồ: Thay đổi Tiến Trình 45">
            <a:extLst>
              <a:ext uri="{FF2B5EF4-FFF2-40B4-BE49-F238E27FC236}">
                <a16:creationId xmlns:a16="http://schemas.microsoft.com/office/drawing/2014/main" id="{A6F48D2E-188F-4D26-8501-3B0F8305AAD1}"/>
              </a:ext>
            </a:extLst>
          </p:cNvPr>
          <p:cNvSpPr/>
          <p:nvPr/>
        </p:nvSpPr>
        <p:spPr>
          <a:xfrm>
            <a:off x="71229" y="53425"/>
            <a:ext cx="3098691" cy="646331"/>
          </a:xfrm>
          <a:prstGeom prst="flowChartAlternateProcess">
            <a:avLst/>
          </a:prstGeom>
          <a:solidFill>
            <a:srgbClr val="426D3F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Khởi động</a:t>
            </a:r>
            <a:endParaRPr lang="en-US" sz="3600"/>
          </a:p>
        </p:txBody>
      </p:sp>
      <p:sp>
        <p:nvSpPr>
          <p:cNvPr id="51" name="Hình chữ nhật: Cắt Một Góc 50">
            <a:extLst>
              <a:ext uri="{FF2B5EF4-FFF2-40B4-BE49-F238E27FC236}">
                <a16:creationId xmlns:a16="http://schemas.microsoft.com/office/drawing/2014/main" id="{8E56DC32-62A6-40F9-8E1C-54CA7900245F}"/>
              </a:ext>
            </a:extLst>
          </p:cNvPr>
          <p:cNvSpPr/>
          <p:nvPr/>
        </p:nvSpPr>
        <p:spPr>
          <a:xfrm>
            <a:off x="6905625" y="2895600"/>
            <a:ext cx="2105025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A. 7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sp>
        <p:nvSpPr>
          <p:cNvPr id="52" name="Hình chữ nhật: Cắt Một Góc 51">
            <a:extLst>
              <a:ext uri="{FF2B5EF4-FFF2-40B4-BE49-F238E27FC236}">
                <a16:creationId xmlns:a16="http://schemas.microsoft.com/office/drawing/2014/main" id="{0803F05E-EDC2-4E21-A06A-D2D4FE3446F6}"/>
              </a:ext>
            </a:extLst>
          </p:cNvPr>
          <p:cNvSpPr/>
          <p:nvPr/>
        </p:nvSpPr>
        <p:spPr>
          <a:xfrm>
            <a:off x="9714859" y="2895600"/>
            <a:ext cx="2105025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B. 6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sp>
        <p:nvSpPr>
          <p:cNvPr id="53" name="Hình chữ nhật: Cắt Một Góc 52">
            <a:extLst>
              <a:ext uri="{FF2B5EF4-FFF2-40B4-BE49-F238E27FC236}">
                <a16:creationId xmlns:a16="http://schemas.microsoft.com/office/drawing/2014/main" id="{27D10F93-EBC9-4EBE-82D3-E40E60E1ABE7}"/>
              </a:ext>
            </a:extLst>
          </p:cNvPr>
          <p:cNvSpPr/>
          <p:nvPr/>
        </p:nvSpPr>
        <p:spPr>
          <a:xfrm>
            <a:off x="6905625" y="4898942"/>
            <a:ext cx="2105025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C. 10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sp>
        <p:nvSpPr>
          <p:cNvPr id="54" name="Hình chữ nhật: Cắt Một Góc 53">
            <a:extLst>
              <a:ext uri="{FF2B5EF4-FFF2-40B4-BE49-F238E27FC236}">
                <a16:creationId xmlns:a16="http://schemas.microsoft.com/office/drawing/2014/main" id="{E6BD8636-B3F9-4BCE-83CA-2F1702922EEB}"/>
              </a:ext>
            </a:extLst>
          </p:cNvPr>
          <p:cNvSpPr/>
          <p:nvPr/>
        </p:nvSpPr>
        <p:spPr>
          <a:xfrm>
            <a:off x="9714859" y="4898942"/>
            <a:ext cx="2105025" cy="736205"/>
          </a:xfrm>
          <a:prstGeom prst="snip1Rect">
            <a:avLst/>
          </a:prstGeom>
          <a:solidFill>
            <a:srgbClr val="ED1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D. 5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pic>
        <p:nvPicPr>
          <p:cNvPr id="2" name="Nhac-nen-Rap-IQ-Dance-Rap-IQ-Dance-Rap-IQ">
            <a:hlinkClick r:id="" action="ppaction://media"/>
            <a:extLst>
              <a:ext uri="{FF2B5EF4-FFF2-40B4-BE49-F238E27FC236}">
                <a16:creationId xmlns:a16="http://schemas.microsoft.com/office/drawing/2014/main" id="{41304D28-16F4-0F06-5482-3CA467EF5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352" y="6307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46" grpId="0" animBg="1"/>
      <p:bldP spid="51" grpId="0" animBg="1"/>
      <p:bldP spid="52" grpId="0" animBg="1"/>
      <p:bldP spid="52" grpId="1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F96F7-A72F-48A1-8E60-499B0E96D8CB}"/>
              </a:ext>
            </a:extLst>
          </p:cNvPr>
          <p:cNvGrpSpPr/>
          <p:nvPr/>
        </p:nvGrpSpPr>
        <p:grpSpPr>
          <a:xfrm>
            <a:off x="2890629" y="2259194"/>
            <a:ext cx="2880000" cy="2880000"/>
            <a:chOff x="3180695" y="2401217"/>
            <a:chExt cx="2880000" cy="2880000"/>
          </a:xfrm>
        </p:grpSpPr>
        <p:sp>
          <p:nvSpPr>
            <p:cNvPr id="9" name="Lưu đồ: Đường kết nối 8">
              <a:extLst>
                <a:ext uri="{FF2B5EF4-FFF2-40B4-BE49-F238E27FC236}">
                  <a16:creationId xmlns:a16="http://schemas.microsoft.com/office/drawing/2014/main" id="{1BC90D77-4EB6-446F-A8F4-1A9933AF7B1C}"/>
                </a:ext>
              </a:extLst>
            </p:cNvPr>
            <p:cNvSpPr/>
            <p:nvPr/>
          </p:nvSpPr>
          <p:spPr>
            <a:xfrm>
              <a:off x="3180695" y="2401217"/>
              <a:ext cx="2880000" cy="2880000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CD1F435-040E-423E-A7A6-8AFF59F38419}"/>
                </a:ext>
              </a:extLst>
            </p:cNvPr>
            <p:cNvSpPr txBox="1"/>
            <p:nvPr/>
          </p:nvSpPr>
          <p:spPr>
            <a:xfrm>
              <a:off x="4457577" y="3234299"/>
              <a:ext cx="4658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6CAF31D-9EC8-47BE-B085-7A7938B13024}"/>
                </a:ext>
              </a:extLst>
            </p:cNvPr>
            <p:cNvSpPr txBox="1"/>
            <p:nvPr/>
          </p:nvSpPr>
          <p:spPr>
            <a:xfrm>
              <a:off x="4541756" y="3237730"/>
              <a:ext cx="339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818061C8-444B-4E8A-9693-FC758E9BEE85}"/>
                </a:ext>
              </a:extLst>
            </p:cNvPr>
            <p:cNvSpPr txBox="1"/>
            <p:nvPr/>
          </p:nvSpPr>
          <p:spPr>
            <a:xfrm>
              <a:off x="3567742" y="3518051"/>
              <a:ext cx="904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</a:rPr>
                <a:t>2 m</a:t>
              </a:r>
              <a:endParaRPr lang="en-US" sz="3600">
                <a:latin typeface="Times New Roman" panose="02020603050405020304" pitchFamily="18" charset="0"/>
              </a:endParaRP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02EB12BC-0D47-405F-B524-37BF8BC30AF4}"/>
              </a:ext>
            </a:extLst>
          </p:cNvPr>
          <p:cNvSpPr txBox="1"/>
          <p:nvPr/>
        </p:nvSpPr>
        <p:spPr>
          <a:xfrm>
            <a:off x="6838952" y="1384869"/>
            <a:ext cx="4562474" cy="6463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kính hình tròn là: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E9D00842-9C3D-414F-8181-393D9E9E35F1}"/>
              </a:ext>
            </a:extLst>
          </p:cNvPr>
          <p:cNvCxnSpPr>
            <a:stCxn id="9" idx="0"/>
            <a:endCxn id="9" idx="4"/>
          </p:cNvCxnSpPr>
          <p:nvPr/>
        </p:nvCxnSpPr>
        <p:spPr>
          <a:xfrm>
            <a:off x="4330629" y="2259194"/>
            <a:ext cx="0" cy="28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Hình chữ nhật: Cắt Một Góc 24">
            <a:extLst>
              <a:ext uri="{FF2B5EF4-FFF2-40B4-BE49-F238E27FC236}">
                <a16:creationId xmlns:a16="http://schemas.microsoft.com/office/drawing/2014/main" id="{5C1B4E45-573D-4B9D-8B66-178365707033}"/>
              </a:ext>
            </a:extLst>
          </p:cNvPr>
          <p:cNvSpPr/>
          <p:nvPr/>
        </p:nvSpPr>
        <p:spPr>
          <a:xfrm>
            <a:off x="6905625" y="2895600"/>
            <a:ext cx="2105025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A. 2 m</a:t>
            </a:r>
            <a:endParaRPr lang="en-US" sz="3600" baseline="30000" dirty="0"/>
          </a:p>
        </p:txBody>
      </p:sp>
      <p:sp>
        <p:nvSpPr>
          <p:cNvPr id="32" name="Hình chữ nhật: Cắt Một Góc 31">
            <a:extLst>
              <a:ext uri="{FF2B5EF4-FFF2-40B4-BE49-F238E27FC236}">
                <a16:creationId xmlns:a16="http://schemas.microsoft.com/office/drawing/2014/main" id="{CF386D6D-15CB-4E30-AC58-63EC0223AE3B}"/>
              </a:ext>
            </a:extLst>
          </p:cNvPr>
          <p:cNvSpPr/>
          <p:nvPr/>
        </p:nvSpPr>
        <p:spPr>
          <a:xfrm>
            <a:off x="9714859" y="2895600"/>
            <a:ext cx="2105025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B. 4 m</a:t>
            </a:r>
            <a:endParaRPr lang="en-US" sz="3600" baseline="30000" dirty="0"/>
          </a:p>
        </p:txBody>
      </p:sp>
      <p:sp>
        <p:nvSpPr>
          <p:cNvPr id="35" name="Hình chữ nhật: Cắt Một Góc 34">
            <a:extLst>
              <a:ext uri="{FF2B5EF4-FFF2-40B4-BE49-F238E27FC236}">
                <a16:creationId xmlns:a16="http://schemas.microsoft.com/office/drawing/2014/main" id="{2527F1EC-EB32-4A7D-9CBE-E56237F0651E}"/>
              </a:ext>
            </a:extLst>
          </p:cNvPr>
          <p:cNvSpPr/>
          <p:nvPr/>
        </p:nvSpPr>
        <p:spPr>
          <a:xfrm>
            <a:off x="6905625" y="4898942"/>
            <a:ext cx="2105025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C. 1 m</a:t>
            </a:r>
            <a:endParaRPr lang="en-US" sz="3600" baseline="30000" dirty="0"/>
          </a:p>
        </p:txBody>
      </p:sp>
      <p:sp>
        <p:nvSpPr>
          <p:cNvPr id="36" name="Hình chữ nhật: Cắt Một Góc 35">
            <a:extLst>
              <a:ext uri="{FF2B5EF4-FFF2-40B4-BE49-F238E27FC236}">
                <a16:creationId xmlns:a16="http://schemas.microsoft.com/office/drawing/2014/main" id="{EFC2E561-AB32-4411-8B80-D21CBBF271D6}"/>
              </a:ext>
            </a:extLst>
          </p:cNvPr>
          <p:cNvSpPr/>
          <p:nvPr/>
        </p:nvSpPr>
        <p:spPr>
          <a:xfrm>
            <a:off x="9714859" y="4898942"/>
            <a:ext cx="2105025" cy="736205"/>
          </a:xfrm>
          <a:prstGeom prst="snip1Rect">
            <a:avLst/>
          </a:prstGeom>
          <a:solidFill>
            <a:srgbClr val="ED1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D. 3 m</a:t>
            </a:r>
            <a:endParaRPr lang="en-US" sz="3600" baseline="30000" dirty="0"/>
          </a:p>
        </p:txBody>
      </p:sp>
      <p:sp>
        <p:nvSpPr>
          <p:cNvPr id="37" name="Lưu đồ: Tiến trình 36">
            <a:extLst>
              <a:ext uri="{FF2B5EF4-FFF2-40B4-BE49-F238E27FC236}">
                <a16:creationId xmlns:a16="http://schemas.microsoft.com/office/drawing/2014/main" id="{B19FC85C-0727-4DBF-9C21-474B08AAB5FC}"/>
              </a:ext>
            </a:extLst>
          </p:cNvPr>
          <p:cNvSpPr/>
          <p:nvPr/>
        </p:nvSpPr>
        <p:spPr>
          <a:xfrm>
            <a:off x="-252549" y="0"/>
            <a:ext cx="13341532" cy="804248"/>
          </a:xfrm>
          <a:prstGeom prst="flowChartProcess">
            <a:avLst/>
          </a:prstGeom>
          <a:solidFill>
            <a:srgbClr val="325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ưu Đồ: Thay đổi Tiến Trình 37">
            <a:extLst>
              <a:ext uri="{FF2B5EF4-FFF2-40B4-BE49-F238E27FC236}">
                <a16:creationId xmlns:a16="http://schemas.microsoft.com/office/drawing/2014/main" id="{8435B847-035B-4D2E-A59B-07C32BFA76F5}"/>
              </a:ext>
            </a:extLst>
          </p:cNvPr>
          <p:cNvSpPr/>
          <p:nvPr/>
        </p:nvSpPr>
        <p:spPr>
          <a:xfrm>
            <a:off x="71229" y="53425"/>
            <a:ext cx="3098691" cy="646331"/>
          </a:xfrm>
          <a:prstGeom prst="flowChartAlternateProcess">
            <a:avLst/>
          </a:prstGeom>
          <a:solidFill>
            <a:srgbClr val="426D3F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Khởi động</a:t>
            </a:r>
            <a:endParaRPr lang="en-US" sz="3600"/>
          </a:p>
        </p:txBody>
      </p:sp>
      <p:pic>
        <p:nvPicPr>
          <p:cNvPr id="2" name="Nhac-nen-Rap-IQ-Dance-Rap-IQ-Dance-Rap-IQ">
            <a:hlinkClick r:id="" action="ppaction://media"/>
            <a:extLst>
              <a:ext uri="{FF2B5EF4-FFF2-40B4-BE49-F238E27FC236}">
                <a16:creationId xmlns:a16="http://schemas.microsoft.com/office/drawing/2014/main" id="{38E24A07-0F9E-D829-3D2A-91282E9B3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883" y="62715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25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 animBg="1"/>
      <p:bldP spid="25" grpId="0" animBg="1"/>
      <p:bldP spid="32" grpId="0" animBg="1"/>
      <p:bldP spid="35" grpId="0" animBg="1"/>
      <p:bldP spid="35" grpId="1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F96F7-A72F-48A1-8E60-499B0E96D8CB}"/>
              </a:ext>
            </a:extLst>
          </p:cNvPr>
          <p:cNvGrpSpPr/>
          <p:nvPr/>
        </p:nvGrpSpPr>
        <p:grpSpPr>
          <a:xfrm>
            <a:off x="2890629" y="2259194"/>
            <a:ext cx="2880000" cy="2880000"/>
            <a:chOff x="3180695" y="2401217"/>
            <a:chExt cx="2880000" cy="2880000"/>
          </a:xfrm>
        </p:grpSpPr>
        <p:sp>
          <p:nvSpPr>
            <p:cNvPr id="9" name="Lưu đồ: Đường kết nối 8">
              <a:extLst>
                <a:ext uri="{FF2B5EF4-FFF2-40B4-BE49-F238E27FC236}">
                  <a16:creationId xmlns:a16="http://schemas.microsoft.com/office/drawing/2014/main" id="{1BC90D77-4EB6-446F-A8F4-1A9933AF7B1C}"/>
                </a:ext>
              </a:extLst>
            </p:cNvPr>
            <p:cNvSpPr/>
            <p:nvPr/>
          </p:nvSpPr>
          <p:spPr>
            <a:xfrm>
              <a:off x="3180695" y="2401217"/>
              <a:ext cx="2880000" cy="2880000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CD1F435-040E-423E-A7A6-8AFF59F38419}"/>
                </a:ext>
              </a:extLst>
            </p:cNvPr>
            <p:cNvSpPr txBox="1"/>
            <p:nvPr/>
          </p:nvSpPr>
          <p:spPr>
            <a:xfrm>
              <a:off x="4457577" y="3234299"/>
              <a:ext cx="4658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6CAF31D-9EC8-47BE-B085-7A7938B13024}"/>
                </a:ext>
              </a:extLst>
            </p:cNvPr>
            <p:cNvSpPr txBox="1"/>
            <p:nvPr/>
          </p:nvSpPr>
          <p:spPr>
            <a:xfrm>
              <a:off x="4541756" y="3237730"/>
              <a:ext cx="339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818061C8-444B-4E8A-9693-FC758E9BEE85}"/>
                </a:ext>
              </a:extLst>
            </p:cNvPr>
            <p:cNvSpPr txBox="1"/>
            <p:nvPr/>
          </p:nvSpPr>
          <p:spPr>
            <a:xfrm>
              <a:off x="3567742" y="3518051"/>
              <a:ext cx="9044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Times New Roman" panose="02020603050405020304" pitchFamily="18" charset="0"/>
                </a:rPr>
                <a:t>2 m</a:t>
              </a:r>
              <a:endParaRPr lang="en-US" sz="3600">
                <a:latin typeface="Times New Roman" panose="02020603050405020304" pitchFamily="18" charset="0"/>
              </a:endParaRP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02EB12BC-0D47-405F-B524-37BF8BC30AF4}"/>
              </a:ext>
            </a:extLst>
          </p:cNvPr>
          <p:cNvSpPr txBox="1"/>
          <p:nvPr/>
        </p:nvSpPr>
        <p:spPr>
          <a:xfrm>
            <a:off x="7292200" y="1384869"/>
            <a:ext cx="410922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tròn là: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E9D00842-9C3D-414F-8181-393D9E9E35F1}"/>
              </a:ext>
            </a:extLst>
          </p:cNvPr>
          <p:cNvCxnSpPr>
            <a:stCxn id="9" idx="0"/>
            <a:endCxn id="9" idx="4"/>
          </p:cNvCxnSpPr>
          <p:nvPr/>
        </p:nvCxnSpPr>
        <p:spPr>
          <a:xfrm>
            <a:off x="4330629" y="2259194"/>
            <a:ext cx="0" cy="28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Hình chữ nhật: Cắt Một Góc 14">
            <a:extLst>
              <a:ext uri="{FF2B5EF4-FFF2-40B4-BE49-F238E27FC236}">
                <a16:creationId xmlns:a16="http://schemas.microsoft.com/office/drawing/2014/main" id="{9F0A3257-8D33-43D4-8FE0-5B555F6C6F50}"/>
              </a:ext>
            </a:extLst>
          </p:cNvPr>
          <p:cNvSpPr/>
          <p:nvPr/>
        </p:nvSpPr>
        <p:spPr>
          <a:xfrm>
            <a:off x="6421373" y="2895600"/>
            <a:ext cx="2589277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A. 3,14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sp>
        <p:nvSpPr>
          <p:cNvPr id="16" name="Hình chữ nhật: Cắt Một Góc 15">
            <a:extLst>
              <a:ext uri="{FF2B5EF4-FFF2-40B4-BE49-F238E27FC236}">
                <a16:creationId xmlns:a16="http://schemas.microsoft.com/office/drawing/2014/main" id="{3413979D-AA52-4AB8-9A1A-9EA000283F61}"/>
              </a:ext>
            </a:extLst>
          </p:cNvPr>
          <p:cNvSpPr/>
          <p:nvPr/>
        </p:nvSpPr>
        <p:spPr>
          <a:xfrm>
            <a:off x="9230607" y="2895600"/>
            <a:ext cx="2589277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B. 314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sp>
        <p:nvSpPr>
          <p:cNvPr id="17" name="Hình chữ nhật: Cắt Một Góc 16">
            <a:extLst>
              <a:ext uri="{FF2B5EF4-FFF2-40B4-BE49-F238E27FC236}">
                <a16:creationId xmlns:a16="http://schemas.microsoft.com/office/drawing/2014/main" id="{166AC741-B644-47E6-BDE9-1160F60281BE}"/>
              </a:ext>
            </a:extLst>
          </p:cNvPr>
          <p:cNvSpPr/>
          <p:nvPr/>
        </p:nvSpPr>
        <p:spPr>
          <a:xfrm>
            <a:off x="6421373" y="4898942"/>
            <a:ext cx="2589277" cy="736205"/>
          </a:xfrm>
          <a:prstGeom prst="snip1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C. 6,28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sp>
        <p:nvSpPr>
          <p:cNvPr id="18" name="Hình chữ nhật: Cắt Một Góc 17">
            <a:extLst>
              <a:ext uri="{FF2B5EF4-FFF2-40B4-BE49-F238E27FC236}">
                <a16:creationId xmlns:a16="http://schemas.microsoft.com/office/drawing/2014/main" id="{116E3A74-5A3B-4202-AF9B-987DC12E9608}"/>
              </a:ext>
            </a:extLst>
          </p:cNvPr>
          <p:cNvSpPr/>
          <p:nvPr/>
        </p:nvSpPr>
        <p:spPr>
          <a:xfrm>
            <a:off x="9230607" y="4898942"/>
            <a:ext cx="2589277" cy="736205"/>
          </a:xfrm>
          <a:prstGeom prst="snip1Rect">
            <a:avLst/>
          </a:prstGeom>
          <a:solidFill>
            <a:srgbClr val="ED1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D. 31,4 m</a:t>
            </a:r>
            <a:r>
              <a:rPr lang="vi-VN" sz="3600" baseline="30000" dirty="0"/>
              <a:t>2</a:t>
            </a:r>
            <a:endParaRPr lang="en-US" sz="3600" baseline="30000" dirty="0"/>
          </a:p>
        </p:txBody>
      </p:sp>
      <p:sp>
        <p:nvSpPr>
          <p:cNvPr id="19" name="Lưu đồ: Tiến trình 18">
            <a:extLst>
              <a:ext uri="{FF2B5EF4-FFF2-40B4-BE49-F238E27FC236}">
                <a16:creationId xmlns:a16="http://schemas.microsoft.com/office/drawing/2014/main" id="{BCA69DEF-A961-4277-B4D4-7571802E1681}"/>
              </a:ext>
            </a:extLst>
          </p:cNvPr>
          <p:cNvSpPr/>
          <p:nvPr/>
        </p:nvSpPr>
        <p:spPr>
          <a:xfrm>
            <a:off x="-252549" y="0"/>
            <a:ext cx="13341532" cy="804248"/>
          </a:xfrm>
          <a:prstGeom prst="flowChartProcess">
            <a:avLst/>
          </a:prstGeom>
          <a:solidFill>
            <a:srgbClr val="325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ưu Đồ: Thay đổi Tiến Trình 19">
            <a:extLst>
              <a:ext uri="{FF2B5EF4-FFF2-40B4-BE49-F238E27FC236}">
                <a16:creationId xmlns:a16="http://schemas.microsoft.com/office/drawing/2014/main" id="{1D67464E-A924-4157-8263-B2414BDAAE38}"/>
              </a:ext>
            </a:extLst>
          </p:cNvPr>
          <p:cNvSpPr/>
          <p:nvPr/>
        </p:nvSpPr>
        <p:spPr>
          <a:xfrm>
            <a:off x="71229" y="53425"/>
            <a:ext cx="3098691" cy="646331"/>
          </a:xfrm>
          <a:prstGeom prst="flowChartAlternateProcess">
            <a:avLst/>
          </a:prstGeom>
          <a:solidFill>
            <a:srgbClr val="426D3F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Khởi động</a:t>
            </a:r>
            <a:endParaRPr lang="en-US" sz="3600"/>
          </a:p>
        </p:txBody>
      </p:sp>
      <p:pic>
        <p:nvPicPr>
          <p:cNvPr id="2" name="Nhac-nen-Rap-IQ-Dance-Rap-IQ-Dance-Rap-IQ">
            <a:hlinkClick r:id="" action="ppaction://media"/>
            <a:extLst>
              <a:ext uri="{FF2B5EF4-FFF2-40B4-BE49-F238E27FC236}">
                <a16:creationId xmlns:a16="http://schemas.microsoft.com/office/drawing/2014/main" id="{30695DE0-4CB1-95B3-B7AF-187478F64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008" y="62811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5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531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 animBg="1"/>
      <p:bldP spid="15" grpId="0" animBg="1"/>
      <p:bldP spid="15" grpId="1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2525485" y="2090057"/>
            <a:ext cx="7141029" cy="231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Toán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Bài 57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Luyện tập về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tính diện tích - Tiết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C72173D-74E5-8191-C547-22DDE063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90" y="2733772"/>
            <a:ext cx="2549819" cy="252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854203-B15D-A88B-B11F-B3984CB33B35}"/>
              </a:ext>
            </a:extLst>
          </p:cNvPr>
          <p:cNvSpPr txBox="1"/>
          <p:nvPr/>
        </p:nvSpPr>
        <p:spPr>
          <a:xfrm>
            <a:off x="2928594" y="1894788"/>
            <a:ext cx="633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gerian" panose="04020705040A02060702" pitchFamily="82" charset="0"/>
              </a:rPr>
              <a:t>HỘP QUÀ BÍ ẨN</a:t>
            </a:r>
          </a:p>
        </p:txBody>
      </p:sp>
      <p:pic>
        <p:nvPicPr>
          <p:cNvPr id="6" name="Mississippi Mover - Everet Almond">
            <a:hlinkClick r:id="" action="ppaction://media"/>
            <a:extLst>
              <a:ext uri="{FF2B5EF4-FFF2-40B4-BE49-F238E27FC236}">
                <a16:creationId xmlns:a16="http://schemas.microsoft.com/office/drawing/2014/main" id="{E1D02E4F-3DB7-DAE6-186B-569B4FB21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964" y="1488388"/>
            <a:ext cx="406400" cy="40640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62DC454-37A2-46A1-511D-E9728366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3279933"/>
            <a:ext cx="2549819" cy="257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DF073AF-E746-1658-8592-1D7DA0566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946399"/>
            <a:ext cx="2178558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2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190500" y="1847343"/>
            <a:ext cx="11811000" cy="1429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0612" tIns="20306" rIns="40612" bIns="20306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muốn sơn mặt bên của ngôi nhà có kích thước như hình dưới đây. Tính diện tích anh Nam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sơn.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EA9C7-493F-F56F-2981-A86DE58C1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094"/>
            <a:ext cx="12192000" cy="3353206"/>
          </a:xfrm>
          <a:prstGeom prst="rect">
            <a:avLst/>
          </a:prstGeom>
        </p:spPr>
      </p:pic>
      <p:sp>
        <p:nvSpPr>
          <p:cNvPr id="4" name="Lưu đồ: Đường kết nối 3">
            <a:extLst>
              <a:ext uri="{FF2B5EF4-FFF2-40B4-BE49-F238E27FC236}">
                <a16:creationId xmlns:a16="http://schemas.microsoft.com/office/drawing/2014/main" id="{8CC68258-1BD4-431C-84C4-12B480697188}"/>
              </a:ext>
            </a:extLst>
          </p:cNvPr>
          <p:cNvSpPr/>
          <p:nvPr/>
        </p:nvSpPr>
        <p:spPr>
          <a:xfrm>
            <a:off x="190500" y="881095"/>
            <a:ext cx="889400" cy="889400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52EFE-99C6-94FB-D9EA-B2234D45C109}"/>
              </a:ext>
            </a:extLst>
          </p:cNvPr>
          <p:cNvSpPr txBox="1"/>
          <p:nvPr/>
        </p:nvSpPr>
        <p:spPr>
          <a:xfrm>
            <a:off x="1318661" y="-28876"/>
            <a:ext cx="8970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AB6EA-1BFA-7D99-E83E-E69A0919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F087F3-6870-64B3-0145-DA4BAC91A706}"/>
                  </a:ext>
                </a:extLst>
              </p:cNvPr>
              <p:cNvSpPr txBox="1"/>
              <p:nvPr/>
            </p:nvSpPr>
            <p:spPr>
              <a:xfrm>
                <a:off x="4408331" y="1408728"/>
                <a:ext cx="7811569" cy="5345053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fr-FR" sz="32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9 : 2 = 9 (m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sổ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1,2 </a:t>
                </a:r>
                <a14:m>
                  <m:oMath xmlns:m="http://schemas.openxmlformats.org/officeDocument/2006/math">
                    <m:r>
                      <a:rPr lang="fr-FR" sz="32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1,8 = 2,16 (m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vi-VN" sz="3200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</a:t>
                </a:r>
                <a14:m>
                  <m:oMath xmlns:m="http://schemas.openxmlformats.org/officeDocument/2006/math">
                    <m:r>
                      <a:rPr lang="fr-FR" sz="32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= 36 (m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anh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sơn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 + 36 - 2,16 = 42,84 (m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800"/>
                  </a:spcAft>
                </a:pP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kern="1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42,84 m</a:t>
                </a:r>
                <a:r>
                  <a:rPr lang="fr-FR" sz="3200" kern="1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fr-FR" sz="3200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2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F087F3-6870-64B3-0145-DA4BAC91A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331" y="1408728"/>
                <a:ext cx="7811569" cy="5345053"/>
              </a:xfrm>
              <a:prstGeom prst="rect">
                <a:avLst/>
              </a:prstGeom>
              <a:blipFill>
                <a:blip r:embed="rId2"/>
                <a:stretch>
                  <a:fillRect t="-1479" b="-26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Nhóm 84">
            <a:extLst>
              <a:ext uri="{FF2B5EF4-FFF2-40B4-BE49-F238E27FC236}">
                <a16:creationId xmlns:a16="http://schemas.microsoft.com/office/drawing/2014/main" id="{CB9F91B6-7FA1-47C7-83CF-3941B2C51087}"/>
              </a:ext>
            </a:extLst>
          </p:cNvPr>
          <p:cNvGrpSpPr/>
          <p:nvPr/>
        </p:nvGrpSpPr>
        <p:grpSpPr>
          <a:xfrm>
            <a:off x="-276225" y="3428999"/>
            <a:ext cx="4838600" cy="2824177"/>
            <a:chOff x="-276225" y="2899971"/>
            <a:chExt cx="6000750" cy="3353206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60E1AA56-B9F8-4009-BB76-43A41609D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1"/>
            <a:stretch/>
          </p:blipFill>
          <p:spPr>
            <a:xfrm>
              <a:off x="-276225" y="2899971"/>
              <a:ext cx="6000750" cy="3353206"/>
            </a:xfrm>
            <a:prstGeom prst="rect">
              <a:avLst/>
            </a:prstGeom>
          </p:spPr>
        </p:pic>
        <p:sp>
          <p:nvSpPr>
            <p:cNvPr id="7" name="Tam giác Cân 6">
              <a:extLst>
                <a:ext uri="{FF2B5EF4-FFF2-40B4-BE49-F238E27FC236}">
                  <a16:creationId xmlns:a16="http://schemas.microsoft.com/office/drawing/2014/main" id="{8023C7BD-5970-45EB-BD2E-6C723704EB5C}"/>
                </a:ext>
              </a:extLst>
            </p:cNvPr>
            <p:cNvSpPr/>
            <p:nvPr/>
          </p:nvSpPr>
          <p:spPr>
            <a:xfrm>
              <a:off x="828825" y="3242409"/>
              <a:ext cx="3780000" cy="864000"/>
            </a:xfrm>
            <a:prstGeom prst="triangl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ưu đồ: Tiến trình 9">
              <a:extLst>
                <a:ext uri="{FF2B5EF4-FFF2-40B4-BE49-F238E27FC236}">
                  <a16:creationId xmlns:a16="http://schemas.microsoft.com/office/drawing/2014/main" id="{91D48F4C-8B36-4E60-B5A4-EFDAF0171479}"/>
                </a:ext>
              </a:extLst>
            </p:cNvPr>
            <p:cNvSpPr/>
            <p:nvPr/>
          </p:nvSpPr>
          <p:spPr>
            <a:xfrm>
              <a:off x="800250" y="4132774"/>
              <a:ext cx="3852000" cy="1684791"/>
            </a:xfrm>
            <a:prstGeom prst="flowChartProcess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Đường nối Thẳng 12">
              <a:extLst>
                <a:ext uri="{FF2B5EF4-FFF2-40B4-BE49-F238E27FC236}">
                  <a16:creationId xmlns:a16="http://schemas.microsoft.com/office/drawing/2014/main" id="{B4BC9C03-5540-4D99-BADE-02999C02F5EF}"/>
                </a:ext>
              </a:extLst>
            </p:cNvPr>
            <p:cNvCxnSpPr/>
            <p:nvPr/>
          </p:nvCxnSpPr>
          <p:spPr>
            <a:xfrm flipH="1">
              <a:off x="952500" y="4200961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913BC769-7A0C-44FB-B5C7-D1C0EA3BF6AF}"/>
                </a:ext>
              </a:extLst>
            </p:cNvPr>
            <p:cNvCxnSpPr/>
            <p:nvPr/>
          </p:nvCxnSpPr>
          <p:spPr>
            <a:xfrm flipH="1">
              <a:off x="828825" y="4467423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D781C7D1-7933-4A05-9648-19B7E763C34D}"/>
                </a:ext>
              </a:extLst>
            </p:cNvPr>
            <p:cNvCxnSpPr/>
            <p:nvPr/>
          </p:nvCxnSpPr>
          <p:spPr>
            <a:xfrm flipH="1">
              <a:off x="838350" y="473388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0E7735C5-E23F-4FC6-ABF6-F1D890C4647D}"/>
                </a:ext>
              </a:extLst>
            </p:cNvPr>
            <p:cNvCxnSpPr/>
            <p:nvPr/>
          </p:nvCxnSpPr>
          <p:spPr>
            <a:xfrm flipH="1">
              <a:off x="1085850" y="4759949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4979A134-B791-4594-B202-E0895D08F912}"/>
                </a:ext>
              </a:extLst>
            </p:cNvPr>
            <p:cNvCxnSpPr/>
            <p:nvPr/>
          </p:nvCxnSpPr>
          <p:spPr>
            <a:xfrm flipH="1">
              <a:off x="1133625" y="4330439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BC7CE5F6-7F3C-4D72-9DCB-A2C92124D528}"/>
                </a:ext>
              </a:extLst>
            </p:cNvPr>
            <p:cNvCxnSpPr/>
            <p:nvPr/>
          </p:nvCxnSpPr>
          <p:spPr>
            <a:xfrm flipH="1">
              <a:off x="1411321" y="422292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Đường nối Thẳng 18">
              <a:extLst>
                <a:ext uri="{FF2B5EF4-FFF2-40B4-BE49-F238E27FC236}">
                  <a16:creationId xmlns:a16="http://schemas.microsoft.com/office/drawing/2014/main" id="{ED206541-AF3E-47FA-9D37-64E0B1EFEAF1}"/>
                </a:ext>
              </a:extLst>
            </p:cNvPr>
            <p:cNvCxnSpPr/>
            <p:nvPr/>
          </p:nvCxnSpPr>
          <p:spPr>
            <a:xfrm flipH="1">
              <a:off x="848025" y="505952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Đường nối Thẳng 19">
              <a:extLst>
                <a:ext uri="{FF2B5EF4-FFF2-40B4-BE49-F238E27FC236}">
                  <a16:creationId xmlns:a16="http://schemas.microsoft.com/office/drawing/2014/main" id="{5A180AFA-EC01-4BE5-AB6F-5CB0D08ED452}"/>
                </a:ext>
              </a:extLst>
            </p:cNvPr>
            <p:cNvCxnSpPr/>
            <p:nvPr/>
          </p:nvCxnSpPr>
          <p:spPr>
            <a:xfrm flipH="1">
              <a:off x="937434" y="5292873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563FF2F2-BBB6-4D95-871B-D38E1B43A985}"/>
                </a:ext>
              </a:extLst>
            </p:cNvPr>
            <p:cNvCxnSpPr/>
            <p:nvPr/>
          </p:nvCxnSpPr>
          <p:spPr>
            <a:xfrm flipH="1">
              <a:off x="1961212" y="5469674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3889B916-7EC1-4525-80A9-9864929DE86A}"/>
                </a:ext>
              </a:extLst>
            </p:cNvPr>
            <p:cNvCxnSpPr/>
            <p:nvPr/>
          </p:nvCxnSpPr>
          <p:spPr>
            <a:xfrm flipH="1">
              <a:off x="1514475" y="4883016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7A6D684-7382-439A-B19A-D2900D83293D}"/>
                </a:ext>
              </a:extLst>
            </p:cNvPr>
            <p:cNvCxnSpPr/>
            <p:nvPr/>
          </p:nvCxnSpPr>
          <p:spPr>
            <a:xfrm flipH="1">
              <a:off x="1101366" y="5053132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F57739C8-667A-4F0D-AC24-B8524C1FE949}"/>
                </a:ext>
              </a:extLst>
            </p:cNvPr>
            <p:cNvCxnSpPr/>
            <p:nvPr/>
          </p:nvCxnSpPr>
          <p:spPr>
            <a:xfrm flipH="1">
              <a:off x="981075" y="544822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77BFD60-940D-492F-8075-D07A5620E735}"/>
                </a:ext>
              </a:extLst>
            </p:cNvPr>
            <p:cNvCxnSpPr/>
            <p:nvPr/>
          </p:nvCxnSpPr>
          <p:spPr>
            <a:xfrm flipH="1">
              <a:off x="1685775" y="5469381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1D819341-FFC3-4830-9B19-07C62DAC38BD}"/>
                </a:ext>
              </a:extLst>
            </p:cNvPr>
            <p:cNvCxnSpPr/>
            <p:nvPr/>
          </p:nvCxnSpPr>
          <p:spPr>
            <a:xfrm flipH="1">
              <a:off x="1771800" y="5022709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25B5D382-DC05-4E08-836C-FF27A926B67F}"/>
                </a:ext>
              </a:extLst>
            </p:cNvPr>
            <p:cNvCxnSpPr/>
            <p:nvPr/>
          </p:nvCxnSpPr>
          <p:spPr>
            <a:xfrm flipH="1">
              <a:off x="1391549" y="4726427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Đường nối Thẳng 27">
              <a:extLst>
                <a:ext uri="{FF2B5EF4-FFF2-40B4-BE49-F238E27FC236}">
                  <a16:creationId xmlns:a16="http://schemas.microsoft.com/office/drawing/2014/main" id="{1A9B423B-E93C-4977-945F-92F5F6AF335C}"/>
                </a:ext>
              </a:extLst>
            </p:cNvPr>
            <p:cNvCxnSpPr/>
            <p:nvPr/>
          </p:nvCxnSpPr>
          <p:spPr>
            <a:xfrm flipH="1">
              <a:off x="3476475" y="443493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Đường nối Thẳng 28">
              <a:extLst>
                <a:ext uri="{FF2B5EF4-FFF2-40B4-BE49-F238E27FC236}">
                  <a16:creationId xmlns:a16="http://schemas.microsoft.com/office/drawing/2014/main" id="{D38D447C-57F7-4E3B-894D-856ED7F50F8D}"/>
                </a:ext>
              </a:extLst>
            </p:cNvPr>
            <p:cNvCxnSpPr/>
            <p:nvPr/>
          </p:nvCxnSpPr>
          <p:spPr>
            <a:xfrm flipH="1">
              <a:off x="3638400" y="4598651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DCD4D2AA-5128-4452-ABF7-073225D41F4E}"/>
                </a:ext>
              </a:extLst>
            </p:cNvPr>
            <p:cNvCxnSpPr/>
            <p:nvPr/>
          </p:nvCxnSpPr>
          <p:spPr>
            <a:xfrm flipH="1">
              <a:off x="3363647" y="491547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17CA7C3A-807C-4080-A2CD-61EAE2A8C41C}"/>
                </a:ext>
              </a:extLst>
            </p:cNvPr>
            <p:cNvCxnSpPr/>
            <p:nvPr/>
          </p:nvCxnSpPr>
          <p:spPr>
            <a:xfrm flipH="1">
              <a:off x="3428193" y="5138299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Đường nối Thẳng 31">
              <a:extLst>
                <a:ext uri="{FF2B5EF4-FFF2-40B4-BE49-F238E27FC236}">
                  <a16:creationId xmlns:a16="http://schemas.microsoft.com/office/drawing/2014/main" id="{A343CE98-60BF-471C-A5E6-53F915DAB7AE}"/>
                </a:ext>
              </a:extLst>
            </p:cNvPr>
            <p:cNvCxnSpPr/>
            <p:nvPr/>
          </p:nvCxnSpPr>
          <p:spPr>
            <a:xfrm flipH="1">
              <a:off x="3423937" y="499667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nối Thẳng 36">
              <a:extLst>
                <a:ext uri="{FF2B5EF4-FFF2-40B4-BE49-F238E27FC236}">
                  <a16:creationId xmlns:a16="http://schemas.microsoft.com/office/drawing/2014/main" id="{C4BDB6DA-D97F-4B39-8A48-F82870A6ED5B}"/>
                </a:ext>
              </a:extLst>
            </p:cNvPr>
            <p:cNvCxnSpPr/>
            <p:nvPr/>
          </p:nvCxnSpPr>
          <p:spPr>
            <a:xfrm flipH="1">
              <a:off x="4000350" y="4345942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Đường nối Thẳng 37">
              <a:extLst>
                <a:ext uri="{FF2B5EF4-FFF2-40B4-BE49-F238E27FC236}">
                  <a16:creationId xmlns:a16="http://schemas.microsoft.com/office/drawing/2014/main" id="{1604284A-1B7E-42E1-AE04-A4B1EDE44054}"/>
                </a:ext>
              </a:extLst>
            </p:cNvPr>
            <p:cNvCxnSpPr/>
            <p:nvPr/>
          </p:nvCxnSpPr>
          <p:spPr>
            <a:xfrm flipH="1">
              <a:off x="3857475" y="4794981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Đường nối Thẳng 38">
              <a:extLst>
                <a:ext uri="{FF2B5EF4-FFF2-40B4-BE49-F238E27FC236}">
                  <a16:creationId xmlns:a16="http://schemas.microsoft.com/office/drawing/2014/main" id="{81834FAF-5075-47E8-8DA0-340BBF99FE45}"/>
                </a:ext>
              </a:extLst>
            </p:cNvPr>
            <p:cNvCxnSpPr/>
            <p:nvPr/>
          </p:nvCxnSpPr>
          <p:spPr>
            <a:xfrm flipH="1">
              <a:off x="3771450" y="468106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Đường nối Thẳng 39">
              <a:extLst>
                <a:ext uri="{FF2B5EF4-FFF2-40B4-BE49-F238E27FC236}">
                  <a16:creationId xmlns:a16="http://schemas.microsoft.com/office/drawing/2014/main" id="{F396DEC1-F1F9-4154-995E-C60749128F9D}"/>
                </a:ext>
              </a:extLst>
            </p:cNvPr>
            <p:cNvCxnSpPr/>
            <p:nvPr/>
          </p:nvCxnSpPr>
          <p:spPr>
            <a:xfrm flipH="1">
              <a:off x="4067025" y="4830173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Đường nối Thẳng 40">
              <a:extLst>
                <a:ext uri="{FF2B5EF4-FFF2-40B4-BE49-F238E27FC236}">
                  <a16:creationId xmlns:a16="http://schemas.microsoft.com/office/drawing/2014/main" id="{BC36BAF1-97E9-47D7-9639-64F5448E5214}"/>
                </a:ext>
              </a:extLst>
            </p:cNvPr>
            <p:cNvCxnSpPr/>
            <p:nvPr/>
          </p:nvCxnSpPr>
          <p:spPr>
            <a:xfrm flipH="1">
              <a:off x="3924150" y="5279212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7C895A86-F484-48EE-9073-4F920F3482EF}"/>
                </a:ext>
              </a:extLst>
            </p:cNvPr>
            <p:cNvCxnSpPr/>
            <p:nvPr/>
          </p:nvCxnSpPr>
          <p:spPr>
            <a:xfrm flipH="1">
              <a:off x="3838125" y="5165296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Đường nối Thẳng 42">
              <a:extLst>
                <a:ext uri="{FF2B5EF4-FFF2-40B4-BE49-F238E27FC236}">
                  <a16:creationId xmlns:a16="http://schemas.microsoft.com/office/drawing/2014/main" id="{3237344F-AA20-4698-8295-ED5810467230}"/>
                </a:ext>
              </a:extLst>
            </p:cNvPr>
            <p:cNvCxnSpPr/>
            <p:nvPr/>
          </p:nvCxnSpPr>
          <p:spPr>
            <a:xfrm flipH="1">
              <a:off x="3719212" y="509749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3846CF6F-7516-46A9-A057-1461BB46BBB5}"/>
                </a:ext>
              </a:extLst>
            </p:cNvPr>
            <p:cNvCxnSpPr/>
            <p:nvPr/>
          </p:nvCxnSpPr>
          <p:spPr>
            <a:xfrm flipH="1">
              <a:off x="3576337" y="5546534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C7A173A2-3A21-4870-99AA-220B159D88AC}"/>
                </a:ext>
              </a:extLst>
            </p:cNvPr>
            <p:cNvCxnSpPr/>
            <p:nvPr/>
          </p:nvCxnSpPr>
          <p:spPr>
            <a:xfrm flipH="1">
              <a:off x="3490312" y="543261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933EE48E-AE93-4098-A035-37EB40B30D94}"/>
                </a:ext>
              </a:extLst>
            </p:cNvPr>
            <p:cNvCxnSpPr/>
            <p:nvPr/>
          </p:nvCxnSpPr>
          <p:spPr>
            <a:xfrm flipH="1">
              <a:off x="3120994" y="496417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79567A18-93A7-4F68-BE7D-9002B21C08C2}"/>
                </a:ext>
              </a:extLst>
            </p:cNvPr>
            <p:cNvCxnSpPr/>
            <p:nvPr/>
          </p:nvCxnSpPr>
          <p:spPr>
            <a:xfrm flipH="1">
              <a:off x="3120994" y="5330432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Đường nối Thẳng 47">
              <a:extLst>
                <a:ext uri="{FF2B5EF4-FFF2-40B4-BE49-F238E27FC236}">
                  <a16:creationId xmlns:a16="http://schemas.microsoft.com/office/drawing/2014/main" id="{9155DF5A-E285-4B40-973F-B41D147C482E}"/>
                </a:ext>
              </a:extLst>
            </p:cNvPr>
            <p:cNvCxnSpPr/>
            <p:nvPr/>
          </p:nvCxnSpPr>
          <p:spPr>
            <a:xfrm flipH="1">
              <a:off x="2909512" y="523468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Đường nối Thẳng 48">
              <a:extLst>
                <a:ext uri="{FF2B5EF4-FFF2-40B4-BE49-F238E27FC236}">
                  <a16:creationId xmlns:a16="http://schemas.microsoft.com/office/drawing/2014/main" id="{258E3635-39D7-4950-BFB6-6D7FA60BBB05}"/>
                </a:ext>
              </a:extLst>
            </p:cNvPr>
            <p:cNvCxnSpPr/>
            <p:nvPr/>
          </p:nvCxnSpPr>
          <p:spPr>
            <a:xfrm flipH="1">
              <a:off x="2430881" y="5168866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Đường nối Thẳng 49">
              <a:extLst>
                <a:ext uri="{FF2B5EF4-FFF2-40B4-BE49-F238E27FC236}">
                  <a16:creationId xmlns:a16="http://schemas.microsoft.com/office/drawing/2014/main" id="{9FAC9715-BDC0-4C2B-AEBB-8CBDE76BB5B3}"/>
                </a:ext>
              </a:extLst>
            </p:cNvPr>
            <p:cNvCxnSpPr/>
            <p:nvPr/>
          </p:nvCxnSpPr>
          <p:spPr>
            <a:xfrm flipH="1">
              <a:off x="2492794" y="5493161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Đường nối Thẳng 50">
              <a:extLst>
                <a:ext uri="{FF2B5EF4-FFF2-40B4-BE49-F238E27FC236}">
                  <a16:creationId xmlns:a16="http://schemas.microsoft.com/office/drawing/2014/main" id="{2F03ADC0-3F8D-4783-BF8E-68702B7AC757}"/>
                </a:ext>
              </a:extLst>
            </p:cNvPr>
            <p:cNvCxnSpPr/>
            <p:nvPr/>
          </p:nvCxnSpPr>
          <p:spPr>
            <a:xfrm flipH="1">
              <a:off x="2406769" y="537924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id="{27E31B20-0E27-4E27-8833-7A683427FCF3}"/>
                </a:ext>
              </a:extLst>
            </p:cNvPr>
            <p:cNvCxnSpPr/>
            <p:nvPr/>
          </p:nvCxnSpPr>
          <p:spPr>
            <a:xfrm flipH="1">
              <a:off x="1589447" y="5252396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nối Thẳng 52">
              <a:extLst>
                <a:ext uri="{FF2B5EF4-FFF2-40B4-BE49-F238E27FC236}">
                  <a16:creationId xmlns:a16="http://schemas.microsoft.com/office/drawing/2014/main" id="{BC18C6FB-DDB6-4DEA-8280-C55225C04955}"/>
                </a:ext>
              </a:extLst>
            </p:cNvPr>
            <p:cNvCxnSpPr/>
            <p:nvPr/>
          </p:nvCxnSpPr>
          <p:spPr>
            <a:xfrm flipH="1">
              <a:off x="2140519" y="543906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03EFCE33-C996-4407-B6BB-0C0888FA1A56}"/>
                </a:ext>
              </a:extLst>
            </p:cNvPr>
            <p:cNvCxnSpPr/>
            <p:nvPr/>
          </p:nvCxnSpPr>
          <p:spPr>
            <a:xfrm flipH="1">
              <a:off x="2054494" y="5325152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AA0BEDC0-0327-406A-A598-709D568FA8CB}"/>
                </a:ext>
              </a:extLst>
            </p:cNvPr>
            <p:cNvCxnSpPr/>
            <p:nvPr/>
          </p:nvCxnSpPr>
          <p:spPr>
            <a:xfrm flipH="1">
              <a:off x="2736609" y="5194034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Đường nối Thẳng 55">
              <a:extLst>
                <a:ext uri="{FF2B5EF4-FFF2-40B4-BE49-F238E27FC236}">
                  <a16:creationId xmlns:a16="http://schemas.microsoft.com/office/drawing/2014/main" id="{352F4B1C-92CC-44AF-B695-6020042C53AC}"/>
                </a:ext>
              </a:extLst>
            </p:cNvPr>
            <p:cNvCxnSpPr/>
            <p:nvPr/>
          </p:nvCxnSpPr>
          <p:spPr>
            <a:xfrm flipH="1">
              <a:off x="2008097" y="5121393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Đường nối Thẳng 56">
              <a:extLst>
                <a:ext uri="{FF2B5EF4-FFF2-40B4-BE49-F238E27FC236}">
                  <a16:creationId xmlns:a16="http://schemas.microsoft.com/office/drawing/2014/main" id="{05DCEA25-3561-489F-BB9C-F1EA3936EA86}"/>
                </a:ext>
              </a:extLst>
            </p:cNvPr>
            <p:cNvCxnSpPr/>
            <p:nvPr/>
          </p:nvCxnSpPr>
          <p:spPr>
            <a:xfrm flipH="1">
              <a:off x="1922072" y="5007477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Đường nối Thẳng 57">
              <a:extLst>
                <a:ext uri="{FF2B5EF4-FFF2-40B4-BE49-F238E27FC236}">
                  <a16:creationId xmlns:a16="http://schemas.microsoft.com/office/drawing/2014/main" id="{1461AE1E-9D7A-4336-A0D3-9BF246AA00A9}"/>
                </a:ext>
              </a:extLst>
            </p:cNvPr>
            <p:cNvCxnSpPr/>
            <p:nvPr/>
          </p:nvCxnSpPr>
          <p:spPr>
            <a:xfrm flipH="1">
              <a:off x="1660406" y="4829847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3F7D9A9B-B026-49A6-8FAA-B34F5181E685}"/>
                </a:ext>
              </a:extLst>
            </p:cNvPr>
            <p:cNvCxnSpPr/>
            <p:nvPr/>
          </p:nvCxnSpPr>
          <p:spPr>
            <a:xfrm flipH="1">
              <a:off x="1344957" y="5222592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Đường nối Thẳng 59">
              <a:extLst>
                <a:ext uri="{FF2B5EF4-FFF2-40B4-BE49-F238E27FC236}">
                  <a16:creationId xmlns:a16="http://schemas.microsoft.com/office/drawing/2014/main" id="{361B0264-9F13-436C-85AC-82F1CDCC60EC}"/>
                </a:ext>
              </a:extLst>
            </p:cNvPr>
            <p:cNvCxnSpPr/>
            <p:nvPr/>
          </p:nvCxnSpPr>
          <p:spPr>
            <a:xfrm flipH="1">
              <a:off x="1240377" y="5145776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896820F5-8FC9-44CD-B401-20BF00094FB0}"/>
                </a:ext>
              </a:extLst>
            </p:cNvPr>
            <p:cNvCxnSpPr/>
            <p:nvPr/>
          </p:nvCxnSpPr>
          <p:spPr>
            <a:xfrm flipH="1">
              <a:off x="4261425" y="5040341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Đường nối Thẳng 61">
              <a:extLst>
                <a:ext uri="{FF2B5EF4-FFF2-40B4-BE49-F238E27FC236}">
                  <a16:creationId xmlns:a16="http://schemas.microsoft.com/office/drawing/2014/main" id="{047E82BB-4B01-477B-B5F5-1E5B72D0C626}"/>
                </a:ext>
              </a:extLst>
            </p:cNvPr>
            <p:cNvCxnSpPr/>
            <p:nvPr/>
          </p:nvCxnSpPr>
          <p:spPr>
            <a:xfrm flipH="1">
              <a:off x="4118550" y="548938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CCC1419D-E4CF-4B26-B389-E22ACC4D992B}"/>
                </a:ext>
              </a:extLst>
            </p:cNvPr>
            <p:cNvCxnSpPr/>
            <p:nvPr/>
          </p:nvCxnSpPr>
          <p:spPr>
            <a:xfrm flipH="1">
              <a:off x="4032525" y="5375464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60125326-B3B9-4A17-BF69-56D272328311}"/>
                </a:ext>
              </a:extLst>
            </p:cNvPr>
            <p:cNvCxnSpPr/>
            <p:nvPr/>
          </p:nvCxnSpPr>
          <p:spPr>
            <a:xfrm flipH="1">
              <a:off x="4246688" y="4211086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7870ACE7-4B28-4E28-BA8B-7291E2EB7B73}"/>
                </a:ext>
              </a:extLst>
            </p:cNvPr>
            <p:cNvCxnSpPr/>
            <p:nvPr/>
          </p:nvCxnSpPr>
          <p:spPr>
            <a:xfrm flipH="1">
              <a:off x="4017788" y="4546209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Đường nối Thẳng 65">
              <a:extLst>
                <a:ext uri="{FF2B5EF4-FFF2-40B4-BE49-F238E27FC236}">
                  <a16:creationId xmlns:a16="http://schemas.microsoft.com/office/drawing/2014/main" id="{86B4F8D5-BC29-4B29-8663-17F1D2075DEB}"/>
                </a:ext>
              </a:extLst>
            </p:cNvPr>
            <p:cNvCxnSpPr/>
            <p:nvPr/>
          </p:nvCxnSpPr>
          <p:spPr>
            <a:xfrm flipH="1">
              <a:off x="3765281" y="422975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6C8C5B2D-EC09-4705-8377-542B2FC4CA79}"/>
                </a:ext>
              </a:extLst>
            </p:cNvPr>
            <p:cNvCxnSpPr/>
            <p:nvPr/>
          </p:nvCxnSpPr>
          <p:spPr>
            <a:xfrm flipH="1">
              <a:off x="3308409" y="466531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Đường nối Thẳng 67">
              <a:extLst>
                <a:ext uri="{FF2B5EF4-FFF2-40B4-BE49-F238E27FC236}">
                  <a16:creationId xmlns:a16="http://schemas.microsoft.com/office/drawing/2014/main" id="{D2B2B5F2-D0AB-4B18-8394-1119E4C22589}"/>
                </a:ext>
              </a:extLst>
            </p:cNvPr>
            <p:cNvCxnSpPr/>
            <p:nvPr/>
          </p:nvCxnSpPr>
          <p:spPr>
            <a:xfrm flipH="1">
              <a:off x="3416569" y="4254376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6847C7EB-A6BF-4EE7-B1F5-B9498C96EAA2}"/>
                </a:ext>
              </a:extLst>
            </p:cNvPr>
            <p:cNvCxnSpPr/>
            <p:nvPr/>
          </p:nvCxnSpPr>
          <p:spPr>
            <a:xfrm flipH="1">
              <a:off x="3187669" y="4589499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9">
              <a:extLst>
                <a:ext uri="{FF2B5EF4-FFF2-40B4-BE49-F238E27FC236}">
                  <a16:creationId xmlns:a16="http://schemas.microsoft.com/office/drawing/2014/main" id="{6CEAB930-159D-4D66-B191-A01A4C8F5635}"/>
                </a:ext>
              </a:extLst>
            </p:cNvPr>
            <p:cNvCxnSpPr/>
            <p:nvPr/>
          </p:nvCxnSpPr>
          <p:spPr>
            <a:xfrm flipH="1">
              <a:off x="1484672" y="549316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Đường nối Thẳng 70">
              <a:extLst>
                <a:ext uri="{FF2B5EF4-FFF2-40B4-BE49-F238E27FC236}">
                  <a16:creationId xmlns:a16="http://schemas.microsoft.com/office/drawing/2014/main" id="{2557D972-E6CB-42D7-BC35-E31550C08537}"/>
                </a:ext>
              </a:extLst>
            </p:cNvPr>
            <p:cNvCxnSpPr/>
            <p:nvPr/>
          </p:nvCxnSpPr>
          <p:spPr>
            <a:xfrm flipH="1">
              <a:off x="1643344" y="422128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Đường nối Thẳng 71">
              <a:extLst>
                <a:ext uri="{FF2B5EF4-FFF2-40B4-BE49-F238E27FC236}">
                  <a16:creationId xmlns:a16="http://schemas.microsoft.com/office/drawing/2014/main" id="{26DDF3B5-ECF1-4A83-9D6E-ABF210F2308E}"/>
                </a:ext>
              </a:extLst>
            </p:cNvPr>
            <p:cNvCxnSpPr/>
            <p:nvPr/>
          </p:nvCxnSpPr>
          <p:spPr>
            <a:xfrm flipH="1">
              <a:off x="1982606" y="4183869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Đường nối Thẳng 72">
              <a:extLst>
                <a:ext uri="{FF2B5EF4-FFF2-40B4-BE49-F238E27FC236}">
                  <a16:creationId xmlns:a16="http://schemas.microsoft.com/office/drawing/2014/main" id="{65E4A7A9-BABB-4E2A-85F2-F4F6AFDC49CE}"/>
                </a:ext>
              </a:extLst>
            </p:cNvPr>
            <p:cNvCxnSpPr/>
            <p:nvPr/>
          </p:nvCxnSpPr>
          <p:spPr>
            <a:xfrm flipH="1">
              <a:off x="1870134" y="4498290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Đường nối Thẳng 73">
              <a:extLst>
                <a:ext uri="{FF2B5EF4-FFF2-40B4-BE49-F238E27FC236}">
                  <a16:creationId xmlns:a16="http://schemas.microsoft.com/office/drawing/2014/main" id="{BC7A94B3-E936-46D9-80AA-4D0CACC40C6C}"/>
                </a:ext>
              </a:extLst>
            </p:cNvPr>
            <p:cNvCxnSpPr/>
            <p:nvPr/>
          </p:nvCxnSpPr>
          <p:spPr>
            <a:xfrm flipH="1">
              <a:off x="1204613" y="5533917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Đường nối Thẳng 74">
              <a:extLst>
                <a:ext uri="{FF2B5EF4-FFF2-40B4-BE49-F238E27FC236}">
                  <a16:creationId xmlns:a16="http://schemas.microsoft.com/office/drawing/2014/main" id="{2675F161-EAD9-4353-8C57-35A98C5A5954}"/>
                </a:ext>
              </a:extLst>
            </p:cNvPr>
            <p:cNvCxnSpPr/>
            <p:nvPr/>
          </p:nvCxnSpPr>
          <p:spPr>
            <a:xfrm flipH="1">
              <a:off x="3149588" y="422944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Đường nối Thẳng 75">
              <a:extLst>
                <a:ext uri="{FF2B5EF4-FFF2-40B4-BE49-F238E27FC236}">
                  <a16:creationId xmlns:a16="http://schemas.microsoft.com/office/drawing/2014/main" id="{F964FF3A-803C-4C92-A086-1E0AFA3C9EBE}"/>
                </a:ext>
              </a:extLst>
            </p:cNvPr>
            <p:cNvCxnSpPr/>
            <p:nvPr/>
          </p:nvCxnSpPr>
          <p:spPr>
            <a:xfrm flipH="1">
              <a:off x="4196007" y="4524843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Đường nối Thẳng 76">
              <a:extLst>
                <a:ext uri="{FF2B5EF4-FFF2-40B4-BE49-F238E27FC236}">
                  <a16:creationId xmlns:a16="http://schemas.microsoft.com/office/drawing/2014/main" id="{26A5EF52-A84A-4A72-9C6E-AA20775F9BD7}"/>
                </a:ext>
              </a:extLst>
            </p:cNvPr>
            <p:cNvCxnSpPr/>
            <p:nvPr/>
          </p:nvCxnSpPr>
          <p:spPr>
            <a:xfrm flipH="1">
              <a:off x="4196138" y="4850814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Đường nối Thẳng 77">
              <a:extLst>
                <a:ext uri="{FF2B5EF4-FFF2-40B4-BE49-F238E27FC236}">
                  <a16:creationId xmlns:a16="http://schemas.microsoft.com/office/drawing/2014/main" id="{46BB878D-C845-4448-B9FC-F932B539FD9B}"/>
                </a:ext>
              </a:extLst>
            </p:cNvPr>
            <p:cNvCxnSpPr/>
            <p:nvPr/>
          </p:nvCxnSpPr>
          <p:spPr>
            <a:xfrm flipH="1">
              <a:off x="4271963" y="5230433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Đường nối Thẳng 78">
              <a:extLst>
                <a:ext uri="{FF2B5EF4-FFF2-40B4-BE49-F238E27FC236}">
                  <a16:creationId xmlns:a16="http://schemas.microsoft.com/office/drawing/2014/main" id="{93489C9F-4D98-4899-BBC8-98707AE99960}"/>
                </a:ext>
              </a:extLst>
            </p:cNvPr>
            <p:cNvCxnSpPr/>
            <p:nvPr/>
          </p:nvCxnSpPr>
          <p:spPr>
            <a:xfrm flipH="1">
              <a:off x="4303182" y="5486984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Đường nối Thẳng 79">
              <a:extLst>
                <a:ext uri="{FF2B5EF4-FFF2-40B4-BE49-F238E27FC236}">
                  <a16:creationId xmlns:a16="http://schemas.microsoft.com/office/drawing/2014/main" id="{C889BA84-E20B-440E-8F35-0890CCC7BEFB}"/>
                </a:ext>
              </a:extLst>
            </p:cNvPr>
            <p:cNvCxnSpPr/>
            <p:nvPr/>
          </p:nvCxnSpPr>
          <p:spPr>
            <a:xfrm flipH="1">
              <a:off x="3273394" y="542892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Đường nối Thẳng 80">
              <a:extLst>
                <a:ext uri="{FF2B5EF4-FFF2-40B4-BE49-F238E27FC236}">
                  <a16:creationId xmlns:a16="http://schemas.microsoft.com/office/drawing/2014/main" id="{78E16FC5-BB32-4305-9856-C6FF1B9456D6}"/>
                </a:ext>
              </a:extLst>
            </p:cNvPr>
            <p:cNvCxnSpPr/>
            <p:nvPr/>
          </p:nvCxnSpPr>
          <p:spPr>
            <a:xfrm flipH="1">
              <a:off x="2854744" y="5458075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Đường nối Thẳng 81">
              <a:extLst>
                <a:ext uri="{FF2B5EF4-FFF2-40B4-BE49-F238E27FC236}">
                  <a16:creationId xmlns:a16="http://schemas.microsoft.com/office/drawing/2014/main" id="{63A20D6D-E556-435A-8684-4BBA76410E48}"/>
                </a:ext>
              </a:extLst>
            </p:cNvPr>
            <p:cNvCxnSpPr/>
            <p:nvPr/>
          </p:nvCxnSpPr>
          <p:spPr>
            <a:xfrm flipH="1">
              <a:off x="3064031" y="5476568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Đường nối Thẳng 82">
              <a:extLst>
                <a:ext uri="{FF2B5EF4-FFF2-40B4-BE49-F238E27FC236}">
                  <a16:creationId xmlns:a16="http://schemas.microsoft.com/office/drawing/2014/main" id="{A3CD31E8-9364-424E-8691-186AD1FFF46E}"/>
                </a:ext>
              </a:extLst>
            </p:cNvPr>
            <p:cNvCxnSpPr/>
            <p:nvPr/>
          </p:nvCxnSpPr>
          <p:spPr>
            <a:xfrm flipH="1">
              <a:off x="1166874" y="4506432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Đường nối Thẳng 83">
              <a:extLst>
                <a:ext uri="{FF2B5EF4-FFF2-40B4-BE49-F238E27FC236}">
                  <a16:creationId xmlns:a16="http://schemas.microsoft.com/office/drawing/2014/main" id="{EEEE8F32-F309-49FD-840E-99729B9D1B26}"/>
                </a:ext>
              </a:extLst>
            </p:cNvPr>
            <p:cNvCxnSpPr/>
            <p:nvPr/>
          </p:nvCxnSpPr>
          <p:spPr>
            <a:xfrm flipH="1">
              <a:off x="1527060" y="4709914"/>
              <a:ext cx="285750" cy="2461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Lưu đồ: Đường kết nối 87">
            <a:extLst>
              <a:ext uri="{FF2B5EF4-FFF2-40B4-BE49-F238E27FC236}">
                <a16:creationId xmlns:a16="http://schemas.microsoft.com/office/drawing/2014/main" id="{CB49F8C2-F569-4D3A-8B31-B33A28DC80BD}"/>
              </a:ext>
            </a:extLst>
          </p:cNvPr>
          <p:cNvSpPr/>
          <p:nvPr/>
        </p:nvSpPr>
        <p:spPr>
          <a:xfrm>
            <a:off x="160283" y="1605913"/>
            <a:ext cx="889400" cy="889400"/>
          </a:xfrm>
          <a:prstGeom prst="flowChartConnector">
            <a:avLst/>
          </a:prstGeom>
          <a:solidFill>
            <a:srgbClr val="0070C0"/>
          </a:solidFill>
          <a:ln w="123825" cmpd="thinThick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FE06E-8781-013E-DEF8-119129BAB4CC}"/>
              </a:ext>
            </a:extLst>
          </p:cNvPr>
          <p:cNvSpPr txBox="1"/>
          <p:nvPr/>
        </p:nvSpPr>
        <p:spPr>
          <a:xfrm>
            <a:off x="1454454" y="54497"/>
            <a:ext cx="8970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</a:p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VỀ TÍNH DIỆN TÍCH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4E77B-7EFC-B27A-F090-00D6F0816CF0}"/>
              </a:ext>
            </a:extLst>
          </p:cNvPr>
          <p:cNvSpPr txBox="1"/>
          <p:nvPr/>
        </p:nvSpPr>
        <p:spPr>
          <a:xfrm>
            <a:off x="5736658" y="0"/>
            <a:ext cx="5226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endParaRPr 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8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àng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2509</TotalTime>
  <Words>883</Words>
  <Application>Microsoft Office PowerPoint</Application>
  <PresentationFormat>Widescreen</PresentationFormat>
  <Paragraphs>131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Cambria Math</vt:lpstr>
      <vt:lpstr>UVN Binh Duong</vt:lpstr>
      <vt:lpstr>Calibri Light</vt:lpstr>
      <vt:lpstr>Algerian</vt:lpstr>
      <vt:lpstr>Times New Roman</vt:lpstr>
      <vt:lpstr>Arial</vt:lpstr>
      <vt:lpstr>等线 Light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Phú</cp:lastModifiedBy>
  <cp:revision>162</cp:revision>
  <dcterms:created xsi:type="dcterms:W3CDTF">2023-10-24T04:45:10Z</dcterms:created>
  <dcterms:modified xsi:type="dcterms:W3CDTF">2025-02-09T15:58:46Z</dcterms:modified>
</cp:coreProperties>
</file>