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tadata" ContentType="application/binary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</p:sldMasterIdLst>
  <p:notesMasterIdLst>
    <p:notesMasterId r:id="rId19"/>
  </p:notesMasterIdLst>
  <p:sldIdLst>
    <p:sldId id="421" r:id="rId2"/>
    <p:sldId id="428" r:id="rId3"/>
    <p:sldId id="430" r:id="rId4"/>
    <p:sldId id="434" r:id="rId5"/>
    <p:sldId id="433" r:id="rId6"/>
    <p:sldId id="399" r:id="rId7"/>
    <p:sldId id="405" r:id="rId8"/>
    <p:sldId id="406" r:id="rId9"/>
    <p:sldId id="436" r:id="rId10"/>
    <p:sldId id="336" r:id="rId11"/>
    <p:sldId id="437" r:id="rId12"/>
    <p:sldId id="330" r:id="rId13"/>
    <p:sldId id="400" r:id="rId14"/>
    <p:sldId id="408" r:id="rId15"/>
    <p:sldId id="419" r:id="rId16"/>
    <p:sldId id="435" r:id="rId17"/>
    <p:sldId id="332" r:id="rId18"/>
  </p:sldIdLst>
  <p:sldSz cx="12192000" cy="6858000"/>
  <p:notesSz cx="6858000" cy="9144000"/>
  <p:custDataLst>
    <p:tags r:id="rId2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5" roundtripDataSignature="AMtx7miAYYJ+CqvYrdf855CZJbdxdgcPU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" initials="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00FF"/>
    <a:srgbClr val="FF0000"/>
    <a:srgbClr val="0000FF"/>
    <a:srgbClr val="00FF00"/>
    <a:srgbClr val="66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074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16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5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437411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74128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6448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02697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9/17/2024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1C3FC9D-BD84-5AD7-1D98-D8BBB3B3803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-158134" y="-13346"/>
            <a:chExt cx="9460268" cy="53214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0F95C5EA-B938-E46A-1654-9E5B0A530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58134" y="-13346"/>
              <a:ext cx="9460268" cy="53214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9CBC8EDE-EE79-F34E-5EDE-D229CEF554AA}"/>
                </a:ext>
              </a:extLst>
            </p:cNvPr>
            <p:cNvSpPr/>
            <p:nvPr userDrawn="1"/>
          </p:nvSpPr>
          <p:spPr>
            <a:xfrm>
              <a:off x="304528" y="123478"/>
              <a:ext cx="1152128" cy="273844"/>
            </a:xfrm>
            <a:prstGeom prst="rect">
              <a:avLst/>
            </a:prstGeom>
            <a:solidFill>
              <a:srgbClr val="FFFBF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3279811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9/17/2024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7B8C945-0F75-124D-8C14-4EA510818290}"/>
              </a:ext>
            </a:extLst>
          </p:cNvPr>
          <p:cNvGrpSpPr/>
          <p:nvPr userDrawn="1"/>
        </p:nvGrpSpPr>
        <p:grpSpPr>
          <a:xfrm>
            <a:off x="5341" y="-1"/>
            <a:ext cx="12186659" cy="6858001"/>
            <a:chOff x="-1332656" y="139945"/>
            <a:chExt cx="9138659" cy="535912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09724FA5-36E8-6F7B-DB31-2E9CFB9A92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332656" y="139945"/>
              <a:ext cx="9138659" cy="535912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FD34D12-807A-8A37-EB78-823E515C4674}"/>
                </a:ext>
              </a:extLst>
            </p:cNvPr>
            <p:cNvSpPr/>
            <p:nvPr userDrawn="1"/>
          </p:nvSpPr>
          <p:spPr>
            <a:xfrm>
              <a:off x="-1324903" y="139945"/>
              <a:ext cx="1260648" cy="309118"/>
            </a:xfrm>
            <a:prstGeom prst="rect">
              <a:avLst/>
            </a:prstGeom>
            <a:solidFill>
              <a:srgbClr val="FF77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F7986904-17DD-173F-865E-30745002F50D}"/>
                </a:ext>
              </a:extLst>
            </p:cNvPr>
            <p:cNvSpPr/>
            <p:nvPr userDrawn="1"/>
          </p:nvSpPr>
          <p:spPr>
            <a:xfrm>
              <a:off x="6402355" y="143121"/>
              <a:ext cx="1393595" cy="309118"/>
            </a:xfrm>
            <a:prstGeom prst="rect">
              <a:avLst/>
            </a:prstGeom>
            <a:solidFill>
              <a:srgbClr val="FF77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1034847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9/17/2024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7995789-3BEE-9420-3ACD-2618BB895A83}"/>
              </a:ext>
            </a:extLst>
          </p:cNvPr>
          <p:cNvGrpSpPr/>
          <p:nvPr userDrawn="1"/>
        </p:nvGrpSpPr>
        <p:grpSpPr>
          <a:xfrm rot="10800000">
            <a:off x="5341" y="136525"/>
            <a:ext cx="12186659" cy="6858001"/>
            <a:chOff x="-1332656" y="139945"/>
            <a:chExt cx="9138659" cy="535912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B7AF4C1B-8032-8791-F3CB-E69FB23005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332656" y="139945"/>
              <a:ext cx="9138659" cy="535912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F72824AF-72DC-4F65-8D4B-2A740A8A46DD}"/>
                </a:ext>
              </a:extLst>
            </p:cNvPr>
            <p:cNvSpPr/>
            <p:nvPr userDrawn="1"/>
          </p:nvSpPr>
          <p:spPr>
            <a:xfrm>
              <a:off x="-1324903" y="139945"/>
              <a:ext cx="1260648" cy="309118"/>
            </a:xfrm>
            <a:prstGeom prst="rect">
              <a:avLst/>
            </a:prstGeom>
            <a:solidFill>
              <a:srgbClr val="FF77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CD1996D4-442D-C2B5-F580-45BD07A29051}"/>
                </a:ext>
              </a:extLst>
            </p:cNvPr>
            <p:cNvSpPr/>
            <p:nvPr userDrawn="1"/>
          </p:nvSpPr>
          <p:spPr>
            <a:xfrm>
              <a:off x="6402355" y="143121"/>
              <a:ext cx="1393595" cy="309118"/>
            </a:xfrm>
            <a:prstGeom prst="rect">
              <a:avLst/>
            </a:prstGeom>
            <a:solidFill>
              <a:srgbClr val="FF77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492741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08106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9/17/2024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CB3D57C-A6A0-3C1C-B2F5-D9628F480819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-158134" y="-13346"/>
            <a:chExt cx="9460268" cy="53214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04E0A8FA-8B6E-B1A8-4F9F-E99E448645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58134" y="-13346"/>
              <a:ext cx="9460268" cy="53214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CDB95A4F-A435-8250-0348-C309CF0C59AA}"/>
                </a:ext>
              </a:extLst>
            </p:cNvPr>
            <p:cNvSpPr/>
            <p:nvPr userDrawn="1"/>
          </p:nvSpPr>
          <p:spPr>
            <a:xfrm>
              <a:off x="304528" y="123478"/>
              <a:ext cx="1152128" cy="273844"/>
            </a:xfrm>
            <a:prstGeom prst="rect">
              <a:avLst/>
            </a:prstGeom>
            <a:solidFill>
              <a:srgbClr val="FFFBF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8666366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FA6248-9075-44F6-BABA-ACCDFFA54742}" type="datetimeFigureOut">
              <a:rPr lang="en-US" smtClean="0"/>
              <a:pPr/>
              <a:t>9/17/2024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D0A7C2-3364-4B6C-B187-A7ABF31AEE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14276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3806B61-D71B-2D8B-E475-2542F5A16A3C}"/>
              </a:ext>
            </a:extLst>
          </p:cNvPr>
          <p:cNvGrpSpPr/>
          <p:nvPr userDrawn="1"/>
        </p:nvGrpSpPr>
        <p:grpSpPr>
          <a:xfrm>
            <a:off x="-4140968" y="0"/>
            <a:ext cx="4613345" cy="3888537"/>
            <a:chOff x="5412055" y="2001125"/>
            <a:chExt cx="3997937" cy="388853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64A114B3-98F2-4612-2BEF-C7838F318F4E}"/>
                </a:ext>
              </a:extLst>
            </p:cNvPr>
            <p:cNvSpPr txBox="1"/>
            <p:nvPr userDrawn="1"/>
          </p:nvSpPr>
          <p:spPr>
            <a:xfrm>
              <a:off x="6046238" y="2001125"/>
              <a:ext cx="32618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.VnRevueH" panose="020B7200000000000000" pitchFamily="34" charset="0"/>
                </a:rPr>
                <a:t>- ZALO NHOM CD 4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4CBD64B9-95D4-88EE-33C3-C20D49D56E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913862" y="2275529"/>
              <a:ext cx="3172247" cy="302354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1C129245-46A4-D9B5-28C1-8985D5207F1E}"/>
                </a:ext>
              </a:extLst>
            </p:cNvPr>
            <p:cNvSpPr txBox="1"/>
            <p:nvPr userDrawn="1"/>
          </p:nvSpPr>
          <p:spPr>
            <a:xfrm>
              <a:off x="6096000" y="5076125"/>
              <a:ext cx="31722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3"/>
                  </a:solidFill>
                </a:rPr>
                <a:t>Nguồn thầy: Đông vũ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0E8261B-4BFC-5D26-7E67-8DA9822C3950}"/>
                </a:ext>
              </a:extLst>
            </p:cNvPr>
            <p:cNvSpPr txBox="1"/>
            <p:nvPr userDrawn="1"/>
          </p:nvSpPr>
          <p:spPr>
            <a:xfrm>
              <a:off x="6135806" y="5343423"/>
              <a:ext cx="31722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Tài liệu chia sẻ bởi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F5A03B8-A4C4-8449-DB88-609AB588DABA}"/>
                </a:ext>
              </a:extLst>
            </p:cNvPr>
            <p:cNvSpPr txBox="1"/>
            <p:nvPr userDrawn="1"/>
          </p:nvSpPr>
          <p:spPr>
            <a:xfrm>
              <a:off x="5412055" y="5581885"/>
              <a:ext cx="39979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b="1">
                <a:solidFill>
                  <a:srgbClr val="FF0000"/>
                </a:solidFill>
              </a:endParaRPr>
            </a:p>
          </p:txBody>
        </p: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695" r:id="rId4"/>
    <p:sldLayoutId id="2147483713" r:id="rId5"/>
    <p:sldLayoutId id="214748371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9583492" y="13411"/>
            <a:ext cx="17369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 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3101047-25E6-45B1-9FAC-C1D2B827DC01}"/>
              </a:ext>
            </a:extLst>
          </p:cNvPr>
          <p:cNvSpPr/>
          <p:nvPr/>
        </p:nvSpPr>
        <p:spPr>
          <a:xfrm>
            <a:off x="10285604" y="628965"/>
            <a:ext cx="9364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defRPr/>
            </a:pPr>
            <a:r>
              <a:rPr lang="en-US" sz="24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1909798" y="1092444"/>
            <a:ext cx="8602035" cy="487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45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45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7, </a:t>
            </a:r>
            <a:r>
              <a:rPr lang="en-US" sz="45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45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28 </a:t>
            </a:r>
            <a:r>
              <a:rPr lang="en-US" sz="45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45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 </a:t>
            </a:r>
            <a:r>
              <a:rPr lang="en-US" sz="45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45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2023</a:t>
            </a:r>
            <a:endParaRPr lang="en-US" sz="45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400" b="1" u="sng" dirty="0" smtClean="0">
                <a:solidFill>
                  <a:srgbClr val="FF0000"/>
                </a:solidFill>
              </a:rPr>
              <a:t> TOÁN: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400" b="1" u="sng" dirty="0" err="1" smtClean="0">
                <a:solidFill>
                  <a:srgbClr val="FF0000"/>
                </a:solidFill>
              </a:rPr>
              <a:t>Phép</a:t>
            </a:r>
            <a:r>
              <a:rPr lang="en-US" sz="5400" b="1" u="sng" dirty="0" smtClean="0">
                <a:solidFill>
                  <a:srgbClr val="FF0000"/>
                </a:solidFill>
              </a:rPr>
              <a:t> </a:t>
            </a:r>
            <a:r>
              <a:rPr lang="en-US" sz="5400" b="1" u="sng" dirty="0" err="1" smtClean="0">
                <a:solidFill>
                  <a:srgbClr val="FF0000"/>
                </a:solidFill>
              </a:rPr>
              <a:t>cộng</a:t>
            </a:r>
            <a:r>
              <a:rPr lang="en-US" sz="5400" b="1" u="sng" dirty="0" smtClean="0">
                <a:solidFill>
                  <a:srgbClr val="FF0000"/>
                </a:solidFill>
              </a:rPr>
              <a:t>, </a:t>
            </a:r>
            <a:r>
              <a:rPr lang="en-US" sz="5400" b="1" u="sng" dirty="0" err="1" smtClean="0">
                <a:solidFill>
                  <a:srgbClr val="FF0000"/>
                </a:solidFill>
              </a:rPr>
              <a:t>phép</a:t>
            </a:r>
            <a:r>
              <a:rPr lang="en-US" sz="5400" b="1" u="sng" dirty="0" smtClean="0">
                <a:solidFill>
                  <a:srgbClr val="FF0000"/>
                </a:solidFill>
              </a:rPr>
              <a:t> </a:t>
            </a:r>
            <a:r>
              <a:rPr lang="en-US" sz="5400" b="1" u="sng" dirty="0" err="1" smtClean="0">
                <a:solidFill>
                  <a:srgbClr val="FF0000"/>
                </a:solidFill>
              </a:rPr>
              <a:t>trừ</a:t>
            </a:r>
            <a:endParaRPr lang="en-US" sz="5400" b="1" u="sng" dirty="0">
              <a:solidFill>
                <a:srgbClr val="FF0000"/>
              </a:solidFill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(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1)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18924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38544" r="75948" b="55213"/>
          <a:stretch/>
        </p:blipFill>
        <p:spPr bwMode="auto">
          <a:xfrm>
            <a:off x="0" y="0"/>
            <a:ext cx="2960914" cy="696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190" b="86713"/>
          <a:stretch/>
        </p:blipFill>
        <p:spPr bwMode="auto">
          <a:xfrm>
            <a:off x="4789713" y="3175"/>
            <a:ext cx="7348311" cy="91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287" r="63573" b="74862"/>
          <a:stretch/>
        </p:blipFill>
        <p:spPr bwMode="auto">
          <a:xfrm>
            <a:off x="53975" y="914399"/>
            <a:ext cx="4401911" cy="812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37" t="25139" r="69458" b="63644"/>
          <a:stretch/>
        </p:blipFill>
        <p:spPr bwMode="auto">
          <a:xfrm>
            <a:off x="420914" y="1727199"/>
            <a:ext cx="3323772" cy="769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723" t="36355" r="69458" b="35073"/>
          <a:stretch/>
        </p:blipFill>
        <p:spPr bwMode="auto">
          <a:xfrm>
            <a:off x="1349829" y="2496456"/>
            <a:ext cx="2394857" cy="195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190" t="11723" r="12886" b="76554"/>
          <a:stretch/>
        </p:blipFill>
        <p:spPr bwMode="auto">
          <a:xfrm>
            <a:off x="4789713" y="807130"/>
            <a:ext cx="5791201" cy="803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190" t="21753" b="65549"/>
          <a:stretch/>
        </p:blipFill>
        <p:spPr bwMode="auto">
          <a:xfrm>
            <a:off x="4789713" y="1494971"/>
            <a:ext cx="7348312" cy="870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190" t="34451" b="54755"/>
          <a:stretch/>
        </p:blipFill>
        <p:spPr bwMode="auto">
          <a:xfrm>
            <a:off x="4789713" y="2365829"/>
            <a:ext cx="7348312" cy="740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190" t="45245" b="44173"/>
          <a:stretch/>
        </p:blipFill>
        <p:spPr bwMode="auto">
          <a:xfrm>
            <a:off x="4789713" y="3106057"/>
            <a:ext cx="7348312" cy="72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190" t="55827" b="31898"/>
          <a:stretch/>
        </p:blipFill>
        <p:spPr bwMode="auto">
          <a:xfrm>
            <a:off x="4789713" y="3831771"/>
            <a:ext cx="7348312" cy="84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190" t="66620" b="22587"/>
          <a:stretch/>
        </p:blipFill>
        <p:spPr bwMode="auto">
          <a:xfrm>
            <a:off x="4789713" y="4572000"/>
            <a:ext cx="7348312" cy="74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723" t="64927" r="81787" b="24491"/>
          <a:stretch/>
        </p:blipFill>
        <p:spPr bwMode="auto">
          <a:xfrm>
            <a:off x="1349829" y="4455886"/>
            <a:ext cx="905101" cy="72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37" t="77414" r="50000" b="6501"/>
          <a:stretch/>
        </p:blipFill>
        <p:spPr bwMode="auto">
          <a:xfrm>
            <a:off x="420914" y="5312229"/>
            <a:ext cx="5675086" cy="110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13" t="64927" r="80269" b="24491"/>
          <a:stretch/>
        </p:blipFill>
        <p:spPr bwMode="auto">
          <a:xfrm>
            <a:off x="2254930" y="4455886"/>
            <a:ext cx="183470" cy="72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32" t="64927" r="77505" b="24491"/>
          <a:stretch/>
        </p:blipFill>
        <p:spPr bwMode="auto">
          <a:xfrm>
            <a:off x="2438400" y="4455886"/>
            <a:ext cx="333829" cy="72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494" t="64927" r="75104" b="24491"/>
          <a:stretch/>
        </p:blipFill>
        <p:spPr bwMode="auto">
          <a:xfrm>
            <a:off x="2772229" y="4455886"/>
            <a:ext cx="290285" cy="72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897" t="64927" r="73482" b="24491"/>
          <a:stretch/>
        </p:blipFill>
        <p:spPr bwMode="auto">
          <a:xfrm>
            <a:off x="3062514" y="4455886"/>
            <a:ext cx="195943" cy="72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518" t="64927" r="68617" b="24491"/>
          <a:stretch/>
        </p:blipFill>
        <p:spPr bwMode="auto">
          <a:xfrm>
            <a:off x="3258457" y="4455886"/>
            <a:ext cx="587829" cy="72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1102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xmlns="" id="{33B59181-BBA9-491F-89B4-61067621488D}"/>
              </a:ext>
            </a:extLst>
          </p:cNvPr>
          <p:cNvSpPr txBox="1"/>
          <p:nvPr/>
        </p:nvSpPr>
        <p:spPr>
          <a:xfrm>
            <a:off x="3950249" y="926656"/>
            <a:ext cx="7607032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Cách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đặt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tính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phép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trừ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Viết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số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trừ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dưới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số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bị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trừ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sao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cho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chữ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số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cùng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hàng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thẳng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cột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với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nhau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Tiến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trừ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từ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phải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sang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trái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Viết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kết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quả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thẳng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cột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.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13120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xmlns="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22792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SGK Toan 4 Tap 1 - C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897" r="10001" b="85541"/>
          <a:stretch/>
        </p:blipFill>
        <p:spPr bwMode="auto">
          <a:xfrm>
            <a:off x="793593" y="391885"/>
            <a:ext cx="10527550" cy="66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i-26-phep-cong-phep-tru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090" r="52676"/>
          <a:stretch/>
        </p:blipFill>
        <p:spPr bwMode="auto">
          <a:xfrm>
            <a:off x="4644571" y="3360056"/>
            <a:ext cx="1756229" cy="161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i-26-phep-cong-phep-tru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505" r="23412"/>
          <a:stretch/>
        </p:blipFill>
        <p:spPr bwMode="auto">
          <a:xfrm>
            <a:off x="6763657" y="3360056"/>
            <a:ext cx="2177143" cy="161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Admin\Desktop\bai-26-phep-cong-phep-tru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432"/>
          <a:stretch/>
        </p:blipFill>
        <p:spPr bwMode="auto">
          <a:xfrm>
            <a:off x="9187543" y="3360056"/>
            <a:ext cx="1785256" cy="161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\Desktop\SGK Toan 4 Tap 1 - C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897" r="10001" b="85541"/>
          <a:stretch/>
        </p:blipFill>
        <p:spPr bwMode="auto">
          <a:xfrm>
            <a:off x="909707" y="391885"/>
            <a:ext cx="10527550" cy="66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Admin\Desktop\SGK Toan 4 Tap 1 - C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21" t="13749" r="70676" b="77211"/>
          <a:stretch/>
        </p:blipFill>
        <p:spPr bwMode="auto">
          <a:xfrm>
            <a:off x="2075543" y="1117600"/>
            <a:ext cx="1930400" cy="166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\Desktop\SGK Toan 4 Tap 1 - C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12" t="9897" r="51072" b="77211"/>
          <a:stretch/>
        </p:blipFill>
        <p:spPr bwMode="auto">
          <a:xfrm>
            <a:off x="4281715" y="391885"/>
            <a:ext cx="2119085" cy="238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Admin\Desktop\SGK Toan 4 Tap 1 - C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030" t="9897" r="30351" b="77211"/>
          <a:stretch/>
        </p:blipFill>
        <p:spPr bwMode="auto">
          <a:xfrm>
            <a:off x="6821713" y="391884"/>
            <a:ext cx="2061029" cy="238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SGK Toan 4 Tap 1 - C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650" t="9897" r="10001" b="77211"/>
          <a:stretch/>
        </p:blipFill>
        <p:spPr bwMode="auto">
          <a:xfrm>
            <a:off x="8863535" y="391884"/>
            <a:ext cx="2380343" cy="238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C:\Users\Admin\Desktop\bai-26-phep-cong-phep-tru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0268"/>
          <a:stretch/>
        </p:blipFill>
        <p:spPr bwMode="auto">
          <a:xfrm>
            <a:off x="2075543" y="3447139"/>
            <a:ext cx="1712686" cy="161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SGK Toan 4 Tap 1 - C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897" r="10001" b="85541"/>
          <a:stretch/>
        </p:blipFill>
        <p:spPr bwMode="auto">
          <a:xfrm>
            <a:off x="1011307" y="391884"/>
            <a:ext cx="10527550" cy="66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1716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\Desktop\SGK Toan 4 Tap 1 - C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71" t="22789" r="10008" b="65013"/>
          <a:stretch/>
        </p:blipFill>
        <p:spPr bwMode="auto">
          <a:xfrm>
            <a:off x="0" y="261256"/>
            <a:ext cx="11306629" cy="261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Admin\Desktop\bai-26-phep-cong-phep-tru-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7535"/>
          <a:stretch/>
        </p:blipFill>
        <p:spPr bwMode="auto">
          <a:xfrm>
            <a:off x="1734458" y="3425369"/>
            <a:ext cx="2540000" cy="209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bai-26-phep-cong-phep-tru-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950" r="38896"/>
          <a:stretch/>
        </p:blipFill>
        <p:spPr bwMode="auto">
          <a:xfrm>
            <a:off x="4876799" y="3425369"/>
            <a:ext cx="2278743" cy="209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\Desktop\bai-26-phep-cong-phep-tru-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596"/>
          <a:stretch/>
        </p:blipFill>
        <p:spPr bwMode="auto">
          <a:xfrm>
            <a:off x="8519886" y="3425369"/>
            <a:ext cx="1741715" cy="209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248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xmlns="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VẬN DỤNG, TRẢI NGHIỆM</a:t>
            </a:r>
          </a:p>
        </p:txBody>
      </p:sp>
    </p:spTree>
    <p:extLst>
      <p:ext uri="{BB962C8B-B14F-4D97-AF65-F5344CB8AC3E}">
        <p14:creationId xmlns:p14="http://schemas.microsoft.com/office/powerpoint/2010/main" xmlns="" val="2394462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4ADA04F-F9D5-4C4E-8769-FE440794A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" y="122976"/>
            <a:ext cx="12045696" cy="66933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B242E43-1FE3-4375-B84F-15FC06509ABA}"/>
              </a:ext>
            </a:extLst>
          </p:cNvPr>
          <p:cNvSpPr txBox="1"/>
          <p:nvPr/>
        </p:nvSpPr>
        <p:spPr>
          <a:xfrm>
            <a:off x="2524836" y="2044908"/>
            <a:ext cx="7438030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2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Nêu</a:t>
            </a:r>
            <a:r>
              <a:rPr lang="en-US" sz="32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hóa</a:t>
            </a:r>
            <a:r>
              <a:rPr lang="en-US" sz="32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đơn</a:t>
            </a:r>
            <a:r>
              <a:rPr lang="en-US" sz="32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tiền</a:t>
            </a:r>
            <a:r>
              <a:rPr lang="en-US" sz="32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điện</a:t>
            </a:r>
            <a:r>
              <a:rPr lang="en-US" sz="32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tháng</a:t>
            </a:r>
            <a:r>
              <a:rPr lang="en-US" sz="32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8, </a:t>
            </a:r>
            <a:r>
              <a:rPr lang="en-US" sz="32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tháng</a:t>
            </a:r>
            <a:r>
              <a:rPr lang="en-US" sz="32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9 </a:t>
            </a:r>
            <a:r>
              <a:rPr lang="en-US" sz="32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của</a:t>
            </a:r>
            <a:r>
              <a:rPr lang="en-US" sz="32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nhà</a:t>
            </a:r>
            <a:r>
              <a:rPr lang="en-US" sz="32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mình</a:t>
            </a:r>
            <a:r>
              <a:rPr lang="en-US" sz="32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.</a:t>
            </a:r>
          </a:p>
          <a:p>
            <a:pPr algn="ctr">
              <a:spcAft>
                <a:spcPts val="1800"/>
              </a:spcAft>
            </a:pPr>
            <a:r>
              <a:rPr lang="en-US" sz="32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Cho </a:t>
            </a:r>
            <a:r>
              <a:rPr lang="en-US" sz="32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2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2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tổng</a:t>
            </a:r>
            <a:r>
              <a:rPr lang="en-US" sz="32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tiền</a:t>
            </a:r>
            <a:r>
              <a:rPr lang="en-US" sz="32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phải</a:t>
            </a:r>
            <a:r>
              <a:rPr lang="en-US" sz="32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thanh</a:t>
            </a:r>
            <a:r>
              <a:rPr lang="en-US" sz="32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toán</a:t>
            </a:r>
            <a:r>
              <a:rPr lang="en-US" sz="32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tiền</a:t>
            </a:r>
            <a:r>
              <a:rPr lang="en-US" sz="32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điện</a:t>
            </a:r>
            <a:r>
              <a:rPr lang="en-US" sz="32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trong</a:t>
            </a:r>
            <a:r>
              <a:rPr lang="en-US" sz="32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tháng</a:t>
            </a:r>
            <a:r>
              <a:rPr lang="en-US" sz="32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8, </a:t>
            </a:r>
            <a:r>
              <a:rPr lang="en-US" sz="32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tháng</a:t>
            </a:r>
            <a:r>
              <a:rPr lang="en-US" sz="32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9. </a:t>
            </a:r>
          </a:p>
          <a:p>
            <a:pPr algn="ctr">
              <a:spcAft>
                <a:spcPts val="1800"/>
              </a:spcAft>
            </a:pPr>
            <a:r>
              <a:rPr lang="en-US" sz="32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Trong</a:t>
            </a:r>
            <a:r>
              <a:rPr lang="en-US" sz="32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hai</a:t>
            </a:r>
            <a:r>
              <a:rPr lang="en-US" sz="32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tháng</a:t>
            </a:r>
            <a:r>
              <a:rPr lang="en-US" sz="32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đó</a:t>
            </a:r>
            <a:r>
              <a:rPr lang="en-US" sz="32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thì</a:t>
            </a:r>
            <a:r>
              <a:rPr lang="en-US" sz="32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tháng</a:t>
            </a:r>
            <a:r>
              <a:rPr lang="en-US" sz="32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nào</a:t>
            </a:r>
            <a:r>
              <a:rPr lang="en-US" sz="32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thanh</a:t>
            </a:r>
            <a:r>
              <a:rPr lang="en-US" sz="32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toán</a:t>
            </a:r>
            <a:r>
              <a:rPr lang="en-US" sz="32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tiền</a:t>
            </a:r>
            <a:r>
              <a:rPr lang="en-US" sz="32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điện</a:t>
            </a:r>
            <a:r>
              <a:rPr lang="en-US" sz="32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nhiều</a:t>
            </a:r>
            <a:r>
              <a:rPr lang="en-US" sz="32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hơn</a:t>
            </a:r>
            <a:r>
              <a:rPr lang="en-US" sz="32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? </a:t>
            </a:r>
            <a:r>
              <a:rPr lang="en-US" sz="32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Và</a:t>
            </a:r>
            <a:r>
              <a:rPr lang="en-US" sz="32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nhiều</a:t>
            </a:r>
            <a:r>
              <a:rPr lang="en-US" sz="32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hơn</a:t>
            </a:r>
            <a:r>
              <a:rPr lang="en-US" sz="32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bao</a:t>
            </a:r>
            <a:r>
              <a:rPr lang="en-US" sz="32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nhiêu</a:t>
            </a:r>
            <a:r>
              <a:rPr lang="en-US" sz="32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?</a:t>
            </a:r>
          </a:p>
          <a:p>
            <a:pPr algn="ctr">
              <a:spcAft>
                <a:spcPts val="1800"/>
              </a:spcAft>
            </a:pPr>
            <a:endParaRPr lang="en-US" sz="32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769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xmlns="" id="{1E6FD1A2-5ADF-4FBD-8A61-83C985E8B6BB}"/>
              </a:ext>
            </a:extLst>
          </p:cNvPr>
          <p:cNvSpPr txBox="1"/>
          <p:nvPr/>
        </p:nvSpPr>
        <p:spPr>
          <a:xfrm>
            <a:off x="3654499" y="265135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xmlns="" val="12948256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8B5B3B2-061E-497A-80C3-288E452DA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0764" y="-86920"/>
            <a:ext cx="12362764" cy="6627303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3659766" y="2718920"/>
            <a:ext cx="597079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60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B62E197-F0DB-4098-9AA4-0C78A50BD3D3}"/>
              </a:ext>
            </a:extLst>
          </p:cNvPr>
          <p:cNvSpPr/>
          <p:nvPr/>
        </p:nvSpPr>
        <p:spPr>
          <a:xfrm>
            <a:off x="2084452" y="3960217"/>
            <a:ext cx="7852342" cy="8156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 CHƠI: NHANH NHƯ CHỚP</a:t>
            </a:r>
          </a:p>
        </p:txBody>
      </p:sp>
    </p:spTree>
    <p:extLst>
      <p:ext uri="{BB962C8B-B14F-4D97-AF65-F5344CB8AC3E}">
        <p14:creationId xmlns:p14="http://schemas.microsoft.com/office/powerpoint/2010/main" xmlns="" val="2666508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4192418-0D80-40EA-B794-6B9A7EEF60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xmlns="" id="{02F7D525-28E5-4DA3-B729-BC5399420039}"/>
              </a:ext>
            </a:extLst>
          </p:cNvPr>
          <p:cNvSpPr/>
          <p:nvPr/>
        </p:nvSpPr>
        <p:spPr>
          <a:xfrm>
            <a:off x="159395" y="1218373"/>
            <a:ext cx="10586673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/>
              <a:t>Góc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đo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bg1"/>
                </a:solidFill>
              </a:rPr>
              <a:t>40</a:t>
            </a:r>
            <a:r>
              <a:rPr lang="en-US" sz="2800" baseline="30000" dirty="0">
                <a:solidFill>
                  <a:schemeClr val="bg1"/>
                </a:solidFill>
              </a:rPr>
              <a:t>o</a:t>
            </a:r>
            <a:r>
              <a:rPr lang="vi-VN" sz="2800" dirty="0">
                <a:solidFill>
                  <a:schemeClr val="bg1"/>
                </a:solidFill>
              </a:rPr>
              <a:t>?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xmlns="" id="{3F1E9EDB-31BA-4C8A-978C-96AF287DA577}"/>
              </a:ext>
            </a:extLst>
          </p:cNvPr>
          <p:cNvSpPr/>
          <p:nvPr/>
        </p:nvSpPr>
        <p:spPr>
          <a:xfrm>
            <a:off x="1719618" y="2866031"/>
            <a:ext cx="7588155" cy="1272188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A. </a:t>
            </a:r>
            <a:r>
              <a:rPr lang="en-US" sz="3200" dirty="0" err="1"/>
              <a:t>Góc</a:t>
            </a:r>
            <a:r>
              <a:rPr lang="en-US" sz="3200" dirty="0"/>
              <a:t> </a:t>
            </a:r>
            <a:r>
              <a:rPr lang="en-US" sz="3200" dirty="0" err="1"/>
              <a:t>nhọn</a:t>
            </a:r>
            <a:r>
              <a:rPr lang="en-US" sz="3200" dirty="0"/>
              <a:t> 	    B. </a:t>
            </a:r>
            <a:r>
              <a:rPr lang="en-US" sz="3200" dirty="0" err="1"/>
              <a:t>Góc</a:t>
            </a:r>
            <a:r>
              <a:rPr lang="en-US" sz="3200" dirty="0"/>
              <a:t> </a:t>
            </a:r>
            <a:r>
              <a:rPr lang="en-US" sz="3200" dirty="0" err="1"/>
              <a:t>tù</a:t>
            </a:r>
            <a:r>
              <a:rPr lang="en-US" sz="3200" dirty="0"/>
              <a:t> </a:t>
            </a:r>
          </a:p>
          <a:p>
            <a:r>
              <a:rPr lang="en-US" sz="3200" dirty="0"/>
              <a:t>C. </a:t>
            </a:r>
            <a:r>
              <a:rPr lang="en-US" sz="3200" dirty="0" err="1"/>
              <a:t>Góc</a:t>
            </a:r>
            <a:r>
              <a:rPr lang="en-US" sz="3200" dirty="0"/>
              <a:t> </a:t>
            </a:r>
            <a:r>
              <a:rPr lang="en-US" sz="3200" dirty="0" err="1"/>
              <a:t>vuông</a:t>
            </a:r>
            <a:r>
              <a:rPr lang="en-US" sz="3200" dirty="0"/>
              <a:t> 	    D. </a:t>
            </a:r>
            <a:r>
              <a:rPr lang="en-US" sz="3200" dirty="0" err="1"/>
              <a:t>Góc</a:t>
            </a:r>
            <a:r>
              <a:rPr lang="en-US" sz="3200" dirty="0"/>
              <a:t> </a:t>
            </a:r>
            <a:r>
              <a:rPr lang="en-US" sz="3200" dirty="0" err="1"/>
              <a:t>bẹt</a:t>
            </a:r>
            <a:endParaRPr lang="en-US" sz="3200" dirty="0"/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xmlns="" id="{06DE2DEC-B117-429A-9A58-880F5CA0841F}"/>
              </a:ext>
            </a:extLst>
          </p:cNvPr>
          <p:cNvSpPr/>
          <p:nvPr/>
        </p:nvSpPr>
        <p:spPr>
          <a:xfrm>
            <a:off x="4176215" y="4870429"/>
            <a:ext cx="3177086" cy="680827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sz="3200" dirty="0"/>
              <a:t>A. </a:t>
            </a:r>
            <a:r>
              <a:rPr lang="en-US" sz="3200" dirty="0" err="1"/>
              <a:t>Góc</a:t>
            </a:r>
            <a:r>
              <a:rPr lang="en-US" sz="3200" dirty="0"/>
              <a:t> </a:t>
            </a:r>
            <a:r>
              <a:rPr lang="en-US" sz="3200" dirty="0" err="1"/>
              <a:t>nhọn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xmlns="" id="{53C57B0E-43C2-4309-AB33-3708E8E50E3D}"/>
              </a:ext>
            </a:extLst>
          </p:cNvPr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4435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F61B2F6-6657-4608-933B-C41E28535C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xmlns="" id="{02F7D525-28E5-4DA3-B729-BC5399420039}"/>
              </a:ext>
            </a:extLst>
          </p:cNvPr>
          <p:cNvSpPr/>
          <p:nvPr/>
        </p:nvSpPr>
        <p:spPr>
          <a:xfrm>
            <a:off x="200139" y="690943"/>
            <a:ext cx="10645253" cy="1555844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6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vi-VN" sz="2800" dirty="0"/>
              <a:t>?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xmlns="" id="{3F1E9EDB-31BA-4C8A-978C-96AF287DA577}"/>
              </a:ext>
            </a:extLst>
          </p:cNvPr>
          <p:cNvSpPr/>
          <p:nvPr/>
        </p:nvSpPr>
        <p:spPr>
          <a:xfrm>
            <a:off x="1553643" y="2487479"/>
            <a:ext cx="8297839" cy="1650740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dirty="0"/>
              <a:t>A. 111 111		          B. 100 000</a:t>
            </a:r>
          </a:p>
          <a:p>
            <a:r>
              <a:rPr lang="en-US" sz="2500" dirty="0"/>
              <a:t>C. 123456			D. 999 999</a:t>
            </a: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xmlns="" id="{06DE2DEC-B117-429A-9A58-880F5CA0841F}"/>
              </a:ext>
            </a:extLst>
          </p:cNvPr>
          <p:cNvSpPr/>
          <p:nvPr/>
        </p:nvSpPr>
        <p:spPr>
          <a:xfrm>
            <a:off x="4189863" y="4885253"/>
            <a:ext cx="3575713" cy="680827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sz="3200" dirty="0"/>
              <a:t>B. 100 000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xmlns="" id="{53C57B0E-43C2-4309-AB33-3708E8E50E3D}"/>
              </a:ext>
            </a:extLst>
          </p:cNvPr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9718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F61B2F6-6657-4608-933B-C41E28535C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xmlns="" id="{02F7D525-28E5-4DA3-B729-BC5399420039}"/>
              </a:ext>
            </a:extLst>
          </p:cNvPr>
          <p:cNvSpPr/>
          <p:nvPr/>
        </p:nvSpPr>
        <p:spPr>
          <a:xfrm>
            <a:off x="200139" y="690943"/>
            <a:ext cx="10645253" cy="1555844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điền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chỗ</a:t>
            </a:r>
            <a:r>
              <a:rPr lang="en-US" sz="2800" dirty="0"/>
              <a:t> </a:t>
            </a:r>
            <a:r>
              <a:rPr lang="en-US" sz="2800" dirty="0" err="1"/>
              <a:t>trống</a:t>
            </a:r>
            <a:r>
              <a:rPr lang="en-US" sz="2800" dirty="0"/>
              <a:t>: 3 </a:t>
            </a:r>
            <a:r>
              <a:rPr lang="en-US" sz="2800" dirty="0" err="1"/>
              <a:t>tấn</a:t>
            </a:r>
            <a:r>
              <a:rPr lang="en-US" sz="2800" dirty="0"/>
              <a:t> 7 kg = …………….kg</a:t>
            </a:r>
            <a:r>
              <a:rPr lang="vi-VN" sz="2800" dirty="0"/>
              <a:t>?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xmlns="" id="{3F1E9EDB-31BA-4C8A-978C-96AF287DA577}"/>
              </a:ext>
            </a:extLst>
          </p:cNvPr>
          <p:cNvSpPr/>
          <p:nvPr/>
        </p:nvSpPr>
        <p:spPr>
          <a:xfrm>
            <a:off x="1553643" y="3140691"/>
            <a:ext cx="8297839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A. 37		                    B. 307</a:t>
            </a:r>
          </a:p>
          <a:p>
            <a:r>
              <a:rPr lang="en-US" sz="3200" dirty="0"/>
              <a:t>C. 3070			D. 3007</a:t>
            </a: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xmlns="" id="{06DE2DEC-B117-429A-9A58-880F5CA0841F}"/>
              </a:ext>
            </a:extLst>
          </p:cNvPr>
          <p:cNvSpPr/>
          <p:nvPr/>
        </p:nvSpPr>
        <p:spPr>
          <a:xfrm>
            <a:off x="4189863" y="4885253"/>
            <a:ext cx="3575713" cy="680827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sz="3200" dirty="0"/>
              <a:t>D. 3007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xmlns="" id="{53C57B0E-43C2-4309-AB33-3708E8E50E3D}"/>
              </a:ext>
            </a:extLst>
          </p:cNvPr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4166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0B10F8B-D97E-378D-D7BE-DB8D9A6B6C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2725656" y="2159912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KHÁM PHÁ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KIẾN THỨC MỚI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9156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SGK Toan 4 Tap 1 - C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2268"/>
          <a:stretch/>
        </p:blipFill>
        <p:spPr bwMode="auto">
          <a:xfrm>
            <a:off x="-75694" y="0"/>
            <a:ext cx="122676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0698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7" name="Picture 15" descr="C:\Users\Admin\Desktop\SGK Toan 4 Tap 1 - C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16" t="38972" r="66538" b="57037"/>
          <a:stretch/>
        </p:blipFill>
        <p:spPr bwMode="auto">
          <a:xfrm>
            <a:off x="174168" y="100693"/>
            <a:ext cx="3294746" cy="101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699" b="85217"/>
          <a:stretch/>
        </p:blipFill>
        <p:spPr bwMode="auto">
          <a:xfrm>
            <a:off x="4659086" y="146050"/>
            <a:ext cx="7277327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361" r="63171" b="75279"/>
          <a:stretch/>
        </p:blipFill>
        <p:spPr bwMode="auto">
          <a:xfrm>
            <a:off x="255589" y="958396"/>
            <a:ext cx="4301898" cy="812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34" t="22954" r="64538" b="37957"/>
          <a:stretch/>
        </p:blipFill>
        <p:spPr bwMode="auto">
          <a:xfrm>
            <a:off x="551543" y="1654629"/>
            <a:ext cx="3846286" cy="2569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699" t="14782" b="72188"/>
          <a:stretch/>
        </p:blipFill>
        <p:spPr bwMode="auto">
          <a:xfrm>
            <a:off x="4659086" y="1117600"/>
            <a:ext cx="7277327" cy="856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699" t="24720" b="62471"/>
          <a:stretch/>
        </p:blipFill>
        <p:spPr bwMode="auto">
          <a:xfrm>
            <a:off x="4659086" y="1770742"/>
            <a:ext cx="7277327" cy="84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3" name="Picture 2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692" t="16128" b="67745"/>
          <a:stretch/>
        </p:blipFill>
        <p:spPr bwMode="auto">
          <a:xfrm>
            <a:off x="4775200" y="2569028"/>
            <a:ext cx="7161214" cy="798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692" t="29616" b="53377"/>
          <a:stretch/>
        </p:blipFill>
        <p:spPr bwMode="auto">
          <a:xfrm>
            <a:off x="4775200" y="3236686"/>
            <a:ext cx="7161214" cy="841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2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692" t="44571" b="38715"/>
          <a:stretch/>
        </p:blipFill>
        <p:spPr bwMode="auto">
          <a:xfrm>
            <a:off x="4775200" y="3976914"/>
            <a:ext cx="7161214" cy="827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2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699" t="61285" b="26107"/>
          <a:stretch/>
        </p:blipFill>
        <p:spPr bwMode="auto">
          <a:xfrm>
            <a:off x="4659086" y="4804229"/>
            <a:ext cx="7277328" cy="624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2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10" t="49556" r="83053" b="35196"/>
          <a:stretch/>
        </p:blipFill>
        <p:spPr bwMode="auto">
          <a:xfrm>
            <a:off x="1494971" y="4223657"/>
            <a:ext cx="740229" cy="75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34" t="73893" r="48383" b="5581"/>
          <a:stretch/>
        </p:blipFill>
        <p:spPr bwMode="auto">
          <a:xfrm>
            <a:off x="551543" y="5428344"/>
            <a:ext cx="5733143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2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47" t="49556" r="81003" b="35196"/>
          <a:stretch/>
        </p:blipFill>
        <p:spPr bwMode="auto">
          <a:xfrm>
            <a:off x="2235200" y="4223657"/>
            <a:ext cx="239486" cy="75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2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414" t="49556" r="78828" b="35196"/>
          <a:stretch/>
        </p:blipFill>
        <p:spPr bwMode="auto">
          <a:xfrm>
            <a:off x="2406538" y="4223657"/>
            <a:ext cx="322148" cy="75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2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172" t="49556" r="76343" b="35196"/>
          <a:stretch/>
        </p:blipFill>
        <p:spPr bwMode="auto">
          <a:xfrm>
            <a:off x="2728686" y="4223657"/>
            <a:ext cx="290286" cy="75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2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57" t="49556" r="74230" b="35196"/>
          <a:stretch/>
        </p:blipFill>
        <p:spPr bwMode="auto">
          <a:xfrm>
            <a:off x="3018972" y="4223657"/>
            <a:ext cx="246742" cy="75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2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770" t="49556" r="68266" b="35196"/>
          <a:stretch/>
        </p:blipFill>
        <p:spPr bwMode="auto">
          <a:xfrm>
            <a:off x="3265714" y="4223657"/>
            <a:ext cx="696686" cy="75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037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xmlns="" id="{33B59181-BBA9-491F-89B4-61067621488D}"/>
              </a:ext>
            </a:extLst>
          </p:cNvPr>
          <p:cNvSpPr txBox="1"/>
          <p:nvPr/>
        </p:nvSpPr>
        <p:spPr>
          <a:xfrm>
            <a:off x="3686783" y="988648"/>
            <a:ext cx="7607032" cy="4832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Cách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đặt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tính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phép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cộng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Viết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số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hạng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này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dưới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số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hạng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kia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sao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cho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chữ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số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cùng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hàng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thẳng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côt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với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nhau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Sau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đó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hiện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phép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tính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từ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phải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sang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trái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Viết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kết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quả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thẳng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cột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.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91969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3532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2147</TotalTime>
  <Words>240</Words>
  <Application>Microsoft Office PowerPoint</Application>
  <PresentationFormat>Custom</PresentationFormat>
  <Paragraphs>32</Paragraphs>
  <Slides>17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Le Phung</cp:lastModifiedBy>
  <cp:revision>240</cp:revision>
  <dcterms:created xsi:type="dcterms:W3CDTF">2021-02-20T02:56:00Z</dcterms:created>
  <dcterms:modified xsi:type="dcterms:W3CDTF">2024-09-17T08:42:21Z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