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7" r:id="rId2"/>
    <p:sldId id="447" r:id="rId3"/>
    <p:sldId id="427" r:id="rId4"/>
    <p:sldId id="440" r:id="rId5"/>
    <p:sldId id="441" r:id="rId6"/>
    <p:sldId id="443" r:id="rId7"/>
    <p:sldId id="445" r:id="rId8"/>
    <p:sldId id="446" r:id="rId9"/>
    <p:sldId id="340" r:id="rId10"/>
  </p:sldIdLst>
  <p:sldSz cx="16276638" cy="9144000"/>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00CC"/>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2" d="100"/>
          <a:sy n="52" d="100"/>
        </p:scale>
        <p:origin x="496" y="48"/>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9</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SỐ 2 VÕ XÁN</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356519" y="4343401"/>
            <a:ext cx="123559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31: NGƯỜI LÀM ĐỒ CHƠI(T3)</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p:cNvSpPr txBox="1">
            <a:spLocks noChangeArrowheads="1"/>
          </p:cNvSpPr>
          <p:nvPr/>
        </p:nvSpPr>
        <p:spPr bwMode="auto">
          <a:xfrm>
            <a:off x="4107913" y="1164913"/>
            <a:ext cx="813832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a:solidFill>
                  <a:srgbClr val="0000CC"/>
                </a:solidFill>
                <a:effectLst>
                  <a:outerShdw blurRad="38100" dist="38100" dir="2700000" algn="tl">
                    <a:srgbClr val="000000">
                      <a:alpha val="43137"/>
                    </a:srgbClr>
                  </a:outerShdw>
                </a:effectLst>
                <a:latin typeface="Times New Roman" pitchFamily="18" charset="0"/>
              </a:rPr>
              <a:t>TRÒ CHƠI: 5 CÁNH HOA VUI</a:t>
            </a:r>
          </a:p>
        </p:txBody>
      </p:sp>
      <p:pic>
        <p:nvPicPr>
          <p:cNvPr id="24" name="Picture 1"/>
          <p:cNvPicPr>
            <a:picLocks noChangeAspect="1"/>
          </p:cNvPicPr>
          <p:nvPr/>
        </p:nvPicPr>
        <p:blipFill>
          <a:blip r:embed="rId2">
            <a:extLst>
              <a:ext uri="{28A0092B-C50C-407E-A947-70E740481C1C}">
                <a14:useLocalDpi xmlns:a14="http://schemas.microsoft.com/office/drawing/2010/main" val="0"/>
              </a:ext>
            </a:extLst>
          </a:blip>
          <a:srcRect l="12724" t="44247" r="3551" b="30215"/>
          <a:stretch>
            <a:fillRect/>
          </a:stretch>
        </p:blipFill>
        <p:spPr bwMode="auto">
          <a:xfrm>
            <a:off x="11873446" y="6681790"/>
            <a:ext cx="3466859"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Oval 25"/>
          <p:cNvSpPr/>
          <p:nvPr/>
        </p:nvSpPr>
        <p:spPr bwMode="auto">
          <a:xfrm rot="18434799">
            <a:off x="11479143" y="2346637"/>
            <a:ext cx="1846262" cy="2032964"/>
          </a:xfrm>
          <a:prstGeom prst="ellipse">
            <a:avLst/>
          </a:prstGeom>
          <a:solidFill>
            <a:srgbClr val="00B0F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bwMode="auto">
          <a:xfrm rot="2288708">
            <a:off x="13275045" y="2376488"/>
            <a:ext cx="1876334" cy="1998662"/>
          </a:xfrm>
          <a:prstGeom prst="ellipse">
            <a:avLst/>
          </a:prstGeom>
          <a:solidFill>
            <a:srgbClr val="FF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p:cNvSpPr/>
          <p:nvPr/>
        </p:nvSpPr>
        <p:spPr bwMode="auto">
          <a:xfrm rot="6931476">
            <a:off x="13877027" y="3880150"/>
            <a:ext cx="1844675" cy="2034580"/>
          </a:xfrm>
          <a:prstGeom prst="ellipse">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bwMode="auto">
          <a:xfrm rot="10602285">
            <a:off x="12380475" y="4935538"/>
            <a:ext cx="1877949" cy="1998662"/>
          </a:xfrm>
          <a:prstGeom prst="ellips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bwMode="auto">
          <a:xfrm rot="15159014">
            <a:off x="10924479" y="3923806"/>
            <a:ext cx="1846262" cy="2034580"/>
          </a:xfrm>
          <a:prstGeom prst="ellipse">
            <a:avLst/>
          </a:prstGeom>
          <a:solidFill>
            <a:srgbClr val="66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bwMode="auto">
          <a:xfrm>
            <a:off x="12493509" y="3876675"/>
            <a:ext cx="1650270" cy="161925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rot="2140650">
            <a:off x="13563120" y="2821412"/>
            <a:ext cx="1426413"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dirty="0">
                <a:ln w="11430"/>
                <a:solidFill>
                  <a:schemeClr val="bg1"/>
                </a:solidFill>
                <a:effectLst>
                  <a:outerShdw blurRad="50800" dist="39000" dir="5460000" algn="tl">
                    <a:srgbClr val="000000">
                      <a:alpha val="38000"/>
                    </a:srgbClr>
                  </a:outerShdw>
                </a:effectLst>
              </a:rPr>
              <a:t>1</a:t>
            </a:r>
          </a:p>
        </p:txBody>
      </p:sp>
      <p:sp>
        <p:nvSpPr>
          <p:cNvPr id="33" name="Rectangle 32"/>
          <p:cNvSpPr/>
          <p:nvPr/>
        </p:nvSpPr>
        <p:spPr>
          <a:xfrm rot="7124483">
            <a:off x="14211650" y="4612424"/>
            <a:ext cx="1478120" cy="87656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dirty="0">
                <a:ln w="11430"/>
                <a:solidFill>
                  <a:schemeClr val="bg1"/>
                </a:solidFill>
                <a:effectLst>
                  <a:outerShdw blurRad="50800" dist="39000" dir="5460000" algn="tl">
                    <a:srgbClr val="000000">
                      <a:alpha val="38000"/>
                    </a:srgbClr>
                  </a:outerShdw>
                </a:effectLst>
              </a:rPr>
              <a:t>2</a:t>
            </a:r>
          </a:p>
        </p:txBody>
      </p:sp>
      <p:sp>
        <p:nvSpPr>
          <p:cNvPr id="34" name="Rectangle 33"/>
          <p:cNvSpPr/>
          <p:nvPr/>
        </p:nvSpPr>
        <p:spPr>
          <a:xfrm rot="10800000">
            <a:off x="12666285" y="5706666"/>
            <a:ext cx="1477492"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dirty="0">
                <a:ln w="11430"/>
                <a:solidFill>
                  <a:schemeClr val="bg1"/>
                </a:solidFill>
                <a:effectLst>
                  <a:outerShdw blurRad="50800" dist="39000" dir="5460000" algn="tl">
                    <a:srgbClr val="000000">
                      <a:alpha val="38000"/>
                    </a:srgbClr>
                  </a:outerShdw>
                </a:effectLst>
              </a:rPr>
              <a:t>3</a:t>
            </a:r>
          </a:p>
        </p:txBody>
      </p:sp>
      <p:sp>
        <p:nvSpPr>
          <p:cNvPr id="35" name="Rectangle 34"/>
          <p:cNvSpPr/>
          <p:nvPr/>
        </p:nvSpPr>
        <p:spPr>
          <a:xfrm rot="15198060">
            <a:off x="10956292" y="4582188"/>
            <a:ext cx="1429009" cy="87656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4</a:t>
            </a:r>
          </a:p>
        </p:txBody>
      </p:sp>
      <p:sp>
        <p:nvSpPr>
          <p:cNvPr id="36" name="Rectangle 35"/>
          <p:cNvSpPr/>
          <p:nvPr/>
        </p:nvSpPr>
        <p:spPr>
          <a:xfrm rot="19257912">
            <a:off x="11565509" y="2821718"/>
            <a:ext cx="1323453"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5</a:t>
            </a:r>
          </a:p>
        </p:txBody>
      </p:sp>
      <p:sp>
        <p:nvSpPr>
          <p:cNvPr id="37" name="Text Box 14"/>
          <p:cNvSpPr txBox="1">
            <a:spLocks noChangeArrowheads="1"/>
          </p:cNvSpPr>
          <p:nvPr/>
        </p:nvSpPr>
        <p:spPr bwMode="auto">
          <a:xfrm>
            <a:off x="1081099" y="2514600"/>
            <a:ext cx="3323419" cy="137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4000" b="1" dirty="0" err="1">
                <a:solidFill>
                  <a:srgbClr val="0000CC"/>
                </a:solidFill>
                <a:latin typeface="Times New Roman" pitchFamily="18" charset="0"/>
              </a:rPr>
              <a:t>Điền</a:t>
            </a:r>
            <a:r>
              <a:rPr lang="en-US" sz="4000" b="1" dirty="0">
                <a:solidFill>
                  <a:srgbClr val="0000CC"/>
                </a:solidFill>
                <a:latin typeface="Times New Roman" pitchFamily="18" charset="0"/>
              </a:rPr>
              <a:t> s hay x</a:t>
            </a:r>
          </a:p>
          <a:p>
            <a:pPr algn="ctr" eaLnBrk="1" hangingPunct="1">
              <a:spcBef>
                <a:spcPts val="0"/>
              </a:spcBef>
              <a:defRPr/>
            </a:pPr>
            <a:r>
              <a:rPr lang="en-US" sz="4000" dirty="0">
                <a:solidFill>
                  <a:srgbClr val="0000CC"/>
                </a:solidFill>
                <a:latin typeface="Times New Roman" pitchFamily="18" charset="0"/>
              </a:rPr>
              <a:t>…e </a:t>
            </a:r>
            <a:r>
              <a:rPr lang="en-US" sz="4000" dirty="0" err="1">
                <a:solidFill>
                  <a:srgbClr val="0000CC"/>
                </a:solidFill>
                <a:latin typeface="Times New Roman" pitchFamily="18" charset="0"/>
              </a:rPr>
              <a:t>đạp</a:t>
            </a:r>
            <a:endParaRPr lang="en-US" sz="4000" b="1" dirty="0">
              <a:solidFill>
                <a:srgbClr val="0000CC"/>
              </a:solidFill>
              <a:latin typeface="Times New Roman" pitchFamily="18" charset="0"/>
            </a:endParaRPr>
          </a:p>
        </p:txBody>
      </p:sp>
      <p:sp>
        <p:nvSpPr>
          <p:cNvPr id="38" name="Text Box 14"/>
          <p:cNvSpPr txBox="1">
            <a:spLocks noChangeArrowheads="1"/>
          </p:cNvSpPr>
          <p:nvPr/>
        </p:nvSpPr>
        <p:spPr bwMode="auto">
          <a:xfrm>
            <a:off x="2042296" y="3106818"/>
            <a:ext cx="700512" cy="7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dirty="0">
                <a:solidFill>
                  <a:srgbClr val="FF0000"/>
                </a:solidFill>
                <a:latin typeface="Times New Roman" pitchFamily="18" charset="0"/>
              </a:rPr>
              <a:t>x</a:t>
            </a:r>
          </a:p>
        </p:txBody>
      </p:sp>
      <p:sp>
        <p:nvSpPr>
          <p:cNvPr id="39" name="Text Box 14"/>
          <p:cNvSpPr txBox="1">
            <a:spLocks noChangeArrowheads="1"/>
          </p:cNvSpPr>
          <p:nvPr/>
        </p:nvSpPr>
        <p:spPr bwMode="auto">
          <a:xfrm>
            <a:off x="5869668" y="2514600"/>
            <a:ext cx="3868851" cy="137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4000" b="1" dirty="0" err="1">
                <a:solidFill>
                  <a:srgbClr val="0000CC"/>
                </a:solidFill>
                <a:latin typeface="Times New Roman" pitchFamily="18" charset="0"/>
              </a:rPr>
              <a:t>Điềm</a:t>
            </a:r>
            <a:r>
              <a:rPr lang="en-US" sz="4000" b="1" dirty="0">
                <a:solidFill>
                  <a:srgbClr val="0000CC"/>
                </a:solidFill>
                <a:latin typeface="Times New Roman" pitchFamily="18" charset="0"/>
              </a:rPr>
              <a:t> tr hay </a:t>
            </a:r>
            <a:r>
              <a:rPr lang="en-US" sz="4000" b="1" dirty="0" err="1">
                <a:solidFill>
                  <a:srgbClr val="0000CC"/>
                </a:solidFill>
                <a:latin typeface="Times New Roman" pitchFamily="18" charset="0"/>
              </a:rPr>
              <a:t>ch</a:t>
            </a:r>
            <a:r>
              <a:rPr lang="en-US" sz="4000" b="1" dirty="0">
                <a:solidFill>
                  <a:srgbClr val="0000CC"/>
                </a:solidFill>
                <a:latin typeface="Times New Roman" pitchFamily="18" charset="0"/>
              </a:rPr>
              <a:t>:</a:t>
            </a:r>
          </a:p>
          <a:p>
            <a:pPr algn="ctr" eaLnBrk="1" hangingPunct="1">
              <a:spcBef>
                <a:spcPts val="0"/>
              </a:spcBef>
              <a:defRPr/>
            </a:pPr>
            <a:r>
              <a:rPr lang="en-US" sz="4000" dirty="0">
                <a:solidFill>
                  <a:srgbClr val="0000CC"/>
                </a:solidFill>
                <a:latin typeface="Times New Roman" pitchFamily="18" charset="0"/>
              </a:rPr>
              <a:t>….</a:t>
            </a:r>
            <a:r>
              <a:rPr lang="en-US" sz="4000" b="1" dirty="0" err="1">
                <a:solidFill>
                  <a:srgbClr val="0000CC"/>
                </a:solidFill>
                <a:latin typeface="Times New Roman" pitchFamily="18" charset="0"/>
              </a:rPr>
              <a:t>úc</a:t>
            </a:r>
            <a:r>
              <a:rPr lang="en-US" sz="4000" b="1" dirty="0">
                <a:solidFill>
                  <a:srgbClr val="0000CC"/>
                </a:solidFill>
                <a:latin typeface="Times New Roman" pitchFamily="18" charset="0"/>
              </a:rPr>
              <a:t> </a:t>
            </a:r>
            <a:r>
              <a:rPr lang="en-US" sz="4000" b="1" dirty="0" err="1">
                <a:solidFill>
                  <a:srgbClr val="0000CC"/>
                </a:solidFill>
                <a:latin typeface="Times New Roman" pitchFamily="18" charset="0"/>
              </a:rPr>
              <a:t>xanh</a:t>
            </a:r>
            <a:endParaRPr lang="en-US" sz="4000" b="1" dirty="0">
              <a:solidFill>
                <a:srgbClr val="0000CC"/>
              </a:solidFill>
              <a:latin typeface="Times New Roman" pitchFamily="18" charset="0"/>
            </a:endParaRPr>
          </a:p>
        </p:txBody>
      </p:sp>
      <p:sp>
        <p:nvSpPr>
          <p:cNvPr id="40" name="Text Box 14"/>
          <p:cNvSpPr txBox="1">
            <a:spLocks noChangeArrowheads="1"/>
          </p:cNvSpPr>
          <p:nvPr/>
        </p:nvSpPr>
        <p:spPr bwMode="auto">
          <a:xfrm>
            <a:off x="6716470" y="3103298"/>
            <a:ext cx="896473" cy="7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a:solidFill>
                  <a:srgbClr val="FF0000"/>
                </a:solidFill>
                <a:latin typeface="Times New Roman" pitchFamily="18" charset="0"/>
              </a:rPr>
              <a:t>tr</a:t>
            </a:r>
          </a:p>
        </p:txBody>
      </p:sp>
      <p:sp>
        <p:nvSpPr>
          <p:cNvPr id="41" name="Text Box 14"/>
          <p:cNvSpPr txBox="1">
            <a:spLocks noChangeArrowheads="1"/>
          </p:cNvSpPr>
          <p:nvPr/>
        </p:nvSpPr>
        <p:spPr bwMode="auto">
          <a:xfrm>
            <a:off x="3182636" y="4517620"/>
            <a:ext cx="3533833" cy="137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4000" b="1" dirty="0" err="1">
                <a:solidFill>
                  <a:srgbClr val="0000CC"/>
                </a:solidFill>
                <a:latin typeface="Times New Roman" pitchFamily="18" charset="0"/>
              </a:rPr>
              <a:t>Điền</a:t>
            </a:r>
            <a:r>
              <a:rPr lang="en-US" sz="4000" b="1" dirty="0">
                <a:solidFill>
                  <a:srgbClr val="0000CC"/>
                </a:solidFill>
                <a:latin typeface="Times New Roman" pitchFamily="18" charset="0"/>
              </a:rPr>
              <a:t> s hay x:</a:t>
            </a:r>
          </a:p>
          <a:p>
            <a:pPr algn="ctr" eaLnBrk="1" hangingPunct="1">
              <a:spcBef>
                <a:spcPts val="0"/>
              </a:spcBef>
              <a:defRPr/>
            </a:pPr>
            <a:r>
              <a:rPr lang="en-US" sz="4000" b="1" dirty="0" err="1">
                <a:solidFill>
                  <a:srgbClr val="0000CC"/>
                </a:solidFill>
                <a:latin typeface="Times New Roman" pitchFamily="18" charset="0"/>
              </a:rPr>
              <a:t>Chiếc</a:t>
            </a:r>
            <a:r>
              <a:rPr lang="en-US" sz="4000" b="1" dirty="0">
                <a:solidFill>
                  <a:srgbClr val="0000CC"/>
                </a:solidFill>
                <a:latin typeface="Times New Roman" pitchFamily="18" charset="0"/>
              </a:rPr>
              <a:t> </a:t>
            </a:r>
            <a:r>
              <a:rPr lang="en-US" sz="4000" dirty="0">
                <a:solidFill>
                  <a:srgbClr val="0000CC"/>
                </a:solidFill>
                <a:latin typeface="Times New Roman" pitchFamily="18" charset="0"/>
              </a:rPr>
              <a:t>….</a:t>
            </a:r>
            <a:r>
              <a:rPr lang="en-US" sz="4000" b="1" dirty="0" err="1">
                <a:solidFill>
                  <a:srgbClr val="0000CC"/>
                </a:solidFill>
                <a:latin typeface="Times New Roman" pitchFamily="18" charset="0"/>
              </a:rPr>
              <a:t>áo</a:t>
            </a:r>
            <a:endParaRPr lang="en-US" sz="4000" b="1" dirty="0">
              <a:solidFill>
                <a:srgbClr val="0000CC"/>
              </a:solidFill>
              <a:latin typeface="Times New Roman" pitchFamily="18" charset="0"/>
            </a:endParaRPr>
          </a:p>
        </p:txBody>
      </p:sp>
      <p:sp>
        <p:nvSpPr>
          <p:cNvPr id="42" name="Text Box 14"/>
          <p:cNvSpPr txBox="1">
            <a:spLocks noChangeArrowheads="1"/>
          </p:cNvSpPr>
          <p:nvPr/>
        </p:nvSpPr>
        <p:spPr bwMode="auto">
          <a:xfrm>
            <a:off x="5344335" y="5109109"/>
            <a:ext cx="477232" cy="7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a:solidFill>
                  <a:srgbClr val="FF0000"/>
                </a:solidFill>
                <a:latin typeface="Times New Roman" pitchFamily="18" charset="0"/>
              </a:rPr>
              <a:t>s</a:t>
            </a:r>
          </a:p>
        </p:txBody>
      </p:sp>
      <p:sp>
        <p:nvSpPr>
          <p:cNvPr id="43" name="Text Box 14"/>
          <p:cNvSpPr txBox="1">
            <a:spLocks noChangeArrowheads="1"/>
          </p:cNvSpPr>
          <p:nvPr/>
        </p:nvSpPr>
        <p:spPr bwMode="auto">
          <a:xfrm>
            <a:off x="1081099" y="6497707"/>
            <a:ext cx="3502563" cy="137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dirty="0" err="1">
                <a:solidFill>
                  <a:srgbClr val="0000CC"/>
                </a:solidFill>
                <a:latin typeface="Times New Roman" pitchFamily="18" charset="0"/>
              </a:rPr>
              <a:t>Điền</a:t>
            </a:r>
            <a:r>
              <a:rPr lang="en-US" sz="4000" b="1" dirty="0">
                <a:solidFill>
                  <a:srgbClr val="0000CC"/>
                </a:solidFill>
                <a:latin typeface="Times New Roman" pitchFamily="18" charset="0"/>
              </a:rPr>
              <a:t> ? Hay ~</a:t>
            </a:r>
          </a:p>
          <a:p>
            <a:pPr algn="ctr" eaLnBrk="1" hangingPunct="1">
              <a:spcBef>
                <a:spcPts val="0"/>
              </a:spcBef>
              <a:defRPr/>
            </a:pPr>
            <a:r>
              <a:rPr lang="en-US" sz="4000" b="1" dirty="0" err="1">
                <a:solidFill>
                  <a:srgbClr val="0000CC"/>
                </a:solidFill>
                <a:latin typeface="Times New Roman" pitchFamily="18" charset="0"/>
              </a:rPr>
              <a:t>Săn</a:t>
            </a:r>
            <a:r>
              <a:rPr lang="en-US" sz="4000" b="1" dirty="0">
                <a:solidFill>
                  <a:srgbClr val="0000CC"/>
                </a:solidFill>
                <a:latin typeface="Times New Roman" pitchFamily="18" charset="0"/>
              </a:rPr>
              <a:t> </a:t>
            </a:r>
            <a:r>
              <a:rPr lang="en-US" sz="4000" b="1" dirty="0" err="1">
                <a:solidFill>
                  <a:srgbClr val="0000CC"/>
                </a:solidFill>
                <a:latin typeface="Times New Roman" pitchFamily="18" charset="0"/>
              </a:rPr>
              <a:t>sàng</a:t>
            </a:r>
            <a:endParaRPr lang="en-US" sz="4000" b="1" dirty="0">
              <a:solidFill>
                <a:srgbClr val="0000CC"/>
              </a:solidFill>
              <a:latin typeface="Times New Roman" pitchFamily="18" charset="0"/>
            </a:endParaRPr>
          </a:p>
        </p:txBody>
      </p:sp>
      <p:sp>
        <p:nvSpPr>
          <p:cNvPr id="44" name="Text Box 14"/>
          <p:cNvSpPr txBox="1">
            <a:spLocks noChangeArrowheads="1"/>
          </p:cNvSpPr>
          <p:nvPr/>
        </p:nvSpPr>
        <p:spPr bwMode="auto">
          <a:xfrm>
            <a:off x="2114511" y="6815328"/>
            <a:ext cx="566785" cy="7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dirty="0">
                <a:solidFill>
                  <a:srgbClr val="FF0000"/>
                </a:solidFill>
                <a:latin typeface="Times New Roman" pitchFamily="18" charset="0"/>
              </a:rPr>
              <a:t>~</a:t>
            </a:r>
          </a:p>
        </p:txBody>
      </p:sp>
      <p:sp>
        <p:nvSpPr>
          <p:cNvPr id="45" name="Text Box 14"/>
          <p:cNvSpPr txBox="1">
            <a:spLocks noChangeArrowheads="1"/>
          </p:cNvSpPr>
          <p:nvPr/>
        </p:nvSpPr>
        <p:spPr bwMode="auto">
          <a:xfrm>
            <a:off x="6007705" y="6501831"/>
            <a:ext cx="3730813" cy="137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4000" b="1" dirty="0" err="1">
                <a:solidFill>
                  <a:srgbClr val="0000CC"/>
                </a:solidFill>
                <a:latin typeface="Times New Roman" pitchFamily="18" charset="0"/>
              </a:rPr>
              <a:t>Điền</a:t>
            </a:r>
            <a:r>
              <a:rPr lang="en-US" sz="4000" b="1" dirty="0">
                <a:solidFill>
                  <a:srgbClr val="0000CC"/>
                </a:solidFill>
                <a:latin typeface="Times New Roman" pitchFamily="18" charset="0"/>
              </a:rPr>
              <a:t> </a:t>
            </a:r>
            <a:r>
              <a:rPr lang="en-US" sz="4000" b="1" dirty="0" err="1">
                <a:solidFill>
                  <a:srgbClr val="0000CC"/>
                </a:solidFill>
                <a:latin typeface="Times New Roman" pitchFamily="18" charset="0"/>
              </a:rPr>
              <a:t>ut</a:t>
            </a:r>
            <a:r>
              <a:rPr lang="en-US" sz="4000" b="1" dirty="0">
                <a:solidFill>
                  <a:srgbClr val="0000CC"/>
                </a:solidFill>
                <a:latin typeface="Times New Roman" pitchFamily="18" charset="0"/>
              </a:rPr>
              <a:t> hay uc:</a:t>
            </a:r>
          </a:p>
          <a:p>
            <a:pPr algn="ctr" eaLnBrk="1" hangingPunct="1">
              <a:spcBef>
                <a:spcPts val="0"/>
              </a:spcBef>
              <a:defRPr/>
            </a:pPr>
            <a:r>
              <a:rPr lang="en-US" sz="4000" b="1" dirty="0">
                <a:solidFill>
                  <a:srgbClr val="0000CC"/>
                </a:solidFill>
                <a:latin typeface="Times New Roman" pitchFamily="18" charset="0"/>
              </a:rPr>
              <a:t>Vi v</a:t>
            </a:r>
            <a:r>
              <a:rPr lang="en-US" sz="4000" dirty="0">
                <a:solidFill>
                  <a:srgbClr val="0000CC"/>
                </a:solidFill>
                <a:latin typeface="Times New Roman" pitchFamily="18" charset="0"/>
              </a:rPr>
              <a:t>…..</a:t>
            </a:r>
            <a:r>
              <a:rPr lang="en-US" sz="4000" b="1" dirty="0">
                <a:solidFill>
                  <a:srgbClr val="0000CC"/>
                </a:solidFill>
                <a:latin typeface="Times New Roman" pitchFamily="18" charset="0"/>
              </a:rPr>
              <a:t> </a:t>
            </a:r>
          </a:p>
        </p:txBody>
      </p:sp>
      <p:sp>
        <p:nvSpPr>
          <p:cNvPr id="46" name="Text Box 14"/>
          <p:cNvSpPr txBox="1">
            <a:spLocks noChangeArrowheads="1"/>
          </p:cNvSpPr>
          <p:nvPr/>
        </p:nvSpPr>
        <p:spPr bwMode="auto">
          <a:xfrm>
            <a:off x="7804093" y="7100658"/>
            <a:ext cx="821466" cy="76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4000" b="1">
                <a:solidFill>
                  <a:srgbClr val="FF0000"/>
                </a:solidFill>
                <a:latin typeface="Times New Roman" pitchFamily="18" charset="0"/>
              </a:rPr>
              <a:t>út</a:t>
            </a:r>
          </a:p>
        </p:txBody>
      </p:sp>
    </p:spTree>
    <p:extLst>
      <p:ext uri="{BB962C8B-B14F-4D97-AF65-F5344CB8AC3E}">
        <p14:creationId xmlns:p14="http://schemas.microsoft.com/office/powerpoint/2010/main" val="1141215483"/>
      </p:ext>
    </p:extLst>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3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32"/>
                                        </p:tgtEl>
                                      </p:cBhvr>
                                    </p:animEffect>
                                    <p:set>
                                      <p:cBhvr>
                                        <p:cTn id="11"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2" restart="whenNotActive" fill="hold" evtFilter="cancelBubble" nodeType="interactiveSeq">
                <p:stCondLst>
                  <p:cond evt="onClick" delay="0">
                    <p:tgtEl>
                      <p:spTgt spid="33"/>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par>
                          <p:cTn id="18" fill="hold">
                            <p:stCondLst>
                              <p:cond delay="500"/>
                            </p:stCondLst>
                            <p:childTnLst>
                              <p:par>
                                <p:cTn id="19" presetID="10" presetClass="exit" presetSubtype="0" fill="hold" grpId="0" nodeType="afterEffect">
                                  <p:stCondLst>
                                    <p:cond delay="0"/>
                                  </p:stCondLst>
                                  <p:childTnLst>
                                    <p:animEffect transition="out" filter="fade">
                                      <p:cBhvr>
                                        <p:cTn id="20" dur="500"/>
                                        <p:tgtEl>
                                          <p:spTgt spid="33"/>
                                        </p:tgtEl>
                                      </p:cBhvr>
                                    </p:animEffect>
                                    <p:set>
                                      <p:cBhvr>
                                        <p:cTn id="21"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22" restart="whenNotActive" fill="hold" evtFilter="cancelBubble" nodeType="interactiveSeq">
                <p:stCondLst>
                  <p:cond evt="onClick" delay="0">
                    <p:tgtEl>
                      <p:spTgt spid="34"/>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par>
                          <p:cTn id="28" fill="hold">
                            <p:stCondLst>
                              <p:cond delay="500"/>
                            </p:stCondLst>
                            <p:childTnLst>
                              <p:par>
                                <p:cTn id="29" presetID="10" presetClass="exit" presetSubtype="0" fill="hold" grpId="0" nodeType="afterEffect">
                                  <p:stCondLst>
                                    <p:cond delay="0"/>
                                  </p:stCondLst>
                                  <p:childTnLst>
                                    <p:animEffect transition="out" filter="fade">
                                      <p:cBhvr>
                                        <p:cTn id="30" dur="500"/>
                                        <p:tgtEl>
                                          <p:spTgt spid="34"/>
                                        </p:tgtEl>
                                      </p:cBhvr>
                                    </p:animEffect>
                                    <p:set>
                                      <p:cBhvr>
                                        <p:cTn id="31"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32" restart="whenNotActive" fill="hold" evtFilter="cancelBubble" nodeType="interactiveSeq">
                <p:stCondLst>
                  <p:cond evt="onClick" delay="0">
                    <p:tgtEl>
                      <p:spTgt spid="35"/>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par>
                          <p:cTn id="38" fill="hold">
                            <p:stCondLst>
                              <p:cond delay="500"/>
                            </p:stCondLst>
                            <p:childTnLst>
                              <p:par>
                                <p:cTn id="39" presetID="10" presetClass="exit" presetSubtype="0" fill="hold" grpId="0" nodeType="afterEffect">
                                  <p:stCondLst>
                                    <p:cond delay="0"/>
                                  </p:stCondLst>
                                  <p:childTnLst>
                                    <p:animEffect transition="out" filter="fade">
                                      <p:cBhvr>
                                        <p:cTn id="40" dur="500"/>
                                        <p:tgtEl>
                                          <p:spTgt spid="35"/>
                                        </p:tgtEl>
                                      </p:cBhvr>
                                    </p:animEffect>
                                    <p:set>
                                      <p:cBhvr>
                                        <p:cTn id="41"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42" restart="whenNotActive" fill="hold" evtFilter="cancelBubble" nodeType="interactiveSeq">
                <p:stCondLst>
                  <p:cond evt="onClick" delay="0">
                    <p:tgtEl>
                      <p:spTgt spid="36"/>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par>
                          <p:cTn id="48" fill="hold">
                            <p:stCondLst>
                              <p:cond delay="500"/>
                            </p:stCondLst>
                            <p:childTnLst>
                              <p:par>
                                <p:cTn id="49" presetID="10" presetClass="exit" presetSubtype="0" fill="hold" grpId="0" nodeType="afterEffect">
                                  <p:stCondLst>
                                    <p:cond delay="0"/>
                                  </p:stCondLst>
                                  <p:childTnLst>
                                    <p:animEffect transition="out" filter="fade">
                                      <p:cBhvr>
                                        <p:cTn id="50" dur="500"/>
                                        <p:tgtEl>
                                          <p:spTgt spid="36"/>
                                        </p:tgtEl>
                                      </p:cBhvr>
                                    </p:animEffect>
                                    <p:set>
                                      <p:cBhvr>
                                        <p:cTn id="51"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52" restart="whenNotActive" fill="hold" evtFilter="cancelBubble" nodeType="interactiveSeq">
                <p:stCondLst>
                  <p:cond evt="onClick" delay="0">
                    <p:tgtEl>
                      <p:spTgt spid="37"/>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childTnLst>
                    </p:cTn>
                  </p:par>
                </p:childTnLst>
              </p:cTn>
              <p:nextCondLst>
                <p:cond evt="onClick" delay="0">
                  <p:tgtEl>
                    <p:spTgt spid="37"/>
                  </p:tgtEl>
                </p:cond>
              </p:nextCondLst>
            </p:seq>
            <p:seq concurrent="1" nextAc="seek">
              <p:cTn id="58" restart="whenNotActive" fill="hold" evtFilter="cancelBubble" nodeType="interactiveSeq">
                <p:stCondLst>
                  <p:cond evt="onClick" delay="0">
                    <p:tgtEl>
                      <p:spTgt spid="39"/>
                    </p:tgtEl>
                  </p:cond>
                </p:stCondLst>
                <p:endSync evt="end" delay="0">
                  <p:rtn val="all"/>
                </p:endSync>
                <p:childTnLst>
                  <p:par>
                    <p:cTn id="59" fill="hold">
                      <p:stCondLst>
                        <p:cond delay="0"/>
                      </p:stCondLst>
                      <p:childTnLst>
                        <p:par>
                          <p:cTn id="60" fill="hold">
                            <p:stCondLst>
                              <p:cond delay="0"/>
                            </p:stCondLst>
                            <p:childTnLst>
                              <p:par>
                                <p:cTn id="61" presetID="10" presetClass="entr" presetSubtype="0" fill="hold" grpId="1"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500"/>
                                        <p:tgtEl>
                                          <p:spTgt spid="40"/>
                                        </p:tgtEl>
                                      </p:cBhvr>
                                    </p:animEffect>
                                  </p:childTnLst>
                                </p:cTn>
                              </p:par>
                            </p:childTnLst>
                          </p:cTn>
                        </p:par>
                      </p:childTnLst>
                    </p:cTn>
                  </p:par>
                </p:childTnLst>
              </p:cTn>
              <p:nextCondLst>
                <p:cond evt="onClick" delay="0">
                  <p:tgtEl>
                    <p:spTgt spid="39"/>
                  </p:tgtEl>
                </p:cond>
              </p:nextCondLst>
            </p:seq>
            <p:seq concurrent="1" nextAc="seek">
              <p:cTn id="64" restart="whenNotActive" fill="hold" evtFilter="cancelBubble" nodeType="interactiveSeq">
                <p:stCondLst>
                  <p:cond evt="onClick" delay="0">
                    <p:tgtEl>
                      <p:spTgt spid="41"/>
                    </p:tgtEl>
                  </p:cond>
                </p:stCondLst>
                <p:endSync evt="end" delay="0">
                  <p:rtn val="all"/>
                </p:endSync>
                <p:childTnLst>
                  <p:par>
                    <p:cTn id="65" fill="hold">
                      <p:stCondLst>
                        <p:cond delay="0"/>
                      </p:stCondLst>
                      <p:childTnLst>
                        <p:par>
                          <p:cTn id="66" fill="hold">
                            <p:stCondLst>
                              <p:cond delay="0"/>
                            </p:stCondLst>
                            <p:childTnLst>
                              <p:par>
                                <p:cTn id="67" presetID="10" presetClass="entr" presetSubtype="0" fill="hold" grpId="1" nodeType="click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500"/>
                                        <p:tgtEl>
                                          <p:spTgt spid="42"/>
                                        </p:tgtEl>
                                      </p:cBhvr>
                                    </p:animEffect>
                                  </p:childTnLst>
                                </p:cTn>
                              </p:par>
                            </p:childTnLst>
                          </p:cTn>
                        </p:par>
                      </p:childTnLst>
                    </p:cTn>
                  </p:par>
                </p:childTnLst>
              </p:cTn>
              <p:nextCondLst>
                <p:cond evt="onClick" delay="0">
                  <p:tgtEl>
                    <p:spTgt spid="41"/>
                  </p:tgtEl>
                </p:cond>
              </p:nextCondLst>
            </p:seq>
            <p:seq concurrent="1" nextAc="seek">
              <p:cTn id="70" restart="whenNotActive" fill="hold" evtFilter="cancelBubble" nodeType="interactiveSeq">
                <p:stCondLst>
                  <p:cond evt="onClick" delay="0">
                    <p:tgtEl>
                      <p:spTgt spid="43"/>
                    </p:tgtEl>
                  </p:cond>
                </p:stCondLst>
                <p:endSync evt="end" delay="0">
                  <p:rtn val="all"/>
                </p:endSync>
                <p:childTnLst>
                  <p:par>
                    <p:cTn id="71" fill="hold">
                      <p:stCondLst>
                        <p:cond delay="0"/>
                      </p:stCondLst>
                      <p:childTnLst>
                        <p:par>
                          <p:cTn id="72" fill="hold">
                            <p:stCondLst>
                              <p:cond delay="0"/>
                            </p:stCondLst>
                            <p:childTnLst>
                              <p:par>
                                <p:cTn id="73" presetID="10" presetClass="entr" presetSubtype="0" fill="hold" grpId="1" nodeType="click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fade">
                                      <p:cBhvr>
                                        <p:cTn id="75" dur="500"/>
                                        <p:tgtEl>
                                          <p:spTgt spid="44"/>
                                        </p:tgtEl>
                                      </p:cBhvr>
                                    </p:animEffect>
                                  </p:childTnLst>
                                </p:cTn>
                              </p:par>
                            </p:childTnLst>
                          </p:cTn>
                        </p:par>
                      </p:childTnLst>
                    </p:cTn>
                  </p:par>
                </p:childTnLst>
              </p:cTn>
              <p:nextCondLst>
                <p:cond evt="onClick" delay="0">
                  <p:tgtEl>
                    <p:spTgt spid="43"/>
                  </p:tgtEl>
                </p:cond>
              </p:nextCondLst>
            </p:seq>
            <p:seq concurrent="1" nextAc="seek">
              <p:cTn id="76" restart="whenNotActive" fill="hold" evtFilter="cancelBubble" nodeType="interactiveSeq">
                <p:stCondLst>
                  <p:cond evt="onClick" delay="0">
                    <p:tgtEl>
                      <p:spTgt spid="45"/>
                    </p:tgtEl>
                  </p:cond>
                </p:stCondLst>
                <p:endSync evt="end" delay="0">
                  <p:rtn val="all"/>
                </p:endSync>
                <p:childTnLst>
                  <p:par>
                    <p:cTn id="77" fill="hold">
                      <p:stCondLst>
                        <p:cond delay="0"/>
                      </p:stCondLst>
                      <p:childTnLst>
                        <p:par>
                          <p:cTn id="78" fill="hold">
                            <p:stCondLst>
                              <p:cond delay="0"/>
                            </p:stCondLst>
                            <p:childTnLst>
                              <p:par>
                                <p:cTn id="79" presetID="10" presetClass="entr" presetSubtype="0" fill="hold" grpId="1" nodeType="clickEffect">
                                  <p:stCondLst>
                                    <p:cond delay="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500"/>
                                        <p:tgtEl>
                                          <p:spTgt spid="46"/>
                                        </p:tgtEl>
                                      </p:cBhvr>
                                    </p:animEffect>
                                  </p:childTnLst>
                                </p:cTn>
                              </p:par>
                            </p:childTnLst>
                          </p:cTn>
                        </p:par>
                      </p:childTnLst>
                    </p:cTn>
                  </p:par>
                </p:childTnLst>
              </p:cTn>
              <p:nextCondLst>
                <p:cond evt="onClick" delay="0">
                  <p:tgtEl>
                    <p:spTgt spid="45"/>
                  </p:tgtEl>
                </p:cond>
              </p:nextCondLst>
            </p:seq>
          </p:childTnLst>
        </p:cTn>
      </p:par>
    </p:tnLst>
    <p:bldLst>
      <p:bldP spid="32" grpId="0"/>
      <p:bldP spid="33" grpId="0"/>
      <p:bldP spid="34" grpId="0"/>
      <p:bldP spid="35" grpId="0"/>
      <p:bldP spid="36" grpId="0"/>
      <p:bldP spid="37" grpId="0"/>
      <p:bldP spid="38" grpId="0"/>
      <p:bldP spid="40" grpId="0"/>
      <p:bldP spid="40" grpId="1"/>
      <p:bldP spid="42" grpId="0"/>
      <p:bldP spid="42" grpId="1"/>
      <p:bldP spid="44" grpId="0"/>
      <p:bldP spid="44" grpId="1"/>
      <p:bldP spid="46" grpId="0"/>
      <p:bldP spid="4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6756978" cy="1117345"/>
            <a:chOff x="4539228" y="210532"/>
            <a:chExt cx="6642966" cy="1117345"/>
          </a:xfrm>
        </p:grpSpPr>
        <p:grpSp>
          <p:nvGrpSpPr>
            <p:cNvPr id="15" name="Group 14"/>
            <p:cNvGrpSpPr/>
            <p:nvPr/>
          </p:nvGrpSpPr>
          <p:grpSpPr>
            <a:xfrm>
              <a:off x="4539228" y="210532"/>
              <a:ext cx="6642966" cy="1117345"/>
              <a:chOff x="4539228" y="210532"/>
              <a:chExt cx="6642966" cy="1117345"/>
            </a:xfrm>
          </p:grpSpPr>
          <p:sp>
            <p:nvSpPr>
              <p:cNvPr id="17" name="TextBox 16"/>
              <p:cNvSpPr txBox="1"/>
              <p:nvPr/>
            </p:nvSpPr>
            <p:spPr>
              <a:xfrm>
                <a:off x="4539228" y="210532"/>
                <a:ext cx="6642966"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153460" y="1297650"/>
            <a:ext cx="72390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Nghe –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5" y="3002340"/>
            <a:ext cx="13607764" cy="4708981"/>
          </a:xfrm>
          <a:prstGeom prst="rect">
            <a:avLst/>
          </a:prstGeom>
        </p:spPr>
        <p:txBody>
          <a:bodyPr wrap="square">
            <a:spAutoFit/>
          </a:bodyPr>
          <a:lstStyle/>
          <a:p>
            <a:pPr algn="ctr"/>
            <a:r>
              <a:rPr lang="vi-VN" sz="6000" b="1" dirty="0">
                <a:solidFill>
                  <a:srgbClr val="FF0000"/>
                </a:solidFill>
                <a:latin typeface="Times New Roman" panose="02020603050405020304" pitchFamily="18" charset="0"/>
                <a:cs typeface="Times New Roman" panose="02020603050405020304" pitchFamily="18" charset="0"/>
              </a:rPr>
              <a:t>Người làm đồ chơi</a:t>
            </a:r>
          </a:p>
          <a:p>
            <a:pPr algn="just"/>
            <a:r>
              <a:rPr lang="en-US" sz="4000" b="1" dirty="0">
                <a:solidFill>
                  <a:srgbClr val="0000CC"/>
                </a:solidFill>
                <a:latin typeface="Times New Roman" panose="02020603050405020304" pitchFamily="18" charset="0"/>
                <a:cs typeface="Times New Roman" panose="02020603050405020304" pitchFamily="18" charset="0"/>
              </a:rPr>
              <a:t>     </a:t>
            </a:r>
            <a:r>
              <a:rPr lang="vi-VN" sz="4000" b="1" dirty="0">
                <a:solidFill>
                  <a:srgbClr val="0000CC"/>
                </a:solidFill>
                <a:latin typeface="Times New Roman" panose="02020603050405020304" pitchFamily="18" charset="0"/>
                <a:cs typeface="Times New Roman" panose="02020603050405020304" pitchFamily="18" charset="0"/>
              </a:rPr>
              <a:t>Bác Nhân, hàng xóm nhà tôi, là một người làm đồ chơi bằng bột màu. Ở ngoài phố, cái sào nứa cắm đồ chơi của bác dựng chỗ nào là chỗ ấy, các bạn nhỏ xúm lại. Từ những ngón tay đen sạm và thô nháp của bác Nhân hiện ra những con rồng đang múa, những con vịt ngây thơ, chậm chạp, những con gà tinh nhanh, chăm chỉ,…</a:t>
            </a: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947319" y="1266918"/>
            <a:ext cx="70103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8744491" cy="707886"/>
          </a:xfrm>
          <a:prstGeom prst="rect">
            <a:avLst/>
          </a:prstGeom>
        </p:spPr>
        <p:txBody>
          <a:bodyPr wrap="square">
            <a:spAutoFit/>
          </a:bodyPr>
          <a:lstStyle/>
          <a:p>
            <a:r>
              <a:rPr lang="nl-NL" sz="4000" b="1" dirty="0">
                <a:solidFill>
                  <a:srgbClr val="0000CC"/>
                </a:solidFill>
                <a:latin typeface="Times New Roman" pitchFamily="18" charset="0"/>
                <a:cs typeface="Times New Roman" pitchFamily="18" charset="0"/>
              </a:rPr>
              <a:t>Sào nứa, xúm lại, đen sạm, thô nháp</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Viết từ khó.</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8538180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nl-NL" sz="4000" b="1" dirty="0">
                <a:solidFill>
                  <a:srgbClr val="0000CC"/>
                </a:solidFill>
                <a:latin typeface="Times New Roman" pitchFamily="18" charset="0"/>
                <a:cs typeface="Times New Roman" pitchFamily="18" charset="0"/>
              </a:rPr>
              <a:t>Em muốn mượn sách ở thư viện của khu phố. Hãy viết thông tin vào phiếu mượn sách theo mẫu:</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pic>
        <p:nvPicPr>
          <p:cNvPr id="1026" name="Picture 2" descr="https://img.loigiaihay.com/picture/2022/0316/8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135" y="4321910"/>
            <a:ext cx="13199784" cy="459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543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vi-VN" sz="4000" b="1" dirty="0">
                <a:solidFill>
                  <a:srgbClr val="0000FF"/>
                </a:solidFill>
                <a:latin typeface="Times New Roman" panose="02020603050405020304" pitchFamily="18" charset="0"/>
                <a:cs typeface="Times New Roman" panose="02020603050405020304" pitchFamily="18" charset="0"/>
              </a:rPr>
              <a:t>Em lựa chọn cuốn sách mà mình muốn mượn và điền thông tin vào phiếu mượn sách.</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4" y="4321911"/>
            <a:ext cx="12159965" cy="3170099"/>
          </a:xfrm>
          <a:prstGeom prst="rect">
            <a:avLst/>
          </a:prstGeom>
        </p:spPr>
        <p:txBody>
          <a:bodyPr wrap="square">
            <a:spAutoFit/>
          </a:bodyPr>
          <a:lstStyle/>
          <a:p>
            <a:pPr algn="ctr"/>
            <a:r>
              <a:rPr lang="vi-VN" sz="4000" b="1" dirty="0">
                <a:solidFill>
                  <a:srgbClr val="FF0066"/>
                </a:solidFill>
                <a:latin typeface="Times New Roman" panose="02020603050405020304" pitchFamily="18" charset="0"/>
                <a:cs typeface="Times New Roman" panose="02020603050405020304" pitchFamily="18" charset="0"/>
              </a:rPr>
              <a:t>PHIẾU MƯỢN SÁCH</a:t>
            </a:r>
          </a:p>
          <a:p>
            <a:pPr algn="just"/>
            <a:r>
              <a:rPr lang="vi-VN" sz="4000" dirty="0">
                <a:solidFill>
                  <a:srgbClr val="FF0066"/>
                </a:solidFill>
                <a:latin typeface="Times New Roman" panose="02020603050405020304" pitchFamily="18" charset="0"/>
                <a:cs typeface="Times New Roman" panose="02020603050405020304" pitchFamily="18" charset="0"/>
              </a:rPr>
              <a:t>Họ tên người mượn sách: Lê Nguyễn Tuấn Tú</a:t>
            </a:r>
          </a:p>
          <a:p>
            <a:pPr algn="just"/>
            <a:r>
              <a:rPr lang="vi-VN" sz="4000" dirty="0">
                <a:solidFill>
                  <a:srgbClr val="FF0066"/>
                </a:solidFill>
                <a:latin typeface="Times New Roman" panose="02020603050405020304" pitchFamily="18" charset="0"/>
                <a:cs typeface="Times New Roman" panose="02020603050405020304" pitchFamily="18" charset="0"/>
              </a:rPr>
              <a:t>Địa chỉ: số nhà B2, khu tập thể Thành Công</a:t>
            </a:r>
          </a:p>
          <a:p>
            <a:pPr algn="just"/>
            <a:r>
              <a:rPr lang="vi-VN" sz="4000" dirty="0">
                <a:solidFill>
                  <a:srgbClr val="FF0066"/>
                </a:solidFill>
                <a:latin typeface="Times New Roman" panose="02020603050405020304" pitchFamily="18" charset="0"/>
                <a:cs typeface="Times New Roman" panose="02020603050405020304" pitchFamily="18" charset="0"/>
              </a:rPr>
              <a:t>Tên sách: Dế Mèn phiêu lưu kí</a:t>
            </a:r>
          </a:p>
          <a:p>
            <a:pPr algn="just"/>
            <a:r>
              <a:rPr lang="vi-VN" sz="4000" dirty="0">
                <a:solidFill>
                  <a:srgbClr val="FF0066"/>
                </a:solidFill>
                <a:latin typeface="Times New Roman" panose="02020603050405020304" pitchFamily="18" charset="0"/>
                <a:cs typeface="Times New Roman" panose="02020603050405020304" pitchFamily="18" charset="0"/>
              </a:rPr>
              <a:t>Tác giả: Tô Hoài</a:t>
            </a:r>
          </a:p>
        </p:txBody>
      </p:sp>
    </p:spTree>
    <p:extLst>
      <p:ext uri="{BB962C8B-B14F-4D97-AF65-F5344CB8AC3E}">
        <p14:creationId xmlns:p14="http://schemas.microsoft.com/office/powerpoint/2010/main" val="212188107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dirty="0" err="1">
                    <a:solidFill>
                      <a:srgbClr val="0000CC"/>
                    </a:solidFill>
                    <a:latin typeface="Times New Roman" pitchFamily="18" charset="0"/>
                    <a:cs typeface="Times New Roman" pitchFamily="18" charset="0"/>
                  </a:rPr>
                  <a:t>Thứ</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ba</a:t>
                </a:r>
                <a:r>
                  <a:rPr lang="en-US" sz="3600" dirty="0">
                    <a:solidFill>
                      <a:srgbClr val="0000CC"/>
                    </a:solidFill>
                    <a:latin typeface="Times New Roman" pitchFamily="18" charset="0"/>
                    <a:cs typeface="Times New Roman" pitchFamily="18" charset="0"/>
                  </a:rPr>
                  <a:t> </a:t>
                </a:r>
                <a:r>
                  <a:rPr lang="en-US" sz="3600" dirty="0" err="1">
                    <a:solidFill>
                      <a:srgbClr val="0000CC"/>
                    </a:solidFill>
                    <a:latin typeface="Times New Roman" pitchFamily="18" charset="0"/>
                    <a:cs typeface="Times New Roman" pitchFamily="18" charset="0"/>
                  </a:rPr>
                  <a:t>ngày</a:t>
                </a:r>
                <a:r>
                  <a:rPr lang="en-US" sz="3600" dirty="0">
                    <a:solidFill>
                      <a:srgbClr val="0000CC"/>
                    </a:solidFill>
                    <a:latin typeface="Times New Roman" pitchFamily="18" charset="0"/>
                    <a:cs typeface="Times New Roman" pitchFamily="18" charset="0"/>
                  </a:rPr>
                  <a:t> 26 </a:t>
                </a:r>
                <a:r>
                  <a:rPr lang="en-US" sz="3600" dirty="0" err="1">
                    <a:solidFill>
                      <a:srgbClr val="0000CC"/>
                    </a:solidFill>
                    <a:latin typeface="Times New Roman" pitchFamily="18" charset="0"/>
                    <a:cs typeface="Times New Roman" pitchFamily="18" charset="0"/>
                  </a:rPr>
                  <a:t>tháng</a:t>
                </a:r>
                <a:r>
                  <a:rPr lang="en-US" sz="3600" dirty="0">
                    <a:solidFill>
                      <a:srgbClr val="0000CC"/>
                    </a:solidFill>
                    <a:latin typeface="Times New Roman" pitchFamily="18" charset="0"/>
                    <a:cs typeface="Times New Roman" pitchFamily="18" charset="0"/>
                  </a:rPr>
                  <a:t> 12 </a:t>
                </a:r>
                <a:r>
                  <a:rPr lang="en-US" sz="3600" dirty="0" err="1">
                    <a:solidFill>
                      <a:srgbClr val="0000CC"/>
                    </a:solidFill>
                    <a:latin typeface="Times New Roman" pitchFamily="18" charset="0"/>
                    <a:cs typeface="Times New Roman" pitchFamily="18" charset="0"/>
                  </a:rPr>
                  <a:t>năm</a:t>
                </a:r>
                <a:r>
                  <a:rPr lang="en-US" sz="3600" dirty="0">
                    <a:solidFill>
                      <a:srgbClr val="0000CC"/>
                    </a:solidFill>
                    <a:latin typeface="Times New Roman" pitchFamily="18" charset="0"/>
                    <a:cs typeface="Times New Roman" pitchFamily="18" charset="0"/>
                  </a:rPr>
                  <a:t> 2023</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508919" y="2971800"/>
            <a:ext cx="14173200" cy="1323439"/>
          </a:xfrm>
          <a:prstGeom prst="rect">
            <a:avLst/>
          </a:prstGeom>
        </p:spPr>
        <p:txBody>
          <a:bodyPr wrap="square">
            <a:spAutoFit/>
          </a:bodyPr>
          <a:lstStyle/>
          <a:p>
            <a:r>
              <a:rPr lang="vi-VN" sz="4000" b="1">
                <a:solidFill>
                  <a:srgbClr val="0000FF"/>
                </a:solidFill>
                <a:latin typeface="Times New Roman" panose="02020603050405020304" pitchFamily="18" charset="0"/>
                <a:cs typeface="Times New Roman" panose="02020603050405020304" pitchFamily="18" charset="0"/>
              </a:rPr>
              <a:t>Làm </a:t>
            </a:r>
            <a:r>
              <a:rPr lang="vi-VN" sz="4000" b="1" dirty="0">
                <a:solidFill>
                  <a:srgbClr val="0000FF"/>
                </a:solidFill>
                <a:latin typeface="Times New Roman" panose="02020603050405020304" pitchFamily="18" charset="0"/>
                <a:cs typeface="Times New Roman" panose="02020603050405020304" pitchFamily="18" charset="0"/>
              </a:rPr>
              <a:t>một đồ chơi mà em thích (gấp, cắt, dán, nặn,…) và giới thiệu đồ chơi đó với người thân.</a:t>
            </a:r>
            <a:endParaRPr lang="vi-VN" sz="4000" dirty="0">
              <a:solidFill>
                <a:srgbClr val="0000FF"/>
              </a:solidFill>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5. Vận dụng.</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25578411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img.loigiaihay.com/picture/2022/0316/1.jpg"/>
          <p:cNvPicPr>
            <a:picLocks noChangeAspect="1" noChangeArrowheads="1"/>
          </p:cNvPicPr>
          <p:nvPr/>
        </p:nvPicPr>
        <p:blipFill rotWithShape="1">
          <a:blip r:embed="rId2">
            <a:extLst>
              <a:ext uri="{28A0092B-C50C-407E-A947-70E740481C1C}">
                <a14:useLocalDpi xmlns:a14="http://schemas.microsoft.com/office/drawing/2010/main" val="0"/>
              </a:ext>
            </a:extLst>
          </a:blip>
          <a:srcRect b="16622"/>
          <a:stretch/>
        </p:blipFill>
        <p:spPr bwMode="auto">
          <a:xfrm>
            <a:off x="442119" y="371402"/>
            <a:ext cx="15544800" cy="8467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16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9635</TotalTime>
  <Words>457</Words>
  <Application>Microsoft Office PowerPoint</Application>
  <PresentationFormat>Custom</PresentationFormat>
  <Paragraphs>64</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DELL</cp:lastModifiedBy>
  <cp:revision>1070</cp:revision>
  <dcterms:created xsi:type="dcterms:W3CDTF">2008-09-09T22:52:10Z</dcterms:created>
  <dcterms:modified xsi:type="dcterms:W3CDTF">2023-12-26T02:50:40Z</dcterms:modified>
</cp:coreProperties>
</file>