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7" r:id="rId3"/>
  </p:sldMasterIdLst>
  <p:notesMasterIdLst>
    <p:notesMasterId r:id="rId37"/>
  </p:notesMasterIdLst>
  <p:sldIdLst>
    <p:sldId id="2679" r:id="rId4"/>
    <p:sldId id="2642" r:id="rId5"/>
    <p:sldId id="329" r:id="rId6"/>
    <p:sldId id="411" r:id="rId7"/>
    <p:sldId id="412" r:id="rId8"/>
    <p:sldId id="413" r:id="rId9"/>
    <p:sldId id="2693" r:id="rId10"/>
    <p:sldId id="2694" r:id="rId11"/>
    <p:sldId id="2664" r:id="rId12"/>
    <p:sldId id="2649" r:id="rId13"/>
    <p:sldId id="2650" r:id="rId14"/>
    <p:sldId id="2681" r:id="rId15"/>
    <p:sldId id="2682" r:id="rId16"/>
    <p:sldId id="2695" r:id="rId17"/>
    <p:sldId id="2670" r:id="rId18"/>
    <p:sldId id="2651" r:id="rId19"/>
    <p:sldId id="2696" r:id="rId20"/>
    <p:sldId id="2685" r:id="rId21"/>
    <p:sldId id="2686" r:id="rId22"/>
    <p:sldId id="2671" r:id="rId23"/>
    <p:sldId id="2672" r:id="rId24"/>
    <p:sldId id="2673" r:id="rId25"/>
    <p:sldId id="2687" r:id="rId26"/>
    <p:sldId id="2688" r:id="rId27"/>
    <p:sldId id="2676" r:id="rId28"/>
    <p:sldId id="2677" r:id="rId29"/>
    <p:sldId id="2689" r:id="rId30"/>
    <p:sldId id="2690" r:id="rId31"/>
    <p:sldId id="2683" r:id="rId32"/>
    <p:sldId id="2691" r:id="rId33"/>
    <p:sldId id="2684" r:id="rId34"/>
    <p:sldId id="2661" r:id="rId35"/>
    <p:sldId id="26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2EC"/>
    <a:srgbClr val="EB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00AF-A4C4-4DAD-8926-006B211292E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C4BB9-31B4-452E-B465-57C64F82D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49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205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0696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489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5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785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2104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9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287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18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53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72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543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95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4806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635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392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386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120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53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29496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30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0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0748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0214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1876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14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51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48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4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7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595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79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22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70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493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4787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05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652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8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35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09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6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64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347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409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365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645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570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822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878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3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3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518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990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068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365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475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56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410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349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973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72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3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7413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2783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3897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38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11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80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8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1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97E292D-BAB8-7336-2E41-F0591CF8952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4095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718" r:id="rId8"/>
    <p:sldLayoutId id="2147483719" r:id="rId9"/>
    <p:sldLayoutId id="2147483723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442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720" r:id="rId2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53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21" r:id="rId21"/>
    <p:sldLayoutId id="214748372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5.w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9.gif"/><Relationship Id="rId20" Type="http://schemas.openxmlformats.org/officeDocument/2006/relationships/image" Target="../media/image2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audio" Target="../media/audio1.wav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4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25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7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12" Type="http://schemas.openxmlformats.org/officeDocument/2006/relationships/image" Target="../media/image11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9.png"/><Relationship Id="rId15" Type="http://schemas.openxmlformats.org/officeDocument/2006/relationships/image" Target="../media/image33.png"/><Relationship Id="rId10" Type="http://schemas.openxmlformats.org/officeDocument/2006/relationships/image" Target="../media/image9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>
              <a:spcBef>
                <a:spcPct val="50000"/>
              </a:spcBef>
              <a:defRPr/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SỐ 2 VÕ XÁN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845394" y="2919166"/>
            <a:ext cx="10673500" cy="323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63, 64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4000" b="1" dirty="0"/>
              <a:t>PHÉP CỘNG, PHÉP </a:t>
            </a:r>
            <a:r>
              <a:rPr lang="vi-VN" sz="4000" b="1" dirty="0"/>
              <a:t>TRỪ</a:t>
            </a:r>
            <a:r>
              <a:rPr lang="nl-NL" sz="4000" b="1" dirty="0"/>
              <a:t> TRONG PHẠM VI 100 000 </a:t>
            </a:r>
            <a:endParaRPr lang="nl-NL" sz="4000" b="1" dirty="0" smtClean="0"/>
          </a:p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35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</a:t>
            </a:r>
            <a:r>
              <a:rPr lang="en-US" sz="29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ĐỖ THỊ MỸ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LỆ</a:t>
            </a:r>
          </a:p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LỚP: 3C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85" y="4851514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7427" y="3848351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52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828484-E08C-5962-83A3-13AFA2F04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"/>
            <a:ext cx="18669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537394-2A10-530D-1405-B8919D7F1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79" y="250106"/>
            <a:ext cx="9321592" cy="48528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6E0E5-99E3-854C-89F9-7F1A5E73616A}"/>
              </a:ext>
            </a:extLst>
          </p:cNvPr>
          <p:cNvGrpSpPr/>
          <p:nvPr/>
        </p:nvGrpSpPr>
        <p:grpSpPr>
          <a:xfrm>
            <a:off x="2799883" y="4791637"/>
            <a:ext cx="7563316" cy="1361513"/>
            <a:chOff x="5266879" y="1674341"/>
            <a:chExt cx="7563316" cy="13615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4E7E431-99F6-ABE7-3B89-13717064EED5}"/>
                </a:ext>
              </a:extLst>
            </p:cNvPr>
            <p:cNvSpPr/>
            <p:nvPr/>
          </p:nvSpPr>
          <p:spPr>
            <a:xfrm>
              <a:off x="5886470" y="2221139"/>
              <a:ext cx="6943725" cy="814715"/>
            </a:xfrm>
            <a:custGeom>
              <a:avLst/>
              <a:gdLst>
                <a:gd name="connsiteX0" fmla="*/ 0 w 6943725"/>
                <a:gd name="connsiteY0" fmla="*/ 135789 h 814715"/>
                <a:gd name="connsiteX1" fmla="*/ 135789 w 6943725"/>
                <a:gd name="connsiteY1" fmla="*/ 0 h 814715"/>
                <a:gd name="connsiteX2" fmla="*/ 6807936 w 6943725"/>
                <a:gd name="connsiteY2" fmla="*/ 0 h 814715"/>
                <a:gd name="connsiteX3" fmla="*/ 6943725 w 6943725"/>
                <a:gd name="connsiteY3" fmla="*/ 135789 h 814715"/>
                <a:gd name="connsiteX4" fmla="*/ 6943725 w 6943725"/>
                <a:gd name="connsiteY4" fmla="*/ 678926 h 814715"/>
                <a:gd name="connsiteX5" fmla="*/ 6807936 w 6943725"/>
                <a:gd name="connsiteY5" fmla="*/ 814715 h 814715"/>
                <a:gd name="connsiteX6" fmla="*/ 135789 w 6943725"/>
                <a:gd name="connsiteY6" fmla="*/ 814715 h 814715"/>
                <a:gd name="connsiteX7" fmla="*/ 0 w 6943725"/>
                <a:gd name="connsiteY7" fmla="*/ 678926 h 814715"/>
                <a:gd name="connsiteX8" fmla="*/ 0 w 6943725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3725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1618479" y="-61902"/>
                    <a:pt x="4899035" y="-101778"/>
                    <a:pt x="6807936" y="0"/>
                  </a:cubicBezTo>
                  <a:cubicBezTo>
                    <a:pt x="6871234" y="-3667"/>
                    <a:pt x="6950728" y="51462"/>
                    <a:pt x="6943725" y="135789"/>
                  </a:cubicBezTo>
                  <a:cubicBezTo>
                    <a:pt x="6913428" y="217942"/>
                    <a:pt x="6929010" y="552866"/>
                    <a:pt x="6943725" y="678926"/>
                  </a:cubicBezTo>
                  <a:cubicBezTo>
                    <a:pt x="6941117" y="752643"/>
                    <a:pt x="6880100" y="801636"/>
                    <a:pt x="6807936" y="814715"/>
                  </a:cubicBezTo>
                  <a:cubicBezTo>
                    <a:pt x="6044204" y="672323"/>
                    <a:pt x="2480624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6943725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2652010" y="-164947"/>
                    <a:pt x="5676778" y="-52288"/>
                    <a:pt x="6807936" y="0"/>
                  </a:cubicBezTo>
                  <a:cubicBezTo>
                    <a:pt x="6882849" y="-1261"/>
                    <a:pt x="6935696" y="62080"/>
                    <a:pt x="6943725" y="135789"/>
                  </a:cubicBezTo>
                  <a:cubicBezTo>
                    <a:pt x="6943644" y="314260"/>
                    <a:pt x="6925081" y="489410"/>
                    <a:pt x="6943725" y="678926"/>
                  </a:cubicBezTo>
                  <a:cubicBezTo>
                    <a:pt x="6948958" y="760676"/>
                    <a:pt x="6877257" y="804391"/>
                    <a:pt x="6807936" y="814715"/>
                  </a:cubicBezTo>
                  <a:cubicBezTo>
                    <a:pt x="3877930" y="973256"/>
                    <a:pt x="2130849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 biết có tất cả b</a:t>
              </a:r>
              <a:r>
                <a:rPr lang="vi-VN" sz="24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ao nhiêu cây cà phê và cây ca cao ta </a:t>
              </a: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 phép tính gì? </a:t>
              </a:r>
              <a:endPara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A8852A-993B-78BA-E5DD-40D5588D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B6F6A7-8674-38D3-6E23-2C97E35679C1}"/>
              </a:ext>
            </a:extLst>
          </p:cNvPr>
          <p:cNvSpPr/>
          <p:nvPr/>
        </p:nvSpPr>
        <p:spPr>
          <a:xfrm>
            <a:off x="4972050" y="4000500"/>
            <a:ext cx="4057650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12 547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23 628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5;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3;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F55E25-1DF5-7375-4B12-852E79CC0EC6}"/>
              </a:ext>
            </a:extLst>
          </p:cNvPr>
          <p:cNvSpPr/>
          <p:nvPr/>
        </p:nvSpPr>
        <p:spPr>
          <a:xfrm>
            <a:off x="3609975" y="4619625"/>
            <a:ext cx="5191125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36 175</a:t>
            </a:r>
          </a:p>
        </p:txBody>
      </p:sp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215DDB4-C646-4A52-A584-31081D5A3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494" y="0"/>
            <a:ext cx="10272822" cy="5019675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90A6D2-DB19-401C-8CD2-7564F9AF5668}"/>
              </a:ext>
            </a:extLst>
          </p:cNvPr>
          <p:cNvSpPr/>
          <p:nvPr/>
        </p:nvSpPr>
        <p:spPr>
          <a:xfrm>
            <a:off x="3981449" y="4267201"/>
            <a:ext cx="3838575" cy="752474"/>
          </a:xfrm>
          <a:prstGeom prst="roundRect">
            <a:avLst>
              <a:gd name="adj" fmla="val 30645"/>
            </a:avLst>
          </a:prstGeom>
          <a:ln w="57150">
            <a:solidFill>
              <a:srgbClr val="CF599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23 285 – 12 967 = ?</a:t>
            </a:r>
          </a:p>
        </p:txBody>
      </p:sp>
    </p:spTree>
    <p:extLst>
      <p:ext uri="{BB962C8B-B14F-4D97-AF65-F5344CB8AC3E}">
        <p14:creationId xmlns:p14="http://schemas.microsoft.com/office/powerpoint/2010/main" val="3592566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85407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12 967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06207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19358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9844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14954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7;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0465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199114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26348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2;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0.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324225" y="4152901"/>
            <a:ext cx="7058024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 – 12 967 = 10 318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3016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2553497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0115" y="957403"/>
            <a:ext cx="11717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                                           23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                                          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967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06207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 flipH="1">
            <a:off x="752303" y="1116047"/>
            <a:ext cx="9278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                                        -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19877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199114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5391497" y="5085773"/>
            <a:ext cx="7058024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23 285 – 12 967 = 10 318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199728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0255" y="73891"/>
            <a:ext cx="1847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so </a:t>
            </a:r>
            <a:r>
              <a:rPr lang="en-US" sz="2000" dirty="0" err="1">
                <a:solidFill>
                  <a:srgbClr val="002060"/>
                </a:solidFill>
              </a:rPr>
              <a:t>sánh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22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  <p:bldP spid="25" grpId="0"/>
      <p:bldP spid="27" grpId="0"/>
      <p:bldP spid="28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DA0CF-D844-C666-9F29-58F867D6EF4D}"/>
              </a:ext>
            </a:extLst>
          </p:cNvPr>
          <p:cNvSpPr txBox="1"/>
          <p:nvPr/>
        </p:nvSpPr>
        <p:spPr>
          <a:xfrm>
            <a:off x="2638425" y="2047875"/>
            <a:ext cx="5591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74109" y="37808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50764"/>
              </p:ext>
            </p:extLst>
          </p:nvPr>
        </p:nvGraphicFramePr>
        <p:xfrm>
          <a:off x="1411288" y="1868488"/>
          <a:ext cx="2017712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5" imgW="469800" imgH="304560" progId="Equation.DSMT4">
                  <p:embed/>
                </p:oleObj>
              </mc:Choice>
              <mc:Fallback>
                <p:oleObj name="Equation" r:id="rId5" imgW="469800" imgH="304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1288" y="1868488"/>
                        <a:ext cx="2017712" cy="1300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534888"/>
              </p:ext>
            </p:extLst>
          </p:nvPr>
        </p:nvGraphicFramePr>
        <p:xfrm>
          <a:off x="3943281" y="1898443"/>
          <a:ext cx="1909762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7" imgW="444240" imgH="291960" progId="Equation.DSMT4">
                  <p:embed/>
                </p:oleObj>
              </mc:Choice>
              <mc:Fallback>
                <p:oleObj name="Equation" r:id="rId7" imgW="444240" imgH="2919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281" y="1898443"/>
                        <a:ext cx="1909762" cy="1246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876499"/>
              </p:ext>
            </p:extLst>
          </p:nvPr>
        </p:nvGraphicFramePr>
        <p:xfrm>
          <a:off x="6292225" y="1871940"/>
          <a:ext cx="1909762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9" imgW="444240" imgH="291960" progId="Equation.DSMT4">
                  <p:embed/>
                </p:oleObj>
              </mc:Choice>
              <mc:Fallback>
                <p:oleObj name="Equation" r:id="rId9" imgW="444240" imgH="29196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2225" y="1871940"/>
                        <a:ext cx="1909762" cy="1246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659829"/>
              </p:ext>
            </p:extLst>
          </p:nvPr>
        </p:nvGraphicFramePr>
        <p:xfrm>
          <a:off x="8690866" y="1875255"/>
          <a:ext cx="1909762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Equation" r:id="rId11" imgW="444240" imgH="291960" progId="Equation.DSMT4">
                  <p:embed/>
                </p:oleObj>
              </mc:Choice>
              <mc:Fallback>
                <p:oleObj name="Equation" r:id="rId11" imgW="444240" imgH="29196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0866" y="1875255"/>
                        <a:ext cx="1909762" cy="1246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67 294 + 25 431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95700" y="1378822"/>
            <a:ext cx="5288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67 294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771900" y="2615424"/>
            <a:ext cx="5801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25 431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682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28457" y="3898448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158692" y="28704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C5375B2-DF14-FC6C-5EFF-F6800B5EB03F}"/>
              </a:ext>
            </a:extLst>
          </p:cNvPr>
          <p:cNvSpPr/>
          <p:nvPr/>
        </p:nvSpPr>
        <p:spPr>
          <a:xfrm>
            <a:off x="4043318" y="26558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89092-232D-9EDC-7D7D-D6FD4E91E9A8}"/>
              </a:ext>
            </a:extLst>
          </p:cNvPr>
          <p:cNvSpPr txBox="1"/>
          <p:nvPr/>
        </p:nvSpPr>
        <p:spPr>
          <a:xfrm>
            <a:off x="3788229" y="3887562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7748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  <p:bldP spid="2" grpId="0" animBg="1"/>
      <p:bldP spid="2" grpId="1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93 246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+ 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4 825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93 246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397781" y="2633873"/>
            <a:ext cx="3949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4 825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063854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noProof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noProof="0" dirty="0" smtClean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noProof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054329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noProof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3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123F4BB-6311-4837-96EB-9DB1D3726274}"/>
              </a:ext>
            </a:extLst>
          </p:cNvPr>
          <p:cNvSpPr txBox="1"/>
          <p:nvPr/>
        </p:nvSpPr>
        <p:spPr>
          <a:xfrm>
            <a:off x="949115" y="1523666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84 758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BDFD81-08C6-4601-BFD0-E73EAA692991}"/>
              </a:ext>
            </a:extLst>
          </p:cNvPr>
          <p:cNvSpPr txBox="1"/>
          <p:nvPr/>
        </p:nvSpPr>
        <p:spPr>
          <a:xfrm>
            <a:off x="978644" y="2714417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43 265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B7A7B4-A8CE-4EFD-BDD8-2FF642B95385}"/>
              </a:ext>
            </a:extLst>
          </p:cNvPr>
          <p:cNvSpPr/>
          <p:nvPr/>
        </p:nvSpPr>
        <p:spPr>
          <a:xfrm>
            <a:off x="416172" y="2728457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919745-0816-4118-A2DC-68ADA1DAB933}"/>
              </a:ext>
            </a:extLst>
          </p:cNvPr>
          <p:cNvSpPr/>
          <p:nvPr/>
        </p:nvSpPr>
        <p:spPr>
          <a:xfrm>
            <a:off x="1307566" y="3823472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E41905-D041-4057-932C-855256F7E622}"/>
              </a:ext>
            </a:extLst>
          </p:cNvPr>
          <p:cNvSpPr txBox="1"/>
          <p:nvPr/>
        </p:nvSpPr>
        <p:spPr>
          <a:xfrm>
            <a:off x="3631846" y="3709447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5948F1-F10E-4C16-9D2E-1EEF6116F859}"/>
              </a:ext>
            </a:extLst>
          </p:cNvPr>
          <p:cNvSpPr txBox="1"/>
          <p:nvPr/>
        </p:nvSpPr>
        <p:spPr>
          <a:xfrm>
            <a:off x="3053452" y="3710555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46B29A-1F20-4F18-B2C1-0DEBD116F623}"/>
              </a:ext>
            </a:extLst>
          </p:cNvPr>
          <p:cNvSpPr txBox="1"/>
          <p:nvPr/>
        </p:nvSpPr>
        <p:spPr>
          <a:xfrm>
            <a:off x="2451681" y="370831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6267488-7E3B-4093-B961-15D40BB040D2}"/>
              </a:ext>
            </a:extLst>
          </p:cNvPr>
          <p:cNvSpPr/>
          <p:nvPr/>
        </p:nvSpPr>
        <p:spPr>
          <a:xfrm>
            <a:off x="2622568" y="2611690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4FEDC4-9CB2-4BBC-9BCC-FE04510DA3C8}"/>
              </a:ext>
            </a:extLst>
          </p:cNvPr>
          <p:cNvSpPr txBox="1"/>
          <p:nvPr/>
        </p:nvSpPr>
        <p:spPr>
          <a:xfrm>
            <a:off x="1632531" y="372736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48B9CD-199F-4697-AA03-796F58CF2C4E}"/>
              </a:ext>
            </a:extLst>
          </p:cNvPr>
          <p:cNvSpPr txBox="1"/>
          <p:nvPr/>
        </p:nvSpPr>
        <p:spPr>
          <a:xfrm>
            <a:off x="1051506" y="374641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B1EF913-BB67-4988-8229-293EE27F82AE}"/>
              </a:ext>
            </a:extLst>
          </p:cNvPr>
          <p:cNvSpPr txBox="1"/>
          <p:nvPr/>
        </p:nvSpPr>
        <p:spPr>
          <a:xfrm>
            <a:off x="6337782" y="1561766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79 363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877790D-DC7C-41F0-8A6A-A7F154AEE563}"/>
              </a:ext>
            </a:extLst>
          </p:cNvPr>
          <p:cNvSpPr txBox="1"/>
          <p:nvPr/>
        </p:nvSpPr>
        <p:spPr>
          <a:xfrm>
            <a:off x="6890299" y="2752517"/>
            <a:ext cx="354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5 819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3EE620F-E8ED-4EA9-9EFC-50C73E85ADDD}"/>
              </a:ext>
            </a:extLst>
          </p:cNvPr>
          <p:cNvSpPr/>
          <p:nvPr/>
        </p:nvSpPr>
        <p:spPr>
          <a:xfrm>
            <a:off x="5742467" y="2781148"/>
            <a:ext cx="415399" cy="211044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F66B5A0-B87D-47C9-B9C2-5C7B5DFBB3CC}"/>
              </a:ext>
            </a:extLst>
          </p:cNvPr>
          <p:cNvSpPr/>
          <p:nvPr/>
        </p:nvSpPr>
        <p:spPr>
          <a:xfrm>
            <a:off x="6696233" y="3861572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ED1DA89-B32C-4661-B352-F8B8E7AB4DEC}"/>
              </a:ext>
            </a:extLst>
          </p:cNvPr>
          <p:cNvSpPr txBox="1"/>
          <p:nvPr/>
        </p:nvSpPr>
        <p:spPr>
          <a:xfrm>
            <a:off x="9020513" y="3747547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7BF1BF-49C4-41A3-876C-F9CF0F97A146}"/>
              </a:ext>
            </a:extLst>
          </p:cNvPr>
          <p:cNvSpPr txBox="1"/>
          <p:nvPr/>
        </p:nvSpPr>
        <p:spPr>
          <a:xfrm>
            <a:off x="8442119" y="3748655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B49EBF-C89B-45F5-A4C1-6326C2F93605}"/>
              </a:ext>
            </a:extLst>
          </p:cNvPr>
          <p:cNvSpPr txBox="1"/>
          <p:nvPr/>
        </p:nvSpPr>
        <p:spPr>
          <a:xfrm>
            <a:off x="7840348" y="374641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B104434-31B4-4282-9A15-51127AB0CD87}"/>
              </a:ext>
            </a:extLst>
          </p:cNvPr>
          <p:cNvSpPr/>
          <p:nvPr/>
        </p:nvSpPr>
        <p:spPr>
          <a:xfrm>
            <a:off x="8611310" y="2611690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47D0BD5-B2FE-4843-BFED-194EB6295C86}"/>
              </a:ext>
            </a:extLst>
          </p:cNvPr>
          <p:cNvSpPr txBox="1"/>
          <p:nvPr/>
        </p:nvSpPr>
        <p:spPr>
          <a:xfrm>
            <a:off x="7021198" y="376546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985E36B-1304-47B7-BB28-F58FED986C4B}"/>
              </a:ext>
            </a:extLst>
          </p:cNvPr>
          <p:cNvSpPr txBox="1"/>
          <p:nvPr/>
        </p:nvSpPr>
        <p:spPr>
          <a:xfrm>
            <a:off x="6440173" y="378451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75CCEA3-453D-433C-B947-A3A2CB5A4500}"/>
              </a:ext>
            </a:extLst>
          </p:cNvPr>
          <p:cNvSpPr/>
          <p:nvPr/>
        </p:nvSpPr>
        <p:spPr>
          <a:xfrm>
            <a:off x="7115885" y="2554540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161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 animBg="1"/>
      <p:bldP spid="43" grpId="1" animBg="1"/>
      <p:bldP spid="65" grpId="0"/>
      <p:bldP spid="66" grpId="0"/>
      <p:bldP spid="67" grpId="0"/>
      <p:bldP spid="68" grpId="0"/>
      <p:bldP spid="69" grpId="0" animBg="1"/>
      <p:bldP spid="70" grpId="0" animBg="1"/>
      <p:bldP spid="71" grpId="0"/>
      <p:bldP spid="72" grpId="0"/>
      <p:bldP spid="73" grpId="0"/>
      <p:bldP spid="74" grpId="0" animBg="1"/>
      <p:bldP spid="74" grpId="1" animBg="1"/>
      <p:bldP spid="75" grpId="0"/>
      <p:bldP spid="76" grpId="0"/>
      <p:bldP spid="77" grpId="0" animBg="1"/>
      <p:bldP spid="7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4163072" cy="849207"/>
            <a:chOff x="1058" y="385"/>
            <a:chExt cx="4058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68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318575" y="1594438"/>
            <a:ext cx="3531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defRPr/>
            </a:pPr>
            <a:r>
              <a:rPr lang="en-US" sz="3600" b="1" kern="0" dirty="0">
                <a:solidFill>
                  <a:srgbClr val="0064D2">
                    <a:lumMod val="50000"/>
                  </a:srgbClr>
                </a:solidFill>
                <a:cs typeface="Arial" panose="020B0604020202020204" pitchFamily="34" charset="0"/>
              </a:rPr>
              <a:t>43 835 + 55 807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18575" y="2402758"/>
            <a:ext cx="2634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defRPr/>
            </a:pPr>
            <a:r>
              <a:rPr lang="en-US" sz="3600" b="1" kern="0" dirty="0" smtClean="0">
                <a:solidFill>
                  <a:srgbClr val="0064D2">
                    <a:lumMod val="50000"/>
                  </a:srgbClr>
                </a:solidFill>
                <a:cs typeface="Arial" panose="020B0604020202020204" pitchFamily="34" charset="0"/>
              </a:rPr>
              <a:t>67 254 </a:t>
            </a:r>
            <a:r>
              <a:rPr lang="en-US" sz="3600" b="1" kern="0" dirty="0">
                <a:solidFill>
                  <a:srgbClr val="0064D2">
                    <a:lumMod val="50000"/>
                  </a:srgbClr>
                </a:solidFill>
                <a:cs typeface="Arial" panose="020B0604020202020204" pitchFamily="34" charset="0"/>
              </a:rPr>
              <a:t>+ </a:t>
            </a:r>
            <a:r>
              <a:rPr lang="en-US" sz="3600" b="1" kern="0" dirty="0" smtClean="0">
                <a:solidFill>
                  <a:srgbClr val="0064D2">
                    <a:lumMod val="50000"/>
                  </a:srgbClr>
                </a:solidFill>
                <a:cs typeface="Arial" panose="020B0604020202020204" pitchFamily="34" charset="0"/>
              </a:rPr>
              <a:t>92</a:t>
            </a:r>
            <a:endParaRPr lang="en-US" sz="3600" b="1" kern="0" dirty="0">
              <a:solidFill>
                <a:srgbClr val="0064D2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44000" y="1594438"/>
            <a:ext cx="37753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defRPr/>
            </a:pPr>
            <a:r>
              <a:rPr lang="en-US" sz="3600" b="1" kern="0" dirty="0" smtClean="0">
                <a:solidFill>
                  <a:srgbClr val="0064D2">
                    <a:lumMod val="50000"/>
                  </a:srgbClr>
                </a:solidFill>
                <a:cs typeface="Arial" panose="020B0604020202020204" pitchFamily="34" charset="0"/>
              </a:rPr>
              <a:t>  75 046 – 32 638</a:t>
            </a:r>
            <a:endParaRPr lang="en-US" sz="3600" b="1" kern="0" dirty="0">
              <a:solidFill>
                <a:srgbClr val="0064D2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0478" y="2263145"/>
            <a:ext cx="3262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defRPr/>
            </a:pPr>
            <a:r>
              <a:rPr lang="en-US" sz="3600" b="1" kern="0" dirty="0" smtClean="0">
                <a:solidFill>
                  <a:srgbClr val="0064D2">
                    <a:lumMod val="50000"/>
                  </a:srgbClr>
                </a:solidFill>
                <a:cs typeface="Arial" panose="020B0604020202020204" pitchFamily="34" charset="0"/>
              </a:rPr>
              <a:t>16 519 – 8 245</a:t>
            </a:r>
            <a:endParaRPr lang="en-US" sz="3600" b="1" kern="0" dirty="0">
              <a:solidFill>
                <a:srgbClr val="0064D2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31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43 835 + 55 807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43 835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67125" y="2634474"/>
            <a:ext cx="5124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55 807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014162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00463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259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513034" y="226922"/>
            <a:ext cx="6153149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67 254 + 92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67 254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81749" y="2634474"/>
            <a:ext cx="2410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014159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004634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75 046 – 32 638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75 046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32 638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073798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076755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318992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16310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577161" y="271494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6244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744339-E4BF-4270-A97D-8A2C5495EA5C}"/>
              </a:ext>
            </a:extLst>
          </p:cNvPr>
          <p:cNvSpPr txBox="1"/>
          <p:nvPr/>
        </p:nvSpPr>
        <p:spPr>
          <a:xfrm>
            <a:off x="3717308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21722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-162478"/>
            <a:ext cx="7172324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16 519 – 8 245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16 519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67225" y="2634474"/>
            <a:ext cx="4324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8 245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53310" y="2851421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357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780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900886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575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693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266539" y="802503"/>
            <a:ext cx="5610606" cy="849207"/>
            <a:chOff x="1058" y="385"/>
            <a:chExt cx="5469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67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628650" y="1895475"/>
            <a:ext cx="6467475" cy="1714500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F206B-1D89-C60D-EEF4-3D3A5A2803B9}"/>
              </a:ext>
            </a:extLst>
          </p:cNvPr>
          <p:cNvSpPr txBox="1"/>
          <p:nvPr/>
        </p:nvSpPr>
        <p:spPr>
          <a:xfrm>
            <a:off x="1219200" y="1943100"/>
            <a:ext cx="435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8 000 + 7 000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762000" y="24860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847725" y="30670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8 000 + 7 000 = 15 000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F2C0F-6D3B-7FF2-31B6-778853C984D7}"/>
              </a:ext>
            </a:extLst>
          </p:cNvPr>
          <p:cNvSpPr txBox="1"/>
          <p:nvPr/>
        </p:nvSpPr>
        <p:spPr>
          <a:xfrm>
            <a:off x="7924800" y="1986260"/>
            <a:ext cx="3086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9 000 + 4 000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7 000 + 9 000</a:t>
            </a:r>
          </a:p>
        </p:txBody>
      </p:sp>
    </p:spTree>
    <p:extLst>
      <p:ext uri="{BB962C8B-B14F-4D97-AF65-F5344CB8AC3E}">
        <p14:creationId xmlns:p14="http://schemas.microsoft.com/office/powerpoint/2010/main" val="209847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2505075" y="609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2638425" y="847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2724150" y="1428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6 000 + 5 000 = 11 000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429AD-A19F-C8D0-2858-4E106A8FCE91}"/>
              </a:ext>
            </a:extLst>
          </p:cNvPr>
          <p:cNvSpPr/>
          <p:nvPr/>
        </p:nvSpPr>
        <p:spPr>
          <a:xfrm>
            <a:off x="2628900" y="276224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429D9-A0B2-1AC4-E42C-992017F1177F}"/>
              </a:ext>
            </a:extLst>
          </p:cNvPr>
          <p:cNvSpPr txBox="1"/>
          <p:nvPr/>
        </p:nvSpPr>
        <p:spPr>
          <a:xfrm>
            <a:off x="2762250" y="300037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EA523-C880-D566-7A96-B1BD87591ECC}"/>
              </a:ext>
            </a:extLst>
          </p:cNvPr>
          <p:cNvSpPr txBox="1"/>
          <p:nvPr/>
        </p:nvSpPr>
        <p:spPr>
          <a:xfrm>
            <a:off x="2847975" y="358140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9 000 + 4 000 = 13 000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EBF84-A943-2FB2-5FFE-3E893E130BF1}"/>
              </a:ext>
            </a:extLst>
          </p:cNvPr>
          <p:cNvSpPr txBox="1"/>
          <p:nvPr/>
        </p:nvSpPr>
        <p:spPr>
          <a:xfrm>
            <a:off x="3857625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6B9D1-EA98-44D8-57E1-60DFBA5A815A}"/>
              </a:ext>
            </a:extLst>
          </p:cNvPr>
          <p:cNvSpPr txBox="1"/>
          <p:nvPr/>
        </p:nvSpPr>
        <p:spPr>
          <a:xfrm>
            <a:off x="4038600" y="219075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9 000 + 4 000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9A387-CAF3-27EB-7B2E-43E93435E8F7}"/>
              </a:ext>
            </a:extLst>
          </p:cNvPr>
          <p:cNvSpPr/>
          <p:nvPr/>
        </p:nvSpPr>
        <p:spPr>
          <a:xfrm>
            <a:off x="2676528" y="4800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C49F0-B646-52AB-9510-FF79D37B169F}"/>
              </a:ext>
            </a:extLst>
          </p:cNvPr>
          <p:cNvSpPr txBox="1"/>
          <p:nvPr/>
        </p:nvSpPr>
        <p:spPr>
          <a:xfrm>
            <a:off x="3038475" y="5038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F0131-9FF1-F69D-8AFD-D225027977EB}"/>
              </a:ext>
            </a:extLst>
          </p:cNvPr>
          <p:cNvSpPr txBox="1"/>
          <p:nvPr/>
        </p:nvSpPr>
        <p:spPr>
          <a:xfrm>
            <a:off x="3124200" y="5619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7 000 + 9 000 = 16 000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35BD44-2EE1-FCB4-25A4-3E99BAB7729A}"/>
              </a:ext>
            </a:extLst>
          </p:cNvPr>
          <p:cNvSpPr txBox="1"/>
          <p:nvPr/>
        </p:nvSpPr>
        <p:spPr>
          <a:xfrm>
            <a:off x="4026592" y="42291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7 000 + 9 000 </a:t>
            </a:r>
          </a:p>
        </p:txBody>
      </p:sp>
    </p:spTree>
    <p:extLst>
      <p:ext uri="{BB962C8B-B14F-4D97-AF65-F5344CB8AC3E}">
        <p14:creationId xmlns:p14="http://schemas.microsoft.com/office/powerpoint/2010/main" val="51047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4" grpId="0" animBg="1"/>
      <p:bldP spid="8" grpId="0"/>
      <p:bldP spid="10" grpId="0"/>
      <p:bldP spid="11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5937868" cy="903394"/>
            <a:chOff x="822" y="275"/>
            <a:chExt cx="5788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762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E105C3-D9D8-4E99-BE31-E4E645C6AD28}"/>
              </a:ext>
            </a:extLst>
          </p:cNvPr>
          <p:cNvSpPr/>
          <p:nvPr/>
        </p:nvSpPr>
        <p:spPr>
          <a:xfrm>
            <a:off x="2266950" y="1362075"/>
            <a:ext cx="8362950" cy="220027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99F56-D07B-4C05-9DE0-EE1E53C5871C}"/>
              </a:ext>
            </a:extLst>
          </p:cNvPr>
          <p:cNvSpPr txBox="1"/>
          <p:nvPr/>
        </p:nvSpPr>
        <p:spPr>
          <a:xfrm>
            <a:off x="4019551" y="1533525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13 000 – 6 000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990CE-E0EA-46BE-92DA-D1FEBD95D2EF}"/>
              </a:ext>
            </a:extLst>
          </p:cNvPr>
          <p:cNvSpPr txBox="1"/>
          <p:nvPr/>
        </p:nvSpPr>
        <p:spPr>
          <a:xfrm>
            <a:off x="2752725" y="22669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38593-CFCF-42FB-8753-32FDA0ACC580}"/>
              </a:ext>
            </a:extLst>
          </p:cNvPr>
          <p:cNvSpPr txBox="1"/>
          <p:nvPr/>
        </p:nvSpPr>
        <p:spPr>
          <a:xfrm>
            <a:off x="2828925" y="28479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13 000 – 6 000 = 7 000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0E50E-4027-4568-8D1F-4BA0EA6CE91A}"/>
              </a:ext>
            </a:extLst>
          </p:cNvPr>
          <p:cNvSpPr txBox="1"/>
          <p:nvPr/>
        </p:nvSpPr>
        <p:spPr>
          <a:xfrm>
            <a:off x="561975" y="4371975"/>
            <a:ext cx="1163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15 000 – 7 000           b) 12 000 – 5 000       c) 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375633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E105C3-D9D8-4E99-BE31-E4E645C6AD28}"/>
              </a:ext>
            </a:extLst>
          </p:cNvPr>
          <p:cNvSpPr/>
          <p:nvPr/>
        </p:nvSpPr>
        <p:spPr>
          <a:xfrm>
            <a:off x="2114550" y="190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990CE-E0EA-46BE-92DA-D1FEBD95D2EF}"/>
              </a:ext>
            </a:extLst>
          </p:cNvPr>
          <p:cNvSpPr txBox="1"/>
          <p:nvPr/>
        </p:nvSpPr>
        <p:spPr>
          <a:xfrm>
            <a:off x="2066925" y="266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38593-CFCF-42FB-8753-32FDA0ACC580}"/>
              </a:ext>
            </a:extLst>
          </p:cNvPr>
          <p:cNvSpPr txBox="1"/>
          <p:nvPr/>
        </p:nvSpPr>
        <p:spPr>
          <a:xfrm>
            <a:off x="2438400" y="828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– 7 000 = 8 000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0BE16-5063-48E6-AC7C-1F12F89D2F4A}"/>
              </a:ext>
            </a:extLst>
          </p:cNvPr>
          <p:cNvSpPr txBox="1"/>
          <p:nvPr/>
        </p:nvSpPr>
        <p:spPr>
          <a:xfrm>
            <a:off x="828675" y="342900"/>
            <a:ext cx="904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0000"/>
                </a:solidFill>
              </a:rPr>
              <a:t>b)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14181B-7BC8-47E4-A2A8-06E430D7B5B2}"/>
              </a:ext>
            </a:extLst>
          </p:cNvPr>
          <p:cNvSpPr/>
          <p:nvPr/>
        </p:nvSpPr>
        <p:spPr>
          <a:xfrm>
            <a:off x="2105025" y="2095501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D8FAD-17F6-4815-BAD7-FDE5E1BCE9A6}"/>
              </a:ext>
            </a:extLst>
          </p:cNvPr>
          <p:cNvSpPr txBox="1"/>
          <p:nvPr/>
        </p:nvSpPr>
        <p:spPr>
          <a:xfrm>
            <a:off x="2057400" y="217170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DA2B32-585A-4255-BE9F-589BAB639236}"/>
              </a:ext>
            </a:extLst>
          </p:cNvPr>
          <p:cNvSpPr txBox="1"/>
          <p:nvPr/>
        </p:nvSpPr>
        <p:spPr>
          <a:xfrm>
            <a:off x="2428875" y="27336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12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000 – 5 000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2773683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214282"/>
            <a:ext cx="11872658" cy="1552787"/>
            <a:chOff x="822" y="309"/>
            <a:chExt cx="11573" cy="1834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606" y="385"/>
              <a:ext cx="10789" cy="17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ba tháng đầu năm, một nhà máy sản xuất đồ chơi đã sản xuất được 24 500 xe ô tô. Tháng 1 nhà máy bán đi 10 600 xe ô tô, tháng 2 nhà máy bán đi 9 500 xe ô tô. Hỏi nhà máy còn lại bao nhiêu xe ô tô đồ chơi?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309"/>
              <a:ext cx="756" cy="978"/>
              <a:chOff x="738" y="331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756" cy="80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75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EFE65E-ACE6-444D-BBA5-BE00E0DB72C0}"/>
              </a:ext>
            </a:extLst>
          </p:cNvPr>
          <p:cNvCxnSpPr/>
          <p:nvPr/>
        </p:nvCxnSpPr>
        <p:spPr>
          <a:xfrm>
            <a:off x="2276475" y="733425"/>
            <a:ext cx="28384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DA0B0B-6954-448C-85F7-A1B09D208FC2}"/>
              </a:ext>
            </a:extLst>
          </p:cNvPr>
          <p:cNvCxnSpPr>
            <a:cxnSpLocks/>
          </p:cNvCxnSpPr>
          <p:nvPr/>
        </p:nvCxnSpPr>
        <p:spPr>
          <a:xfrm>
            <a:off x="10182225" y="723900"/>
            <a:ext cx="17811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E06EC0-31FA-47A5-9B40-CE759CB32291}"/>
              </a:ext>
            </a:extLst>
          </p:cNvPr>
          <p:cNvCxnSpPr>
            <a:cxnSpLocks/>
          </p:cNvCxnSpPr>
          <p:nvPr/>
        </p:nvCxnSpPr>
        <p:spPr>
          <a:xfrm>
            <a:off x="1914525" y="1190625"/>
            <a:ext cx="2133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470619-0195-4029-9305-4D1DF8279B5A}"/>
              </a:ext>
            </a:extLst>
          </p:cNvPr>
          <p:cNvCxnSpPr>
            <a:cxnSpLocks/>
          </p:cNvCxnSpPr>
          <p:nvPr/>
        </p:nvCxnSpPr>
        <p:spPr>
          <a:xfrm>
            <a:off x="4248150" y="1219200"/>
            <a:ext cx="11906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EA1D5D-2F6C-46A2-8A6E-4E6A7E790ED1}"/>
              </a:ext>
            </a:extLst>
          </p:cNvPr>
          <p:cNvCxnSpPr>
            <a:cxnSpLocks/>
          </p:cNvCxnSpPr>
          <p:nvPr/>
        </p:nvCxnSpPr>
        <p:spPr>
          <a:xfrm>
            <a:off x="6886575" y="12096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CB2AB6-0725-4838-8B69-94E9A1326DF7}"/>
              </a:ext>
            </a:extLst>
          </p:cNvPr>
          <p:cNvCxnSpPr>
            <a:cxnSpLocks/>
          </p:cNvCxnSpPr>
          <p:nvPr/>
        </p:nvCxnSpPr>
        <p:spPr>
          <a:xfrm>
            <a:off x="7972425" y="1200150"/>
            <a:ext cx="20288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75F11E-A87E-45B0-B7C9-6B0F1FE0446D}"/>
              </a:ext>
            </a:extLst>
          </p:cNvPr>
          <p:cNvCxnSpPr>
            <a:cxnSpLocks/>
          </p:cNvCxnSpPr>
          <p:nvPr/>
        </p:nvCxnSpPr>
        <p:spPr>
          <a:xfrm>
            <a:off x="10239375" y="1209675"/>
            <a:ext cx="1066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F278D9-F145-4CFB-8372-042DE0A7651A}"/>
              </a:ext>
            </a:extLst>
          </p:cNvPr>
          <p:cNvCxnSpPr>
            <a:cxnSpLocks/>
          </p:cNvCxnSpPr>
          <p:nvPr/>
        </p:nvCxnSpPr>
        <p:spPr>
          <a:xfrm>
            <a:off x="1809750" y="17049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8CD3815-AB03-44A1-B58D-788832CA6F45}"/>
              </a:ext>
            </a:extLst>
          </p:cNvPr>
          <p:cNvCxnSpPr>
            <a:cxnSpLocks/>
          </p:cNvCxnSpPr>
          <p:nvPr/>
        </p:nvCxnSpPr>
        <p:spPr>
          <a:xfrm>
            <a:off x="2809875" y="1666875"/>
            <a:ext cx="1866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1D13389-302D-412F-990F-51DA47001397}"/>
              </a:ext>
            </a:extLst>
          </p:cNvPr>
          <p:cNvCxnSpPr>
            <a:cxnSpLocks/>
          </p:cNvCxnSpPr>
          <p:nvPr/>
        </p:nvCxnSpPr>
        <p:spPr>
          <a:xfrm>
            <a:off x="6810375" y="1685925"/>
            <a:ext cx="35909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838200" y="2257714"/>
            <a:ext cx="62276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Tóm</a:t>
            </a:r>
            <a:r>
              <a:rPr lang="en-US" sz="2800" b="1" i="1" dirty="0"/>
              <a:t> </a:t>
            </a:r>
            <a:r>
              <a:rPr lang="en-US" sz="2800" b="1" i="1" dirty="0" err="1"/>
              <a:t>tắt</a:t>
            </a:r>
            <a:endParaRPr lang="en-US" sz="2800" dirty="0"/>
          </a:p>
          <a:p>
            <a:r>
              <a:rPr lang="en-US" sz="2800" b="1" dirty="0" err="1"/>
              <a:t>Có</a:t>
            </a:r>
            <a:r>
              <a:rPr lang="en-US" sz="2800" b="1" dirty="0"/>
              <a:t>                :  24 500 </a:t>
            </a:r>
            <a:r>
              <a:rPr lang="en-US" sz="2800" b="1" dirty="0" err="1"/>
              <a:t>xe</a:t>
            </a:r>
            <a:r>
              <a:rPr lang="en-US" sz="2800" b="1" dirty="0"/>
              <a:t> ô </a:t>
            </a:r>
            <a:r>
              <a:rPr lang="en-US" sz="2800" b="1" dirty="0" err="1"/>
              <a:t>tô</a:t>
            </a:r>
            <a:endParaRPr lang="en-US" sz="2800" dirty="0"/>
          </a:p>
          <a:p>
            <a:r>
              <a:rPr lang="en-US" sz="2800" b="1" dirty="0" err="1"/>
              <a:t>Tháng</a:t>
            </a:r>
            <a:r>
              <a:rPr lang="en-US" sz="2800" b="1" dirty="0"/>
              <a:t> 1 </a:t>
            </a:r>
            <a:r>
              <a:rPr lang="en-US" sz="2800" b="1" dirty="0" err="1"/>
              <a:t>bán</a:t>
            </a:r>
            <a:r>
              <a:rPr lang="en-US" sz="2800" b="1" dirty="0"/>
              <a:t>: 10 600 </a:t>
            </a:r>
            <a:r>
              <a:rPr lang="en-US" sz="2800" b="1" dirty="0" err="1"/>
              <a:t>xe</a:t>
            </a:r>
            <a:r>
              <a:rPr lang="en-US" sz="2800" b="1" dirty="0"/>
              <a:t> ô </a:t>
            </a:r>
            <a:r>
              <a:rPr lang="en-US" sz="2800" b="1" dirty="0" err="1"/>
              <a:t>tô</a:t>
            </a:r>
            <a:endParaRPr lang="en-US" sz="2800" dirty="0"/>
          </a:p>
          <a:p>
            <a:r>
              <a:rPr lang="en-US" sz="2800" b="1" dirty="0" err="1"/>
              <a:t>Tháng</a:t>
            </a:r>
            <a:r>
              <a:rPr lang="en-US" sz="2800" b="1" dirty="0"/>
              <a:t> 2 </a:t>
            </a:r>
            <a:r>
              <a:rPr lang="en-US" sz="2800" b="1" dirty="0" err="1"/>
              <a:t>bán</a:t>
            </a:r>
            <a:r>
              <a:rPr lang="en-US" sz="2800" b="1" dirty="0"/>
              <a:t>: 9 500 </a:t>
            </a:r>
            <a:r>
              <a:rPr lang="en-US" sz="2800" b="1" dirty="0" err="1"/>
              <a:t>xe</a:t>
            </a:r>
            <a:r>
              <a:rPr lang="en-US" sz="2800" b="1" dirty="0"/>
              <a:t> ô </a:t>
            </a:r>
            <a:r>
              <a:rPr lang="en-US" sz="2800" b="1" dirty="0" err="1"/>
              <a:t>tô</a:t>
            </a:r>
            <a:endParaRPr lang="en-US" sz="2800" dirty="0"/>
          </a:p>
          <a:p>
            <a:r>
              <a:rPr lang="en-US" sz="2800" b="1" dirty="0" err="1"/>
              <a:t>Còn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r>
              <a:rPr lang="en-US" sz="2800" b="1" dirty="0"/>
              <a:t>         : … </a:t>
            </a:r>
            <a:r>
              <a:rPr lang="en-US" sz="2800" b="1" dirty="0" err="1"/>
              <a:t>xe</a:t>
            </a:r>
            <a:r>
              <a:rPr lang="en-US" sz="2800" b="1" dirty="0"/>
              <a:t> ô </a:t>
            </a:r>
            <a:r>
              <a:rPr lang="en-US" sz="2800" b="1" dirty="0" err="1"/>
              <a:t>tô</a:t>
            </a:r>
            <a:r>
              <a:rPr lang="en-US" sz="2800" b="1" dirty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5504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214282"/>
            <a:ext cx="11872658" cy="1552787"/>
            <a:chOff x="822" y="309"/>
            <a:chExt cx="11573" cy="1834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606" y="385"/>
              <a:ext cx="10789" cy="17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ba tháng đầu năm, một nhà máy sản xuất đồ chơi đã sản xuất được 24 500 xe ô tô. Tháng 1 nhà máy bán đi 10 600 xe ô tô, tháng 2 nhà máy bán đi 9 500 xe ô tô. Hỏi nhà máy còn lại bao nhiêu xe ô tô đồ chơi?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309"/>
              <a:ext cx="756" cy="978"/>
              <a:chOff x="738" y="331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756" cy="80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75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EFE65E-ACE6-444D-BBA5-BE00E0DB72C0}"/>
              </a:ext>
            </a:extLst>
          </p:cNvPr>
          <p:cNvCxnSpPr/>
          <p:nvPr/>
        </p:nvCxnSpPr>
        <p:spPr>
          <a:xfrm>
            <a:off x="2276475" y="733425"/>
            <a:ext cx="28384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DA0B0B-6954-448C-85F7-A1B09D208FC2}"/>
              </a:ext>
            </a:extLst>
          </p:cNvPr>
          <p:cNvCxnSpPr>
            <a:cxnSpLocks/>
          </p:cNvCxnSpPr>
          <p:nvPr/>
        </p:nvCxnSpPr>
        <p:spPr>
          <a:xfrm>
            <a:off x="10182225" y="723900"/>
            <a:ext cx="17811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E06EC0-31FA-47A5-9B40-CE759CB32291}"/>
              </a:ext>
            </a:extLst>
          </p:cNvPr>
          <p:cNvCxnSpPr>
            <a:cxnSpLocks/>
          </p:cNvCxnSpPr>
          <p:nvPr/>
        </p:nvCxnSpPr>
        <p:spPr>
          <a:xfrm>
            <a:off x="1914525" y="1190625"/>
            <a:ext cx="21336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470619-0195-4029-9305-4D1DF8279B5A}"/>
              </a:ext>
            </a:extLst>
          </p:cNvPr>
          <p:cNvCxnSpPr>
            <a:cxnSpLocks/>
          </p:cNvCxnSpPr>
          <p:nvPr/>
        </p:nvCxnSpPr>
        <p:spPr>
          <a:xfrm>
            <a:off x="4248150" y="1219200"/>
            <a:ext cx="11906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EA1D5D-2F6C-46A2-8A6E-4E6A7E790ED1}"/>
              </a:ext>
            </a:extLst>
          </p:cNvPr>
          <p:cNvCxnSpPr>
            <a:cxnSpLocks/>
          </p:cNvCxnSpPr>
          <p:nvPr/>
        </p:nvCxnSpPr>
        <p:spPr>
          <a:xfrm>
            <a:off x="6886575" y="12096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CB2AB6-0725-4838-8B69-94E9A1326DF7}"/>
              </a:ext>
            </a:extLst>
          </p:cNvPr>
          <p:cNvCxnSpPr>
            <a:cxnSpLocks/>
          </p:cNvCxnSpPr>
          <p:nvPr/>
        </p:nvCxnSpPr>
        <p:spPr>
          <a:xfrm>
            <a:off x="7972425" y="1200150"/>
            <a:ext cx="20288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75F11E-A87E-45B0-B7C9-6B0F1FE0446D}"/>
              </a:ext>
            </a:extLst>
          </p:cNvPr>
          <p:cNvCxnSpPr>
            <a:cxnSpLocks/>
          </p:cNvCxnSpPr>
          <p:nvPr/>
        </p:nvCxnSpPr>
        <p:spPr>
          <a:xfrm>
            <a:off x="10239375" y="1209675"/>
            <a:ext cx="1066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F278D9-F145-4CFB-8372-042DE0A7651A}"/>
              </a:ext>
            </a:extLst>
          </p:cNvPr>
          <p:cNvCxnSpPr>
            <a:cxnSpLocks/>
          </p:cNvCxnSpPr>
          <p:nvPr/>
        </p:nvCxnSpPr>
        <p:spPr>
          <a:xfrm>
            <a:off x="1809750" y="1704975"/>
            <a:ext cx="59055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8CD3815-AB03-44A1-B58D-788832CA6F45}"/>
              </a:ext>
            </a:extLst>
          </p:cNvPr>
          <p:cNvCxnSpPr>
            <a:cxnSpLocks/>
          </p:cNvCxnSpPr>
          <p:nvPr/>
        </p:nvCxnSpPr>
        <p:spPr>
          <a:xfrm>
            <a:off x="2809875" y="1666875"/>
            <a:ext cx="1866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1D13389-302D-412F-990F-51DA47001397}"/>
              </a:ext>
            </a:extLst>
          </p:cNvPr>
          <p:cNvCxnSpPr>
            <a:cxnSpLocks/>
          </p:cNvCxnSpPr>
          <p:nvPr/>
        </p:nvCxnSpPr>
        <p:spPr>
          <a:xfrm>
            <a:off x="6810375" y="1685925"/>
            <a:ext cx="35909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771526" y="2266950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24 500- 10 600= 13 900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13 900 - 9 500 = 4 400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4 400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659699-2E24-4E3D-8BC5-4253FE1FFDD5}"/>
              </a:ext>
            </a:extLst>
          </p:cNvPr>
          <p:cNvSpPr/>
          <p:nvPr/>
        </p:nvSpPr>
        <p:spPr>
          <a:xfrm>
            <a:off x="323850" y="2019300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1311844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4513A09-9B65-4D22-9025-72C8C7506C2B}"/>
              </a:ext>
            </a:extLst>
          </p:cNvPr>
          <p:cNvSpPr txBox="1"/>
          <p:nvPr/>
        </p:nvSpPr>
        <p:spPr>
          <a:xfrm>
            <a:off x="228600" y="809625"/>
            <a:ext cx="117062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đã bán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10 600 + 9 500 = 20 100 (xe ô tô đồ chơi)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 máy còn lại số xe ô tô đồ chơi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24 500 – 20 100 = 4 400 (xe ô tô đồ chơi)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 số: 4 400 xe ô tô đồ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659699-2E24-4E3D-8BC5-4253FE1FFDD5}"/>
              </a:ext>
            </a:extLst>
          </p:cNvPr>
          <p:cNvSpPr/>
          <p:nvPr/>
        </p:nvSpPr>
        <p:spPr>
          <a:xfrm>
            <a:off x="133350" y="561975"/>
            <a:ext cx="2505076" cy="70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766777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WordArt 4"/>
          <p:cNvSpPr>
            <a:spLocks noChangeArrowheads="1" noChangeShapeType="1" noTextEdit="1"/>
          </p:cNvSpPr>
          <p:nvPr/>
        </p:nvSpPr>
        <p:spPr bwMode="auto">
          <a:xfrm>
            <a:off x="2823555" y="1830829"/>
            <a:ext cx="6620994" cy="291095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5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XIN CẢM ƠN </a:t>
            </a:r>
          </a:p>
          <a:p>
            <a:pPr algn="ctr"/>
            <a:r>
              <a:rPr lang="vi-VN" sz="3595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QUÝ THẦY CÔ VÀ CÁC EM HỌC SINH ĐÃ THEO DÕI!!!</a:t>
            </a:r>
            <a:endParaRPr lang="en-US" sz="3595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pic>
        <p:nvPicPr>
          <p:cNvPr id="31749" name="Picture 5" descr="Picture16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9798" y="4348"/>
            <a:ext cx="3207441" cy="310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Picture16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763" y="3744513"/>
            <a:ext cx="3207440" cy="310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lumen-pflanzen038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825" y="4349"/>
            <a:ext cx="1750378" cy="149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blumen-pflanzen038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97" y="5027172"/>
            <a:ext cx="1750378" cy="149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WordArt 9"/>
          <p:cNvSpPr>
            <a:spLocks noChangeArrowheads="1" noChangeShapeType="1" noTextEdit="1"/>
          </p:cNvSpPr>
          <p:nvPr/>
        </p:nvSpPr>
        <p:spPr bwMode="auto">
          <a:xfrm>
            <a:off x="3356278" y="1069795"/>
            <a:ext cx="5631650" cy="273972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595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bg2"/>
                </a:solidFill>
                <a:latin typeface="Times New Roman"/>
                <a:cs typeface="Times New Roman"/>
              </a:rPr>
              <a:t>BÀI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23898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Ba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bảy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mười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37 012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0" y="252883"/>
            <a:ext cx="7696199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lăm</a:t>
            </a:r>
            <a:endParaRPr lang="en-US" sz="36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99 125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5984" y="2621508"/>
            <a:ext cx="109359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</a:rPr>
              <a:t> 63, 64: </a:t>
            </a:r>
            <a:r>
              <a:rPr lang="en-US" sz="4000" b="1" dirty="0" err="1" smtClean="0">
                <a:solidFill>
                  <a:srgbClr val="FF0000"/>
                </a:solidFill>
              </a:rPr>
              <a:t>Phép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cộng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phép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trừ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                 </a:t>
            </a:r>
            <a:r>
              <a:rPr lang="en-US" sz="4000" b="1" dirty="0" err="1" smtClean="0">
                <a:solidFill>
                  <a:srgbClr val="FF0000"/>
                </a:solidFill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phạm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vi </a:t>
            </a:r>
            <a:r>
              <a:rPr lang="en-US" sz="4000" b="1" dirty="0" smtClean="0">
                <a:solidFill>
                  <a:srgbClr val="FF0000"/>
                </a:solidFill>
              </a:rPr>
              <a:t>100 </a:t>
            </a:r>
            <a:r>
              <a:rPr lang="en-US" sz="4000" b="1" dirty="0">
                <a:solidFill>
                  <a:srgbClr val="FF0000"/>
                </a:solidFill>
              </a:rPr>
              <a:t>000</a:t>
            </a:r>
          </a:p>
          <a:p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84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D3CD5D-3B70-1093-CDED-683B0DA04E2D}"/>
              </a:ext>
            </a:extLst>
          </p:cNvPr>
          <p:cNvSpPr txBox="1"/>
          <p:nvPr/>
        </p:nvSpPr>
        <p:spPr>
          <a:xfrm>
            <a:off x="916805" y="248070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Tính nhẩm được phép </a:t>
            </a:r>
            <a:r>
              <a:rPr lang="vi-VN" sz="3200" b="1" dirty="0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 dirty="0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200" dirty="0" smtClean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vi-VN" sz="3200" dirty="0"/>
              <a:t>trừ</a:t>
            </a:r>
            <a:r>
              <a:rPr lang="vi-VN" sz="3200" b="1" dirty="0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số tròn </a:t>
            </a:r>
            <a:r>
              <a:rPr lang="vi-VN" sz="3200" b="1" dirty="0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 </a:t>
            </a: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phạm vi 100 000.</a:t>
            </a:r>
            <a:endParaRPr lang="en-US" sz="3200" b="1" i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D63C8E-72C9-4E6F-91E9-14A9AAB9C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6AE888-67F5-9394-2506-D1521E2B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2570621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BC5BCE-777D-76E0-6FEE-5BE3865F4665}"/>
              </a:ext>
            </a:extLst>
          </p:cNvPr>
          <p:cNvSpPr txBox="1"/>
          <p:nvPr/>
        </p:nvSpPr>
        <p:spPr>
          <a:xfrm>
            <a:off x="1309494" y="1704229"/>
            <a:ext cx="9395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Thực hiện được phép </a:t>
            </a:r>
            <a:r>
              <a:rPr lang="vi-VN" sz="3200" b="1" dirty="0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vi-VN" sz="3200" b="1" dirty="0" smtClean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phạm vi 100 000.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23FDCECC-DF61-8421-3B44-38EE3609C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05" y="539324"/>
            <a:ext cx="5298954" cy="1052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A0C633-447D-0D00-D358-81C627348DAB}"/>
              </a:ext>
            </a:extLst>
          </p:cNvPr>
          <p:cNvSpPr txBox="1"/>
          <p:nvPr/>
        </p:nvSpPr>
        <p:spPr>
          <a:xfrm>
            <a:off x="4295714" y="849745"/>
            <a:ext cx="408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24F70-7F21-151D-1CF8-A805E9E0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86ACA0-6A74-9022-04B1-98741C0A9F83}"/>
              </a:ext>
            </a:extLst>
          </p:cNvPr>
          <p:cNvSpPr txBox="1"/>
          <p:nvPr/>
        </p:nvSpPr>
        <p:spPr>
          <a:xfrm>
            <a:off x="916805" y="3714108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cs typeface="Calibri" panose="020F0502020204030204" pitchFamily="34" charset="0"/>
              </a:rPr>
              <a:t>Giải được bài toán thực tế liên quan đến phép </a:t>
            </a:r>
            <a:r>
              <a:rPr lang="vi-VN" sz="3200" b="1" dirty="0" smtClean="0">
                <a:solidFill>
                  <a:srgbClr val="003399"/>
                </a:solidFill>
                <a:cs typeface="Calibri" panose="020F0502020204030204" pitchFamily="34" charset="0"/>
              </a:rPr>
              <a:t>cộng</a:t>
            </a:r>
            <a:r>
              <a:rPr lang="en-US" sz="3200" b="1" dirty="0" smtClean="0">
                <a:solidFill>
                  <a:srgbClr val="003399"/>
                </a:solidFill>
                <a:cs typeface="Calibri" panose="020F0502020204030204" pitchFamily="34" charset="0"/>
              </a:rPr>
              <a:t>,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vi-VN" sz="3200" dirty="0"/>
              <a:t>trừ</a:t>
            </a:r>
            <a:r>
              <a:rPr lang="vi-VN" sz="3200" b="1" dirty="0" smtClean="0">
                <a:solidFill>
                  <a:srgbClr val="003399"/>
                </a:solidFill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3399"/>
                </a:solidFill>
                <a:cs typeface="Calibri" panose="020F0502020204030204" pitchFamily="34" charset="0"/>
              </a:rPr>
              <a:t>trong phạm vi 100 000.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A309E7-1570-52CE-035A-E0341A38A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37707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6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1058</Words>
  <Application>Microsoft Office PowerPoint</Application>
  <PresentationFormat>Widescreen</PresentationFormat>
  <Paragraphs>224</Paragraphs>
  <Slides>33</Slides>
  <Notes>27</Notes>
  <HiddenSlides>0</HiddenSlides>
  <MMClips>13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微软雅黑</vt:lpstr>
      <vt:lpstr>宋体</vt:lpstr>
      <vt:lpstr>Arial</vt:lpstr>
      <vt:lpstr>Arial Black</vt:lpstr>
      <vt:lpstr>Bebas Neue</vt:lpstr>
      <vt:lpstr>Calibri</vt:lpstr>
      <vt:lpstr>Cambria</vt:lpstr>
      <vt:lpstr>等线</vt:lpstr>
      <vt:lpstr>iCiel Crocante</vt:lpstr>
      <vt:lpstr>Karla</vt:lpstr>
      <vt:lpstr>Love Ya Like A Sister</vt:lpstr>
      <vt:lpstr>Tahoma</vt:lpstr>
      <vt:lpstr>Times New Roman</vt:lpstr>
      <vt:lpstr>Wingdings</vt:lpstr>
      <vt:lpstr>Office 主题</vt:lpstr>
      <vt:lpstr>Printable Number Sense Activities for Pre-K by Slidesgo</vt:lpstr>
      <vt:lpstr>2_Office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51</cp:revision>
  <dcterms:created xsi:type="dcterms:W3CDTF">2023-02-04T23:13:20Z</dcterms:created>
  <dcterms:modified xsi:type="dcterms:W3CDTF">2024-03-11T08:30:44Z</dcterms:modified>
</cp:coreProperties>
</file>