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 id="2147483686" r:id="rId3"/>
  </p:sldMasterIdLst>
  <p:notesMasterIdLst>
    <p:notesMasterId r:id="rId36"/>
  </p:notesMasterIdLst>
  <p:sldIdLst>
    <p:sldId id="256" r:id="rId4"/>
    <p:sldId id="269" r:id="rId5"/>
    <p:sldId id="681" r:id="rId6"/>
    <p:sldId id="275" r:id="rId7"/>
    <p:sldId id="684" r:id="rId8"/>
    <p:sldId id="714" r:id="rId9"/>
    <p:sldId id="715" r:id="rId10"/>
    <p:sldId id="716" r:id="rId11"/>
    <p:sldId id="732" r:id="rId12"/>
    <p:sldId id="683" r:id="rId13"/>
    <p:sldId id="742" r:id="rId14"/>
    <p:sldId id="712" r:id="rId15"/>
    <p:sldId id="733" r:id="rId16"/>
    <p:sldId id="743" r:id="rId17"/>
    <p:sldId id="752" r:id="rId18"/>
    <p:sldId id="753" r:id="rId19"/>
    <p:sldId id="271" r:id="rId20"/>
    <p:sldId id="274" r:id="rId21"/>
    <p:sldId id="762" r:id="rId22"/>
    <p:sldId id="273" r:id="rId23"/>
    <p:sldId id="314" r:id="rId24"/>
    <p:sldId id="308" r:id="rId25"/>
    <p:sldId id="764" r:id="rId26"/>
    <p:sldId id="309" r:id="rId27"/>
    <p:sldId id="310" r:id="rId28"/>
    <p:sldId id="313" r:id="rId29"/>
    <p:sldId id="312" r:id="rId30"/>
    <p:sldId id="278" r:id="rId31"/>
    <p:sldId id="763" r:id="rId32"/>
    <p:sldId id="279" r:id="rId33"/>
    <p:sldId id="695" r:id="rId34"/>
    <p:sldId id="265" r:id="rId35"/>
  </p:sldIdLst>
  <p:sldSz cx="12192000" cy="6858000"/>
  <p:notesSz cx="6858000" cy="9144000"/>
  <p:embeddedFontLst>
    <p:embeddedFont>
      <p:font typeface="UD Digi Kyokasho N-B" panose="02020700000000000000" pitchFamily="17" charset="-128"/>
      <p:bold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EB"/>
    <a:srgbClr val="E5E2FE"/>
    <a:srgbClr val="FDE7ED"/>
    <a:srgbClr val="F9C1D0"/>
    <a:srgbClr val="E5EEFF"/>
    <a:srgbClr val="EBF0FF"/>
    <a:srgbClr val="F0F0F0"/>
    <a:srgbClr val="8781BD"/>
    <a:srgbClr val="FACA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D55E7-3C57-477B-90A2-578455D5957F}"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5212F-93BA-4C28-BA4A-A9BFD03AC047}" type="slidenum">
              <a:rPr lang="en-US" smtClean="0"/>
              <a:t>‹#›</a:t>
            </a:fld>
            <a:endParaRPr lang="en-US"/>
          </a:p>
        </p:txBody>
      </p:sp>
    </p:spTree>
    <p:extLst>
      <p:ext uri="{BB962C8B-B14F-4D97-AF65-F5344CB8AC3E}">
        <p14:creationId xmlns:p14="http://schemas.microsoft.com/office/powerpoint/2010/main" val="356225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5212F-93BA-4C28-BA4A-A9BFD03AC047}" type="slidenum">
              <a:rPr lang="en-US" smtClean="0"/>
              <a:t>5</a:t>
            </a:fld>
            <a:endParaRPr lang="en-US"/>
          </a:p>
        </p:txBody>
      </p:sp>
    </p:spTree>
    <p:extLst>
      <p:ext uri="{BB962C8B-B14F-4D97-AF65-F5344CB8AC3E}">
        <p14:creationId xmlns:p14="http://schemas.microsoft.com/office/powerpoint/2010/main" val="167709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74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5996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557931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857566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8028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601079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503115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191898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67060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5179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755191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12/19/2024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974922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764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903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378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90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758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073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80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886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112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323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3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12/19/2024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13067486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43875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hyperlink" Target="https://www.hoc10.vn/doc-sach/lich-su-va-dia-li-5/1/684/72/"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lich-su-va-dia-li-5/1/684/70/"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4.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slide" Target="slide23.xml"/><Relationship Id="rId17" Type="http://schemas.openxmlformats.org/officeDocument/2006/relationships/image" Target="../media/image37.jpeg"/><Relationship Id="rId2" Type="http://schemas.openxmlformats.org/officeDocument/2006/relationships/slide" Target="slide28.xml"/><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slide" Target="slide26.xml"/><Relationship Id="rId10" Type="http://schemas.openxmlformats.org/officeDocument/2006/relationships/image" Target="../media/image35.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slide" Target="slide25.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22.xml"/><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22.xml"/><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22.xml"/><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22.xml"/><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22.xml"/><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hyperlink" Target="https://www.hoc10.vn/doc-sach/lich-su-va-dia-li-5/1/684/72/" TargetMode="External"/><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rOYIJ2KkVeM"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lich-su-va-dia-li-5/1/684/70/"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65AA9FA-793D-D128-2036-D13B4C213B18}"/>
              </a:ext>
            </a:extLst>
          </p:cNvPr>
          <p:cNvSpPr txBox="1">
            <a:spLocks/>
          </p:cNvSpPr>
          <p:nvPr/>
        </p:nvSpPr>
        <p:spPr>
          <a:xfrm>
            <a:off x="91909" y="3376066"/>
            <a:ext cx="12008177"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6000" b="1" dirty="0">
                <a:solidFill>
                  <a:srgbClr val="FF0000"/>
                </a:solidFill>
                <a:latin typeface="UTM Avo" panose="02040603050506020204" pitchFamily="18" charset="0"/>
              </a:rPr>
              <a:t>Bài 14: Chiến dịch </a:t>
            </a:r>
          </a:p>
          <a:p>
            <a:pPr>
              <a:lnSpc>
                <a:spcPct val="100000"/>
              </a:lnSpc>
              <a:spcBef>
                <a:spcPts val="0"/>
              </a:spcBef>
            </a:pPr>
            <a:r>
              <a:rPr lang="vi-VN" sz="6000" b="1" dirty="0">
                <a:solidFill>
                  <a:srgbClr val="FF0000"/>
                </a:solidFill>
                <a:latin typeface="UTM Avo" panose="02040603050506020204" pitchFamily="18" charset="0"/>
              </a:rPr>
              <a:t>Điện Biên Phủ năm 1954 </a:t>
            </a:r>
          </a:p>
          <a:p>
            <a:pPr>
              <a:lnSpc>
                <a:spcPct val="100000"/>
              </a:lnSpc>
              <a:spcBef>
                <a:spcPts val="0"/>
              </a:spcBef>
            </a:pPr>
            <a:r>
              <a:rPr lang="vi-VN" sz="6000" b="1" dirty="0">
                <a:solidFill>
                  <a:srgbClr val="FF0000"/>
                </a:solidFill>
                <a:latin typeface="UTM Avo" panose="02040603050506020204" pitchFamily="18" charset="0"/>
              </a:rPr>
              <a:t>(Phần </a:t>
            </a:r>
            <a:r>
              <a:rPr lang="en-US" sz="6000" b="1" dirty="0">
                <a:solidFill>
                  <a:srgbClr val="FF0000"/>
                </a:solidFill>
                <a:latin typeface="UTM Avo" panose="02040603050506020204" pitchFamily="18" charset="0"/>
              </a:rPr>
              <a:t>2</a:t>
            </a:r>
            <a:r>
              <a:rPr lang="vi-VN" sz="6000" b="1" dirty="0">
                <a:solidFill>
                  <a:srgbClr val="FF0000"/>
                </a:solidFill>
                <a:latin typeface="UTM Avo" panose="02040603050506020204" pitchFamily="18" charset="0"/>
              </a:rPr>
              <a:t>)</a:t>
            </a:r>
            <a:endParaRPr lang="en-US" sz="6000" b="1" dirty="0">
              <a:solidFill>
                <a:srgbClr val="FF0000"/>
              </a:solidFill>
              <a:latin typeface="UTM Avo" panose="02040603050506020204" pitchFamily="18" charset="0"/>
            </a:endParaRPr>
          </a:p>
        </p:txBody>
      </p:sp>
      <p:sp>
        <p:nvSpPr>
          <p:cNvPr id="3" name="Title 1">
            <a:extLst>
              <a:ext uri="{FF2B5EF4-FFF2-40B4-BE49-F238E27FC236}">
                <a16:creationId xmlns:a16="http://schemas.microsoft.com/office/drawing/2014/main" id="{7C767A0F-4A96-6468-52E1-BDEFFE1E4D5D}"/>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7" name="TextBox 6">
            <a:extLst>
              <a:ext uri="{FF2B5EF4-FFF2-40B4-BE49-F238E27FC236}">
                <a16:creationId xmlns:a16="http://schemas.microsoft.com/office/drawing/2014/main" id="{B0D08641-5432-27FE-8E63-C583C6B95E50}"/>
              </a:ext>
            </a:extLst>
          </p:cNvPr>
          <p:cNvSpPr txBox="1"/>
          <p:nvPr/>
        </p:nvSpPr>
        <p:spPr>
          <a:xfrm>
            <a:off x="1307626" y="1390907"/>
            <a:ext cx="9576745" cy="1985159"/>
          </a:xfrm>
          <a:prstGeom prst="rect">
            <a:avLst/>
          </a:prstGeom>
          <a:noFill/>
        </p:spPr>
        <p:txBody>
          <a:bodyPr wrap="square">
            <a:spAutoFit/>
          </a:bodyPr>
          <a:lstStyle/>
          <a:p>
            <a:pPr algn="ctr">
              <a:spcBef>
                <a:spcPts val="1200"/>
              </a:spcBef>
              <a:spcAft>
                <a:spcPts val="600"/>
              </a:spcAft>
            </a:pPr>
            <a:r>
              <a:rPr lang="en-US" sz="5400" b="1" dirty="0" err="1">
                <a:solidFill>
                  <a:srgbClr val="002060"/>
                </a:solidFill>
                <a:latin typeface="UTM Avo" panose="02040603050506020204" pitchFamily="18" charset="0"/>
              </a:rPr>
              <a:t>Xây</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dựng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và</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bảo</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vệ</a:t>
            </a:r>
            <a:r>
              <a:rPr lang="en-US" sz="5400" b="1" dirty="0">
                <a:solidFill>
                  <a:srgbClr val="002060"/>
                </a:solidFill>
                <a:latin typeface="UTM Avo" panose="02040603050506020204" pitchFamily="18" charset="0"/>
              </a:rPr>
              <a:t> </a:t>
            </a:r>
          </a:p>
          <a:p>
            <a:pPr algn="ctr">
              <a:spcBef>
                <a:spcPts val="1200"/>
              </a:spcBef>
              <a:spcAft>
                <a:spcPts val="600"/>
              </a:spcAft>
            </a:pPr>
            <a:r>
              <a:rPr lang="en-US" sz="5400" b="1" dirty="0" err="1">
                <a:solidFill>
                  <a:srgbClr val="002060"/>
                </a:solidFill>
                <a:latin typeface="UTM Avo" panose="02040603050506020204" pitchFamily="18" charset="0"/>
              </a:rPr>
              <a:t>đất</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nước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Việt</a:t>
            </a:r>
            <a:r>
              <a:rPr lang="en-US" sz="5400" b="1" dirty="0">
                <a:solidFill>
                  <a:srgbClr val="002060"/>
                </a:solidFill>
                <a:latin typeface="UTM Avo" panose="02040603050506020204" pitchFamily="18" charset="0"/>
              </a:rPr>
              <a:t> Nam</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4A1D89E-7A85-CF04-1002-291F9C3D68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B32E7F-5B62-3C97-6B3A-8FD119C7BBEC}"/>
              </a:ext>
            </a:extLst>
          </p:cNvPr>
          <p:cNvSpPr txBox="1"/>
          <p:nvPr/>
        </p:nvSpPr>
        <p:spPr>
          <a:xfrm>
            <a:off x="6415884" y="5241258"/>
            <a:ext cx="5156802" cy="1280030"/>
          </a:xfrm>
          <a:prstGeom prst="rect">
            <a:avLst/>
          </a:prstGeom>
          <a:noFill/>
        </p:spPr>
        <p:txBody>
          <a:bodyPr wrap="square">
            <a:spAutoFit/>
          </a:bodyPr>
          <a:lstStyle/>
          <a:p>
            <a:pPr algn="ctr">
              <a:lnSpc>
                <a:spcPct val="150000"/>
              </a:lnSpc>
              <a:buClr>
                <a:srgbClr val="000000"/>
              </a:buClr>
              <a:buFont typeface="Arial"/>
              <a:buNone/>
            </a:pPr>
            <a:r>
              <a:rPr lang="vi-VN" kern="0" dirty="0">
                <a:solidFill>
                  <a:srgbClr val="000000"/>
                </a:solidFill>
                <a:latin typeface="UTM Avo" panose="02040603050506020204" pitchFamily="18" charset="0"/>
                <a:cs typeface="Arial"/>
                <a:sym typeface="Arial"/>
              </a:rPr>
              <a:t>Đại tướng Võ Nguyên Giáp quan sát trận địa lần cuối cùng trước khi phát lệnh mở màn chiến dịch Điện Biên Phủ</a:t>
            </a:r>
          </a:p>
        </p:txBody>
      </p:sp>
      <p:sp>
        <p:nvSpPr>
          <p:cNvPr id="5" name="TextBox 4">
            <a:extLst>
              <a:ext uri="{FF2B5EF4-FFF2-40B4-BE49-F238E27FC236}">
                <a16:creationId xmlns:a16="http://schemas.microsoft.com/office/drawing/2014/main" id="{F28C48F9-DE8C-C3B5-90F5-3DDBB34FD2F7}"/>
              </a:ext>
            </a:extLst>
          </p:cNvPr>
          <p:cNvSpPr txBox="1"/>
          <p:nvPr/>
        </p:nvSpPr>
        <p:spPr>
          <a:xfrm>
            <a:off x="965858" y="1661069"/>
            <a:ext cx="4733574" cy="864532"/>
          </a:xfrm>
          <a:prstGeom prst="rect">
            <a:avLst/>
          </a:prstGeom>
          <a:noFill/>
        </p:spPr>
        <p:txBody>
          <a:bodyPr wrap="square">
            <a:spAutoFit/>
          </a:bodyPr>
          <a:lstStyle/>
          <a:p>
            <a:pPr algn="ctr">
              <a:lnSpc>
                <a:spcPct val="150000"/>
              </a:lnSpc>
              <a:buClr>
                <a:srgbClr val="000000"/>
              </a:buClr>
              <a:buFont typeface="Arial"/>
              <a:buNone/>
            </a:pPr>
            <a:r>
              <a:rPr lang="en-US" kern="0" dirty="0" err="1">
                <a:solidFill>
                  <a:srgbClr val="000000"/>
                </a:solidFill>
                <a:latin typeface="UTM Avo" panose="02040603050506020204" pitchFamily="18" charset="0"/>
                <a:cs typeface="Arial"/>
                <a:sym typeface="Arial"/>
              </a:rPr>
              <a:t>Bộ</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Chính</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trị</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họp</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để</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nghe</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Tổng</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Quân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ủy</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quyết</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định</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mở</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Chiến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dịch</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Điện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Biên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phủ</a:t>
            </a:r>
            <a:endParaRPr lang="en-US" kern="0" dirty="0">
              <a:solidFill>
                <a:srgbClr val="000000"/>
              </a:solidFill>
              <a:latin typeface="UTM Avo" panose="02040603050506020204" pitchFamily="18" charset="0"/>
              <a:cs typeface="Arial"/>
              <a:sym typeface="Arial"/>
            </a:endParaRPr>
          </a:p>
        </p:txBody>
      </p:sp>
      <p:pic>
        <p:nvPicPr>
          <p:cNvPr id="11" name="Picture 10">
            <a:extLst>
              <a:ext uri="{FF2B5EF4-FFF2-40B4-BE49-F238E27FC236}">
                <a16:creationId xmlns:a16="http://schemas.microsoft.com/office/drawing/2014/main" id="{EB163FCC-F0E8-E7FC-B57A-0F7E8649F353}"/>
              </a:ext>
            </a:extLst>
          </p:cNvPr>
          <p:cNvPicPr/>
          <p:nvPr/>
        </p:nvPicPr>
        <p:blipFill>
          <a:blip r:embed="rId3"/>
          <a:stretch>
            <a:fillRect/>
          </a:stretch>
        </p:blipFill>
        <p:spPr>
          <a:xfrm>
            <a:off x="957789" y="2641215"/>
            <a:ext cx="4733574" cy="3880073"/>
          </a:xfrm>
          <a:prstGeom prst="rect">
            <a:avLst/>
          </a:prstGeom>
        </p:spPr>
      </p:pic>
      <p:pic>
        <p:nvPicPr>
          <p:cNvPr id="12" name="Picture 11">
            <a:extLst>
              <a:ext uri="{FF2B5EF4-FFF2-40B4-BE49-F238E27FC236}">
                <a16:creationId xmlns:a16="http://schemas.microsoft.com/office/drawing/2014/main" id="{AE9422E0-C332-9A2E-8BA2-8A67CDAF9BED}"/>
              </a:ext>
            </a:extLst>
          </p:cNvPr>
          <p:cNvPicPr/>
          <p:nvPr/>
        </p:nvPicPr>
        <p:blipFill>
          <a:blip r:embed="rId4"/>
          <a:stretch>
            <a:fillRect/>
          </a:stretch>
        </p:blipFill>
        <p:spPr>
          <a:xfrm>
            <a:off x="6415884" y="1705396"/>
            <a:ext cx="5156801" cy="3535862"/>
          </a:xfrm>
          <a:prstGeom prst="rect">
            <a:avLst/>
          </a:prstGeom>
        </p:spPr>
      </p:pic>
    </p:spTree>
    <p:extLst>
      <p:ext uri="{BB962C8B-B14F-4D97-AF65-F5344CB8AC3E}">
        <p14:creationId xmlns:p14="http://schemas.microsoft.com/office/powerpoint/2010/main" val="10484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1CE714-5900-7C2F-EA4E-8538BEF561B2}"/>
            </a:ext>
          </a:extLst>
        </p:cNvPr>
        <p:cNvGrpSpPr/>
        <p:nvPr/>
      </p:nvGrpSpPr>
      <p:grpSpPr>
        <a:xfrm>
          <a:off x="0" y="0"/>
          <a:ext cx="0" cy="0"/>
          <a:chOff x="0" y="0"/>
          <a:chExt cx="0" cy="0"/>
        </a:xfrm>
      </p:grpSpPr>
      <p:pic>
        <p:nvPicPr>
          <p:cNvPr id="3" name="Picture 2" descr="Chiến dịch Điện Biên Phủ – Wikipedia tiếng Việt">
            <a:extLst>
              <a:ext uri="{FF2B5EF4-FFF2-40B4-BE49-F238E27FC236}">
                <a16:creationId xmlns:a16="http://schemas.microsoft.com/office/drawing/2014/main" id="{28E0229F-F1EF-F42C-5817-07DDF8EA3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901" y="2079792"/>
            <a:ext cx="5399315" cy="32802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A034B2-878F-F793-CED4-BC8698F3BC7B}"/>
              </a:ext>
            </a:extLst>
          </p:cNvPr>
          <p:cNvSpPr txBox="1"/>
          <p:nvPr/>
        </p:nvSpPr>
        <p:spPr>
          <a:xfrm>
            <a:off x="6843186" y="5360082"/>
            <a:ext cx="4722744" cy="864532"/>
          </a:xfrm>
          <a:prstGeom prst="rect">
            <a:avLst/>
          </a:prstGeom>
          <a:noFill/>
        </p:spPr>
        <p:txBody>
          <a:bodyPr wrap="square">
            <a:spAutoFit/>
          </a:bodyPr>
          <a:lstStyle/>
          <a:p>
            <a:pPr algn="ctr">
              <a:lnSpc>
                <a:spcPct val="150000"/>
              </a:lnSpc>
              <a:buClr>
                <a:srgbClr val="000000"/>
              </a:buClr>
              <a:buFont typeface="Arial"/>
              <a:buNone/>
            </a:pPr>
            <a:r>
              <a:rPr lang="vi-VN" kern="0" dirty="0">
                <a:solidFill>
                  <a:srgbClr val="000000"/>
                </a:solidFill>
                <a:latin typeface="UTM Avo" panose="02040603050506020204" pitchFamily="18" charset="0"/>
                <a:cs typeface="Arial"/>
                <a:sym typeface="Arial"/>
              </a:rPr>
              <a:t>Quân ta phất cờ chiến thắng trên nóc hầm của tướng Đờ Cát-xtơ-ri</a:t>
            </a:r>
          </a:p>
        </p:txBody>
      </p:sp>
      <p:sp>
        <p:nvSpPr>
          <p:cNvPr id="5" name="TextBox 4">
            <a:extLst>
              <a:ext uri="{FF2B5EF4-FFF2-40B4-BE49-F238E27FC236}">
                <a16:creationId xmlns:a16="http://schemas.microsoft.com/office/drawing/2014/main" id="{F5B98836-CED2-12E8-CDA2-7DA2E279C7DE}"/>
              </a:ext>
            </a:extLst>
          </p:cNvPr>
          <p:cNvSpPr txBox="1"/>
          <p:nvPr/>
        </p:nvSpPr>
        <p:spPr>
          <a:xfrm>
            <a:off x="509484" y="1627138"/>
            <a:ext cx="5083002" cy="1280030"/>
          </a:xfrm>
          <a:prstGeom prst="rect">
            <a:avLst/>
          </a:prstGeom>
          <a:noFill/>
        </p:spPr>
        <p:txBody>
          <a:bodyPr wrap="square">
            <a:spAutoFit/>
          </a:bodyPr>
          <a:lstStyle/>
          <a:p>
            <a:pPr algn="ctr">
              <a:lnSpc>
                <a:spcPct val="150000"/>
              </a:lnSpc>
              <a:buClr>
                <a:srgbClr val="000000"/>
              </a:buClr>
              <a:buFont typeface="Arial"/>
              <a:buNone/>
            </a:pPr>
            <a:r>
              <a:rPr lang="en-US" kern="0" dirty="0" err="1">
                <a:solidFill>
                  <a:srgbClr val="000000"/>
                </a:solidFill>
                <a:latin typeface="UTM Avo" panose="02040603050506020204" pitchFamily="18" charset="0"/>
                <a:cs typeface="Arial"/>
                <a:sym typeface="Arial"/>
              </a:rPr>
              <a:t>Bộ</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đội</a:t>
            </a:r>
            <a:r>
              <a:rPr lang="en-US" kern="0" dirty="0">
                <a:solidFill>
                  <a:srgbClr val="000000"/>
                </a:solidFill>
                <a:latin typeface="UTM Avo" panose="02040603050506020204" pitchFamily="18" charset="0"/>
                <a:cs typeface="Arial"/>
                <a:sym typeface="Arial"/>
              </a:rPr>
              <a:t> ta </a:t>
            </a:r>
            <a:r>
              <a:rPr lang="en-US" kern="0" dirty="0" err="1">
                <a:solidFill>
                  <a:srgbClr val="000000"/>
                </a:solidFill>
                <a:latin typeface="UTM Avo" panose="02040603050506020204" pitchFamily="18" charset="0"/>
                <a:cs typeface="Arial"/>
                <a:sym typeface="Arial"/>
              </a:rPr>
              <a:t>xông</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lên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đánh</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chiếm</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cứ</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điểm</a:t>
            </a:r>
            <a:endParaRPr lang="en-US" kern="0" dirty="0">
              <a:solidFill>
                <a:srgbClr val="000000"/>
              </a:solidFill>
              <a:latin typeface="UTM Avo" panose="02040603050506020204" pitchFamily="18" charset="0"/>
              <a:cs typeface="Arial"/>
              <a:sym typeface="Arial"/>
            </a:endParaRPr>
          </a:p>
          <a:p>
            <a:pPr algn="ctr">
              <a:lnSpc>
                <a:spcPct val="150000"/>
              </a:lnSpc>
              <a:buClr>
                <a:srgbClr val="000000"/>
              </a:buClr>
              <a:buFont typeface="Arial"/>
              <a:buNone/>
            </a:pPr>
            <a:r>
              <a:rPr lang="en-US" kern="0" dirty="0">
                <a:solidFill>
                  <a:srgbClr val="000000"/>
                </a:solidFill>
                <a:latin typeface="UTM Avo" panose="02040603050506020204" pitchFamily="18" charset="0"/>
                <a:cs typeface="Arial"/>
                <a:sym typeface="Arial"/>
              </a:rPr>
              <a:t>Him Lam, </a:t>
            </a:r>
            <a:r>
              <a:rPr lang="en-US" kern="0" dirty="0" err="1">
                <a:solidFill>
                  <a:srgbClr val="000000"/>
                </a:solidFill>
                <a:latin typeface="UTM Avo" panose="02040603050506020204" pitchFamily="18" charset="0"/>
                <a:cs typeface="Arial"/>
                <a:sym typeface="Arial"/>
              </a:rPr>
              <a:t>mở</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màn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chiến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dịch</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Điện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Biên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Phủ</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chiều</a:t>
            </a:r>
            <a:r>
              <a:rPr lang="en-US" kern="0" dirty="0">
                <a:solidFill>
                  <a:srgbClr val="000000"/>
                </a:solidFill>
                <a:latin typeface="UTM Avo" panose="02040603050506020204" pitchFamily="18" charset="0"/>
                <a:cs typeface="Arial"/>
                <a:sym typeface="Arial"/>
              </a:rPr>
              <a:t> 13/3/1954</a:t>
            </a:r>
          </a:p>
        </p:txBody>
      </p:sp>
      <p:pic>
        <p:nvPicPr>
          <p:cNvPr id="6" name="Picture 5">
            <a:extLst>
              <a:ext uri="{FF2B5EF4-FFF2-40B4-BE49-F238E27FC236}">
                <a16:creationId xmlns:a16="http://schemas.microsoft.com/office/drawing/2014/main" id="{D043B848-38C0-8CD7-7324-8AEEA067F860}"/>
              </a:ext>
            </a:extLst>
          </p:cNvPr>
          <p:cNvPicPr/>
          <p:nvPr/>
        </p:nvPicPr>
        <p:blipFill>
          <a:blip r:embed="rId4"/>
          <a:stretch>
            <a:fillRect/>
          </a:stretch>
        </p:blipFill>
        <p:spPr>
          <a:xfrm>
            <a:off x="561053" y="3012272"/>
            <a:ext cx="4979865" cy="3723109"/>
          </a:xfrm>
          <a:prstGeom prst="rect">
            <a:avLst/>
          </a:prstGeom>
        </p:spPr>
      </p:pic>
    </p:spTree>
    <p:extLst>
      <p:ext uri="{BB962C8B-B14F-4D97-AF65-F5344CB8AC3E}">
        <p14:creationId xmlns:p14="http://schemas.microsoft.com/office/powerpoint/2010/main" val="252808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1D1906-1403-4F74-8B84-40E382D61D27}"/>
            </a:ext>
          </a:extLst>
        </p:cNvPr>
        <p:cNvGrpSpPr/>
        <p:nvPr/>
      </p:nvGrpSpPr>
      <p:grpSpPr>
        <a:xfrm>
          <a:off x="0" y="0"/>
          <a:ext cx="0" cy="0"/>
          <a:chOff x="0" y="0"/>
          <a:chExt cx="0" cy="0"/>
        </a:xfrm>
      </p:grpSpPr>
      <p:pic>
        <p:nvPicPr>
          <p:cNvPr id="2" name="Picture 2" descr="Các vị trí của địch trên đồi Him Lam bị tiêu diệt ngay trong ngày 13/3/1954, ngày mở đầu chiến dịch">
            <a:extLst>
              <a:ext uri="{FF2B5EF4-FFF2-40B4-BE49-F238E27FC236}">
                <a16:creationId xmlns:a16="http://schemas.microsoft.com/office/drawing/2014/main" id="{B4331849-10C8-8D5B-E85C-8CA74BDA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33" y="1866900"/>
            <a:ext cx="5537591" cy="34004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3D3841-A0AC-CCB2-603B-6BA5818FDC37}"/>
              </a:ext>
            </a:extLst>
          </p:cNvPr>
          <p:cNvSpPr txBox="1"/>
          <p:nvPr/>
        </p:nvSpPr>
        <p:spPr>
          <a:xfrm>
            <a:off x="978246" y="5353052"/>
            <a:ext cx="4825164" cy="1280030"/>
          </a:xfrm>
          <a:prstGeom prst="rect">
            <a:avLst/>
          </a:prstGeom>
          <a:noFill/>
        </p:spPr>
        <p:txBody>
          <a:bodyPr wrap="square">
            <a:spAutoFit/>
          </a:bodyPr>
          <a:lstStyle/>
          <a:p>
            <a:pPr algn="ctr">
              <a:lnSpc>
                <a:spcPct val="150000"/>
              </a:lnSpc>
              <a:buClr>
                <a:srgbClr val="000000"/>
              </a:buClr>
              <a:buFont typeface="Arial"/>
              <a:buNone/>
            </a:pPr>
            <a:r>
              <a:rPr lang="en-US" kern="0" dirty="0" err="1">
                <a:solidFill>
                  <a:srgbClr val="000000"/>
                </a:solidFill>
                <a:latin typeface="UTM Avo" panose="02040603050506020204" pitchFamily="18" charset="0"/>
                <a:cs typeface="Arial"/>
                <a:sym typeface="Arial"/>
              </a:rPr>
              <a:t>Các</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vị</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trí</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của</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địch</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trên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đồi</a:t>
            </a:r>
            <a:r>
              <a:rPr lang="en-US" kern="0" dirty="0">
                <a:solidFill>
                  <a:srgbClr val="000000"/>
                </a:solidFill>
                <a:latin typeface="UTM Avo" panose="02040603050506020204" pitchFamily="18" charset="0"/>
                <a:cs typeface="Arial"/>
                <a:sym typeface="Arial"/>
              </a:rPr>
              <a:t> Him Lam </a:t>
            </a:r>
            <a:r>
              <a:rPr lang="en-US" kern="0" dirty="0" err="1">
                <a:solidFill>
                  <a:srgbClr val="000000"/>
                </a:solidFill>
                <a:latin typeface="UTM Avo" panose="02040603050506020204" pitchFamily="18" charset="0"/>
                <a:cs typeface="Arial"/>
                <a:sym typeface="Arial"/>
              </a:rPr>
              <a:t>bị</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tiêu</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diệt</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ngay</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trong</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ngày</a:t>
            </a:r>
            <a:r>
              <a:rPr lang="en-US" kern="0" dirty="0">
                <a:solidFill>
                  <a:srgbClr val="000000"/>
                </a:solidFill>
                <a:latin typeface="UTM Avo" panose="02040603050506020204" pitchFamily="18" charset="0"/>
                <a:cs typeface="Arial"/>
                <a:sym typeface="Arial"/>
              </a:rPr>
              <a:t> 13/3/1954, </a:t>
            </a:r>
            <a:r>
              <a:rPr lang="en-US" kern="0" dirty="0" err="1">
                <a:solidFill>
                  <a:srgbClr val="000000"/>
                </a:solidFill>
                <a:latin typeface="UTM Avo" panose="02040603050506020204" pitchFamily="18" charset="0"/>
                <a:cs typeface="Arial"/>
                <a:sym typeface="Arial"/>
              </a:rPr>
              <a:t>ngày</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mở</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đầu</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chiến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dịch</a:t>
            </a:r>
            <a:endParaRPr lang="en-US" kern="0" dirty="0">
              <a:solidFill>
                <a:srgbClr val="000000"/>
              </a:solidFill>
              <a:latin typeface="UTM Avo" panose="02040603050506020204" pitchFamily="18" charset="0"/>
              <a:cs typeface="Arial"/>
              <a:sym typeface="Arial"/>
            </a:endParaRPr>
          </a:p>
        </p:txBody>
      </p:sp>
      <p:pic>
        <p:nvPicPr>
          <p:cNvPr id="6" name="Picture 4" descr="Trần Can - Người anh hùng cắm cờ trên cứ điểm Him Lam">
            <a:extLst>
              <a:ext uri="{FF2B5EF4-FFF2-40B4-BE49-F238E27FC236}">
                <a16:creationId xmlns:a16="http://schemas.microsoft.com/office/drawing/2014/main" id="{0CB14696-E788-FD27-75E3-D336F1336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024" y="1866901"/>
            <a:ext cx="5107986" cy="34004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638686-D75F-FD81-9B40-1A22D54EFF49}"/>
              </a:ext>
            </a:extLst>
          </p:cNvPr>
          <p:cNvSpPr txBox="1"/>
          <p:nvPr/>
        </p:nvSpPr>
        <p:spPr>
          <a:xfrm>
            <a:off x="7014846" y="5353052"/>
            <a:ext cx="4218342" cy="864532"/>
          </a:xfrm>
          <a:prstGeom prst="rect">
            <a:avLst/>
          </a:prstGeom>
          <a:noFill/>
        </p:spPr>
        <p:txBody>
          <a:bodyPr wrap="square">
            <a:spAutoFit/>
          </a:bodyPr>
          <a:lstStyle/>
          <a:p>
            <a:pPr algn="ctr">
              <a:lnSpc>
                <a:spcPct val="150000"/>
              </a:lnSpc>
              <a:spcAft>
                <a:spcPts val="1500"/>
              </a:spcAft>
              <a:buClr>
                <a:srgbClr val="000000"/>
              </a:buClr>
              <a:buFont typeface="Arial"/>
              <a:buNone/>
            </a:pPr>
            <a:r>
              <a:rPr lang="vi-VN" kern="0" dirty="0">
                <a:solidFill>
                  <a:srgbClr val="000000"/>
                </a:solidFill>
                <a:latin typeface="UTM Avo" panose="02040603050506020204" pitchFamily="18" charset="0"/>
                <a:cs typeface="Arial"/>
                <a:sym typeface="Arial"/>
              </a:rPr>
              <a:t>Trần Can - Người anh hùng cắm cờ trên cứ điểm Him Lam</a:t>
            </a:r>
          </a:p>
        </p:txBody>
      </p:sp>
    </p:spTree>
    <p:extLst>
      <p:ext uri="{BB962C8B-B14F-4D97-AF65-F5344CB8AC3E}">
        <p14:creationId xmlns:p14="http://schemas.microsoft.com/office/powerpoint/2010/main" val="22776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69CE2A-1CCC-F91A-197E-1EF6306B1BF9}"/>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B2CFD6E-9CC1-39DC-F9D2-CCBAE4D29F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924" y="1873470"/>
            <a:ext cx="5396495" cy="3629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59F1A8-50DE-95DF-1F9D-B99B8C26827B}"/>
              </a:ext>
            </a:extLst>
          </p:cNvPr>
          <p:cNvSpPr txBox="1"/>
          <p:nvPr/>
        </p:nvSpPr>
        <p:spPr>
          <a:xfrm>
            <a:off x="1123671" y="5583292"/>
            <a:ext cx="3777000" cy="864532"/>
          </a:xfrm>
          <a:prstGeom prst="rect">
            <a:avLst/>
          </a:prstGeom>
          <a:noFill/>
        </p:spPr>
        <p:txBody>
          <a:bodyPr wrap="square">
            <a:spAutoFit/>
          </a:bodyPr>
          <a:lstStyle/>
          <a:p>
            <a:pPr algn="ctr">
              <a:lnSpc>
                <a:spcPct val="150000"/>
              </a:lnSpc>
              <a:buClr>
                <a:srgbClr val="000000"/>
              </a:buClr>
              <a:buFont typeface="Arial"/>
              <a:buNone/>
            </a:pPr>
            <a:r>
              <a:rPr lang="en-US" kern="0" dirty="0" err="1">
                <a:solidFill>
                  <a:srgbClr val="000000"/>
                </a:solidFill>
                <a:latin typeface="UTM Avo" panose="02040603050506020204" pitchFamily="18" charset="0"/>
                <a:cs typeface="Arial"/>
                <a:sym typeface="Arial"/>
              </a:rPr>
              <a:t>Cuộc</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chiến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đấu</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ác</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liệt</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đang</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diễn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ra</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trên</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khu</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vực</a:t>
            </a:r>
            <a:r>
              <a:rPr lang="en-US" kern="0" dirty="0">
                <a:solidFill>
                  <a:srgbClr val="000000"/>
                </a:solidFill>
                <a:latin typeface="UTM Avo" panose="02040603050506020204" pitchFamily="18" charset="0"/>
                <a:cs typeface="Arial"/>
                <a:sym typeface="Arial"/>
              </a:rPr>
              <a:t> </a:t>
            </a:r>
            <a:r>
              <a:rPr lang="en-US" kern="0" dirty="0" err="1">
                <a:solidFill>
                  <a:srgbClr val="000000"/>
                </a:solidFill>
                <a:latin typeface="UTM Avo" panose="02040603050506020204" pitchFamily="18" charset="0"/>
                <a:cs typeface="Arial"/>
                <a:sym typeface="Arial"/>
              </a:rPr>
              <a:t>Đồi</a:t>
            </a:r>
            <a:r>
              <a:rPr lang="en-US" kern="0" dirty="0">
                <a:solidFill>
                  <a:srgbClr val="000000"/>
                </a:solidFill>
                <a:latin typeface="UTM Avo" panose="02040603050506020204" pitchFamily="18" charset="0"/>
                <a:cs typeface="Arial"/>
                <a:sym typeface="Arial"/>
              </a:rPr>
              <a:t> C</a:t>
            </a:r>
          </a:p>
        </p:txBody>
      </p:sp>
      <p:pic>
        <p:nvPicPr>
          <p:cNvPr id="5" name="Picture 4">
            <a:extLst>
              <a:ext uri="{FF2B5EF4-FFF2-40B4-BE49-F238E27FC236}">
                <a16:creationId xmlns:a16="http://schemas.microsoft.com/office/drawing/2014/main" id="{BB21F9C4-D04E-71D7-70FC-CCD358C7D2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1407" y="1873470"/>
            <a:ext cx="5827723" cy="3629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60475F-BC54-60E9-168F-84A8014587CA}"/>
              </a:ext>
            </a:extLst>
          </p:cNvPr>
          <p:cNvSpPr txBox="1"/>
          <p:nvPr/>
        </p:nvSpPr>
        <p:spPr>
          <a:xfrm>
            <a:off x="6959587" y="5583292"/>
            <a:ext cx="3911361" cy="864532"/>
          </a:xfrm>
          <a:prstGeom prst="rect">
            <a:avLst/>
          </a:prstGeom>
          <a:noFill/>
        </p:spPr>
        <p:txBody>
          <a:bodyPr wrap="square">
            <a:spAutoFit/>
          </a:bodyPr>
          <a:lstStyle/>
          <a:p>
            <a:pPr algn="ctr">
              <a:lnSpc>
                <a:spcPct val="150000"/>
              </a:lnSpc>
              <a:buClr>
                <a:srgbClr val="000000"/>
              </a:buClr>
            </a:pPr>
            <a:r>
              <a:rPr lang="vi-VN" kern="0" dirty="0">
                <a:solidFill>
                  <a:srgbClr val="000000"/>
                </a:solidFill>
                <a:latin typeface="UTM Avo" panose="02040603050506020204" pitchFamily="18" charset="0"/>
                <a:cs typeface="Arial"/>
                <a:sym typeface="Arial"/>
              </a:rPr>
              <a:t>Các đơn vị xung kích của ta đang tấn công địch trên đồi A1</a:t>
            </a:r>
          </a:p>
        </p:txBody>
      </p:sp>
    </p:spTree>
    <p:extLst>
      <p:ext uri="{BB962C8B-B14F-4D97-AF65-F5344CB8AC3E}">
        <p14:creationId xmlns:p14="http://schemas.microsoft.com/office/powerpoint/2010/main" val="4468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AB601B-5EC9-9072-10B1-F6F08DDCDB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32260F-C9F6-0A83-8B25-7DA546067F2D}"/>
              </a:ext>
            </a:extLst>
          </p:cNvPr>
          <p:cNvSpPr txBox="1"/>
          <p:nvPr/>
        </p:nvSpPr>
        <p:spPr>
          <a:xfrm>
            <a:off x="672003" y="2508868"/>
            <a:ext cx="5285773" cy="2783839"/>
          </a:xfrm>
          <a:prstGeom prst="rect">
            <a:avLst/>
          </a:prstGeom>
          <a:noFill/>
        </p:spPr>
        <p:txBody>
          <a:bodyPr wrap="square">
            <a:spAutoFit/>
          </a:bodyPr>
          <a:lstStyle/>
          <a:p>
            <a:pPr algn="just">
              <a:lnSpc>
                <a:spcPct val="150000"/>
              </a:lnSpc>
              <a:spcAft>
                <a:spcPts val="1333"/>
              </a:spcAft>
              <a:buClr>
                <a:srgbClr val="000000"/>
              </a:buClr>
              <a:buFont typeface="Arial"/>
              <a:buNone/>
            </a:pP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Kể</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chuyện</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dựa</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vào</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các</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từ</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khóa</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Chiều</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7/5/1954,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Tiểu</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đội</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trưởng</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Hoàng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Đăng</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Vinh,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đội</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trưởng</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Luật</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đồng</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chí</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Nhỏ</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Đờ</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Ca-</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xtơ</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ri</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và</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hơn</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20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sĩ</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quan</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giơ</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tay</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US" sz="2400" i="1"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hàng</a:t>
            </a:r>
            <a:r>
              <a:rPr lang="en-US" sz="2400" i="1"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a:t>
            </a:r>
            <a:r>
              <a:rPr lang="en-US" sz="24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p>
        </p:txBody>
      </p:sp>
      <p:pic>
        <p:nvPicPr>
          <p:cNvPr id="3" name="Picture 2">
            <a:extLst>
              <a:ext uri="{FF2B5EF4-FFF2-40B4-BE49-F238E27FC236}">
                <a16:creationId xmlns:a16="http://schemas.microsoft.com/office/drawing/2014/main" id="{98C35D1D-3794-3B84-3925-1E8418DFB8A1}"/>
              </a:ext>
            </a:extLst>
          </p:cNvPr>
          <p:cNvPicPr>
            <a:picLocks noChangeAspect="1"/>
          </p:cNvPicPr>
          <p:nvPr/>
        </p:nvPicPr>
        <p:blipFill>
          <a:blip r:embed="rId3"/>
          <a:stretch>
            <a:fillRect/>
          </a:stretch>
        </p:blipFill>
        <p:spPr>
          <a:xfrm>
            <a:off x="6327034" y="1343324"/>
            <a:ext cx="5343952" cy="5114925"/>
          </a:xfrm>
          <a:prstGeom prst="rect">
            <a:avLst/>
          </a:prstGeom>
        </p:spPr>
      </p:pic>
    </p:spTree>
    <p:extLst>
      <p:ext uri="{BB962C8B-B14F-4D97-AF65-F5344CB8AC3E}">
        <p14:creationId xmlns:p14="http://schemas.microsoft.com/office/powerpoint/2010/main" val="224424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99F22DA-135C-53C6-64C6-54C06D7FD2C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DF5644-9515-71C0-8EC7-A61107BB7FFC}"/>
              </a:ext>
            </a:extLst>
          </p:cNvPr>
          <p:cNvSpPr/>
          <p:nvPr/>
        </p:nvSpPr>
        <p:spPr>
          <a:xfrm>
            <a:off x="862012" y="1786759"/>
            <a:ext cx="10467975" cy="4681373"/>
          </a:xfrm>
          <a:prstGeom prst="roundRect">
            <a:avLst>
              <a:gd name="adj" fmla="val 7016"/>
            </a:avLst>
          </a:prstGeom>
          <a:solidFill>
            <a:srgbClr val="FFEBEB"/>
          </a:solidFill>
          <a:ln w="2540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b="1" i="0" u="none" strike="noStrike" kern="0" cap="none" spc="0" normalizeH="0" baseline="0" noProof="0" dirty="0">
                <a:ln>
                  <a:noFill/>
                </a:ln>
                <a:solidFill>
                  <a:srgbClr val="000000"/>
                </a:solidFill>
                <a:effectLst/>
                <a:uLnTx/>
                <a:uFillTx/>
                <a:latin typeface="UTM Avo" panose="02040603050506020204" pitchFamily="18" charset="0"/>
                <a:sym typeface="Arial"/>
              </a:rPr>
              <a:t>Bắt sống tướng Đờ Ca-xtơ-ri</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Chiều 7-5-1954, khi vòng vây quanh tập đoàn cứ điểm Điện Biên Phủ ngày càng siết chặt, tổ xung kích do đồng chí Tạ Quốc Luật làm đội trưởng xông vào hầm Đờ Ca-xtơ-ri. Trong hầm, tướng Đờ Ca-xtơ-ri và hơn 20 sĩ quan bộ tham mưu cùng máy phát điện vẫn chạy, đèn sáng, trên bàn vẫn còn một đống giấy đang cháy âm ỉ. </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Tiểu đội trưởng Hoàng Đăng Vinh, đội trưởng Luật, đồng chí Nhỏ xông vào và hô to: Giơ tay lên! </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Tất cả đều giơ tay hàng, trừ tướng Đờ Ca-xtơ-ri. Sau đó, đồng chí Vinh tiến về phía tướng Đờ Ca-xtơ-ri. Ông ta vội đứng lên, giơ tay lên và nói: “Đừng bắn! Tôi xin hàng”. </a:t>
            </a:r>
          </a:p>
          <a:p>
            <a:pPr marL="0" marR="0" lvl="0" indent="0" algn="r" defTabSz="91440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UTM Avo" panose="02040603050506020204" pitchFamily="18" charset="0"/>
                <a:sym typeface="Arial"/>
              </a:rPr>
              <a:t>(Theo Ban liên lạc truyền thống chiến sĩ Điện Biên Phủ tại Thành phố Hồ Chí Minh, </a:t>
            </a:r>
          </a:p>
          <a:p>
            <a:pPr marL="0" marR="0" lvl="0" indent="0" algn="r" defTabSz="91440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UTM Avo" panose="02040603050506020204" pitchFamily="18" charset="0"/>
                <a:sym typeface="Arial"/>
              </a:rPr>
              <a:t>Chiến sĩ Điện Biên kể chuyện, NXB Quân đội nhân dân, Hà Nội, 2009, tr.400 − 401)</a:t>
            </a:r>
          </a:p>
        </p:txBody>
      </p:sp>
    </p:spTree>
    <p:extLst>
      <p:ext uri="{BB962C8B-B14F-4D97-AF65-F5344CB8AC3E}">
        <p14:creationId xmlns:p14="http://schemas.microsoft.com/office/powerpoint/2010/main" val="326162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23DBAA-B4A9-B81E-0491-C6914A7BCAA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D05FEBDE-5003-0970-82CF-AF6B8F14C05F}"/>
              </a:ext>
            </a:extLst>
          </p:cNvPr>
          <p:cNvGrpSpPr/>
          <p:nvPr/>
        </p:nvGrpSpPr>
        <p:grpSpPr>
          <a:xfrm>
            <a:off x="655563" y="2638250"/>
            <a:ext cx="10925627" cy="1675843"/>
            <a:chOff x="655563" y="1742670"/>
            <a:chExt cx="10925627" cy="1675843"/>
          </a:xfrm>
        </p:grpSpPr>
        <p:sp>
          <p:nvSpPr>
            <p:cNvPr id="6" name="TextBox 5">
              <a:extLst>
                <a:ext uri="{FF2B5EF4-FFF2-40B4-BE49-F238E27FC236}">
                  <a16:creationId xmlns:a16="http://schemas.microsoft.com/office/drawing/2014/main" id="{AE6C4F8C-95C6-38D8-3ACE-1B1A43D2FBFC}"/>
                </a:ext>
              </a:extLst>
            </p:cNvPr>
            <p:cNvSpPr txBox="1"/>
            <p:nvPr/>
          </p:nvSpPr>
          <p:spPr>
            <a:xfrm>
              <a:off x="1287102" y="1742670"/>
              <a:ext cx="10294088" cy="1675843"/>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Tướng Đờ Cát-xtơ-ri là một trong những vị tướng nổi tiếng với nhiều kinh nghiệm trận mạc và được Pháp tin tưởng giao làm Chỉ huy trưởng của tập đoàn cứ điểm Điện Biên Phủ. </a:t>
              </a:r>
            </a:p>
          </p:txBody>
        </p:sp>
        <p:sp>
          <p:nvSpPr>
            <p:cNvPr id="7" name="Arrow: Right 6">
              <a:extLst>
                <a:ext uri="{FF2B5EF4-FFF2-40B4-BE49-F238E27FC236}">
                  <a16:creationId xmlns:a16="http://schemas.microsoft.com/office/drawing/2014/main" id="{85F52C3E-7DC0-8689-21FE-E30D71A4CF12}"/>
                </a:ext>
              </a:extLst>
            </p:cNvPr>
            <p:cNvSpPr/>
            <p:nvPr/>
          </p:nvSpPr>
          <p:spPr>
            <a:xfrm>
              <a:off x="655563" y="2343525"/>
              <a:ext cx="466368" cy="474133"/>
            </a:xfrm>
            <a:prstGeom prst="rightArrow">
              <a:avLst/>
            </a:prstGeom>
            <a:solidFill>
              <a:srgbClr val="C00000"/>
            </a:solidFill>
            <a:ln w="25400" cap="flat" cmpd="sng" algn="ctr">
              <a:no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grpSp>
      <p:grpSp>
        <p:nvGrpSpPr>
          <p:cNvPr id="15" name="Group 14">
            <a:extLst>
              <a:ext uri="{FF2B5EF4-FFF2-40B4-BE49-F238E27FC236}">
                <a16:creationId xmlns:a16="http://schemas.microsoft.com/office/drawing/2014/main" id="{F6B4B3B3-D02F-AD32-F777-AFDA7E826E2B}"/>
              </a:ext>
            </a:extLst>
          </p:cNvPr>
          <p:cNvGrpSpPr/>
          <p:nvPr/>
        </p:nvGrpSpPr>
        <p:grpSpPr>
          <a:xfrm>
            <a:off x="655562" y="5095932"/>
            <a:ext cx="10880875" cy="1675843"/>
            <a:chOff x="700315" y="4484048"/>
            <a:chExt cx="10880875" cy="1675843"/>
          </a:xfrm>
        </p:grpSpPr>
        <p:sp>
          <p:nvSpPr>
            <p:cNvPr id="11" name="TextBox 10">
              <a:extLst>
                <a:ext uri="{FF2B5EF4-FFF2-40B4-BE49-F238E27FC236}">
                  <a16:creationId xmlns:a16="http://schemas.microsoft.com/office/drawing/2014/main" id="{9BC9ACD0-4A2F-29C3-BADD-6BF50A651F7C}"/>
                </a:ext>
              </a:extLst>
            </p:cNvPr>
            <p:cNvSpPr txBox="1"/>
            <p:nvPr/>
          </p:nvSpPr>
          <p:spPr>
            <a:xfrm>
              <a:off x="1329267" y="4484048"/>
              <a:ext cx="10251923" cy="1675843"/>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Việc quân ta bắt sống tướng Đờ Cát-xtơ-ri không chỉ mang ý nghĩa thắng lợi hoàn toàn của quân ta tại Điện Biên Phủ mà còn thể hiện tinh thần nhân đạo, nhân văn.</a:t>
              </a:r>
            </a:p>
          </p:txBody>
        </p:sp>
        <p:sp>
          <p:nvSpPr>
            <p:cNvPr id="12" name="Arrow: Right 11">
              <a:extLst>
                <a:ext uri="{FF2B5EF4-FFF2-40B4-BE49-F238E27FC236}">
                  <a16:creationId xmlns:a16="http://schemas.microsoft.com/office/drawing/2014/main" id="{2303A1C4-438B-E7A9-211C-2A19A3FB2A18}"/>
                </a:ext>
              </a:extLst>
            </p:cNvPr>
            <p:cNvSpPr/>
            <p:nvPr/>
          </p:nvSpPr>
          <p:spPr>
            <a:xfrm>
              <a:off x="700315" y="5084903"/>
              <a:ext cx="466368" cy="474133"/>
            </a:xfrm>
            <a:prstGeom prst="rightArrow">
              <a:avLst/>
            </a:prstGeom>
            <a:solidFill>
              <a:srgbClr val="C00000"/>
            </a:solidFill>
            <a:ln w="25400" cap="flat" cmpd="sng" algn="ctr">
              <a:no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grpSp>
      <p:grpSp>
        <p:nvGrpSpPr>
          <p:cNvPr id="16" name="Group 15">
            <a:extLst>
              <a:ext uri="{FF2B5EF4-FFF2-40B4-BE49-F238E27FC236}">
                <a16:creationId xmlns:a16="http://schemas.microsoft.com/office/drawing/2014/main" id="{AE3E0FC8-1B68-0D32-5C0C-09E832F8A3A3}"/>
              </a:ext>
            </a:extLst>
          </p:cNvPr>
          <p:cNvGrpSpPr/>
          <p:nvPr/>
        </p:nvGrpSpPr>
        <p:grpSpPr>
          <a:xfrm>
            <a:off x="655562" y="4461107"/>
            <a:ext cx="10716631" cy="634825"/>
            <a:chOff x="1075975" y="3849224"/>
            <a:chExt cx="10716631" cy="634825"/>
          </a:xfrm>
        </p:grpSpPr>
        <p:sp>
          <p:nvSpPr>
            <p:cNvPr id="9" name="TextBox 8">
              <a:extLst>
                <a:ext uri="{FF2B5EF4-FFF2-40B4-BE49-F238E27FC236}">
                  <a16:creationId xmlns:a16="http://schemas.microsoft.com/office/drawing/2014/main" id="{0EE0BE54-A0E8-3174-E643-C70F65CE4233}"/>
                </a:ext>
              </a:extLst>
            </p:cNvPr>
            <p:cNvSpPr txBox="1"/>
            <p:nvPr/>
          </p:nvSpPr>
          <p:spPr>
            <a:xfrm>
              <a:off x="1683654" y="3935804"/>
              <a:ext cx="10108952" cy="461665"/>
            </a:xfrm>
            <a:prstGeom prst="rect">
              <a:avLst/>
            </a:prstGeom>
            <a:noFill/>
          </p:spPr>
          <p:txBody>
            <a:bodyPr wrap="square">
              <a:spAutoFit/>
            </a:bodyPr>
            <a:lstStyle/>
            <a:p>
              <a:pPr algn="just">
                <a:buClr>
                  <a:srgbClr val="000000"/>
                </a:buClr>
                <a:buFont typeface="Arial"/>
                <a:buNone/>
              </a:pPr>
              <a:r>
                <a:rPr lang="vi-VN" sz="2400" b="1" kern="0" dirty="0">
                  <a:solidFill>
                    <a:srgbClr val="000000"/>
                  </a:solidFill>
                  <a:latin typeface="UTM Avo" panose="02040603050506020204" pitchFamily="18" charset="0"/>
                  <a:cs typeface="Arial"/>
                  <a:sym typeface="Arial"/>
                </a:rPr>
                <a:t>Việc bắt sống tướng Đờ Cát-xtơ-ri thể hiện điều gì? </a:t>
              </a:r>
            </a:p>
          </p:txBody>
        </p:sp>
        <p:pic>
          <p:nvPicPr>
            <p:cNvPr id="13" name="Picture 13">
              <a:extLst>
                <a:ext uri="{FF2B5EF4-FFF2-40B4-BE49-F238E27FC236}">
                  <a16:creationId xmlns:a16="http://schemas.microsoft.com/office/drawing/2014/main" id="{98EBC1E4-605A-C35C-22CB-E61873D578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5975" y="3849224"/>
              <a:ext cx="403980" cy="634825"/>
            </a:xfrm>
            <a:prstGeom prst="rect">
              <a:avLst/>
            </a:prstGeom>
          </p:spPr>
        </p:pic>
      </p:grpSp>
      <p:grpSp>
        <p:nvGrpSpPr>
          <p:cNvPr id="18" name="Group 17">
            <a:extLst>
              <a:ext uri="{FF2B5EF4-FFF2-40B4-BE49-F238E27FC236}">
                <a16:creationId xmlns:a16="http://schemas.microsoft.com/office/drawing/2014/main" id="{AD0C6C0D-8273-EC47-9AC1-AFAAB90175C1}"/>
              </a:ext>
            </a:extLst>
          </p:cNvPr>
          <p:cNvGrpSpPr/>
          <p:nvPr/>
        </p:nvGrpSpPr>
        <p:grpSpPr>
          <a:xfrm>
            <a:off x="653139" y="1509864"/>
            <a:ext cx="10928050" cy="1128386"/>
            <a:chOff x="1073552" y="558938"/>
            <a:chExt cx="10928050" cy="1128386"/>
          </a:xfrm>
        </p:grpSpPr>
        <p:sp>
          <p:nvSpPr>
            <p:cNvPr id="8" name="TextBox 7">
              <a:extLst>
                <a:ext uri="{FF2B5EF4-FFF2-40B4-BE49-F238E27FC236}">
                  <a16:creationId xmlns:a16="http://schemas.microsoft.com/office/drawing/2014/main" id="{690B3679-A104-D8E8-E9AC-1F515280C99D}"/>
                </a:ext>
              </a:extLst>
            </p:cNvPr>
            <p:cNvSpPr txBox="1"/>
            <p:nvPr/>
          </p:nvSpPr>
          <p:spPr>
            <a:xfrm>
              <a:off x="1683653" y="558938"/>
              <a:ext cx="10317949" cy="1128386"/>
            </a:xfrm>
            <a:prstGeom prst="rect">
              <a:avLst/>
            </a:prstGeom>
            <a:noFill/>
          </p:spPr>
          <p:txBody>
            <a:bodyPr wrap="square">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charset="0"/>
                  <a:cs typeface="Arial"/>
                  <a:sym typeface="Arial"/>
                </a:rPr>
                <a:t>Theo em, tướng Đờ Cát-xtơ-ri là ai và em có nhận xét gì về nhân vật này?</a:t>
              </a:r>
            </a:p>
          </p:txBody>
        </p:sp>
        <p:pic>
          <p:nvPicPr>
            <p:cNvPr id="14" name="Picture 13">
              <a:extLst>
                <a:ext uri="{FF2B5EF4-FFF2-40B4-BE49-F238E27FC236}">
                  <a16:creationId xmlns:a16="http://schemas.microsoft.com/office/drawing/2014/main" id="{014A4DCF-1821-644A-05AD-5000B7C1A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3552" y="803815"/>
              <a:ext cx="406403" cy="638632"/>
            </a:xfrm>
            <a:prstGeom prst="rect">
              <a:avLst/>
            </a:prstGeom>
          </p:spPr>
        </p:pic>
      </p:grpSp>
    </p:spTree>
    <p:extLst>
      <p:ext uri="{BB962C8B-B14F-4D97-AF65-F5344CB8AC3E}">
        <p14:creationId xmlns:p14="http://schemas.microsoft.com/office/powerpoint/2010/main" val="129662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DC378F-8E50-3206-FF78-DADF7817BE08}"/>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id="{619A5F46-7AE6-5D27-2143-F69ABD3AE2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EEC97C4C-1D6E-AFBE-5E4C-585AAF99FFFA}"/>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1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56F26-D9A8-D696-6249-08CB75E54FF0}"/>
              </a:ext>
            </a:extLst>
          </p:cNvPr>
          <p:cNvGrpSpPr/>
          <p:nvPr/>
        </p:nvGrpSpPr>
        <p:grpSpPr>
          <a:xfrm>
            <a:off x="816806" y="2047971"/>
            <a:ext cx="5867774" cy="3317202"/>
            <a:chOff x="573316" y="1117176"/>
            <a:chExt cx="4400830" cy="2487901"/>
          </a:xfrm>
        </p:grpSpPr>
        <p:sp>
          <p:nvSpPr>
            <p:cNvPr id="3" name="Rectangle: Rounded Corners 2">
              <a:extLst>
                <a:ext uri="{FF2B5EF4-FFF2-40B4-BE49-F238E27FC236}">
                  <a16:creationId xmlns:a16="http://schemas.microsoft.com/office/drawing/2014/main" id="{86E66A1B-0B62-8166-B975-85AD4AB9AA0D}"/>
                </a:ext>
              </a:extLst>
            </p:cNvPr>
            <p:cNvSpPr/>
            <p:nvPr/>
          </p:nvSpPr>
          <p:spPr>
            <a:xfrm>
              <a:off x="573316" y="1586959"/>
              <a:ext cx="4400830" cy="2018118"/>
            </a:xfrm>
            <a:prstGeom prst="roundRect">
              <a:avLst>
                <a:gd name="adj" fmla="val 6303"/>
              </a:avLst>
            </a:prstGeom>
            <a:solidFill>
              <a:schemeClr val="accent1">
                <a:lumMod val="20000"/>
                <a:lumOff val="80000"/>
              </a:schemeClr>
            </a:solidFill>
            <a:ln w="1905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Sử dụng lược đồ hình 4, tóm tắt diễn biến chính của chiến dịch Điện Biên Phủ bằng đường thời gian.</a:t>
              </a:r>
            </a:p>
          </p:txBody>
        </p:sp>
        <p:sp>
          <p:nvSpPr>
            <p:cNvPr id="5" name="Freeform 7">
              <a:extLst>
                <a:ext uri="{FF2B5EF4-FFF2-40B4-BE49-F238E27FC236}">
                  <a16:creationId xmlns:a16="http://schemas.microsoft.com/office/drawing/2014/main" id="{D5C767E2-D176-EFC4-C87C-A0694167F37D}"/>
                </a:ext>
              </a:extLst>
            </p:cNvPr>
            <p:cNvSpPr/>
            <p:nvPr/>
          </p:nvSpPr>
          <p:spPr>
            <a:xfrm>
              <a:off x="2284670" y="1117176"/>
              <a:ext cx="978123" cy="73897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89" b="0" i="0" u="none" strike="noStrike" kern="0" cap="none" spc="0" normalizeH="0" baseline="0" noProof="0" dirty="0">
                <a:ln>
                  <a:noFill/>
                </a:ln>
                <a:solidFill>
                  <a:srgbClr val="000000"/>
                </a:solidFill>
                <a:effectLst/>
                <a:uLnTx/>
                <a:uFillTx/>
                <a:cs typeface="Arial"/>
                <a:sym typeface="Arial"/>
              </a:endParaRPr>
            </a:p>
          </p:txBody>
        </p:sp>
      </p:grpSp>
      <p:sp>
        <p:nvSpPr>
          <p:cNvPr id="6" name="Freeform 10">
            <a:extLst>
              <a:ext uri="{FF2B5EF4-FFF2-40B4-BE49-F238E27FC236}">
                <a16:creationId xmlns:a16="http://schemas.microsoft.com/office/drawing/2014/main" id="{284FB035-483D-9F19-5CBD-55684B598F2A}"/>
              </a:ext>
            </a:extLst>
          </p:cNvPr>
          <p:cNvSpPr/>
          <p:nvPr/>
        </p:nvSpPr>
        <p:spPr>
          <a:xfrm>
            <a:off x="7381748" y="1124605"/>
            <a:ext cx="2970531" cy="5088535"/>
          </a:xfrm>
          <a:custGeom>
            <a:avLst/>
            <a:gdLst/>
            <a:ahLst/>
            <a:cxnLst/>
            <a:rect l="l" t="t" r="r" b="b"/>
            <a:pathLst>
              <a:path w="2294001" h="4114800">
                <a:moveTo>
                  <a:pt x="0" y="0"/>
                </a:moveTo>
                <a:lnTo>
                  <a:pt x="2294000" y="0"/>
                </a:lnTo>
                <a:lnTo>
                  <a:pt x="2294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buClr>
                <a:srgbClr val="000000"/>
              </a:buClr>
              <a:buFont typeface="Arial"/>
              <a:buNone/>
            </a:pPr>
            <a:endParaRPr lang="vi-VN" sz="2489" kern="0" dirty="0">
              <a:solidFill>
                <a:srgbClr val="000000"/>
              </a:solidFill>
              <a:cs typeface="Arial"/>
              <a:sym typeface="Arial"/>
            </a:endParaRPr>
          </a:p>
        </p:txBody>
      </p:sp>
    </p:spTree>
    <p:extLst>
      <p:ext uri="{BB962C8B-B14F-4D97-AF65-F5344CB8AC3E}">
        <p14:creationId xmlns:p14="http://schemas.microsoft.com/office/powerpoint/2010/main" val="17389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4522C6-A444-374D-5DEE-1394203C2B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7CFF00-1755-2718-882B-4DAE0B5352CD}"/>
              </a:ext>
            </a:extLst>
          </p:cNvPr>
          <p:cNvSpPr txBox="1"/>
          <p:nvPr/>
        </p:nvSpPr>
        <p:spPr>
          <a:xfrm>
            <a:off x="627741" y="1645364"/>
            <a:ext cx="5413829" cy="2229841"/>
          </a:xfrm>
          <a:prstGeom prst="rect">
            <a:avLst/>
          </a:prstGeom>
          <a:solidFill>
            <a:srgbClr val="C2EAF2"/>
          </a:solidFill>
        </p:spPr>
        <p:txBody>
          <a:bodyPr wrap="square">
            <a:spAutoFit/>
          </a:bodyPr>
          <a:lstStyle/>
          <a:p>
            <a:pPr algn="ctr">
              <a:lnSpc>
                <a:spcPct val="150000"/>
              </a:lnSpc>
              <a:buClr>
                <a:srgbClr val="000000"/>
              </a:buClr>
              <a:buFont typeface="Arial"/>
              <a:buNone/>
            </a:pPr>
            <a:r>
              <a:rPr lang="vi-VN" sz="2400" b="1" kern="0" dirty="0">
                <a:solidFill>
                  <a:sysClr val="windowText" lastClr="000000">
                    <a:hueOff val="0"/>
                    <a:satOff val="0"/>
                    <a:lumOff val="0"/>
                    <a:alphaOff val="0"/>
                  </a:sysClr>
                </a:solidFill>
                <a:latin typeface="UTM Avo" panose="02040603050506020204" pitchFamily="18" charset="0"/>
                <a:cs typeface="Arial"/>
                <a:sym typeface="Arial"/>
              </a:rPr>
              <a:t>Đợt 1 (ngày 13-17/3/1954)</a:t>
            </a:r>
            <a:endParaRPr lang="en-US" sz="2400" b="1" kern="0" dirty="0">
              <a:solidFill>
                <a:sysClr val="windowText" lastClr="000000">
                  <a:hueOff val="0"/>
                  <a:satOff val="0"/>
                  <a:lumOff val="0"/>
                  <a:alphaOff val="0"/>
                </a:sysClr>
              </a:solidFill>
              <a:latin typeface="UTM Avo" panose="02040603050506020204" pitchFamily="18" charset="0"/>
              <a:cs typeface="Arial"/>
              <a:sym typeface="Arial"/>
            </a:endParaRPr>
          </a:p>
          <a:p>
            <a:pPr algn="just">
              <a:lnSpc>
                <a:spcPct val="150000"/>
              </a:lnSpc>
              <a:buClr>
                <a:srgbClr val="000000"/>
              </a:buClr>
              <a:buFont typeface="Arial"/>
              <a:buNone/>
            </a:pPr>
            <a:r>
              <a:rPr lang="vi-VN" sz="2400" kern="0" dirty="0">
                <a:solidFill>
                  <a:sysClr val="windowText" lastClr="000000">
                    <a:hueOff val="0"/>
                    <a:satOff val="0"/>
                    <a:lumOff val="0"/>
                    <a:alphaOff val="0"/>
                  </a:sysClr>
                </a:solidFill>
                <a:latin typeface="UTM Avo" panose="02040603050506020204" pitchFamily="18" charset="0"/>
                <a:cs typeface="Arial"/>
                <a:sym typeface="Arial"/>
              </a:rPr>
              <a:t>Quân đội Việt Nam lần lượt chiếm được cứ điểm Him Lam và toàn bộ phân khu Bắc. </a:t>
            </a:r>
          </a:p>
        </p:txBody>
      </p:sp>
      <p:sp>
        <p:nvSpPr>
          <p:cNvPr id="3" name="TextBox 2">
            <a:extLst>
              <a:ext uri="{FF2B5EF4-FFF2-40B4-BE49-F238E27FC236}">
                <a16:creationId xmlns:a16="http://schemas.microsoft.com/office/drawing/2014/main" id="{8786F979-A51F-F195-EB34-1C2814E2E202}"/>
              </a:ext>
            </a:extLst>
          </p:cNvPr>
          <p:cNvSpPr txBox="1"/>
          <p:nvPr/>
        </p:nvSpPr>
        <p:spPr>
          <a:xfrm>
            <a:off x="6429827" y="2094891"/>
            <a:ext cx="5413829" cy="2229841"/>
          </a:xfrm>
          <a:prstGeom prst="rect">
            <a:avLst/>
          </a:prstGeom>
          <a:solidFill>
            <a:schemeClr val="accent4">
              <a:lumMod val="40000"/>
              <a:lumOff val="60000"/>
            </a:schemeClr>
          </a:solidFill>
        </p:spPr>
        <p:txBody>
          <a:bodyPr wrap="square">
            <a:spAutoFit/>
          </a:bodyPr>
          <a:lstStyle/>
          <a:p>
            <a:pPr algn="ctr">
              <a:lnSpc>
                <a:spcPct val="150000"/>
              </a:lnSpc>
              <a:buClr>
                <a:srgbClr val="000000"/>
              </a:buClr>
              <a:buFont typeface="Arial"/>
              <a:buNone/>
            </a:pPr>
            <a:r>
              <a:rPr lang="en-SG" sz="2400" b="1" kern="0" dirty="0" err="1">
                <a:solidFill>
                  <a:sysClr val="windowText" lastClr="000000">
                    <a:hueOff val="0"/>
                    <a:satOff val="0"/>
                    <a:lumOff val="0"/>
                    <a:alphaOff val="0"/>
                  </a:sysClr>
                </a:solidFill>
                <a:latin typeface="UTM Avo" panose="02040603050506020204" pitchFamily="18" charset="0"/>
                <a:cs typeface="Arial"/>
                <a:sym typeface="Arial"/>
              </a:rPr>
              <a:t>Đợt</a:t>
            </a:r>
            <a:r>
              <a:rPr lang="en-SG" sz="2400" b="1" kern="0" dirty="0">
                <a:solidFill>
                  <a:sysClr val="windowText" lastClr="000000">
                    <a:hueOff val="0"/>
                    <a:satOff val="0"/>
                    <a:lumOff val="0"/>
                    <a:alphaOff val="0"/>
                  </a:sysClr>
                </a:solidFill>
                <a:latin typeface="UTM Avo" panose="02040603050506020204" pitchFamily="18" charset="0"/>
                <a:cs typeface="Arial"/>
                <a:sym typeface="Arial"/>
              </a:rPr>
              <a:t> 2 (</a:t>
            </a:r>
            <a:r>
              <a:rPr lang="en-SG" sz="2400" b="1" kern="0" dirty="0" err="1">
                <a:solidFill>
                  <a:sysClr val="windowText" lastClr="000000">
                    <a:hueOff val="0"/>
                    <a:satOff val="0"/>
                    <a:lumOff val="0"/>
                    <a:alphaOff val="0"/>
                  </a:sysClr>
                </a:solidFill>
                <a:latin typeface="UTM Avo" panose="02040603050506020204" pitchFamily="18" charset="0"/>
                <a:cs typeface="Arial"/>
                <a:sym typeface="Arial"/>
              </a:rPr>
              <a:t>ngày</a:t>
            </a:r>
            <a:r>
              <a:rPr lang="en-SG" sz="2400" b="1" kern="0" dirty="0">
                <a:solidFill>
                  <a:sysClr val="windowText" lastClr="000000">
                    <a:hueOff val="0"/>
                    <a:satOff val="0"/>
                    <a:lumOff val="0"/>
                    <a:alphaOff val="0"/>
                  </a:sysClr>
                </a:solidFill>
                <a:latin typeface="UTM Avo" panose="02040603050506020204" pitchFamily="18" charset="0"/>
                <a:cs typeface="Arial"/>
                <a:sym typeface="Arial"/>
              </a:rPr>
              <a:t> 30/3 - 26/4/1954) </a:t>
            </a:r>
          </a:p>
          <a:p>
            <a:pPr algn="just">
              <a:lnSpc>
                <a:spcPct val="150000"/>
              </a:lnSpc>
              <a:buClr>
                <a:srgbClr val="000000"/>
              </a:buClr>
              <a:buFont typeface="Arial"/>
              <a:buNone/>
            </a:pP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Quân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đội</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Việt</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Nam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tấn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công</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và</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tiêu</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diệt</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các</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cứ</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điểm</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ở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phía</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đông</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và</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phân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khu</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Trung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tâm</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a:t>
            </a:r>
          </a:p>
        </p:txBody>
      </p:sp>
      <p:sp>
        <p:nvSpPr>
          <p:cNvPr id="4" name="TextBox 3">
            <a:extLst>
              <a:ext uri="{FF2B5EF4-FFF2-40B4-BE49-F238E27FC236}">
                <a16:creationId xmlns:a16="http://schemas.microsoft.com/office/drawing/2014/main" id="{08C38A49-50EE-CCD9-42A2-84180EB9D0D2}"/>
              </a:ext>
            </a:extLst>
          </p:cNvPr>
          <p:cNvSpPr txBox="1"/>
          <p:nvPr/>
        </p:nvSpPr>
        <p:spPr>
          <a:xfrm>
            <a:off x="627741" y="4183773"/>
            <a:ext cx="5413829" cy="2229841"/>
          </a:xfrm>
          <a:prstGeom prst="rect">
            <a:avLst/>
          </a:prstGeom>
          <a:solidFill>
            <a:srgbClr val="A0DAB4"/>
          </a:solidFill>
        </p:spPr>
        <p:txBody>
          <a:bodyPr wrap="square">
            <a:spAutoFit/>
          </a:bodyPr>
          <a:lstStyle/>
          <a:p>
            <a:pPr algn="ctr">
              <a:lnSpc>
                <a:spcPct val="150000"/>
              </a:lnSpc>
              <a:buClr>
                <a:srgbClr val="000000"/>
              </a:buClr>
              <a:buFont typeface="Arial"/>
              <a:buNone/>
            </a:pPr>
            <a:r>
              <a:rPr lang="en-SG" sz="2400" b="1" kern="0" dirty="0" err="1">
                <a:solidFill>
                  <a:sysClr val="windowText" lastClr="000000">
                    <a:hueOff val="0"/>
                    <a:satOff val="0"/>
                    <a:lumOff val="0"/>
                    <a:alphaOff val="0"/>
                  </a:sysClr>
                </a:solidFill>
                <a:latin typeface="UTM Avo" panose="02040603050506020204" pitchFamily="18" charset="0"/>
                <a:cs typeface="Arial"/>
                <a:sym typeface="Arial"/>
              </a:rPr>
              <a:t>Đợt</a:t>
            </a:r>
            <a:r>
              <a:rPr lang="en-SG" sz="2400" b="1" kern="0" dirty="0">
                <a:solidFill>
                  <a:sysClr val="windowText" lastClr="000000">
                    <a:hueOff val="0"/>
                    <a:satOff val="0"/>
                    <a:lumOff val="0"/>
                    <a:alphaOff val="0"/>
                  </a:sysClr>
                </a:solidFill>
                <a:latin typeface="UTM Avo" panose="02040603050506020204" pitchFamily="18" charset="0"/>
                <a:cs typeface="Arial"/>
                <a:sym typeface="Arial"/>
              </a:rPr>
              <a:t> 3 (</a:t>
            </a:r>
            <a:r>
              <a:rPr lang="en-SG" sz="2400" b="1" kern="0" dirty="0" err="1">
                <a:solidFill>
                  <a:sysClr val="windowText" lastClr="000000">
                    <a:hueOff val="0"/>
                    <a:satOff val="0"/>
                    <a:lumOff val="0"/>
                    <a:alphaOff val="0"/>
                  </a:sysClr>
                </a:solidFill>
                <a:latin typeface="UTM Avo" panose="02040603050506020204" pitchFamily="18" charset="0"/>
                <a:cs typeface="Arial"/>
                <a:sym typeface="Arial"/>
              </a:rPr>
              <a:t>ngày</a:t>
            </a:r>
            <a:r>
              <a:rPr lang="en-SG" sz="2400" b="1" kern="0" dirty="0">
                <a:solidFill>
                  <a:sysClr val="windowText" lastClr="000000">
                    <a:hueOff val="0"/>
                    <a:satOff val="0"/>
                    <a:lumOff val="0"/>
                    <a:alphaOff val="0"/>
                  </a:sysClr>
                </a:solidFill>
                <a:latin typeface="UTM Avo" panose="02040603050506020204" pitchFamily="18" charset="0"/>
                <a:cs typeface="Arial"/>
                <a:sym typeface="Arial"/>
              </a:rPr>
              <a:t> 1-7/5/1954)</a:t>
            </a:r>
          </a:p>
          <a:p>
            <a:pPr algn="just">
              <a:lnSpc>
                <a:spcPct val="150000"/>
              </a:lnSpc>
              <a:buClr>
                <a:srgbClr val="000000"/>
              </a:buClr>
              <a:buFont typeface="Arial"/>
              <a:buNone/>
            </a:pP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Quân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đội</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Việt</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Nam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đánh</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chiếm</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các</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cứ</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điểm</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còn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lại</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ở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phân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khu</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Trung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tâm</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và</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phân</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a:t>
            </a:r>
            <a:r>
              <a:rPr lang="en-SG" sz="2400" kern="0" dirty="0" err="1">
                <a:solidFill>
                  <a:sysClr val="windowText" lastClr="000000">
                    <a:hueOff val="0"/>
                    <a:satOff val="0"/>
                    <a:lumOff val="0"/>
                    <a:alphaOff val="0"/>
                  </a:sysClr>
                </a:solidFill>
                <a:latin typeface="UTM Avo" panose="02040603050506020204" pitchFamily="18" charset="0"/>
                <a:cs typeface="Arial"/>
                <a:sym typeface="Arial"/>
              </a:rPr>
              <a:t>khu</a:t>
            </a:r>
            <a:r>
              <a:rPr lang="en-SG" sz="2400" kern="0" dirty="0">
                <a:solidFill>
                  <a:sysClr val="windowText" lastClr="000000">
                    <a:hueOff val="0"/>
                    <a:satOff val="0"/>
                    <a:lumOff val="0"/>
                    <a:alphaOff val="0"/>
                  </a:sysClr>
                </a:solidFill>
                <a:latin typeface="UTM Avo" panose="02040603050506020204" pitchFamily="18" charset="0"/>
                <a:cs typeface="Arial"/>
                <a:sym typeface="Arial"/>
              </a:rPr>
              <a:t> Nam. </a:t>
            </a:r>
          </a:p>
        </p:txBody>
      </p:sp>
      <p:sp>
        <p:nvSpPr>
          <p:cNvPr id="5" name="TextBox 4">
            <a:extLst>
              <a:ext uri="{FF2B5EF4-FFF2-40B4-BE49-F238E27FC236}">
                <a16:creationId xmlns:a16="http://schemas.microsoft.com/office/drawing/2014/main" id="{762E3440-F580-634C-E788-58BCDF1650D8}"/>
              </a:ext>
            </a:extLst>
          </p:cNvPr>
          <p:cNvSpPr txBox="1"/>
          <p:nvPr/>
        </p:nvSpPr>
        <p:spPr>
          <a:xfrm>
            <a:off x="6429827" y="4910298"/>
            <a:ext cx="5413829" cy="1675843"/>
          </a:xfrm>
          <a:prstGeom prst="rect">
            <a:avLst/>
          </a:prstGeom>
          <a:solidFill>
            <a:srgbClr val="E29887">
              <a:lumMod val="20000"/>
              <a:lumOff val="80000"/>
            </a:srgbClr>
          </a:solidFill>
        </p:spPr>
        <p:txBody>
          <a:bodyPr wrap="squar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ysClr val="windowText" lastClr="000000">
                    <a:hueOff val="0"/>
                    <a:satOff val="0"/>
                    <a:lumOff val="0"/>
                    <a:alphaOff val="0"/>
                  </a:sysClr>
                </a:solidFill>
                <a:effectLst/>
                <a:uLnTx/>
                <a:uFillTx/>
                <a:latin typeface="UTM Avo" panose="02040603050506020204" pitchFamily="18" charset="0"/>
                <a:cs typeface="Arial"/>
                <a:sym typeface="Arial"/>
              </a:rPr>
              <a:t>17 giờ 30 phút (ngày 7/5/1954</a:t>
            </a:r>
            <a:r>
              <a:rPr kumimoji="0" lang="en-US" sz="2400" b="1" i="0" u="none" strike="noStrike" kern="0" cap="none" spc="0" normalizeH="0" baseline="0" noProof="0" dirty="0">
                <a:ln>
                  <a:noFill/>
                </a:ln>
                <a:solidFill>
                  <a:sysClr val="windowText" lastClr="000000">
                    <a:hueOff val="0"/>
                    <a:satOff val="0"/>
                    <a:lumOff val="0"/>
                    <a:alphaOff val="0"/>
                  </a:sysClr>
                </a:solidFill>
                <a:effectLst/>
                <a:uLnTx/>
                <a:uFillTx/>
                <a:latin typeface="UTM Avo" panose="02040603050506020204" pitchFamily="18" charset="0"/>
                <a:cs typeface="Arial"/>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ysClr val="windowText" lastClr="000000">
                    <a:hueOff val="0"/>
                    <a:satOff val="0"/>
                    <a:lumOff val="0"/>
                    <a:alphaOff val="0"/>
                  </a:sysClr>
                </a:solidFill>
                <a:effectLst/>
                <a:uLnTx/>
                <a:uFillTx/>
                <a:latin typeface="UTM Avo" panose="02040603050506020204" pitchFamily="18" charset="0"/>
                <a:cs typeface="Arial"/>
                <a:sym typeface="Arial"/>
              </a:rPr>
              <a:t>Tướng Ca-xtơ-ri đầu hàng. Chiến dịch Điện Biên Phủ toàn thắng</a:t>
            </a:r>
          </a:p>
        </p:txBody>
      </p:sp>
      <p:sp>
        <p:nvSpPr>
          <p:cNvPr id="6" name="Shape 5">
            <a:extLst>
              <a:ext uri="{FF2B5EF4-FFF2-40B4-BE49-F238E27FC236}">
                <a16:creationId xmlns:a16="http://schemas.microsoft.com/office/drawing/2014/main" id="{F3D08A7D-19CD-4C64-3D2B-4B30A9337A6E}"/>
              </a:ext>
            </a:extLst>
          </p:cNvPr>
          <p:cNvSpPr/>
          <p:nvPr/>
        </p:nvSpPr>
        <p:spPr>
          <a:xfrm rot="2991372">
            <a:off x="5016816" y="3699317"/>
            <a:ext cx="1869599" cy="1522908"/>
          </a:xfrm>
          <a:prstGeom prst="swooshArrow">
            <a:avLst>
              <a:gd name="adj1" fmla="val 16310"/>
              <a:gd name="adj2" fmla="val 31370"/>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89" b="0" i="0" u="none" strike="noStrike" kern="0" cap="none" spc="0" normalizeH="0" baseline="0" noProof="0" dirty="0">
              <a:ln>
                <a:noFill/>
              </a:ln>
              <a:solidFill>
                <a:srgbClr val="F5C7BB"/>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53945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8C6E42-14AE-4A4D-5F7E-B485B200E041}"/>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0A39CB47-B7F2-617F-97EA-B3CDDA5144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CB2BC3FB-3007-88C7-9903-D31DEE103050}"/>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414076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png"/>
          <p:cNvPicPr>
            <a:picLocks noChangeAspect="1"/>
          </p:cNvPicPr>
          <p:nvPr/>
        </p:nvPicPr>
        <p:blipFill>
          <a:blip r:embed="rId4" cstate="print"/>
          <a:stretch>
            <a:fillRect/>
          </a:stretch>
        </p:blipFill>
        <p:spPr>
          <a:xfrm>
            <a:off x="1791930" y="5795770"/>
            <a:ext cx="9144000" cy="1066800"/>
          </a:xfrm>
          <a:prstGeom prst="rect">
            <a:avLst/>
          </a:prstGeom>
        </p:spPr>
      </p:pic>
      <p:pic>
        <p:nvPicPr>
          <p:cNvPr id="4" name="Picture 3" descr="6131d3148657a26e1bfe386e7ba65811.png"/>
          <p:cNvPicPr>
            <a:picLocks noChangeAspect="1"/>
          </p:cNvPicPr>
          <p:nvPr/>
        </p:nvPicPr>
        <p:blipFill>
          <a:blip r:embed="rId5" cstate="print"/>
          <a:stretch>
            <a:fillRect/>
          </a:stretch>
        </p:blipFill>
        <p:spPr>
          <a:xfrm>
            <a:off x="-120263" y="3102179"/>
            <a:ext cx="3176267" cy="4495800"/>
          </a:xfrm>
          <a:prstGeom prst="rect">
            <a:avLst/>
          </a:prstGeom>
        </p:spPr>
      </p:pic>
      <p:sp>
        <p:nvSpPr>
          <p:cNvPr id="6" name="Speech Bubble: Rectangle with Corners Rounded 5"/>
          <p:cNvSpPr/>
          <p:nvPr/>
        </p:nvSpPr>
        <p:spPr>
          <a:xfrm>
            <a:off x="907712" y="1653702"/>
            <a:ext cx="4296585" cy="2015554"/>
          </a:xfrm>
          <a:prstGeom prst="wedgeRoundRectCallout">
            <a:avLst>
              <a:gd name="adj1" fmla="val -32380"/>
              <a:gd name="adj2" fmla="val 67809"/>
              <a:gd name="adj3" fmla="val 16667"/>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Chào</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các</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bạn</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mình</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là</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thỏ</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con,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hôm</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nay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các</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bạn</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giúp</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mình</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lấy</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những</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củ</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cà</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rốt</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ngon</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r>
              <a:rPr kumimoji="0" lang="en-US" sz="1800" b="0" i="0" u="none" strike="noStrike" kern="1200" cap="none" spc="0" normalizeH="0" baseline="0" noProof="0" dirty="0" err="1">
                <a:ln>
                  <a:noFill/>
                </a:ln>
                <a:solidFill>
                  <a:prstClr val="black"/>
                </a:solidFill>
                <a:effectLst/>
                <a:uLnTx/>
                <a:uFillTx/>
                <a:latin typeface="UTM Avo"/>
                <a:ea typeface="+mn-ea"/>
                <a:cs typeface="+mn-cs"/>
                <a:sym typeface="Arial"/>
              </a:rPr>
              <a:t>nhé</a:t>
            </a:r>
            <a:r>
              <a:rPr kumimoji="0" lang="en-US" sz="1800" b="0" i="0" u="none" strike="noStrike" kern="1200" cap="none" spc="0" normalizeH="0" baseline="0" noProof="0" dirty="0">
                <a:ln>
                  <a:noFill/>
                </a:ln>
                <a:solidFill>
                  <a:prstClr val="black"/>
                </a:solidFill>
                <a:effectLst/>
                <a:uLnTx/>
                <a:uFillTx/>
                <a:latin typeface="UTM Avo"/>
                <a:ea typeface="+mn-ea"/>
                <a:cs typeface="+mn-cs"/>
                <a:sym typeface="Arial"/>
              </a:rPr>
              <a:t> ^^</a:t>
            </a:r>
          </a:p>
        </p:txBody>
      </p:sp>
      <p:pic>
        <p:nvPicPr>
          <p:cNvPr id="2" name="Picture 1" descr="Logo, company name&#10;&#10;Description automatically generated">
            <a:extLst>
              <a:ext uri="{FF2B5EF4-FFF2-40B4-BE49-F238E27FC236}">
                <a16:creationId xmlns:a16="http://schemas.microsoft.com/office/drawing/2014/main" id="{51B833D0-A745-6D2C-786F-D1836B626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
        <p:nvSpPr>
          <p:cNvPr id="11" name="Rectangle 10"/>
          <p:cNvSpPr/>
          <p:nvPr/>
        </p:nvSpPr>
        <p:spPr>
          <a:xfrm>
            <a:off x="5558105" y="1401658"/>
            <a:ext cx="6175235" cy="280076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8800" b="1" i="0" u="none" strike="noStrike" kern="1200" cap="none" spc="0" normalizeH="0" baseline="0" noProof="0" dirty="0" err="1">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UTM Avo" panose="02040603050506020204" pitchFamily="18"/>
                <a:ea typeface="+mn-ea"/>
                <a:cs typeface="Arial"/>
                <a:sym typeface="Arial"/>
              </a:rPr>
              <a:t>Thỏ</a:t>
            </a:r>
            <a:endParaRPr kumimoji="0" lang="en-US" sz="8800" b="1" i="0" u="none" strike="noStrike" kern="1200" cap="none" spc="0" normalizeH="0" baseline="0" noProof="0" dirty="0">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8800" b="1" i="0" u="none" strike="noStrike" kern="1200" cap="none" spc="0" normalizeH="0" baseline="0" noProof="0" dirty="0" err="1">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UTM Avo" panose="02040603050506020204" pitchFamily="18"/>
                <a:ea typeface="+mn-ea"/>
                <a:cs typeface="Arial"/>
                <a:sym typeface="Arial"/>
              </a:rPr>
              <a:t>kiếm</a:t>
            </a:r>
            <a:r>
              <a:rPr kumimoji="0" lang="en-US" sz="8800" b="1" i="0" u="none" strike="noStrike" kern="1200" cap="none" spc="0" normalizeH="0" baseline="0" noProof="0" dirty="0">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UTM Avo" panose="02040603050506020204" pitchFamily="18"/>
                <a:ea typeface="+mn-ea"/>
                <a:cs typeface="Arial"/>
                <a:sym typeface="Arial"/>
              </a:rPr>
              <a:t> </a:t>
            </a:r>
            <a:r>
              <a:rPr kumimoji="0" lang="en-US" sz="8800" b="1" i="0" u="none" strike="noStrike" kern="1200" cap="none" spc="0" normalizeH="0" baseline="0" noProof="0" dirty="0" err="1">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UTM Avo" panose="02040603050506020204" pitchFamily="18"/>
                <a:ea typeface="+mn-ea"/>
                <a:cs typeface="Arial"/>
                <a:sym typeface="Arial"/>
              </a:rPr>
              <a:t>ăn</a:t>
            </a:r>
            <a:endParaRPr kumimoji="0" lang="en-US" sz="8800" b="1" i="0" u="none" strike="noStrike" kern="1200" cap="none" spc="0" normalizeH="0" baseline="0" noProof="0" dirty="0">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UTM Avo" panose="02040603050506020204" pitchFamily="18"/>
              <a:ea typeface="+mn-ea"/>
              <a:cs typeface="Arial"/>
              <a:sym typeface="Arial"/>
            </a:endParaRPr>
          </a:p>
        </p:txBody>
      </p:sp>
      <p:pic>
        <p:nvPicPr>
          <p:cNvPr id="3" name="Сute funny background music _ no copyright">
            <a:hlinkClick r:id="" action="ppaction://media"/>
            <a:extLst>
              <a:ext uri="{FF2B5EF4-FFF2-40B4-BE49-F238E27FC236}">
                <a16:creationId xmlns:a16="http://schemas.microsoft.com/office/drawing/2014/main" id="{A0E37995-55D1-8D95-DAB3-69CC2AF006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679383" y="-265371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0"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17F4B7-E3E7-2F11-C19D-6038D6866942}"/>
              </a:ext>
            </a:extLst>
          </p:cNvPr>
          <p:cNvSpPr/>
          <p:nvPr/>
        </p:nvSpPr>
        <p:spPr>
          <a:xfrm>
            <a:off x="1253476" y="1205126"/>
            <a:ext cx="9685048" cy="4670020"/>
          </a:xfrm>
          <a:prstGeom prst="roundRect">
            <a:avLst>
              <a:gd name="adj" fmla="val 3754"/>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Click 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Bắt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đầu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bắt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đầu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trò</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Mỗi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tương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ứng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bên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trên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đến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Chọn đáp án bằng cách </a:t>
            </a:r>
            <a:r>
              <a:rPr kumimoji="0" lang="vi-VN"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click</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a:t>
            </a:r>
            <a:r>
              <a:rPr kumimoji="0" lang="en-US" sz="2400" b="0" i="0" u="none" strike="noStrike" kern="1200" cap="none" spc="0" normalizeH="0" baseline="0" noProof="0" dirty="0" err="1">
                <a:ln>
                  <a:noFill/>
                </a:ln>
                <a:solidFill>
                  <a:prstClr val="black"/>
                </a:solidFill>
                <a:effectLst/>
                <a:uLnTx/>
                <a:uFillTx/>
                <a:latin typeface="UTM Avo"/>
                <a:ea typeface="+mn-ea"/>
                <a:cs typeface="+mn-cs"/>
              </a:rPr>
              <a:t>ào</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a:t>
            </a:r>
            <a:r>
              <a:rPr kumimoji="0" lang="en-US" sz="2400" b="0" i="0" u="none" strike="noStrike" kern="1200" cap="none" spc="0" normalizeH="0" baseline="0" noProof="0" dirty="0">
                <a:ln>
                  <a:noFill/>
                </a:ln>
                <a:solidFill>
                  <a:prstClr val="black"/>
                </a:solidFill>
                <a:effectLst/>
                <a:uLnTx/>
                <a:uFillTx/>
                <a:latin typeface="UTM Avo"/>
                <a:ea typeface="+mn-ea"/>
                <a:cs typeface="+mn-cs"/>
              </a:rPr>
              <a:t>á</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 ô đáp án tương ứng.</a:t>
            </a:r>
            <a:endParaRPr kumimoji="0" lang="en-US" sz="2400" b="0" i="0" u="none" strike="noStrike" kern="1200" cap="none" spc="0" normalizeH="0" baseline="0" noProof="0" dirty="0">
              <a:ln>
                <a:noFill/>
              </a:ln>
              <a:solidFill>
                <a:prstClr val="black"/>
              </a:solidFill>
              <a:effectLst/>
              <a:uLnTx/>
              <a:uFillTx/>
              <a:latin typeface="UTM Avo"/>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Sau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chọn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đáp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án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đúng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GV 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chú</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thỏ</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góc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phải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quay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màn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hình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chính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thỏ</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ăn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chú</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thỏ</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ăn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lang="en-US" sz="2400" dirty="0">
                <a:solidFill>
                  <a:prstClr val="black"/>
                </a:solidFill>
                <a:latin typeface="UTM Avo" panose="02040603050506020204" pitchFamily="18" charset="0"/>
              </a:rPr>
              <a:t>Click </a:t>
            </a:r>
            <a:r>
              <a:rPr lang="en-US" sz="2400" dirty="0" err="1">
                <a:solidFill>
                  <a:prstClr val="black"/>
                </a:solidFill>
                <a:latin typeface="UTM Avo" panose="02040603050506020204" pitchFamily="18" charset="0"/>
              </a:rPr>
              <a:t>vào</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ngôi</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nhà</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để</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tiếp</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tục</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bài</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học</a:t>
            </a:r>
            <a:r>
              <a:rPr lang="en-US" sz="2400" dirty="0">
                <a:solidFill>
                  <a:prstClr val="black"/>
                </a:solidFill>
                <a:latin typeface="UTM Avo" panose="02040603050506020204" pitchFamily="18" charset="0"/>
              </a:rPr>
              <a:t>.</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Rectangle 12">
            <a:extLst>
              <a:ext uri="{FF2B5EF4-FFF2-40B4-BE49-F238E27FC236}">
                <a16:creationId xmlns:a16="http://schemas.microsoft.com/office/drawing/2014/main" id="{4FA920F3-D469-8382-8235-C46309DEB410}"/>
              </a:ext>
            </a:extLst>
          </p:cNvPr>
          <p:cNvSpPr/>
          <p:nvPr/>
        </p:nvSpPr>
        <p:spPr>
          <a:xfrm>
            <a:off x="4077683" y="681906"/>
            <a:ext cx="3969829" cy="523220"/>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w="6600">
                  <a:noFill/>
                  <a:prstDash val="solid"/>
                </a:ln>
                <a:solidFill>
                  <a:srgbClr val="FF5050"/>
                </a:solidFill>
                <a:effectLst/>
                <a:uLnTx/>
                <a:uFillTx/>
                <a:latin typeface="UTM Avo" panose="02040603050506020204" pitchFamily="18"/>
                <a:ea typeface="+mn-ea"/>
                <a:cs typeface="Arial"/>
                <a:sym typeface="Arial"/>
              </a:rPr>
              <a:t>HƯỚNG DẪN</a:t>
            </a:r>
          </a:p>
        </p:txBody>
      </p:sp>
      <p:pic>
        <p:nvPicPr>
          <p:cNvPr id="4" name="Picture 3" descr="6131d3148657a26e1bfe386e7ba65811.png"/>
          <p:cNvPicPr>
            <a:picLocks noChangeAspect="1"/>
          </p:cNvPicPr>
          <p:nvPr/>
        </p:nvPicPr>
        <p:blipFill>
          <a:blip r:embed="rId2" cstate="print"/>
          <a:stretch>
            <a:fillRect/>
          </a:stretch>
        </p:blipFill>
        <p:spPr>
          <a:xfrm>
            <a:off x="-63960" y="4176897"/>
            <a:ext cx="1894190" cy="2681103"/>
          </a:xfrm>
          <a:prstGeom prst="rect">
            <a:avLst/>
          </a:prstGeom>
        </p:spPr>
      </p:pic>
      <p:pic>
        <p:nvPicPr>
          <p:cNvPr id="5" name="Picture 4">
            <a:hlinkClick r:id="" action="ppaction://hlinkshowjump?jump=nextslide"/>
            <a:extLst>
              <a:ext uri="{FF2B5EF4-FFF2-40B4-BE49-F238E27FC236}">
                <a16:creationId xmlns:a16="http://schemas.microsoft.com/office/drawing/2014/main" id="{672CBEFC-1E51-EF3C-18B5-6DBC3BAA2F1E}"/>
              </a:ext>
            </a:extLst>
          </p:cNvPr>
          <p:cNvPicPr>
            <a:picLocks noChangeAspect="1"/>
          </p:cNvPicPr>
          <p:nvPr/>
        </p:nvPicPr>
        <p:blipFill>
          <a:blip r:embed="rId3"/>
          <a:stretch>
            <a:fillRect/>
          </a:stretch>
        </p:blipFill>
        <p:spPr>
          <a:xfrm>
            <a:off x="10427001" y="5163165"/>
            <a:ext cx="1828959" cy="1694835"/>
          </a:xfrm>
          <a:prstGeom prst="rect">
            <a:avLst/>
          </a:prstGeom>
        </p:spPr>
      </p:pic>
      <p:pic>
        <p:nvPicPr>
          <p:cNvPr id="6" name="Picture 5" descr="Logo, company name&#10;&#10;Description automatically generated">
            <a:extLst>
              <a:ext uri="{FF2B5EF4-FFF2-40B4-BE49-F238E27FC236}">
                <a16:creationId xmlns:a16="http://schemas.microsoft.com/office/drawing/2014/main" id="{F216F839-8FAB-E238-68F0-1B0A1F2E8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extLst>
      <p:ext uri="{BB962C8B-B14F-4D97-AF65-F5344CB8AC3E}">
        <p14:creationId xmlns:p14="http://schemas.microsoft.com/office/powerpoint/2010/main" val="195293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3f7e749c750b79cbde134e7bcf00a140.png">
            <a:hlinkClick r:id="rId2" action="ppaction://hlinksldjump"/>
          </p:cNvPr>
          <p:cNvPicPr>
            <a:picLocks noChangeAspect="1"/>
          </p:cNvPicPr>
          <p:nvPr/>
        </p:nvPicPr>
        <p:blipFill>
          <a:blip r:embed="rId3" cstate="print"/>
          <a:stretch>
            <a:fillRect/>
          </a:stretch>
        </p:blipFill>
        <p:spPr>
          <a:xfrm>
            <a:off x="8267700" y="760413"/>
            <a:ext cx="4739149" cy="7315200"/>
          </a:xfrm>
          <a:prstGeom prst="rect">
            <a:avLst/>
          </a:prstGeom>
        </p:spPr>
      </p:pic>
      <p:pic>
        <p:nvPicPr>
          <p:cNvPr id="7" name="Picture 6" descr="bd81bbb18139c6b7a3c3be45a0b5eaa8.png"/>
          <p:cNvPicPr>
            <a:picLocks noChangeAspect="1"/>
          </p:cNvPicPr>
          <p:nvPr/>
        </p:nvPicPr>
        <p:blipFill>
          <a:blip r:embed="rId4" cstate="print"/>
          <a:stretch>
            <a:fillRect/>
          </a:stretch>
        </p:blipFill>
        <p:spPr>
          <a:xfrm>
            <a:off x="3352800" y="5257800"/>
            <a:ext cx="1295400" cy="1295400"/>
          </a:xfrm>
          <a:prstGeom prst="rect">
            <a:avLst/>
          </a:prstGeom>
        </p:spPr>
      </p:pic>
      <p:pic>
        <p:nvPicPr>
          <p:cNvPr id="8" name="Picture 7" descr="bd81bbb18139c6b7a3c3be45a0b5eaa8.png"/>
          <p:cNvPicPr>
            <a:picLocks noChangeAspect="1"/>
          </p:cNvPicPr>
          <p:nvPr/>
        </p:nvPicPr>
        <p:blipFill>
          <a:blip r:embed="rId4" cstate="print"/>
          <a:stretch>
            <a:fillRect/>
          </a:stretch>
        </p:blipFill>
        <p:spPr>
          <a:xfrm>
            <a:off x="4572000" y="5334000"/>
            <a:ext cx="1295400" cy="1295400"/>
          </a:xfrm>
          <a:prstGeom prst="rect">
            <a:avLst/>
          </a:prstGeom>
        </p:spPr>
      </p:pic>
      <p:pic>
        <p:nvPicPr>
          <p:cNvPr id="9" name="Picture 8" descr="bd81bbb18139c6b7a3c3be45a0b5eaa8.png"/>
          <p:cNvPicPr>
            <a:picLocks noChangeAspect="1"/>
          </p:cNvPicPr>
          <p:nvPr/>
        </p:nvPicPr>
        <p:blipFill>
          <a:blip r:embed="rId4" cstate="print"/>
          <a:stretch>
            <a:fillRect/>
          </a:stretch>
        </p:blipFill>
        <p:spPr>
          <a:xfrm>
            <a:off x="5562600" y="5334000"/>
            <a:ext cx="1295400" cy="1295400"/>
          </a:xfrm>
          <a:prstGeom prst="rect">
            <a:avLst/>
          </a:prstGeom>
        </p:spPr>
      </p:pic>
      <p:pic>
        <p:nvPicPr>
          <p:cNvPr id="10" name="Picture 9" descr="bd81bbb18139c6b7a3c3be45a0b5eaa8.png"/>
          <p:cNvPicPr>
            <a:picLocks noChangeAspect="1"/>
          </p:cNvPicPr>
          <p:nvPr/>
        </p:nvPicPr>
        <p:blipFill>
          <a:blip r:embed="rId4" cstate="print"/>
          <a:stretch>
            <a:fillRect/>
          </a:stretch>
        </p:blipFill>
        <p:spPr>
          <a:xfrm>
            <a:off x="6629400" y="5334000"/>
            <a:ext cx="1295400" cy="1295400"/>
          </a:xfrm>
          <a:prstGeom prst="rect">
            <a:avLst/>
          </a:prstGeom>
        </p:spPr>
      </p:pic>
      <p:pic>
        <p:nvPicPr>
          <p:cNvPr id="11" name="Picture 10" descr="bd81bbb18139c6b7a3c3be45a0b5eaa8.png"/>
          <p:cNvPicPr>
            <a:picLocks noChangeAspect="1"/>
          </p:cNvPicPr>
          <p:nvPr/>
        </p:nvPicPr>
        <p:blipFill>
          <a:blip r:embed="rId4" cstate="print"/>
          <a:stretch>
            <a:fillRect/>
          </a:stretch>
        </p:blipFill>
        <p:spPr>
          <a:xfrm>
            <a:off x="7666300" y="5334000"/>
            <a:ext cx="1295400" cy="1295400"/>
          </a:xfrm>
          <a:prstGeom prst="rect">
            <a:avLst/>
          </a:prstGeom>
        </p:spPr>
      </p:pic>
      <p:pic>
        <p:nvPicPr>
          <p:cNvPr id="5" name="Picture 4" descr="2ddded3c47508e0775bea75a55625106.png"/>
          <p:cNvPicPr>
            <a:picLocks noChangeAspect="1"/>
          </p:cNvPicPr>
          <p:nvPr/>
        </p:nvPicPr>
        <p:blipFill>
          <a:blip r:embed="rId5" cstate="print"/>
          <a:stretch>
            <a:fillRect/>
          </a:stretch>
        </p:blipFill>
        <p:spPr>
          <a:xfrm>
            <a:off x="1524000" y="6324600"/>
            <a:ext cx="9144000" cy="533400"/>
          </a:xfrm>
          <a:prstGeom prst="rect">
            <a:avLst/>
          </a:prstGeom>
        </p:spPr>
      </p:pic>
      <p:pic>
        <p:nvPicPr>
          <p:cNvPr id="16" name="Picture 15" descr="sun-309027_1280.png"/>
          <p:cNvPicPr>
            <a:picLocks noChangeAspect="1"/>
          </p:cNvPicPr>
          <p:nvPr/>
        </p:nvPicPr>
        <p:blipFill>
          <a:blip r:embed="rId6" cstate="print"/>
          <a:stretch>
            <a:fillRect/>
          </a:stretch>
        </p:blipFill>
        <p:spPr>
          <a:xfrm>
            <a:off x="1524000" y="0"/>
            <a:ext cx="1524000" cy="1524000"/>
          </a:xfrm>
          <a:prstGeom prst="rect">
            <a:avLst/>
          </a:prstGeom>
        </p:spPr>
      </p:pic>
      <p:pic>
        <p:nvPicPr>
          <p:cNvPr id="17" name="Picture 16" descr="cloud-303181_1280.png"/>
          <p:cNvPicPr>
            <a:picLocks noChangeAspect="1"/>
          </p:cNvPicPr>
          <p:nvPr/>
        </p:nvPicPr>
        <p:blipFill>
          <a:blip r:embed="rId7" cstate="print"/>
          <a:stretch>
            <a:fillRect/>
          </a:stretch>
        </p:blipFill>
        <p:spPr>
          <a:xfrm>
            <a:off x="1143000" y="304800"/>
            <a:ext cx="2743200" cy="1066800"/>
          </a:xfrm>
          <a:prstGeom prst="rect">
            <a:avLst/>
          </a:prstGeom>
        </p:spPr>
      </p:pic>
      <p:pic>
        <p:nvPicPr>
          <p:cNvPr id="19" name="Picture 18" descr="cloud-303181_1280.png"/>
          <p:cNvPicPr>
            <a:picLocks noChangeAspect="1"/>
          </p:cNvPicPr>
          <p:nvPr/>
        </p:nvPicPr>
        <p:blipFill>
          <a:blip r:embed="rId8" cstate="print"/>
          <a:stretch>
            <a:fillRect/>
          </a:stretch>
        </p:blipFill>
        <p:spPr>
          <a:xfrm>
            <a:off x="5943600" y="228600"/>
            <a:ext cx="2819400" cy="1143000"/>
          </a:xfrm>
          <a:prstGeom prst="rect">
            <a:avLst/>
          </a:prstGeom>
        </p:spPr>
      </p:pic>
      <p:pic>
        <p:nvPicPr>
          <p:cNvPr id="20" name="Picture 19" descr="6131d3148657a26e1bfe386e7ba65811.png"/>
          <p:cNvPicPr>
            <a:picLocks noChangeAspect="1"/>
          </p:cNvPicPr>
          <p:nvPr/>
        </p:nvPicPr>
        <p:blipFill>
          <a:blip r:embed="rId9" cstate="print"/>
          <a:stretch>
            <a:fillRect/>
          </a:stretch>
        </p:blipFill>
        <p:spPr>
          <a:xfrm>
            <a:off x="1828800" y="4435834"/>
            <a:ext cx="1524000" cy="2422167"/>
          </a:xfrm>
          <a:prstGeom prst="rect">
            <a:avLst/>
          </a:prstGeom>
        </p:spPr>
      </p:pic>
      <p:pic>
        <p:nvPicPr>
          <p:cNvPr id="12" name="Picture 11" descr="1.png"/>
          <p:cNvPicPr>
            <a:picLocks noChangeAspect="1"/>
          </p:cNvPicPr>
          <p:nvPr/>
        </p:nvPicPr>
        <p:blipFill>
          <a:blip r:embed="rId10" cstate="print"/>
          <a:stretch>
            <a:fillRect/>
          </a:stretch>
        </p:blipFill>
        <p:spPr>
          <a:xfrm>
            <a:off x="1524000" y="6248400"/>
            <a:ext cx="9144000" cy="609600"/>
          </a:xfrm>
          <a:prstGeom prst="rect">
            <a:avLst/>
          </a:prstGeom>
        </p:spPr>
      </p:pic>
      <p:pic>
        <p:nvPicPr>
          <p:cNvPr id="22" name="Picture 21" descr="trai tim nay.png"/>
          <p:cNvPicPr>
            <a:picLocks noChangeAspect="1"/>
          </p:cNvPicPr>
          <p:nvPr/>
        </p:nvPicPr>
        <p:blipFill>
          <a:blip r:embed="rId11" cstate="print"/>
          <a:stretch>
            <a:fillRect/>
          </a:stretch>
        </p:blipFill>
        <p:spPr>
          <a:xfrm flipH="1">
            <a:off x="343294" y="1447801"/>
            <a:ext cx="1180707" cy="786597"/>
          </a:xfrm>
          <a:prstGeom prst="rect">
            <a:avLst/>
          </a:prstGeom>
        </p:spPr>
      </p:pic>
      <p:sp>
        <p:nvSpPr>
          <p:cNvPr id="18" name="Oval 17">
            <a:hlinkClick r:id="rId12" action="ppaction://hlinksldjump"/>
            <a:extLst>
              <a:ext uri="{FF2B5EF4-FFF2-40B4-BE49-F238E27FC236}">
                <a16:creationId xmlns:a16="http://schemas.microsoft.com/office/drawing/2014/main" id="{CE254560-CD84-FCBA-C6D1-E648CB47646A}"/>
              </a:ext>
            </a:extLst>
          </p:cNvPr>
          <p:cNvSpPr/>
          <p:nvPr/>
        </p:nvSpPr>
        <p:spPr>
          <a:xfrm>
            <a:off x="3651813"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a:t>
            </a:r>
          </a:p>
        </p:txBody>
      </p:sp>
      <p:sp>
        <p:nvSpPr>
          <p:cNvPr id="23" name="Oval 22">
            <a:hlinkClick r:id="rId13" action="ppaction://hlinksldjump"/>
            <a:extLst>
              <a:ext uri="{FF2B5EF4-FFF2-40B4-BE49-F238E27FC236}">
                <a16:creationId xmlns:a16="http://schemas.microsoft.com/office/drawing/2014/main" id="{02754637-5179-AF15-B9ED-3B34F7966A0C}"/>
              </a:ext>
            </a:extLst>
          </p:cNvPr>
          <p:cNvSpPr/>
          <p:nvPr/>
        </p:nvSpPr>
        <p:spPr>
          <a:xfrm>
            <a:off x="4849042"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2</a:t>
            </a:r>
          </a:p>
        </p:txBody>
      </p:sp>
      <p:sp>
        <p:nvSpPr>
          <p:cNvPr id="24" name="Oval 23">
            <a:hlinkClick r:id="rId14" action="ppaction://hlinksldjump"/>
            <a:extLst>
              <a:ext uri="{FF2B5EF4-FFF2-40B4-BE49-F238E27FC236}">
                <a16:creationId xmlns:a16="http://schemas.microsoft.com/office/drawing/2014/main" id="{570EC777-0B8F-6171-0E3D-2B638CBEE8DC}"/>
              </a:ext>
            </a:extLst>
          </p:cNvPr>
          <p:cNvSpPr/>
          <p:nvPr/>
        </p:nvSpPr>
        <p:spPr>
          <a:xfrm>
            <a:off x="5839642"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p>
        </p:txBody>
      </p:sp>
      <p:sp>
        <p:nvSpPr>
          <p:cNvPr id="25" name="Oval 24">
            <a:hlinkClick r:id="rId15" action="ppaction://hlinksldjump"/>
            <a:extLst>
              <a:ext uri="{FF2B5EF4-FFF2-40B4-BE49-F238E27FC236}">
                <a16:creationId xmlns:a16="http://schemas.microsoft.com/office/drawing/2014/main" id="{0D4BB605-2E93-05E7-A2F8-A793D8D56353}"/>
              </a:ext>
            </a:extLst>
          </p:cNvPr>
          <p:cNvSpPr/>
          <p:nvPr/>
        </p:nvSpPr>
        <p:spPr>
          <a:xfrm>
            <a:off x="6910796"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4</a:t>
            </a:r>
          </a:p>
        </p:txBody>
      </p:sp>
      <p:sp>
        <p:nvSpPr>
          <p:cNvPr id="26" name="Oval 25">
            <a:hlinkClick r:id="rId16" action="ppaction://hlinksldjump"/>
            <a:extLst>
              <a:ext uri="{FF2B5EF4-FFF2-40B4-BE49-F238E27FC236}">
                <a16:creationId xmlns:a16="http://schemas.microsoft.com/office/drawing/2014/main" id="{229FFA3A-549C-35C6-6AC5-029B06E1A301}"/>
              </a:ext>
            </a:extLst>
          </p:cNvPr>
          <p:cNvSpPr/>
          <p:nvPr/>
        </p:nvSpPr>
        <p:spPr>
          <a:xfrm>
            <a:off x="7947696"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5</a:t>
            </a:r>
          </a:p>
        </p:txBody>
      </p:sp>
      <p:pic>
        <p:nvPicPr>
          <p:cNvPr id="36" name="Picture 35" descr="Logo, company name&#10;&#10;Description automatically generated">
            <a:extLst>
              <a:ext uri="{FF2B5EF4-FFF2-40B4-BE49-F238E27FC236}">
                <a16:creationId xmlns:a16="http://schemas.microsoft.com/office/drawing/2014/main" id="{FFE40214-A58C-7643-3C4E-66B62985C61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3333 -0.00116 L 0.0625 0.00949 " pathEditMode="relative" rAng="0" ptsTypes="AA">
                                      <p:cBhvr>
                                        <p:cTn id="6" dur="500" fill="hold"/>
                                        <p:tgtEl>
                                          <p:spTgt spid="20"/>
                                        </p:tgtEl>
                                        <p:attrNameLst>
                                          <p:attrName>ppt_x</p:attrName>
                                          <p:attrName>ppt_y</p:attrName>
                                        </p:attrNameLst>
                                      </p:cBhvr>
                                      <p:rCtr x="2708" y="532"/>
                                    </p:animMotion>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nodeType="withEffect">
                                  <p:stCondLst>
                                    <p:cond delay="0"/>
                                  </p:stCondLst>
                                  <p:childTnLst>
                                    <p:animMotion origin="layout" path="M 0.0625 0.00949 L 0.20625 0.00949 " pathEditMode="relative" rAng="0" ptsTypes="AA">
                                      <p:cBhvr>
                                        <p:cTn id="17" dur="500" fill="hold"/>
                                        <p:tgtEl>
                                          <p:spTgt spid="20"/>
                                        </p:tgtEl>
                                        <p:attrNameLst>
                                          <p:attrName>ppt_x</p:attrName>
                                          <p:attrName>ppt_y</p:attrName>
                                        </p:attrNameLst>
                                      </p:cBhvr>
                                      <p:rCtr x="6133" y="301"/>
                                    </p:animMotion>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withEffect">
                                  <p:stCondLst>
                                    <p:cond delay="0"/>
                                  </p:stCondLst>
                                  <p:childTnLst>
                                    <p:animMotion origin="layout" path="M 0.20625 0.00949 L 0.32383 0.00486 " pathEditMode="relative" rAng="0" ptsTypes="AA">
                                      <p:cBhvr>
                                        <p:cTn id="28" dur="500" fill="hold"/>
                                        <p:tgtEl>
                                          <p:spTgt spid="20"/>
                                        </p:tgtEl>
                                        <p:attrNameLst>
                                          <p:attrName>ppt_x</p:attrName>
                                          <p:attrName>ppt_y</p:attrName>
                                        </p:attrNameLst>
                                      </p:cBhvr>
                                      <p:rCtr x="5872" y="-231"/>
                                    </p:animMotion>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withEffect">
                                  <p:stCondLst>
                                    <p:cond delay="0"/>
                                  </p:stCondLst>
                                  <p:childTnLst>
                                    <p:animMotion origin="layout" path="M 0.375 -0.00116 L 0.37253 -0.00116 " pathEditMode="relative" rAng="0" ptsTypes="AA">
                                      <p:cBhvr>
                                        <p:cTn id="39" dur="500" fill="hold"/>
                                        <p:tgtEl>
                                          <p:spTgt spid="20"/>
                                        </p:tgtEl>
                                        <p:attrNameLst>
                                          <p:attrName>ppt_x</p:attrName>
                                          <p:attrName>ppt_y</p:attrName>
                                        </p:attrNameLst>
                                      </p:cBhvr>
                                      <p:rCtr x="-130" y="0"/>
                                    </p:animMotion>
                                  </p:childTnLst>
                                </p:cTn>
                              </p:par>
                              <p:par>
                                <p:cTn id="40" presetID="10" presetClass="exit" presetSubtype="0" fill="hold"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63" presetClass="path" presetSubtype="0" accel="50000" decel="50000" fill="hold" nodeType="withEffect">
                                  <p:stCondLst>
                                    <p:cond delay="0"/>
                                  </p:stCondLst>
                                  <p:childTnLst>
                                    <p:animMotion origin="layout" path="M 0.4125 0.00949 L 0.6 -0.00116 " pathEditMode="relative" rAng="0" ptsTypes="AA">
                                      <p:cBhvr>
                                        <p:cTn id="50" dur="500" fill="hold"/>
                                        <p:tgtEl>
                                          <p:spTgt spid="20"/>
                                        </p:tgtEl>
                                        <p:attrNameLst>
                                          <p:attrName>ppt_x</p:attrName>
                                          <p:attrName>ppt_y</p:attrName>
                                        </p:attrNameLst>
                                      </p:cBhvr>
                                      <p:rCtr x="9375" y="-532"/>
                                    </p:animMotion>
                                  </p:childTnLst>
                                </p:cTn>
                              </p:par>
                              <p:par>
                                <p:cTn id="51" presetID="10" presetClass="exit" presetSubtype="0" fill="hold"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2" cstate="print"/>
          <a:stretch>
            <a:fillRect/>
          </a:stretch>
        </p:blipFill>
        <p:spPr>
          <a:xfrm>
            <a:off x="-1451447" y="2317722"/>
            <a:ext cx="5217625" cy="5599402"/>
          </a:xfrm>
          <a:prstGeom prst="rect">
            <a:avLst/>
          </a:prstGeom>
        </p:spPr>
      </p:pic>
      <p:pic>
        <p:nvPicPr>
          <p:cNvPr id="6" name="Picture 5" descr="6131d3148657a26e1bfe386e7ba65811.png">
            <a:hlinkClick r:id="rId3" action="ppaction://hlinksldjump"/>
          </p:cNvPr>
          <p:cNvPicPr>
            <a:picLocks noChangeAspect="1"/>
          </p:cNvPicPr>
          <p:nvPr/>
        </p:nvPicPr>
        <p:blipFill>
          <a:blip r:embed="rId4" cstate="print"/>
          <a:stretch>
            <a:fillRect/>
          </a:stretch>
        </p:blipFill>
        <p:spPr>
          <a:xfrm>
            <a:off x="10852830" y="4818095"/>
            <a:ext cx="1394703" cy="2216725"/>
          </a:xfrm>
          <a:prstGeom prst="rect">
            <a:avLst/>
          </a:prstGeom>
        </p:spPr>
      </p:pic>
      <p:sp>
        <p:nvSpPr>
          <p:cNvPr id="2" name="Rectangle: Rounded Corners 13">
            <a:extLst>
              <a:ext uri="{FF2B5EF4-FFF2-40B4-BE49-F238E27FC236}">
                <a16:creationId xmlns:a16="http://schemas.microsoft.com/office/drawing/2014/main" id="{C575602C-9A64-45E9-FAF1-DA0C5752C2EC}"/>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56 ngày đêm.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C013AE30-8E1D-AEBF-5558-F1422432E01C}"/>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56 ngày.</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0" name="Rectangle: Rounded Corners 15">
            <a:extLst>
              <a:ext uri="{FF2B5EF4-FFF2-40B4-BE49-F238E27FC236}">
                <a16:creationId xmlns:a16="http://schemas.microsoft.com/office/drawing/2014/main" id="{27F4F2BB-AA26-F4EF-0B41-213C48ECC264}"/>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65 ngày.</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2" name="Rectangle: Rounded Corners 16">
            <a:extLst>
              <a:ext uri="{FF2B5EF4-FFF2-40B4-BE49-F238E27FC236}">
                <a16:creationId xmlns:a16="http://schemas.microsoft.com/office/drawing/2014/main" id="{753EE228-D7EE-3A6B-52EC-BC6B4CBF9298}"/>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D. 65 ngày đêm.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4" name="Picture 18">
            <a:extLst>
              <a:ext uri="{FF2B5EF4-FFF2-40B4-BE49-F238E27FC236}">
                <a16:creationId xmlns:a16="http://schemas.microsoft.com/office/drawing/2014/main" id="{1D07B445-6C0A-7085-862C-B6B484A7A0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779" y="353466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402EF323-5FE7-D3C3-D18D-57B25F1D1E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FFA7E36-C0C3-FB0C-E26C-21F176DEB8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F3CE9F4-C4CE-C1F9-1306-1DB62785F5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A5B052D9-6930-A0A1-4940-5E6DB7B7FD92}"/>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1: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Chiến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dịch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Điện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Biên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Phủ</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diễn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ra</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trong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bao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nhiêu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ngày</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pic>
        <p:nvPicPr>
          <p:cNvPr id="24" name="Picture 23" descr="Logo, company name&#10;&#10;Description automatically generated">
            <a:extLst>
              <a:ext uri="{FF2B5EF4-FFF2-40B4-BE49-F238E27FC236}">
                <a16:creationId xmlns:a16="http://schemas.microsoft.com/office/drawing/2014/main" id="{B1472D02-6C77-8C25-4F36-4042DC500B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f7e749c750b79cbde134e7bcf00a140.png">
            <a:extLst>
              <a:ext uri="{FF2B5EF4-FFF2-40B4-BE49-F238E27FC236}">
                <a16:creationId xmlns:a16="http://schemas.microsoft.com/office/drawing/2014/main" id="{F4495775-F277-DBBF-E8C8-9A6EF012A8EC}"/>
              </a:ext>
            </a:extLst>
          </p:cNvPr>
          <p:cNvPicPr>
            <a:picLocks noChangeAspect="1"/>
          </p:cNvPicPr>
          <p:nvPr/>
        </p:nvPicPr>
        <p:blipFill>
          <a:blip r:embed="rId2" cstate="print"/>
          <a:stretch>
            <a:fillRect/>
          </a:stretch>
        </p:blipFill>
        <p:spPr>
          <a:xfrm>
            <a:off x="-1451447" y="2317722"/>
            <a:ext cx="5217625" cy="5599402"/>
          </a:xfrm>
          <a:prstGeom prst="rect">
            <a:avLst/>
          </a:prstGeom>
        </p:spPr>
      </p:pic>
      <p:pic>
        <p:nvPicPr>
          <p:cNvPr id="3" name="Picture 2" descr="6131d3148657a26e1bfe386e7ba65811.png">
            <a:hlinkClick r:id="rId3" action="ppaction://hlinksldjump"/>
            <a:extLst>
              <a:ext uri="{FF2B5EF4-FFF2-40B4-BE49-F238E27FC236}">
                <a16:creationId xmlns:a16="http://schemas.microsoft.com/office/drawing/2014/main" id="{4B611506-A2C8-53BA-2122-54D192D198B7}"/>
              </a:ext>
            </a:extLst>
          </p:cNvPr>
          <p:cNvPicPr>
            <a:picLocks noChangeAspect="1"/>
          </p:cNvPicPr>
          <p:nvPr/>
        </p:nvPicPr>
        <p:blipFill>
          <a:blip r:embed="rId4" cstate="print"/>
          <a:stretch>
            <a:fillRect/>
          </a:stretch>
        </p:blipFill>
        <p:spPr>
          <a:xfrm>
            <a:off x="10852830" y="4818095"/>
            <a:ext cx="1394703" cy="2216725"/>
          </a:xfrm>
          <a:prstGeom prst="rect">
            <a:avLst/>
          </a:prstGeom>
        </p:spPr>
      </p:pic>
      <p:sp>
        <p:nvSpPr>
          <p:cNvPr id="7" name="Rectangle: Rounded Corners 13">
            <a:extLst>
              <a:ext uri="{FF2B5EF4-FFF2-40B4-BE49-F238E27FC236}">
                <a16:creationId xmlns:a16="http://schemas.microsoft.com/office/drawing/2014/main" id="{8749CB48-9494-8659-B852-91253EBC3C50}"/>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Phân khu Trung tâm.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4">
            <a:extLst>
              <a:ext uri="{FF2B5EF4-FFF2-40B4-BE49-F238E27FC236}">
                <a16:creationId xmlns:a16="http://schemas.microsoft.com/office/drawing/2014/main" id="{E55BD118-A744-A185-7D78-24C3FD3FC49F}"/>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Cứ điểm phía Đông.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5">
            <a:extLst>
              <a:ext uri="{FF2B5EF4-FFF2-40B4-BE49-F238E27FC236}">
                <a16:creationId xmlns:a16="http://schemas.microsoft.com/office/drawing/2014/main" id="{93EC3A5C-2536-B7B4-9D10-7C9236DE710E}"/>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B.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Phân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khu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Bắc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10" name="Rectangle: Rounded Corners 16">
            <a:extLst>
              <a:ext uri="{FF2B5EF4-FFF2-40B4-BE49-F238E27FC236}">
                <a16:creationId xmlns:a16="http://schemas.microsoft.com/office/drawing/2014/main" id="{19ADC264-62BD-36EE-9191-7CB253C9E2FA}"/>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D. Trung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tâm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Mường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Thanh. </a:t>
            </a:r>
          </a:p>
        </p:txBody>
      </p:sp>
      <p:pic>
        <p:nvPicPr>
          <p:cNvPr id="11" name="Picture 18">
            <a:extLst>
              <a:ext uri="{FF2B5EF4-FFF2-40B4-BE49-F238E27FC236}">
                <a16:creationId xmlns:a16="http://schemas.microsoft.com/office/drawing/2014/main" id="{8771A53E-D98F-509E-77B1-98DF70ED0E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374" y="3537622"/>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8C1CD008-C81A-442A-04EE-F31C8BE571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902A481-81D6-D318-84E7-4663F47435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779" y="362565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FC24AEA-8BDD-8523-5A6A-3C75E77A04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6494028A-3958-27D0-C648-14A09D5F511E}"/>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2: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Mở</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đầu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chiến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dịch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Điện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Biên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Phủ</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quân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ta</a:t>
            </a: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tấn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công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tiêu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diệt</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vị</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trí</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phòng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ngự</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của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địch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ở:</a:t>
            </a:r>
          </a:p>
        </p:txBody>
      </p:sp>
      <p:pic>
        <p:nvPicPr>
          <p:cNvPr id="26" name="Picture 25" descr="Logo, company name&#10;&#10;Description automatically generated">
            <a:extLst>
              <a:ext uri="{FF2B5EF4-FFF2-40B4-BE49-F238E27FC236}">
                <a16:creationId xmlns:a16="http://schemas.microsoft.com/office/drawing/2014/main" id="{DC339B6E-BC9C-3A12-4399-74BD46285D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extLst>
      <p:ext uri="{BB962C8B-B14F-4D97-AF65-F5344CB8AC3E}">
        <p14:creationId xmlns:p14="http://schemas.microsoft.com/office/powerpoint/2010/main" val="2177175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f7e749c750b79cbde134e7bcf00a140.png">
            <a:extLst>
              <a:ext uri="{FF2B5EF4-FFF2-40B4-BE49-F238E27FC236}">
                <a16:creationId xmlns:a16="http://schemas.microsoft.com/office/drawing/2014/main" id="{644E8453-2E9E-1792-A355-F50FB2AF48DE}"/>
              </a:ext>
            </a:extLst>
          </p:cNvPr>
          <p:cNvPicPr>
            <a:picLocks noChangeAspect="1"/>
          </p:cNvPicPr>
          <p:nvPr/>
        </p:nvPicPr>
        <p:blipFill>
          <a:blip r:embed="rId2" cstate="print"/>
          <a:stretch>
            <a:fillRect/>
          </a:stretch>
        </p:blipFill>
        <p:spPr>
          <a:xfrm>
            <a:off x="-1451447" y="2317722"/>
            <a:ext cx="5217625" cy="5599402"/>
          </a:xfrm>
          <a:prstGeom prst="rect">
            <a:avLst/>
          </a:prstGeom>
        </p:spPr>
      </p:pic>
      <p:pic>
        <p:nvPicPr>
          <p:cNvPr id="11" name="Picture 10" descr="6131d3148657a26e1bfe386e7ba65811.png">
            <a:hlinkClick r:id="rId3" action="ppaction://hlinksldjump"/>
            <a:extLst>
              <a:ext uri="{FF2B5EF4-FFF2-40B4-BE49-F238E27FC236}">
                <a16:creationId xmlns:a16="http://schemas.microsoft.com/office/drawing/2014/main" id="{BA4D4A9F-A61E-FCDD-BCD5-19D420F5EBD3}"/>
              </a:ext>
            </a:extLst>
          </p:cNvPr>
          <p:cNvPicPr>
            <a:picLocks noChangeAspect="1"/>
          </p:cNvPicPr>
          <p:nvPr/>
        </p:nvPicPr>
        <p:blipFill>
          <a:blip r:embed="rId4" cstate="print"/>
          <a:stretch>
            <a:fillRect/>
          </a:stretch>
        </p:blipFill>
        <p:spPr>
          <a:xfrm>
            <a:off x="10852830" y="4818095"/>
            <a:ext cx="1394703" cy="2216725"/>
          </a:xfrm>
          <a:prstGeom prst="rect">
            <a:avLst/>
          </a:prstGeom>
        </p:spPr>
      </p:pic>
      <p:sp>
        <p:nvSpPr>
          <p:cNvPr id="12" name="a">
            <a:extLst>
              <a:ext uri="{FF2B5EF4-FFF2-40B4-BE49-F238E27FC236}">
                <a16:creationId xmlns:a16="http://schemas.microsoft.com/office/drawing/2014/main" id="{A0BC025F-6A18-4BE6-ADF5-14A001BC92F1}"/>
              </a:ext>
            </a:extLst>
          </p:cNvPr>
          <p:cNvSpPr/>
          <p:nvPr/>
        </p:nvSpPr>
        <p:spPr>
          <a:xfrm>
            <a:off x="841149" y="2854172"/>
            <a:ext cx="4451361" cy="1739309"/>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A. Quân ta phải vượt qua nhiều trọng điểm bị quân địch thả bom, bắn phá.</a:t>
            </a:r>
          </a:p>
        </p:txBody>
      </p:sp>
      <p:sp>
        <p:nvSpPr>
          <p:cNvPr id="13" name="c">
            <a:extLst>
              <a:ext uri="{FF2B5EF4-FFF2-40B4-BE49-F238E27FC236}">
                <a16:creationId xmlns:a16="http://schemas.microsoft.com/office/drawing/2014/main" id="{ED7F4C52-16B7-C80D-5452-8E5C7DEDD095}"/>
              </a:ext>
            </a:extLst>
          </p:cNvPr>
          <p:cNvSpPr/>
          <p:nvPr/>
        </p:nvSpPr>
        <p:spPr>
          <a:xfrm>
            <a:off x="841149" y="4804792"/>
            <a:ext cx="4451361" cy="1739309"/>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Các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chiến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sĩ</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kiệt</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sức</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vì</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phải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hai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lần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kéo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pháo</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ra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vào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trận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địa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t>
            </a:r>
          </a:p>
        </p:txBody>
      </p:sp>
      <p:sp>
        <p:nvSpPr>
          <p:cNvPr id="14" name="b">
            <a:extLst>
              <a:ext uri="{FF2B5EF4-FFF2-40B4-BE49-F238E27FC236}">
                <a16:creationId xmlns:a16="http://schemas.microsoft.com/office/drawing/2014/main" id="{F4E74532-E531-C65A-CC96-429183838A3C}"/>
              </a:ext>
            </a:extLst>
          </p:cNvPr>
          <p:cNvSpPr/>
          <p:nvPr/>
        </p:nvSpPr>
        <p:spPr>
          <a:xfrm>
            <a:off x="6115382" y="2859909"/>
            <a:ext cx="4451361" cy="1739309"/>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B. Khi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pháo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vừa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vào</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trận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địa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thì</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lệnh</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lui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quân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kéo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pháo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ra.</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0" name="d">
            <a:extLst>
              <a:ext uri="{FF2B5EF4-FFF2-40B4-BE49-F238E27FC236}">
                <a16:creationId xmlns:a16="http://schemas.microsoft.com/office/drawing/2014/main" id="{549D0C47-78E2-33F5-E8DB-B8C3E26A1474}"/>
              </a:ext>
            </a:extLst>
          </p:cNvPr>
          <p:cNvSpPr/>
          <p:nvPr/>
        </p:nvSpPr>
        <p:spPr>
          <a:xfrm>
            <a:off x="6115382" y="4804792"/>
            <a:ext cx="4451361" cy="1739309"/>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D. Quân ta dùng sức</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mở đường, kéo pháo</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vào trận địa.</a:t>
            </a:r>
          </a:p>
        </p:txBody>
      </p:sp>
      <p:pic>
        <p:nvPicPr>
          <p:cNvPr id="21" name="Picture 18">
            <a:extLst>
              <a:ext uri="{FF2B5EF4-FFF2-40B4-BE49-F238E27FC236}">
                <a16:creationId xmlns:a16="http://schemas.microsoft.com/office/drawing/2014/main" id="{7F12C5C5-3B39-B282-6CB8-F4D5F7D541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3775" y="5852824"/>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F655023E-EBFF-707C-1A4B-5DB1734AE2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7028" y="587130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B225420-F609-82F5-4261-20543C847A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421" y="3844195"/>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715CB4B-DBAD-7076-D32B-0A0343D98A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7566" y="379741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68DC3C0E-3092-FDEA-6706-822B80C368D6}"/>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b="1"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400" b="1" dirty="0">
                <a:solidFill>
                  <a:srgbClr val="000000"/>
                </a:solidFill>
                <a:latin typeface="UTM Avo" panose="02040603050506020204" pitchFamily="18"/>
                <a:ea typeface="Times New Roman" panose="02020603050405020304" pitchFamily="18" charset="0"/>
                <a:cs typeface="Arial" panose="020B0604020202020204" pitchFamily="34" charset="0"/>
              </a:rPr>
              <a:t> 3: </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Ý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nào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sau</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đây</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không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đúng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khi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nói</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về</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hoạt</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động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kéo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pháo</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của</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quân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ta?</a:t>
            </a:r>
          </a:p>
        </p:txBody>
      </p:sp>
      <p:pic>
        <p:nvPicPr>
          <p:cNvPr id="26" name="Picture 25" descr="Logo, company name&#10;&#10;Description automatically generated">
            <a:extLst>
              <a:ext uri="{FF2B5EF4-FFF2-40B4-BE49-F238E27FC236}">
                <a16:creationId xmlns:a16="http://schemas.microsoft.com/office/drawing/2014/main" id="{DD9C0BDD-712C-CD45-7C36-03499367EC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extLst>
      <p:ext uri="{BB962C8B-B14F-4D97-AF65-F5344CB8AC3E}">
        <p14:creationId xmlns:p14="http://schemas.microsoft.com/office/powerpoint/2010/main" val="23487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nextCondLst>
                <p:cond evt="onClick" delay="0">
                  <p:tgtEl>
                    <p:spTgt spid="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f7e749c750b79cbde134e7bcf00a140.png">
            <a:extLst>
              <a:ext uri="{FF2B5EF4-FFF2-40B4-BE49-F238E27FC236}">
                <a16:creationId xmlns:a16="http://schemas.microsoft.com/office/drawing/2014/main" id="{5513C356-F80F-5E88-26A5-A01B9399C731}"/>
              </a:ext>
            </a:extLst>
          </p:cNvPr>
          <p:cNvPicPr>
            <a:picLocks noChangeAspect="1"/>
          </p:cNvPicPr>
          <p:nvPr/>
        </p:nvPicPr>
        <p:blipFill>
          <a:blip r:embed="rId2" cstate="print"/>
          <a:stretch>
            <a:fillRect/>
          </a:stretch>
        </p:blipFill>
        <p:spPr>
          <a:xfrm>
            <a:off x="-1451447" y="2317722"/>
            <a:ext cx="5217625" cy="5599402"/>
          </a:xfrm>
          <a:prstGeom prst="rect">
            <a:avLst/>
          </a:prstGeom>
        </p:spPr>
      </p:pic>
      <p:pic>
        <p:nvPicPr>
          <p:cNvPr id="11" name="Picture 10" descr="6131d3148657a26e1bfe386e7ba65811.png">
            <a:hlinkClick r:id="rId3" action="ppaction://hlinksldjump"/>
            <a:extLst>
              <a:ext uri="{FF2B5EF4-FFF2-40B4-BE49-F238E27FC236}">
                <a16:creationId xmlns:a16="http://schemas.microsoft.com/office/drawing/2014/main" id="{7553AA20-153C-BEEC-62B0-46030E020C93}"/>
              </a:ext>
            </a:extLst>
          </p:cNvPr>
          <p:cNvPicPr>
            <a:picLocks noChangeAspect="1"/>
          </p:cNvPicPr>
          <p:nvPr/>
        </p:nvPicPr>
        <p:blipFill>
          <a:blip r:embed="rId4" cstate="print"/>
          <a:stretch>
            <a:fillRect/>
          </a:stretch>
        </p:blipFill>
        <p:spPr>
          <a:xfrm>
            <a:off x="10852830" y="4818095"/>
            <a:ext cx="1394703" cy="2216725"/>
          </a:xfrm>
          <a:prstGeom prst="rect">
            <a:avLst/>
          </a:prstGeom>
        </p:spPr>
      </p:pic>
      <p:sp>
        <p:nvSpPr>
          <p:cNvPr id="12" name="a">
            <a:extLst>
              <a:ext uri="{FF2B5EF4-FFF2-40B4-BE49-F238E27FC236}">
                <a16:creationId xmlns:a16="http://schemas.microsoft.com/office/drawing/2014/main" id="{789751D2-E196-0A8E-CF1B-3156ED3F5760}"/>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A. 6</a:t>
            </a:r>
          </a:p>
        </p:txBody>
      </p:sp>
      <p:sp>
        <p:nvSpPr>
          <p:cNvPr id="13" name="c">
            <a:extLst>
              <a:ext uri="{FF2B5EF4-FFF2-40B4-BE49-F238E27FC236}">
                <a16:creationId xmlns:a16="http://schemas.microsoft.com/office/drawing/2014/main" id="{1060B2DD-7A54-F810-04B2-BB88A979C1B3}"/>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4</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14" name="b">
            <a:extLst>
              <a:ext uri="{FF2B5EF4-FFF2-40B4-BE49-F238E27FC236}">
                <a16:creationId xmlns:a16="http://schemas.microsoft.com/office/drawing/2014/main" id="{28F8E172-D3CC-94DE-F41E-6DFC2941FCCA}"/>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5</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0" name="d">
            <a:extLst>
              <a:ext uri="{FF2B5EF4-FFF2-40B4-BE49-F238E27FC236}">
                <a16:creationId xmlns:a16="http://schemas.microsoft.com/office/drawing/2014/main" id="{8EFF2771-34D7-1B59-1B82-D9CE5A1EA981}"/>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D. 3</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21" name="Picture 18">
            <a:extLst>
              <a:ext uri="{FF2B5EF4-FFF2-40B4-BE49-F238E27FC236}">
                <a16:creationId xmlns:a16="http://schemas.microsoft.com/office/drawing/2014/main" id="{8D63A113-B1D5-DEDE-6F02-F167AF2B84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0769" y="524089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C19AF01E-5575-7DC3-776A-EE575C0701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360204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0FE8542-7C24-B89C-FA0E-DA46044466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73D071-E9CB-ED21-1941-458285E429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2816DAE1-6A40-7D82-936C-7C4F4E0AACC9}"/>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4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4: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Chiến</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dịch</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Điện</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Biên</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Phủ</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ta chia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làm</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mấy</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đợt</a:t>
            </a:r>
            <a:r>
              <a:rPr kumimoji="0" lang="en-US" sz="24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p>
        </p:txBody>
      </p:sp>
      <p:pic>
        <p:nvPicPr>
          <p:cNvPr id="26" name="Picture 25" descr="Logo, company name&#10;&#10;Description automatically generated">
            <a:extLst>
              <a:ext uri="{FF2B5EF4-FFF2-40B4-BE49-F238E27FC236}">
                <a16:creationId xmlns:a16="http://schemas.microsoft.com/office/drawing/2014/main" id="{9C8BD6D1-22F1-DE55-C2A4-E5533F4C61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extLst>
      <p:ext uri="{BB962C8B-B14F-4D97-AF65-F5344CB8AC3E}">
        <p14:creationId xmlns:p14="http://schemas.microsoft.com/office/powerpoint/2010/main" val="2079776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f7e749c750b79cbde134e7bcf00a140.png">
            <a:extLst>
              <a:ext uri="{FF2B5EF4-FFF2-40B4-BE49-F238E27FC236}">
                <a16:creationId xmlns:a16="http://schemas.microsoft.com/office/drawing/2014/main" id="{B863CBDF-9471-71C4-63E2-21C78D4596EF}"/>
              </a:ext>
            </a:extLst>
          </p:cNvPr>
          <p:cNvPicPr>
            <a:picLocks noChangeAspect="1"/>
          </p:cNvPicPr>
          <p:nvPr/>
        </p:nvPicPr>
        <p:blipFill>
          <a:blip r:embed="rId2" cstate="print"/>
          <a:stretch>
            <a:fillRect/>
          </a:stretch>
        </p:blipFill>
        <p:spPr>
          <a:xfrm>
            <a:off x="-1451447" y="2317722"/>
            <a:ext cx="5217625" cy="5599402"/>
          </a:xfrm>
          <a:prstGeom prst="rect">
            <a:avLst/>
          </a:prstGeom>
        </p:spPr>
      </p:pic>
      <p:pic>
        <p:nvPicPr>
          <p:cNvPr id="3" name="Picture 2" descr="6131d3148657a26e1bfe386e7ba65811.png">
            <a:hlinkClick r:id="rId3" action="ppaction://hlinksldjump"/>
            <a:extLst>
              <a:ext uri="{FF2B5EF4-FFF2-40B4-BE49-F238E27FC236}">
                <a16:creationId xmlns:a16="http://schemas.microsoft.com/office/drawing/2014/main" id="{67D2666A-6E5A-818F-4D34-3D4318DE8172}"/>
              </a:ext>
            </a:extLst>
          </p:cNvPr>
          <p:cNvPicPr>
            <a:picLocks noChangeAspect="1"/>
          </p:cNvPicPr>
          <p:nvPr/>
        </p:nvPicPr>
        <p:blipFill>
          <a:blip r:embed="rId4" cstate="print"/>
          <a:stretch>
            <a:fillRect/>
          </a:stretch>
        </p:blipFill>
        <p:spPr>
          <a:xfrm>
            <a:off x="10852830" y="4818095"/>
            <a:ext cx="1394703" cy="2216725"/>
          </a:xfrm>
          <a:prstGeom prst="rect">
            <a:avLst/>
          </a:prstGeom>
        </p:spPr>
      </p:pic>
      <p:sp>
        <p:nvSpPr>
          <p:cNvPr id="7" name="Rectangle: Rounded Corners 13">
            <a:extLst>
              <a:ext uri="{FF2B5EF4-FFF2-40B4-BE49-F238E27FC236}">
                <a16:creationId xmlns:a16="http://schemas.microsoft.com/office/drawing/2014/main" id="{E74F09ED-AF22-9AD3-514F-A4FDA46660D2}"/>
              </a:ext>
            </a:extLst>
          </p:cNvPr>
          <p:cNvSpPr/>
          <p:nvPr/>
        </p:nvSpPr>
        <p:spPr>
          <a:xfrm>
            <a:off x="7850475" y="3769078"/>
            <a:ext cx="2482452" cy="1193235"/>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9 năm.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8" name="Rectangle: Rounded Corners 14">
            <a:extLst>
              <a:ext uri="{FF2B5EF4-FFF2-40B4-BE49-F238E27FC236}">
                <a16:creationId xmlns:a16="http://schemas.microsoft.com/office/drawing/2014/main" id="{1E8BDDA5-34D3-C3B8-D01D-33D83BFFA715}"/>
              </a:ext>
            </a:extLst>
          </p:cNvPr>
          <p:cNvSpPr/>
          <p:nvPr/>
        </p:nvSpPr>
        <p:spPr>
          <a:xfrm>
            <a:off x="7863547" y="5204616"/>
            <a:ext cx="2482452" cy="1193235"/>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D. 8 năm.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5">
            <a:extLst>
              <a:ext uri="{FF2B5EF4-FFF2-40B4-BE49-F238E27FC236}">
                <a16:creationId xmlns:a16="http://schemas.microsoft.com/office/drawing/2014/main" id="{D89AF676-CB41-2B8C-B14B-E3ECC6D1B846}"/>
              </a:ext>
            </a:extLst>
          </p:cNvPr>
          <p:cNvSpPr/>
          <p:nvPr/>
        </p:nvSpPr>
        <p:spPr>
          <a:xfrm>
            <a:off x="7863699" y="946763"/>
            <a:ext cx="2482452" cy="1193235"/>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11 năm.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20" name="Rectangle: Rounded Corners 16">
            <a:extLst>
              <a:ext uri="{FF2B5EF4-FFF2-40B4-BE49-F238E27FC236}">
                <a16:creationId xmlns:a16="http://schemas.microsoft.com/office/drawing/2014/main" id="{1619200C-8516-3B1C-6BDD-8F06D16C89FC}"/>
              </a:ext>
            </a:extLst>
          </p:cNvPr>
          <p:cNvSpPr/>
          <p:nvPr/>
        </p:nvSpPr>
        <p:spPr>
          <a:xfrm>
            <a:off x="7863698" y="2357921"/>
            <a:ext cx="2482452" cy="1193235"/>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10 năm.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21" name="Picture 18">
            <a:extLst>
              <a:ext uri="{FF2B5EF4-FFF2-40B4-BE49-F238E27FC236}">
                <a16:creationId xmlns:a16="http://schemas.microsoft.com/office/drawing/2014/main" id="{D4A1AEEE-1AC4-DBD4-4CF0-33A5A8FFEE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8605" y="4011381"/>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B686D233-2289-1C50-3551-94354CB681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5381" y="2588420"/>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56AE148-E032-14D0-6DC1-C7BF059097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28605" y="1189064"/>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141DF01-2AB5-DEAF-25FF-8FE6AEDF0C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2396" y="542352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9B0147C-FE6D-B616-4F79-1DC7DD133154}"/>
              </a:ext>
            </a:extLst>
          </p:cNvPr>
          <p:cNvSpPr/>
          <p:nvPr/>
        </p:nvSpPr>
        <p:spPr>
          <a:xfrm>
            <a:off x="762368" y="1189064"/>
            <a:ext cx="6828156" cy="4999110"/>
          </a:xfrm>
          <a:prstGeom prst="roundRect">
            <a:avLst>
              <a:gd name="adj" fmla="val 6190"/>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just" defTabSz="495330">
              <a:lnSpc>
                <a:spcPct val="150000"/>
              </a:lnSpc>
              <a:defRPr/>
            </a:pPr>
            <a:r>
              <a:rPr lang="vi-VN" sz="2400" b="1" dirty="0">
                <a:solidFill>
                  <a:srgbClr val="000000"/>
                </a:solidFill>
                <a:latin typeface="UTM Avo" panose="02040603050506020204" pitchFamily="18"/>
                <a:ea typeface="Times New Roman" panose="02020603050405020304" pitchFamily="18" charset="0"/>
                <a:cs typeface="Arial" panose="020B0604020202020204" pitchFamily="34" charset="0"/>
              </a:rPr>
              <a:t>Câu 5: </a:t>
            </a: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Điền vào chỗ chấm cho thích hợp.</a:t>
            </a:r>
          </a:p>
          <a:p>
            <a:pPr lvl="0" algn="just" defTabSz="495330">
              <a:lnSpc>
                <a:spcPct val="150000"/>
              </a:lnSpc>
              <a:defRPr/>
            </a:pPr>
            <a:r>
              <a:rPr lang="vi-VN" sz="2400" i="1" dirty="0">
                <a:solidFill>
                  <a:srgbClr val="000000"/>
                </a:solidFill>
                <a:latin typeface="UTM Avo" panose="02040603050506020204" pitchFamily="18"/>
                <a:ea typeface="Times New Roman" panose="02020603050405020304" pitchFamily="18" charset="0"/>
                <a:cs typeface="Arial" panose="020B0604020202020204" pitchFamily="34" charset="0"/>
              </a:rPr>
              <a:t>Chiến thắng Điện Biên Phủ đã kết thúc oanh liệt cuộc tiến công đông –xuân 1953 -1954 của ta , đập tan “Pháo đài không thể công phá” của giặc Pháp , buộc chúng phải kí hiệp định Giơ-ne-vơ, rút quân về nước, kết thúc........................ kháng chiến chống Pháp trường kì gian khổ.</a:t>
            </a:r>
          </a:p>
        </p:txBody>
      </p:sp>
      <p:pic>
        <p:nvPicPr>
          <p:cNvPr id="26" name="Picture 25" descr="Logo, company name&#10;&#10;Description automatically generated">
            <a:extLst>
              <a:ext uri="{FF2B5EF4-FFF2-40B4-BE49-F238E27FC236}">
                <a16:creationId xmlns:a16="http://schemas.microsoft.com/office/drawing/2014/main" id="{462FB885-7D19-FAC1-DB62-3A3A66A6C3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14786" cy="797668"/>
          </a:xfrm>
          <a:prstGeom prst="rect">
            <a:avLst/>
          </a:prstGeom>
        </p:spPr>
      </p:pic>
    </p:spTree>
    <p:extLst>
      <p:ext uri="{BB962C8B-B14F-4D97-AF65-F5344CB8AC3E}">
        <p14:creationId xmlns:p14="http://schemas.microsoft.com/office/powerpoint/2010/main" val="883900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D1FC09-BD0D-3A81-AC3E-FAEE23FD3881}"/>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id="{4C9CABEF-9A50-78F4-FF83-81D53F2B7E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778A966D-0FF9-0F47-EF48-DD0EBE58746B}"/>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13023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6D3C5A-558C-F38F-4CD0-7F324C368E5F}"/>
            </a:ext>
          </a:extLst>
        </p:cNvPr>
        <p:cNvGrpSpPr/>
        <p:nvPr/>
      </p:nvGrpSpPr>
      <p:grpSpPr>
        <a:xfrm>
          <a:off x="0" y="0"/>
          <a:ext cx="0" cy="0"/>
          <a:chOff x="0" y="0"/>
          <a:chExt cx="0" cy="0"/>
        </a:xfrm>
      </p:grpSpPr>
      <p:sp>
        <p:nvSpPr>
          <p:cNvPr id="16" name="Freeform 7">
            <a:extLst>
              <a:ext uri="{FF2B5EF4-FFF2-40B4-BE49-F238E27FC236}">
                <a16:creationId xmlns:a16="http://schemas.microsoft.com/office/drawing/2014/main" id="{D6F8A54C-84DD-D019-0E9B-2C4E29D769C1}"/>
              </a:ext>
            </a:extLst>
          </p:cNvPr>
          <p:cNvSpPr/>
          <p:nvPr/>
        </p:nvSpPr>
        <p:spPr>
          <a:xfrm>
            <a:off x="1557064" y="2276271"/>
            <a:ext cx="2322521" cy="5426095"/>
          </a:xfrm>
          <a:custGeom>
            <a:avLst/>
            <a:gdLst/>
            <a:ahLst/>
            <a:cxnLst/>
            <a:rect l="l" t="t" r="r" b="b"/>
            <a:pathLst>
              <a:path w="3226689" h="8229600">
                <a:moveTo>
                  <a:pt x="0" y="0"/>
                </a:moveTo>
                <a:lnTo>
                  <a:pt x="3226689" y="0"/>
                </a:lnTo>
                <a:lnTo>
                  <a:pt x="3226689" y="8229600"/>
                </a:lnTo>
                <a:lnTo>
                  <a:pt x="0" y="8229600"/>
                </a:lnTo>
                <a:lnTo>
                  <a:pt x="0" y="0"/>
                </a:lnTo>
                <a:close/>
              </a:path>
            </a:pathLst>
          </a:custGeom>
          <a:blipFill>
            <a:blip r:embed="rId3"/>
            <a:stretch>
              <a:fillRect/>
            </a:stretch>
          </a:blipFill>
        </p:spPr>
        <p:txBody>
          <a:bodyPr/>
          <a:lstStyle/>
          <a:p>
            <a:pPr>
              <a:buClr>
                <a:srgbClr val="000000"/>
              </a:buClr>
              <a:buFont typeface="Arial"/>
              <a:buNone/>
            </a:pPr>
            <a:endParaRPr lang="en-US" sz="2489" kern="0" dirty="0">
              <a:solidFill>
                <a:srgbClr val="000000"/>
              </a:solidFill>
              <a:latin typeface="UTM Avo" panose="02040603050506020204" pitchFamily="18" charset="0"/>
              <a:cs typeface="Arial"/>
              <a:sym typeface="Arial"/>
            </a:endParaRPr>
          </a:p>
        </p:txBody>
      </p:sp>
      <p:sp>
        <p:nvSpPr>
          <p:cNvPr id="17" name="Speech Bubble: Rectangle with Corners Rounded 16">
            <a:extLst>
              <a:ext uri="{FF2B5EF4-FFF2-40B4-BE49-F238E27FC236}">
                <a16:creationId xmlns:a16="http://schemas.microsoft.com/office/drawing/2014/main" id="{AD64BDEE-F64D-8FA4-D1A9-A66046601E75}"/>
              </a:ext>
            </a:extLst>
          </p:cNvPr>
          <p:cNvSpPr/>
          <p:nvPr/>
        </p:nvSpPr>
        <p:spPr>
          <a:xfrm>
            <a:off x="4987107" y="1688741"/>
            <a:ext cx="5868961" cy="2805438"/>
          </a:xfrm>
          <a:prstGeom prst="wedgeRoundRectCallout">
            <a:avLst>
              <a:gd name="adj1" fmla="val -67621"/>
              <a:gd name="adj2" fmla="val 12641"/>
              <a:gd name="adj3" fmla="val 16667"/>
            </a:avLst>
          </a:prstGeom>
          <a:solidFill>
            <a:srgbClr val="FFFFFF"/>
          </a:solidFill>
          <a:ln w="38100" cap="flat" cmpd="sng" algn="ctr">
            <a:solidFill>
              <a:schemeClr val="accent4"/>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effectLst/>
                <a:uLnTx/>
                <a:uFillTx/>
                <a:latin typeface="UTM Avo" panose="02040603050506020204" pitchFamily="18" charset="0"/>
                <a:ea typeface="+mn-ea"/>
                <a:cs typeface="+mn-cs"/>
                <a:sym typeface="Arial"/>
              </a:rPr>
              <a:t>Nhiệm vụ:</a:t>
            </a:r>
          </a:p>
          <a:p>
            <a:pPr lvl="0" algn="just">
              <a:lnSpc>
                <a:spcPct val="150000"/>
              </a:lnSpc>
              <a:buClr>
                <a:srgbClr val="000000"/>
              </a:buClr>
              <a:defRPr/>
            </a:pPr>
            <a:r>
              <a:rPr lang="vi-VN" sz="2400" kern="0" dirty="0">
                <a:latin typeface="UTM Avo" panose="02040603050506020204" pitchFamily="18" charset="0"/>
                <a:sym typeface="Arial"/>
              </a:rPr>
              <a:t>Sưu tầm tranh, ảnh hoặc bài thơ, bài hát nói về chiến dịch Điện Biên Phủ và chia sẻ với bạn. </a:t>
            </a:r>
          </a:p>
        </p:txBody>
      </p:sp>
    </p:spTree>
    <p:extLst>
      <p:ext uri="{BB962C8B-B14F-4D97-AF65-F5344CB8AC3E}">
        <p14:creationId xmlns:p14="http://schemas.microsoft.com/office/powerpoint/2010/main" val="12210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video game with a video player&#10;&#10;Description automatically generated">
            <a:hlinkClick r:id="rId3"/>
            <a:extLst>
              <a:ext uri="{FF2B5EF4-FFF2-40B4-BE49-F238E27FC236}">
                <a16:creationId xmlns:a16="http://schemas.microsoft.com/office/drawing/2014/main" id="{7A0814E7-D900-8288-BA6B-1DCD8C5C5E75}"/>
              </a:ext>
            </a:extLst>
          </p:cNvPr>
          <p:cNvPicPr>
            <a:picLocks noChangeAspect="1"/>
          </p:cNvPicPr>
          <p:nvPr/>
        </p:nvPicPr>
        <p:blipFill>
          <a:blip r:embed="rId4"/>
          <a:stretch>
            <a:fillRect/>
          </a:stretch>
        </p:blipFill>
        <p:spPr>
          <a:xfrm>
            <a:off x="2777978" y="1859992"/>
            <a:ext cx="6636044" cy="4423174"/>
          </a:xfrm>
          <a:prstGeom prst="rect">
            <a:avLst/>
          </a:prstGeom>
        </p:spPr>
      </p:pic>
    </p:spTree>
    <p:extLst>
      <p:ext uri="{BB962C8B-B14F-4D97-AF65-F5344CB8AC3E}">
        <p14:creationId xmlns:p14="http://schemas.microsoft.com/office/powerpoint/2010/main" val="30957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C098C2-BFDC-821D-D9E8-1388DFC98442}"/>
              </a:ext>
            </a:extLst>
          </p:cNvPr>
          <p:cNvSpPr txBox="1"/>
          <p:nvPr/>
        </p:nvSpPr>
        <p:spPr>
          <a:xfrm>
            <a:off x="3771899" y="1280668"/>
            <a:ext cx="4648202" cy="761763"/>
          </a:xfrm>
          <a:prstGeom prst="roundRect">
            <a:avLst>
              <a:gd name="adj" fmla="val 50000"/>
            </a:avLst>
          </a:prstGeom>
          <a:solidFill>
            <a:schemeClr val="accent2"/>
          </a:solidFill>
          <a:ln w="76200">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UTM Avo" panose="02040603050506020204" pitchFamily="18" charset="0"/>
              </a:rPr>
              <a:t>HƯỚNG DẪN VỀ NHÀ</a:t>
            </a:r>
          </a:p>
        </p:txBody>
      </p:sp>
      <p:pic>
        <p:nvPicPr>
          <p:cNvPr id="3" name="Picture 2" descr="https://o.remove.bg/downloads/6ac21482-645e-4987-b68f-f7493e904673/image-removebg-preview.png">
            <a:extLst>
              <a:ext uri="{FF2B5EF4-FFF2-40B4-BE49-F238E27FC236}">
                <a16:creationId xmlns:a16="http://schemas.microsoft.com/office/drawing/2014/main" id="{F7C59C55-318F-4ACE-4720-7EDEB6254B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895" y="2377320"/>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F7E7E4-F052-1375-A6A7-E7D0828F1F83}"/>
              </a:ext>
            </a:extLst>
          </p:cNvPr>
          <p:cNvSpPr txBox="1"/>
          <p:nvPr/>
        </p:nvSpPr>
        <p:spPr>
          <a:xfrm>
            <a:off x="2895908" y="2377320"/>
            <a:ext cx="7204533" cy="1025271"/>
          </a:xfrm>
          <a:prstGeom prst="roundRect">
            <a:avLst>
              <a:gd name="adj" fmla="val 11642"/>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Ôn tập lại nội dung chính của bài học ngày hôm nay. </a:t>
            </a:r>
          </a:p>
        </p:txBody>
      </p:sp>
      <p:sp>
        <p:nvSpPr>
          <p:cNvPr id="5" name="TextBox 4">
            <a:extLst>
              <a:ext uri="{FF2B5EF4-FFF2-40B4-BE49-F238E27FC236}">
                <a16:creationId xmlns:a16="http://schemas.microsoft.com/office/drawing/2014/main" id="{6F5E4ED9-B7B8-E84F-4257-90311D98EA4F}"/>
              </a:ext>
            </a:extLst>
          </p:cNvPr>
          <p:cNvSpPr txBox="1"/>
          <p:nvPr/>
        </p:nvSpPr>
        <p:spPr>
          <a:xfrm>
            <a:off x="2868009" y="3847726"/>
            <a:ext cx="7171903" cy="522708"/>
          </a:xfrm>
          <a:prstGeom prst="roundRect">
            <a:avLst>
              <a:gd name="adj" fmla="val 8844"/>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Hoàn thành nhiệm vụ phần Vận dụng.</a:t>
            </a:r>
          </a:p>
        </p:txBody>
      </p:sp>
      <p:pic>
        <p:nvPicPr>
          <p:cNvPr id="6" name="Picture 2" descr="https://o.remove.bg/downloads/6ac21482-645e-4987-b68f-f7493e904673/image-removebg-preview.png">
            <a:extLst>
              <a:ext uri="{FF2B5EF4-FFF2-40B4-BE49-F238E27FC236}">
                <a16:creationId xmlns:a16="http://schemas.microsoft.com/office/drawing/2014/main" id="{E510D347-69A5-801C-C53A-E0E85B5FE0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0099" y="3464031"/>
            <a:ext cx="1116314" cy="1066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o.remove.bg/downloads/6ac21482-645e-4987-b68f-f7493e904673/image-removebg-preview.png">
            <a:extLst>
              <a:ext uri="{FF2B5EF4-FFF2-40B4-BE49-F238E27FC236}">
                <a16:creationId xmlns:a16="http://schemas.microsoft.com/office/drawing/2014/main" id="{1ADA1E64-D5FA-B044-F158-B09448D06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895" y="4815570"/>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9470AB-99DE-520D-36B3-626F6E65E6CB}"/>
              </a:ext>
            </a:extLst>
          </p:cNvPr>
          <p:cNvSpPr txBox="1"/>
          <p:nvPr/>
        </p:nvSpPr>
        <p:spPr>
          <a:xfrm>
            <a:off x="2895908" y="4815570"/>
            <a:ext cx="7204533" cy="1037046"/>
          </a:xfrm>
          <a:prstGeom prst="roundRect">
            <a:avLst>
              <a:gd name="adj" fmla="val 11642"/>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 trước nội dung bài mới,</a:t>
            </a:r>
            <a:endParaRPr lang="en-US"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a:p>
            <a:pPr lvl="0" algn="ctr" defTabSz="609539">
              <a:lnSpc>
                <a:spcPct val="125000"/>
              </a:lnSpc>
              <a:defRPr/>
            </a:pPr>
            <a:r>
              <a:rPr lang="vi-VN" sz="2400" b="1"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 15 –  Chiến dịch Hồ Chí Minh năm 1975.</a:t>
            </a:r>
          </a:p>
        </p:txBody>
      </p:sp>
    </p:spTree>
    <p:extLst>
      <p:ext uri="{BB962C8B-B14F-4D97-AF65-F5344CB8AC3E}">
        <p14:creationId xmlns:p14="http://schemas.microsoft.com/office/powerpoint/2010/main" val="13251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049CDC-E771-DEEC-E357-B06A94EDCE07}"/>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F117E2BD-769A-40AA-5107-FD1B6B9F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474EA719-748D-5E6D-5E13-5E1E3C1B1F51}"/>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239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49ED597-5750-146B-AD3E-E7BFE1A1E67C}"/>
            </a:ext>
          </a:extLst>
        </p:cNvPr>
        <p:cNvGrpSpPr/>
        <p:nvPr/>
      </p:nvGrpSpPr>
      <p:grpSpPr>
        <a:xfrm>
          <a:off x="0" y="0"/>
          <a:ext cx="0" cy="0"/>
          <a:chOff x="0" y="0"/>
          <a:chExt cx="0" cy="0"/>
        </a:xfrm>
      </p:grpSpPr>
      <p:sp>
        <p:nvSpPr>
          <p:cNvPr id="3" name="Google Shape;6517;p70">
            <a:extLst>
              <a:ext uri="{FF2B5EF4-FFF2-40B4-BE49-F238E27FC236}">
                <a16:creationId xmlns:a16="http://schemas.microsoft.com/office/drawing/2014/main" id="{D8802AD8-C502-13EF-2AD7-69027BF20DEF}"/>
              </a:ext>
            </a:extLst>
          </p:cNvPr>
          <p:cNvSpPr txBox="1">
            <a:spLocks/>
          </p:cNvSpPr>
          <p:nvPr/>
        </p:nvSpPr>
        <p:spPr>
          <a:xfrm>
            <a:off x="965543" y="3929428"/>
            <a:ext cx="10260915" cy="23563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ondamento"/>
              <a:buNone/>
              <a:defRPr sz="6667" b="1" i="0" u="none" strike="noStrike" cap="none">
                <a:solidFill>
                  <a:schemeClr val="dk1"/>
                </a:solidFill>
                <a:latin typeface="Fondamento"/>
                <a:ea typeface="Fondamento"/>
                <a:cs typeface="Fondamento"/>
                <a:sym typeface="Fondamento"/>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nSpc>
                <a:spcPct val="150000"/>
              </a:lnSpc>
            </a:pPr>
            <a:r>
              <a:rPr lang="en-US" sz="4800" kern="0">
                <a:latin typeface="UTM Avo" panose="02040603050506020204" pitchFamily="18" charset="0"/>
              </a:rPr>
              <a:t>DIỄN BIẾN CHIẾN DỊCH </a:t>
            </a:r>
            <a:br>
              <a:rPr lang="en-US" sz="4800" kern="0">
                <a:latin typeface="UTM Avo" panose="02040603050506020204" pitchFamily="18" charset="0"/>
              </a:rPr>
            </a:br>
            <a:r>
              <a:rPr lang="en-US" sz="4800" kern="0">
                <a:latin typeface="UTM Avo" panose="02040603050506020204" pitchFamily="18" charset="0"/>
              </a:rPr>
              <a:t>ĐIỆN BIÊN PHỦ </a:t>
            </a:r>
            <a:endParaRPr lang="en-US" sz="4800" kern="0" dirty="0">
              <a:latin typeface="UTM Avo" panose="02040603050506020204" pitchFamily="18" charset="0"/>
            </a:endParaRPr>
          </a:p>
        </p:txBody>
      </p:sp>
      <p:grpSp>
        <p:nvGrpSpPr>
          <p:cNvPr id="4" name="Group 3">
            <a:extLst>
              <a:ext uri="{FF2B5EF4-FFF2-40B4-BE49-F238E27FC236}">
                <a16:creationId xmlns:a16="http://schemas.microsoft.com/office/drawing/2014/main" id="{850CF40A-6DC1-C5BD-B22C-09C3AA8C8C08}"/>
              </a:ext>
            </a:extLst>
          </p:cNvPr>
          <p:cNvGrpSpPr/>
          <p:nvPr/>
        </p:nvGrpSpPr>
        <p:grpSpPr>
          <a:xfrm>
            <a:off x="4940046" y="1620754"/>
            <a:ext cx="2311907" cy="2058769"/>
            <a:chOff x="3634228" y="994675"/>
            <a:chExt cx="1934950" cy="1723086"/>
          </a:xfrm>
        </p:grpSpPr>
        <p:grpSp>
          <p:nvGrpSpPr>
            <p:cNvPr id="5" name="Google Shape;6504;p70">
              <a:extLst>
                <a:ext uri="{FF2B5EF4-FFF2-40B4-BE49-F238E27FC236}">
                  <a16:creationId xmlns:a16="http://schemas.microsoft.com/office/drawing/2014/main" id="{CA5A09F7-8F83-2FF8-68D3-41A711091106}"/>
                </a:ext>
              </a:extLst>
            </p:cNvPr>
            <p:cNvGrpSpPr/>
            <p:nvPr/>
          </p:nvGrpSpPr>
          <p:grpSpPr>
            <a:xfrm>
              <a:off x="3634228" y="994675"/>
              <a:ext cx="1934950" cy="1723086"/>
              <a:chOff x="3634228" y="994675"/>
              <a:chExt cx="1934950" cy="1723086"/>
            </a:xfrm>
          </p:grpSpPr>
          <p:sp>
            <p:nvSpPr>
              <p:cNvPr id="7" name="Google Shape;6505;p70">
                <a:extLst>
                  <a:ext uri="{FF2B5EF4-FFF2-40B4-BE49-F238E27FC236}">
                    <a16:creationId xmlns:a16="http://schemas.microsoft.com/office/drawing/2014/main" id="{BD2D4269-A1CC-36D8-5EDB-AB970ECBD1C6}"/>
                  </a:ext>
                </a:extLst>
              </p:cNvPr>
              <p:cNvSpPr/>
              <p:nvPr/>
            </p:nvSpPr>
            <p:spPr>
              <a:xfrm>
                <a:off x="3653339" y="1072449"/>
                <a:ext cx="1790137" cy="1645312"/>
              </a:xfrm>
              <a:custGeom>
                <a:avLst/>
                <a:gdLst/>
                <a:ahLst/>
                <a:cxnLst/>
                <a:rect l="l" t="t" r="r" b="b"/>
                <a:pathLst>
                  <a:path w="12200" h="11213" extrusionOk="0">
                    <a:moveTo>
                      <a:pt x="5820" y="1"/>
                    </a:moveTo>
                    <a:cubicBezTo>
                      <a:pt x="5744" y="26"/>
                      <a:pt x="5668" y="77"/>
                      <a:pt x="5617" y="153"/>
                    </a:cubicBezTo>
                    <a:cubicBezTo>
                      <a:pt x="5465" y="382"/>
                      <a:pt x="5312" y="306"/>
                      <a:pt x="5083" y="331"/>
                    </a:cubicBezTo>
                    <a:cubicBezTo>
                      <a:pt x="4575" y="356"/>
                      <a:pt x="3813" y="356"/>
                      <a:pt x="3635" y="763"/>
                    </a:cubicBezTo>
                    <a:cubicBezTo>
                      <a:pt x="3433" y="1151"/>
                      <a:pt x="3241" y="1331"/>
                      <a:pt x="2983" y="1331"/>
                    </a:cubicBezTo>
                    <a:cubicBezTo>
                      <a:pt x="2818" y="1331"/>
                      <a:pt x="2627" y="1258"/>
                      <a:pt x="2389" y="1119"/>
                    </a:cubicBezTo>
                    <a:lnTo>
                      <a:pt x="2389" y="1119"/>
                    </a:lnTo>
                    <a:cubicBezTo>
                      <a:pt x="2440" y="1653"/>
                      <a:pt x="2440" y="2110"/>
                      <a:pt x="1881" y="2288"/>
                    </a:cubicBezTo>
                    <a:cubicBezTo>
                      <a:pt x="1754" y="2339"/>
                      <a:pt x="1678" y="2466"/>
                      <a:pt x="1652" y="2593"/>
                    </a:cubicBezTo>
                    <a:cubicBezTo>
                      <a:pt x="1550" y="3559"/>
                      <a:pt x="915" y="4194"/>
                      <a:pt x="458" y="4957"/>
                    </a:cubicBezTo>
                    <a:lnTo>
                      <a:pt x="381" y="5033"/>
                    </a:lnTo>
                    <a:lnTo>
                      <a:pt x="508" y="4982"/>
                    </a:lnTo>
                    <a:cubicBezTo>
                      <a:pt x="552" y="4976"/>
                      <a:pt x="593" y="4973"/>
                      <a:pt x="631" y="4973"/>
                    </a:cubicBezTo>
                    <a:cubicBezTo>
                      <a:pt x="1072" y="4973"/>
                      <a:pt x="1097" y="5366"/>
                      <a:pt x="1144" y="5694"/>
                    </a:cubicBezTo>
                    <a:cubicBezTo>
                      <a:pt x="1195" y="6151"/>
                      <a:pt x="813" y="6202"/>
                      <a:pt x="508" y="6253"/>
                    </a:cubicBezTo>
                    <a:cubicBezTo>
                      <a:pt x="494" y="6255"/>
                      <a:pt x="479" y="6256"/>
                      <a:pt x="463" y="6256"/>
                    </a:cubicBezTo>
                    <a:cubicBezTo>
                      <a:pt x="371" y="6256"/>
                      <a:pt x="265" y="6228"/>
                      <a:pt x="178" y="6228"/>
                    </a:cubicBezTo>
                    <a:cubicBezTo>
                      <a:pt x="76" y="6228"/>
                      <a:pt x="0" y="6266"/>
                      <a:pt x="0" y="6431"/>
                    </a:cubicBezTo>
                    <a:cubicBezTo>
                      <a:pt x="0" y="6710"/>
                      <a:pt x="305" y="6634"/>
                      <a:pt x="508" y="6685"/>
                    </a:cubicBezTo>
                    <a:cubicBezTo>
                      <a:pt x="941" y="6761"/>
                      <a:pt x="1398" y="6837"/>
                      <a:pt x="813" y="7371"/>
                    </a:cubicBezTo>
                    <a:cubicBezTo>
                      <a:pt x="636" y="7549"/>
                      <a:pt x="585" y="7727"/>
                      <a:pt x="966" y="7778"/>
                    </a:cubicBezTo>
                    <a:cubicBezTo>
                      <a:pt x="1627" y="7880"/>
                      <a:pt x="2008" y="8185"/>
                      <a:pt x="1805" y="8947"/>
                    </a:cubicBezTo>
                    <a:cubicBezTo>
                      <a:pt x="1754" y="9074"/>
                      <a:pt x="1855" y="9227"/>
                      <a:pt x="2008" y="9252"/>
                    </a:cubicBezTo>
                    <a:cubicBezTo>
                      <a:pt x="2024" y="9251"/>
                      <a:pt x="2039" y="9251"/>
                      <a:pt x="2055" y="9251"/>
                    </a:cubicBezTo>
                    <a:cubicBezTo>
                      <a:pt x="2543" y="9251"/>
                      <a:pt x="2571" y="9644"/>
                      <a:pt x="2694" y="9989"/>
                    </a:cubicBezTo>
                    <a:cubicBezTo>
                      <a:pt x="2852" y="10463"/>
                      <a:pt x="3010" y="10658"/>
                      <a:pt x="3310" y="10658"/>
                    </a:cubicBezTo>
                    <a:cubicBezTo>
                      <a:pt x="3445" y="10658"/>
                      <a:pt x="3608" y="10619"/>
                      <a:pt x="3813" y="10548"/>
                    </a:cubicBezTo>
                    <a:cubicBezTo>
                      <a:pt x="3935" y="10497"/>
                      <a:pt x="4067" y="10470"/>
                      <a:pt x="4196" y="10470"/>
                    </a:cubicBezTo>
                    <a:cubicBezTo>
                      <a:pt x="4388" y="10470"/>
                      <a:pt x="4576" y="10528"/>
                      <a:pt x="4727" y="10650"/>
                    </a:cubicBezTo>
                    <a:cubicBezTo>
                      <a:pt x="4913" y="10781"/>
                      <a:pt x="5112" y="10818"/>
                      <a:pt x="5317" y="10818"/>
                    </a:cubicBezTo>
                    <a:cubicBezTo>
                      <a:pt x="5592" y="10818"/>
                      <a:pt x="5877" y="10751"/>
                      <a:pt x="6156" y="10751"/>
                    </a:cubicBezTo>
                    <a:cubicBezTo>
                      <a:pt x="6355" y="10751"/>
                      <a:pt x="6551" y="10786"/>
                      <a:pt x="6735" y="10904"/>
                    </a:cubicBezTo>
                    <a:cubicBezTo>
                      <a:pt x="6735" y="10904"/>
                      <a:pt x="6786" y="10879"/>
                      <a:pt x="6812" y="10879"/>
                    </a:cubicBezTo>
                    <a:cubicBezTo>
                      <a:pt x="6949" y="10741"/>
                      <a:pt x="7070" y="10674"/>
                      <a:pt x="7176" y="10674"/>
                    </a:cubicBezTo>
                    <a:cubicBezTo>
                      <a:pt x="7324" y="10674"/>
                      <a:pt x="7445" y="10805"/>
                      <a:pt x="7549" y="11056"/>
                    </a:cubicBezTo>
                    <a:cubicBezTo>
                      <a:pt x="7599" y="11133"/>
                      <a:pt x="7676" y="11184"/>
                      <a:pt x="7752" y="11209"/>
                    </a:cubicBezTo>
                    <a:cubicBezTo>
                      <a:pt x="7763" y="11211"/>
                      <a:pt x="7774" y="11212"/>
                      <a:pt x="7784" y="11212"/>
                    </a:cubicBezTo>
                    <a:cubicBezTo>
                      <a:pt x="7887" y="11212"/>
                      <a:pt x="7928" y="11101"/>
                      <a:pt x="7904" y="11031"/>
                    </a:cubicBezTo>
                    <a:cubicBezTo>
                      <a:pt x="7815" y="10574"/>
                      <a:pt x="7892" y="10427"/>
                      <a:pt x="8047" y="10427"/>
                    </a:cubicBezTo>
                    <a:cubicBezTo>
                      <a:pt x="8203" y="10427"/>
                      <a:pt x="8438" y="10574"/>
                      <a:pt x="8667" y="10701"/>
                    </a:cubicBezTo>
                    <a:cubicBezTo>
                      <a:pt x="8686" y="10234"/>
                      <a:pt x="8759" y="9850"/>
                      <a:pt x="9099" y="9850"/>
                    </a:cubicBezTo>
                    <a:cubicBezTo>
                      <a:pt x="9222" y="9850"/>
                      <a:pt x="9379" y="9900"/>
                      <a:pt x="9582" y="10014"/>
                    </a:cubicBezTo>
                    <a:cubicBezTo>
                      <a:pt x="9600" y="10026"/>
                      <a:pt x="9623" y="10031"/>
                      <a:pt x="9648" y="10031"/>
                    </a:cubicBezTo>
                    <a:cubicBezTo>
                      <a:pt x="9730" y="10031"/>
                      <a:pt x="9830" y="9977"/>
                      <a:pt x="9811" y="9938"/>
                    </a:cubicBezTo>
                    <a:cubicBezTo>
                      <a:pt x="9429" y="9227"/>
                      <a:pt x="10116" y="9430"/>
                      <a:pt x="10370" y="9227"/>
                    </a:cubicBezTo>
                    <a:cubicBezTo>
                      <a:pt x="10599" y="9049"/>
                      <a:pt x="10878" y="8896"/>
                      <a:pt x="10904" y="8591"/>
                    </a:cubicBezTo>
                    <a:cubicBezTo>
                      <a:pt x="10954" y="8159"/>
                      <a:pt x="11081" y="7829"/>
                      <a:pt x="11564" y="7752"/>
                    </a:cubicBezTo>
                    <a:cubicBezTo>
                      <a:pt x="11717" y="7727"/>
                      <a:pt x="11793" y="7524"/>
                      <a:pt x="11666" y="7397"/>
                    </a:cubicBezTo>
                    <a:cubicBezTo>
                      <a:pt x="11081" y="6787"/>
                      <a:pt x="11564" y="6304"/>
                      <a:pt x="11920" y="5897"/>
                    </a:cubicBezTo>
                    <a:cubicBezTo>
                      <a:pt x="12149" y="5567"/>
                      <a:pt x="12200" y="5338"/>
                      <a:pt x="11946" y="5109"/>
                    </a:cubicBezTo>
                    <a:cubicBezTo>
                      <a:pt x="11513" y="4779"/>
                      <a:pt x="11081" y="4474"/>
                      <a:pt x="11539" y="3838"/>
                    </a:cubicBezTo>
                    <a:cubicBezTo>
                      <a:pt x="11539" y="3813"/>
                      <a:pt x="11386" y="3661"/>
                      <a:pt x="11336" y="3584"/>
                    </a:cubicBezTo>
                    <a:lnTo>
                      <a:pt x="11336" y="3584"/>
                    </a:lnTo>
                    <a:cubicBezTo>
                      <a:pt x="11351" y="3587"/>
                      <a:pt x="11367" y="3588"/>
                      <a:pt x="11382" y="3588"/>
                    </a:cubicBezTo>
                    <a:cubicBezTo>
                      <a:pt x="11513" y="3588"/>
                      <a:pt x="11618" y="3492"/>
                      <a:pt x="11641" y="3356"/>
                    </a:cubicBezTo>
                    <a:lnTo>
                      <a:pt x="11564" y="3254"/>
                    </a:lnTo>
                    <a:cubicBezTo>
                      <a:pt x="11437" y="3051"/>
                      <a:pt x="11361" y="2796"/>
                      <a:pt x="11361" y="2542"/>
                    </a:cubicBezTo>
                    <a:cubicBezTo>
                      <a:pt x="11343" y="2379"/>
                      <a:pt x="11235" y="2165"/>
                      <a:pt x="11073" y="2165"/>
                    </a:cubicBezTo>
                    <a:cubicBezTo>
                      <a:pt x="11007" y="2165"/>
                      <a:pt x="10933" y="2200"/>
                      <a:pt x="10853" y="2288"/>
                    </a:cubicBezTo>
                    <a:cubicBezTo>
                      <a:pt x="10696" y="2456"/>
                      <a:pt x="10588" y="2540"/>
                      <a:pt x="10513" y="2540"/>
                    </a:cubicBezTo>
                    <a:cubicBezTo>
                      <a:pt x="10417" y="2540"/>
                      <a:pt x="10373" y="2405"/>
                      <a:pt x="10344" y="2136"/>
                    </a:cubicBezTo>
                    <a:cubicBezTo>
                      <a:pt x="10319" y="1983"/>
                      <a:pt x="10217" y="1907"/>
                      <a:pt x="10065" y="1856"/>
                    </a:cubicBezTo>
                    <a:cubicBezTo>
                      <a:pt x="9658" y="1678"/>
                      <a:pt x="9302" y="1399"/>
                      <a:pt x="9023" y="1043"/>
                    </a:cubicBezTo>
                    <a:cubicBezTo>
                      <a:pt x="8764" y="543"/>
                      <a:pt x="8478" y="367"/>
                      <a:pt x="8096" y="367"/>
                    </a:cubicBezTo>
                    <a:cubicBezTo>
                      <a:pt x="7953" y="367"/>
                      <a:pt x="7798" y="391"/>
                      <a:pt x="7625" y="433"/>
                    </a:cubicBezTo>
                    <a:cubicBezTo>
                      <a:pt x="7472" y="433"/>
                      <a:pt x="7345" y="407"/>
                      <a:pt x="7218" y="331"/>
                    </a:cubicBezTo>
                    <a:cubicBezTo>
                      <a:pt x="7106" y="240"/>
                      <a:pt x="6977" y="214"/>
                      <a:pt x="6843" y="214"/>
                    </a:cubicBezTo>
                    <a:cubicBezTo>
                      <a:pt x="6677" y="214"/>
                      <a:pt x="6502" y="253"/>
                      <a:pt x="6333" y="253"/>
                    </a:cubicBezTo>
                    <a:cubicBezTo>
                      <a:pt x="6145" y="253"/>
                      <a:pt x="5966" y="205"/>
                      <a:pt x="5820"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6506;p70">
                <a:extLst>
                  <a:ext uri="{FF2B5EF4-FFF2-40B4-BE49-F238E27FC236}">
                    <a16:creationId xmlns:a16="http://schemas.microsoft.com/office/drawing/2014/main" id="{A4ED9A10-6904-1133-922B-E68A6F79D0C5}"/>
                  </a:ext>
                </a:extLst>
              </p:cNvPr>
              <p:cNvSpPr/>
              <p:nvPr/>
            </p:nvSpPr>
            <p:spPr>
              <a:xfrm rot="-5400000">
                <a:off x="3641484" y="1114174"/>
                <a:ext cx="95846" cy="110359"/>
              </a:xfrm>
              <a:custGeom>
                <a:avLst/>
                <a:gdLst/>
                <a:ahLst/>
                <a:cxnLst/>
                <a:rect l="l" t="t" r="r" b="b"/>
                <a:pathLst>
                  <a:path w="865" h="996" extrusionOk="0">
                    <a:moveTo>
                      <a:pt x="424" y="0"/>
                    </a:moveTo>
                    <a:cubicBezTo>
                      <a:pt x="410" y="0"/>
                      <a:pt x="396" y="1"/>
                      <a:pt x="382" y="2"/>
                    </a:cubicBezTo>
                    <a:cubicBezTo>
                      <a:pt x="77" y="28"/>
                      <a:pt x="1" y="256"/>
                      <a:pt x="26" y="511"/>
                    </a:cubicBezTo>
                    <a:cubicBezTo>
                      <a:pt x="50" y="753"/>
                      <a:pt x="167" y="995"/>
                      <a:pt x="464" y="995"/>
                    </a:cubicBezTo>
                    <a:cubicBezTo>
                      <a:pt x="479" y="995"/>
                      <a:pt x="494" y="995"/>
                      <a:pt x="509" y="993"/>
                    </a:cubicBezTo>
                    <a:cubicBezTo>
                      <a:pt x="789" y="993"/>
                      <a:pt x="840" y="739"/>
                      <a:pt x="865" y="460"/>
                    </a:cubicBezTo>
                    <a:cubicBezTo>
                      <a:pt x="816" y="242"/>
                      <a:pt x="699" y="0"/>
                      <a:pt x="424"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 name="Google Shape;6507;p70">
                <a:extLst>
                  <a:ext uri="{FF2B5EF4-FFF2-40B4-BE49-F238E27FC236}">
                    <a16:creationId xmlns:a16="http://schemas.microsoft.com/office/drawing/2014/main" id="{2F1CE3D6-CE9F-7C9A-B7A9-0586F8E7E57A}"/>
                  </a:ext>
                </a:extLst>
              </p:cNvPr>
              <p:cNvSpPr/>
              <p:nvPr/>
            </p:nvSpPr>
            <p:spPr>
              <a:xfrm rot="-5400000">
                <a:off x="4473281" y="1076059"/>
                <a:ext cx="62162" cy="56952"/>
              </a:xfrm>
              <a:custGeom>
                <a:avLst/>
                <a:gdLst/>
                <a:ahLst/>
                <a:cxnLst/>
                <a:rect l="l" t="t" r="r" b="b"/>
                <a:pathLst>
                  <a:path w="561" h="514" extrusionOk="0">
                    <a:moveTo>
                      <a:pt x="274" y="1"/>
                    </a:moveTo>
                    <a:cubicBezTo>
                      <a:pt x="235" y="1"/>
                      <a:pt x="194" y="10"/>
                      <a:pt x="153" y="31"/>
                    </a:cubicBezTo>
                    <a:cubicBezTo>
                      <a:pt x="103" y="56"/>
                      <a:pt x="52" y="107"/>
                      <a:pt x="26" y="183"/>
                    </a:cubicBezTo>
                    <a:cubicBezTo>
                      <a:pt x="1" y="310"/>
                      <a:pt x="77" y="463"/>
                      <a:pt x="230" y="488"/>
                    </a:cubicBezTo>
                    <a:cubicBezTo>
                      <a:pt x="331" y="514"/>
                      <a:pt x="458" y="514"/>
                      <a:pt x="560" y="514"/>
                    </a:cubicBezTo>
                    <a:cubicBezTo>
                      <a:pt x="560" y="387"/>
                      <a:pt x="535" y="285"/>
                      <a:pt x="484" y="183"/>
                    </a:cubicBezTo>
                    <a:cubicBezTo>
                      <a:pt x="465" y="72"/>
                      <a:pt x="378" y="1"/>
                      <a:pt x="274"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6508;p70">
                <a:extLst>
                  <a:ext uri="{FF2B5EF4-FFF2-40B4-BE49-F238E27FC236}">
                    <a16:creationId xmlns:a16="http://schemas.microsoft.com/office/drawing/2014/main" id="{FCB6C57E-5DE9-E0A2-CC5A-60CC207599F5}"/>
                  </a:ext>
                </a:extLst>
              </p:cNvPr>
              <p:cNvSpPr/>
              <p:nvPr/>
            </p:nvSpPr>
            <p:spPr>
              <a:xfrm rot="-5400000">
                <a:off x="5516989" y="1731066"/>
                <a:ext cx="53630" cy="50748"/>
              </a:xfrm>
              <a:custGeom>
                <a:avLst/>
                <a:gdLst/>
                <a:ahLst/>
                <a:cxnLst/>
                <a:rect l="l" t="t" r="r" b="b"/>
                <a:pathLst>
                  <a:path w="484" h="458" extrusionOk="0">
                    <a:moveTo>
                      <a:pt x="458" y="0"/>
                    </a:moveTo>
                    <a:lnTo>
                      <a:pt x="458" y="0"/>
                    </a:lnTo>
                    <a:cubicBezTo>
                      <a:pt x="229" y="51"/>
                      <a:pt x="76" y="127"/>
                      <a:pt x="0" y="331"/>
                    </a:cubicBezTo>
                    <a:cubicBezTo>
                      <a:pt x="0" y="356"/>
                      <a:pt x="76" y="458"/>
                      <a:pt x="102" y="458"/>
                    </a:cubicBezTo>
                    <a:cubicBezTo>
                      <a:pt x="331" y="432"/>
                      <a:pt x="483" y="331"/>
                      <a:pt x="458"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6509;p70">
                <a:extLst>
                  <a:ext uri="{FF2B5EF4-FFF2-40B4-BE49-F238E27FC236}">
                    <a16:creationId xmlns:a16="http://schemas.microsoft.com/office/drawing/2014/main" id="{1C0DA2CB-AEC4-0C0E-F80D-2E2C42BF7316}"/>
                  </a:ext>
                </a:extLst>
              </p:cNvPr>
              <p:cNvSpPr/>
              <p:nvPr/>
            </p:nvSpPr>
            <p:spPr>
              <a:xfrm rot="-5400000">
                <a:off x="4532395" y="1037223"/>
                <a:ext cx="59281" cy="58615"/>
              </a:xfrm>
              <a:custGeom>
                <a:avLst/>
                <a:gdLst/>
                <a:ahLst/>
                <a:cxnLst/>
                <a:rect l="l" t="t" r="r" b="b"/>
                <a:pathLst>
                  <a:path w="535" h="529" extrusionOk="0">
                    <a:moveTo>
                      <a:pt x="204" y="1"/>
                    </a:moveTo>
                    <a:cubicBezTo>
                      <a:pt x="128" y="153"/>
                      <a:pt x="1" y="331"/>
                      <a:pt x="204" y="484"/>
                    </a:cubicBezTo>
                    <a:cubicBezTo>
                      <a:pt x="224" y="514"/>
                      <a:pt x="256" y="528"/>
                      <a:pt x="290" y="528"/>
                    </a:cubicBezTo>
                    <a:cubicBezTo>
                      <a:pt x="343" y="528"/>
                      <a:pt x="402" y="494"/>
                      <a:pt x="433" y="433"/>
                    </a:cubicBezTo>
                    <a:cubicBezTo>
                      <a:pt x="534" y="230"/>
                      <a:pt x="357" y="128"/>
                      <a:pt x="204"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6510;p70">
                <a:extLst>
                  <a:ext uri="{FF2B5EF4-FFF2-40B4-BE49-F238E27FC236}">
                    <a16:creationId xmlns:a16="http://schemas.microsoft.com/office/drawing/2014/main" id="{30591DA9-4F4B-62CE-EEE8-055037F90E44}"/>
                  </a:ext>
                </a:extLst>
              </p:cNvPr>
              <p:cNvSpPr/>
              <p:nvPr/>
            </p:nvSpPr>
            <p:spPr>
              <a:xfrm rot="-5400000">
                <a:off x="4376551" y="1082707"/>
                <a:ext cx="45098" cy="43656"/>
              </a:xfrm>
              <a:custGeom>
                <a:avLst/>
                <a:gdLst/>
                <a:ahLst/>
                <a:cxnLst/>
                <a:rect l="l" t="t" r="r" b="b"/>
                <a:pathLst>
                  <a:path w="407" h="394" extrusionOk="0">
                    <a:moveTo>
                      <a:pt x="172" y="1"/>
                    </a:moveTo>
                    <a:cubicBezTo>
                      <a:pt x="102" y="1"/>
                      <a:pt x="22" y="70"/>
                      <a:pt x="0" y="158"/>
                    </a:cubicBezTo>
                    <a:cubicBezTo>
                      <a:pt x="0" y="285"/>
                      <a:pt x="76" y="362"/>
                      <a:pt x="203" y="387"/>
                    </a:cubicBezTo>
                    <a:cubicBezTo>
                      <a:pt x="221" y="392"/>
                      <a:pt x="238" y="394"/>
                      <a:pt x="253" y="394"/>
                    </a:cubicBezTo>
                    <a:cubicBezTo>
                      <a:pt x="329" y="394"/>
                      <a:pt x="381" y="344"/>
                      <a:pt x="381" y="260"/>
                    </a:cubicBezTo>
                    <a:cubicBezTo>
                      <a:pt x="407" y="133"/>
                      <a:pt x="331" y="31"/>
                      <a:pt x="203" y="6"/>
                    </a:cubicBezTo>
                    <a:cubicBezTo>
                      <a:pt x="193" y="3"/>
                      <a:pt x="183" y="1"/>
                      <a:pt x="172"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6511;p70">
                <a:extLst>
                  <a:ext uri="{FF2B5EF4-FFF2-40B4-BE49-F238E27FC236}">
                    <a16:creationId xmlns:a16="http://schemas.microsoft.com/office/drawing/2014/main" id="{6EA1A8CC-D403-B4F2-C6F5-48AB3B7DDB65}"/>
                  </a:ext>
                </a:extLst>
              </p:cNvPr>
              <p:cNvSpPr/>
              <p:nvPr/>
            </p:nvSpPr>
            <p:spPr>
              <a:xfrm rot="-5400000">
                <a:off x="5442862" y="1647411"/>
                <a:ext cx="53630" cy="43435"/>
              </a:xfrm>
              <a:custGeom>
                <a:avLst/>
                <a:gdLst/>
                <a:ahLst/>
                <a:cxnLst/>
                <a:rect l="l" t="t" r="r" b="b"/>
                <a:pathLst>
                  <a:path w="484" h="392" extrusionOk="0">
                    <a:moveTo>
                      <a:pt x="483" y="1"/>
                    </a:moveTo>
                    <a:lnTo>
                      <a:pt x="483" y="1"/>
                    </a:lnTo>
                    <a:cubicBezTo>
                      <a:pt x="381" y="26"/>
                      <a:pt x="305" y="52"/>
                      <a:pt x="229" y="103"/>
                    </a:cubicBezTo>
                    <a:cubicBezTo>
                      <a:pt x="178" y="179"/>
                      <a:pt x="0" y="306"/>
                      <a:pt x="178" y="382"/>
                    </a:cubicBezTo>
                    <a:cubicBezTo>
                      <a:pt x="198" y="389"/>
                      <a:pt x="217" y="392"/>
                      <a:pt x="235" y="392"/>
                    </a:cubicBezTo>
                    <a:cubicBezTo>
                      <a:pt x="361" y="392"/>
                      <a:pt x="461" y="245"/>
                      <a:pt x="483"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6512;p70">
                <a:extLst>
                  <a:ext uri="{FF2B5EF4-FFF2-40B4-BE49-F238E27FC236}">
                    <a16:creationId xmlns:a16="http://schemas.microsoft.com/office/drawing/2014/main" id="{FE4BE972-76BC-0262-6240-75E3C476B97E}"/>
                  </a:ext>
                </a:extLst>
              </p:cNvPr>
              <p:cNvSpPr/>
              <p:nvPr/>
            </p:nvSpPr>
            <p:spPr>
              <a:xfrm rot="-5400000">
                <a:off x="4638212" y="1076890"/>
                <a:ext cx="25485" cy="24377"/>
              </a:xfrm>
              <a:custGeom>
                <a:avLst/>
                <a:gdLst/>
                <a:ahLst/>
                <a:cxnLst/>
                <a:rect l="l" t="t" r="r" b="b"/>
                <a:pathLst>
                  <a:path w="230" h="220" extrusionOk="0">
                    <a:moveTo>
                      <a:pt x="127" y="0"/>
                    </a:moveTo>
                    <a:cubicBezTo>
                      <a:pt x="112" y="0"/>
                      <a:pt x="95" y="4"/>
                      <a:pt x="77" y="10"/>
                    </a:cubicBezTo>
                    <a:cubicBezTo>
                      <a:pt x="26" y="10"/>
                      <a:pt x="1" y="60"/>
                      <a:pt x="1" y="111"/>
                    </a:cubicBezTo>
                    <a:cubicBezTo>
                      <a:pt x="1" y="174"/>
                      <a:pt x="52" y="220"/>
                      <a:pt x="113" y="220"/>
                    </a:cubicBezTo>
                    <a:cubicBezTo>
                      <a:pt x="126" y="220"/>
                      <a:pt x="140" y="217"/>
                      <a:pt x="153" y="213"/>
                    </a:cubicBezTo>
                    <a:cubicBezTo>
                      <a:pt x="179" y="213"/>
                      <a:pt x="204" y="137"/>
                      <a:pt x="230" y="111"/>
                    </a:cubicBezTo>
                    <a:cubicBezTo>
                      <a:pt x="210" y="34"/>
                      <a:pt x="176" y="0"/>
                      <a:pt x="127"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6513;p70">
                <a:extLst>
                  <a:ext uri="{FF2B5EF4-FFF2-40B4-BE49-F238E27FC236}">
                    <a16:creationId xmlns:a16="http://schemas.microsoft.com/office/drawing/2014/main" id="{1DD5C075-BA4F-2C3F-282C-76E547E95E01}"/>
                  </a:ext>
                </a:extLst>
              </p:cNvPr>
              <p:cNvSpPr/>
              <p:nvPr/>
            </p:nvSpPr>
            <p:spPr>
              <a:xfrm rot="-5400000">
                <a:off x="4343753" y="1014010"/>
                <a:ext cx="22604" cy="23379"/>
              </a:xfrm>
              <a:custGeom>
                <a:avLst/>
                <a:gdLst/>
                <a:ahLst/>
                <a:cxnLst/>
                <a:rect l="l" t="t" r="r" b="b"/>
                <a:pathLst>
                  <a:path w="204" h="211" extrusionOk="0">
                    <a:moveTo>
                      <a:pt x="115" y="0"/>
                    </a:moveTo>
                    <a:cubicBezTo>
                      <a:pt x="103" y="0"/>
                      <a:pt x="90" y="2"/>
                      <a:pt x="77" y="7"/>
                    </a:cubicBezTo>
                    <a:cubicBezTo>
                      <a:pt x="0" y="32"/>
                      <a:pt x="26" y="83"/>
                      <a:pt x="0" y="109"/>
                    </a:cubicBezTo>
                    <a:cubicBezTo>
                      <a:pt x="26" y="134"/>
                      <a:pt x="77" y="185"/>
                      <a:pt x="128" y="210"/>
                    </a:cubicBezTo>
                    <a:cubicBezTo>
                      <a:pt x="128" y="210"/>
                      <a:pt x="178" y="134"/>
                      <a:pt x="204" y="109"/>
                    </a:cubicBezTo>
                    <a:cubicBezTo>
                      <a:pt x="204" y="46"/>
                      <a:pt x="169" y="0"/>
                      <a:pt x="115"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6514;p70">
                <a:extLst>
                  <a:ext uri="{FF2B5EF4-FFF2-40B4-BE49-F238E27FC236}">
                    <a16:creationId xmlns:a16="http://schemas.microsoft.com/office/drawing/2014/main" id="{D08B5A1B-2C76-05DB-9539-97066BD26679}"/>
                  </a:ext>
                </a:extLst>
              </p:cNvPr>
              <p:cNvSpPr/>
              <p:nvPr/>
            </p:nvSpPr>
            <p:spPr>
              <a:xfrm rot="-5400000">
                <a:off x="4324196" y="1123981"/>
                <a:ext cx="25374" cy="20277"/>
              </a:xfrm>
              <a:custGeom>
                <a:avLst/>
                <a:gdLst/>
                <a:ahLst/>
                <a:cxnLst/>
                <a:rect l="l" t="t" r="r" b="b"/>
                <a:pathLst>
                  <a:path w="229" h="183" extrusionOk="0">
                    <a:moveTo>
                      <a:pt x="68" y="0"/>
                    </a:moveTo>
                    <a:cubicBezTo>
                      <a:pt x="45" y="0"/>
                      <a:pt x="23" y="81"/>
                      <a:pt x="0" y="81"/>
                    </a:cubicBezTo>
                    <a:cubicBezTo>
                      <a:pt x="51" y="132"/>
                      <a:pt x="76" y="157"/>
                      <a:pt x="153" y="182"/>
                    </a:cubicBezTo>
                    <a:cubicBezTo>
                      <a:pt x="153" y="182"/>
                      <a:pt x="204" y="132"/>
                      <a:pt x="229" y="81"/>
                    </a:cubicBezTo>
                    <a:cubicBezTo>
                      <a:pt x="178" y="30"/>
                      <a:pt x="127" y="4"/>
                      <a:pt x="76" y="4"/>
                    </a:cubicBezTo>
                    <a:cubicBezTo>
                      <a:pt x="74" y="2"/>
                      <a:pt x="71" y="0"/>
                      <a:pt x="68"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6515;p70">
                <a:extLst>
                  <a:ext uri="{FF2B5EF4-FFF2-40B4-BE49-F238E27FC236}">
                    <a16:creationId xmlns:a16="http://schemas.microsoft.com/office/drawing/2014/main" id="{5DA11D24-D3A8-16F3-86C5-CD510BCBD02B}"/>
                  </a:ext>
                </a:extLst>
              </p:cNvPr>
              <p:cNvSpPr/>
              <p:nvPr/>
            </p:nvSpPr>
            <p:spPr>
              <a:xfrm rot="-5400000">
                <a:off x="4447354" y="999938"/>
                <a:ext cx="33906" cy="23379"/>
              </a:xfrm>
              <a:custGeom>
                <a:avLst/>
                <a:gdLst/>
                <a:ahLst/>
                <a:cxnLst/>
                <a:rect l="l" t="t" r="r" b="b"/>
                <a:pathLst>
                  <a:path w="306" h="211" extrusionOk="0">
                    <a:moveTo>
                      <a:pt x="107" y="0"/>
                    </a:moveTo>
                    <a:cubicBezTo>
                      <a:pt x="90" y="0"/>
                      <a:pt x="72" y="4"/>
                      <a:pt x="52" y="12"/>
                    </a:cubicBezTo>
                    <a:cubicBezTo>
                      <a:pt x="26" y="38"/>
                      <a:pt x="1" y="88"/>
                      <a:pt x="26" y="139"/>
                    </a:cubicBezTo>
                    <a:cubicBezTo>
                      <a:pt x="59" y="193"/>
                      <a:pt x="96" y="211"/>
                      <a:pt x="135" y="211"/>
                    </a:cubicBezTo>
                    <a:cubicBezTo>
                      <a:pt x="189" y="211"/>
                      <a:pt x="247" y="179"/>
                      <a:pt x="306" y="165"/>
                    </a:cubicBezTo>
                    <a:cubicBezTo>
                      <a:pt x="242" y="101"/>
                      <a:pt x="195" y="0"/>
                      <a:pt x="107"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6516;p70">
                <a:extLst>
                  <a:ext uri="{FF2B5EF4-FFF2-40B4-BE49-F238E27FC236}">
                    <a16:creationId xmlns:a16="http://schemas.microsoft.com/office/drawing/2014/main" id="{091D6DE3-38C1-AAD6-51E2-26945BDD71A3}"/>
                  </a:ext>
                </a:extLst>
              </p:cNvPr>
              <p:cNvSpPr/>
              <p:nvPr/>
            </p:nvSpPr>
            <p:spPr>
              <a:xfrm rot="-5400000">
                <a:off x="4265250" y="1115782"/>
                <a:ext cx="8532" cy="8532"/>
              </a:xfrm>
              <a:custGeom>
                <a:avLst/>
                <a:gdLst/>
                <a:ahLst/>
                <a:cxnLst/>
                <a:rect l="l" t="t" r="r" b="b"/>
                <a:pathLst>
                  <a:path w="77" h="77" extrusionOk="0">
                    <a:moveTo>
                      <a:pt x="26" y="0"/>
                    </a:moveTo>
                    <a:cubicBezTo>
                      <a:pt x="26" y="0"/>
                      <a:pt x="1" y="26"/>
                      <a:pt x="1" y="51"/>
                    </a:cubicBezTo>
                    <a:cubicBezTo>
                      <a:pt x="1" y="51"/>
                      <a:pt x="26" y="51"/>
                      <a:pt x="51" y="77"/>
                    </a:cubicBezTo>
                    <a:lnTo>
                      <a:pt x="77" y="26"/>
                    </a:lnTo>
                    <a:cubicBezTo>
                      <a:pt x="51" y="26"/>
                      <a:pt x="51" y="0"/>
                      <a:pt x="26"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6" name="TextBox 5">
              <a:extLst>
                <a:ext uri="{FF2B5EF4-FFF2-40B4-BE49-F238E27FC236}">
                  <a16:creationId xmlns:a16="http://schemas.microsoft.com/office/drawing/2014/main" id="{27D66FA7-F008-25D4-D1A8-BB6339DB2615}"/>
                </a:ext>
              </a:extLst>
            </p:cNvPr>
            <p:cNvSpPr txBox="1"/>
            <p:nvPr/>
          </p:nvSpPr>
          <p:spPr>
            <a:xfrm>
              <a:off x="3880264" y="1355964"/>
              <a:ext cx="1422156" cy="11076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DDECB"/>
                  </a:solidFill>
                  <a:effectLst/>
                  <a:uLnTx/>
                  <a:uFillTx/>
                  <a:latin typeface="UTM Avo" panose="02040603050506020204" pitchFamily="18" charset="0"/>
                  <a:cs typeface="Arial"/>
                  <a:sym typeface="Arial"/>
                </a:rPr>
                <a:t>02</a:t>
              </a:r>
            </a:p>
          </p:txBody>
        </p:sp>
      </p:grpSp>
    </p:spTree>
    <p:extLst>
      <p:ext uri="{BB962C8B-B14F-4D97-AF65-F5344CB8AC3E}">
        <p14:creationId xmlns:p14="http://schemas.microsoft.com/office/powerpoint/2010/main" val="42101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95B671-294C-8B77-0D88-0CBBE970D2B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B25E47F-D2C3-8F20-7B44-93BC70D86135}"/>
              </a:ext>
            </a:extLst>
          </p:cNvPr>
          <p:cNvGrpSpPr/>
          <p:nvPr/>
        </p:nvGrpSpPr>
        <p:grpSpPr>
          <a:xfrm>
            <a:off x="494066" y="2354246"/>
            <a:ext cx="5993807" cy="3457976"/>
            <a:chOff x="769077" y="1679762"/>
            <a:chExt cx="4354465" cy="2593482"/>
          </a:xfrm>
        </p:grpSpPr>
        <p:sp>
          <p:nvSpPr>
            <p:cNvPr id="4" name="Rectangle: Rounded Corners 3">
              <a:extLst>
                <a:ext uri="{FF2B5EF4-FFF2-40B4-BE49-F238E27FC236}">
                  <a16:creationId xmlns:a16="http://schemas.microsoft.com/office/drawing/2014/main" id="{5CABA69E-740B-7F3E-6044-061EC525071F}"/>
                </a:ext>
              </a:extLst>
            </p:cNvPr>
            <p:cNvSpPr/>
            <p:nvPr/>
          </p:nvSpPr>
          <p:spPr>
            <a:xfrm>
              <a:off x="769077" y="2065868"/>
              <a:ext cx="4354465" cy="2207376"/>
            </a:xfrm>
            <a:prstGeom prst="roundRect">
              <a:avLst>
                <a:gd name="adj" fmla="val 5887"/>
              </a:avLst>
            </a:prstGeom>
            <a:solidFill>
              <a:srgbClr val="E29887">
                <a:lumMod val="20000"/>
                <a:lumOff val="80000"/>
              </a:srgbClr>
            </a:solidFill>
            <a:ln w="25400" cap="flat" cmpd="sng" algn="ctr">
              <a:solidFill>
                <a:srgbClr val="E29887">
                  <a:lumMod val="7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effectLst/>
                  <a:uLnTx/>
                  <a:uFillTx/>
                  <a:latin typeface="UTM Avo" panose="02040603050506020204" pitchFamily="18" charset="0"/>
                  <a:ea typeface="+mn-ea"/>
                  <a:cs typeface="+mn-cs"/>
                  <a:sym typeface="Arial"/>
                </a:rPr>
                <a:t>Làm việc cá nhân quan sát hình  4 SGK tr.70 và đọc thông tin mục 2: </a:t>
              </a: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Hoàn thành đường trục thời gian diễn biến của chiến dịch Điện Biên Phủ. </a:t>
              </a:r>
            </a:p>
          </p:txBody>
        </p:sp>
        <p:sp>
          <p:nvSpPr>
            <p:cNvPr id="6" name="Freeform 4">
              <a:extLst>
                <a:ext uri="{FF2B5EF4-FFF2-40B4-BE49-F238E27FC236}">
                  <a16:creationId xmlns:a16="http://schemas.microsoft.com/office/drawing/2014/main" id="{41BEF024-00D5-05BD-8F6A-41163B1E39BC}"/>
                </a:ext>
              </a:extLst>
            </p:cNvPr>
            <p:cNvSpPr/>
            <p:nvPr/>
          </p:nvSpPr>
          <p:spPr>
            <a:xfrm>
              <a:off x="2537904" y="1679762"/>
              <a:ext cx="816810" cy="59944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89" b="0" i="0" u="none" strike="noStrike" kern="0" cap="none" spc="0" normalizeH="0" baseline="0" noProof="0" dirty="0">
                <a:ln>
                  <a:noFill/>
                </a:ln>
                <a:solidFill>
                  <a:srgbClr val="000000"/>
                </a:solidFill>
                <a:effectLst/>
                <a:uLnTx/>
                <a:uFillTx/>
                <a:cs typeface="Arial"/>
                <a:sym typeface="Arial"/>
              </a:endParaRPr>
            </a:p>
          </p:txBody>
        </p:sp>
      </p:grpSp>
      <p:grpSp>
        <p:nvGrpSpPr>
          <p:cNvPr id="7" name="Group 6">
            <a:extLst>
              <a:ext uri="{FF2B5EF4-FFF2-40B4-BE49-F238E27FC236}">
                <a16:creationId xmlns:a16="http://schemas.microsoft.com/office/drawing/2014/main" id="{D33C517C-7FCB-3A3B-B349-5E49C5E9FD5D}"/>
              </a:ext>
            </a:extLst>
          </p:cNvPr>
          <p:cNvGrpSpPr/>
          <p:nvPr/>
        </p:nvGrpSpPr>
        <p:grpSpPr>
          <a:xfrm>
            <a:off x="7272394" y="2104439"/>
            <a:ext cx="3981591" cy="4310248"/>
            <a:chOff x="5220454" y="1044574"/>
            <a:chExt cx="3646903" cy="3947933"/>
          </a:xfrm>
        </p:grpSpPr>
        <p:sp>
          <p:nvSpPr>
            <p:cNvPr id="8" name="Freeform 2">
              <a:extLst>
                <a:ext uri="{FF2B5EF4-FFF2-40B4-BE49-F238E27FC236}">
                  <a16:creationId xmlns:a16="http://schemas.microsoft.com/office/drawing/2014/main" id="{3C2B4283-05FD-633A-D74F-0D43CC175ECE}"/>
                </a:ext>
              </a:extLst>
            </p:cNvPr>
            <p:cNvSpPr/>
            <p:nvPr/>
          </p:nvSpPr>
          <p:spPr>
            <a:xfrm>
              <a:off x="5220454" y="1044574"/>
              <a:ext cx="3646903" cy="3947933"/>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8100000" algn="tr" rotWithShape="0">
                <a:prstClr val="black">
                  <a:alpha val="40000"/>
                </a:prstClr>
              </a:outerShdw>
            </a:effectLst>
          </p:spPr>
          <p:txBody>
            <a:bodyPr/>
            <a:lstStyle/>
            <a:p>
              <a:pPr>
                <a:buClr>
                  <a:srgbClr val="000000"/>
                </a:buClr>
                <a:buFont typeface="Arial"/>
                <a:buNone/>
              </a:pPr>
              <a:endParaRPr lang="vi-VN" sz="2489" kern="0" dirty="0">
                <a:solidFill>
                  <a:srgbClr val="000000"/>
                </a:solidFill>
                <a:cs typeface="Arial"/>
                <a:sym typeface="Arial"/>
              </a:endParaRPr>
            </a:p>
          </p:txBody>
        </p:sp>
        <p:sp>
          <p:nvSpPr>
            <p:cNvPr id="9" name="Freeform 2">
              <a:extLst>
                <a:ext uri="{FF2B5EF4-FFF2-40B4-BE49-F238E27FC236}">
                  <a16:creationId xmlns:a16="http://schemas.microsoft.com/office/drawing/2014/main" id="{13703585-E983-CBB8-1BBD-FF67EAC3FDCF}"/>
                </a:ext>
              </a:extLst>
            </p:cNvPr>
            <p:cNvSpPr/>
            <p:nvPr/>
          </p:nvSpPr>
          <p:spPr>
            <a:xfrm>
              <a:off x="5284461" y="1133977"/>
              <a:ext cx="3481732" cy="3769128"/>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buClr>
                  <a:srgbClr val="000000"/>
                </a:buClr>
                <a:buFont typeface="Arial"/>
                <a:buNone/>
              </a:pPr>
              <a:endParaRPr lang="vi-VN" sz="2489" kern="0" dirty="0">
                <a:solidFill>
                  <a:srgbClr val="000000"/>
                </a:solidFill>
                <a:cs typeface="Arial"/>
                <a:sym typeface="Arial"/>
              </a:endParaRPr>
            </a:p>
          </p:txBody>
        </p:sp>
      </p:grpSp>
    </p:spTree>
    <p:extLst>
      <p:ext uri="{BB962C8B-B14F-4D97-AF65-F5344CB8AC3E}">
        <p14:creationId xmlns:p14="http://schemas.microsoft.com/office/powerpoint/2010/main" val="1628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CCD510-4528-FAB8-0871-2DDE0AB0C94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B80301C-524C-8F32-8F76-B1275C9AEA34}"/>
              </a:ext>
            </a:extLst>
          </p:cNvPr>
          <p:cNvPicPr>
            <a:picLocks noChangeAspect="1"/>
          </p:cNvPicPr>
          <p:nvPr/>
        </p:nvPicPr>
        <p:blipFill>
          <a:blip r:embed="rId3"/>
          <a:stretch>
            <a:fillRect/>
          </a:stretch>
        </p:blipFill>
        <p:spPr>
          <a:xfrm>
            <a:off x="5575133" y="632110"/>
            <a:ext cx="5082359" cy="6225889"/>
          </a:xfrm>
          <a:prstGeom prst="rect">
            <a:avLst/>
          </a:prstGeom>
        </p:spPr>
      </p:pic>
      <p:sp>
        <p:nvSpPr>
          <p:cNvPr id="3" name="Freeform 4">
            <a:extLst>
              <a:ext uri="{FF2B5EF4-FFF2-40B4-BE49-F238E27FC236}">
                <a16:creationId xmlns:a16="http://schemas.microsoft.com/office/drawing/2014/main" id="{5754D44A-D3F3-67FA-0546-3AA50B930FA1}"/>
              </a:ext>
            </a:extLst>
          </p:cNvPr>
          <p:cNvSpPr/>
          <p:nvPr/>
        </p:nvSpPr>
        <p:spPr>
          <a:xfrm>
            <a:off x="1721479" y="2732689"/>
            <a:ext cx="2849902" cy="4041227"/>
          </a:xfrm>
          <a:custGeom>
            <a:avLst/>
            <a:gdLst/>
            <a:ahLst/>
            <a:cxnLst/>
            <a:rect l="l" t="t" r="r" b="b"/>
            <a:pathLst>
              <a:path w="2849499" h="4114800">
                <a:moveTo>
                  <a:pt x="0" y="0"/>
                </a:moveTo>
                <a:lnTo>
                  <a:pt x="2849500" y="0"/>
                </a:lnTo>
                <a:lnTo>
                  <a:pt x="28495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buClr>
                <a:srgbClr val="000000"/>
              </a:buClr>
              <a:buFont typeface="Arial"/>
              <a:buNone/>
            </a:pPr>
            <a:endParaRPr lang="vi-VN" sz="2489" kern="0" dirty="0">
              <a:solidFill>
                <a:srgbClr val="000000"/>
              </a:solidFill>
              <a:cs typeface="Arial"/>
              <a:sym typeface="Arial"/>
            </a:endParaRPr>
          </a:p>
        </p:txBody>
      </p:sp>
    </p:spTree>
    <p:extLst>
      <p:ext uri="{BB962C8B-B14F-4D97-AF65-F5344CB8AC3E}">
        <p14:creationId xmlns:p14="http://schemas.microsoft.com/office/powerpoint/2010/main" val="321666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222B7EB-1A8E-F756-CDC6-F906C594B771}"/>
            </a:ext>
          </a:extLst>
        </p:cNvPr>
        <p:cNvGrpSpPr/>
        <p:nvPr/>
      </p:nvGrpSpPr>
      <p:grpSpPr>
        <a:xfrm>
          <a:off x="0" y="0"/>
          <a:ext cx="0" cy="0"/>
          <a:chOff x="0" y="0"/>
          <a:chExt cx="0" cy="0"/>
        </a:xfrm>
      </p:grpSpPr>
      <p:sp>
        <p:nvSpPr>
          <p:cNvPr id="3" name="Arrow: Right 2">
            <a:extLst>
              <a:ext uri="{FF2B5EF4-FFF2-40B4-BE49-F238E27FC236}">
                <a16:creationId xmlns:a16="http://schemas.microsoft.com/office/drawing/2014/main" id="{94AB1369-E92E-CD70-F3FA-A37F951E62B3}"/>
              </a:ext>
            </a:extLst>
          </p:cNvPr>
          <p:cNvSpPr/>
          <p:nvPr/>
        </p:nvSpPr>
        <p:spPr>
          <a:xfrm>
            <a:off x="5702808" y="2341271"/>
            <a:ext cx="786384" cy="788092"/>
          </a:xfrm>
          <a:prstGeom prst="rightArrow">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200" dirty="0">
              <a:solidFill>
                <a:srgbClr val="000000"/>
              </a:solidFill>
            </a:endParaRPr>
          </a:p>
        </p:txBody>
      </p:sp>
      <p:sp>
        <p:nvSpPr>
          <p:cNvPr id="5" name="Rectangle: Rounded Corners 4">
            <a:extLst>
              <a:ext uri="{FF2B5EF4-FFF2-40B4-BE49-F238E27FC236}">
                <a16:creationId xmlns:a16="http://schemas.microsoft.com/office/drawing/2014/main" id="{C45FD1DF-8E67-C1A3-F865-ABFCCC1C6BBB}"/>
              </a:ext>
            </a:extLst>
          </p:cNvPr>
          <p:cNvSpPr/>
          <p:nvPr/>
        </p:nvSpPr>
        <p:spPr>
          <a:xfrm>
            <a:off x="1271751" y="1697789"/>
            <a:ext cx="3925187" cy="2075057"/>
          </a:xfrm>
          <a:prstGeom prst="roundRect">
            <a:avLst/>
          </a:prstGeom>
          <a:solidFill>
            <a:srgbClr val="FFEBEB"/>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pPr algn="ctr">
              <a:lnSpc>
                <a:spcPct val="150000"/>
              </a:lnSpc>
            </a:pPr>
            <a:r>
              <a:rPr lang="en-US" sz="2200" b="1" dirty="0" err="1">
                <a:solidFill>
                  <a:srgbClr val="000000"/>
                </a:solidFill>
                <a:latin typeface="UTM Avo" panose="02040603050506020204" pitchFamily="18" charset="0"/>
                <a:ea typeface="UD Digi Kyokasho N-B" panose="02020700000000000000" pitchFamily="17" charset="-128"/>
              </a:rPr>
              <a:t>Đợt</a:t>
            </a:r>
            <a:r>
              <a:rPr lang="en-US" sz="2200" b="1" dirty="0">
                <a:solidFill>
                  <a:srgbClr val="000000"/>
                </a:solidFill>
                <a:latin typeface="UTM Avo" panose="02040603050506020204" pitchFamily="18" charset="0"/>
                <a:ea typeface="UD Digi Kyokasho N-B" panose="02020700000000000000" pitchFamily="17" charset="-128"/>
              </a:rPr>
              <a:t> 1</a:t>
            </a:r>
          </a:p>
          <a:p>
            <a:pPr algn="ctr">
              <a:lnSpc>
                <a:spcPct val="150000"/>
              </a:lnSpc>
            </a:pPr>
            <a:r>
              <a:rPr lang="en-US" sz="2200" dirty="0">
                <a:solidFill>
                  <a:srgbClr val="000000"/>
                </a:solidFill>
                <a:latin typeface="UTM Avo" panose="02040603050506020204" pitchFamily="18" charset="0"/>
                <a:ea typeface="UD Digi Kyokasho N-B" panose="02020700000000000000" pitchFamily="17" charset="-128"/>
              </a:rPr>
              <a:t>(</a:t>
            </a:r>
            <a:r>
              <a:rPr lang="en-US" sz="2200" dirty="0" err="1">
                <a:solidFill>
                  <a:srgbClr val="000000"/>
                </a:solidFill>
                <a:latin typeface="UTM Avo" panose="02040603050506020204" pitchFamily="18" charset="0"/>
                <a:ea typeface="UD Digi Kyokasho N-B" panose="02020700000000000000" pitchFamily="17" charset="-128"/>
              </a:rPr>
              <a:t>ngày</a:t>
            </a:r>
            <a:r>
              <a:rPr lang="en-US" sz="2200" dirty="0">
                <a:solidFill>
                  <a:srgbClr val="000000"/>
                </a:solidFill>
                <a:latin typeface="UTM Avo" panose="02040603050506020204" pitchFamily="18" charset="0"/>
                <a:ea typeface="UD Digi Kyokasho N-B" panose="02020700000000000000" pitchFamily="17" charset="-128"/>
              </a:rPr>
              <a:t> 13 - 17/3/1954) .............................................</a:t>
            </a:r>
          </a:p>
        </p:txBody>
      </p:sp>
      <p:sp>
        <p:nvSpPr>
          <p:cNvPr id="8" name="Rectangle: Rounded Corners 7">
            <a:extLst>
              <a:ext uri="{FF2B5EF4-FFF2-40B4-BE49-F238E27FC236}">
                <a16:creationId xmlns:a16="http://schemas.microsoft.com/office/drawing/2014/main" id="{37D9A937-30AD-E81B-8752-5B322A662517}"/>
              </a:ext>
            </a:extLst>
          </p:cNvPr>
          <p:cNvSpPr/>
          <p:nvPr/>
        </p:nvSpPr>
        <p:spPr>
          <a:xfrm>
            <a:off x="6995062" y="1702860"/>
            <a:ext cx="3925187" cy="2075057"/>
          </a:xfrm>
          <a:prstGeom prst="roundRect">
            <a:avLst/>
          </a:prstGeom>
          <a:solidFill>
            <a:schemeClr val="accent6">
              <a:lumMod val="20000"/>
              <a:lumOff val="8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pPr algn="ctr" defTabSz="800080">
              <a:lnSpc>
                <a:spcPct val="150000"/>
              </a:lnSpc>
            </a:pPr>
            <a:r>
              <a:rPr lang="en-US" sz="2200" b="1" dirty="0" err="1">
                <a:solidFill>
                  <a:srgbClr val="000000"/>
                </a:solidFill>
                <a:latin typeface="UTM Avo" panose="02040603050506020204" pitchFamily="18" charset="0"/>
                <a:ea typeface="UD Digi Kyokasho N-B" panose="02020700000000000000" pitchFamily="17" charset="-128"/>
              </a:rPr>
              <a:t>Đợt</a:t>
            </a:r>
            <a:r>
              <a:rPr lang="en-US" sz="2200" b="1" dirty="0">
                <a:solidFill>
                  <a:srgbClr val="000000"/>
                </a:solidFill>
                <a:latin typeface="UTM Avo" panose="02040603050506020204" pitchFamily="18" charset="0"/>
                <a:ea typeface="UD Digi Kyokasho N-B" panose="02020700000000000000" pitchFamily="17" charset="-128"/>
              </a:rPr>
              <a:t> 2</a:t>
            </a:r>
          </a:p>
          <a:p>
            <a:pPr algn="ctr" defTabSz="800080">
              <a:lnSpc>
                <a:spcPct val="150000"/>
              </a:lnSpc>
            </a:pPr>
            <a:r>
              <a:rPr lang="en-US" sz="2200" dirty="0">
                <a:solidFill>
                  <a:srgbClr val="000000"/>
                </a:solidFill>
                <a:latin typeface="UTM Avo" panose="02040603050506020204" pitchFamily="18" charset="0"/>
                <a:ea typeface="UD Digi Kyokasho N-B" panose="02020700000000000000" pitchFamily="17" charset="-128"/>
              </a:rPr>
              <a:t>(</a:t>
            </a:r>
            <a:r>
              <a:rPr lang="en-US" sz="2200" dirty="0" err="1">
                <a:solidFill>
                  <a:srgbClr val="000000"/>
                </a:solidFill>
                <a:latin typeface="UTM Avo" panose="02040603050506020204" pitchFamily="18" charset="0"/>
                <a:ea typeface="UD Digi Kyokasho N-B" panose="02020700000000000000" pitchFamily="17" charset="-128"/>
              </a:rPr>
              <a:t>ngày</a:t>
            </a:r>
            <a:r>
              <a:rPr lang="en-US" sz="2200" dirty="0">
                <a:solidFill>
                  <a:srgbClr val="000000"/>
                </a:solidFill>
                <a:latin typeface="UTM Avo" panose="02040603050506020204" pitchFamily="18" charset="0"/>
                <a:ea typeface="UD Digi Kyokasho N-B" panose="02020700000000000000" pitchFamily="17" charset="-128"/>
              </a:rPr>
              <a:t> 30/3 - 26/4/1954)</a:t>
            </a:r>
            <a:r>
              <a:rPr lang="vi-VN" sz="2200" dirty="0">
                <a:solidFill>
                  <a:srgbClr val="000000"/>
                </a:solidFill>
                <a:ea typeface="UD Digi Kyokasho N-B" panose="02020700000000000000" pitchFamily="17" charset="-128"/>
              </a:rPr>
              <a:t> </a:t>
            </a:r>
            <a:r>
              <a:rPr lang="en-US" sz="2200" dirty="0">
                <a:solidFill>
                  <a:srgbClr val="000000"/>
                </a:solidFill>
                <a:latin typeface="UTM Avo" panose="02040603050506020204" pitchFamily="18" charset="0"/>
                <a:ea typeface="UD Digi Kyokasho N-B" panose="02020700000000000000" pitchFamily="17" charset="-128"/>
              </a:rPr>
              <a:t>.............................................</a:t>
            </a:r>
            <a:endParaRPr lang="en-SG" sz="2200" dirty="0">
              <a:solidFill>
                <a:srgbClr val="000000"/>
              </a:solidFill>
              <a:latin typeface="UTM Avo" panose="02040603050506020204" pitchFamily="18" charset="0"/>
              <a:ea typeface="UD Digi Kyokasho N-B" panose="02020700000000000000" pitchFamily="17" charset="-128"/>
            </a:endParaRPr>
          </a:p>
        </p:txBody>
      </p:sp>
      <p:sp>
        <p:nvSpPr>
          <p:cNvPr id="11" name="Rectangle: Rounded Corners 10">
            <a:extLst>
              <a:ext uri="{FF2B5EF4-FFF2-40B4-BE49-F238E27FC236}">
                <a16:creationId xmlns:a16="http://schemas.microsoft.com/office/drawing/2014/main" id="{A9681CEF-2114-A211-5B21-429594E8DC7A}"/>
              </a:ext>
            </a:extLst>
          </p:cNvPr>
          <p:cNvSpPr/>
          <p:nvPr/>
        </p:nvSpPr>
        <p:spPr>
          <a:xfrm>
            <a:off x="6979722" y="4555681"/>
            <a:ext cx="3925187" cy="2075057"/>
          </a:xfrm>
          <a:prstGeom prst="roundRect">
            <a:avLst/>
          </a:prstGeom>
          <a:solidFill>
            <a:schemeClr val="accent2">
              <a:lumMod val="20000"/>
              <a:lumOff val="8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pPr algn="ctr" defTabSz="800080">
              <a:lnSpc>
                <a:spcPct val="150000"/>
              </a:lnSpc>
            </a:pPr>
            <a:r>
              <a:rPr lang="en-US" sz="2200" b="1" dirty="0" err="1">
                <a:solidFill>
                  <a:srgbClr val="000000"/>
                </a:solidFill>
                <a:latin typeface="UTM Avo" panose="02040603050506020204" pitchFamily="18" charset="0"/>
                <a:ea typeface="UD Digi Kyokasho N-B" panose="02020700000000000000" pitchFamily="17" charset="-128"/>
              </a:rPr>
              <a:t>Đợt</a:t>
            </a:r>
            <a:r>
              <a:rPr lang="en-US" sz="2200" b="1" dirty="0">
                <a:solidFill>
                  <a:srgbClr val="000000"/>
                </a:solidFill>
                <a:latin typeface="UTM Avo" panose="02040603050506020204" pitchFamily="18" charset="0"/>
                <a:ea typeface="UD Digi Kyokasho N-B" panose="02020700000000000000" pitchFamily="17" charset="-128"/>
              </a:rPr>
              <a:t> 3</a:t>
            </a:r>
          </a:p>
          <a:p>
            <a:pPr algn="ctr" defTabSz="800080">
              <a:lnSpc>
                <a:spcPct val="150000"/>
              </a:lnSpc>
            </a:pPr>
            <a:r>
              <a:rPr lang="en-US" sz="2200" dirty="0">
                <a:solidFill>
                  <a:srgbClr val="000000"/>
                </a:solidFill>
                <a:latin typeface="UTM Avo" panose="02040603050506020204" pitchFamily="18" charset="0"/>
                <a:ea typeface="UD Digi Kyokasho N-B" panose="02020700000000000000" pitchFamily="17" charset="-128"/>
              </a:rPr>
              <a:t>(</a:t>
            </a:r>
            <a:r>
              <a:rPr lang="en-US" sz="2200" dirty="0" err="1">
                <a:solidFill>
                  <a:srgbClr val="000000"/>
                </a:solidFill>
                <a:latin typeface="UTM Avo" panose="02040603050506020204" pitchFamily="18" charset="0"/>
                <a:ea typeface="UD Digi Kyokasho N-B" panose="02020700000000000000" pitchFamily="17" charset="-128"/>
              </a:rPr>
              <a:t>ngày</a:t>
            </a:r>
            <a:r>
              <a:rPr lang="en-US" sz="2200" dirty="0">
                <a:solidFill>
                  <a:srgbClr val="000000"/>
                </a:solidFill>
                <a:latin typeface="UTM Avo" panose="02040603050506020204" pitchFamily="18" charset="0"/>
                <a:ea typeface="UD Digi Kyokasho N-B" panose="02020700000000000000" pitchFamily="17" charset="-128"/>
              </a:rPr>
              <a:t> 1 - 7/5</a:t>
            </a:r>
            <a:r>
              <a:rPr lang="vi-VN" sz="2200" dirty="0">
                <a:solidFill>
                  <a:srgbClr val="000000"/>
                </a:solidFill>
                <a:ea typeface="UD Digi Kyokasho N-B" panose="02020700000000000000" pitchFamily="17" charset="-128"/>
              </a:rPr>
              <a:t>/</a:t>
            </a:r>
            <a:r>
              <a:rPr lang="en-US" sz="2200" dirty="0">
                <a:solidFill>
                  <a:srgbClr val="000000"/>
                </a:solidFill>
                <a:latin typeface="UTM Avo" panose="02040603050506020204" pitchFamily="18" charset="0"/>
                <a:ea typeface="UD Digi Kyokasho N-B" panose="02020700000000000000" pitchFamily="17" charset="-128"/>
              </a:rPr>
              <a:t>1954)</a:t>
            </a:r>
            <a:r>
              <a:rPr lang="vi-VN" sz="2200" dirty="0">
                <a:solidFill>
                  <a:srgbClr val="000000"/>
                </a:solidFill>
                <a:ea typeface="UD Digi Kyokasho N-B" panose="02020700000000000000" pitchFamily="17" charset="-128"/>
              </a:rPr>
              <a:t> </a:t>
            </a:r>
            <a:r>
              <a:rPr lang="en-US" sz="2200" dirty="0">
                <a:solidFill>
                  <a:srgbClr val="000000"/>
                </a:solidFill>
                <a:latin typeface="UTM Avo" panose="02040603050506020204" pitchFamily="18" charset="0"/>
                <a:ea typeface="UD Digi Kyokasho N-B" panose="02020700000000000000" pitchFamily="17" charset="-128"/>
              </a:rPr>
              <a:t>.............................................</a:t>
            </a:r>
            <a:endParaRPr lang="en-SG" sz="2200" dirty="0">
              <a:solidFill>
                <a:srgbClr val="000000"/>
              </a:solidFill>
              <a:latin typeface="UTM Avo" panose="02040603050506020204" pitchFamily="18" charset="0"/>
              <a:ea typeface="UD Digi Kyokasho N-B" panose="02020700000000000000" pitchFamily="17" charset="-128"/>
            </a:endParaRPr>
          </a:p>
        </p:txBody>
      </p:sp>
      <p:sp>
        <p:nvSpPr>
          <p:cNvPr id="14" name="Rectangle: Rounded Corners 13">
            <a:extLst>
              <a:ext uri="{FF2B5EF4-FFF2-40B4-BE49-F238E27FC236}">
                <a16:creationId xmlns:a16="http://schemas.microsoft.com/office/drawing/2014/main" id="{4F75DF21-AD4A-CAAF-87FA-458C83723C04}"/>
              </a:ext>
            </a:extLst>
          </p:cNvPr>
          <p:cNvSpPr/>
          <p:nvPr/>
        </p:nvSpPr>
        <p:spPr>
          <a:xfrm>
            <a:off x="1287092" y="4555681"/>
            <a:ext cx="3925187" cy="2075057"/>
          </a:xfrm>
          <a:prstGeom prst="roundRect">
            <a:avLst/>
          </a:prstGeom>
          <a:solidFill>
            <a:schemeClr val="accent4">
              <a:lumMod val="20000"/>
              <a:lumOff val="8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pPr algn="ctr">
              <a:lnSpc>
                <a:spcPct val="150000"/>
              </a:lnSpc>
            </a:pPr>
            <a:r>
              <a:rPr lang="en-US" sz="2200" i="1" dirty="0">
                <a:solidFill>
                  <a:srgbClr val="000000"/>
                </a:solidFill>
                <a:latin typeface="UTM Avo" panose="02040603050506020204" pitchFamily="18" charset="0"/>
                <a:ea typeface="UD Digi Kyokasho N-B" panose="02020700000000000000" pitchFamily="17" charset="-128"/>
              </a:rPr>
              <a:t>17 </a:t>
            </a:r>
            <a:r>
              <a:rPr lang="en-US" sz="2200" i="1" dirty="0" err="1">
                <a:solidFill>
                  <a:srgbClr val="000000"/>
                </a:solidFill>
                <a:latin typeface="UTM Avo" panose="02040603050506020204" pitchFamily="18" charset="0"/>
                <a:ea typeface="UD Digi Kyokasho N-B" panose="02020700000000000000" pitchFamily="17" charset="-128"/>
              </a:rPr>
              <a:t>giờ</a:t>
            </a:r>
            <a:r>
              <a:rPr lang="en-US" sz="2200" i="1" dirty="0">
                <a:solidFill>
                  <a:srgbClr val="000000"/>
                </a:solidFill>
                <a:latin typeface="UTM Avo" panose="02040603050506020204" pitchFamily="18" charset="0"/>
                <a:ea typeface="UD Digi Kyokasho N-B" panose="02020700000000000000" pitchFamily="17" charset="-128"/>
              </a:rPr>
              <a:t> 30 </a:t>
            </a:r>
            <a:r>
              <a:rPr lang="en-US" sz="2200" i="1" dirty="0" err="1">
                <a:solidFill>
                  <a:srgbClr val="000000"/>
                </a:solidFill>
                <a:latin typeface="UTM Avo" panose="02040603050506020204" pitchFamily="18" charset="0"/>
                <a:ea typeface="UD Digi Kyokasho N-B" panose="02020700000000000000" pitchFamily="17" charset="-128"/>
              </a:rPr>
              <a:t>phút</a:t>
            </a:r>
            <a:endParaRPr lang="en-US" sz="2200" i="1" dirty="0">
              <a:solidFill>
                <a:srgbClr val="000000"/>
              </a:solidFill>
              <a:latin typeface="UTM Avo" panose="02040603050506020204" pitchFamily="18" charset="0"/>
              <a:ea typeface="UD Digi Kyokasho N-B" panose="02020700000000000000" pitchFamily="17" charset="-128"/>
            </a:endParaRPr>
          </a:p>
          <a:p>
            <a:pPr algn="ctr">
              <a:lnSpc>
                <a:spcPct val="150000"/>
              </a:lnSpc>
            </a:pPr>
            <a:r>
              <a:rPr lang="en-US" sz="2200" dirty="0">
                <a:solidFill>
                  <a:srgbClr val="000000"/>
                </a:solidFill>
                <a:latin typeface="UTM Avo" panose="02040603050506020204" pitchFamily="18" charset="0"/>
                <a:ea typeface="UD Digi Kyokasho N-B" panose="02020700000000000000" pitchFamily="17" charset="-128"/>
              </a:rPr>
              <a:t>(</a:t>
            </a:r>
            <a:r>
              <a:rPr lang="en-US" sz="2200" dirty="0" err="1">
                <a:solidFill>
                  <a:srgbClr val="000000"/>
                </a:solidFill>
                <a:latin typeface="UTM Avo" panose="02040603050506020204" pitchFamily="18" charset="0"/>
                <a:ea typeface="UD Digi Kyokasho N-B" panose="02020700000000000000" pitchFamily="17" charset="-128"/>
              </a:rPr>
              <a:t>ngày</a:t>
            </a:r>
            <a:r>
              <a:rPr lang="en-US" sz="2200" dirty="0">
                <a:solidFill>
                  <a:srgbClr val="000000"/>
                </a:solidFill>
                <a:latin typeface="UTM Avo" panose="02040603050506020204" pitchFamily="18" charset="0"/>
                <a:ea typeface="UD Digi Kyokasho N-B" panose="02020700000000000000" pitchFamily="17" charset="-128"/>
              </a:rPr>
              <a:t> 7/5/1954) .............................................</a:t>
            </a:r>
            <a:endParaRPr lang="en-SG" sz="2200" dirty="0">
              <a:solidFill>
                <a:srgbClr val="000000"/>
              </a:solidFill>
              <a:latin typeface="UTM Avo" panose="02040603050506020204" pitchFamily="18" charset="0"/>
              <a:ea typeface="UD Digi Kyokasho N-B" panose="02020700000000000000" pitchFamily="17" charset="-128"/>
            </a:endParaRPr>
          </a:p>
        </p:txBody>
      </p:sp>
      <p:sp>
        <p:nvSpPr>
          <p:cNvPr id="19" name="Arrow: Down 18">
            <a:extLst>
              <a:ext uri="{FF2B5EF4-FFF2-40B4-BE49-F238E27FC236}">
                <a16:creationId xmlns:a16="http://schemas.microsoft.com/office/drawing/2014/main" id="{75925917-B969-9B91-7BE8-E65A24D70967}"/>
              </a:ext>
            </a:extLst>
          </p:cNvPr>
          <p:cNvSpPr/>
          <p:nvPr/>
        </p:nvSpPr>
        <p:spPr>
          <a:xfrm>
            <a:off x="8564463" y="3883342"/>
            <a:ext cx="786384" cy="566914"/>
          </a:xfrm>
          <a:prstGeom prst="downArrow">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200" dirty="0">
              <a:solidFill>
                <a:srgbClr val="000000"/>
              </a:solidFill>
            </a:endParaRPr>
          </a:p>
        </p:txBody>
      </p:sp>
      <p:sp>
        <p:nvSpPr>
          <p:cNvPr id="20" name="Arrow: Left 19">
            <a:extLst>
              <a:ext uri="{FF2B5EF4-FFF2-40B4-BE49-F238E27FC236}">
                <a16:creationId xmlns:a16="http://schemas.microsoft.com/office/drawing/2014/main" id="{03FD7D2D-FC9D-B795-FC46-1B2C79C65FA2}"/>
              </a:ext>
            </a:extLst>
          </p:cNvPr>
          <p:cNvSpPr/>
          <p:nvPr/>
        </p:nvSpPr>
        <p:spPr>
          <a:xfrm>
            <a:off x="5702808" y="5199163"/>
            <a:ext cx="786384" cy="788092"/>
          </a:xfrm>
          <a:prstGeom prst="leftArrow">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200" dirty="0">
              <a:solidFill>
                <a:srgbClr val="000000"/>
              </a:solidFill>
            </a:endParaRPr>
          </a:p>
        </p:txBody>
      </p:sp>
    </p:spTree>
    <p:extLst>
      <p:ext uri="{BB962C8B-B14F-4D97-AF65-F5344CB8AC3E}">
        <p14:creationId xmlns:p14="http://schemas.microsoft.com/office/powerpoint/2010/main" val="383732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1" grpId="0" animBg="1"/>
      <p:bldP spid="14"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36889CF-E16F-4EF9-371F-2F4FCD6E801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5E0A47-523F-05B3-2548-1EEE45BFAD1D}"/>
              </a:ext>
            </a:extLst>
          </p:cNvPr>
          <p:cNvSpPr/>
          <p:nvPr/>
        </p:nvSpPr>
        <p:spPr>
          <a:xfrm>
            <a:off x="4353786" y="1036400"/>
            <a:ext cx="3484429" cy="716039"/>
          </a:xfrm>
          <a:prstGeom prst="roundRect">
            <a:avLst>
              <a:gd name="adj" fmla="val 50000"/>
            </a:avLst>
          </a:prstGeom>
          <a:solidFill>
            <a:schemeClr val="accent5">
              <a:lumMod val="20000"/>
              <a:lumOff val="80000"/>
            </a:schemeClr>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Các</a:t>
            </a: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đợt</a:t>
            </a: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tiến</a:t>
            </a: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công</a:t>
            </a: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p>
        </p:txBody>
      </p:sp>
      <p:sp>
        <p:nvSpPr>
          <p:cNvPr id="4" name="Rectangle: Rounded Corners 3">
            <a:extLst>
              <a:ext uri="{FF2B5EF4-FFF2-40B4-BE49-F238E27FC236}">
                <a16:creationId xmlns:a16="http://schemas.microsoft.com/office/drawing/2014/main" id="{8C47E203-189B-1A35-158F-FDEFF2414A28}"/>
              </a:ext>
            </a:extLst>
          </p:cNvPr>
          <p:cNvSpPr/>
          <p:nvPr/>
        </p:nvSpPr>
        <p:spPr>
          <a:xfrm>
            <a:off x="440934" y="2397956"/>
            <a:ext cx="3594204" cy="2615478"/>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sym typeface="Arial"/>
              </a:rPr>
              <a:t>Đợt</a:t>
            </a:r>
            <a:r>
              <a:rPr kumimoji="0" lang="en-US" sz="2200" b="1" i="0" u="none" strike="noStrike" kern="0" cap="none" spc="0" normalizeH="0" baseline="0" noProof="0" dirty="0">
                <a:ln>
                  <a:noFill/>
                </a:ln>
                <a:solidFill>
                  <a:srgbClr val="C00000"/>
                </a:solidFill>
                <a:effectLst/>
                <a:uLnTx/>
                <a:uFillTx/>
                <a:latin typeface="UTM Avo" panose="02040603050506020204" pitchFamily="18" charset="0"/>
                <a:ea typeface="+mn-ea"/>
                <a:cs typeface="+mn-cs"/>
                <a:sym typeface="Arial"/>
              </a:rPr>
              <a:t> 1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0" i="1"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(13/3 – 17/3/1954)</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Tiến</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công</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tiêu</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diệt</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cứ</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điểm</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Him Lam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và</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phân</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khu</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Bắc</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p>
        </p:txBody>
      </p:sp>
      <p:sp>
        <p:nvSpPr>
          <p:cNvPr id="5" name="Rectangle: Rounded Corners 4">
            <a:extLst>
              <a:ext uri="{FF2B5EF4-FFF2-40B4-BE49-F238E27FC236}">
                <a16:creationId xmlns:a16="http://schemas.microsoft.com/office/drawing/2014/main" id="{618F7604-A6B0-E9AD-3BDF-7856FC68D0EA}"/>
              </a:ext>
            </a:extLst>
          </p:cNvPr>
          <p:cNvSpPr/>
          <p:nvPr/>
        </p:nvSpPr>
        <p:spPr>
          <a:xfrm>
            <a:off x="4298899" y="2397956"/>
            <a:ext cx="3594204" cy="2615478"/>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sym typeface="Arial"/>
              </a:rPr>
              <a:t>Đợt</a:t>
            </a:r>
            <a:r>
              <a:rPr kumimoji="0" lang="en-US" sz="2200" b="1" i="0" u="none" strike="noStrike" kern="0" cap="none" spc="0" normalizeH="0" baseline="0" noProof="0" dirty="0">
                <a:ln>
                  <a:noFill/>
                </a:ln>
                <a:solidFill>
                  <a:srgbClr val="C00000"/>
                </a:solidFill>
                <a:effectLst/>
                <a:uLnTx/>
                <a:uFillTx/>
                <a:latin typeface="UTM Avo" panose="02040603050506020204" pitchFamily="18" charset="0"/>
                <a:ea typeface="+mn-ea"/>
                <a:cs typeface="+mn-cs"/>
                <a:sym typeface="Arial"/>
              </a:rPr>
              <a:t> 2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0" i="1"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(30/3 – 24/4/1954)</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Tiến</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công</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và</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chiếm</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các</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cứ</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điểm</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phía</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đông</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phân</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khu</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Trung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tâm</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a:t>
            </a:r>
          </a:p>
        </p:txBody>
      </p:sp>
      <p:sp>
        <p:nvSpPr>
          <p:cNvPr id="6" name="Rectangle: Rounded Corners 5">
            <a:extLst>
              <a:ext uri="{FF2B5EF4-FFF2-40B4-BE49-F238E27FC236}">
                <a16:creationId xmlns:a16="http://schemas.microsoft.com/office/drawing/2014/main" id="{23CA0C0B-2605-652E-A5CB-91EE41E45E8F}"/>
              </a:ext>
            </a:extLst>
          </p:cNvPr>
          <p:cNvSpPr/>
          <p:nvPr/>
        </p:nvSpPr>
        <p:spPr>
          <a:xfrm>
            <a:off x="8156864" y="2396503"/>
            <a:ext cx="3594204" cy="2615478"/>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sym typeface="Arial"/>
              </a:rPr>
              <a:t>Đợt</a:t>
            </a:r>
            <a:r>
              <a:rPr kumimoji="0" lang="en-US" sz="2200" b="1" i="0" u="none" strike="noStrike" kern="0" cap="none" spc="0" normalizeH="0" baseline="0" noProof="0" dirty="0">
                <a:ln>
                  <a:noFill/>
                </a:ln>
                <a:solidFill>
                  <a:srgbClr val="C00000"/>
                </a:solidFill>
                <a:effectLst/>
                <a:uLnTx/>
                <a:uFillTx/>
                <a:latin typeface="UTM Avo" panose="02040603050506020204" pitchFamily="18" charset="0"/>
                <a:ea typeface="+mn-ea"/>
                <a:cs typeface="+mn-cs"/>
                <a:sym typeface="Arial"/>
              </a:rPr>
              <a:t> 3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0" i="1"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(1/5 – 7/5/1954)</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Tiến</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công</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vào</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trung</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tâm</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Mường</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Thanh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và</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phân</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2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khu</a:t>
            </a:r>
            <a:r>
              <a:rPr kumimoji="0" lang="en-US" sz="22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Nam.</a:t>
            </a:r>
          </a:p>
        </p:txBody>
      </p:sp>
      <p:cxnSp>
        <p:nvCxnSpPr>
          <p:cNvPr id="7" name="Straight Connector 6">
            <a:extLst>
              <a:ext uri="{FF2B5EF4-FFF2-40B4-BE49-F238E27FC236}">
                <a16:creationId xmlns:a16="http://schemas.microsoft.com/office/drawing/2014/main" id="{9F3F1EA0-6F0D-16A3-336B-981E37A57F96}"/>
              </a:ext>
            </a:extLst>
          </p:cNvPr>
          <p:cNvCxnSpPr>
            <a:cxnSpLocks/>
            <a:stCxn id="2" idx="2"/>
            <a:endCxn id="4" idx="0"/>
          </p:cNvCxnSpPr>
          <p:nvPr/>
        </p:nvCxnSpPr>
        <p:spPr>
          <a:xfrm flipH="1">
            <a:off x="2238036" y="1752439"/>
            <a:ext cx="3857965" cy="645517"/>
          </a:xfrm>
          <a:prstGeom prst="line">
            <a:avLst/>
          </a:prstGeom>
          <a:noFill/>
          <a:ln w="28575" cap="flat" cmpd="sng" algn="ctr">
            <a:solidFill>
              <a:srgbClr val="0070C0"/>
            </a:solidFill>
            <a:prstDash val="solid"/>
          </a:ln>
          <a:effectLst/>
        </p:spPr>
      </p:cxnSp>
      <p:cxnSp>
        <p:nvCxnSpPr>
          <p:cNvPr id="8" name="Straight Connector 7">
            <a:extLst>
              <a:ext uri="{FF2B5EF4-FFF2-40B4-BE49-F238E27FC236}">
                <a16:creationId xmlns:a16="http://schemas.microsoft.com/office/drawing/2014/main" id="{9E08C47C-81A7-A94C-D4D8-25809E285177}"/>
              </a:ext>
            </a:extLst>
          </p:cNvPr>
          <p:cNvCxnSpPr>
            <a:cxnSpLocks/>
            <a:stCxn id="2" idx="2"/>
            <a:endCxn id="5" idx="0"/>
          </p:cNvCxnSpPr>
          <p:nvPr/>
        </p:nvCxnSpPr>
        <p:spPr>
          <a:xfrm>
            <a:off x="6096001" y="1752439"/>
            <a:ext cx="0" cy="645517"/>
          </a:xfrm>
          <a:prstGeom prst="line">
            <a:avLst/>
          </a:prstGeom>
          <a:noFill/>
          <a:ln w="28575" cap="flat" cmpd="sng" algn="ctr">
            <a:solidFill>
              <a:srgbClr val="0070C0"/>
            </a:solidFill>
            <a:prstDash val="solid"/>
          </a:ln>
          <a:effectLst/>
        </p:spPr>
      </p:cxnSp>
      <p:cxnSp>
        <p:nvCxnSpPr>
          <p:cNvPr id="9" name="Straight Connector 8">
            <a:extLst>
              <a:ext uri="{FF2B5EF4-FFF2-40B4-BE49-F238E27FC236}">
                <a16:creationId xmlns:a16="http://schemas.microsoft.com/office/drawing/2014/main" id="{571D0C7E-8C70-3E61-B1FF-02F438CFDF41}"/>
              </a:ext>
            </a:extLst>
          </p:cNvPr>
          <p:cNvCxnSpPr>
            <a:cxnSpLocks/>
            <a:stCxn id="2" idx="2"/>
            <a:endCxn id="6" idx="0"/>
          </p:cNvCxnSpPr>
          <p:nvPr/>
        </p:nvCxnSpPr>
        <p:spPr>
          <a:xfrm>
            <a:off x="6096001" y="1752439"/>
            <a:ext cx="3857965" cy="644064"/>
          </a:xfrm>
          <a:prstGeom prst="line">
            <a:avLst/>
          </a:prstGeom>
          <a:noFill/>
          <a:ln w="28575" cap="flat" cmpd="sng" algn="ctr">
            <a:solidFill>
              <a:srgbClr val="0070C0"/>
            </a:solidFill>
            <a:prstDash val="solid"/>
          </a:ln>
          <a:effectLst/>
        </p:spPr>
      </p:cxnSp>
      <p:sp>
        <p:nvSpPr>
          <p:cNvPr id="11" name="Left Brace 10">
            <a:extLst>
              <a:ext uri="{FF2B5EF4-FFF2-40B4-BE49-F238E27FC236}">
                <a16:creationId xmlns:a16="http://schemas.microsoft.com/office/drawing/2014/main" id="{82514311-89FD-B1B7-540A-B1A59D40A4EC}"/>
              </a:ext>
            </a:extLst>
          </p:cNvPr>
          <p:cNvSpPr/>
          <p:nvPr/>
        </p:nvSpPr>
        <p:spPr>
          <a:xfrm rot="16200000">
            <a:off x="5921109" y="-426971"/>
            <a:ext cx="307071" cy="11267422"/>
          </a:xfrm>
          <a:prstGeom prst="leftBrace">
            <a:avLst>
              <a:gd name="adj1" fmla="val 64333"/>
              <a:gd name="adj2" fmla="val 50000"/>
            </a:avLst>
          </a:prstGeom>
          <a:noFill/>
          <a:ln w="1905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722B1B"/>
              </a:solidFill>
              <a:effectLst/>
              <a:uLnTx/>
              <a:uFillTx/>
              <a:latin typeface="UTM Avo" panose="02040603050506020204" pitchFamily="18" charset="0"/>
              <a:ea typeface="+mn-ea"/>
              <a:cs typeface="+mn-cs"/>
              <a:sym typeface="Arial"/>
            </a:endParaRPr>
          </a:p>
        </p:txBody>
      </p:sp>
      <p:sp>
        <p:nvSpPr>
          <p:cNvPr id="12" name="TextBox 11">
            <a:extLst>
              <a:ext uri="{FF2B5EF4-FFF2-40B4-BE49-F238E27FC236}">
                <a16:creationId xmlns:a16="http://schemas.microsoft.com/office/drawing/2014/main" id="{FB6DDCCB-D39B-21CE-F832-DC84291FE9A9}"/>
              </a:ext>
            </a:extLst>
          </p:cNvPr>
          <p:cNvSpPr txBox="1"/>
          <p:nvPr/>
        </p:nvSpPr>
        <p:spPr>
          <a:xfrm>
            <a:off x="2050767" y="5530665"/>
            <a:ext cx="8047755" cy="1036117"/>
          </a:xfrm>
          <a:prstGeom prst="rect">
            <a:avLst/>
          </a:prstGeom>
          <a:noFill/>
        </p:spPr>
        <p:txBody>
          <a:bodyPr wrap="square">
            <a:spAutoFit/>
          </a:bodyPr>
          <a:lstStyle/>
          <a:p>
            <a:pPr lvl="0" algn="ctr">
              <a:lnSpc>
                <a:spcPct val="150000"/>
              </a:lnSpc>
              <a:buClr>
                <a:srgbClr val="000000"/>
              </a:buClr>
            </a:pPr>
            <a:r>
              <a:rPr lang="vi-VN" sz="2200" kern="0" dirty="0">
                <a:latin typeface="UTM Avo" panose="02040603050506020204" pitchFamily="18" charset="0"/>
                <a:cs typeface="Arial"/>
                <a:sym typeface="Arial"/>
              </a:rPr>
              <a:t>17 giờ 30 phút chiều 7/5, tướng Đờ Ca-xtơ-ri và toàn bộ quân địch đầu hàng, chiến dịch kết thúc thắng lợi. </a:t>
            </a:r>
          </a:p>
        </p:txBody>
      </p:sp>
    </p:spTree>
    <p:extLst>
      <p:ext uri="{BB962C8B-B14F-4D97-AF65-F5344CB8AC3E}">
        <p14:creationId xmlns:p14="http://schemas.microsoft.com/office/powerpoint/2010/main" val="2713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1"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14. Chiến dịch Điện Biên Phủ năm 1954  (Phần I)</Template>
  <TotalTime>54</TotalTime>
  <Words>1325</Words>
  <Application>Microsoft Office PowerPoint</Application>
  <PresentationFormat>Widescreen</PresentationFormat>
  <Paragraphs>122</Paragraphs>
  <Slides>32</Slides>
  <Notes>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UD Digi Kyokasho N-B</vt:lpstr>
      <vt:lpstr>UTM Avo</vt:lpstr>
      <vt:lpstr>Aptos</vt:lpstr>
      <vt:lpstr>Arial</vt:lpstr>
      <vt:lpstr>Calibri</vt:lpstr>
      <vt:lpstr>Calibri Light</vt:lpstr>
      <vt:lpstr>Office Theme</vt:lpstr>
      <vt:lpstr>Theme1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Phuong Vin</dc:creator>
  <cp:lastModifiedBy>Vân Anh Vũ</cp:lastModifiedBy>
  <cp:revision>25</cp:revision>
  <dcterms:created xsi:type="dcterms:W3CDTF">2024-12-17T03:07:07Z</dcterms:created>
  <dcterms:modified xsi:type="dcterms:W3CDTF">2024-12-19T04:06:16Z</dcterms:modified>
</cp:coreProperties>
</file>