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85" r:id="rId2"/>
    <p:sldId id="286" r:id="rId3"/>
    <p:sldId id="263" r:id="rId4"/>
    <p:sldId id="324" r:id="rId5"/>
    <p:sldId id="325" r:id="rId6"/>
    <p:sldId id="319" r:id="rId7"/>
    <p:sldId id="326" r:id="rId8"/>
    <p:sldId id="320" r:id="rId9"/>
    <p:sldId id="321" r:id="rId10"/>
    <p:sldId id="322" r:id="rId11"/>
    <p:sldId id="323" r:id="rId12"/>
    <p:sldId id="329" r:id="rId13"/>
    <p:sldId id="328" r:id="rId14"/>
    <p:sldId id="266" r:id="rId15"/>
    <p:sldId id="267" r:id="rId16"/>
    <p:sldId id="268" r:id="rId17"/>
    <p:sldId id="269" r:id="rId18"/>
    <p:sldId id="278" r:id="rId19"/>
    <p:sldId id="295" r:id="rId20"/>
    <p:sldId id="296" r:id="rId21"/>
    <p:sldId id="308" r:id="rId22"/>
    <p:sldId id="309" r:id="rId23"/>
    <p:sldId id="310" r:id="rId24"/>
    <p:sldId id="311" r:id="rId25"/>
    <p:sldId id="312" r:id="rId26"/>
    <p:sldId id="294" r:id="rId27"/>
    <p:sldId id="297" r:id="rId28"/>
    <p:sldId id="298" r:id="rId29"/>
    <p:sldId id="299" r:id="rId30"/>
    <p:sldId id="282" r:id="rId31"/>
    <p:sldId id="283" r:id="rId32"/>
    <p:sldId id="313" r:id="rId33"/>
    <p:sldId id="314" r:id="rId34"/>
    <p:sldId id="315" r:id="rId35"/>
    <p:sldId id="316" r:id="rId36"/>
    <p:sldId id="31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2" autoAdjust="0"/>
    <p:restoredTop sz="94624" autoAdjust="0"/>
  </p:normalViewPr>
  <p:slideViewPr>
    <p:cSldViewPr>
      <p:cViewPr varScale="1">
        <p:scale>
          <a:sx n="70" d="100"/>
          <a:sy n="70" d="100"/>
        </p:scale>
        <p:origin x="34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4CE30-8B3E-4EE0-8F20-E8FC678F75CC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4E096-5019-42EB-934C-C859726247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2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9B5339E-6AFA-4FB4-823C-7C897A8259F2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95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4E096-5019-42EB-934C-C859726247C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5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3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7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2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3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0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01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2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37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51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DAD5-F820-4C1A-BFD4-7E1F3961B731}" type="datetimeFigureOut">
              <a:rPr lang="en-US" smtClean="0"/>
              <a:pPr/>
              <a:t>7/5/2024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FAFB-2342-4BB2-9066-B4239493D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6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1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microsoft.com/office/2007/relationships/hdphoto" Target="../media/hdphoto2.wdp"/><Relationship Id="rId7" Type="http://schemas.openxmlformats.org/officeDocument/2006/relationships/slide" Target="slide2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10" Type="http://schemas.openxmlformats.org/officeDocument/2006/relationships/slide" Target="slide30.xml"/><Relationship Id="rId4" Type="http://schemas.openxmlformats.org/officeDocument/2006/relationships/slide" Target="slide22.xml"/><Relationship Id="rId9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1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752600"/>
            <a:ext cx="8458200" cy="2438400"/>
          </a:xfrm>
        </p:spPr>
        <p:txBody>
          <a:bodyPr>
            <a:prstTxWarp prst="textInflateBottom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6200"/>
            <a:ext cx="6096000" cy="762000"/>
          </a:xfrm>
        </p:spPr>
        <p:txBody>
          <a:bodyPr>
            <a:noAutofit/>
          </a:bodyPr>
          <a:lstStyle/>
          <a:p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5583" y="0"/>
            <a:ext cx="61387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TÂY SƠN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SỐ 2 TÂY GIANG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4876800"/>
            <a:ext cx="53349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:Nguyễn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r>
              <a:rPr lang="en-US" sz="2800" dirty="0">
                <a:cs typeface="Times New Roman" panose="02020603050405020304" pitchFamily="18" charset="0"/>
              </a:rPr>
              <a:t>B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993952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419600"/>
            <a:ext cx="91440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chemeClr val="tx1"/>
                </a:solidFill>
                <a:latin typeface="+mj-lt"/>
              </a:rPr>
              <a:t>- Con người, thực vật, động vật,....</a:t>
            </a:r>
          </a:p>
          <a:p>
            <a:pPr marL="285750" indent="-285750" algn="just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Làng xóm, đồng ruộng, công cụ làm ruộng, một số phương tiện giao thông,....</a:t>
            </a:r>
          </a:p>
          <a:p>
            <a:pPr marL="285750" indent="-285750" algn="just">
              <a:buFontTx/>
              <a:buChar char="-"/>
            </a:pPr>
            <a:r>
              <a:rPr lang="vi-VN" sz="3600" dirty="0">
                <a:solidFill>
                  <a:schemeClr val="tx1"/>
                </a:solidFill>
                <a:latin typeface="+mj-lt"/>
              </a:rPr>
              <a:t>Nước, không khí, ánh sáng, đất,...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440709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219200" y="0"/>
            <a:ext cx="7086600" cy="685800"/>
          </a:xfrm>
          <a:solidFill>
            <a:srgbClr val="92D05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LÀNG QUÊ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(3 –a)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56387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572000"/>
            <a:ext cx="9144000" cy="20621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</a:rPr>
              <a:t>- Con người, thực vật, động vật,...</a:t>
            </a:r>
          </a:p>
          <a:p>
            <a:pPr marL="285750" indent="-285750" algn="just">
              <a:buFontTx/>
              <a:buChar char="-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Nhà cửa, phố xá, nhà máy, các phương tiện giao thông,...</a:t>
            </a:r>
          </a:p>
          <a:p>
            <a:pPr marL="285750" indent="-285750" algn="just">
              <a:buFontTx/>
              <a:buChar char="-"/>
            </a:pPr>
            <a:r>
              <a:rPr lang="vi-VN" sz="3200" dirty="0">
                <a:solidFill>
                  <a:schemeClr val="tx1"/>
                </a:solidFill>
                <a:latin typeface="+mj-lt"/>
              </a:rPr>
              <a:t>Nước, không khí, ánh sáng, đất,...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52709" t="26042" r="4539" b="35417"/>
          <a:stretch>
            <a:fillRect/>
          </a:stretch>
        </p:blipFill>
        <p:spPr bwMode="auto">
          <a:xfrm>
            <a:off x="14785" y="21608"/>
            <a:ext cx="9144000" cy="447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0"/>
            <a:ext cx="5181600" cy="685800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ĐÔ THỊ</a:t>
            </a:r>
            <a:r>
              <a:rPr lang="en-US" sz="3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(4 – b)</a:t>
            </a:r>
            <a:endParaRPr lang="vi-VN" sz="36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54411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956691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2514600" y="2209800"/>
            <a:ext cx="5486400" cy="1981200"/>
          </a:xfrm>
          <a:prstGeom prst="wedgeRoundRectCallout">
            <a:avLst>
              <a:gd name="adj1" fmla="val -53654"/>
              <a:gd name="adj2" fmla="val 83802"/>
              <a:gd name="adj3" fmla="val 16667"/>
            </a:avLst>
          </a:prstGeom>
          <a:ln w="762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   </a:t>
            </a:r>
          </a:p>
          <a:p>
            <a:pPr algn="just"/>
            <a:r>
              <a:rPr lang="vi-VN" sz="3200" dirty="0">
                <a:latin typeface="+mj-lt"/>
              </a:rPr>
              <a:t>     Theo em, giữa các môi trường có những thành phần nào giống nhau? </a:t>
            </a:r>
          </a:p>
          <a:p>
            <a:pPr algn="just"/>
            <a:endParaRPr lang="vi-VN" sz="3200" dirty="0">
              <a:latin typeface="+mj-lt"/>
            </a:endParaRPr>
          </a:p>
        </p:txBody>
      </p:sp>
      <p:pic>
        <p:nvPicPr>
          <p:cNvPr id="2050" name="Picture 2" descr="Káº¿t quáº£ hÃ¬nh áº£nh cho hinh anh dau cham ho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2" b="98553" l="10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14" y="4218461"/>
            <a:ext cx="2674585" cy="22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nip Diagonal Corner Rectangle 9"/>
          <p:cNvSpPr/>
          <p:nvPr/>
        </p:nvSpPr>
        <p:spPr>
          <a:xfrm>
            <a:off x="2133600" y="2209800"/>
            <a:ext cx="6248400" cy="1981200"/>
          </a:xfrm>
          <a:prstGeom prst="snip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+mj-lt"/>
              </a:rPr>
              <a:t>Thành phần giống nhau giữa các môi trường là: </a:t>
            </a:r>
            <a:r>
              <a:rPr lang="vi-VN" sz="3200" b="1" dirty="0">
                <a:latin typeface="+mj-lt"/>
              </a:rPr>
              <a:t>Nước, không khí, ánh sáng, đất</a:t>
            </a:r>
            <a:r>
              <a:rPr lang="vi-VN" sz="32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363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0"/>
            <a:ext cx="9144000" cy="684549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66800" y="30707"/>
            <a:ext cx="4269117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+mj-lt"/>
              </a:rPr>
              <a:t>Môi trường làng quê</a:t>
            </a:r>
          </a:p>
        </p:txBody>
      </p:sp>
    </p:spTree>
    <p:extLst>
      <p:ext uri="{BB962C8B-B14F-4D97-AF65-F5344CB8AC3E}">
        <p14:creationId xmlns:p14="http://schemas.microsoft.com/office/powerpoint/2010/main" val="2561888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 Môi trường bao gồm những thành phần nào?</a:t>
            </a: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3306763"/>
            <a:ext cx="1524000" cy="1143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+mj-lt"/>
              </a:rPr>
              <a:t>Môi trường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2362200" y="2430463"/>
            <a:ext cx="2286000" cy="110490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vi-VN" sz="3200" dirty="0">
              <a:latin typeface="+mj-lt"/>
            </a:endParaRP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Thành phần</a:t>
            </a: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 tự nhiên</a:t>
            </a:r>
          </a:p>
          <a:p>
            <a:pPr algn="ctr"/>
            <a:endParaRPr lang="vi-VN" sz="3200" dirty="0">
              <a:latin typeface="+mj-lt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2310512" y="4259263"/>
            <a:ext cx="2286000" cy="1104900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Thành phần</a:t>
            </a:r>
          </a:p>
          <a:p>
            <a:pPr lvl="0"/>
            <a:r>
              <a:rPr lang="vi-VN" sz="3200" dirty="0">
                <a:solidFill>
                  <a:schemeClr val="tx1"/>
                </a:solidFill>
                <a:latin typeface="+mj-lt"/>
              </a:rPr>
              <a:t> nhân tạo</a:t>
            </a:r>
          </a:p>
        </p:txBody>
      </p:sp>
      <p:sp>
        <p:nvSpPr>
          <p:cNvPr id="11" name="Snip Diagonal Corner Rectangle 10"/>
          <p:cNvSpPr/>
          <p:nvPr/>
        </p:nvSpPr>
        <p:spPr>
          <a:xfrm>
            <a:off x="5334000" y="1963738"/>
            <a:ext cx="3657600" cy="1647825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800" dirty="0">
              <a:latin typeface="+mj-lt"/>
            </a:endParaRPr>
          </a:p>
          <a:p>
            <a:pPr lvl="0" algn="just"/>
            <a:r>
              <a:rPr lang="vi-VN" sz="2800" b="1" dirty="0">
                <a:solidFill>
                  <a:schemeClr val="tx1"/>
                </a:solidFill>
                <a:latin typeface="+mj-lt"/>
              </a:rPr>
              <a:t>Địa hình, khí hậu, thực vật, động vật, con người,...</a:t>
            </a:r>
          </a:p>
          <a:p>
            <a:pPr algn="just"/>
            <a:endParaRPr lang="vi-VN" sz="2800" dirty="0">
              <a:latin typeface="+mj-lt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334000" y="4297363"/>
            <a:ext cx="3657600" cy="1447800"/>
          </a:xfrm>
          <a:prstGeom prst="snip2Diag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vi-VN" sz="2800" dirty="0">
              <a:solidFill>
                <a:schemeClr val="tx1"/>
              </a:solidFill>
              <a:latin typeface="+mj-lt"/>
            </a:endParaRPr>
          </a:p>
          <a:p>
            <a:pPr lvl="0" algn="just"/>
            <a:r>
              <a:rPr lang="vi-VN" sz="2800" b="1" dirty="0">
                <a:solidFill>
                  <a:schemeClr val="tx1"/>
                </a:solidFill>
                <a:latin typeface="+mj-lt"/>
              </a:rPr>
              <a:t>Làng mạc, thành phố, công trường, nhà máy,...</a:t>
            </a:r>
          </a:p>
          <a:p>
            <a:pPr algn="ctr"/>
            <a:endParaRPr lang="vi-VN" sz="3200" dirty="0">
              <a:latin typeface="+mj-lt"/>
            </a:endParaRPr>
          </a:p>
        </p:txBody>
      </p: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1752600" y="2982913"/>
            <a:ext cx="557912" cy="895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752600" y="3892331"/>
            <a:ext cx="557912" cy="91938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648200" y="2553995"/>
            <a:ext cx="685800" cy="4476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2" idx="2"/>
          </p:cNvCxnSpPr>
          <p:nvPr/>
        </p:nvCxnSpPr>
        <p:spPr>
          <a:xfrm>
            <a:off x="4608928" y="4745039"/>
            <a:ext cx="725072" cy="2762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5AE843D8-8DEA-490E-955B-9C969D34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91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590800" y="1"/>
            <a:ext cx="3845382" cy="685800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67201"/>
            <a:ext cx="472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838200"/>
            <a:ext cx="4724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8" name="AutoShape 6" descr="Môi trường tự nhiên xung quanh 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AutoShape 8" descr="Môi trường tự nhiên xung quanh 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2" name="Picture 10" descr="Đặc trưng chính của môi trường tự nhiên - Bách Khoa Tri Thứ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8200"/>
            <a:ext cx="4419600" cy="27990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684" name="Picture 12" descr="Đề tài dự thi KHKT: Ý thức về môi trường của học sinh ..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67200"/>
            <a:ext cx="4419600" cy="2667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2971800" y="3657600"/>
            <a:ext cx="3653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tự nhiên</a:t>
            </a:r>
          </a:p>
        </p:txBody>
      </p:sp>
    </p:spTree>
    <p:extLst>
      <p:ext uri="{BB962C8B-B14F-4D97-AF65-F5344CB8AC3E}">
        <p14:creationId xmlns:p14="http://schemas.microsoft.com/office/powerpoint/2010/main" val="990391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9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67000" y="0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191000"/>
            <a:ext cx="43434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6" name="Picture 8" descr="https://hoanggiaphatland.com/uploads/image/images/images917334_TETCHO_2013_CONG_TU__NH_3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91000"/>
            <a:ext cx="4762500" cy="2667000"/>
          </a:xfrm>
          <a:prstGeom prst="rect">
            <a:avLst/>
          </a:prstGeom>
          <a:noFill/>
        </p:spPr>
      </p:pic>
      <p:sp>
        <p:nvSpPr>
          <p:cNvPr id="27658" name="AutoShape 10" descr="Thông tin về bảng giá bệnh viện đa khoa khu vực Quả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60" name="AutoShape 12" descr="Thông tin về bảng giá bệnh viện đa khoa khu vực Quảng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2.jpg"/>
          <p:cNvPicPr>
            <a:picLocks noChangeAspect="1"/>
          </p:cNvPicPr>
          <p:nvPr/>
        </p:nvPicPr>
        <p:blipFill>
          <a:blip r:embed="rId5"/>
          <a:srcRect l="12698" r="7937" b="24242"/>
          <a:stretch>
            <a:fillRect/>
          </a:stretch>
        </p:blipFill>
        <p:spPr>
          <a:xfrm>
            <a:off x="0" y="838200"/>
            <a:ext cx="4800600" cy="2514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895600" y="3516868"/>
            <a:ext cx="37144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Môi trường nhân tạo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24539" t="29960" r="38725" b="19675"/>
          <a:stretch/>
        </p:blipFill>
        <p:spPr bwMode="auto">
          <a:xfrm>
            <a:off x="4876800" y="838200"/>
            <a:ext cx="4267200" cy="25469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9779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rved Down Ribbon 5"/>
          <p:cNvSpPr/>
          <p:nvPr/>
        </p:nvSpPr>
        <p:spPr>
          <a:xfrm>
            <a:off x="3048000" y="762000"/>
            <a:ext cx="2768352" cy="685800"/>
          </a:xfrm>
          <a:prstGeom prst="ellipse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+mj-lt"/>
              </a:rPr>
              <a:t>KẾT LUẬN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1676400"/>
            <a:ext cx="8359861" cy="4800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+mj-lt"/>
              </a:rPr>
              <a:t>    </a:t>
            </a:r>
            <a:r>
              <a:rPr lang="en-US" sz="2400" dirty="0">
                <a:latin typeface="+mj-lt"/>
              </a:rPr>
              <a:t>	</a:t>
            </a:r>
            <a:r>
              <a:rPr lang="vi-VN" sz="2400" dirty="0">
                <a:latin typeface="+mj-lt"/>
              </a:rPr>
              <a:t>Môi trường là </a:t>
            </a:r>
            <a:r>
              <a:rPr lang="vi-VN" sz="2400" b="1" dirty="0">
                <a:latin typeface="+mj-lt"/>
              </a:rPr>
              <a:t>tất cả những gì trên Trái Đất này</a:t>
            </a:r>
            <a:r>
              <a:rPr lang="vi-VN" sz="2400" dirty="0">
                <a:latin typeface="+mj-lt"/>
              </a:rPr>
              <a:t>, bao gồm: biển cả, sông ngòi, hồ ao, đất đai, sinh vật, khí quyển, ánh sáng, nhiệt độ,....</a:t>
            </a:r>
          </a:p>
          <a:p>
            <a:pPr algn="just"/>
            <a:r>
              <a:rPr lang="vi-VN" sz="2400" dirty="0">
                <a:latin typeface="+mj-lt"/>
              </a:rPr>
              <a:t>    </a:t>
            </a:r>
            <a:r>
              <a:rPr lang="en-US" sz="2400" dirty="0">
                <a:latin typeface="+mj-lt"/>
              </a:rPr>
              <a:t>	</a:t>
            </a:r>
          </a:p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vi-VN" sz="2400" dirty="0">
                <a:latin typeface="+mj-lt"/>
              </a:rPr>
              <a:t>Môi trường bao gồm những </a:t>
            </a:r>
            <a:r>
              <a:rPr lang="vi-VN" sz="2400" b="1" dirty="0">
                <a:latin typeface="+mj-lt"/>
              </a:rPr>
              <a:t>thành phần tự nhiên </a:t>
            </a:r>
            <a:r>
              <a:rPr lang="vi-VN" sz="2400" dirty="0">
                <a:latin typeface="+mj-lt"/>
              </a:rPr>
              <a:t>như địa hình, khí hậu, thực vật, động vật, con người,... và những </a:t>
            </a:r>
            <a:r>
              <a:rPr lang="vi-VN" sz="2400" b="1" dirty="0">
                <a:latin typeface="+mj-lt"/>
              </a:rPr>
              <a:t>thành phần </a:t>
            </a:r>
            <a:r>
              <a:rPr lang="vi-VN" sz="2400" dirty="0">
                <a:latin typeface="+mj-lt"/>
              </a:rPr>
              <a:t>do con người tạo ra (</a:t>
            </a:r>
            <a:r>
              <a:rPr lang="vi-VN" sz="2400" b="1" dirty="0">
                <a:latin typeface="+mj-lt"/>
              </a:rPr>
              <a:t>nhân tạo</a:t>
            </a:r>
            <a:r>
              <a:rPr lang="vi-VN" sz="2400" dirty="0">
                <a:latin typeface="+mj-lt"/>
              </a:rPr>
              <a:t>) như làng mạc, thành phố, công trường, nhà máy, các khu vui chơi giải trí,…</a:t>
            </a:r>
            <a:endParaRPr lang="en-US" sz="2400" dirty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	</a:t>
            </a:r>
          </a:p>
          <a:p>
            <a:pPr algn="just"/>
            <a:r>
              <a:rPr lang="en-US" sz="2400" dirty="0">
                <a:latin typeface="+mj-lt"/>
              </a:rPr>
              <a:t>	</a:t>
            </a:r>
            <a:r>
              <a:rPr lang="vi-VN" sz="2400" dirty="0">
                <a:latin typeface="+mj-lt"/>
              </a:rPr>
              <a:t>Mỗi môi trường đều có các thành phần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cần thiết cho sự sống </a:t>
            </a:r>
            <a:r>
              <a:rPr lang="vi-VN" sz="2400" dirty="0">
                <a:latin typeface="+mj-lt"/>
              </a:rPr>
              <a:t>như: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Nước, không khí, ánh sáng, đất đai</a:t>
            </a:r>
            <a:r>
              <a:rPr lang="vi-VN" sz="2400" dirty="0">
                <a:latin typeface="+mj-lt"/>
              </a:rPr>
              <a:t>,... Ngoài ra còn có một số thành phần đặc trưng của môi trường đó.</a:t>
            </a:r>
          </a:p>
          <a:p>
            <a:pPr algn="just"/>
            <a:endParaRPr lang="vi-VN" sz="2400" dirty="0"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A8839477-34D7-4782-B0C8-4B08AB52A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97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76200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457200" y="914400"/>
            <a:ext cx="7848600" cy="779585"/>
          </a:xfrm>
          <a:prstGeom prst="roundRec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3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: Liên hệ môi trường nơi bạn sống</a:t>
            </a: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86200"/>
            <a:ext cx="4040188" cy="2611895"/>
          </a:xfrm>
          <a:prstGeom prst="rect">
            <a:avLst/>
          </a:prstGeom>
        </p:spPr>
      </p:pic>
      <p:sp>
        <p:nvSpPr>
          <p:cNvPr id="8" name="Content Placeholder 9"/>
          <p:cNvSpPr txBox="1">
            <a:spLocks/>
          </p:cNvSpPr>
          <p:nvPr/>
        </p:nvSpPr>
        <p:spPr>
          <a:xfrm>
            <a:off x="3581400" y="3048000"/>
            <a:ext cx="5334000" cy="2743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 Bạn sống ở đâu, làng quê hay đô thị ?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v"/>
            </a:pPr>
            <a:r>
              <a:rPr lang="vi-VN" b="1" dirty="0">
                <a:latin typeface="+mj-lt"/>
              </a:rPr>
              <a:t> Hãy nêu một số thành phần của môi trường nơi bạn sống 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57200" y="1981200"/>
            <a:ext cx="3200400" cy="715753"/>
          </a:xfrm>
          <a:prstGeom prst="wedgeRoundRectCallout">
            <a:avLst>
              <a:gd name="adj1" fmla="val 50376"/>
              <a:gd name="adj2" fmla="val 20597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</a:rPr>
              <a:t>Câu hỏi phỏng vấn</a:t>
            </a:r>
          </a:p>
        </p:txBody>
      </p:sp>
    </p:spTree>
    <p:extLst>
      <p:ext uri="{BB962C8B-B14F-4D97-AF65-F5344CB8AC3E}">
        <p14:creationId xmlns:p14="http://schemas.microsoft.com/office/powerpoint/2010/main" val="9145434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dienban.gov.vn/Portals/0/2020/Quy%203/A%20Duong%20Hoang%20Dieu%20(%20HT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5138" y="3505200"/>
            <a:ext cx="48688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8" descr="http://phukhangjsc.com.vn/uploads/cms/147496933174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6" descr="http://dienban.quangnam.gov.vn/Portals/0/2019/NghiemThuDDDT_DN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3505200"/>
            <a:ext cx="4267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438400" y="2819400"/>
            <a:ext cx="48494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</a:rPr>
              <a:t>Môi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thị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xã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Điện</a:t>
            </a:r>
            <a:r>
              <a:rPr lang="en-US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</a:rPr>
              <a:t>Bàn</a:t>
            </a:r>
            <a:endParaRPr lang="en-US" altLang="en-US" sz="3200" b="1" dirty="0">
              <a:solidFill>
                <a:srgbClr val="0000FF"/>
              </a:solidFill>
            </a:endParaRPr>
          </a:p>
        </p:txBody>
      </p:sp>
      <p:pic>
        <p:nvPicPr>
          <p:cNvPr id="20486" name="Picture 30" descr="Tham quan tháp Bằng An – Dấu ấn văn hóa Chăm ở Quảng Nam - Vntrip.v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0"/>
            <a:ext cx="4572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b="1" dirty="0"/>
          </a:p>
        </p:txBody>
      </p:sp>
      <p:sp>
        <p:nvSpPr>
          <p:cNvPr id="7" name="Snip Diagonal Corner Rectangle 6"/>
          <p:cNvSpPr/>
          <p:nvPr/>
        </p:nvSpPr>
        <p:spPr>
          <a:xfrm>
            <a:off x="838200" y="1295400"/>
            <a:ext cx="7239000" cy="2895600"/>
          </a:xfrm>
          <a:prstGeom prst="snip2Diag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005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5181600"/>
            <a:ext cx="990600" cy="990600"/>
            <a:chOff x="2592" y="1728"/>
            <a:chExt cx="1475" cy="1449"/>
          </a:xfrm>
        </p:grpSpPr>
        <p:sp>
          <p:nvSpPr>
            <p:cNvPr id="21559" name="Oval 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0" name="Oval 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1" name="Oval 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2" name="Oval 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3" name="Oval 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4" name="Oval 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5" name="Oval 1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6" name="Oval 1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67" name="Oval 1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419600" y="5638800"/>
            <a:ext cx="990600" cy="990600"/>
            <a:chOff x="2592" y="1728"/>
            <a:chExt cx="1475" cy="1449"/>
          </a:xfrm>
        </p:grpSpPr>
        <p:sp>
          <p:nvSpPr>
            <p:cNvPr id="21550" name="Oval 1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1" name="Oval 1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2" name="Oval 1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3" name="Oval 1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4" name="Oval 1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5" name="Oval 1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6" name="Oval 2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7" name="Oval 2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58" name="Oval 2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0066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7924800" y="5410200"/>
            <a:ext cx="990600" cy="990600"/>
            <a:chOff x="2592" y="1728"/>
            <a:chExt cx="1475" cy="1449"/>
          </a:xfrm>
        </p:grpSpPr>
        <p:sp>
          <p:nvSpPr>
            <p:cNvPr id="21541" name="Oval 2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2" name="Oval 2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3" name="Oval 2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4" name="Oval 2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5" name="Oval 2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6" name="Oval 2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7" name="Oval 3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8" name="Oval 3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9" name="Oval 3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0" y="0"/>
            <a:ext cx="990600" cy="990600"/>
            <a:chOff x="2592" y="1728"/>
            <a:chExt cx="1475" cy="1449"/>
          </a:xfrm>
        </p:grpSpPr>
        <p:sp>
          <p:nvSpPr>
            <p:cNvPr id="21532" name="Oval 3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3" name="Oval 3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4" name="Oval 3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5" name="Oval 3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6" name="Oval 3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7" name="Oval 39"/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8" name="Oval 4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9" name="Oval 4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40" name="Oval 4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rect">
                <a:fillToRect t="100000" r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8001000" y="0"/>
            <a:ext cx="990600" cy="990600"/>
            <a:chOff x="2592" y="1728"/>
            <a:chExt cx="1475" cy="1449"/>
          </a:xfrm>
        </p:grpSpPr>
        <p:sp>
          <p:nvSpPr>
            <p:cNvPr id="21523" name="Oval 44"/>
            <p:cNvSpPr>
              <a:spLocks noChangeArrowheads="1"/>
            </p:cNvSpPr>
            <p:nvPr/>
          </p:nvSpPr>
          <p:spPr bwMode="auto">
            <a:xfrm>
              <a:off x="3168" y="2304"/>
              <a:ext cx="336" cy="33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4" name="Oval 45"/>
            <p:cNvSpPr>
              <a:spLocks noChangeArrowheads="1"/>
            </p:cNvSpPr>
            <p:nvPr/>
          </p:nvSpPr>
          <p:spPr bwMode="auto">
            <a:xfrm rot="5400000">
              <a:off x="3024" y="2745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5" name="Oval 46"/>
            <p:cNvSpPr>
              <a:spLocks noChangeArrowheads="1"/>
            </p:cNvSpPr>
            <p:nvPr/>
          </p:nvSpPr>
          <p:spPr bwMode="auto">
            <a:xfrm rot="2615344">
              <a:off x="3360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>
              <a:prstShdw prst="shdw13" dist="53882" dir="13500000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6" name="Oval 47"/>
            <p:cNvSpPr>
              <a:spLocks noChangeArrowheads="1"/>
            </p:cNvSpPr>
            <p:nvPr/>
          </p:nvSpPr>
          <p:spPr bwMode="auto">
            <a:xfrm rot="-3753463">
              <a:off x="2749" y="2640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7" name="Oval 48"/>
            <p:cNvSpPr>
              <a:spLocks noChangeArrowheads="1"/>
            </p:cNvSpPr>
            <p:nvPr/>
          </p:nvSpPr>
          <p:spPr bwMode="auto">
            <a:xfrm>
              <a:off x="2592" y="2304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8" name="Oval 49">
              <a:hlinkClick r:id="rId2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3491" y="232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29" name="Oval 50"/>
            <p:cNvSpPr>
              <a:spLocks noChangeArrowheads="1"/>
            </p:cNvSpPr>
            <p:nvPr/>
          </p:nvSpPr>
          <p:spPr bwMode="auto">
            <a:xfrm rot="-3443950">
              <a:off x="3312" y="1981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0" name="Oval 51"/>
            <p:cNvSpPr>
              <a:spLocks noChangeArrowheads="1"/>
            </p:cNvSpPr>
            <p:nvPr/>
          </p:nvSpPr>
          <p:spPr bwMode="auto">
            <a:xfrm rot="2615344">
              <a:off x="2736" y="2016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  <p:sp>
          <p:nvSpPr>
            <p:cNvPr id="21531" name="Oval 52"/>
            <p:cNvSpPr>
              <a:spLocks noChangeArrowheads="1"/>
            </p:cNvSpPr>
            <p:nvPr/>
          </p:nvSpPr>
          <p:spPr bwMode="auto">
            <a:xfrm rot="5400000">
              <a:off x="3024" y="1872"/>
              <a:ext cx="576" cy="288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00FF00"/>
                </a:gs>
              </a:gsLst>
              <a:path path="rect">
                <a:fillToRect l="100000" t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en-US" sz="3200"/>
            </a:p>
          </p:txBody>
        </p:sp>
      </p:grp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609600" y="6019800"/>
            <a:ext cx="8001000" cy="533400"/>
            <a:chOff x="-48" y="3888"/>
            <a:chExt cx="5808" cy="621"/>
          </a:xfrm>
        </p:grpSpPr>
        <p:pic>
          <p:nvPicPr>
            <p:cNvPr id="21517" name="Picture 54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2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8" name="Picture 55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56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57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4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58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64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2" name="Picture 59" descr="FLOWRBOX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48" y="3888"/>
              <a:ext cx="1008" cy="6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12" name="Rectangle 60"/>
          <p:cNvSpPr>
            <a:spLocks noChangeArrowheads="1"/>
          </p:cNvSpPr>
          <p:nvPr/>
        </p:nvSpPr>
        <p:spPr bwMode="auto">
          <a:xfrm>
            <a:off x="914400" y="5105400"/>
            <a:ext cx="6743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eaLnBrk="1" hangingPunct="1"/>
            <a:r>
              <a:rPr lang="en-US" altLang="en-US" sz="32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83359" name="Rectangle 6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29257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>
                <a:latin typeface="Times New Roman" pitchFamily="18" charset="0"/>
              </a:rPr>
              <a:t>ở </a:t>
            </a:r>
            <a:r>
              <a:rPr lang="en-US" altLang="en-US" b="1" dirty="0" err="1">
                <a:latin typeface="Times New Roman" pitchFamily="18" charset="0"/>
              </a:rPr>
              <a:t>đây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gồm</a:t>
            </a:r>
            <a:r>
              <a:rPr lang="en-US" altLang="en-US" b="1" dirty="0"/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/>
              <a:t>  </a:t>
            </a:r>
            <a:r>
              <a:rPr lang="en-US" altLang="en-US" b="1" dirty="0">
                <a:latin typeface="Times New Roman" pitchFamily="18" charset="0"/>
              </a:rPr>
              <a:t>-</a:t>
            </a:r>
            <a:r>
              <a:rPr lang="en-US" altLang="en-US" b="1" dirty="0"/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nhiên</a:t>
            </a:r>
            <a:r>
              <a:rPr lang="en-US" altLang="en-US" b="1" dirty="0">
                <a:latin typeface="Times New Roman" pitchFamily="18" charset="0"/>
              </a:rPr>
              <a:t>: </a:t>
            </a:r>
            <a:r>
              <a:rPr lang="en-US" altLang="en-US" b="1" dirty="0" err="1">
                <a:latin typeface="Times New Roman" pitchFamily="18" charset="0"/>
              </a:rPr>
              <a:t>Đất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nước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sông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không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khí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ánh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sáng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thực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vật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động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vật</a:t>
            </a:r>
            <a:r>
              <a:rPr lang="en-US" altLang="en-US" b="1" dirty="0">
                <a:latin typeface="Times New Roman" pitchFamily="18" charset="0"/>
              </a:rPr>
              <a:t>,…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latin typeface="Times New Roman" pitchFamily="18" charset="0"/>
              </a:rPr>
              <a:t>  -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itchFamily="18" charset="0"/>
              </a:rPr>
              <a:t>tạo</a:t>
            </a:r>
            <a:r>
              <a:rPr lang="en-US" altLang="en-US" b="1" dirty="0">
                <a:latin typeface="Times New Roman" pitchFamily="18" charset="0"/>
              </a:rPr>
              <a:t>: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cửa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trường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học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bệnh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viện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nhà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máy</a:t>
            </a:r>
            <a:r>
              <a:rPr lang="en-US" altLang="en-US" b="1" dirty="0">
                <a:latin typeface="Times New Roman" pitchFamily="18" charset="0"/>
              </a:rPr>
              <a:t>, </a:t>
            </a:r>
            <a:r>
              <a:rPr lang="en-US" altLang="en-US" b="1" dirty="0" err="1">
                <a:latin typeface="Times New Roman" pitchFamily="18" charset="0"/>
              </a:rPr>
              <a:t>phương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tiện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giao</a:t>
            </a:r>
            <a:r>
              <a:rPr lang="en-US" altLang="en-US" b="1" dirty="0">
                <a:latin typeface="Times New Roman" pitchFamily="18" charset="0"/>
              </a:rPr>
              <a:t> </a:t>
            </a:r>
            <a:r>
              <a:rPr lang="en-US" altLang="en-US" b="1" dirty="0" err="1">
                <a:latin typeface="Times New Roman" pitchFamily="18" charset="0"/>
              </a:rPr>
              <a:t>thông</a:t>
            </a:r>
            <a:r>
              <a:rPr lang="en-US" altLang="en-US" b="1" dirty="0">
                <a:latin typeface="Times New Roman" pitchFamily="18" charset="0"/>
              </a:rPr>
              <a:t>, …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itchFamily="18" charset="0"/>
              </a:rPr>
              <a:t>      </a:t>
            </a:r>
            <a:endParaRPr lang="en-US" altLang="en-US" b="1" dirty="0">
              <a:solidFill>
                <a:srgbClr val="0000FF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83360" name="Rectangle 64"/>
          <p:cNvSpPr>
            <a:spLocks noChangeArrowheads="1"/>
          </p:cNvSpPr>
          <p:nvPr/>
        </p:nvSpPr>
        <p:spPr bwMode="auto">
          <a:xfrm>
            <a:off x="914400" y="405825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Kết</a:t>
            </a:r>
            <a:r>
              <a:rPr lang="en-US" altLang="en-US" sz="3200" b="1" u="sng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solidFill>
                  <a:srgbClr val="FF0000"/>
                </a:solidFill>
                <a:cs typeface="Times New Roman" pitchFamily="18" charset="0"/>
              </a:rPr>
              <a:t>luận</a:t>
            </a:r>
            <a:r>
              <a:rPr lang="en-US" altLang="en-US" sz="32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  <a:endParaRPr lang="en-US" altLang="en-US" sz="3200" b="1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183361" name="Rectangle 65"/>
          <p:cNvSpPr>
            <a:spLocks noChangeArrowheads="1"/>
          </p:cNvSpPr>
          <p:nvPr/>
        </p:nvSpPr>
        <p:spPr bwMode="auto">
          <a:xfrm>
            <a:off x="2514600" y="457201"/>
            <a:ext cx="6172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6600"/>
                </a:solidFill>
                <a:latin typeface="Arial" pitchFamily="34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Xã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Điện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Hoà</a:t>
            </a:r>
            <a:r>
              <a:rPr lang="en-US" altLang="en-US" sz="3200" b="1" dirty="0">
                <a:cs typeface="Times New Roman" pitchFamily="18" charset="0"/>
              </a:rPr>
              <a:t>, </a:t>
            </a:r>
            <a:r>
              <a:rPr lang="en-US" altLang="en-US" sz="3200" b="1" dirty="0" err="1">
                <a:cs typeface="Times New Roman" pitchFamily="18" charset="0"/>
              </a:rPr>
              <a:t>thị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xã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Điện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>
                <a:cs typeface="Times New Roman" pitchFamily="18" charset="0"/>
              </a:rPr>
              <a:t>Bàn</a:t>
            </a:r>
            <a:r>
              <a:rPr lang="en-US" altLang="en-US" sz="3200" b="1" dirty="0">
                <a:cs typeface="Times New Roman" pitchFamily="18" charset="0"/>
              </a:rPr>
              <a:t> </a:t>
            </a:r>
            <a:r>
              <a:rPr lang="en-US" altLang="en-US" sz="3200" b="1" dirty="0" err="1"/>
              <a:t>là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môi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trường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làng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quê</a:t>
            </a:r>
            <a:r>
              <a:rPr lang="en-US" altLang="en-US" sz="3200" b="1" dirty="0"/>
              <a:t>.</a:t>
            </a:r>
            <a:endParaRPr lang="en-US" altLang="en-US" sz="3200" b="1" dirty="0">
              <a:latin typeface="VNI-Times" pitchFamily="2" charset="0"/>
            </a:endParaRPr>
          </a:p>
        </p:txBody>
      </p:sp>
      <p:sp>
        <p:nvSpPr>
          <p:cNvPr id="9" name="Smiley Face 8">
            <a:hlinkClick r:id="rId2" action="ppaction://hlinksldjump"/>
          </p:cNvPr>
          <p:cNvSpPr/>
          <p:nvPr/>
        </p:nvSpPr>
        <p:spPr>
          <a:xfrm>
            <a:off x="8686800" y="2819400"/>
            <a:ext cx="3048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3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33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33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33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33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33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59" grpId="0" build="p"/>
      <p:bldP spid="183360" grpId="0"/>
      <p:bldP spid="1833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xmlns="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1006625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xmlns="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86" y="8572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85800" y="137160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2313256"/>
            <a:ext cx="6412800" cy="3850388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4914406" y="3059538"/>
            <a:ext cx="3315194" cy="55313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A. Nhà ở, trường học, làng mạc, thành phố, công trường.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5561569" y="2411368"/>
            <a:ext cx="2568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Câu 1: Môi trường bao gồm những gì?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4921391" y="4273499"/>
            <a:ext cx="3324853" cy="47995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C. Thực vật, động vật, con người.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4940291" y="3701369"/>
            <a:ext cx="3318287" cy="47863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B. Đất đá, không khí, nước, nhiệt độ, ánh sáng.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4940292" y="4830164"/>
            <a:ext cx="3347263" cy="53791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1350" dirty="0"/>
              <a:t>D. Tất cả các thành phần tự nhiên và nhân tạo.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sp>
        <p:nvSpPr>
          <p:cNvPr id="26" name="Sun 25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un 26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8" name="Sun 27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Sun 28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" name="Sun 29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1" name="Sun 30"/>
          <p:cNvSpPr/>
          <p:nvPr/>
        </p:nvSpPr>
        <p:spPr>
          <a:xfrm>
            <a:off x="304800" y="5029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537068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2 -0.0206 L -0.52396 -0.0206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033 -0.3886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8800" y="144780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676400" y="182880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43" y="419928"/>
            <a:ext cx="6218195" cy="6221896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5956550" y="2409142"/>
            <a:ext cx="3175627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/>
              <a:t>A. Môi trường nước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5491295" y="1205092"/>
            <a:ext cx="376203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50" b="1" dirty="0">
                <a:solidFill>
                  <a:schemeClr val="bg1"/>
                </a:solidFill>
              </a:rPr>
              <a:t>Câu 2: </a:t>
            </a:r>
            <a:r>
              <a:rPr lang="vi-VN" sz="2250" b="1" dirty="0">
                <a:solidFill>
                  <a:srgbClr val="FF0000"/>
                </a:solidFill>
              </a:rPr>
              <a:t>Hình ảnh minh họa cho môi trường nào? 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5958435" y="3870559"/>
            <a:ext cx="3185565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D</a:t>
            </a:r>
            <a:r>
              <a:rPr lang="vi-VN" sz="2100" dirty="0"/>
              <a:t>. Môi trường làng quê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5927281" y="2906098"/>
            <a:ext cx="3204896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/>
              <a:t>B. Môi trường rừng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5913570" y="3350641"/>
            <a:ext cx="3214835" cy="33631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/>
              <a:t>C</a:t>
            </a:r>
            <a:r>
              <a:rPr lang="vi-VN" sz="2100" dirty="0"/>
              <a:t>. Môi trường đô thị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60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" y="838200"/>
            <a:ext cx="5516219" cy="5143500"/>
          </a:xfrm>
          <a:prstGeom prst="rect">
            <a:avLst/>
          </a:prstGeom>
        </p:spPr>
      </p:pic>
      <p:sp>
        <p:nvSpPr>
          <p:cNvPr id="20" name="Sun 19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Sun 21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Sun 22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Sun 23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6" name="Sun 25"/>
          <p:cNvSpPr/>
          <p:nvPr/>
        </p:nvSpPr>
        <p:spPr>
          <a:xfrm>
            <a:off x="7123194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Sun 26"/>
          <p:cNvSpPr/>
          <p:nvPr/>
        </p:nvSpPr>
        <p:spPr>
          <a:xfrm>
            <a:off x="7105609" y="4267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283400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59649 0.03101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31" y="1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09497 -0.2997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"/>
                            </p:stCondLst>
                            <p:childTnLst>
                              <p:par>
                                <p:cTn id="1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676400" y="1981200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60" y="1721954"/>
            <a:ext cx="9014792" cy="4209222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3953408" y="3475942"/>
            <a:ext cx="4215858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B.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Làng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mạc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tạo</a:t>
            </a:r>
            <a:r>
              <a:rPr lang="en-US" altLang="en-US" sz="1950" b="1" dirty="0">
                <a:latin typeface="+mj-lt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3776869" y="2051339"/>
            <a:ext cx="443285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950" b="1" dirty="0">
                <a:solidFill>
                  <a:schemeClr val="bg1"/>
                </a:solidFill>
                <a:latin typeface="+mj-lt"/>
              </a:rPr>
              <a:t>Câu </a:t>
            </a:r>
            <a:r>
              <a:rPr lang="en-US" sz="1950" b="1" dirty="0">
                <a:solidFill>
                  <a:schemeClr val="bg1"/>
                </a:solidFill>
                <a:latin typeface="+mj-lt"/>
              </a:rPr>
              <a:t>3</a:t>
            </a:r>
            <a:r>
              <a:rPr lang="vi-VN" sz="195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Môi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gồm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altLang="en-US" sz="1950" b="1" dirty="0">
                <a:solidFill>
                  <a:schemeClr val="bg1"/>
                </a:solidFill>
                <a:latin typeface="+mj-lt"/>
              </a:rPr>
              <a:t>? </a:t>
            </a:r>
            <a:endParaRPr lang="vi-VN" sz="19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3953408" y="4057844"/>
            <a:ext cx="4215858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C.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tạo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môi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trường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đô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thị</a:t>
            </a:r>
            <a:r>
              <a:rPr lang="en-US" altLang="en-US" sz="1950" b="1" dirty="0">
                <a:latin typeface="+mj-lt"/>
              </a:rPr>
              <a:t>.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3964294" y="4706028"/>
            <a:ext cx="4180130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1950" b="1" dirty="0">
                <a:latin typeface="+mj-lt"/>
              </a:rPr>
              <a:t>D.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tự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nhiên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con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người</a:t>
            </a:r>
            <a:r>
              <a:rPr lang="en-US" altLang="en-US" sz="1950" b="1" dirty="0">
                <a:latin typeface="+mj-lt"/>
              </a:rPr>
              <a:t>.</a:t>
            </a:r>
            <a:endParaRPr lang="en-US" sz="195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3945961" y="2893073"/>
            <a:ext cx="4224005" cy="50929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en-US" altLang="en-US" sz="1950" b="1" dirty="0">
                <a:latin typeface="+mj-lt"/>
              </a:rPr>
              <a:t>A.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tự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nhiên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thành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phần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nhân</a:t>
            </a:r>
            <a:r>
              <a:rPr lang="en-US" altLang="en-US" sz="1950" b="1" dirty="0">
                <a:latin typeface="+mj-lt"/>
                <a:cs typeface="Times New Roman" pitchFamily="18" charset="0"/>
              </a:rPr>
              <a:t> </a:t>
            </a:r>
            <a:r>
              <a:rPr lang="en-US" altLang="en-US" sz="1950" b="1" dirty="0" err="1">
                <a:latin typeface="+mj-lt"/>
                <a:cs typeface="Times New Roman" pitchFamily="18" charset="0"/>
              </a:rPr>
              <a:t>tạo</a:t>
            </a:r>
            <a:endParaRPr lang="vi-VN" sz="1950" b="1" dirty="0"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6" name="Sun 15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n 17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Sun 19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Sun 20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Sun 21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Sun 22"/>
          <p:cNvSpPr/>
          <p:nvPr/>
        </p:nvSpPr>
        <p:spPr>
          <a:xfrm>
            <a:off x="7391400" y="6096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245831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-0.70261 0.0044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30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7 0.0044 L 0.08663 -0.2997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30" y="1184834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09600" y="1600200"/>
            <a:ext cx="1109691" cy="10440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xmlns="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5480703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xmlns="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04" y="857251"/>
            <a:ext cx="8877743" cy="5312465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xmlns="" id="{5239D320-9B7E-431F-9A33-190B6FEBED3B}"/>
              </a:ext>
            </a:extLst>
          </p:cNvPr>
          <p:cNvSpPr/>
          <p:nvPr/>
        </p:nvSpPr>
        <p:spPr>
          <a:xfrm>
            <a:off x="3766930" y="1653768"/>
            <a:ext cx="4482548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latin typeface="+mj-lt"/>
              </a:rPr>
              <a:t>A</a:t>
            </a:r>
            <a:r>
              <a:rPr lang="vi-VN" sz="2100" dirty="0">
                <a:latin typeface="+mj-lt"/>
              </a:rPr>
              <a:t>. Nhà cửa, làng mạc, thành phố, công trường,...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6B2023A-41E6-496F-A5A1-DAC3B4804349}"/>
              </a:ext>
            </a:extLst>
          </p:cNvPr>
          <p:cNvSpPr txBox="1"/>
          <p:nvPr/>
        </p:nvSpPr>
        <p:spPr>
          <a:xfrm>
            <a:off x="3687418" y="936736"/>
            <a:ext cx="4731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sz="2100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sz="2100" b="1" dirty="0">
                <a:solidFill>
                  <a:srgbClr val="FF0000"/>
                </a:solidFill>
                <a:latin typeface="+mj-lt"/>
              </a:rPr>
              <a:t>: Môi trường tự nhiên bao gồm:</a:t>
            </a:r>
            <a:endParaRPr lang="vi-VN" sz="2100" dirty="0">
              <a:latin typeface="+mj-lt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xmlns="" id="{81EC8A33-F2A1-4771-B0FC-8306D78EA487}"/>
              </a:ext>
            </a:extLst>
          </p:cNvPr>
          <p:cNvSpPr/>
          <p:nvPr/>
        </p:nvSpPr>
        <p:spPr>
          <a:xfrm>
            <a:off x="3784078" y="3395709"/>
            <a:ext cx="4525035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latin typeface="+mj-lt"/>
              </a:rPr>
              <a:t>C. Thành phố, phương tiện giao thông, ánh sáng,...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xmlns="" id="{F680300E-5002-42B6-BD58-38DD187D1D9B}"/>
              </a:ext>
            </a:extLst>
          </p:cNvPr>
          <p:cNvSpPr/>
          <p:nvPr/>
        </p:nvSpPr>
        <p:spPr>
          <a:xfrm>
            <a:off x="3864117" y="4297577"/>
            <a:ext cx="4425118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100" dirty="0">
                <a:latin typeface="+mj-lt"/>
              </a:rPr>
              <a:t>D. Nhà máy, động vật, thực vật, ánh sáng....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xmlns="" id="{9A6F4D4E-5A24-4779-A207-95E73743C5A6}"/>
              </a:ext>
            </a:extLst>
          </p:cNvPr>
          <p:cNvSpPr/>
          <p:nvPr/>
        </p:nvSpPr>
        <p:spPr>
          <a:xfrm>
            <a:off x="3786350" y="2511127"/>
            <a:ext cx="4552581" cy="72416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+mj-lt"/>
              </a:rPr>
              <a:t>B. </a:t>
            </a:r>
            <a:r>
              <a:rPr lang="vi-VN" sz="2100" dirty="0">
                <a:latin typeface="+mj-lt"/>
              </a:rPr>
              <a:t>Địa hình, khí hậu, động vật, thực vật, con người,..</a:t>
            </a:r>
            <a:endParaRPr lang="en-US" sz="2100" b="1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067C5FB-C138-468F-AA21-7F3753D0E61E}"/>
              </a:ext>
            </a:extLst>
          </p:cNvPr>
          <p:cNvSpPr txBox="1"/>
          <p:nvPr/>
        </p:nvSpPr>
        <p:spPr>
          <a:xfrm>
            <a:off x="4548283" y="5558056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16" name="Sun 15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un 17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Sun 19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Sun 20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Sun 21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3" name="Sun 22"/>
          <p:cNvSpPr/>
          <p:nvPr/>
        </p:nvSpPr>
        <p:spPr>
          <a:xfrm>
            <a:off x="9144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342638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87891 -0.03149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45" y="-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01337 -0.3442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  <p:bldP spid="51" grpId="0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Sun 12"/>
          <p:cNvSpPr/>
          <p:nvPr/>
        </p:nvSpPr>
        <p:spPr>
          <a:xfrm>
            <a:off x="7024832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Sun 13"/>
          <p:cNvSpPr/>
          <p:nvPr/>
        </p:nvSpPr>
        <p:spPr>
          <a:xfrm>
            <a:off x="702648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Sun 14"/>
          <p:cNvSpPr/>
          <p:nvPr/>
        </p:nvSpPr>
        <p:spPr>
          <a:xfrm>
            <a:off x="7026480" y="516804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" name="Sun 15"/>
          <p:cNvSpPr/>
          <p:nvPr/>
        </p:nvSpPr>
        <p:spPr>
          <a:xfrm>
            <a:off x="7034064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Sun 16"/>
          <p:cNvSpPr/>
          <p:nvPr/>
        </p:nvSpPr>
        <p:spPr>
          <a:xfrm>
            <a:off x="7046994" y="517893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6868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5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hành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động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ảnh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hưởng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môi</a:t>
            </a:r>
            <a:r>
              <a:rPr lang="en-US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</a:rPr>
              <a:t>? </a:t>
            </a:r>
            <a:endParaRPr lang="vi-VN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1059976" cy="10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27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vtc_197456_onhiemsongH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5988" y="304800"/>
            <a:ext cx="4108450" cy="30480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" name="Picture 6" descr="xaracbuabai"/>
          <p:cNvPicPr>
            <a:picLocks noChangeAspect="1" noChangeArrowheads="1"/>
          </p:cNvPicPr>
          <p:nvPr/>
        </p:nvPicPr>
        <p:blipFill>
          <a:blip r:embed="rId3"/>
          <a:srcRect t="39319"/>
          <a:stretch>
            <a:fillRect/>
          </a:stretch>
        </p:blipFill>
        <p:spPr bwMode="auto">
          <a:xfrm>
            <a:off x="204788" y="3886200"/>
            <a:ext cx="4291012" cy="24384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33400" y="3429000"/>
            <a:ext cx="3733800" cy="4302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itchFamily="34" charset="0"/>
              </a:rPr>
              <a:t>Khí thải từ nhà máy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53000" y="3429000"/>
            <a:ext cx="3733800" cy="430213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itchFamily="34" charset="0"/>
              </a:rPr>
              <a:t>Đổ nước thải ra sông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62000" y="6427788"/>
            <a:ext cx="3124200" cy="430212"/>
          </a:xfrm>
          <a:prstGeom prst="rect">
            <a:avLst/>
          </a:prstGeom>
          <a:noFill/>
          <a:ln w="19050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CC0000"/>
                </a:solidFill>
                <a:latin typeface="Verdana" pitchFamily="34" charset="0"/>
              </a:rPr>
              <a:t>Xả rác bừa bãi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105400" y="6324600"/>
            <a:ext cx="3581400" cy="430213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rgbClr val="FF0000"/>
                </a:solidFill>
                <a:latin typeface="Verdana" pitchFamily="34" charset="0"/>
              </a:rPr>
              <a:t>Chặt phá rừng</a:t>
            </a:r>
          </a:p>
        </p:txBody>
      </p:sp>
      <p:pic>
        <p:nvPicPr>
          <p:cNvPr id="22536" name="Picture 7" descr="imagesCA0NSWUT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93688"/>
            <a:ext cx="4191000" cy="3048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7" name="Picture 4" descr="pharu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208463" cy="2438400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447800" y="3352800"/>
            <a:ext cx="1752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Cháy rừng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5943600" y="33528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Vứt rác xuống ao, hồ</a:t>
            </a: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143000" y="6400800"/>
            <a:ext cx="236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Chặt phá rừng bừa bãi</a:t>
            </a:r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5715000" y="6324600"/>
            <a:ext cx="2590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2400">
                <a:cs typeface="Times New Roman" pitchFamily="18" charset="0"/>
              </a:rPr>
              <a:t>Vứt rác ra bãi biển</a:t>
            </a:r>
          </a:p>
        </p:txBody>
      </p:sp>
      <p:pic>
        <p:nvPicPr>
          <p:cNvPr id="23558" name="Picture 4" descr="hinh anh bao dong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1550" y="3711575"/>
            <a:ext cx="40767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Nhóm 1"/>
          <p:cNvGrpSpPr>
            <a:grpSpLocks/>
          </p:cNvGrpSpPr>
          <p:nvPr/>
        </p:nvGrpSpPr>
        <p:grpSpPr bwMode="auto">
          <a:xfrm>
            <a:off x="352425" y="685800"/>
            <a:ext cx="8410575" cy="5616575"/>
            <a:chOff x="352652" y="685800"/>
            <a:chExt cx="8410348" cy="5617029"/>
          </a:xfrm>
        </p:grpSpPr>
        <p:pic>
          <p:nvPicPr>
            <p:cNvPr id="23560" name="Picture 2" descr="imagesCAE2QI3K"/>
            <p:cNvPicPr preferRelativeResize="0"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76800" y="685800"/>
              <a:ext cx="3886200" cy="2590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3561" name="Picture 4" descr="hinh anh bao dong_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685800"/>
              <a:ext cx="4114800" cy="25908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3562" name="Picture 4" descr="pharu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52652" y="3712029"/>
              <a:ext cx="4208462" cy="2590800"/>
            </a:xfrm>
            <a:prstGeom prst="rect">
              <a:avLst/>
            </a:prstGeom>
            <a:noFill/>
            <a:ln w="9525">
              <a:solidFill>
                <a:srgbClr val="99CC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>
    <p:spli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4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81534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môi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xanh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đẹp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Trồng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chăm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sóc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cây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xanh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giữ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vệ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sinh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cửa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làng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xóm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phố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xá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lớp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sạch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sẽ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,….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kiệm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nhiên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liệu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Thu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gom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và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loại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rác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003300"/>
                </a:solidFill>
                <a:cs typeface="Times New Roman" pitchFamily="18" charset="0"/>
              </a:rPr>
              <a:t>thải</a:t>
            </a:r>
            <a:r>
              <a:rPr lang="en-US" altLang="en-US" sz="3600" b="1" dirty="0">
                <a:solidFill>
                  <a:srgbClr val="003300"/>
                </a:solidFill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n-US" altLang="en-US" sz="3600" b="1" dirty="0">
              <a:solidFill>
                <a:srgbClr val="003300"/>
              </a:solidFill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003300"/>
              </a:solidFill>
              <a:cs typeface="Times New Roman" pitchFamily="18" charset="0"/>
            </a:endParaRP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381000" y="4572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</a:rPr>
              <a:t>     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Chúng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ta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môi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sống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tốt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itchFamily="18" charset="0"/>
              </a:rPr>
              <a:t>đẹp</a:t>
            </a:r>
            <a:r>
              <a:rPr lang="en-US" altLang="en-US" sz="36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/>
      <p:bldP spid="1382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1752600" y="914400"/>
            <a:ext cx="5676900" cy="990600"/>
          </a:xfrm>
          <a:prstGeom prst="plaqu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 TRƯỜNG VÀ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 NGUYÊN THIÊN NHIÊN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4424303"/>
            <a:ext cx="4157414" cy="224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57400"/>
            <a:ext cx="4176463" cy="23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2057400"/>
            <a:ext cx="4157415" cy="2366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24303"/>
            <a:ext cx="4176464" cy="2245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64428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8001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Dặn dò</a:t>
            </a:r>
          </a:p>
          <a:p>
            <a:pPr marL="0" indent="0">
              <a:buNone/>
            </a:pPr>
            <a:r>
              <a:rPr lang="vi-VN" sz="3000" dirty="0">
                <a:latin typeface="+mj-lt"/>
              </a:rPr>
              <a:t>-</a:t>
            </a:r>
            <a:r>
              <a:rPr lang="en-US" sz="3000" dirty="0" err="1">
                <a:latin typeface="+mj-lt"/>
              </a:rPr>
              <a:t>Vận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 err="1">
                <a:latin typeface="+mj-lt"/>
              </a:rPr>
              <a:t>dụng</a:t>
            </a:r>
            <a:r>
              <a:rPr lang="en-US" sz="3000" dirty="0">
                <a:latin typeface="+mj-lt"/>
              </a:rPr>
              <a:t>:</a:t>
            </a:r>
            <a:r>
              <a:rPr lang="vi-VN" sz="3000" dirty="0">
                <a:latin typeface="+mj-lt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Em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vẽ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về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môi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trường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em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mơ</a:t>
            </a:r>
            <a:r>
              <a:rPr lang="en-US" sz="2800" b="1" kern="0" dirty="0">
                <a:solidFill>
                  <a:srgbClr val="0000FF"/>
                </a:solidFill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</a:rPr>
              <a:t>ước</a:t>
            </a:r>
            <a:r>
              <a:rPr lang="en-US" sz="2800" b="1" kern="0" dirty="0">
                <a:solidFill>
                  <a:srgbClr val="0000FF"/>
                </a:solidFill>
              </a:rPr>
              <a:t>.</a:t>
            </a:r>
          </a:p>
          <a:p>
            <a:pPr marL="0" indent="0">
              <a:buNone/>
            </a:pPr>
            <a:endParaRPr lang="vi-VN" sz="3000" dirty="0">
              <a:latin typeface="+mj-lt"/>
            </a:endParaRPr>
          </a:p>
          <a:p>
            <a:pPr marL="0" indent="0">
              <a:buNone/>
            </a:pPr>
            <a:r>
              <a:rPr lang="vi-VN" sz="3000" dirty="0">
                <a:latin typeface="+mj-lt"/>
              </a:rPr>
              <a:t>- Chuẩn bị bài 63: Tài nguyên thiên nhiên</a:t>
            </a: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422402747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272706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914400"/>
            <a:ext cx="4267200" cy="609600"/>
          </a:xfrm>
        </p:spPr>
        <p:txBody>
          <a:bodyPr>
            <a:prstTxWarp prst="textTriangle">
              <a:avLst/>
            </a:prstTxWarp>
            <a:normAutofit fontScale="70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vi-V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HÁI TÁO</a:t>
            </a:r>
          </a:p>
        </p:txBody>
      </p:sp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" b="98942" l="222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90524"/>
            <a:ext cx="6477000" cy="52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76400" y="2514600"/>
            <a:ext cx="1295400" cy="1297393"/>
            <a:chOff x="2438400" y="2590800"/>
            <a:chExt cx="1295400" cy="1297393"/>
          </a:xfrm>
        </p:grpSpPr>
        <p:pic>
          <p:nvPicPr>
            <p:cNvPr id="1030" name="Picture 6" descr="HÃ¬nh áº£nh cÃ³ liÃªn quan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25908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19400" y="297180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+mj-lt"/>
                </a:rPr>
                <a:t>1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05200" y="1752600"/>
            <a:ext cx="1295400" cy="1297393"/>
            <a:chOff x="4038600" y="1942103"/>
            <a:chExt cx="1295400" cy="1297393"/>
          </a:xfrm>
        </p:grpSpPr>
        <p:pic>
          <p:nvPicPr>
            <p:cNvPr id="9" name="Picture 6" descr="HÃ¬nh áº£nh cÃ³ liÃªn quan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942103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hlinkClick r:id="rId8" action="ppaction://hlinksldjump"/>
            </p:cNvPr>
            <p:cNvSpPr txBox="1"/>
            <p:nvPr/>
          </p:nvSpPr>
          <p:spPr>
            <a:xfrm>
              <a:off x="4465727" y="2340114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+mj-lt"/>
                </a:rPr>
                <a:t>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10200" y="1981200"/>
            <a:ext cx="1295400" cy="1297393"/>
            <a:chOff x="5334000" y="2667000"/>
            <a:chExt cx="1295400" cy="1297393"/>
          </a:xfrm>
        </p:grpSpPr>
        <p:pic>
          <p:nvPicPr>
            <p:cNvPr id="10" name="Picture 6" descr="HÃ¬nh áº£nh cÃ³ liÃªn quan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761127" y="3097237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+mj-lt"/>
                </a:rPr>
                <a:t>3</a:t>
              </a:r>
            </a:p>
          </p:txBody>
        </p:sp>
      </p:grpSp>
      <p:sp>
        <p:nvSpPr>
          <p:cNvPr id="2" name="Sun 1">
            <a:hlinkClick r:id="rId10" action="ppaction://hlinksldjump"/>
          </p:cNvPr>
          <p:cNvSpPr/>
          <p:nvPr/>
        </p:nvSpPr>
        <p:spPr>
          <a:xfrm>
            <a:off x="7924800" y="457200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/>
          <p:cNvGrpSpPr/>
          <p:nvPr/>
        </p:nvGrpSpPr>
        <p:grpSpPr>
          <a:xfrm>
            <a:off x="4495800" y="3429000"/>
            <a:ext cx="1295400" cy="1297393"/>
            <a:chOff x="5334000" y="2667000"/>
            <a:chExt cx="1295400" cy="1297393"/>
          </a:xfrm>
        </p:grpSpPr>
        <p:pic>
          <p:nvPicPr>
            <p:cNvPr id="16" name="Picture 6" descr="HÃ¬nh áº£nh cÃ³ liÃªn quan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761127" y="3097237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</a:rPr>
                <a:t>4</a:t>
              </a:r>
              <a:endParaRPr lang="vi-VN" sz="4000" b="1" dirty="0">
                <a:latin typeface="+mj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95600" y="3429000"/>
            <a:ext cx="1295400" cy="1297393"/>
            <a:chOff x="5334000" y="2667000"/>
            <a:chExt cx="1295400" cy="1297393"/>
          </a:xfrm>
        </p:grpSpPr>
        <p:pic>
          <p:nvPicPr>
            <p:cNvPr id="19" name="Picture 6" descr="HÃ¬nh áº£nh cÃ³ liÃªn quan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85" b="89862" l="10000" r="9446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667000"/>
              <a:ext cx="1295400" cy="1297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761127" y="3097237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+mj-lt"/>
                </a:rPr>
                <a:t>5</a:t>
              </a:r>
              <a:endParaRPr lang="vi-VN" sz="40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8013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3400" b="1" dirty="0">
                <a:solidFill>
                  <a:srgbClr val="FF0000"/>
                </a:solidFill>
                <a:latin typeface="+mj-lt"/>
              </a:rPr>
              <a:t>Câu 1: Môi trường bao gồm những gì?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A. Nhà ở, trường học, làng mạc, thành phố, công trường.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B. Đất đá, không khí, nước, nhiệt độ, ánh sáng.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C. Thực vật, động vật, con người.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D. Tất cả các thành phần tự nhiên và nhân tạo.</a:t>
            </a:r>
          </a:p>
          <a:p>
            <a:pPr marL="0" indent="0">
              <a:buNone/>
            </a:pPr>
            <a:endParaRPr lang="vi-VN" sz="3400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Sun 5"/>
          <p:cNvSpPr/>
          <p:nvPr/>
        </p:nvSpPr>
        <p:spPr>
          <a:xfrm>
            <a:off x="7024831" y="5105405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n 6"/>
          <p:cNvSpPr/>
          <p:nvPr/>
        </p:nvSpPr>
        <p:spPr>
          <a:xfrm>
            <a:off x="7024832" y="510540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Sun 7"/>
          <p:cNvSpPr/>
          <p:nvPr/>
        </p:nvSpPr>
        <p:spPr>
          <a:xfrm>
            <a:off x="7024830" y="510656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" name="Sun 8"/>
          <p:cNvSpPr/>
          <p:nvPr/>
        </p:nvSpPr>
        <p:spPr>
          <a:xfrm>
            <a:off x="7024832" y="510540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Sun 9"/>
          <p:cNvSpPr/>
          <p:nvPr/>
        </p:nvSpPr>
        <p:spPr>
          <a:xfrm>
            <a:off x="7015592" y="510540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Sun 10"/>
          <p:cNvSpPr/>
          <p:nvPr/>
        </p:nvSpPr>
        <p:spPr>
          <a:xfrm>
            <a:off x="7015591" y="510540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7" name="Oval 16"/>
          <p:cNvSpPr/>
          <p:nvPr/>
        </p:nvSpPr>
        <p:spPr>
          <a:xfrm>
            <a:off x="381000" y="4572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sp>
        <p:nvSpPr>
          <p:cNvPr id="19" name="Action Button: Home 18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02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sz="3400" b="1" dirty="0">
                <a:solidFill>
                  <a:srgbClr val="FF0000"/>
                </a:solidFill>
                <a:latin typeface="+mj-lt"/>
              </a:rPr>
              <a:t>Câu 2: Hình ảnh minh họa cho môi trường nào? 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A. Môi trường nước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B. Môi trường rừng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C. Môi trường đô thị</a:t>
            </a:r>
          </a:p>
          <a:p>
            <a:pPr marL="0" indent="0">
              <a:buNone/>
            </a:pPr>
            <a:r>
              <a:rPr lang="vi-VN" sz="3400" dirty="0">
                <a:latin typeface="+mj-lt"/>
              </a:rPr>
              <a:t>D. Môi trường làng quê</a:t>
            </a:r>
          </a:p>
          <a:p>
            <a:pPr marL="0" indent="0">
              <a:buNone/>
            </a:pPr>
            <a:endParaRPr lang="vi-VN" dirty="0"/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381000" y="39624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09800"/>
            <a:ext cx="4114800" cy="290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093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Môi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gồm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thành</a:t>
            </a:r>
            <a:r>
              <a:rPr lang="en-US" altLang="en-US" b="1" dirty="0">
                <a:cs typeface="Times New Roman" pitchFamily="18" charset="0"/>
              </a:rPr>
              <a:t> </a:t>
            </a:r>
            <a:r>
              <a:rPr lang="en-US" altLang="en-US" b="1" dirty="0" err="1">
                <a:cs typeface="Times New Roman" pitchFamily="18" charset="0"/>
              </a:rPr>
              <a:t>phần</a:t>
            </a:r>
            <a:r>
              <a:rPr lang="en-US" altLang="en-US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VNI-Times" pitchFamily="2" charset="0"/>
              </a:rPr>
              <a:t>? </a:t>
            </a:r>
            <a:endParaRPr lang="vi-VN" b="1" dirty="0">
              <a:solidFill>
                <a:srgbClr val="FF0000"/>
              </a:solidFill>
              <a:latin typeface="+mj-lt"/>
            </a:endParaRP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A.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tự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nhiên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con </a:t>
            </a:r>
            <a:r>
              <a:rPr lang="en-US" altLang="en-US" dirty="0" err="1">
                <a:cs typeface="Times New Roman" pitchFamily="18" charset="0"/>
              </a:rPr>
              <a:t>người</a:t>
            </a:r>
            <a:r>
              <a:rPr lang="en-US" altLang="en-US" dirty="0">
                <a:latin typeface="VNI-Times" pitchFamily="2" charset="0"/>
              </a:rPr>
              <a:t>.</a:t>
            </a: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B. </a:t>
            </a:r>
            <a:r>
              <a:rPr lang="en-US" altLang="en-US" dirty="0" err="1">
                <a:cs typeface="Times New Roman" pitchFamily="18" charset="0"/>
              </a:rPr>
              <a:t>Làng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mạc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nhân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tạo</a:t>
            </a:r>
            <a:r>
              <a:rPr lang="en-US" altLang="en-US" dirty="0">
                <a:latin typeface="VNI-Times" pitchFamily="2" charset="0"/>
              </a:rPr>
              <a:t>.</a:t>
            </a: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C.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nhân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tạo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môi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trường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đô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thị</a:t>
            </a:r>
            <a:r>
              <a:rPr lang="en-US" altLang="en-US" dirty="0">
                <a:latin typeface="VNI-Times" pitchFamily="2" charset="0"/>
              </a:rPr>
              <a:t>. </a:t>
            </a:r>
          </a:p>
          <a:p>
            <a:pPr>
              <a:buNone/>
            </a:pPr>
            <a:r>
              <a:rPr lang="en-US" altLang="en-US" dirty="0">
                <a:latin typeface="VNI-Times" pitchFamily="2" charset="0"/>
              </a:rPr>
              <a:t>D.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tự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nhiên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và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thành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phần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nhân</a:t>
            </a:r>
            <a:r>
              <a:rPr lang="en-US" altLang="en-US" dirty="0">
                <a:cs typeface="Times New Roman" pitchFamily="18" charset="0"/>
              </a:rPr>
              <a:t> </a:t>
            </a:r>
            <a:r>
              <a:rPr lang="en-US" altLang="en-US" dirty="0" err="1">
                <a:cs typeface="Times New Roman" pitchFamily="18" charset="0"/>
              </a:rPr>
              <a:t>tạo</a:t>
            </a:r>
            <a:endParaRPr lang="vi-VN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Oval 5"/>
          <p:cNvSpPr/>
          <p:nvPr/>
        </p:nvSpPr>
        <p:spPr>
          <a:xfrm>
            <a:off x="0" y="41148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sp>
        <p:nvSpPr>
          <p:cNvPr id="7" name="Sun 6"/>
          <p:cNvSpPr/>
          <p:nvPr/>
        </p:nvSpPr>
        <p:spPr>
          <a:xfrm>
            <a:off x="7315200" y="27432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10400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5105400" y="22860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2438400" y="35814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5181600" y="411480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3276600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45014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91440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latin typeface="+mj-lt"/>
              </a:rPr>
              <a:t>Câu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4</a:t>
            </a:r>
            <a:r>
              <a:rPr lang="vi-VN" b="1" dirty="0">
                <a:solidFill>
                  <a:srgbClr val="FF0000"/>
                </a:solidFill>
                <a:latin typeface="+mj-lt"/>
              </a:rPr>
              <a:t>: Môi trường tự nhiên bao gồm:</a:t>
            </a:r>
          </a:p>
          <a:p>
            <a:pPr marL="514350" indent="-514350">
              <a:buAutoNum type="alphaUcPeriod"/>
            </a:pPr>
            <a:r>
              <a:rPr lang="vi-VN" dirty="0">
                <a:latin typeface="+mj-lt"/>
              </a:rPr>
              <a:t>Địa hình, khí hậu, động vật, thực vật, con người,...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B. Nhà cửa, làng mạc, thành phố, công trường,...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C. Thành phố, phương tiện giao thông, ánh sáng,...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D. Nhà máy, động vật, thực vật, ánh sáng....</a:t>
            </a:r>
          </a:p>
          <a:p>
            <a:pPr marL="0" indent="0">
              <a:buNone/>
            </a:pPr>
            <a:endParaRPr lang="vi-VN" dirty="0">
              <a:latin typeface="+mj-lt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2631618" y="956691"/>
            <a:ext cx="3845382" cy="600101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6" name="Oval 5"/>
          <p:cNvSpPr/>
          <p:nvPr/>
        </p:nvSpPr>
        <p:spPr>
          <a:xfrm>
            <a:off x="304800" y="2667000"/>
            <a:ext cx="6858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+mj-lt"/>
            </a:endParaRPr>
          </a:p>
        </p:txBody>
      </p:sp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Action Button: Home 17">
            <a:hlinkClick r:id="rId2" action="ppaction://hlinksldjump" highlightClick="1"/>
          </p:cNvPr>
          <p:cNvSpPr/>
          <p:nvPr/>
        </p:nvSpPr>
        <p:spPr>
          <a:xfrm>
            <a:off x="457200" y="5956399"/>
            <a:ext cx="609600" cy="59680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47039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888918" y="2438401"/>
            <a:ext cx="5178882" cy="3200400"/>
          </a:xfrm>
          <a:prstGeom prst="snip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latin typeface="+mj-lt"/>
              </a:rPr>
              <a:t>    </a:t>
            </a:r>
            <a:r>
              <a:rPr lang="en-US" sz="2800" dirty="0" err="1">
                <a:latin typeface="+mj-lt"/>
              </a:rPr>
              <a:t>Hoạt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nhóm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đôi</a:t>
            </a:r>
            <a:r>
              <a:rPr lang="en-US" sz="2800" dirty="0">
                <a:latin typeface="+mj-lt"/>
              </a:rPr>
              <a:t>, đ</a:t>
            </a:r>
            <a:r>
              <a:rPr lang="vi-VN" sz="2800" dirty="0">
                <a:latin typeface="+mj-lt"/>
              </a:rPr>
              <a:t>ọc thông tin trong SGK trang 128 và cho biết:</a:t>
            </a:r>
          </a:p>
          <a:p>
            <a:pPr>
              <a:buFontTx/>
              <a:buChar char="-"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 Môi trường là gì?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sp>
        <p:nvSpPr>
          <p:cNvPr id="7" name="Curved Up Arrow 6"/>
          <p:cNvSpPr/>
          <p:nvPr/>
        </p:nvSpPr>
        <p:spPr>
          <a:xfrm rot="664109">
            <a:off x="1886751" y="3905451"/>
            <a:ext cx="1944216" cy="792088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07503" y="1946176"/>
            <a:ext cx="3950039" cy="1635224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1: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Khái niệm về môi trường</a:t>
            </a:r>
          </a:p>
        </p:txBody>
      </p:sp>
      <p:sp>
        <p:nvSpPr>
          <p:cNvPr id="9" name="Plaque 8"/>
          <p:cNvSpPr/>
          <p:nvPr/>
        </p:nvSpPr>
        <p:spPr>
          <a:xfrm>
            <a:off x="2631618" y="956691"/>
            <a:ext cx="3845382" cy="795909"/>
          </a:xfrm>
          <a:prstGeom prst="plaque">
            <a:avLst/>
          </a:prstGeom>
          <a:ln w="57150">
            <a:prstDash val="sysDot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62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endParaRPr lang="vi-V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23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Khoa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62494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2819400" cy="35279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733800" y="2209800"/>
            <a:ext cx="4876800" cy="3046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+mj-lt"/>
              </a:rPr>
              <a:t>Môi trường là </a:t>
            </a:r>
            <a:r>
              <a:rPr lang="vi-VN" sz="3200" b="1" u="sng" dirty="0">
                <a:solidFill>
                  <a:srgbClr val="FF0000"/>
                </a:solidFill>
                <a:latin typeface="+mj-lt"/>
              </a:rPr>
              <a:t>tất cả những gì trên Trái Đất này</a:t>
            </a:r>
            <a:r>
              <a:rPr lang="vi-VN" sz="3200" b="1" dirty="0">
                <a:latin typeface="+mj-lt"/>
              </a:rPr>
              <a:t>, bao gồm: </a:t>
            </a:r>
            <a:r>
              <a:rPr lang="vi-VN" sz="3200" b="1" dirty="0">
                <a:solidFill>
                  <a:srgbClr val="00B050"/>
                </a:solidFill>
                <a:latin typeface="+mj-lt"/>
              </a:rPr>
              <a:t>biển cả, sông ngòi, hồ ao, đất đai, sinh vật, khí quyển, ánh sáng, nhiệt độ,....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28BAB3F-A1BF-45DB-9BC1-656A9BB13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928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033274" cy="23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1981200"/>
            <a:ext cx="5181600" cy="286232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4,</a:t>
            </a:r>
            <a:r>
              <a:rPr lang="en-US" sz="3600" dirty="0">
                <a:latin typeface="+mj-lt"/>
              </a:rPr>
              <a:t> đ</a:t>
            </a:r>
            <a:r>
              <a:rPr lang="vi-VN" sz="3600" dirty="0">
                <a:latin typeface="+mj-lt"/>
              </a:rPr>
              <a:t>ọc các thông tin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/>
              <a:t>trong SGK trang 128</a:t>
            </a:r>
            <a:r>
              <a:rPr lang="vi-VN" sz="3600" dirty="0">
                <a:latin typeface="+mj-lt"/>
              </a:rPr>
              <a:t> và tìm xem mỗi thông tin trong khung chữ ứng với hình nào</a:t>
            </a:r>
            <a:r>
              <a:rPr lang="en-US" sz="3600" dirty="0">
                <a:latin typeface="+mj-lt"/>
              </a:rPr>
              <a:t>? </a:t>
            </a:r>
            <a:endParaRPr lang="vi-VN" sz="3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200" y="1066800"/>
            <a:ext cx="8305800" cy="609600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Hoạt động </a:t>
            </a:r>
            <a:r>
              <a:rPr lang="en-US" sz="2800" b="1" dirty="0">
                <a:solidFill>
                  <a:srgbClr val="FF0000"/>
                </a:solidFill>
              </a:rPr>
              <a:t>2</a:t>
            </a:r>
            <a:r>
              <a:rPr lang="vi-VN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>
                <a:solidFill>
                  <a:srgbClr val="FF0000"/>
                </a:solidFill>
              </a:rPr>
              <a:t>T</a:t>
            </a:r>
            <a:r>
              <a:rPr lang="vi-VN" sz="2800" b="1" dirty="0">
                <a:solidFill>
                  <a:srgbClr val="FF0000"/>
                </a:solidFill>
              </a:rPr>
              <a:t>hành phần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m</a:t>
            </a:r>
            <a:r>
              <a:rPr lang="vi-VN" sz="2800" b="1" dirty="0">
                <a:solidFill>
                  <a:srgbClr val="FF0000"/>
                </a:solidFill>
              </a:rPr>
              <a:t>ôi trường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vi-VN" sz="2800" b="1" dirty="0">
                <a:solidFill>
                  <a:srgbClr val="FF0000"/>
                </a:solidFill>
              </a:rPr>
              <a:t> </a:t>
            </a:r>
            <a:endParaRPr lang="vi-VN" sz="2800" dirty="0">
              <a:latin typeface="+mj-l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371600" y="1981200"/>
            <a:ext cx="1600200" cy="865361"/>
          </a:xfrm>
          <a:prstGeom prst="cloudCallout">
            <a:avLst>
              <a:gd name="adj1" fmla="val -14679"/>
              <a:gd name="adj2" fmla="val 117772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2</a:t>
            </a:r>
            <a:r>
              <a:rPr lang="vi-VN" sz="2400" b="1" dirty="0">
                <a:solidFill>
                  <a:schemeClr val="tx1"/>
                </a:solidFill>
                <a:latin typeface="+mj-lt"/>
              </a:rPr>
              <a:t> phút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EC15880-B02E-4FAF-947E-A3548CADE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72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n 6"/>
          <p:cNvSpPr/>
          <p:nvPr/>
        </p:nvSpPr>
        <p:spPr>
          <a:xfrm>
            <a:off x="7024831" y="5168053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n 7"/>
          <p:cNvSpPr/>
          <p:nvPr/>
        </p:nvSpPr>
        <p:spPr>
          <a:xfrm>
            <a:off x="7024832" y="5168052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Sun 8"/>
          <p:cNvSpPr/>
          <p:nvPr/>
        </p:nvSpPr>
        <p:spPr>
          <a:xfrm>
            <a:off x="702483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Sun 9"/>
          <p:cNvSpPr/>
          <p:nvPr/>
        </p:nvSpPr>
        <p:spPr>
          <a:xfrm>
            <a:off x="7024832" y="5168051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" name="Sun 10"/>
          <p:cNvSpPr/>
          <p:nvPr/>
        </p:nvSpPr>
        <p:spPr>
          <a:xfrm>
            <a:off x="7015592" y="5168050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Sun 11"/>
          <p:cNvSpPr/>
          <p:nvPr/>
        </p:nvSpPr>
        <p:spPr>
          <a:xfrm>
            <a:off x="7015591" y="516804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3" name="Sun 12"/>
          <p:cNvSpPr/>
          <p:nvPr/>
        </p:nvSpPr>
        <p:spPr>
          <a:xfrm>
            <a:off x="7024832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4" name="Sun 13"/>
          <p:cNvSpPr/>
          <p:nvPr/>
        </p:nvSpPr>
        <p:spPr>
          <a:xfrm>
            <a:off x="7026480" y="516920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Sun 14"/>
          <p:cNvSpPr/>
          <p:nvPr/>
        </p:nvSpPr>
        <p:spPr>
          <a:xfrm>
            <a:off x="7026480" y="5168048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" name="Sun 15"/>
          <p:cNvSpPr/>
          <p:nvPr/>
        </p:nvSpPr>
        <p:spPr>
          <a:xfrm>
            <a:off x="7034064" y="5180094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Sun 16"/>
          <p:cNvSpPr/>
          <p:nvPr/>
        </p:nvSpPr>
        <p:spPr>
          <a:xfrm>
            <a:off x="7046994" y="5178939"/>
            <a:ext cx="2020806" cy="1677906"/>
          </a:xfrm>
          <a:prstGeom prst="sun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pic>
        <p:nvPicPr>
          <p:cNvPr id="20" name="Picture 1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0"/>
            <a:ext cx="4191001" cy="221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86449"/>
            <a:ext cx="4343398" cy="218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Content Placeholder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4343399" cy="210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818527"/>
            <a:ext cx="4191001" cy="200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10-Point Star 24"/>
          <p:cNvSpPr/>
          <p:nvPr/>
        </p:nvSpPr>
        <p:spPr>
          <a:xfrm>
            <a:off x="304800" y="2231315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1</a:t>
            </a:r>
          </a:p>
        </p:txBody>
      </p:sp>
      <p:sp>
        <p:nvSpPr>
          <p:cNvPr id="26" name="10-Point Star 25"/>
          <p:cNvSpPr/>
          <p:nvPr/>
        </p:nvSpPr>
        <p:spPr>
          <a:xfrm>
            <a:off x="4704716" y="4825752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4</a:t>
            </a:r>
          </a:p>
        </p:txBody>
      </p:sp>
      <p:sp>
        <p:nvSpPr>
          <p:cNvPr id="27" name="10-Point Star 26"/>
          <p:cNvSpPr/>
          <p:nvPr/>
        </p:nvSpPr>
        <p:spPr>
          <a:xfrm>
            <a:off x="4724399" y="2241348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2</a:t>
            </a:r>
          </a:p>
        </p:txBody>
      </p:sp>
      <p:sp>
        <p:nvSpPr>
          <p:cNvPr id="28" name="10-Point Star 27"/>
          <p:cNvSpPr/>
          <p:nvPr/>
        </p:nvSpPr>
        <p:spPr>
          <a:xfrm>
            <a:off x="304800" y="5359152"/>
            <a:ext cx="395536" cy="432048"/>
          </a:xfrm>
          <a:prstGeom prst="star10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6800" y="2184258"/>
            <a:ext cx="2807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rừng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06691" y="2219980"/>
            <a:ext cx="2826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nước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0709" y="5267980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làng quê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48182" y="4813763"/>
            <a:ext cx="2943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+mj-lt"/>
              </a:rPr>
              <a:t>Môi trường đô thị</a:t>
            </a:r>
          </a:p>
        </p:txBody>
      </p:sp>
    </p:spTree>
    <p:extLst>
      <p:ext uri="{BB962C8B-B14F-4D97-AF65-F5344CB8AC3E}">
        <p14:creationId xmlns:p14="http://schemas.microsoft.com/office/powerpoint/2010/main" val="4227287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" y="0"/>
            <a:ext cx="91440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9" y="5761448"/>
            <a:ext cx="9144000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</a:rPr>
              <a:t>- Thực vật, động vật,....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(sống trên cạn và dưới nước) 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+mj-lt"/>
              </a:rPr>
              <a:t>- Nước, không khí, ánh sáng, đất,....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152400"/>
            <a:ext cx="5900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RỪNG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( 1-c)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2" name="Picture 4" descr="Káº¿t quáº£ hÃ¬nh áº£nh cho tranh váº½ cÃ¡c con váº­t sá»ng trong rá»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3"/>
          <a:stretch>
            <a:fillRect/>
          </a:stretch>
        </p:blipFill>
        <p:spPr bwMode="auto">
          <a:xfrm>
            <a:off x="0" y="762000"/>
            <a:ext cx="914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0932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533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5410200"/>
            <a:ext cx="91440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solidFill>
                  <a:schemeClr val="tx1"/>
                </a:solidFill>
                <a:latin typeface="+mj-lt"/>
              </a:rPr>
              <a:t>- Thực vật, động vật,...( sống dưới nước)</a:t>
            </a:r>
          </a:p>
          <a:p>
            <a:pPr algn="just"/>
            <a:r>
              <a:rPr lang="vi-VN" sz="4000" dirty="0">
                <a:solidFill>
                  <a:schemeClr val="tx1"/>
                </a:solidFill>
                <a:latin typeface="+mj-lt"/>
              </a:rPr>
              <a:t>- Nước, không khí, ánh sáng, đất,....</a:t>
            </a:r>
          </a:p>
        </p:txBody>
      </p:sp>
      <p:pic>
        <p:nvPicPr>
          <p:cNvPr id="3074" name="Picture 2" descr="Káº¿t quáº£ hÃ¬nh áº£nh cho Äáº¡i dÆ°Æ¡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8"/>
          <a:stretch/>
        </p:blipFill>
        <p:spPr bwMode="auto">
          <a:xfrm>
            <a:off x="37531" y="2274"/>
            <a:ext cx="9106469" cy="540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752600" y="32982"/>
            <a:ext cx="54102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MÔI TRƯỜNG NƯỚC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(2 –d)</a:t>
            </a:r>
            <a:endParaRPr lang="vi-V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33981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1318</Words>
  <Application>Microsoft Office PowerPoint</Application>
  <PresentationFormat>On-screen Show (4:3)</PresentationFormat>
  <Paragraphs>241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Times New Roman</vt:lpstr>
      <vt:lpstr>Verdana</vt:lpstr>
      <vt:lpstr>VNI-Times</vt:lpstr>
      <vt:lpstr>Wingdings</vt:lpstr>
      <vt:lpstr>Office Theme</vt:lpstr>
      <vt:lpstr>CHÀO MỪNG QUÝ THẦY CÔ VÀ CÁC EM HỌC SINH</vt:lpstr>
      <vt:lpstr>Thứ tư, ngày 23 tháng 4 năm 2024 Khoa học</vt:lpstr>
      <vt:lpstr>Thứ tư, ngày 23 tháng 4 năm 2024 Khoa học</vt:lpstr>
      <vt:lpstr>Thứ tư, ngày 23 tháng 4 năm 2024 Khoa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</dc:title>
  <dc:creator>Administrator</dc:creator>
  <cp:lastModifiedBy>Admin</cp:lastModifiedBy>
  <cp:revision>276</cp:revision>
  <dcterms:created xsi:type="dcterms:W3CDTF">2018-04-06T12:29:30Z</dcterms:created>
  <dcterms:modified xsi:type="dcterms:W3CDTF">2024-05-07T02:40:08Z</dcterms:modified>
</cp:coreProperties>
</file>