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27" r:id="rId4"/>
    <p:sldId id="440" r:id="rId5"/>
    <p:sldId id="441" r:id="rId6"/>
    <p:sldId id="447" r:id="rId7"/>
    <p:sldId id="446" r:id="rId8"/>
    <p:sldId id="449" r:id="rId9"/>
    <p:sldId id="448" r:id="rId10"/>
    <p:sldId id="444" r:id="rId11"/>
    <p:sldId id="443"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7" d="100"/>
          <a:sy n="47" d="100"/>
        </p:scale>
        <p:origin x="84" y="32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233112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SỐ 2 TÂY GIANG</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21: TIA NẮNG BÉ NHỎ </a:t>
            </a:r>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Lê</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Hải</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261884"/>
          </a:xfrm>
          <a:prstGeom prst="rect">
            <a:avLst/>
          </a:prstGeom>
        </p:spPr>
        <p:txBody>
          <a:bodyPr wrap="square">
            <a:spAutoFit/>
          </a:bodyPr>
          <a:lstStyle/>
          <a:p>
            <a:r>
              <a:rPr lang="vi-VN" sz="3800" b="1" smtClean="0">
                <a:solidFill>
                  <a:srgbClr val="FF0000"/>
                </a:solidFill>
                <a:latin typeface="Times New Roman" pitchFamily="18" charset="0"/>
                <a:cs typeface="Times New Roman" pitchFamily="18" charset="0"/>
              </a:rPr>
              <a:t>Đặt </a:t>
            </a:r>
            <a:r>
              <a:rPr lang="vi-VN" sz="3800" b="1" dirty="0" smtClean="0">
                <a:solidFill>
                  <a:srgbClr val="FF0000"/>
                </a:solidFill>
                <a:latin typeface="Times New Roman" pitchFamily="18" charset="0"/>
                <a:cs typeface="Times New Roman" pitchFamily="18" charset="0"/>
              </a:rPr>
              <a:t>câu với 2 từ đã ghép được.</a:t>
            </a:r>
          </a:p>
          <a:p>
            <a:r>
              <a:rPr lang="vi-VN" sz="3800" b="1" dirty="0" smtClean="0">
                <a:solidFill>
                  <a:srgbClr val="0000CC"/>
                </a:solidFill>
                <a:latin typeface="Times New Roman" pitchFamily="18" charset="0"/>
                <a:cs typeface="Times New Roman" pitchFamily="18" charset="0"/>
              </a:rPr>
              <a:t>M: Sôi </a:t>
            </a:r>
            <a:r>
              <a:rPr lang="vi-VN" sz="3800" b="1" smtClean="0">
                <a:solidFill>
                  <a:srgbClr val="0000CC"/>
                </a:solidFill>
                <a:latin typeface="Times New Roman" pitchFamily="18" charset="0"/>
                <a:cs typeface="Times New Roman" pitchFamily="18" charset="0"/>
              </a:rPr>
              <a:t>nổi (Các </a:t>
            </a:r>
            <a:r>
              <a:rPr lang="vi-VN" sz="38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5542" t="49518" r="28163" b="38313"/>
          <a:stretch/>
        </p:blipFill>
        <p:spPr bwMode="auto">
          <a:xfrm>
            <a:off x="2804319" y="3487548"/>
            <a:ext cx="11201400" cy="291325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492290" y="6781800"/>
            <a:ext cx="9064034" cy="646331"/>
          </a:xfrm>
          <a:prstGeom prst="rect">
            <a:avLst/>
          </a:prstGeom>
        </p:spPr>
        <p:txBody>
          <a:bodyPr wrap="square">
            <a:spAutoFit/>
          </a:bodyPr>
          <a:lstStyle/>
          <a:p>
            <a:pPr lvl="0"/>
            <a:r>
              <a:rPr lang="vi-VN" sz="3600" b="1" smtClean="0">
                <a:solidFill>
                  <a:srgbClr val="0000CC"/>
                </a:solidFill>
                <a:latin typeface="Times New Roman" pitchFamily="18" charset="0"/>
                <a:cs typeface="Times New Roman" pitchFamily="18" charset="0"/>
              </a:rPr>
              <a:t> Chiếc váy của ban Hoa rất xinh đẹp.</a:t>
            </a:r>
            <a:endParaRPr lang="vi-VN" sz="3600" b="1" dirty="0">
              <a:solidFill>
                <a:srgbClr val="0000CC"/>
              </a:solidFill>
              <a:latin typeface="Times New Roman" pitchFamily="18" charset="0"/>
              <a:cs typeface="Times New Roman" pitchFamily="18" charset="0"/>
            </a:endParaRPr>
          </a:p>
        </p:txBody>
      </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9" name="Rectangle 18"/>
          <p:cNvSpPr/>
          <p:nvPr/>
        </p:nvSpPr>
        <p:spPr>
          <a:xfrm>
            <a:off x="2575719" y="7848600"/>
            <a:ext cx="9064034" cy="646331"/>
          </a:xfrm>
          <a:prstGeom prst="rect">
            <a:avLst/>
          </a:prstGeom>
        </p:spPr>
        <p:txBody>
          <a:bodyPr wrap="square">
            <a:spAutoFit/>
          </a:bodyPr>
          <a:lstStyle/>
          <a:p>
            <a:pPr lvl="0"/>
            <a:r>
              <a:rPr lang="en-US" sz="3600" b="1" smtClean="0">
                <a:solidFill>
                  <a:srgbClr val="0000CC"/>
                </a:solidFill>
                <a:latin typeface="Times New Roman" pitchFamily="18" charset="0"/>
                <a:cs typeface="Times New Roman" pitchFamily="18" charset="0"/>
              </a:rPr>
              <a:t>Bạn Nam giải toán rất siêu.</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2298559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919" y="2828389"/>
            <a:ext cx="14325600" cy="1323439"/>
          </a:xfrm>
          <a:prstGeom prst="rect">
            <a:avLst/>
          </a:prstGeom>
        </p:spPr>
        <p:txBody>
          <a:bodyPr wrap="square">
            <a:spAutoFit/>
          </a:bodyPr>
          <a:lstStyle/>
          <a:p>
            <a:pPr algn="just"/>
            <a:r>
              <a:rPr lang="nl-NL" sz="4000" b="1" dirty="0" smtClean="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B. Tìm tiếng chứa </a:t>
            </a:r>
            <a:r>
              <a:rPr lang="vi-VN" sz="4000" b="1" dirty="0" smtClean="0">
                <a:solidFill>
                  <a:srgbClr val="FF0000"/>
                </a:solidFill>
                <a:latin typeface="Times New Roman" pitchFamily="18" charset="0"/>
                <a:cs typeface="Times New Roman" pitchFamily="18" charset="0"/>
              </a:rPr>
              <a:t>uôn</a:t>
            </a:r>
            <a:r>
              <a:rPr lang="vi-VN" sz="4000" b="1" dirty="0" smtClean="0">
                <a:solidFill>
                  <a:srgbClr val="0000CC"/>
                </a:solidFill>
                <a:latin typeface="Times New Roman" pitchFamily="18" charset="0"/>
                <a:cs typeface="Times New Roman" pitchFamily="18" charset="0"/>
              </a:rPr>
              <a:t> hoặc </a:t>
            </a:r>
            <a:r>
              <a:rPr lang="vi-VN" sz="4000" b="1" dirty="0" smtClean="0">
                <a:solidFill>
                  <a:srgbClr val="FF0000"/>
                </a:solidFill>
                <a:latin typeface="Times New Roman" pitchFamily="18" charset="0"/>
                <a:cs typeface="Times New Roman" pitchFamily="18" charset="0"/>
              </a:rPr>
              <a:t>uông</a:t>
            </a:r>
            <a:r>
              <a:rPr lang="vi-VN" sz="4000" b="1" dirty="0" smtClean="0">
                <a:solidFill>
                  <a:srgbClr val="0000CC"/>
                </a:solidFill>
                <a:latin typeface="Times New Roman" pitchFamily="18" charset="0"/>
                <a:cs typeface="Times New Roman" pitchFamily="18" charset="0"/>
              </a:rPr>
              <a:t> thay cho ô vuông. Viết vào vở các từ ngữ có tiếng trong đoạn văn sau.</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6" name="Rectangle 25"/>
          <p:cNvSpPr/>
          <p:nvPr/>
        </p:nvSpPr>
        <p:spPr>
          <a:xfrm>
            <a:off x="1144873" y="4184485"/>
            <a:ext cx="13927646" cy="3170099"/>
          </a:xfrm>
          <a:prstGeom prst="rect">
            <a:avLst/>
          </a:prstGeom>
        </p:spPr>
        <p:txBody>
          <a:bodyPr wrap="square">
            <a:spAutoFit/>
          </a:bodyPr>
          <a:lstStyle/>
          <a:p>
            <a:pPr algn="just"/>
            <a:r>
              <a:rPr lang="vi-VN" sz="4000" b="1" dirty="0" smtClean="0">
                <a:solidFill>
                  <a:srgbClr val="0000CC"/>
                </a:solidFill>
                <a:latin typeface="Times New Roman" pitchFamily="18" charset="0"/>
                <a:cs typeface="Times New Roman" pitchFamily="18" charset="0"/>
              </a:rPr>
              <a:t>     Cơn dông nổi lên. Trời sập tối gió </a:t>
            </a:r>
            <a:r>
              <a:rPr lang="vi-VN" sz="4000" b="1" smtClean="0">
                <a:solidFill>
                  <a:srgbClr val="0000CC"/>
                </a:solidFill>
                <a:latin typeface="Times New Roman" pitchFamily="18" charset="0"/>
                <a:cs typeface="Times New Roman" pitchFamily="18" charset="0"/>
              </a:rPr>
              <a:t>giật mạnh, </a:t>
            </a:r>
            <a:r>
              <a:rPr lang="vi-VN" sz="4000" b="1" dirty="0" smtClean="0">
                <a:solidFill>
                  <a:srgbClr val="0000CC"/>
                </a:solidFill>
                <a:latin typeface="Times New Roman" pitchFamily="18" charset="0"/>
                <a:cs typeface="Times New Roman" pitchFamily="18" charset="0"/>
              </a:rPr>
              <a:t>cuốn phăng những đám lá rụng và thổi tung chúng lên không trung. Bụi bay cuồn cuộn. Mẹ bỏ đám rau muống đang hái dở, cuống quýt chạy đi lùa đàn vịt vào chuồng.</a:t>
            </a:r>
          </a:p>
          <a:p>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(Theo Bảo Châu)</a:t>
            </a:r>
            <a:endParaRPr lang="vi-VN" sz="4000" b="1" dirty="0">
              <a:solidFill>
                <a:srgbClr val="0000CC"/>
              </a:solidFill>
              <a:latin typeface="Times New Roman" pitchFamily="18" charset="0"/>
              <a:cs typeface="Times New Roman" pitchFamily="18" charset="0"/>
            </a:endParaRPr>
          </a:p>
        </p:txBody>
      </p:sp>
      <p:sp>
        <p:nvSpPr>
          <p:cNvPr id="27" name="Rectangle 26"/>
          <p:cNvSpPr/>
          <p:nvPr/>
        </p:nvSpPr>
        <p:spPr>
          <a:xfrm>
            <a:off x="12578717" y="4267200"/>
            <a:ext cx="8382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Rectangle 27"/>
          <p:cNvSpPr/>
          <p:nvPr/>
        </p:nvSpPr>
        <p:spPr>
          <a:xfrm>
            <a:off x="6837273" y="6115691"/>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p:cNvSpPr/>
          <p:nvPr/>
        </p:nvSpPr>
        <p:spPr>
          <a:xfrm>
            <a:off x="3578919" y="5393009"/>
            <a:ext cx="7620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p:nvSpPr>
        <p:spPr>
          <a:xfrm>
            <a:off x="8571729" y="543861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12852878" y="5423376"/>
            <a:ext cx="990600" cy="6923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oup 34"/>
          <p:cNvGrpSpPr/>
          <p:nvPr/>
        </p:nvGrpSpPr>
        <p:grpSpPr>
          <a:xfrm>
            <a:off x="4633120" y="149573"/>
            <a:ext cx="6324600" cy="1603027"/>
            <a:chOff x="4633120" y="149573"/>
            <a:chExt cx="6324600" cy="1603027"/>
          </a:xfrm>
        </p:grpSpPr>
        <p:grpSp>
          <p:nvGrpSpPr>
            <p:cNvPr id="36" name="Group 35"/>
            <p:cNvGrpSpPr/>
            <p:nvPr/>
          </p:nvGrpSpPr>
          <p:grpSpPr>
            <a:xfrm>
              <a:off x="5160710" y="149573"/>
              <a:ext cx="5492209" cy="994235"/>
              <a:chOff x="5073631" y="210532"/>
              <a:chExt cx="5399539" cy="994235"/>
            </a:xfrm>
          </p:grpSpPr>
          <p:grpSp>
            <p:nvGrpSpPr>
              <p:cNvPr id="38" name="Group 37"/>
              <p:cNvGrpSpPr/>
              <p:nvPr/>
            </p:nvGrpSpPr>
            <p:grpSpPr>
              <a:xfrm>
                <a:off x="5073631" y="210532"/>
                <a:ext cx="5399539" cy="994235"/>
                <a:chOff x="5073631" y="210532"/>
                <a:chExt cx="5399539" cy="994235"/>
              </a:xfrm>
            </p:grpSpPr>
            <p:sp>
              <p:nvSpPr>
                <p:cNvPr id="40" name="TextBox 39"/>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1" name="TextBox 40"/>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9" name="Straight Connector 38"/>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7"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07697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617134" y="149573"/>
            <a:ext cx="7013458" cy="1117345"/>
            <a:chOff x="4539228" y="210532"/>
            <a:chExt cx="6895119" cy="1117345"/>
          </a:xfrm>
        </p:grpSpPr>
        <p:grpSp>
          <p:nvGrpSpPr>
            <p:cNvPr id="20" name="Group 19"/>
            <p:cNvGrpSpPr/>
            <p:nvPr/>
          </p:nvGrpSpPr>
          <p:grpSpPr>
            <a:xfrm>
              <a:off x="4539228" y="210532"/>
              <a:ext cx="6895119" cy="1117345"/>
              <a:chOff x="4539228" y="210532"/>
              <a:chExt cx="6895119" cy="1117345"/>
            </a:xfrm>
          </p:grpSpPr>
          <p:sp>
            <p:nvSpPr>
              <p:cNvPr id="22" name="TextBox 21"/>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8" name="Rectangle 95"/>
          <p:cNvSpPr>
            <a:spLocks noChangeArrowheads="1"/>
          </p:cNvSpPr>
          <p:nvPr/>
        </p:nvSpPr>
        <p:spPr bwMode="auto">
          <a:xfrm>
            <a:off x="5731343" y="1326018"/>
            <a:ext cx="47663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smtClean="0">
                <a:solidFill>
                  <a:srgbClr val="FF3399"/>
                </a:solidFill>
                <a:latin typeface="Times New Roman" pitchFamily="18" charset="0"/>
                <a:cs typeface="Times New Roman" pitchFamily="18" charset="0"/>
              </a:rPr>
              <a:t>TRÒ CHƠI HÁI HOA</a:t>
            </a:r>
            <a:endParaRPr lang="en-GB" sz="3600" b="1">
              <a:solidFill>
                <a:srgbClr val="FF3399"/>
              </a:solidFill>
              <a:latin typeface="Times New Roman" pitchFamily="18" charset="0"/>
              <a:cs typeface="Times New Roman" pitchFamily="18" charset="0"/>
            </a:endParaRPr>
          </a:p>
        </p:txBody>
      </p:sp>
      <p:pic>
        <p:nvPicPr>
          <p:cNvPr id="29" name="Picture 2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039824">
            <a:off x="9959509" y="2891428"/>
            <a:ext cx="1322876" cy="683832"/>
          </a:xfrm>
          <a:prstGeom prst="rect">
            <a:avLst/>
          </a:prstGeom>
        </p:spPr>
      </p:pic>
      <p:pic>
        <p:nvPicPr>
          <p:cNvPr id="30" name="Picture 4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1098" y="3794127"/>
            <a:ext cx="5373874"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Group 46"/>
          <p:cNvGrpSpPr>
            <a:grpSpLocks/>
          </p:cNvGrpSpPr>
          <p:nvPr/>
        </p:nvGrpSpPr>
        <p:grpSpPr bwMode="auto">
          <a:xfrm>
            <a:off x="10015518" y="3573464"/>
            <a:ext cx="1517861" cy="1349375"/>
            <a:chOff x="9156700" y="3176589"/>
            <a:chExt cx="1497064" cy="1353856"/>
          </a:xfrm>
        </p:grpSpPr>
        <p:pic>
          <p:nvPicPr>
            <p:cNvPr id="3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6700" y="3176589"/>
              <a:ext cx="1497064" cy="135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8"/>
            <p:cNvSpPr>
              <a:spLocks noChangeArrowheads="1"/>
            </p:cNvSpPr>
            <p:nvPr/>
          </p:nvSpPr>
          <p:spPr bwMode="auto">
            <a:xfrm>
              <a:off x="9426169" y="3543733"/>
              <a:ext cx="951419" cy="64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0000CC"/>
                  </a:solidFill>
                  <a:latin typeface="Times New Roman" pitchFamily="18" charset="0"/>
                  <a:cs typeface="Times New Roman" pitchFamily="18" charset="0"/>
                </a:rPr>
                <a:t>5</a:t>
              </a:r>
              <a:endParaRPr lang="en-GB" sz="3600" b="1">
                <a:solidFill>
                  <a:srgbClr val="0000CC"/>
                </a:solidFill>
                <a:latin typeface="Times New Roman" pitchFamily="18" charset="0"/>
                <a:cs typeface="Times New Roman" pitchFamily="18" charset="0"/>
              </a:endParaRPr>
            </a:p>
          </p:txBody>
        </p:sp>
      </p:grpSp>
      <p:grpSp>
        <p:nvGrpSpPr>
          <p:cNvPr id="34" name="Group 50"/>
          <p:cNvGrpSpPr>
            <a:grpSpLocks/>
          </p:cNvGrpSpPr>
          <p:nvPr/>
        </p:nvGrpSpPr>
        <p:grpSpPr bwMode="auto">
          <a:xfrm>
            <a:off x="13989273" y="3299733"/>
            <a:ext cx="1680950" cy="1511300"/>
            <a:chOff x="5353050" y="5862638"/>
            <a:chExt cx="1495861" cy="1367094"/>
          </a:xfrm>
        </p:grpSpPr>
        <p:pic>
          <p:nvPicPr>
            <p:cNvPr id="35" name="Picture 34"/>
            <p:cNvPicPr>
              <a:picLocks noChangeAspect="1"/>
            </p:cNvPicPr>
            <p:nvPr/>
          </p:nvPicPr>
          <p:blipFill>
            <a:blip r:embed="rId5">
              <a:extLst>
                <a:ext uri="{28A0092B-C50C-407E-A947-70E740481C1C}">
                  <a14:useLocalDpi xmlns:a14="http://schemas.microsoft.com/office/drawing/2010/main" val="0"/>
                </a:ext>
              </a:extLst>
            </a:blip>
            <a:srcRect b="2803"/>
            <a:stretch>
              <a:fillRect/>
            </a:stretch>
          </p:blipFill>
          <p:spPr bwMode="auto">
            <a:xfrm>
              <a:off x="5353050" y="5862638"/>
              <a:ext cx="1495861"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noChangeArrowheads="1"/>
            </p:cNvSpPr>
            <p:nvPr/>
          </p:nvSpPr>
          <p:spPr bwMode="auto">
            <a:xfrm>
              <a:off x="5524621" y="6247709"/>
              <a:ext cx="1203694" cy="58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4</a:t>
              </a:r>
              <a:endParaRPr lang="en-GB" sz="3600" b="1">
                <a:solidFill>
                  <a:schemeClr val="bg1"/>
                </a:solidFill>
                <a:latin typeface="Times New Roman" pitchFamily="18" charset="0"/>
                <a:cs typeface="Times New Roman" pitchFamily="18" charset="0"/>
              </a:endParaRPr>
            </a:p>
          </p:txBody>
        </p:sp>
      </p:grpSp>
      <p:grpSp>
        <p:nvGrpSpPr>
          <p:cNvPr id="37" name="Group 53"/>
          <p:cNvGrpSpPr>
            <a:grpSpLocks/>
          </p:cNvGrpSpPr>
          <p:nvPr/>
        </p:nvGrpSpPr>
        <p:grpSpPr bwMode="auto">
          <a:xfrm>
            <a:off x="10031665" y="5783262"/>
            <a:ext cx="1714860" cy="1544638"/>
            <a:chOff x="12833350" y="5870575"/>
            <a:chExt cx="1492250" cy="1367094"/>
          </a:xfrm>
        </p:grpSpPr>
        <p:pic>
          <p:nvPicPr>
            <p:cNvPr id="38"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1</a:t>
              </a:r>
              <a:endParaRPr lang="en-GB" sz="3600" b="1">
                <a:solidFill>
                  <a:srgbClr val="FF0000"/>
                </a:solidFill>
                <a:latin typeface="Times New Roman" pitchFamily="18" charset="0"/>
                <a:cs typeface="Times New Roman" pitchFamily="18" charset="0"/>
              </a:endParaRPr>
            </a:p>
          </p:txBody>
        </p:sp>
      </p:grpSp>
      <p:grpSp>
        <p:nvGrpSpPr>
          <p:cNvPr id="40" name="Group 58"/>
          <p:cNvGrpSpPr>
            <a:grpSpLocks/>
          </p:cNvGrpSpPr>
          <p:nvPr/>
        </p:nvGrpSpPr>
        <p:grpSpPr bwMode="auto">
          <a:xfrm>
            <a:off x="12029792" y="4983799"/>
            <a:ext cx="1601828" cy="1470025"/>
            <a:chOff x="13402339" y="6468668"/>
            <a:chExt cx="1458515" cy="1361947"/>
          </a:xfrm>
        </p:grpSpPr>
        <p:pic>
          <p:nvPicPr>
            <p:cNvPr id="41" name="Picture 3"/>
            <p:cNvPicPr>
              <a:picLocks noChangeAspect="1" noChangeArrowheads="1"/>
            </p:cNvPicPr>
            <p:nvPr/>
          </p:nvPicPr>
          <p:blipFill>
            <a:blip r:embed="rId7">
              <a:extLst>
                <a:ext uri="{28A0092B-C50C-407E-A947-70E740481C1C}">
                  <a14:useLocalDpi xmlns:a14="http://schemas.microsoft.com/office/drawing/2010/main" val="0"/>
                </a:ext>
              </a:extLst>
            </a:blip>
            <a:srcRect l="35925" t="27333" r="31226" b="18134"/>
            <a:stretch>
              <a:fillRect/>
            </a:stretch>
          </p:blipFill>
          <p:spPr bwMode="auto">
            <a:xfrm>
              <a:off x="13402339" y="6468668"/>
              <a:ext cx="1458515" cy="136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38"/>
            <p:cNvSpPr>
              <a:spLocks noChangeArrowheads="1"/>
            </p:cNvSpPr>
            <p:nvPr/>
          </p:nvSpPr>
          <p:spPr bwMode="auto">
            <a:xfrm>
              <a:off x="13505999" y="6875318"/>
              <a:ext cx="1260348" cy="5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2</a:t>
              </a:r>
              <a:endParaRPr lang="en-GB" sz="3600" b="1">
                <a:solidFill>
                  <a:srgbClr val="FF0000"/>
                </a:solidFill>
                <a:latin typeface="Times New Roman" pitchFamily="18" charset="0"/>
                <a:cs typeface="Times New Roman" pitchFamily="18" charset="0"/>
              </a:endParaRPr>
            </a:p>
          </p:txBody>
        </p:sp>
      </p:grpSp>
      <p:grpSp>
        <p:nvGrpSpPr>
          <p:cNvPr id="43" name="Group 62"/>
          <p:cNvGrpSpPr>
            <a:grpSpLocks/>
          </p:cNvGrpSpPr>
          <p:nvPr/>
        </p:nvGrpSpPr>
        <p:grpSpPr bwMode="auto">
          <a:xfrm>
            <a:off x="14225172" y="5767473"/>
            <a:ext cx="1764918" cy="1598612"/>
            <a:chOff x="11810999" y="5245160"/>
            <a:chExt cx="1246437" cy="1149230"/>
          </a:xfrm>
        </p:grpSpPr>
        <p:pic>
          <p:nvPicPr>
            <p:cNvPr id="44" name="Picture 3"/>
            <p:cNvPicPr>
              <a:picLocks noChangeAspect="1" noChangeArrowheads="1"/>
            </p:cNvPicPr>
            <p:nvPr/>
          </p:nvPicPr>
          <p:blipFill>
            <a:blip r:embed="rId8">
              <a:extLst>
                <a:ext uri="{28A0092B-C50C-407E-A947-70E740481C1C}">
                  <a14:useLocalDpi xmlns:a14="http://schemas.microsoft.com/office/drawing/2010/main" val="0"/>
                </a:ext>
              </a:extLst>
            </a:blip>
            <a:srcRect l="35938" t="27200" r="30956" b="18533"/>
            <a:stretch>
              <a:fillRect/>
            </a:stretch>
          </p:blipFill>
          <p:spPr bwMode="auto">
            <a:xfrm>
              <a:off x="11810999" y="5245160"/>
              <a:ext cx="1246437" cy="114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36"/>
            <p:cNvSpPr>
              <a:spLocks noChangeArrowheads="1"/>
            </p:cNvSpPr>
            <p:nvPr/>
          </p:nvSpPr>
          <p:spPr bwMode="auto">
            <a:xfrm>
              <a:off x="12068533" y="5609223"/>
              <a:ext cx="773950" cy="4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chemeClr val="bg1"/>
                  </a:solidFill>
                  <a:latin typeface="Times New Roman" pitchFamily="18" charset="0"/>
                  <a:cs typeface="Times New Roman" pitchFamily="18" charset="0"/>
                </a:rPr>
                <a:t>3</a:t>
              </a:r>
              <a:endParaRPr lang="en-GB" sz="3600" b="1">
                <a:solidFill>
                  <a:schemeClr val="bg1"/>
                </a:solidFill>
                <a:latin typeface="Times New Roman" pitchFamily="18" charset="0"/>
                <a:cs typeface="Times New Roman" pitchFamily="18" charset="0"/>
              </a:endParaRPr>
            </a:p>
          </p:txBody>
        </p:sp>
      </p:grpSp>
      <p:grpSp>
        <p:nvGrpSpPr>
          <p:cNvPr id="46" name="Group 53"/>
          <p:cNvGrpSpPr>
            <a:grpSpLocks/>
          </p:cNvGrpSpPr>
          <p:nvPr/>
        </p:nvGrpSpPr>
        <p:grpSpPr bwMode="auto">
          <a:xfrm>
            <a:off x="12077070" y="2461026"/>
            <a:ext cx="1714860" cy="1544638"/>
            <a:chOff x="12833350" y="5870575"/>
            <a:chExt cx="1492250" cy="1367094"/>
          </a:xfrm>
        </p:grpSpPr>
        <p:pic>
          <p:nvPicPr>
            <p:cNvPr id="47" name="Picture 3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833350" y="5870575"/>
              <a:ext cx="1492250" cy="1367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38"/>
            <p:cNvSpPr>
              <a:spLocks noChangeArrowheads="1"/>
            </p:cNvSpPr>
            <p:nvPr/>
          </p:nvSpPr>
          <p:spPr bwMode="auto">
            <a:xfrm>
              <a:off x="13002367" y="6311153"/>
              <a:ext cx="1125365" cy="57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3600" b="1" smtClean="0">
                  <a:solidFill>
                    <a:srgbClr val="FF0000"/>
                  </a:solidFill>
                  <a:latin typeface="Times New Roman" pitchFamily="18" charset="0"/>
                  <a:cs typeface="Times New Roman" pitchFamily="18" charset="0"/>
                </a:rPr>
                <a:t>6</a:t>
              </a:r>
              <a:endParaRPr lang="en-GB" sz="3600" b="1">
                <a:solidFill>
                  <a:srgbClr val="FF0000"/>
                </a:solidFill>
                <a:latin typeface="Times New Roman" pitchFamily="18" charset="0"/>
                <a:cs typeface="Times New Roman" pitchFamily="18" charset="0"/>
              </a:endParaRPr>
            </a:p>
          </p:txBody>
        </p:sp>
      </p:grpSp>
      <p:pic>
        <p:nvPicPr>
          <p:cNvPr id="57" name="Picture 56"/>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02479">
            <a:off x="9901767" y="5191304"/>
            <a:ext cx="1345580" cy="672294"/>
          </a:xfrm>
          <a:prstGeom prst="rect">
            <a:avLst/>
          </a:prstGeom>
        </p:spPr>
      </p:pic>
      <p:pic>
        <p:nvPicPr>
          <p:cNvPr id="58" name="Picture 57"/>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4225172" y="7520040"/>
            <a:ext cx="475481" cy="915815"/>
          </a:xfrm>
          <a:prstGeom prst="rect">
            <a:avLst/>
          </a:prstGeom>
        </p:spPr>
      </p:pic>
      <p:pic>
        <p:nvPicPr>
          <p:cNvPr id="59" name="Picture 5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3364787">
            <a:off x="10996315" y="3507352"/>
            <a:ext cx="1322876" cy="683832"/>
          </a:xfrm>
          <a:prstGeom prst="rect">
            <a:avLst/>
          </a:prstGeom>
        </p:spPr>
      </p:pic>
      <p:pic>
        <p:nvPicPr>
          <p:cNvPr id="60" name="Picture 5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7984226">
            <a:off x="14769452" y="7059431"/>
            <a:ext cx="467458" cy="931533"/>
          </a:xfrm>
          <a:prstGeom prst="rect">
            <a:avLst/>
          </a:prstGeom>
        </p:spPr>
      </p:pic>
      <p:pic>
        <p:nvPicPr>
          <p:cNvPr id="62" name="Picture 61"/>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4658161" y="4951706"/>
            <a:ext cx="1322876" cy="683832"/>
          </a:xfrm>
          <a:prstGeom prst="rect">
            <a:avLst/>
          </a:prstGeom>
        </p:spPr>
      </p:pic>
      <p:pic>
        <p:nvPicPr>
          <p:cNvPr id="63" name="Picture 62"/>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2118205">
            <a:off x="12261710" y="3911530"/>
            <a:ext cx="1345580" cy="672294"/>
          </a:xfrm>
          <a:prstGeom prst="rect">
            <a:avLst/>
          </a:prstGeom>
        </p:spPr>
      </p:pic>
      <p:pic>
        <p:nvPicPr>
          <p:cNvPr id="75" name="Picture 74"/>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0069538">
            <a:off x="13298098" y="4979038"/>
            <a:ext cx="1345580" cy="672294"/>
          </a:xfrm>
          <a:prstGeom prst="rect">
            <a:avLst/>
          </a:prstGeom>
        </p:spPr>
      </p:pic>
      <p:pic>
        <p:nvPicPr>
          <p:cNvPr id="76" name="Picture 75"/>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1252446">
            <a:off x="13057573" y="6021957"/>
            <a:ext cx="1345580" cy="672294"/>
          </a:xfrm>
          <a:prstGeom prst="rect">
            <a:avLst/>
          </a:prstGeom>
        </p:spPr>
      </p:pic>
      <p:pic>
        <p:nvPicPr>
          <p:cNvPr id="77" name="Picture 76"/>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a:off x="11519140" y="6604225"/>
            <a:ext cx="475481" cy="915815"/>
          </a:xfrm>
          <a:prstGeom prst="rect">
            <a:avLst/>
          </a:prstGeom>
        </p:spPr>
      </p:pic>
      <p:pic>
        <p:nvPicPr>
          <p:cNvPr id="78" name="Picture 77"/>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4847025">
            <a:off x="13563734" y="5593746"/>
            <a:ext cx="1322876" cy="683832"/>
          </a:xfrm>
          <a:prstGeom prst="rect">
            <a:avLst/>
          </a:prstGeom>
        </p:spPr>
      </p:pic>
      <p:pic>
        <p:nvPicPr>
          <p:cNvPr id="79" name="Picture 78"/>
          <p:cNvPicPr>
            <a:picLocks noChangeAspect="1"/>
          </p:cNvPicPr>
          <p:nvPr/>
        </p:nvPicPr>
        <p:blipFill rotWithShape="1">
          <a:blip r:embed="rId2">
            <a:extLst>
              <a:ext uri="{28A0092B-C50C-407E-A947-70E740481C1C}">
                <a14:useLocalDpi xmlns:a14="http://schemas.microsoft.com/office/drawing/2010/main" val="0"/>
              </a:ext>
            </a:extLst>
          </a:blip>
          <a:srcRect r="28000" b="52479"/>
          <a:stretch/>
        </p:blipFill>
        <p:spPr>
          <a:xfrm rot="6360433">
            <a:off x="13093870" y="3631321"/>
            <a:ext cx="1322876" cy="683832"/>
          </a:xfrm>
          <a:prstGeom prst="rect">
            <a:avLst/>
          </a:prstGeom>
        </p:spPr>
      </p:pic>
      <p:pic>
        <p:nvPicPr>
          <p:cNvPr id="80" name="Picture 79"/>
          <p:cNvPicPr>
            <a:picLocks noChangeAspect="1"/>
          </p:cNvPicPr>
          <p:nvPr/>
        </p:nvPicPr>
        <p:blipFill rotWithShape="1">
          <a:blip r:embed="rId2">
            <a:extLst>
              <a:ext uri="{28A0092B-C50C-407E-A947-70E740481C1C}">
                <a14:useLocalDpi xmlns:a14="http://schemas.microsoft.com/office/drawing/2010/main" val="0"/>
              </a:ext>
            </a:extLst>
          </a:blip>
          <a:srcRect l="72000"/>
          <a:stretch/>
        </p:blipFill>
        <p:spPr>
          <a:xfrm rot="11154027">
            <a:off x="11281398" y="4525892"/>
            <a:ext cx="475481" cy="915815"/>
          </a:xfrm>
          <a:prstGeom prst="rect">
            <a:avLst/>
          </a:prstGeom>
        </p:spPr>
      </p:pic>
      <p:sp>
        <p:nvSpPr>
          <p:cNvPr id="2" name="TextBox 1"/>
          <p:cNvSpPr txBox="1"/>
          <p:nvPr/>
        </p:nvSpPr>
        <p:spPr>
          <a:xfrm>
            <a:off x="838518" y="2399543"/>
            <a:ext cx="3467937"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tr hay ch:</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í nhớ</a:t>
            </a:r>
            <a:endParaRPr lang="en-US" sz="4000" b="1">
              <a:solidFill>
                <a:srgbClr val="0000CC"/>
              </a:solidFill>
              <a:latin typeface="Times New Roman" pitchFamily="18" charset="0"/>
              <a:cs typeface="Times New Roman" pitchFamily="18" charset="0"/>
            </a:endParaRPr>
          </a:p>
        </p:txBody>
      </p:sp>
      <p:sp>
        <p:nvSpPr>
          <p:cNvPr id="81" name="TextBox 80"/>
          <p:cNvSpPr txBox="1"/>
          <p:nvPr/>
        </p:nvSpPr>
        <p:spPr>
          <a:xfrm>
            <a:off x="1946185" y="2971817"/>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tr</a:t>
            </a:r>
            <a:endParaRPr lang="en-US" sz="4000" b="1">
              <a:solidFill>
                <a:srgbClr val="FF0000"/>
              </a:solidFill>
              <a:latin typeface="Times New Roman" pitchFamily="18" charset="0"/>
              <a:cs typeface="Times New Roman" pitchFamily="18" charset="0"/>
            </a:endParaRPr>
          </a:p>
        </p:txBody>
      </p:sp>
      <p:sp>
        <p:nvSpPr>
          <p:cNvPr id="82" name="TextBox 81"/>
          <p:cNvSpPr txBox="1"/>
          <p:nvPr/>
        </p:nvSpPr>
        <p:spPr>
          <a:xfrm>
            <a:off x="5498311" y="2392680"/>
            <a:ext cx="3021981"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s hay x:</a:t>
            </a:r>
          </a:p>
          <a:p>
            <a:pPr algn="ctr"/>
            <a:r>
              <a:rPr lang="en-US" sz="4000" b="1" smtClean="0">
                <a:solidFill>
                  <a:srgbClr val="0000CC"/>
                </a:solidFill>
                <a:latin typeface="Times New Roman" pitchFamily="18" charset="0"/>
                <a:cs typeface="Times New Roman" pitchFamily="18" charset="0"/>
              </a:rPr>
              <a:t>quyển </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ách</a:t>
            </a:r>
            <a:endParaRPr lang="en-US" sz="4000" b="1">
              <a:solidFill>
                <a:srgbClr val="0000CC"/>
              </a:solidFill>
              <a:latin typeface="Times New Roman" pitchFamily="18" charset="0"/>
              <a:cs typeface="Times New Roman" pitchFamily="18" charset="0"/>
            </a:endParaRPr>
          </a:p>
        </p:txBody>
      </p:sp>
      <p:sp>
        <p:nvSpPr>
          <p:cNvPr id="83" name="TextBox 82"/>
          <p:cNvSpPr txBox="1"/>
          <p:nvPr/>
        </p:nvSpPr>
        <p:spPr>
          <a:xfrm>
            <a:off x="7240086" y="2987057"/>
            <a:ext cx="385042"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s</a:t>
            </a:r>
            <a:endParaRPr lang="en-US" sz="4000" b="1">
              <a:solidFill>
                <a:srgbClr val="FF0000"/>
              </a:solidFill>
              <a:latin typeface="Times New Roman" pitchFamily="18" charset="0"/>
              <a:cs typeface="Times New Roman" pitchFamily="18" charset="0"/>
            </a:endParaRPr>
          </a:p>
        </p:txBody>
      </p:sp>
      <p:sp>
        <p:nvSpPr>
          <p:cNvPr id="84" name="TextBox 83"/>
          <p:cNvSpPr txBox="1"/>
          <p:nvPr/>
        </p:nvSpPr>
        <p:spPr>
          <a:xfrm>
            <a:off x="990918" y="4543961"/>
            <a:ext cx="3533340"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iết hay iếc</a:t>
            </a:r>
          </a:p>
          <a:p>
            <a:pPr algn="ctr"/>
            <a:r>
              <a:rPr lang="en-US" sz="4000" b="1" smtClean="0">
                <a:solidFill>
                  <a:srgbClr val="0000CC"/>
                </a:solidFill>
                <a:latin typeface="Times New Roman" pitchFamily="18" charset="0"/>
                <a:cs typeface="Times New Roman" pitchFamily="18" charset="0"/>
              </a:rPr>
              <a:t>mải m</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5" name="TextBox 84"/>
          <p:cNvSpPr txBox="1"/>
          <p:nvPr/>
        </p:nvSpPr>
        <p:spPr>
          <a:xfrm>
            <a:off x="2956719" y="5143630"/>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iết</a:t>
            </a:r>
            <a:endParaRPr lang="en-US" sz="4000" b="1">
              <a:solidFill>
                <a:srgbClr val="FF0000"/>
              </a:solidFill>
              <a:latin typeface="Times New Roman" pitchFamily="18" charset="0"/>
              <a:cs typeface="Times New Roman" pitchFamily="18" charset="0"/>
            </a:endParaRPr>
          </a:p>
        </p:txBody>
      </p:sp>
      <p:sp>
        <p:nvSpPr>
          <p:cNvPr id="86" name="TextBox 85"/>
          <p:cNvSpPr txBox="1"/>
          <p:nvPr/>
        </p:nvSpPr>
        <p:spPr>
          <a:xfrm>
            <a:off x="5498311" y="4549598"/>
            <a:ext cx="3249608"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d hay gi:</a:t>
            </a:r>
          </a:p>
          <a:p>
            <a:pPr algn="ct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á sách</a:t>
            </a:r>
            <a:endParaRPr lang="en-US" sz="4000" b="1">
              <a:solidFill>
                <a:srgbClr val="0000CC"/>
              </a:solidFill>
              <a:latin typeface="Times New Roman" pitchFamily="18" charset="0"/>
              <a:cs typeface="Times New Roman" pitchFamily="18" charset="0"/>
            </a:endParaRPr>
          </a:p>
        </p:txBody>
      </p:sp>
      <p:sp>
        <p:nvSpPr>
          <p:cNvPr id="87" name="TextBox 86"/>
          <p:cNvSpPr txBox="1"/>
          <p:nvPr/>
        </p:nvSpPr>
        <p:spPr>
          <a:xfrm>
            <a:off x="6325034" y="5152352"/>
            <a:ext cx="583814"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gi</a:t>
            </a:r>
            <a:endParaRPr lang="en-US" sz="4000" b="1">
              <a:solidFill>
                <a:srgbClr val="FF0000"/>
              </a:solidFill>
              <a:latin typeface="Times New Roman" pitchFamily="18" charset="0"/>
              <a:cs typeface="Times New Roman" pitchFamily="18" charset="0"/>
            </a:endParaRPr>
          </a:p>
        </p:txBody>
      </p:sp>
      <p:sp>
        <p:nvSpPr>
          <p:cNvPr id="88" name="TextBox 87"/>
          <p:cNvSpPr txBox="1"/>
          <p:nvPr/>
        </p:nvSpPr>
        <p:spPr>
          <a:xfrm>
            <a:off x="990918" y="6677561"/>
            <a:ext cx="3534942"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ăp hay ăt:</a:t>
            </a:r>
          </a:p>
          <a:p>
            <a:pPr algn="ctr"/>
            <a:r>
              <a:rPr lang="en-US" sz="4000" b="1" smtClean="0">
                <a:solidFill>
                  <a:srgbClr val="0000CC"/>
                </a:solidFill>
                <a:latin typeface="Times New Roman" pitchFamily="18" charset="0"/>
                <a:cs typeface="Times New Roman" pitchFamily="18" charset="0"/>
              </a:rPr>
              <a:t>đầy </a:t>
            </a:r>
            <a:r>
              <a:rPr lang="en-US" sz="4000" smtClean="0">
                <a:solidFill>
                  <a:srgbClr val="0000CC"/>
                </a:solidFill>
                <a:latin typeface="Times New Roman" pitchFamily="18" charset="0"/>
                <a:cs typeface="Times New Roman" pitchFamily="18" charset="0"/>
              </a:rPr>
              <a:t>……</a:t>
            </a:r>
            <a:endParaRPr lang="en-US" sz="4000" b="1">
              <a:solidFill>
                <a:srgbClr val="0000CC"/>
              </a:solidFill>
              <a:latin typeface="Times New Roman" pitchFamily="18" charset="0"/>
              <a:cs typeface="Times New Roman" pitchFamily="18" charset="0"/>
            </a:endParaRPr>
          </a:p>
        </p:txBody>
      </p:sp>
      <p:sp>
        <p:nvSpPr>
          <p:cNvPr id="89" name="TextBox 88"/>
          <p:cNvSpPr txBox="1"/>
          <p:nvPr/>
        </p:nvSpPr>
        <p:spPr>
          <a:xfrm>
            <a:off x="2885558" y="7280315"/>
            <a:ext cx="726481" cy="707886"/>
          </a:xfrm>
          <a:prstGeom prst="rect">
            <a:avLst/>
          </a:prstGeom>
          <a:noFill/>
        </p:spPr>
        <p:txBody>
          <a:bodyPr wrap="none" rtlCol="0">
            <a:spAutoFit/>
          </a:bodyPr>
          <a:lstStyle/>
          <a:p>
            <a:r>
              <a:rPr lang="en-US" sz="4000" b="1" smtClean="0">
                <a:solidFill>
                  <a:srgbClr val="FF0000"/>
                </a:solidFill>
                <a:latin typeface="Times New Roman" pitchFamily="18" charset="0"/>
                <a:cs typeface="Times New Roman" pitchFamily="18" charset="0"/>
              </a:rPr>
              <a:t>ắp</a:t>
            </a:r>
            <a:endParaRPr lang="en-US" sz="4000" b="1">
              <a:solidFill>
                <a:srgbClr val="FF0000"/>
              </a:solidFill>
              <a:latin typeface="Times New Roman" pitchFamily="18" charset="0"/>
              <a:cs typeface="Times New Roman" pitchFamily="18" charset="0"/>
            </a:endParaRPr>
          </a:p>
        </p:txBody>
      </p:sp>
      <p:sp>
        <p:nvSpPr>
          <p:cNvPr id="90" name="TextBox 89"/>
          <p:cNvSpPr txBox="1"/>
          <p:nvPr/>
        </p:nvSpPr>
        <p:spPr>
          <a:xfrm>
            <a:off x="5389146" y="6677561"/>
            <a:ext cx="2964273" cy="1323439"/>
          </a:xfrm>
          <a:prstGeom prst="rect">
            <a:avLst/>
          </a:prstGeom>
          <a:noFill/>
        </p:spPr>
        <p:txBody>
          <a:bodyPr wrap="none" rtlCol="0">
            <a:spAutoFit/>
          </a:bodyPr>
          <a:lstStyle/>
          <a:p>
            <a:r>
              <a:rPr lang="en-US" sz="4000" b="1" smtClean="0">
                <a:solidFill>
                  <a:srgbClr val="0000CC"/>
                </a:solidFill>
                <a:latin typeface="Times New Roman" pitchFamily="18" charset="0"/>
                <a:cs typeface="Times New Roman" pitchFamily="18" charset="0"/>
              </a:rPr>
              <a:t>Điền i hay y:</a:t>
            </a:r>
          </a:p>
          <a:p>
            <a:pPr algn="ctr"/>
            <a:r>
              <a:rPr lang="en-US" sz="4000" b="1" smtClean="0">
                <a:solidFill>
                  <a:srgbClr val="0000CC"/>
                </a:solidFill>
                <a:latin typeface="Times New Roman" pitchFamily="18" charset="0"/>
                <a:cs typeface="Times New Roman" pitchFamily="18" charset="0"/>
              </a:rPr>
              <a:t>k</a:t>
            </a:r>
            <a:r>
              <a:rPr lang="en-US" sz="4000" smtClean="0">
                <a:solidFill>
                  <a:srgbClr val="0000CC"/>
                </a:solidFill>
                <a:latin typeface="Times New Roman" pitchFamily="18" charset="0"/>
                <a:cs typeface="Times New Roman" pitchFamily="18" charset="0"/>
              </a:rPr>
              <a:t>……</a:t>
            </a:r>
            <a:r>
              <a:rPr lang="en-US" sz="4000" b="1" smtClean="0">
                <a:solidFill>
                  <a:srgbClr val="0000CC"/>
                </a:solidFill>
                <a:latin typeface="Times New Roman" pitchFamily="18" charset="0"/>
                <a:cs typeface="Times New Roman" pitchFamily="18" charset="0"/>
              </a:rPr>
              <a:t>diệu</a:t>
            </a:r>
            <a:endParaRPr lang="en-US" sz="4000" b="1">
              <a:solidFill>
                <a:srgbClr val="0000CC"/>
              </a:solidFill>
              <a:latin typeface="Times New Roman" pitchFamily="18" charset="0"/>
              <a:cs typeface="Times New Roman" pitchFamily="18" charset="0"/>
            </a:endParaRPr>
          </a:p>
        </p:txBody>
      </p:sp>
      <p:sp>
        <p:nvSpPr>
          <p:cNvPr id="91" name="TextBox 90"/>
          <p:cNvSpPr txBox="1"/>
          <p:nvPr/>
        </p:nvSpPr>
        <p:spPr>
          <a:xfrm>
            <a:off x="6035199" y="7280315"/>
            <a:ext cx="327334" cy="707886"/>
          </a:xfrm>
          <a:prstGeom prst="rect">
            <a:avLst/>
          </a:prstGeom>
          <a:noFill/>
        </p:spPr>
        <p:txBody>
          <a:bodyPr wrap="none" rtlCol="0">
            <a:spAutoFit/>
          </a:bodyPr>
          <a:lstStyle/>
          <a:p>
            <a:r>
              <a:rPr lang="en-US" sz="4000" b="1">
                <a:solidFill>
                  <a:srgbClr val="FF0000"/>
                </a:solidFill>
                <a:latin typeface="Times New Roman" pitchFamily="18" charset="0"/>
                <a:cs typeface="Times New Roman" pitchFamily="18" charset="0"/>
              </a:rPr>
              <a:t>ì</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37"/>
                                        </p:tgtEl>
                                      </p:cBhvr>
                                    </p:animEffect>
                                    <p:set>
                                      <p:cBhvr>
                                        <p:cTn id="1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40"/>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xit" presetSubtype="0" fill="hold" nodeType="after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22" restart="whenNotActive" fill="hold" evtFilter="cancelBubble" nodeType="interactiveSeq">
                <p:stCondLst>
                  <p:cond evt="onClick" delay="0">
                    <p:tgtEl>
                      <p:spTgt spid="43"/>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par>
                          <p:cTn id="28" fill="hold">
                            <p:stCondLst>
                              <p:cond delay="500"/>
                            </p:stCondLst>
                            <p:childTnLst>
                              <p:par>
                                <p:cTn id="29" presetID="10" presetClass="exit" presetSubtype="0" fill="hold" nodeType="afterEffect">
                                  <p:stCondLst>
                                    <p:cond delay="0"/>
                                  </p:stCondLst>
                                  <p:childTnLst>
                                    <p:animEffect transition="out" filter="fade">
                                      <p:cBhvr>
                                        <p:cTn id="30" dur="500"/>
                                        <p:tgtEl>
                                          <p:spTgt spid="43"/>
                                        </p:tgtEl>
                                      </p:cBhvr>
                                    </p:animEffect>
                                    <p:set>
                                      <p:cBhvr>
                                        <p:cTn id="3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34"/>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par>
                          <p:cTn id="38" fill="hold">
                            <p:stCondLst>
                              <p:cond delay="500"/>
                            </p:stCondLst>
                            <p:childTnLst>
                              <p:par>
                                <p:cTn id="39" presetID="10" presetClass="exit" presetSubtype="0" fill="hold" nodeType="after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childTnLst>
                          </p:cTn>
                        </p:par>
                        <p:par>
                          <p:cTn id="48" fill="hold">
                            <p:stCondLst>
                              <p:cond delay="500"/>
                            </p:stCondLst>
                            <p:childTnLst>
                              <p:par>
                                <p:cTn id="49" presetID="10" presetClass="exit" presetSubtype="0" fill="hold" nodeType="after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6"/>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childTnLst>
                          </p:cTn>
                        </p:par>
                        <p:par>
                          <p:cTn id="58" fill="hold">
                            <p:stCondLst>
                              <p:cond delay="500"/>
                            </p:stCondLst>
                            <p:childTnLst>
                              <p:par>
                                <p:cTn id="59" presetID="10" presetClass="exit" presetSubtype="0" fill="hold" nodeType="afterEffect">
                                  <p:stCondLst>
                                    <p:cond delay="0"/>
                                  </p:stCondLst>
                                  <p:childTnLst>
                                    <p:animEffect transition="out" filter="fade">
                                      <p:cBhvr>
                                        <p:cTn id="60" dur="500"/>
                                        <p:tgtEl>
                                          <p:spTgt spid="46"/>
                                        </p:tgtEl>
                                      </p:cBhvr>
                                    </p:animEffect>
                                    <p:set>
                                      <p:cBhvr>
                                        <p:cTn id="61"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500"/>
                                        <p:tgtEl>
                                          <p:spTgt spid="81"/>
                                        </p:tgtEl>
                                      </p:cBhvr>
                                    </p:animEffect>
                                  </p:childTnLst>
                                </p:cTn>
                              </p:par>
                            </p:childTnLst>
                          </p:cTn>
                        </p:par>
                      </p:childTnLst>
                    </p:cTn>
                  </p:par>
                </p:childTnLst>
              </p:cTn>
              <p:nextCondLst>
                <p:cond evt="onClick" delay="0">
                  <p:tgtEl>
                    <p:spTgt spid="2"/>
                  </p:tgtEl>
                </p:cond>
              </p:nextCondLst>
            </p:seq>
            <p:seq concurrent="1" nextAc="seek">
              <p:cTn id="68" restart="whenNotActive" fill="hold" evtFilter="cancelBubble" nodeType="interactiveSeq">
                <p:stCondLst>
                  <p:cond evt="onClick" delay="0">
                    <p:tgtEl>
                      <p:spTgt spid="8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fade">
                                      <p:cBhvr>
                                        <p:cTn id="73" dur="500"/>
                                        <p:tgtEl>
                                          <p:spTgt spid="83"/>
                                        </p:tgtEl>
                                      </p:cBhvr>
                                    </p:animEffect>
                                  </p:childTnLst>
                                </p:cTn>
                              </p:par>
                            </p:childTnLst>
                          </p:cTn>
                        </p:par>
                      </p:childTnLst>
                    </p:cTn>
                  </p:par>
                </p:childTnLst>
              </p:cTn>
              <p:nextCondLst>
                <p:cond evt="onClick" delay="0">
                  <p:tgtEl>
                    <p:spTgt spid="82"/>
                  </p:tgtEl>
                </p:cond>
              </p:nextCondLst>
            </p:seq>
            <p:seq concurrent="1" nextAc="seek">
              <p:cTn id="74" restart="whenNotActive" fill="hold" evtFilter="cancelBubble" nodeType="interactiveSeq">
                <p:stCondLst>
                  <p:cond evt="onClick" delay="0">
                    <p:tgtEl>
                      <p:spTgt spid="84"/>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childTnLst>
                    </p:cTn>
                  </p:par>
                </p:childTnLst>
              </p:cTn>
              <p:nextCondLst>
                <p:cond evt="onClick" delay="0">
                  <p:tgtEl>
                    <p:spTgt spid="84"/>
                  </p:tgtEl>
                </p:cond>
              </p:nextCondLst>
            </p:seq>
            <p:seq concurrent="1" nextAc="seek">
              <p:cTn id="80" restart="whenNotActive" fill="hold" evtFilter="cancelBubble" nodeType="interactiveSeq">
                <p:stCondLst>
                  <p:cond evt="onClick" delay="0">
                    <p:tgtEl>
                      <p:spTgt spid="86"/>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childTnLst>
                          </p:cTn>
                        </p:par>
                      </p:childTnLst>
                    </p:cTn>
                  </p:par>
                </p:childTnLst>
              </p:cTn>
              <p:nextCondLst>
                <p:cond evt="onClick" delay="0">
                  <p:tgtEl>
                    <p:spTgt spid="86"/>
                  </p:tgtEl>
                </p:cond>
              </p:nextCondLst>
            </p:seq>
            <p:seq concurrent="1" nextAc="seek">
              <p:cTn id="86" restart="whenNotActive" fill="hold" evtFilter="cancelBubble" nodeType="interactiveSeq">
                <p:stCondLst>
                  <p:cond evt="onClick" delay="0">
                    <p:tgtEl>
                      <p:spTgt spid="88"/>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fade">
                                      <p:cBhvr>
                                        <p:cTn id="91" dur="500"/>
                                        <p:tgtEl>
                                          <p:spTgt spid="89"/>
                                        </p:tgtEl>
                                      </p:cBhvr>
                                    </p:animEffect>
                                  </p:childTnLst>
                                </p:cTn>
                              </p:par>
                            </p:childTnLst>
                          </p:cTn>
                        </p:par>
                      </p:childTnLst>
                    </p:cTn>
                  </p:par>
                </p:childTnLst>
              </p:cTn>
              <p:nextCondLst>
                <p:cond evt="onClick" delay="0">
                  <p:tgtEl>
                    <p:spTgt spid="88"/>
                  </p:tgtEl>
                </p:cond>
              </p:nextCondLst>
            </p:seq>
            <p:seq concurrent="1" nextAc="seek">
              <p:cTn id="92" restart="whenNotActive" fill="hold" evtFilter="cancelBubble" nodeType="interactiveSeq">
                <p:stCondLst>
                  <p:cond evt="onClick" delay="0">
                    <p:tgtEl>
                      <p:spTgt spid="9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1"/>
                                        </p:tgtEl>
                                        <p:attrNameLst>
                                          <p:attrName>style.visibility</p:attrName>
                                        </p:attrNameLst>
                                      </p:cBhvr>
                                      <p:to>
                                        <p:strVal val="visible"/>
                                      </p:to>
                                    </p:set>
                                    <p:animEffect transition="in" filter="fade">
                                      <p:cBhvr>
                                        <p:cTn id="97" dur="500"/>
                                        <p:tgtEl>
                                          <p:spTgt spid="91"/>
                                        </p:tgtEl>
                                      </p:cBhvr>
                                    </p:animEffect>
                                  </p:childTnLst>
                                </p:cTn>
                              </p:par>
                            </p:childTnLst>
                          </p:cTn>
                        </p:par>
                      </p:childTnLst>
                    </p:cTn>
                  </p:par>
                </p:childTnLst>
              </p:cTn>
              <p:nextCondLst>
                <p:cond evt="onClick" delay="0">
                  <p:tgtEl>
                    <p:spTgt spid="90"/>
                  </p:tgtEl>
                </p:cond>
              </p:nextCondLst>
            </p:seq>
          </p:childTnLst>
        </p:cTn>
      </p:par>
    </p:tnLst>
    <p:bldLst>
      <p:bldP spid="2" grpId="0"/>
      <p:bldP spid="81" grpId="0"/>
      <p:bldP spid="82" grpId="0"/>
      <p:bldP spid="83" grpId="0"/>
      <p:bldP spid="84" grpId="0"/>
      <p:bldP spid="85" grpId="0"/>
      <p:bldP spid="86" grpId="0"/>
      <p:bldP spid="87" grpId="0"/>
      <p:bldP spid="88" grpId="0"/>
      <p:bldP spid="89" grpId="0"/>
      <p:bldP spid="90"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19" y="2828092"/>
            <a:ext cx="13716000" cy="5016758"/>
          </a:xfrm>
          <a:prstGeom prst="rect">
            <a:avLst/>
          </a:prstGeom>
        </p:spPr>
        <p:txBody>
          <a:bodyPr wrap="square">
            <a:spAutoFit/>
          </a:bodyPr>
          <a:lstStyle/>
          <a:p>
            <a:pPr algn="ctr"/>
            <a:r>
              <a:rPr lang="vi-VN" sz="4000" b="1" dirty="0" smtClean="0">
                <a:solidFill>
                  <a:srgbClr val="0000CC"/>
                </a:solidFill>
                <a:latin typeface="Times New Roman" pitchFamily="18" charset="0"/>
                <a:cs typeface="Times New Roman" pitchFamily="18" charset="0"/>
              </a:rPr>
              <a:t>Kho sách của ông bà </a:t>
            </a:r>
          </a:p>
          <a:p>
            <a:pPr algn="just"/>
            <a:r>
              <a:rPr lang="vi-VN" sz="4000" b="1" dirty="0" smtClean="0">
                <a:solidFill>
                  <a:srgbClr val="0000CC"/>
                </a:solidFill>
                <a:latin typeface="Times New Roman" pitchFamily="18" charset="0"/>
                <a:cs typeface="Times New Roman" pitchFamily="18" charset="0"/>
              </a:rPr>
              <a:t>      Ông tôi có rất nhiều sách. Bà thì không có những giá sách đầy ắp như ông, nhưng bà có cả một kho sách trong trí nhớ. Tôi rất thích về nhà ông bà. Ban ngày, tôi mải miết đọc sách với ông. Buổi tối, tôi </a:t>
            </a:r>
            <a:r>
              <a:rPr lang="vi-VN" sz="4000" b="1" smtClean="0">
                <a:solidFill>
                  <a:srgbClr val="0000CC"/>
                </a:solidFill>
                <a:latin typeface="Times New Roman" pitchFamily="18" charset="0"/>
                <a:cs typeface="Times New Roman" pitchFamily="18" charset="0"/>
              </a:rPr>
              <a:t>say </a:t>
            </a:r>
            <a:r>
              <a:rPr lang="en-US" sz="4000" b="1" smtClean="0">
                <a:solidFill>
                  <a:srgbClr val="0000CC"/>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 </a:t>
            </a:r>
            <a:r>
              <a:rPr lang="vi-VN" sz="4000" b="1" dirty="0" smtClean="0">
                <a:solidFill>
                  <a:srgbClr val="0000CC"/>
                </a:solidFill>
                <a:latin typeface="Times New Roman" pitchFamily="18" charset="0"/>
                <a:cs typeface="Times New Roman" pitchFamily="18" charset="0"/>
              </a:rPr>
              <a:t>nghe kho sách của bà. Kho sách nào cũng thật kì diệu. </a:t>
            </a:r>
          </a:p>
          <a:p>
            <a:pPr algn="ctr"/>
            <a:r>
              <a:rPr lang="vi-VN" sz="4000" b="1" dirty="0">
                <a:solidFill>
                  <a:srgbClr val="0000CC"/>
                </a:solidFill>
                <a:latin typeface="Times New Roman" pitchFamily="18" charset="0"/>
                <a:cs typeface="Times New Roman" pitchFamily="18" charset="0"/>
              </a:rPr>
              <a:t> </a:t>
            </a:r>
            <a:r>
              <a:rPr lang="vi-VN" sz="4000" b="1" dirty="0" smtClean="0">
                <a:solidFill>
                  <a:srgbClr val="0000CC"/>
                </a:solidFill>
                <a:latin typeface="Times New Roman" pitchFamily="18" charset="0"/>
                <a:cs typeface="Times New Roman" pitchFamily="18" charset="0"/>
              </a:rPr>
              <a:t>                                                       (Hoàng Hà)</a:t>
            </a:r>
            <a:r>
              <a:rPr lang="vi-VN" sz="4000" b="1" dirty="0">
                <a:solidFill>
                  <a:srgbClr val="0000CC"/>
                </a:solidFill>
                <a:latin typeface="Times New Roman" pitchFamily="18" charset="0"/>
                <a:cs typeface="Times New Roman" pitchFamily="18" charset="0"/>
              </a:rPr>
              <a:t/>
            </a:r>
            <a:br>
              <a:rPr lang="vi-VN" sz="4000" b="1" dirty="0">
                <a:solidFill>
                  <a:srgbClr val="0000CC"/>
                </a:solidFill>
                <a:latin typeface="Times New Roman" pitchFamily="18" charset="0"/>
                <a:cs typeface="Times New Roman" pitchFamily="18" charset="0"/>
              </a:rPr>
            </a:b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2270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Nghe – Viết.</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a:off x="4633120" y="149573"/>
            <a:ext cx="6324600" cy="1603027"/>
            <a:chOff x="4633120" y="149573"/>
            <a:chExt cx="6324600" cy="1603027"/>
          </a:xfrm>
        </p:grpSpPr>
        <p:grpSp>
          <p:nvGrpSpPr>
            <p:cNvPr id="22" name="Group 21"/>
            <p:cNvGrpSpPr/>
            <p:nvPr/>
          </p:nvGrpSpPr>
          <p:grpSpPr>
            <a:xfrm>
              <a:off x="5160710" y="149573"/>
              <a:ext cx="5492209" cy="994235"/>
              <a:chOff x="5073631" y="210532"/>
              <a:chExt cx="5399539" cy="994235"/>
            </a:xfrm>
          </p:grpSpPr>
          <p:grpSp>
            <p:nvGrpSpPr>
              <p:cNvPr id="24" name="Group 23"/>
              <p:cNvGrpSpPr/>
              <p:nvPr/>
            </p:nvGrpSpPr>
            <p:grpSpPr>
              <a:xfrm>
                <a:off x="5073631" y="210532"/>
                <a:ext cx="5399539" cy="994235"/>
                <a:chOff x="5073631" y="210532"/>
                <a:chExt cx="5399539" cy="994235"/>
              </a:xfrm>
            </p:grpSpPr>
            <p:sp>
              <p:nvSpPr>
                <p:cNvPr id="26" name="TextBox 25"/>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7" name="TextBox 26"/>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25" name="Straight Connector 24"/>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828390"/>
            <a:ext cx="8668291" cy="707886"/>
          </a:xfrm>
          <a:prstGeom prst="rect">
            <a:avLst/>
          </a:prstGeom>
        </p:spPr>
        <p:txBody>
          <a:bodyPr wrap="square">
            <a:spAutoFit/>
          </a:bodyPr>
          <a:lstStyle/>
          <a:p>
            <a:r>
              <a:rPr lang="vi-VN" sz="4000" b="1" dirty="0" smtClean="0">
                <a:solidFill>
                  <a:srgbClr val="0000CC"/>
                </a:solidFill>
                <a:latin typeface="Times New Roman" pitchFamily="18" charset="0"/>
                <a:cs typeface="Times New Roman" pitchFamily="18" charset="0"/>
              </a:rPr>
              <a:t>Giá </a:t>
            </a:r>
            <a:r>
              <a:rPr lang="vi-VN" sz="4000" b="1" dirty="0" smtClean="0">
                <a:solidFill>
                  <a:srgbClr val="FF0000"/>
                </a:solidFill>
                <a:latin typeface="Times New Roman" pitchFamily="18" charset="0"/>
                <a:cs typeface="Times New Roman" pitchFamily="18" charset="0"/>
              </a:rPr>
              <a:t>s</a:t>
            </a:r>
            <a:r>
              <a:rPr lang="vi-VN" sz="4000" b="1" dirty="0" smtClean="0">
                <a:solidFill>
                  <a:srgbClr val="0000CC"/>
                </a:solidFill>
                <a:latin typeface="Times New Roman" pitchFamily="18" charset="0"/>
                <a:cs typeface="Times New Roman" pitchFamily="18" charset="0"/>
              </a:rPr>
              <a:t>ách, </a:t>
            </a:r>
            <a:r>
              <a:rPr lang="vi-VN" sz="4000" b="1" dirty="0" smtClean="0">
                <a:solidFill>
                  <a:srgbClr val="FF0000"/>
                </a:solidFill>
                <a:latin typeface="Times New Roman" pitchFamily="18" charset="0"/>
                <a:cs typeface="Times New Roman" pitchFamily="18" charset="0"/>
              </a:rPr>
              <a:t>tr</a:t>
            </a:r>
            <a:r>
              <a:rPr lang="vi-VN" sz="4000" b="1" dirty="0" smtClean="0">
                <a:solidFill>
                  <a:srgbClr val="0000CC"/>
                </a:solidFill>
                <a:latin typeface="Times New Roman" pitchFamily="18" charset="0"/>
                <a:cs typeface="Times New Roman" pitchFamily="18" charset="0"/>
              </a:rPr>
              <a:t>í nhớ, mải m</a:t>
            </a:r>
            <a:r>
              <a:rPr lang="vi-VN" sz="4000" b="1" dirty="0" smtClean="0">
                <a:solidFill>
                  <a:srgbClr val="FF0000"/>
                </a:solidFill>
                <a:latin typeface="Times New Roman" pitchFamily="18" charset="0"/>
                <a:cs typeface="Times New Roman" pitchFamily="18" charset="0"/>
              </a:rPr>
              <a:t>iết</a:t>
            </a:r>
            <a:r>
              <a:rPr lang="vi-VN" sz="4000" b="1" dirty="0" smtClean="0">
                <a:solidFill>
                  <a:srgbClr val="0000CC"/>
                </a:solidFill>
                <a:latin typeface="Times New Roman" pitchFamily="18" charset="0"/>
                <a:cs typeface="Times New Roman" pitchFamily="18" charset="0"/>
              </a:rPr>
              <a:t>, </a:t>
            </a:r>
            <a:r>
              <a:rPr lang="vi-VN"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ay </a:t>
            </a:r>
            <a:r>
              <a:rPr lang="en-US" sz="4000" b="1" smtClean="0">
                <a:solidFill>
                  <a:srgbClr val="FF0000"/>
                </a:solidFill>
                <a:latin typeface="Times New Roman" pitchFamily="18" charset="0"/>
                <a:cs typeface="Times New Roman" pitchFamily="18" charset="0"/>
              </a:rPr>
              <a:t>s</a:t>
            </a:r>
            <a:r>
              <a:rPr lang="vi-VN" sz="4000" b="1" smtClean="0">
                <a:solidFill>
                  <a:srgbClr val="0000CC"/>
                </a:solidFill>
                <a:latin typeface="Times New Roman" pitchFamily="18" charset="0"/>
                <a:cs typeface="Times New Roman" pitchFamily="18" charset="0"/>
              </a:rPr>
              <a:t>ưa</a:t>
            </a:r>
            <a:r>
              <a:rPr lang="vi-VN" sz="4000" b="1" dirty="0" smtClean="0">
                <a:solidFill>
                  <a:srgbClr val="0000CC"/>
                </a:solidFill>
                <a:latin typeface="Times New Roman" pitchFamily="18" charset="0"/>
                <a:cs typeface="Times New Roman" pitchFamily="18" charset="0"/>
              </a:rPr>
              <a:t>.</a:t>
            </a:r>
            <a:endParaRPr lang="vi-VN"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2. Viết từ khó.</a:t>
              </a:r>
              <a:endParaRPr lang="en-US" sz="40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603627" y="5159514"/>
            <a:ext cx="10268491" cy="707886"/>
          </a:xfrm>
          <a:prstGeom prst="rect">
            <a:avLst/>
          </a:prstGeom>
        </p:spPr>
        <p:txBody>
          <a:bodyPr wrap="square">
            <a:spAutoFit/>
          </a:bodyPr>
          <a:lstStyle/>
          <a:p>
            <a:r>
              <a:rPr lang="nl-NL" sz="4000" b="1" dirty="0" smtClean="0">
                <a:solidFill>
                  <a:srgbClr val="0000CC"/>
                </a:solidFill>
                <a:latin typeface="Times New Roman" pitchFamily="18" charset="0"/>
                <a:cs typeface="Times New Roman" pitchFamily="18" charset="0"/>
              </a:rPr>
              <a:t>Hai bạn trong bàn đổi vở và soát lỗi cho nhau.</a:t>
            </a:r>
            <a:endParaRPr lang="vi-VN" sz="4000" b="1" dirty="0">
              <a:solidFill>
                <a:srgbClr val="0000CC"/>
              </a:solidFill>
              <a:latin typeface="Times New Roman" pitchFamily="18" charset="0"/>
              <a:cs typeface="Times New Roman" pitchFamily="18" charset="0"/>
            </a:endParaRPr>
          </a:p>
        </p:txBody>
      </p:sp>
      <p:grpSp>
        <p:nvGrpSpPr>
          <p:cNvPr id="23" name="Group 22"/>
          <p:cNvGrpSpPr/>
          <p:nvPr/>
        </p:nvGrpSpPr>
        <p:grpSpPr>
          <a:xfrm>
            <a:off x="1508919" y="4191170"/>
            <a:ext cx="7086600" cy="707886"/>
            <a:chOff x="1508919" y="1888664"/>
            <a:chExt cx="6313517" cy="707886"/>
          </a:xfrm>
        </p:grpSpPr>
        <p:sp>
          <p:nvSpPr>
            <p:cNvPr id="24" name="Rectangle 23"/>
            <p:cNvSpPr/>
            <p:nvPr/>
          </p:nvSpPr>
          <p:spPr>
            <a:xfrm>
              <a:off x="1508919" y="1888664"/>
              <a:ext cx="6313517"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3. </a:t>
              </a:r>
              <a:r>
                <a:rPr lang="en-US" sz="4000" b="1" dirty="0" err="1" smtClean="0">
                  <a:solidFill>
                    <a:srgbClr val="FF0066"/>
                  </a:solidFill>
                  <a:latin typeface="Times New Roman" pitchFamily="18" charset="0"/>
                  <a:cs typeface="Times New Roman" pitchFamily="18" charset="0"/>
                </a:rPr>
                <a:t>Đổi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vở</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soát</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lỗi</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cho</a:t>
              </a:r>
              <a:r>
                <a:rPr lang="en-US" sz="4000" b="1" dirty="0" smtClean="0">
                  <a:solidFill>
                    <a:srgbClr val="FF0066"/>
                  </a:solidFill>
                  <a:latin typeface="Times New Roman" pitchFamily="18" charset="0"/>
                  <a:cs typeface="Times New Roman" pitchFamily="18" charset="0"/>
                </a:rPr>
                <a:t> </a:t>
              </a:r>
              <a:r>
                <a:rPr lang="en-US" sz="4000" b="1" dirty="0" err="1" smtClean="0">
                  <a:solidFill>
                    <a:srgbClr val="FF0066"/>
                  </a:solidFill>
                  <a:latin typeface="Times New Roman" pitchFamily="18" charset="0"/>
                  <a:cs typeface="Times New Roman" pitchFamily="18" charset="0"/>
                </a:rPr>
                <a:t>nhau</a:t>
              </a:r>
              <a:r>
                <a:rPr lang="en-US" sz="4000" b="1" dirty="0" smtClean="0">
                  <a:solidFill>
                    <a:srgbClr val="FF0066"/>
                  </a:solidFill>
                  <a:latin typeface="Times New Roman" pitchFamily="18" charset="0"/>
                  <a:cs typeface="Times New Roman" pitchFamily="18" charset="0"/>
                </a:rPr>
                <a:t>.</a:t>
              </a:r>
              <a:endParaRPr lang="en-US" sz="4000" b="1" dirty="0">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27" y="2519755"/>
              <a:ext cx="496934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3" name="Group 32"/>
          <p:cNvGrpSpPr/>
          <p:nvPr/>
        </p:nvGrpSpPr>
        <p:grpSpPr>
          <a:xfrm>
            <a:off x="4633120" y="149573"/>
            <a:ext cx="6324600" cy="1603027"/>
            <a:chOff x="4633120" y="149573"/>
            <a:chExt cx="6324600" cy="1603027"/>
          </a:xfrm>
        </p:grpSpPr>
        <p:grpSp>
          <p:nvGrpSpPr>
            <p:cNvPr id="34" name="Group 33"/>
            <p:cNvGrpSpPr/>
            <p:nvPr/>
          </p:nvGrpSpPr>
          <p:grpSpPr>
            <a:xfrm>
              <a:off x="5160710" y="149573"/>
              <a:ext cx="5492209" cy="994235"/>
              <a:chOff x="5073631" y="210532"/>
              <a:chExt cx="5399539" cy="994235"/>
            </a:xfrm>
          </p:grpSpPr>
          <p:grpSp>
            <p:nvGrpSpPr>
              <p:cNvPr id="36" name="Group 35"/>
              <p:cNvGrpSpPr/>
              <p:nvPr/>
            </p:nvGrpSpPr>
            <p:grpSpPr>
              <a:xfrm>
                <a:off x="5073631" y="210532"/>
                <a:ext cx="5399539" cy="994235"/>
                <a:chOff x="5073631" y="210532"/>
                <a:chExt cx="5399539" cy="994235"/>
              </a:xfrm>
            </p:grpSpPr>
            <p:sp>
              <p:nvSpPr>
                <p:cNvPr id="38" name="TextBox 37"/>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39" name="TextBox 38"/>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7" name="Straight Connector 36"/>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8538180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46056" t="49877" r="29925" b="39437"/>
          <a:stretch/>
        </p:blipFill>
        <p:spPr bwMode="auto">
          <a:xfrm>
            <a:off x="1289493" y="4267200"/>
            <a:ext cx="14255307" cy="3672840"/>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41" name="Rectangle 40"/>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8075437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1756028" y="6357688"/>
            <a:ext cx="7830091" cy="707886"/>
          </a:xfrm>
          <a:prstGeom prst="rect">
            <a:avLst/>
          </a:prstGeom>
        </p:spPr>
        <p:txBody>
          <a:bodyPr wrap="square">
            <a:spAutoFit/>
          </a:bodyPr>
          <a:lstStyle/>
          <a:p>
            <a:r>
              <a:rPr lang="vi-VN" sz="4000" b="1" smtClean="0">
                <a:solidFill>
                  <a:srgbClr val="FF0066"/>
                </a:solidFill>
                <a:latin typeface="Times New Roman" pitchFamily="18" charset="0"/>
                <a:cs typeface="Times New Roman" pitchFamily="18" charset="0"/>
              </a:rPr>
              <a:t>siêu </a:t>
            </a:r>
            <a:r>
              <a:rPr lang="vi-VN" sz="4000" b="1" dirty="0" smtClean="0">
                <a:solidFill>
                  <a:srgbClr val="FF0066"/>
                </a:solidFill>
                <a:latin typeface="Times New Roman" pitchFamily="18" charset="0"/>
                <a:cs typeface="Times New Roman" pitchFamily="18" charset="0"/>
              </a:rPr>
              <a:t>phàm, </a:t>
            </a:r>
            <a:r>
              <a:rPr lang="vi-VN" sz="4000" b="1" smtClean="0">
                <a:solidFill>
                  <a:srgbClr val="FF0066"/>
                </a:solidFill>
                <a:latin typeface="Times New Roman" pitchFamily="18" charset="0"/>
                <a:cs typeface="Times New Roman" pitchFamily="18" charset="0"/>
              </a:rPr>
              <a:t>siêu thị</a:t>
            </a:r>
            <a:r>
              <a:rPr lang="en-US" sz="4000" b="1" smtClean="0">
                <a:solidFill>
                  <a:srgbClr val="FF0066"/>
                </a:solidFill>
                <a:latin typeface="Times New Roman" pitchFamily="18" charset="0"/>
                <a:cs typeface="Times New Roman" pitchFamily="18" charset="0"/>
              </a:rPr>
              <a:t>, siêu nhiên,…</a:t>
            </a:r>
            <a:endParaRPr lang="vi-VN" sz="4000" b="1" dirty="0">
              <a:solidFill>
                <a:srgbClr val="FF0066"/>
              </a:solidFill>
              <a:latin typeface="Times New Roman" pitchFamily="18" charset="0"/>
              <a:cs typeface="Times New Roman" pitchFamily="18" charset="0"/>
            </a:endParaRPr>
          </a:p>
        </p:txBody>
      </p:sp>
      <p:grpSp>
        <p:nvGrpSpPr>
          <p:cNvPr id="3" name="Group 2"/>
          <p:cNvGrpSpPr/>
          <p:nvPr/>
        </p:nvGrpSpPr>
        <p:grpSpPr>
          <a:xfrm>
            <a:off x="10779712" y="3810000"/>
            <a:ext cx="4800600" cy="4914632"/>
            <a:chOff x="10576719" y="4509432"/>
            <a:chExt cx="4800600" cy="4329768"/>
          </a:xfrm>
        </p:grpSpPr>
        <p:pic>
          <p:nvPicPr>
            <p:cNvPr id="22" name="Picture 21"/>
            <p:cNvPicPr/>
            <p:nvPr/>
          </p:nvPicPr>
          <p:blipFill rotWithShape="1">
            <a:blip r:embed="rId2"/>
            <a:srcRect l="46056" t="49877" r="48464" b="39437"/>
            <a:stretch/>
          </p:blipFill>
          <p:spPr bwMode="auto">
            <a:xfrm>
              <a:off x="10576719" y="4509432"/>
              <a:ext cx="4547427" cy="432976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46056" t="49877" r="52934" b="47336"/>
            <a:stretch/>
          </p:blipFill>
          <p:spPr bwMode="auto">
            <a:xfrm>
              <a:off x="14552646" y="6604664"/>
              <a:ext cx="824673" cy="1936284"/>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1756028" y="5486400"/>
            <a:ext cx="7677691"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x</a:t>
            </a:r>
            <a:r>
              <a:rPr lang="vi-VN" sz="4000" b="1" smtClean="0">
                <a:solidFill>
                  <a:srgbClr val="FF0066"/>
                </a:solidFill>
                <a:latin typeface="Times New Roman" pitchFamily="18" charset="0"/>
                <a:cs typeface="Times New Roman" pitchFamily="18" charset="0"/>
              </a:rPr>
              <a:t>iêu </a:t>
            </a:r>
            <a:r>
              <a:rPr lang="vi-VN" sz="4000" b="1" dirty="0" smtClean="0">
                <a:solidFill>
                  <a:srgbClr val="FF0066"/>
                </a:solidFill>
                <a:latin typeface="Times New Roman" pitchFamily="18" charset="0"/>
                <a:cs typeface="Times New Roman" pitchFamily="18" charset="0"/>
              </a:rPr>
              <a:t>vẹo, </a:t>
            </a:r>
            <a:r>
              <a:rPr lang="vi-VN" sz="4000" b="1" smtClean="0">
                <a:solidFill>
                  <a:srgbClr val="FF0066"/>
                </a:solidFill>
                <a:latin typeface="Times New Roman" pitchFamily="18" charset="0"/>
                <a:cs typeface="Times New Roman" pitchFamily="18" charset="0"/>
              </a:rPr>
              <a:t>liêu xiêu</a:t>
            </a:r>
            <a:r>
              <a:rPr lang="en-US" sz="4000" b="1" smtClean="0">
                <a:solidFill>
                  <a:srgbClr val="FF0066"/>
                </a:solidFill>
                <a:latin typeface="Times New Roman" pitchFamily="18" charset="0"/>
                <a:cs typeface="Times New Roman" pitchFamily="18" charset="0"/>
              </a:rPr>
              <a:t>…</a:t>
            </a:r>
            <a:endParaRPr lang="vi-VN" sz="4000" b="1" dirty="0">
              <a:solidFill>
                <a:srgbClr val="FF0066"/>
              </a:solidFill>
              <a:latin typeface="Times New Roman" pitchFamily="18" charset="0"/>
              <a:cs typeface="Times New Roman" pitchFamily="18" charset="0"/>
            </a:endParaRPr>
          </a:p>
        </p:txBody>
      </p:sp>
      <p:sp>
        <p:nvSpPr>
          <p:cNvPr id="18" name="Rectangle 17"/>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652228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grpSp>
        <p:nvGrpSpPr>
          <p:cNvPr id="3" name="Group 2"/>
          <p:cNvGrpSpPr/>
          <p:nvPr/>
        </p:nvGrpSpPr>
        <p:grpSpPr>
          <a:xfrm>
            <a:off x="10527190" y="4681954"/>
            <a:ext cx="5085446" cy="3962400"/>
            <a:chOff x="10764313" y="4648200"/>
            <a:chExt cx="5085446" cy="3962400"/>
          </a:xfrm>
        </p:grpSpPr>
        <p:pic>
          <p:nvPicPr>
            <p:cNvPr id="22" name="Picture 21"/>
            <p:cNvPicPr/>
            <p:nvPr/>
          </p:nvPicPr>
          <p:blipFill rotWithShape="1">
            <a:blip r:embed="rId2"/>
            <a:srcRect l="51022" t="52050" r="42276" b="39437"/>
            <a:stretch/>
          </p:blipFill>
          <p:spPr bwMode="auto">
            <a:xfrm>
              <a:off x="10881519" y="4800600"/>
              <a:ext cx="4968240" cy="38100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56093" t="58248" r="42276" b="39437"/>
            <a:stretch/>
          </p:blipFill>
          <p:spPr bwMode="auto">
            <a:xfrm>
              <a:off x="10764313" y="4648200"/>
              <a:ext cx="2958053" cy="67056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56093" t="58248" r="42276" b="39437"/>
            <a:stretch/>
          </p:blipFill>
          <p:spPr bwMode="auto">
            <a:xfrm>
              <a:off x="10881519" y="4983480"/>
              <a:ext cx="719424" cy="1127760"/>
            </a:xfrm>
            <a:prstGeom prst="rect">
              <a:avLst/>
            </a:prstGeom>
            <a:ln>
              <a:noFill/>
            </a:ln>
            <a:extLst>
              <a:ext uri="{53640926-AAD7-44D8-BBD7-CCE9431645EC}">
                <a14:shadowObscured xmlns:a14="http://schemas.microsoft.com/office/drawing/2010/main"/>
              </a:ext>
            </a:extLst>
          </p:spPr>
        </p:pic>
      </p:grpSp>
      <p:sp>
        <p:nvSpPr>
          <p:cNvPr id="17" name="Rectangle 16"/>
          <p:cNvSpPr/>
          <p:nvPr/>
        </p:nvSpPr>
        <p:spPr>
          <a:xfrm>
            <a:off x="3291839" y="5788074"/>
            <a:ext cx="6675279"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Sôi nổi, sôi động</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nước sôi,…</a:t>
            </a:r>
            <a:endParaRPr lang="vi-VN" sz="3800" b="1" dirty="0">
              <a:solidFill>
                <a:srgbClr val="FF0066"/>
              </a:solidFill>
              <a:latin typeface="Times New Roman" pitchFamily="18" charset="0"/>
              <a:cs typeface="Times New Roman" pitchFamily="18" charset="0"/>
            </a:endParaRPr>
          </a:p>
        </p:txBody>
      </p:sp>
      <p:sp>
        <p:nvSpPr>
          <p:cNvPr id="18" name="Rectangle 17"/>
          <p:cNvSpPr/>
          <p:nvPr/>
        </p:nvSpPr>
        <p:spPr>
          <a:xfrm>
            <a:off x="3261519" y="6934200"/>
            <a:ext cx="5819914"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x</a:t>
            </a:r>
            <a:r>
              <a:rPr lang="vi-VN" sz="3800" b="1" smtClean="0">
                <a:solidFill>
                  <a:srgbClr val="FF0066"/>
                </a:solidFill>
                <a:latin typeface="Times New Roman" pitchFamily="18" charset="0"/>
                <a:cs typeface="Times New Roman" pitchFamily="18" charset="0"/>
              </a:rPr>
              <a:t>ôi gấc</a:t>
            </a:r>
            <a:r>
              <a:rPr lang="en-US" sz="3800" b="1" smtClean="0">
                <a:solidFill>
                  <a:srgbClr val="FF0066"/>
                </a:solidFill>
                <a:latin typeface="Times New Roman" pitchFamily="18" charset="0"/>
                <a:cs typeface="Times New Roman" pitchFamily="18" charset="0"/>
              </a:rPr>
              <a:t>, xa xôi, cỗ xôi,…</a:t>
            </a:r>
            <a:endParaRPr lang="vi-VN"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9514456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pic>
        <p:nvPicPr>
          <p:cNvPr id="19" name="Picture 18"/>
          <p:cNvPicPr/>
          <p:nvPr/>
        </p:nvPicPr>
        <p:blipFill rotWithShape="1">
          <a:blip r:embed="rId2"/>
          <a:srcRect l="57647" t="49877" r="36884" b="39437"/>
          <a:stretch/>
        </p:blipFill>
        <p:spPr bwMode="auto">
          <a:xfrm>
            <a:off x="11069114" y="4267200"/>
            <a:ext cx="4582525" cy="4434840"/>
          </a:xfrm>
          <a:prstGeom prst="rect">
            <a:avLst/>
          </a:prstGeom>
          <a:ln>
            <a:noFill/>
          </a:ln>
          <a:extLst>
            <a:ext uri="{53640926-AAD7-44D8-BBD7-CCE9431645EC}">
              <a14:shadowObscured xmlns:a14="http://schemas.microsoft.com/office/drawing/2010/main"/>
            </a:ext>
          </a:extLst>
        </p:spPr>
      </p:pic>
      <p:sp>
        <p:nvSpPr>
          <p:cNvPr id="23" name="Rectangle 22"/>
          <p:cNvSpPr/>
          <p:nvPr/>
        </p:nvSpPr>
        <p:spPr>
          <a:xfrm>
            <a:off x="1759380" y="5638800"/>
            <a:ext cx="8710708" cy="677108"/>
          </a:xfrm>
          <a:prstGeom prst="rect">
            <a:avLst/>
          </a:prstGeom>
        </p:spPr>
        <p:txBody>
          <a:bodyPr wrap="square">
            <a:spAutoFit/>
          </a:bodyPr>
          <a:lstStyle/>
          <a:p>
            <a:r>
              <a:rPr lang="vi-VN" sz="3800" b="1" dirty="0" smtClean="0">
                <a:solidFill>
                  <a:srgbClr val="FF0066"/>
                </a:solidFill>
                <a:latin typeface="Times New Roman" pitchFamily="18" charset="0"/>
                <a:cs typeface="Times New Roman" pitchFamily="18" charset="0"/>
              </a:rPr>
              <a:t>Sinh động, </a:t>
            </a:r>
            <a:r>
              <a:rPr lang="vi-VN" sz="3800" b="1" smtClean="0">
                <a:solidFill>
                  <a:srgbClr val="FF0066"/>
                </a:solidFill>
                <a:latin typeface="Times New Roman" pitchFamily="18" charset="0"/>
                <a:cs typeface="Times New Roman" pitchFamily="18" charset="0"/>
              </a:rPr>
              <a:t>sinh sôi</a:t>
            </a:r>
            <a:r>
              <a:rPr lang="en-US" sz="3800" b="1" smtClean="0">
                <a:solidFill>
                  <a:srgbClr val="FF0066"/>
                </a:solidFill>
                <a:latin typeface="Times New Roman" pitchFamily="18" charset="0"/>
                <a:cs typeface="Times New Roman" pitchFamily="18" charset="0"/>
              </a:rPr>
              <a:t>, sinh trưởng,…</a:t>
            </a:r>
            <a:endParaRPr lang="vi-VN" sz="3800" b="1" dirty="0">
              <a:solidFill>
                <a:srgbClr val="FF0066"/>
              </a:solidFill>
              <a:latin typeface="Times New Roman" pitchFamily="18" charset="0"/>
              <a:cs typeface="Times New Roman" pitchFamily="18" charset="0"/>
            </a:endParaRPr>
          </a:p>
        </p:txBody>
      </p:sp>
      <p:sp>
        <p:nvSpPr>
          <p:cNvPr id="24" name="Rectangle 23"/>
          <p:cNvSpPr/>
          <p:nvPr/>
        </p:nvSpPr>
        <p:spPr>
          <a:xfrm>
            <a:off x="1774779" y="6781800"/>
            <a:ext cx="8710708" cy="677108"/>
          </a:xfrm>
          <a:prstGeom prst="rect">
            <a:avLst/>
          </a:prstGeom>
        </p:spPr>
        <p:txBody>
          <a:bodyPr wrap="square">
            <a:spAutoFit/>
          </a:bodyPr>
          <a:lstStyle/>
          <a:p>
            <a:r>
              <a:rPr lang="vi-VN" sz="3800" b="1" smtClean="0">
                <a:solidFill>
                  <a:srgbClr val="FF0066"/>
                </a:solidFill>
                <a:latin typeface="Times New Roman" pitchFamily="18" charset="0"/>
                <a:cs typeface="Times New Roman" pitchFamily="18" charset="0"/>
              </a:rPr>
              <a:t>xinh </a:t>
            </a:r>
            <a:r>
              <a:rPr lang="vi-VN" sz="3800" b="1" dirty="0" smtClean="0">
                <a:solidFill>
                  <a:srgbClr val="FF0066"/>
                </a:solidFill>
                <a:latin typeface="Times New Roman" pitchFamily="18" charset="0"/>
                <a:cs typeface="Times New Roman" pitchFamily="18" charset="0"/>
              </a:rPr>
              <a:t>đẹp, </a:t>
            </a:r>
            <a:r>
              <a:rPr lang="vi-VN" sz="3800" b="1" smtClean="0">
                <a:solidFill>
                  <a:srgbClr val="FF0066"/>
                </a:solidFill>
                <a:latin typeface="Times New Roman" pitchFamily="18" charset="0"/>
                <a:cs typeface="Times New Roman" pitchFamily="18" charset="0"/>
              </a:rPr>
              <a:t>xinh xắn</a:t>
            </a:r>
            <a:r>
              <a:rPr lang="en-US" sz="3800" b="1" smtClean="0">
                <a:solidFill>
                  <a:srgbClr val="FF0066"/>
                </a:solidFill>
                <a:latin typeface="Times New Roman" pitchFamily="18" charset="0"/>
                <a:cs typeface="Times New Roman" pitchFamily="18" charset="0"/>
              </a:rPr>
              <a:t>, xinh xinh,…</a:t>
            </a:r>
            <a:endParaRPr lang="vi-VN" sz="3800" b="1" dirty="0">
              <a:solidFill>
                <a:srgbClr val="FF0066"/>
              </a:solidFill>
              <a:latin typeface="Times New Roman" pitchFamily="18" charset="0"/>
              <a:cs typeface="Times New Roman" pitchFamily="18" charset="0"/>
            </a:endParaRPr>
          </a:p>
        </p:txBody>
      </p:sp>
      <p:sp>
        <p:nvSpPr>
          <p:cNvPr id="25" name="Rectangle 24"/>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5766242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74945" y="1524000"/>
            <a:ext cx="4191000" cy="646331"/>
            <a:chOff x="1508919" y="1888664"/>
            <a:chExt cx="3733800" cy="646331"/>
          </a:xfrm>
        </p:grpSpPr>
        <p:sp>
          <p:nvSpPr>
            <p:cNvPr id="20" name="Rectangle 19"/>
            <p:cNvSpPr/>
            <p:nvPr/>
          </p:nvSpPr>
          <p:spPr>
            <a:xfrm>
              <a:off x="1508919" y="1888664"/>
              <a:ext cx="3733800" cy="646331"/>
            </a:xfrm>
            <a:prstGeom prst="rect">
              <a:avLst/>
            </a:prstGeom>
          </p:spPr>
          <p:txBody>
            <a:bodyPr wrap="square">
              <a:spAutoFit/>
            </a:bodyPr>
            <a:lstStyle/>
            <a:p>
              <a:r>
                <a:rPr lang="en-US" sz="3600" b="1" smtClean="0">
                  <a:solidFill>
                    <a:srgbClr val="FF0066"/>
                  </a:solidFill>
                  <a:latin typeface="Times New Roman" pitchFamily="18" charset="0"/>
                  <a:cs typeface="Times New Roman" pitchFamily="18" charset="0"/>
                </a:rPr>
                <a:t>4. Luyện tập.</a:t>
              </a:r>
              <a:endParaRPr lang="en-US" sz="36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23624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2" name="Picture 21"/>
          <p:cNvPicPr/>
          <p:nvPr/>
        </p:nvPicPr>
        <p:blipFill rotWithShape="1">
          <a:blip r:embed="rId2"/>
          <a:srcRect l="63168" t="51917" r="29925" b="39437"/>
          <a:stretch/>
        </p:blipFill>
        <p:spPr bwMode="auto">
          <a:xfrm>
            <a:off x="10043319" y="4509432"/>
            <a:ext cx="5795915" cy="4163736"/>
          </a:xfrm>
          <a:prstGeom prst="rect">
            <a:avLst/>
          </a:prstGeom>
          <a:ln>
            <a:noFill/>
          </a:ln>
          <a:extLst>
            <a:ext uri="{53640926-AAD7-44D8-BBD7-CCE9431645EC}">
              <a14:shadowObscured xmlns:a14="http://schemas.microsoft.com/office/drawing/2010/main"/>
            </a:ext>
          </a:extLst>
        </p:spPr>
      </p:pic>
      <p:grpSp>
        <p:nvGrpSpPr>
          <p:cNvPr id="30" name="Group 29"/>
          <p:cNvGrpSpPr/>
          <p:nvPr/>
        </p:nvGrpSpPr>
        <p:grpSpPr>
          <a:xfrm>
            <a:off x="4744514" y="0"/>
            <a:ext cx="6324600" cy="1603027"/>
            <a:chOff x="4633120" y="149573"/>
            <a:chExt cx="6324600" cy="1603027"/>
          </a:xfrm>
        </p:grpSpPr>
        <p:grpSp>
          <p:nvGrpSpPr>
            <p:cNvPr id="31" name="Group 30"/>
            <p:cNvGrpSpPr/>
            <p:nvPr/>
          </p:nvGrpSpPr>
          <p:grpSpPr>
            <a:xfrm>
              <a:off x="5160710" y="149573"/>
              <a:ext cx="5492209" cy="994235"/>
              <a:chOff x="5073631" y="210532"/>
              <a:chExt cx="5399539" cy="994235"/>
            </a:xfrm>
          </p:grpSpPr>
          <p:grpSp>
            <p:nvGrpSpPr>
              <p:cNvPr id="37" name="Group 36"/>
              <p:cNvGrpSpPr/>
              <p:nvPr/>
            </p:nvGrpSpPr>
            <p:grpSpPr>
              <a:xfrm>
                <a:off x="5073631" y="210532"/>
                <a:ext cx="5399539" cy="994235"/>
                <a:chOff x="5073631" y="210532"/>
                <a:chExt cx="5399539" cy="994235"/>
              </a:xfrm>
            </p:grpSpPr>
            <p:sp>
              <p:nvSpPr>
                <p:cNvPr id="39" name="TextBox 38"/>
                <p:cNvSpPr txBox="1"/>
                <p:nvPr/>
              </p:nvSpPr>
              <p:spPr>
                <a:xfrm>
                  <a:off x="5073631" y="21053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40" name="TextBox 39"/>
                <p:cNvSpPr txBox="1"/>
                <p:nvPr/>
              </p:nvSpPr>
              <p:spPr>
                <a:xfrm>
                  <a:off x="6651116" y="743102"/>
                  <a:ext cx="1967927" cy="461665"/>
                </a:xfrm>
                <a:prstGeom prst="rect">
                  <a:avLst/>
                </a:prstGeom>
                <a:noFill/>
              </p:spPr>
              <p:txBody>
                <a:bodyPr wrap="none" rtlCol="0">
                  <a:spAutoFit/>
                </a:bodyPr>
                <a:lstStyle/>
                <a:p>
                  <a:r>
                    <a:rPr lang="en-US" sz="2400" b="1" smtClean="0">
                      <a:solidFill>
                        <a:srgbClr val="FF0066"/>
                      </a:solidFill>
                      <a:latin typeface="Times New Roman" pitchFamily="18" charset="0"/>
                      <a:cs typeface="Times New Roman" pitchFamily="18" charset="0"/>
                    </a:rPr>
                    <a:t>TIẾNG VIỆT</a:t>
                  </a:r>
                  <a:endParaRPr lang="en-US" sz="2400" b="1">
                    <a:solidFill>
                      <a:srgbClr val="FF0066"/>
                    </a:solidFill>
                    <a:latin typeface="Times New Roman" pitchFamily="18" charset="0"/>
                    <a:cs typeface="Times New Roman" pitchFamily="18" charset="0"/>
                  </a:endParaRPr>
                </a:p>
              </p:txBody>
            </p:sp>
          </p:grpSp>
          <p:cxnSp>
            <p:nvCxnSpPr>
              <p:cNvPr id="38" name="Straight Connector 37"/>
              <p:cNvCxnSpPr/>
              <p:nvPr/>
            </p:nvCxnSpPr>
            <p:spPr>
              <a:xfrm>
                <a:off x="6796269" y="1174287"/>
                <a:ext cx="16060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p:cNvSpPr txBox="1">
              <a:spLocks noChangeArrowheads="1"/>
            </p:cNvSpPr>
            <p:nvPr/>
          </p:nvSpPr>
          <p:spPr bwMode="auto">
            <a:xfrm>
              <a:off x="4633120" y="1115066"/>
              <a:ext cx="6324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1: </a:t>
              </a:r>
              <a:r>
                <a:rPr lang="vi-VN"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TIA NẮNG </a:t>
              </a:r>
              <a:r>
                <a:rPr lang="vi-VN" sz="32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BÉ </a:t>
              </a:r>
              <a:r>
                <a:rPr lang="vi-VN"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32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(T3)</a:t>
              </a:r>
              <a:endParaRPr lang="en-US" sz="3200" b="1" dirty="0" smtClean="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14" name="Rectangle 13"/>
          <p:cNvSpPr/>
          <p:nvPr/>
        </p:nvSpPr>
        <p:spPr>
          <a:xfrm>
            <a:off x="2817163" y="5547657"/>
            <a:ext cx="7454755"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l</a:t>
            </a:r>
            <a:r>
              <a:rPr lang="vi-VN" sz="3800" b="1" smtClean="0">
                <a:solidFill>
                  <a:srgbClr val="FF0066"/>
                </a:solidFill>
                <a:latin typeface="Times New Roman" pitchFamily="18" charset="0"/>
                <a:cs typeface="Times New Roman" pitchFamily="18" charset="0"/>
              </a:rPr>
              <a:t>ịch </a:t>
            </a:r>
            <a:r>
              <a:rPr lang="vi-VN" sz="3800" b="1" dirty="0" smtClean="0">
                <a:solidFill>
                  <a:srgbClr val="FF0066"/>
                </a:solidFill>
                <a:latin typeface="Times New Roman" pitchFamily="18" charset="0"/>
                <a:cs typeface="Times New Roman" pitchFamily="18" charset="0"/>
              </a:rPr>
              <a:t>sử, sử sách</a:t>
            </a:r>
            <a:r>
              <a:rPr lang="vi-VN" sz="3800" b="1" smtClean="0">
                <a:solidFill>
                  <a:srgbClr val="FF0066"/>
                </a:solidFill>
                <a:latin typeface="Times New Roman" pitchFamily="18" charset="0"/>
                <a:cs typeface="Times New Roman" pitchFamily="18" charset="0"/>
              </a:rPr>
              <a:t>, </a:t>
            </a:r>
            <a:r>
              <a:rPr lang="en-US" sz="3800" b="1" smtClean="0">
                <a:solidFill>
                  <a:srgbClr val="FF0066"/>
                </a:solidFill>
                <a:latin typeface="Times New Roman" pitchFamily="18" charset="0"/>
                <a:cs typeface="Times New Roman" pitchFamily="18" charset="0"/>
              </a:rPr>
              <a:t>sử học,…</a:t>
            </a:r>
            <a:endParaRPr lang="vi-VN" sz="3800" b="1" dirty="0">
              <a:solidFill>
                <a:srgbClr val="FF0066"/>
              </a:solidFill>
              <a:latin typeface="Times New Roman" pitchFamily="18" charset="0"/>
              <a:cs typeface="Times New Roman" pitchFamily="18" charset="0"/>
            </a:endParaRPr>
          </a:p>
        </p:txBody>
      </p:sp>
      <p:sp>
        <p:nvSpPr>
          <p:cNvPr id="15" name="Rectangle 14"/>
          <p:cNvSpPr/>
          <p:nvPr/>
        </p:nvSpPr>
        <p:spPr>
          <a:xfrm>
            <a:off x="2804319" y="6591300"/>
            <a:ext cx="5391428"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ứng xử, </a:t>
            </a:r>
            <a:r>
              <a:rPr lang="vi-VN" sz="3800" b="1" smtClean="0">
                <a:solidFill>
                  <a:srgbClr val="FF0066"/>
                </a:solidFill>
                <a:latin typeface="Times New Roman" pitchFamily="18" charset="0"/>
                <a:cs typeface="Times New Roman" pitchFamily="18" charset="0"/>
              </a:rPr>
              <a:t>xử lý</a:t>
            </a:r>
            <a:r>
              <a:rPr lang="en-US" sz="3800" b="1" smtClean="0">
                <a:solidFill>
                  <a:srgbClr val="FF0066"/>
                </a:solidFill>
                <a:latin typeface="Times New Roman" pitchFamily="18" charset="0"/>
                <a:cs typeface="Times New Roman" pitchFamily="18" charset="0"/>
              </a:rPr>
              <a:t>, cư xử,</a:t>
            </a:r>
            <a:r>
              <a:rPr lang="vi-VN" sz="3800" b="1" smtClean="0">
                <a:solidFill>
                  <a:srgbClr val="FF0066"/>
                </a:solidFill>
                <a:latin typeface="Times New Roman" pitchFamily="18" charset="0"/>
                <a:cs typeface="Times New Roman" pitchFamily="18" charset="0"/>
              </a:rPr>
              <a:t>...</a:t>
            </a:r>
            <a:endParaRPr lang="vi-VN" sz="3800" b="1" dirty="0">
              <a:solidFill>
                <a:srgbClr val="FF0066"/>
              </a:solidFill>
              <a:latin typeface="Times New Roman" pitchFamily="18" charset="0"/>
              <a:cs typeface="Times New Roman" pitchFamily="18" charset="0"/>
            </a:endParaRPr>
          </a:p>
        </p:txBody>
      </p:sp>
      <p:sp>
        <p:nvSpPr>
          <p:cNvPr id="16" name="Rectangle 15"/>
          <p:cNvSpPr/>
          <p:nvPr/>
        </p:nvSpPr>
        <p:spPr>
          <a:xfrm>
            <a:off x="1603628" y="2201108"/>
            <a:ext cx="13773691" cy="1754326"/>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Làm bài tập 2a hoặc 2b.</a:t>
            </a:r>
          </a:p>
          <a:p>
            <a:pPr marL="742950" indent="-742950">
              <a:buAutoNum type="alphaLcPeriod"/>
            </a:pPr>
            <a:r>
              <a:rPr lang="vi-VN" sz="3600" b="1" dirty="0" smtClean="0">
                <a:solidFill>
                  <a:srgbClr val="0000CC"/>
                </a:solidFill>
                <a:latin typeface="Times New Roman" pitchFamily="18" charset="0"/>
                <a:cs typeface="Times New Roman" pitchFamily="18" charset="0"/>
              </a:rPr>
              <a:t>Tìm các tiếng ghép được với mỗi tiếng dưới đây để tạo từ</a:t>
            </a:r>
            <a:r>
              <a:rPr lang="vi-VN" sz="3600" b="1" smtClean="0">
                <a:solidFill>
                  <a:srgbClr val="0000CC"/>
                </a:solidFill>
                <a:latin typeface="Times New Roman" pitchFamily="18" charset="0"/>
                <a:cs typeface="Times New Roman" pitchFamily="18" charset="0"/>
              </a:rPr>
              <a:t>. </a:t>
            </a:r>
            <a:endParaRPr lang="vi-VN" sz="3600" b="1" dirty="0" smtClean="0">
              <a:solidFill>
                <a:srgbClr val="0000CC"/>
              </a:solidFill>
              <a:latin typeface="Times New Roman" pitchFamily="18" charset="0"/>
              <a:cs typeface="Times New Roman" pitchFamily="18" charset="0"/>
            </a:endParaRPr>
          </a:p>
          <a:p>
            <a:r>
              <a:rPr lang="vi-VN" sz="3600" b="1" dirty="0" smtClean="0">
                <a:solidFill>
                  <a:srgbClr val="0000CC"/>
                </a:solidFill>
                <a:latin typeface="Times New Roman" pitchFamily="18" charset="0"/>
                <a:cs typeface="Times New Roman" pitchFamily="18" charset="0"/>
              </a:rPr>
              <a:t>M: Sôi </a:t>
            </a:r>
            <a:r>
              <a:rPr lang="vi-VN" sz="3600" b="1" smtClean="0">
                <a:solidFill>
                  <a:srgbClr val="0000CC"/>
                </a:solidFill>
                <a:latin typeface="Times New Roman" pitchFamily="18" charset="0"/>
                <a:cs typeface="Times New Roman" pitchFamily="18" charset="0"/>
              </a:rPr>
              <a:t>nổi (Các </a:t>
            </a:r>
            <a:r>
              <a:rPr lang="vi-VN" sz="3600" b="1" dirty="0" smtClean="0">
                <a:solidFill>
                  <a:srgbClr val="0000CC"/>
                </a:solidFill>
                <a:latin typeface="Times New Roman" pitchFamily="18" charset="0"/>
                <a:cs typeface="Times New Roman" pitchFamily="18" charset="0"/>
              </a:rPr>
              <a:t>bạn giơ tay phát biểu sôi nổi )   </a:t>
            </a:r>
          </a:p>
        </p:txBody>
      </p:sp>
    </p:spTree>
    <p:extLst>
      <p:ext uri="{BB962C8B-B14F-4D97-AF65-F5344CB8AC3E}">
        <p14:creationId xmlns:p14="http://schemas.microsoft.com/office/powerpoint/2010/main" val="21147229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9633</TotalTime>
  <Words>850</Words>
  <Application>Microsoft Office PowerPoint</Application>
  <PresentationFormat>Custom</PresentationFormat>
  <Paragraphs>109</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1102</cp:revision>
  <dcterms:created xsi:type="dcterms:W3CDTF">2008-09-09T22:52:10Z</dcterms:created>
  <dcterms:modified xsi:type="dcterms:W3CDTF">2024-04-09T07:31:31Z</dcterms:modified>
</cp:coreProperties>
</file>