
<file path=[Content_Types].xml><?xml version="1.0" encoding="utf-8"?>
<Types xmlns="http://schemas.openxmlformats.org/package/2006/content-types">
  <Default Extension="png" ContentType="image/png"/>
  <Default Extension="MP3" ContentType="audio/mpe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27" r:id="rId2"/>
    <p:sldId id="267" r:id="rId3"/>
    <p:sldId id="256" r:id="rId4"/>
    <p:sldId id="272" r:id="rId5"/>
    <p:sldId id="273" r:id="rId6"/>
    <p:sldId id="274" r:id="rId7"/>
    <p:sldId id="439" r:id="rId8"/>
    <p:sldId id="427" r:id="rId9"/>
    <p:sldId id="428" r:id="rId10"/>
    <p:sldId id="426" r:id="rId11"/>
    <p:sldId id="441" r:id="rId12"/>
    <p:sldId id="436" r:id="rId13"/>
    <p:sldId id="442" r:id="rId14"/>
    <p:sldId id="437" r:id="rId15"/>
    <p:sldId id="438" r:id="rId16"/>
    <p:sldId id="433" r:id="rId17"/>
    <p:sldId id="443" r:id="rId18"/>
    <p:sldId id="440" r:id="rId19"/>
    <p:sldId id="340" r:id="rId20"/>
  </p:sldIdLst>
  <p:sldSz cx="16276638" cy="9144000"/>
  <p:notesSz cx="6858000" cy="9144000"/>
  <p:custDataLst>
    <p:tags r:id="rId2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CC"/>
    <a:srgbClr val="FF0066"/>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47" d="100"/>
          <a:sy n="47" d="100"/>
        </p:scale>
        <p:origin x="84" y="32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6-28T18:18:06.371" idx="1">
    <p:pos x="9764" y="4739"/>
    <p:text/>
    <p:extLst>
      <p:ext uri="{C676402C-5697-4E1C-873F-D02D1690AC5C}">
        <p15:threadingInfo xmlns:p15="http://schemas.microsoft.com/office/powerpoint/2012/main" timeZoneBias="-420"/>
      </p:ext>
    </p:extLst>
  </p:cm>
  <p:cm authorId="1" dt="2022-06-28T18:18:23.358" idx="2">
    <p:pos x="9860" y="4835"/>
    <p:text>8</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19</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3966587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wmf"/><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Layout" Target="../slideLayouts/slideLayout1.xml"/><Relationship Id="rId7" Type="http://schemas.microsoft.com/office/2007/relationships/hdphoto" Target="../media/hdphoto2.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11" Type="http://schemas.openxmlformats.org/officeDocument/2006/relationships/image" Target="../media/image12.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9.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8.png"/><Relationship Id="rId3" Type="http://schemas.openxmlformats.org/officeDocument/2006/relationships/image" Target="../media/image14.gif"/><Relationship Id="rId7" Type="http://schemas.openxmlformats.org/officeDocument/2006/relationships/slide" Target="slide5.xml"/><Relationship Id="rId12" Type="http://schemas.microsoft.com/office/2007/relationships/hdphoto" Target="../media/hdphoto6.wdp"/><Relationship Id="rId2" Type="http://schemas.openxmlformats.org/officeDocument/2006/relationships/image" Target="../media/image13.png"/><Relationship Id="rId16" Type="http://schemas.openxmlformats.org/officeDocument/2006/relationships/slide" Target="slide7.xml"/><Relationship Id="rId1" Type="http://schemas.openxmlformats.org/officeDocument/2006/relationships/slideLayout" Target="../slideLayouts/slideLayout1.xml"/><Relationship Id="rId6" Type="http://schemas.microsoft.com/office/2007/relationships/hdphoto" Target="../media/hdphoto4.wdp"/><Relationship Id="rId11" Type="http://schemas.openxmlformats.org/officeDocument/2006/relationships/image" Target="../media/image17.png"/><Relationship Id="rId5" Type="http://schemas.openxmlformats.org/officeDocument/2006/relationships/image" Target="../media/image15.png"/><Relationship Id="rId15" Type="http://schemas.openxmlformats.org/officeDocument/2006/relationships/image" Target="../media/image19.gif"/><Relationship Id="rId10" Type="http://schemas.openxmlformats.org/officeDocument/2006/relationships/slide" Target="slide6.xml"/><Relationship Id="rId4" Type="http://schemas.openxmlformats.org/officeDocument/2006/relationships/slide" Target="slide4.xml"/><Relationship Id="rId9" Type="http://schemas.microsoft.com/office/2007/relationships/hdphoto" Target="../media/hdphoto5.wdp"/><Relationship Id="rId14" Type="http://schemas.microsoft.com/office/2007/relationships/hdphoto" Target="../media/hdphoto7.wdp"/></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xml"/><Relationship Id="rId6" Type="http://schemas.microsoft.com/office/2007/relationships/hdphoto" Target="../media/hdphoto8.wdp"/><Relationship Id="rId5" Type="http://schemas.openxmlformats.org/officeDocument/2006/relationships/image" Target="../media/image22.pn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1.png"/><Relationship Id="rId1" Type="http://schemas.openxmlformats.org/officeDocument/2006/relationships/slideLayout" Target="../slideLayouts/slideLayout1.xml"/><Relationship Id="rId5" Type="http://schemas.microsoft.com/office/2007/relationships/hdphoto" Target="../media/hdphoto8.wdp"/><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comments" Target="../comments/comment1.xml"/><Relationship Id="rId2" Type="http://schemas.openxmlformats.org/officeDocument/2006/relationships/image" Target="../media/image20.jpg"/><Relationship Id="rId1" Type="http://schemas.openxmlformats.org/officeDocument/2006/relationships/slideLayout" Target="../slideLayouts/slideLayout1.xml"/><Relationship Id="rId6" Type="http://schemas.microsoft.com/office/2007/relationships/hdphoto" Target="../media/hdphoto8.wdp"/><Relationship Id="rId5" Type="http://schemas.openxmlformats.org/officeDocument/2006/relationships/image" Target="../media/image22.pn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dirty="0" smtClean="0">
                <a:solidFill>
                  <a:srgbClr val="FF0066"/>
                </a:solidFill>
                <a:latin typeface="Times New Roman" pitchFamily="18" charset="0"/>
              </a:rPr>
              <a:t>SỐ 2 TÂY GIANG</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(T1,2)</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err="1">
                <a:solidFill>
                  <a:srgbClr val="FF0066"/>
                </a:solidFill>
                <a:latin typeface="Times New Roman" pitchFamily="18" charset="0"/>
              </a:rPr>
              <a:t>Giáo</a:t>
            </a:r>
            <a:r>
              <a:rPr lang="en-US" altLang="en-US" sz="2400" b="1" i="1" dirty="0">
                <a:solidFill>
                  <a:srgbClr val="FF0066"/>
                </a:solidFill>
                <a:latin typeface="Times New Roman" pitchFamily="18" charset="0"/>
              </a:rPr>
              <a:t> </a:t>
            </a:r>
            <a:r>
              <a:rPr lang="en-US" altLang="en-US" sz="2400" b="1" i="1" dirty="0" err="1" smtClean="0">
                <a:solidFill>
                  <a:srgbClr val="FF0066"/>
                </a:solidFill>
                <a:latin typeface="Times New Roman" pitchFamily="18" charset="0"/>
              </a:rPr>
              <a:t>viên:Lê</a:t>
            </a:r>
            <a:r>
              <a:rPr lang="en-US" altLang="en-US" sz="2400" b="1" i="1" dirty="0" smtClean="0">
                <a:solidFill>
                  <a:srgbClr val="FF0066"/>
                </a:solidFill>
                <a:latin typeface="Times New Roman" pitchFamily="18" charset="0"/>
              </a:rPr>
              <a:t>  </a:t>
            </a:r>
            <a:r>
              <a:rPr lang="en-US" altLang="en-US" sz="2400" b="1" i="1" dirty="0" err="1" smtClean="0">
                <a:solidFill>
                  <a:srgbClr val="FF0066"/>
                </a:solidFill>
                <a:latin typeface="Times New Roman" pitchFamily="18" charset="0"/>
              </a:rPr>
              <a:t>Thị</a:t>
            </a:r>
            <a:r>
              <a:rPr lang="en-US" altLang="en-US" sz="2400" b="1" i="1" dirty="0" smtClean="0">
                <a:solidFill>
                  <a:srgbClr val="FF0066"/>
                </a:solidFill>
                <a:latin typeface="Times New Roman" pitchFamily="18" charset="0"/>
              </a:rPr>
              <a:t> </a:t>
            </a:r>
            <a:r>
              <a:rPr lang="en-US" altLang="en-US" sz="2400" b="1" i="1" dirty="0" err="1" smtClean="0">
                <a:solidFill>
                  <a:srgbClr val="FF0066"/>
                </a:solidFill>
                <a:latin typeface="Times New Roman" pitchFamily="18" charset="0"/>
              </a:rPr>
              <a:t>Hải</a:t>
            </a:r>
            <a:endParaRPr lang="en-US" altLang="en-US" sz="2400" b="1" i="1" dirty="0">
              <a:solidFill>
                <a:srgbClr val="FF0066"/>
              </a:solidFill>
              <a:latin typeface="Times New Roman" pitchFamily="18" charset="0"/>
            </a:endParaRPr>
          </a:p>
          <a:p>
            <a:pPr eaLnBrk="1" hangingPunct="1"/>
            <a:r>
              <a:rPr lang="en-US" altLang="en-US" sz="2400" b="1" i="1" dirty="0" err="1">
                <a:solidFill>
                  <a:srgbClr val="FF0066"/>
                </a:solidFill>
                <a:latin typeface="Times New Roman" pitchFamily="18" charset="0"/>
              </a:rPr>
              <a:t>Lớp</a:t>
            </a:r>
            <a:r>
              <a:rPr lang="en-US" altLang="en-US" sz="2400" b="1" i="1" dirty="0">
                <a:solidFill>
                  <a:srgbClr val="FF0066"/>
                </a:solidFill>
                <a:latin typeface="Times New Roman" pitchFamily="18" charset="0"/>
              </a:rPr>
              <a:t>:  3</a:t>
            </a:r>
          </a:p>
        </p:txBody>
      </p:sp>
      <p:pic>
        <p:nvPicPr>
          <p:cNvPr id="2055" name="Picture 22" descr="bd2131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614201"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4444"/>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031717"/>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Câu 1: Chọn lời giải thích cho mỗi từ?</a:t>
            </a:r>
          </a:p>
        </p:txBody>
      </p:sp>
      <p:sp>
        <p:nvSpPr>
          <p:cNvPr id="12" name="Rectangle 11"/>
          <p:cNvSpPr/>
          <p:nvPr/>
        </p:nvSpPr>
        <p:spPr>
          <a:xfrm>
            <a:off x="6043410" y="3630600"/>
            <a:ext cx="1332909" cy="646331"/>
          </a:xfrm>
          <a:prstGeom prst="rect">
            <a:avLst/>
          </a:prstGeom>
        </p:spPr>
        <p:txBody>
          <a:bodyPr wrap="square">
            <a:spAutoFit/>
          </a:bodyPr>
          <a:lstStyle/>
          <a:p>
            <a:pPr algn="just"/>
            <a:r>
              <a:rPr lang="vi-VN" sz="3600" b="1">
                <a:solidFill>
                  <a:srgbClr val="0000CC"/>
                </a:solidFill>
                <a:latin typeface="Times New Roman" pitchFamily="18" charset="0"/>
                <a:cs typeface="Times New Roman" pitchFamily="18" charset="0"/>
              </a:rPr>
              <a:t> </a:t>
            </a:r>
            <a:r>
              <a:rPr lang="vi-VN" sz="3600" b="1" smtClean="0">
                <a:solidFill>
                  <a:srgbClr val="0000CC"/>
                </a:solidFill>
                <a:latin typeface="Times New Roman" pitchFamily="18" charset="0"/>
                <a:cs typeface="Times New Roman" pitchFamily="18" charset="0"/>
              </a:rPr>
              <a:t>Phô</a:t>
            </a:r>
            <a:endParaRPr lang="vi-VN" sz="3600" b="1">
              <a:solidFill>
                <a:srgbClr val="0000CC"/>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4175919" y="1266918"/>
            <a:ext cx="80771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 Tiết 1 – 2)</a:t>
            </a:r>
            <a:endParaRPr lang="en-US" sz="3200" b="1">
              <a:solidFill>
                <a:srgbClr val="0000FF"/>
              </a:solidFill>
              <a:effectLst>
                <a:outerShdw blurRad="38100" dist="38100" dir="2700000" algn="tl">
                  <a:srgbClr val="000000">
                    <a:alpha val="43137"/>
                  </a:srgbClr>
                </a:outerShdw>
              </a:effectLst>
              <a:latin typeface="Times New Roman" pitchFamily="18" charset="0"/>
            </a:endParaRPr>
          </a:p>
        </p:txBody>
      </p:sp>
      <p:sp>
        <p:nvSpPr>
          <p:cNvPr id="43" name="Rectangle 42">
            <a:extLst>
              <a:ext uri="{FF2B5EF4-FFF2-40B4-BE49-F238E27FC236}">
                <a16:creationId xmlns="" xmlns:a16="http://schemas.microsoft.com/office/drawing/2014/main" id="{C7900CEE-4701-00EE-F4B6-366FD807B91A}"/>
              </a:ext>
            </a:extLst>
          </p:cNvPr>
          <p:cNvSpPr/>
          <p:nvPr/>
        </p:nvSpPr>
        <p:spPr>
          <a:xfrm>
            <a:off x="535064" y="2819400"/>
            <a:ext cx="2438400"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Giấy </a:t>
            </a:r>
            <a:r>
              <a:rPr lang="en-US" sz="3600" b="1" i="1">
                <a:solidFill>
                  <a:srgbClr val="FF0000"/>
                </a:solidFill>
                <a:latin typeface="Times New Roman" pitchFamily="18" charset="0"/>
                <a:cs typeface="Times New Roman" pitchFamily="18" charset="0"/>
              </a:rPr>
              <a:t>tr</a:t>
            </a:r>
            <a:r>
              <a:rPr lang="en-US" sz="3600" b="1" i="1">
                <a:solidFill>
                  <a:srgbClr val="0000CC"/>
                </a:solidFill>
                <a:latin typeface="Times New Roman" pitchFamily="18" charset="0"/>
                <a:cs typeface="Times New Roman" pitchFamily="18" charset="0"/>
              </a:rPr>
              <a:t>ắng </a:t>
            </a:r>
            <a:endParaRPr lang="en-US" sz="3600" b="1">
              <a:solidFill>
                <a:srgbClr val="0000CC"/>
              </a:solidFill>
              <a:latin typeface="Times New Roman" pitchFamily="18" charset="0"/>
              <a:cs typeface="Times New Roman" pitchFamily="18" charset="0"/>
            </a:endParaRPr>
          </a:p>
        </p:txBody>
      </p:sp>
      <p:sp>
        <p:nvSpPr>
          <p:cNvPr id="44" name="Rectangle 43">
            <a:extLst>
              <a:ext uri="{FF2B5EF4-FFF2-40B4-BE49-F238E27FC236}">
                <a16:creationId xmlns="" xmlns:a16="http://schemas.microsoft.com/office/drawing/2014/main" id="{CB855102-B6EC-8AF3-6A34-BBA3A5ECA92B}"/>
              </a:ext>
            </a:extLst>
          </p:cNvPr>
          <p:cNvSpPr/>
          <p:nvPr/>
        </p:nvSpPr>
        <p:spPr>
          <a:xfrm>
            <a:off x="3557514" y="2799627"/>
            <a:ext cx="2039924"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n</a:t>
            </a:r>
            <a:r>
              <a:rPr lang="en-US" sz="3600" b="1" i="1">
                <a:solidFill>
                  <a:srgbClr val="0000CC"/>
                </a:solidFill>
                <a:latin typeface="Times New Roman" pitchFamily="18" charset="0"/>
                <a:cs typeface="Times New Roman" pitchFamily="18" charset="0"/>
              </a:rPr>
              <a:t>ắng toả </a:t>
            </a:r>
            <a:endParaRPr lang="en-US" sz="3600" b="1">
              <a:solidFill>
                <a:srgbClr val="0000CC"/>
              </a:solidFill>
              <a:latin typeface="Times New Roman" pitchFamily="18" charset="0"/>
              <a:cs typeface="Times New Roman" pitchFamily="18" charset="0"/>
            </a:endParaRPr>
          </a:p>
        </p:txBody>
      </p:sp>
      <p:sp>
        <p:nvSpPr>
          <p:cNvPr id="46" name="Rectangle 45">
            <a:extLst>
              <a:ext uri="{FF2B5EF4-FFF2-40B4-BE49-F238E27FC236}">
                <a16:creationId xmlns="" xmlns:a16="http://schemas.microsoft.com/office/drawing/2014/main" id="{AE7B01C7-EB3A-CAC4-BEA8-B584B9D04C0B}"/>
              </a:ext>
            </a:extLst>
          </p:cNvPr>
          <p:cNvSpPr/>
          <p:nvPr/>
        </p:nvSpPr>
        <p:spPr>
          <a:xfrm>
            <a:off x="289719" y="3460891"/>
            <a:ext cx="2988544"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 quanh thu</a:t>
            </a:r>
            <a:r>
              <a:rPr lang="en-US" sz="3600" b="1" i="1">
                <a:solidFill>
                  <a:srgbClr val="FF0000"/>
                </a:solidFill>
                <a:latin typeface="Times New Roman" pitchFamily="18" charset="0"/>
                <a:cs typeface="Times New Roman" pitchFamily="18" charset="0"/>
              </a:rPr>
              <a:t>yền</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47" name="Rectangle 46">
            <a:extLst>
              <a:ext uri="{FF2B5EF4-FFF2-40B4-BE49-F238E27FC236}">
                <a16:creationId xmlns="" xmlns:a16="http://schemas.microsoft.com/office/drawing/2014/main" id="{A11598AB-1B01-4621-2DE6-8DC15731B5FF}"/>
              </a:ext>
            </a:extLst>
          </p:cNvPr>
          <p:cNvSpPr/>
          <p:nvPr/>
        </p:nvSpPr>
        <p:spPr>
          <a:xfrm>
            <a:off x="3417251" y="3425494"/>
            <a:ext cx="2180186"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a:t>
            </a:r>
            <a:r>
              <a:rPr lang="en-US" sz="3600" b="1" i="1">
                <a:solidFill>
                  <a:srgbClr val="FF0000"/>
                </a:solidFill>
                <a:latin typeface="Times New Roman" pitchFamily="18" charset="0"/>
                <a:cs typeface="Times New Roman" pitchFamily="18" charset="0"/>
              </a:rPr>
              <a:t>l</a:t>
            </a:r>
            <a:r>
              <a:rPr lang="en-US" sz="3600" b="1" i="1">
                <a:solidFill>
                  <a:srgbClr val="0000CC"/>
                </a:solidFill>
                <a:latin typeface="Times New Roman" pitchFamily="18" charset="0"/>
                <a:cs typeface="Times New Roman" pitchFamily="18" charset="0"/>
              </a:rPr>
              <a:t>ượn </a:t>
            </a:r>
            <a:endParaRPr lang="en-US" sz="3600" b="1">
              <a:solidFill>
                <a:srgbClr val="0000CC"/>
              </a:solidFill>
              <a:latin typeface="Times New Roman" pitchFamily="18" charset="0"/>
              <a:cs typeface="Times New Roman" pitchFamily="18" charset="0"/>
            </a:endParaRPr>
          </a:p>
        </p:txBody>
      </p:sp>
      <p:sp>
        <p:nvSpPr>
          <p:cNvPr id="48" name="Rectangle 47">
            <a:extLst>
              <a:ext uri="{FF2B5EF4-FFF2-40B4-BE49-F238E27FC236}">
                <a16:creationId xmlns="" xmlns:a16="http://schemas.microsoft.com/office/drawing/2014/main" id="{E45102C9-D27A-9CEB-03B2-22DEBEAC1932}"/>
              </a:ext>
            </a:extLst>
          </p:cNvPr>
          <p:cNvSpPr/>
          <p:nvPr/>
        </p:nvSpPr>
        <p:spPr>
          <a:xfrm>
            <a:off x="528948" y="4142635"/>
            <a:ext cx="1410155"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ì </a:t>
            </a:r>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ào </a:t>
            </a:r>
            <a:endParaRPr lang="en-US" sz="3600" b="1">
              <a:solidFill>
                <a:srgbClr val="0000CC"/>
              </a:solidFill>
              <a:latin typeface="Times New Roman" pitchFamily="18" charset="0"/>
              <a:cs typeface="Times New Roman" pitchFamily="18" charset="0"/>
            </a:endParaRPr>
          </a:p>
        </p:txBody>
      </p:sp>
      <p:sp>
        <p:nvSpPr>
          <p:cNvPr id="49" name="Rectangle 48">
            <a:extLst>
              <a:ext uri="{FF2B5EF4-FFF2-40B4-BE49-F238E27FC236}">
                <a16:creationId xmlns="" xmlns:a16="http://schemas.microsoft.com/office/drawing/2014/main" id="{1D6824A2-D7A2-C4C4-3EA4-39D01D1AE4E6}"/>
              </a:ext>
            </a:extLst>
          </p:cNvPr>
          <p:cNvSpPr/>
          <p:nvPr/>
        </p:nvSpPr>
        <p:spPr>
          <a:xfrm>
            <a:off x="3487820" y="4073451"/>
            <a:ext cx="2109617"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v</a:t>
            </a:r>
            <a:r>
              <a:rPr lang="en-US" sz="3600" b="1" i="1">
                <a:solidFill>
                  <a:srgbClr val="FF0000"/>
                </a:solidFill>
                <a:latin typeface="Times New Roman" pitchFamily="18" charset="0"/>
                <a:cs typeface="Times New Roman" pitchFamily="18" charset="0"/>
              </a:rPr>
              <a:t>ỗ</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50" name="TextBox 49">
            <a:extLst>
              <a:ext uri="{FF2B5EF4-FFF2-40B4-BE49-F238E27FC236}">
                <a16:creationId xmlns="" xmlns:a16="http://schemas.microsoft.com/office/drawing/2014/main" id="{528AFF90-5814-F35C-265D-00C5000CB37B}"/>
              </a:ext>
            </a:extLst>
          </p:cNvPr>
          <p:cNvSpPr txBox="1"/>
          <p:nvPr/>
        </p:nvSpPr>
        <p:spPr>
          <a:xfrm>
            <a:off x="393551" y="5334000"/>
            <a:ext cx="5207150" cy="2308324"/>
          </a:xfrm>
          <a:prstGeom prst="rect">
            <a:avLst/>
          </a:prstGeom>
          <a:noFill/>
        </p:spPr>
        <p:txBody>
          <a:bodyPr wrap="square">
            <a:spAutoFit/>
          </a:bodyPr>
          <a:lstStyle/>
          <a:p>
            <a:pPr algn="just"/>
            <a:r>
              <a:rPr lang="en-US" sz="3600" b="1">
                <a:solidFill>
                  <a:srgbClr val="0000CC"/>
                </a:solidFill>
                <a:latin typeface="Times New Roman" pitchFamily="18" charset="0"/>
                <a:cs typeface="Times New Roman" pitchFamily="18" charset="0"/>
              </a:rPr>
              <a:t>   Một tờ </a:t>
            </a:r>
            <a:r>
              <a:rPr lang="en-US" sz="3600" b="1">
                <a:solidFill>
                  <a:srgbClr val="FF0000"/>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giấy </a:t>
            </a:r>
            <a:r>
              <a:rPr lang="en-US" sz="3600" b="1" smtClean="0">
                <a:solidFill>
                  <a:srgbClr val="0000CC"/>
                </a:solidFill>
                <a:latin typeface="Times New Roman" pitchFamily="18" charset="0"/>
                <a:cs typeface="Times New Roman" pitchFamily="18" charset="0"/>
              </a:rPr>
              <a:t>trắng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Cô gấp</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cong </a:t>
            </a:r>
            <a:r>
              <a:rPr lang="en-US" sz="3600" b="1" smtClean="0">
                <a:solidFill>
                  <a:srgbClr val="0000CC"/>
                </a:solidFill>
                <a:latin typeface="Times New Roman" pitchFamily="18" charset="0"/>
                <a:cs typeface="Times New Roman" pitchFamily="18" charset="0"/>
              </a:rPr>
              <a:t>cong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Thoắt cái</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đã </a:t>
            </a:r>
            <a:r>
              <a:rPr lang="en-US" sz="3600" b="1" smtClean="0">
                <a:solidFill>
                  <a:srgbClr val="0000CC"/>
                </a:solidFill>
                <a:latin typeface="Times New Roman" pitchFamily="18" charset="0"/>
                <a:cs typeface="Times New Roman" pitchFamily="18" charset="0"/>
              </a:rPr>
              <a:t>xong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Chiếc thuyền</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xinh quá</a:t>
            </a:r>
            <a:r>
              <a:rPr lang="en-US" sz="3600" b="1">
                <a:solidFill>
                  <a:srgbClr val="FF0000"/>
                </a:solidFill>
                <a:latin typeface="Times New Roman" pitchFamily="18" charset="0"/>
                <a:cs typeface="Times New Roman" pitchFamily="18" charset="0"/>
              </a:rPr>
              <a:t>//</a:t>
            </a:r>
          </a:p>
        </p:txBody>
      </p:sp>
      <p:sp>
        <p:nvSpPr>
          <p:cNvPr id="51" name="Rectangle 50">
            <a:extLst>
              <a:ext uri="{FF2B5EF4-FFF2-40B4-BE49-F238E27FC236}">
                <a16:creationId xmlns="" xmlns:a16="http://schemas.microsoft.com/office/drawing/2014/main" id="{1667109D-1F52-C2FA-134A-572C02EE3BE2}"/>
              </a:ext>
            </a:extLst>
          </p:cNvPr>
          <p:cNvSpPr/>
          <p:nvPr/>
        </p:nvSpPr>
        <p:spPr>
          <a:xfrm>
            <a:off x="5753101" y="4838070"/>
            <a:ext cx="2438975" cy="646331"/>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dập dềnh</a:t>
            </a:r>
            <a:endParaRPr lang="en-US" sz="3600" b="1">
              <a:solidFill>
                <a:srgbClr val="0000CC"/>
              </a:solidFill>
              <a:latin typeface="Times New Roman" pitchFamily="18" charset="0"/>
              <a:cs typeface="Times New Roman" pitchFamily="18" charset="0"/>
            </a:endParaRPr>
          </a:p>
        </p:txBody>
      </p:sp>
      <p:sp>
        <p:nvSpPr>
          <p:cNvPr id="53" name="Rectangle 52">
            <a:extLst>
              <a:ext uri="{FF2B5EF4-FFF2-40B4-BE49-F238E27FC236}">
                <a16:creationId xmlns="" xmlns:a16="http://schemas.microsoft.com/office/drawing/2014/main" id="{5A7DF2FC-19A5-C1BF-661F-21D9FBC10330}"/>
              </a:ext>
            </a:extLst>
          </p:cNvPr>
          <p:cNvSpPr/>
          <p:nvPr/>
        </p:nvSpPr>
        <p:spPr>
          <a:xfrm>
            <a:off x="6110557" y="6400800"/>
            <a:ext cx="1570562" cy="646331"/>
          </a:xfrm>
          <a:prstGeom prst="rect">
            <a:avLst/>
          </a:prstGeom>
        </p:spPr>
        <p:txBody>
          <a:bodyPr wrap="square">
            <a:spAutoFit/>
          </a:bodyPr>
          <a:lstStyle/>
          <a:p>
            <a:pPr algn="just"/>
            <a:r>
              <a:rPr lang="vi-VN" sz="3600" b="1">
                <a:solidFill>
                  <a:srgbClr val="0000CC"/>
                </a:solidFill>
                <a:latin typeface="Times New Roman" pitchFamily="18" charset="0"/>
                <a:cs typeface="Times New Roman" pitchFamily="18" charset="0"/>
              </a:rPr>
              <a:t> rì rào</a:t>
            </a:r>
          </a:p>
        </p:txBody>
      </p:sp>
      <p:sp>
        <p:nvSpPr>
          <p:cNvPr id="54" name="Rectangle 53">
            <a:extLst>
              <a:ext uri="{FF2B5EF4-FFF2-40B4-BE49-F238E27FC236}">
                <a16:creationId xmlns="" xmlns:a16="http://schemas.microsoft.com/office/drawing/2014/main" id="{5CDD562C-2EF8-A878-7EDD-C51B3CE004E8}"/>
              </a:ext>
            </a:extLst>
          </p:cNvPr>
          <p:cNvSpPr/>
          <p:nvPr/>
        </p:nvSpPr>
        <p:spPr>
          <a:xfrm>
            <a:off x="8853666" y="3552196"/>
            <a:ext cx="6593037" cy="1200329"/>
          </a:xfrm>
          <a:prstGeom prst="rect">
            <a:avLst/>
          </a:prstGeom>
        </p:spPr>
        <p:txBody>
          <a:bodyPr wrap="square">
            <a:spAutoFit/>
          </a:bodyPr>
          <a:lstStyle/>
          <a:p>
            <a:pPr algn="just"/>
            <a:r>
              <a:rPr lang="vi-VN" sz="3600" b="1">
                <a:solidFill>
                  <a:srgbClr val="0000CC"/>
                </a:solidFill>
                <a:latin typeface="Times New Roman" pitchFamily="18" charset="0"/>
                <a:cs typeface="Times New Roman" pitchFamily="18" charset="0"/>
              </a:rPr>
              <a:t>mặt nước chuyển động lên xuống nhịp nhàng</a:t>
            </a:r>
          </a:p>
        </p:txBody>
      </p:sp>
      <p:sp>
        <p:nvSpPr>
          <p:cNvPr id="55" name="Rectangle 54">
            <a:extLst>
              <a:ext uri="{FF2B5EF4-FFF2-40B4-BE49-F238E27FC236}">
                <a16:creationId xmlns="" xmlns:a16="http://schemas.microsoft.com/office/drawing/2014/main" id="{A482C5F8-ADF6-9EA4-2967-58B63D38F4C0}"/>
              </a:ext>
            </a:extLst>
          </p:cNvPr>
          <p:cNvSpPr/>
          <p:nvPr/>
        </p:nvSpPr>
        <p:spPr>
          <a:xfrm>
            <a:off x="8824119" y="4819471"/>
            <a:ext cx="6781800" cy="1200329"/>
          </a:xfrm>
          <a:prstGeom prst="rect">
            <a:avLst/>
          </a:prstGeom>
        </p:spPr>
        <p:txBody>
          <a:bodyPr wrap="square">
            <a:spAutoFit/>
          </a:bodyPr>
          <a:lstStyle/>
          <a:p>
            <a:pPr algn="just"/>
            <a:r>
              <a:rPr lang="vi-VN" sz="3600" b="1">
                <a:solidFill>
                  <a:srgbClr val="0000CC"/>
                </a:solidFill>
                <a:latin typeface="Times New Roman" pitchFamily="18" charset="0"/>
                <a:cs typeface="Times New Roman" pitchFamily="18" charset="0"/>
              </a:rPr>
              <a:t>tiếng sóng vỗ nhỏ, êm nhẹ phát ra đều đều liên </a:t>
            </a:r>
            <a:r>
              <a:rPr lang="vi-VN" sz="3600" b="1" smtClean="0">
                <a:solidFill>
                  <a:srgbClr val="0000CC"/>
                </a:solidFill>
                <a:latin typeface="Times New Roman" pitchFamily="18" charset="0"/>
                <a:cs typeface="Times New Roman" pitchFamily="18" charset="0"/>
              </a:rPr>
              <a:t>tiếp</a:t>
            </a:r>
            <a:r>
              <a:rPr lang="en-US" sz="3600" b="1">
                <a:solidFill>
                  <a:srgbClr val="0000CC"/>
                </a:solidFill>
                <a:latin typeface="Times New Roman" pitchFamily="18" charset="0"/>
                <a:cs typeface="Times New Roman" pitchFamily="18" charset="0"/>
              </a:rPr>
              <a:t>.</a:t>
            </a:r>
            <a:endParaRPr lang="vi-VN" sz="3600" b="1">
              <a:solidFill>
                <a:srgbClr val="0000CC"/>
              </a:solidFill>
              <a:latin typeface="Times New Roman" pitchFamily="18" charset="0"/>
              <a:cs typeface="Times New Roman" pitchFamily="18" charset="0"/>
            </a:endParaRPr>
          </a:p>
        </p:txBody>
      </p:sp>
      <p:sp>
        <p:nvSpPr>
          <p:cNvPr id="56" name="Rectangle 55">
            <a:extLst>
              <a:ext uri="{FF2B5EF4-FFF2-40B4-BE49-F238E27FC236}">
                <a16:creationId xmlns="" xmlns:a16="http://schemas.microsoft.com/office/drawing/2014/main" id="{24B0FEF1-303E-37AB-43B8-7898763B85C0}"/>
              </a:ext>
            </a:extLst>
          </p:cNvPr>
          <p:cNvSpPr/>
          <p:nvPr/>
        </p:nvSpPr>
        <p:spPr>
          <a:xfrm>
            <a:off x="8753147" y="6364069"/>
            <a:ext cx="6440638"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đ</a:t>
            </a:r>
            <a:r>
              <a:rPr lang="vi-VN" sz="3600" b="1">
                <a:solidFill>
                  <a:srgbClr val="0000CC"/>
                </a:solidFill>
                <a:latin typeface="Times New Roman" pitchFamily="18" charset="0"/>
                <a:cs typeface="Times New Roman" pitchFamily="18" charset="0"/>
              </a:rPr>
              <a:t>ể lộ ra, bày ra</a:t>
            </a:r>
          </a:p>
        </p:txBody>
      </p:sp>
      <p:cxnSp>
        <p:nvCxnSpPr>
          <p:cNvPr id="5" name="Straight Arrow Connector 4"/>
          <p:cNvCxnSpPr/>
          <p:nvPr/>
        </p:nvCxnSpPr>
        <p:spPr>
          <a:xfrm>
            <a:off x="7300119" y="4107222"/>
            <a:ext cx="1705947" cy="2404367"/>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flipV="1">
            <a:off x="7836927" y="3962400"/>
            <a:ext cx="1016739" cy="1267969"/>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p:cNvCxnSpPr>
            <a:endCxn id="55" idx="1"/>
          </p:cNvCxnSpPr>
          <p:nvPr/>
        </p:nvCxnSpPr>
        <p:spPr>
          <a:xfrm flipV="1">
            <a:off x="7517352" y="5419636"/>
            <a:ext cx="1306767" cy="1386734"/>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5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500"/>
                                        <p:tgtEl>
                                          <p:spTgt spid="5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fade">
                                      <p:cBhvr>
                                        <p:cTn id="29" dur="500"/>
                                        <p:tgtEl>
                                          <p:spTgt spid="5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51" grpId="0"/>
      <p:bldP spid="53" grpId="0"/>
      <p:bldP spid="54" grpId="0"/>
      <p:bldP spid="55" grpId="0"/>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614201"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p:cNvSpPr txBox="1">
            <a:spLocks noChangeArrowheads="1"/>
          </p:cNvSpPr>
          <p:nvPr/>
        </p:nvSpPr>
        <p:spPr bwMode="auto">
          <a:xfrm>
            <a:off x="4175919" y="1266918"/>
            <a:ext cx="80771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 Tiết 1 – 2)</a:t>
            </a:r>
            <a:endParaRPr lang="en-US" sz="3200" b="1">
              <a:solidFill>
                <a:srgbClr val="0000FF"/>
              </a:solidFill>
              <a:effectLst>
                <a:outerShdw blurRad="38100" dist="38100" dir="2700000" algn="tl">
                  <a:srgbClr val="000000">
                    <a:alpha val="43137"/>
                  </a:srgbClr>
                </a:outerShdw>
              </a:effectLst>
              <a:latin typeface="Times New Roman" pitchFamily="18" charset="0"/>
            </a:endParaRPr>
          </a:p>
        </p:txBody>
      </p:sp>
      <p:sp>
        <p:nvSpPr>
          <p:cNvPr id="40" name="Rectangle 39"/>
          <p:cNvSpPr/>
          <p:nvPr/>
        </p:nvSpPr>
        <p:spPr>
          <a:xfrm>
            <a:off x="5811811" y="2711824"/>
            <a:ext cx="10233818"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Câu 2: Từ các tờ giấy cô giáo đã làm ra những gì? ( ghép từ ngữ cột A với từ ngữ phù hợp cột B)</a:t>
            </a:r>
          </a:p>
        </p:txBody>
      </p:sp>
      <p:graphicFrame>
        <p:nvGraphicFramePr>
          <p:cNvPr id="2" name="Table 2">
            <a:extLst>
              <a:ext uri="{FF2B5EF4-FFF2-40B4-BE49-F238E27FC236}">
                <a16:creationId xmlns="" xmlns:a16="http://schemas.microsoft.com/office/drawing/2014/main" id="{F7BE1544-A579-1A16-8D70-89A1900E4535}"/>
              </a:ext>
            </a:extLst>
          </p:cNvPr>
          <p:cNvGraphicFramePr>
            <a:graphicFrameLocks noGrp="1"/>
          </p:cNvGraphicFramePr>
          <p:nvPr>
            <p:extLst>
              <p:ext uri="{D42A27DB-BD31-4B8C-83A1-F6EECF244321}">
                <p14:modId xmlns:p14="http://schemas.microsoft.com/office/powerpoint/2010/main" val="2262847307"/>
              </p:ext>
            </p:extLst>
          </p:nvPr>
        </p:nvGraphicFramePr>
        <p:xfrm>
          <a:off x="6233319" y="4267109"/>
          <a:ext cx="9272347" cy="2804251"/>
        </p:xfrm>
        <a:graphic>
          <a:graphicData uri="http://schemas.openxmlformats.org/drawingml/2006/table">
            <a:tbl>
              <a:tblPr firstRow="1" bandRow="1">
                <a:tableStyleId>{2D5ABB26-0587-4C30-8999-92F81FD0307C}</a:tableStyleId>
              </a:tblPr>
              <a:tblGrid>
                <a:gridCol w="3023948">
                  <a:extLst>
                    <a:ext uri="{9D8B030D-6E8A-4147-A177-3AD203B41FA5}">
                      <a16:colId xmlns="" xmlns:a16="http://schemas.microsoft.com/office/drawing/2014/main" val="453230351"/>
                    </a:ext>
                  </a:extLst>
                </a:gridCol>
                <a:gridCol w="2133600">
                  <a:extLst>
                    <a:ext uri="{9D8B030D-6E8A-4147-A177-3AD203B41FA5}">
                      <a16:colId xmlns="" xmlns:a16="http://schemas.microsoft.com/office/drawing/2014/main" val="2625927978"/>
                    </a:ext>
                  </a:extLst>
                </a:gridCol>
                <a:gridCol w="4114799">
                  <a:extLst>
                    <a:ext uri="{9D8B030D-6E8A-4147-A177-3AD203B41FA5}">
                      <a16:colId xmlns="" xmlns:a16="http://schemas.microsoft.com/office/drawing/2014/main" val="3883623658"/>
                    </a:ext>
                  </a:extLst>
                </a:gridCol>
              </a:tblGrid>
              <a:tr h="739738">
                <a:tc>
                  <a:txBody>
                    <a:bodyPr/>
                    <a:lstStyle/>
                    <a:p>
                      <a:pPr algn="ctr"/>
                      <a:r>
                        <a:rPr lang="en-US" sz="3200" b="1" smtClean="0">
                          <a:solidFill>
                            <a:srgbClr val="FF0000"/>
                          </a:solidFill>
                          <a:latin typeface="Times New Roman" pitchFamily="18" charset="0"/>
                          <a:cs typeface="Times New Roman" pitchFamily="18" charset="0"/>
                        </a:rPr>
                        <a:t>A</a:t>
                      </a:r>
                      <a:endParaRPr lang="en-US" sz="3200" b="1">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endParaRPr lang="en-US" sz="3600" b="1">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a:solidFill>
                            <a:srgbClr val="FF0000"/>
                          </a:solidFill>
                          <a:latin typeface="Times New Roman" pitchFamily="18" charset="0"/>
                          <a:cs typeface="Times New Roman"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631837061"/>
                  </a:ext>
                </a:extLst>
              </a:tr>
              <a:tr h="654451">
                <a:tc rowSpan="2">
                  <a:txBody>
                    <a:bodyPr/>
                    <a:lstStyle/>
                    <a:p>
                      <a:pPr algn="l"/>
                      <a:r>
                        <a:rPr lang="en-US" sz="3600" b="1">
                          <a:solidFill>
                            <a:srgbClr val="0000CC"/>
                          </a:solidFill>
                          <a:latin typeface="Times New Roman" pitchFamily="18" charset="0"/>
                          <a:cs typeface="Times New Roman" pitchFamily="18" charset="0"/>
                        </a:rPr>
                        <a:t>tờ giấy trắng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algn="l"/>
                      <a:r>
                        <a:rPr lang="en-US" sz="3600" b="1">
                          <a:solidFill>
                            <a:srgbClr val="0000CC"/>
                          </a:solidFill>
                          <a:latin typeface="Times New Roman" pitchFamily="18" charset="0"/>
                          <a:cs typeface="Times New Roman" pitchFamily="18" charset="0"/>
                        </a:rPr>
                        <a:t>mặt trời toả nắng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840990898"/>
                  </a:ext>
                </a:extLst>
              </a:tr>
              <a:tr h="129902">
                <a:tc vMerge="1">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rowSpan="2">
                  <a:txBody>
                    <a:bodyPr/>
                    <a:lstStyle/>
                    <a:p>
                      <a:pPr algn="l"/>
                      <a:r>
                        <a:rPr lang="en-US" sz="3600" b="1">
                          <a:solidFill>
                            <a:srgbClr val="0000CC"/>
                          </a:solidFill>
                          <a:latin typeface="Times New Roman" pitchFamily="18" charset="0"/>
                          <a:cs typeface="Times New Roman" pitchFamily="18" charset="0"/>
                        </a:rPr>
                        <a:t>mặt nước dập dềnh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734692651"/>
                  </a:ext>
                </a:extLst>
              </a:tr>
              <a:tr h="580971">
                <a:tc>
                  <a:txBody>
                    <a:bodyPr/>
                    <a:lstStyle/>
                    <a:p>
                      <a:r>
                        <a:rPr lang="en-US" sz="3600" b="1">
                          <a:solidFill>
                            <a:srgbClr val="0000CC"/>
                          </a:solidFill>
                          <a:latin typeface="Times New Roman" pitchFamily="18" charset="0"/>
                          <a:cs typeface="Times New Roman" pitchFamily="18" charset="0"/>
                        </a:rPr>
                        <a:t>tờ giấy đỏ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r>
                        <a:rPr lang="en-US"/>
                        <a:t>mặt nước dập dềnh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209992991"/>
                  </a:ext>
                </a:extLst>
              </a:tr>
              <a:tr h="580971">
                <a:tc>
                  <a:txBody>
                    <a:bodyPr/>
                    <a:lstStyle/>
                    <a:p>
                      <a:r>
                        <a:rPr lang="en-US" sz="3600" b="1">
                          <a:solidFill>
                            <a:srgbClr val="0000CC"/>
                          </a:solidFill>
                          <a:latin typeface="Times New Roman" pitchFamily="18" charset="0"/>
                          <a:cs typeface="Times New Roman" pitchFamily="18" charset="0"/>
                        </a:rPr>
                        <a:t>tờ giấy xanh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600" b="1" smtClean="0">
                          <a:solidFill>
                            <a:srgbClr val="0000CC"/>
                          </a:solidFill>
                          <a:latin typeface="Times New Roman" pitchFamily="18" charset="0"/>
                          <a:cs typeface="Times New Roman" pitchFamily="18" charset="0"/>
                        </a:rPr>
                        <a:t>chiếc </a:t>
                      </a:r>
                      <a:r>
                        <a:rPr lang="en-US" sz="3600" b="1">
                          <a:solidFill>
                            <a:srgbClr val="0000CC"/>
                          </a:solidFill>
                          <a:latin typeface="Times New Roman" pitchFamily="18" charset="0"/>
                          <a:cs typeface="Times New Roman" pitchFamily="18" charset="0"/>
                        </a:rPr>
                        <a:t>thuyền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396286"/>
                  </a:ext>
                </a:extLst>
              </a:tr>
            </a:tbl>
          </a:graphicData>
        </a:graphic>
      </p:graphicFrame>
      <p:cxnSp>
        <p:nvCxnSpPr>
          <p:cNvPr id="5" name="Straight Connector 4">
            <a:extLst>
              <a:ext uri="{FF2B5EF4-FFF2-40B4-BE49-F238E27FC236}">
                <a16:creationId xmlns="" xmlns:a16="http://schemas.microsoft.com/office/drawing/2014/main" id="{D3595EBF-09EE-482E-DCE4-7E0FF42589FF}"/>
              </a:ext>
            </a:extLst>
          </p:cNvPr>
          <p:cNvCxnSpPr/>
          <p:nvPr/>
        </p:nvCxnSpPr>
        <p:spPr>
          <a:xfrm>
            <a:off x="9257267" y="5334000"/>
            <a:ext cx="2121181" cy="1371600"/>
          </a:xfrm>
          <a:prstGeom prst="line">
            <a:avLst/>
          </a:prstGeom>
        </p:spPr>
        <p:style>
          <a:lnRef idx="2">
            <a:schemeClr val="accent4"/>
          </a:lnRef>
          <a:fillRef idx="0">
            <a:schemeClr val="accent4"/>
          </a:fillRef>
          <a:effectRef idx="1">
            <a:schemeClr val="accent4"/>
          </a:effectRef>
          <a:fontRef idx="minor">
            <a:schemeClr val="tx1"/>
          </a:fontRef>
        </p:style>
      </p:cxnSp>
      <p:cxnSp>
        <p:nvCxnSpPr>
          <p:cNvPr id="7" name="Straight Connector 6">
            <a:extLst>
              <a:ext uri="{FF2B5EF4-FFF2-40B4-BE49-F238E27FC236}">
                <a16:creationId xmlns="" xmlns:a16="http://schemas.microsoft.com/office/drawing/2014/main" id="{E3707ADE-D16E-3A2C-E0DC-8DBC2AA1F5AA}"/>
              </a:ext>
            </a:extLst>
          </p:cNvPr>
          <p:cNvCxnSpPr/>
          <p:nvPr/>
        </p:nvCxnSpPr>
        <p:spPr>
          <a:xfrm flipV="1">
            <a:off x="9257267" y="5336122"/>
            <a:ext cx="2121181" cy="762000"/>
          </a:xfrm>
          <a:prstGeom prst="line">
            <a:avLst/>
          </a:prstGeom>
        </p:spPr>
        <p:style>
          <a:lnRef idx="2">
            <a:schemeClr val="accent4"/>
          </a:lnRef>
          <a:fillRef idx="0">
            <a:schemeClr val="accent4"/>
          </a:fillRef>
          <a:effectRef idx="1">
            <a:schemeClr val="accent4"/>
          </a:effectRef>
          <a:fontRef idx="minor">
            <a:schemeClr val="tx1"/>
          </a:fontRef>
        </p:style>
      </p:cxnSp>
      <p:cxnSp>
        <p:nvCxnSpPr>
          <p:cNvPr id="9" name="Straight Connector 8">
            <a:extLst>
              <a:ext uri="{FF2B5EF4-FFF2-40B4-BE49-F238E27FC236}">
                <a16:creationId xmlns="" xmlns:a16="http://schemas.microsoft.com/office/drawing/2014/main" id="{076E8F79-D914-72A5-29F5-0DBD0D63B68D}"/>
              </a:ext>
            </a:extLst>
          </p:cNvPr>
          <p:cNvCxnSpPr/>
          <p:nvPr/>
        </p:nvCxnSpPr>
        <p:spPr>
          <a:xfrm flipV="1">
            <a:off x="9321451" y="6044924"/>
            <a:ext cx="2056997" cy="660676"/>
          </a:xfrm>
          <a:prstGeom prst="line">
            <a:avLst/>
          </a:prstGeom>
        </p:spPr>
        <p:style>
          <a:lnRef idx="2">
            <a:schemeClr val="accent4"/>
          </a:lnRef>
          <a:fillRef idx="0">
            <a:schemeClr val="accent4"/>
          </a:fillRef>
          <a:effectRef idx="1">
            <a:schemeClr val="accent4"/>
          </a:effectRef>
          <a:fontRef idx="minor">
            <a:schemeClr val="tx1"/>
          </a:fontRef>
        </p:style>
      </p:cxnSp>
      <p:sp>
        <p:nvSpPr>
          <p:cNvPr id="33" name="Rectangle 32">
            <a:extLst>
              <a:ext uri="{FF2B5EF4-FFF2-40B4-BE49-F238E27FC236}">
                <a16:creationId xmlns="" xmlns:a16="http://schemas.microsoft.com/office/drawing/2014/main" id="{C7900CEE-4701-00EE-F4B6-366FD807B91A}"/>
              </a:ext>
            </a:extLst>
          </p:cNvPr>
          <p:cNvSpPr/>
          <p:nvPr/>
        </p:nvSpPr>
        <p:spPr>
          <a:xfrm>
            <a:off x="535064" y="2819400"/>
            <a:ext cx="2438400"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Giấy </a:t>
            </a:r>
            <a:r>
              <a:rPr lang="en-US" sz="3600" b="1" i="1">
                <a:solidFill>
                  <a:srgbClr val="FF0000"/>
                </a:solidFill>
                <a:latin typeface="Times New Roman" pitchFamily="18" charset="0"/>
                <a:cs typeface="Times New Roman" pitchFamily="18" charset="0"/>
              </a:rPr>
              <a:t>tr</a:t>
            </a:r>
            <a:r>
              <a:rPr lang="en-US" sz="3600" b="1" i="1">
                <a:solidFill>
                  <a:srgbClr val="0000CC"/>
                </a:solidFill>
                <a:latin typeface="Times New Roman" pitchFamily="18" charset="0"/>
                <a:cs typeface="Times New Roman" pitchFamily="18" charset="0"/>
              </a:rPr>
              <a:t>ắng </a:t>
            </a:r>
            <a:endParaRPr lang="en-US" sz="3600" b="1">
              <a:solidFill>
                <a:srgbClr val="0000CC"/>
              </a:solidFill>
              <a:latin typeface="Times New Roman" pitchFamily="18" charset="0"/>
              <a:cs typeface="Times New Roman" pitchFamily="18" charset="0"/>
            </a:endParaRPr>
          </a:p>
        </p:txBody>
      </p:sp>
      <p:sp>
        <p:nvSpPr>
          <p:cNvPr id="35" name="Rectangle 34">
            <a:extLst>
              <a:ext uri="{FF2B5EF4-FFF2-40B4-BE49-F238E27FC236}">
                <a16:creationId xmlns="" xmlns:a16="http://schemas.microsoft.com/office/drawing/2014/main" id="{CB855102-B6EC-8AF3-6A34-BBA3A5ECA92B}"/>
              </a:ext>
            </a:extLst>
          </p:cNvPr>
          <p:cNvSpPr/>
          <p:nvPr/>
        </p:nvSpPr>
        <p:spPr>
          <a:xfrm>
            <a:off x="3557514" y="2799627"/>
            <a:ext cx="2039924"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n</a:t>
            </a:r>
            <a:r>
              <a:rPr lang="en-US" sz="3600" b="1" i="1">
                <a:solidFill>
                  <a:srgbClr val="0000CC"/>
                </a:solidFill>
                <a:latin typeface="Times New Roman" pitchFamily="18" charset="0"/>
                <a:cs typeface="Times New Roman" pitchFamily="18" charset="0"/>
              </a:rPr>
              <a:t>ắng toả </a:t>
            </a:r>
            <a:endParaRPr lang="en-US" sz="3600" b="1">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 xmlns:a16="http://schemas.microsoft.com/office/drawing/2014/main" id="{AE7B01C7-EB3A-CAC4-BEA8-B584B9D04C0B}"/>
              </a:ext>
            </a:extLst>
          </p:cNvPr>
          <p:cNvSpPr/>
          <p:nvPr/>
        </p:nvSpPr>
        <p:spPr>
          <a:xfrm>
            <a:off x="289719" y="3460891"/>
            <a:ext cx="2988544"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 quanh thu</a:t>
            </a:r>
            <a:r>
              <a:rPr lang="en-US" sz="3600" b="1" i="1">
                <a:solidFill>
                  <a:srgbClr val="FF0000"/>
                </a:solidFill>
                <a:latin typeface="Times New Roman" pitchFamily="18" charset="0"/>
                <a:cs typeface="Times New Roman" pitchFamily="18" charset="0"/>
              </a:rPr>
              <a:t>yền</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37" name="Rectangle 36">
            <a:extLst>
              <a:ext uri="{FF2B5EF4-FFF2-40B4-BE49-F238E27FC236}">
                <a16:creationId xmlns="" xmlns:a16="http://schemas.microsoft.com/office/drawing/2014/main" id="{A11598AB-1B01-4621-2DE6-8DC15731B5FF}"/>
              </a:ext>
            </a:extLst>
          </p:cNvPr>
          <p:cNvSpPr/>
          <p:nvPr/>
        </p:nvSpPr>
        <p:spPr>
          <a:xfrm>
            <a:off x="3417251" y="3425494"/>
            <a:ext cx="2180186"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a:t>
            </a:r>
            <a:r>
              <a:rPr lang="en-US" sz="3600" b="1" i="1">
                <a:solidFill>
                  <a:srgbClr val="FF0000"/>
                </a:solidFill>
                <a:latin typeface="Times New Roman" pitchFamily="18" charset="0"/>
                <a:cs typeface="Times New Roman" pitchFamily="18" charset="0"/>
              </a:rPr>
              <a:t>l</a:t>
            </a:r>
            <a:r>
              <a:rPr lang="en-US" sz="3600" b="1" i="1">
                <a:solidFill>
                  <a:srgbClr val="0000CC"/>
                </a:solidFill>
                <a:latin typeface="Times New Roman" pitchFamily="18" charset="0"/>
                <a:cs typeface="Times New Roman" pitchFamily="18" charset="0"/>
              </a:rPr>
              <a:t>ượn </a:t>
            </a:r>
            <a:endParaRPr lang="en-US" sz="3600" b="1">
              <a:solidFill>
                <a:srgbClr val="0000CC"/>
              </a:solidFill>
              <a:latin typeface="Times New Roman" pitchFamily="18" charset="0"/>
              <a:cs typeface="Times New Roman" pitchFamily="18" charset="0"/>
            </a:endParaRPr>
          </a:p>
        </p:txBody>
      </p:sp>
      <p:sp>
        <p:nvSpPr>
          <p:cNvPr id="38" name="Rectangle 37">
            <a:extLst>
              <a:ext uri="{FF2B5EF4-FFF2-40B4-BE49-F238E27FC236}">
                <a16:creationId xmlns="" xmlns:a16="http://schemas.microsoft.com/office/drawing/2014/main" id="{E45102C9-D27A-9CEB-03B2-22DEBEAC1932}"/>
              </a:ext>
            </a:extLst>
          </p:cNvPr>
          <p:cNvSpPr/>
          <p:nvPr/>
        </p:nvSpPr>
        <p:spPr>
          <a:xfrm>
            <a:off x="528948" y="4142635"/>
            <a:ext cx="1410155"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ì </a:t>
            </a:r>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ào </a:t>
            </a:r>
            <a:endParaRPr lang="en-US" sz="3600" b="1">
              <a:solidFill>
                <a:srgbClr val="0000CC"/>
              </a:solidFill>
              <a:latin typeface="Times New Roman" pitchFamily="18" charset="0"/>
              <a:cs typeface="Times New Roman" pitchFamily="18" charset="0"/>
            </a:endParaRPr>
          </a:p>
        </p:txBody>
      </p:sp>
      <p:sp>
        <p:nvSpPr>
          <p:cNvPr id="39" name="Rectangle 38">
            <a:extLst>
              <a:ext uri="{FF2B5EF4-FFF2-40B4-BE49-F238E27FC236}">
                <a16:creationId xmlns="" xmlns:a16="http://schemas.microsoft.com/office/drawing/2014/main" id="{1D6824A2-D7A2-C4C4-3EA4-39D01D1AE4E6}"/>
              </a:ext>
            </a:extLst>
          </p:cNvPr>
          <p:cNvSpPr/>
          <p:nvPr/>
        </p:nvSpPr>
        <p:spPr>
          <a:xfrm>
            <a:off x="3487820" y="4073451"/>
            <a:ext cx="2109617"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v</a:t>
            </a:r>
            <a:r>
              <a:rPr lang="en-US" sz="3600" b="1" i="1">
                <a:solidFill>
                  <a:srgbClr val="FF0000"/>
                </a:solidFill>
                <a:latin typeface="Times New Roman" pitchFamily="18" charset="0"/>
                <a:cs typeface="Times New Roman" pitchFamily="18" charset="0"/>
              </a:rPr>
              <a:t>ỗ</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34" name="TextBox 33">
            <a:extLst>
              <a:ext uri="{FF2B5EF4-FFF2-40B4-BE49-F238E27FC236}">
                <a16:creationId xmlns="" xmlns:a16="http://schemas.microsoft.com/office/drawing/2014/main" id="{528AFF90-5814-F35C-265D-00C5000CB37B}"/>
              </a:ext>
            </a:extLst>
          </p:cNvPr>
          <p:cNvSpPr txBox="1"/>
          <p:nvPr/>
        </p:nvSpPr>
        <p:spPr>
          <a:xfrm>
            <a:off x="393551" y="5334000"/>
            <a:ext cx="5207150" cy="2308324"/>
          </a:xfrm>
          <a:prstGeom prst="rect">
            <a:avLst/>
          </a:prstGeom>
          <a:noFill/>
        </p:spPr>
        <p:txBody>
          <a:bodyPr wrap="square">
            <a:spAutoFit/>
          </a:bodyPr>
          <a:lstStyle/>
          <a:p>
            <a:pPr algn="just"/>
            <a:r>
              <a:rPr lang="en-US" sz="3600" b="1">
                <a:solidFill>
                  <a:srgbClr val="0000CC"/>
                </a:solidFill>
                <a:latin typeface="Times New Roman" pitchFamily="18" charset="0"/>
                <a:cs typeface="Times New Roman" pitchFamily="18" charset="0"/>
              </a:rPr>
              <a:t>   Một tờ </a:t>
            </a:r>
            <a:r>
              <a:rPr lang="en-US" sz="3600" b="1">
                <a:solidFill>
                  <a:srgbClr val="FF0000"/>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giấy </a:t>
            </a:r>
            <a:r>
              <a:rPr lang="en-US" sz="3600" b="1" smtClean="0">
                <a:solidFill>
                  <a:srgbClr val="0000CC"/>
                </a:solidFill>
                <a:latin typeface="Times New Roman" pitchFamily="18" charset="0"/>
                <a:cs typeface="Times New Roman" pitchFamily="18" charset="0"/>
              </a:rPr>
              <a:t>trắng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Cô gấp</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cong </a:t>
            </a:r>
            <a:r>
              <a:rPr lang="en-US" sz="3600" b="1" smtClean="0">
                <a:solidFill>
                  <a:srgbClr val="0000CC"/>
                </a:solidFill>
                <a:latin typeface="Times New Roman" pitchFamily="18" charset="0"/>
                <a:cs typeface="Times New Roman" pitchFamily="18" charset="0"/>
              </a:rPr>
              <a:t>cong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Thoắt cái</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đã </a:t>
            </a:r>
            <a:r>
              <a:rPr lang="en-US" sz="3600" b="1" smtClean="0">
                <a:solidFill>
                  <a:srgbClr val="0000CC"/>
                </a:solidFill>
                <a:latin typeface="Times New Roman" pitchFamily="18" charset="0"/>
                <a:cs typeface="Times New Roman" pitchFamily="18" charset="0"/>
              </a:rPr>
              <a:t>xong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Chiếc thuyền</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xinh quá</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24592128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623719" y="2679192"/>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89917"/>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050082"/>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p:cNvSpPr txBox="1">
            <a:spLocks noChangeArrowheads="1"/>
          </p:cNvSpPr>
          <p:nvPr/>
        </p:nvSpPr>
        <p:spPr bwMode="auto">
          <a:xfrm>
            <a:off x="4175919" y="1266918"/>
            <a:ext cx="78485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 Tiết 1 – 2)</a:t>
            </a:r>
            <a:endParaRPr lang="en-US" sz="3200" b="1">
              <a:solidFill>
                <a:srgbClr val="0000FF"/>
              </a:solidFill>
              <a:effectLst>
                <a:outerShdw blurRad="38100" dist="38100" dir="2700000" algn="tl">
                  <a:srgbClr val="000000">
                    <a:alpha val="43137"/>
                  </a:srgbClr>
                </a:outerShdw>
              </a:effectLst>
              <a:latin typeface="Times New Roman" pitchFamily="18" charset="0"/>
            </a:endParaRPr>
          </a:p>
        </p:txBody>
      </p:sp>
      <p:sp>
        <p:nvSpPr>
          <p:cNvPr id="49" name="Rectangle 48">
            <a:extLst>
              <a:ext uri="{FF2B5EF4-FFF2-40B4-BE49-F238E27FC236}">
                <a16:creationId xmlns="" xmlns:a16="http://schemas.microsoft.com/office/drawing/2014/main" id="{28A5F0A3-A0F4-ADB4-0C00-F3C4C0209B66}"/>
              </a:ext>
            </a:extLst>
          </p:cNvPr>
          <p:cNvSpPr/>
          <p:nvPr/>
        </p:nvSpPr>
        <p:spPr>
          <a:xfrm>
            <a:off x="5753101" y="2685871"/>
            <a:ext cx="10233818"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Câu </a:t>
            </a:r>
            <a:r>
              <a:rPr lang="en-US" sz="3600" b="1">
                <a:solidFill>
                  <a:srgbClr val="FF0000"/>
                </a:solidFill>
                <a:latin typeface="Times New Roman" pitchFamily="18" charset="0"/>
                <a:cs typeface="Times New Roman" pitchFamily="18" charset="0"/>
              </a:rPr>
              <a:t>3</a:t>
            </a:r>
            <a:r>
              <a:rPr lang="vi-VN" sz="3600" b="1">
                <a:solidFill>
                  <a:srgbClr val="FF0000"/>
                </a:solidFill>
                <a:latin typeface="Times New Roman" pitchFamily="18" charset="0"/>
                <a:cs typeface="Times New Roman" pitchFamily="18" charset="0"/>
              </a:rPr>
              <a:t>:  Theo em hai dòng thơ: (Biết bao điều l</a:t>
            </a:r>
            <a:r>
              <a:rPr lang="en-US" sz="3600" b="1">
                <a:solidFill>
                  <a:srgbClr val="FF0000"/>
                </a:solidFill>
                <a:latin typeface="Times New Roman" pitchFamily="18" charset="0"/>
                <a:cs typeface="Times New Roman" pitchFamily="18" charset="0"/>
              </a:rPr>
              <a:t>ạ</a:t>
            </a:r>
            <a:r>
              <a:rPr lang="vi-VN" sz="3600" b="1">
                <a:solidFill>
                  <a:srgbClr val="FF0000"/>
                </a:solidFill>
                <a:latin typeface="Times New Roman" pitchFamily="18" charset="0"/>
                <a:cs typeface="Times New Roman" pitchFamily="18" charset="0"/>
              </a:rPr>
              <a:t>, từ bàn tay cô) muốn nói điều gì?</a:t>
            </a:r>
            <a:endParaRPr lang="en-US" sz="3600" b="1">
              <a:solidFill>
                <a:srgbClr val="FF0000"/>
              </a:solidFill>
              <a:latin typeface="Times New Roman" pitchFamily="18" charset="0"/>
              <a:cs typeface="Times New Roman" pitchFamily="18" charset="0"/>
            </a:endParaRPr>
          </a:p>
        </p:txBody>
      </p:sp>
      <p:sp>
        <p:nvSpPr>
          <p:cNvPr id="50" name="Rectangle 49">
            <a:extLst>
              <a:ext uri="{FF2B5EF4-FFF2-40B4-BE49-F238E27FC236}">
                <a16:creationId xmlns="" xmlns:a16="http://schemas.microsoft.com/office/drawing/2014/main" id="{416BAA37-88ED-4177-A0BF-F251AA372D56}"/>
              </a:ext>
            </a:extLst>
          </p:cNvPr>
          <p:cNvSpPr/>
          <p:nvPr/>
        </p:nvSpPr>
        <p:spPr>
          <a:xfrm>
            <a:off x="6324807" y="4149021"/>
            <a:ext cx="9662112" cy="646331"/>
          </a:xfrm>
          <a:prstGeom prst="rect">
            <a:avLst/>
          </a:prstGeom>
        </p:spPr>
        <p:txBody>
          <a:bodyPr wrap="square">
            <a:spAutoFit/>
          </a:bodyPr>
          <a:lstStyle/>
          <a:p>
            <a:pPr algn="just"/>
            <a:r>
              <a:rPr lang="nl-NL" sz="3600" b="1" smtClean="0">
                <a:solidFill>
                  <a:srgbClr val="0000CC"/>
                </a:solidFill>
                <a:latin typeface="Times New Roman" pitchFamily="18" charset="0"/>
                <a:cs typeface="Times New Roman" pitchFamily="18" charset="0"/>
              </a:rPr>
              <a:t>a. </a:t>
            </a:r>
            <a:r>
              <a:rPr lang="nl-NL" sz="3600" b="1">
                <a:solidFill>
                  <a:srgbClr val="0000CC"/>
                </a:solidFill>
                <a:latin typeface="Times New Roman" pitchFamily="18" charset="0"/>
                <a:cs typeface="Times New Roman" pitchFamily="18" charset="0"/>
              </a:rPr>
              <a:t>Cô </a:t>
            </a:r>
            <a:r>
              <a:rPr lang="nl-NL" sz="3600" b="1" smtClean="0">
                <a:solidFill>
                  <a:srgbClr val="0000CC"/>
                </a:solidFill>
                <a:latin typeface="Times New Roman" pitchFamily="18" charset="0"/>
                <a:cs typeface="Times New Roman" pitchFamily="18" charset="0"/>
              </a:rPr>
              <a:t>có phép màu.</a:t>
            </a:r>
            <a:endParaRPr lang="nl-NL" sz="3600" b="1">
              <a:solidFill>
                <a:srgbClr val="0000CC"/>
              </a:solidFill>
              <a:latin typeface="Times New Roman" pitchFamily="18" charset="0"/>
              <a:cs typeface="Times New Roman" pitchFamily="18" charset="0"/>
            </a:endParaRPr>
          </a:p>
        </p:txBody>
      </p:sp>
      <p:sp>
        <p:nvSpPr>
          <p:cNvPr id="33" name="Rectangle 32">
            <a:extLst>
              <a:ext uri="{FF2B5EF4-FFF2-40B4-BE49-F238E27FC236}">
                <a16:creationId xmlns="" xmlns:a16="http://schemas.microsoft.com/office/drawing/2014/main" id="{C7900CEE-4701-00EE-F4B6-366FD807B91A}"/>
              </a:ext>
            </a:extLst>
          </p:cNvPr>
          <p:cNvSpPr/>
          <p:nvPr/>
        </p:nvSpPr>
        <p:spPr>
          <a:xfrm>
            <a:off x="535064" y="2819400"/>
            <a:ext cx="2438400"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Giấy </a:t>
            </a:r>
            <a:r>
              <a:rPr lang="en-US" sz="3600" b="1" i="1">
                <a:solidFill>
                  <a:srgbClr val="FF0000"/>
                </a:solidFill>
                <a:latin typeface="Times New Roman" pitchFamily="18" charset="0"/>
                <a:cs typeface="Times New Roman" pitchFamily="18" charset="0"/>
              </a:rPr>
              <a:t>tr</a:t>
            </a:r>
            <a:r>
              <a:rPr lang="en-US" sz="3600" b="1" i="1">
                <a:solidFill>
                  <a:srgbClr val="0000CC"/>
                </a:solidFill>
                <a:latin typeface="Times New Roman" pitchFamily="18" charset="0"/>
                <a:cs typeface="Times New Roman" pitchFamily="18" charset="0"/>
              </a:rPr>
              <a:t>ắng </a:t>
            </a:r>
            <a:endParaRPr lang="en-US" sz="3600" b="1">
              <a:solidFill>
                <a:srgbClr val="0000CC"/>
              </a:solidFill>
              <a:latin typeface="Times New Roman" pitchFamily="18" charset="0"/>
              <a:cs typeface="Times New Roman" pitchFamily="18" charset="0"/>
            </a:endParaRPr>
          </a:p>
        </p:txBody>
      </p:sp>
      <p:sp>
        <p:nvSpPr>
          <p:cNvPr id="34" name="Rectangle 33">
            <a:extLst>
              <a:ext uri="{FF2B5EF4-FFF2-40B4-BE49-F238E27FC236}">
                <a16:creationId xmlns="" xmlns:a16="http://schemas.microsoft.com/office/drawing/2014/main" id="{CB855102-B6EC-8AF3-6A34-BBA3A5ECA92B}"/>
              </a:ext>
            </a:extLst>
          </p:cNvPr>
          <p:cNvSpPr/>
          <p:nvPr/>
        </p:nvSpPr>
        <p:spPr>
          <a:xfrm>
            <a:off x="3557514" y="2799627"/>
            <a:ext cx="2039924"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n</a:t>
            </a:r>
            <a:r>
              <a:rPr lang="en-US" sz="3600" b="1" i="1">
                <a:solidFill>
                  <a:srgbClr val="0000CC"/>
                </a:solidFill>
                <a:latin typeface="Times New Roman" pitchFamily="18" charset="0"/>
                <a:cs typeface="Times New Roman" pitchFamily="18" charset="0"/>
              </a:rPr>
              <a:t>ắng toả </a:t>
            </a:r>
            <a:endParaRPr lang="en-US" sz="3600" b="1">
              <a:solidFill>
                <a:srgbClr val="0000CC"/>
              </a:solidFill>
              <a:latin typeface="Times New Roman" pitchFamily="18" charset="0"/>
              <a:cs typeface="Times New Roman" pitchFamily="18" charset="0"/>
            </a:endParaRPr>
          </a:p>
        </p:txBody>
      </p:sp>
      <p:sp>
        <p:nvSpPr>
          <p:cNvPr id="35" name="Rectangle 34">
            <a:extLst>
              <a:ext uri="{FF2B5EF4-FFF2-40B4-BE49-F238E27FC236}">
                <a16:creationId xmlns="" xmlns:a16="http://schemas.microsoft.com/office/drawing/2014/main" id="{AE7B01C7-EB3A-CAC4-BEA8-B584B9D04C0B}"/>
              </a:ext>
            </a:extLst>
          </p:cNvPr>
          <p:cNvSpPr/>
          <p:nvPr/>
        </p:nvSpPr>
        <p:spPr>
          <a:xfrm>
            <a:off x="289719" y="3460891"/>
            <a:ext cx="2988544"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 quanh thu</a:t>
            </a:r>
            <a:r>
              <a:rPr lang="en-US" sz="3600" b="1" i="1">
                <a:solidFill>
                  <a:srgbClr val="FF0000"/>
                </a:solidFill>
                <a:latin typeface="Times New Roman" pitchFamily="18" charset="0"/>
                <a:cs typeface="Times New Roman" pitchFamily="18" charset="0"/>
              </a:rPr>
              <a:t>yền</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 xmlns:a16="http://schemas.microsoft.com/office/drawing/2014/main" id="{A11598AB-1B01-4621-2DE6-8DC15731B5FF}"/>
              </a:ext>
            </a:extLst>
          </p:cNvPr>
          <p:cNvSpPr/>
          <p:nvPr/>
        </p:nvSpPr>
        <p:spPr>
          <a:xfrm>
            <a:off x="3417251" y="3425494"/>
            <a:ext cx="2180186"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a:t>
            </a:r>
            <a:r>
              <a:rPr lang="en-US" sz="3600" b="1" i="1">
                <a:solidFill>
                  <a:srgbClr val="FF0000"/>
                </a:solidFill>
                <a:latin typeface="Times New Roman" pitchFamily="18" charset="0"/>
                <a:cs typeface="Times New Roman" pitchFamily="18" charset="0"/>
              </a:rPr>
              <a:t>l</a:t>
            </a:r>
            <a:r>
              <a:rPr lang="en-US" sz="3600" b="1" i="1">
                <a:solidFill>
                  <a:srgbClr val="0000CC"/>
                </a:solidFill>
                <a:latin typeface="Times New Roman" pitchFamily="18" charset="0"/>
                <a:cs typeface="Times New Roman" pitchFamily="18" charset="0"/>
              </a:rPr>
              <a:t>ượn </a:t>
            </a:r>
            <a:endParaRPr lang="en-US" sz="3600" b="1">
              <a:solidFill>
                <a:srgbClr val="0000CC"/>
              </a:solidFill>
              <a:latin typeface="Times New Roman" pitchFamily="18" charset="0"/>
              <a:cs typeface="Times New Roman" pitchFamily="18" charset="0"/>
            </a:endParaRPr>
          </a:p>
        </p:txBody>
      </p:sp>
      <p:sp>
        <p:nvSpPr>
          <p:cNvPr id="37" name="Rectangle 36">
            <a:extLst>
              <a:ext uri="{FF2B5EF4-FFF2-40B4-BE49-F238E27FC236}">
                <a16:creationId xmlns="" xmlns:a16="http://schemas.microsoft.com/office/drawing/2014/main" id="{E45102C9-D27A-9CEB-03B2-22DEBEAC1932}"/>
              </a:ext>
            </a:extLst>
          </p:cNvPr>
          <p:cNvSpPr/>
          <p:nvPr/>
        </p:nvSpPr>
        <p:spPr>
          <a:xfrm>
            <a:off x="528948" y="4142635"/>
            <a:ext cx="1410155"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ì </a:t>
            </a:r>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ào </a:t>
            </a:r>
            <a:endParaRPr lang="en-US" sz="3600" b="1">
              <a:solidFill>
                <a:srgbClr val="0000CC"/>
              </a:solidFill>
              <a:latin typeface="Times New Roman" pitchFamily="18" charset="0"/>
              <a:cs typeface="Times New Roman" pitchFamily="18" charset="0"/>
            </a:endParaRPr>
          </a:p>
        </p:txBody>
      </p:sp>
      <p:sp>
        <p:nvSpPr>
          <p:cNvPr id="38" name="Rectangle 37">
            <a:extLst>
              <a:ext uri="{FF2B5EF4-FFF2-40B4-BE49-F238E27FC236}">
                <a16:creationId xmlns="" xmlns:a16="http://schemas.microsoft.com/office/drawing/2014/main" id="{1D6824A2-D7A2-C4C4-3EA4-39D01D1AE4E6}"/>
              </a:ext>
            </a:extLst>
          </p:cNvPr>
          <p:cNvSpPr/>
          <p:nvPr/>
        </p:nvSpPr>
        <p:spPr>
          <a:xfrm>
            <a:off x="3487820" y="4073451"/>
            <a:ext cx="2109617"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v</a:t>
            </a:r>
            <a:r>
              <a:rPr lang="en-US" sz="3600" b="1" i="1">
                <a:solidFill>
                  <a:srgbClr val="FF0000"/>
                </a:solidFill>
                <a:latin typeface="Times New Roman" pitchFamily="18" charset="0"/>
                <a:cs typeface="Times New Roman" pitchFamily="18" charset="0"/>
              </a:rPr>
              <a:t>ỗ</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39" name="Rectangle 38">
            <a:extLst>
              <a:ext uri="{FF2B5EF4-FFF2-40B4-BE49-F238E27FC236}">
                <a16:creationId xmlns="" xmlns:a16="http://schemas.microsoft.com/office/drawing/2014/main" id="{416BAA37-88ED-4177-A0BF-F251AA372D56}"/>
              </a:ext>
            </a:extLst>
          </p:cNvPr>
          <p:cNvSpPr/>
          <p:nvPr/>
        </p:nvSpPr>
        <p:spPr>
          <a:xfrm>
            <a:off x="6324807" y="5010834"/>
            <a:ext cx="9662112" cy="646331"/>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b. Cô rất khéo tay.</a:t>
            </a:r>
          </a:p>
        </p:txBody>
      </p:sp>
      <p:sp>
        <p:nvSpPr>
          <p:cNvPr id="42" name="Rectangle 41">
            <a:extLst>
              <a:ext uri="{FF2B5EF4-FFF2-40B4-BE49-F238E27FC236}">
                <a16:creationId xmlns="" xmlns:a16="http://schemas.microsoft.com/office/drawing/2014/main" id="{416BAA37-88ED-4177-A0BF-F251AA372D56}"/>
              </a:ext>
            </a:extLst>
          </p:cNvPr>
          <p:cNvSpPr/>
          <p:nvPr/>
        </p:nvSpPr>
        <p:spPr>
          <a:xfrm>
            <a:off x="6324807" y="5943600"/>
            <a:ext cx="9662112" cy="646331"/>
          </a:xfrm>
          <a:prstGeom prst="rect">
            <a:avLst/>
          </a:prstGeom>
        </p:spPr>
        <p:txBody>
          <a:bodyPr wrap="square">
            <a:spAutoFit/>
          </a:bodyPr>
          <a:lstStyle/>
          <a:p>
            <a:pPr algn="just"/>
            <a:r>
              <a:rPr lang="nl-NL" sz="3600" b="1" smtClean="0">
                <a:solidFill>
                  <a:srgbClr val="0000CC"/>
                </a:solidFill>
                <a:latin typeface="Times New Roman" pitchFamily="18" charset="0"/>
                <a:cs typeface="Times New Roman" pitchFamily="18" charset="0"/>
              </a:rPr>
              <a:t>c. Cô được học sinh rất yêu quý.</a:t>
            </a:r>
            <a:endParaRPr lang="nl-NL" sz="3600" b="1">
              <a:solidFill>
                <a:srgbClr val="0000CC"/>
              </a:solidFill>
              <a:latin typeface="Times New Roman" pitchFamily="18" charset="0"/>
              <a:cs typeface="Times New Roman" pitchFamily="18" charset="0"/>
            </a:endParaRPr>
          </a:p>
        </p:txBody>
      </p:sp>
      <p:sp>
        <p:nvSpPr>
          <p:cNvPr id="40" name="TextBox 39">
            <a:extLst>
              <a:ext uri="{FF2B5EF4-FFF2-40B4-BE49-F238E27FC236}">
                <a16:creationId xmlns="" xmlns:a16="http://schemas.microsoft.com/office/drawing/2014/main" id="{528AFF90-5814-F35C-265D-00C5000CB37B}"/>
              </a:ext>
            </a:extLst>
          </p:cNvPr>
          <p:cNvSpPr txBox="1"/>
          <p:nvPr/>
        </p:nvSpPr>
        <p:spPr>
          <a:xfrm>
            <a:off x="393551" y="5334000"/>
            <a:ext cx="5207150" cy="2308324"/>
          </a:xfrm>
          <a:prstGeom prst="rect">
            <a:avLst/>
          </a:prstGeom>
          <a:noFill/>
        </p:spPr>
        <p:txBody>
          <a:bodyPr wrap="square">
            <a:spAutoFit/>
          </a:bodyPr>
          <a:lstStyle/>
          <a:p>
            <a:pPr algn="just"/>
            <a:r>
              <a:rPr lang="en-US" sz="3600" b="1">
                <a:solidFill>
                  <a:srgbClr val="0000CC"/>
                </a:solidFill>
                <a:latin typeface="Times New Roman" pitchFamily="18" charset="0"/>
                <a:cs typeface="Times New Roman" pitchFamily="18" charset="0"/>
              </a:rPr>
              <a:t>   Một tờ </a:t>
            </a:r>
            <a:r>
              <a:rPr lang="en-US" sz="3600" b="1">
                <a:solidFill>
                  <a:srgbClr val="FF0000"/>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giấy </a:t>
            </a:r>
            <a:r>
              <a:rPr lang="en-US" sz="3600" b="1" smtClean="0">
                <a:solidFill>
                  <a:srgbClr val="0000CC"/>
                </a:solidFill>
                <a:latin typeface="Times New Roman" pitchFamily="18" charset="0"/>
                <a:cs typeface="Times New Roman" pitchFamily="18" charset="0"/>
              </a:rPr>
              <a:t>trắng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Cô gấp</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cong </a:t>
            </a:r>
            <a:r>
              <a:rPr lang="en-US" sz="3600" b="1" smtClean="0">
                <a:solidFill>
                  <a:srgbClr val="0000CC"/>
                </a:solidFill>
                <a:latin typeface="Times New Roman" pitchFamily="18" charset="0"/>
                <a:cs typeface="Times New Roman" pitchFamily="18" charset="0"/>
              </a:rPr>
              <a:t>cong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Thoắt cái</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đã </a:t>
            </a:r>
            <a:r>
              <a:rPr lang="en-US" sz="3600" b="1" smtClean="0">
                <a:solidFill>
                  <a:srgbClr val="0000CC"/>
                </a:solidFill>
                <a:latin typeface="Times New Roman" pitchFamily="18" charset="0"/>
                <a:cs typeface="Times New Roman" pitchFamily="18" charset="0"/>
              </a:rPr>
              <a:t>xong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Chiếc thuyền</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xinh quá</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78812081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50"/>
                                        </p:tgtEl>
                                      </p:cBhvr>
                                    </p:animEffect>
                                    <p:set>
                                      <p:cBhvr>
                                        <p:cTn id="27" dur="1" fill="hold">
                                          <p:stCondLst>
                                            <p:cond delay="499"/>
                                          </p:stCondLst>
                                        </p:cTn>
                                        <p:tgtEl>
                                          <p:spTgt spid="50"/>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42"/>
                                        </p:tgtEl>
                                      </p:cBhvr>
                                    </p:animEffect>
                                    <p:set>
                                      <p:cBhvr>
                                        <p:cTn id="30"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0" grpId="1"/>
      <p:bldP spid="39" grpId="0"/>
      <p:bldP spid="42" grpId="0"/>
      <p:bldP spid="4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623719" y="2679192"/>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89917"/>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050082"/>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p:cNvSpPr txBox="1">
            <a:spLocks noChangeArrowheads="1"/>
          </p:cNvSpPr>
          <p:nvPr/>
        </p:nvSpPr>
        <p:spPr bwMode="auto">
          <a:xfrm>
            <a:off x="4175919" y="1266918"/>
            <a:ext cx="78485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 Tiết 1 – 2)</a:t>
            </a:r>
            <a:endParaRPr lang="en-US" sz="3200" b="1">
              <a:solidFill>
                <a:srgbClr val="0000FF"/>
              </a:solidFill>
              <a:effectLst>
                <a:outerShdw blurRad="38100" dist="38100" dir="2700000" algn="tl">
                  <a:srgbClr val="000000">
                    <a:alpha val="43137"/>
                  </a:srgbClr>
                </a:outerShdw>
              </a:effectLst>
              <a:latin typeface="Times New Roman" pitchFamily="18" charset="0"/>
            </a:endParaRPr>
          </a:p>
        </p:txBody>
      </p:sp>
      <p:sp>
        <p:nvSpPr>
          <p:cNvPr id="51" name="Rectangle 50">
            <a:extLst>
              <a:ext uri="{FF2B5EF4-FFF2-40B4-BE49-F238E27FC236}">
                <a16:creationId xmlns="" xmlns:a16="http://schemas.microsoft.com/office/drawing/2014/main" id="{B74039C3-94C7-0CC1-5D8B-B947CF65ED12}"/>
              </a:ext>
            </a:extLst>
          </p:cNvPr>
          <p:cNvSpPr/>
          <p:nvPr/>
        </p:nvSpPr>
        <p:spPr>
          <a:xfrm>
            <a:off x="5715320" y="2971800"/>
            <a:ext cx="10233818"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Câu 4: Tìm những c</a:t>
            </a:r>
            <a:r>
              <a:rPr lang="en-US" sz="3600" b="1">
                <a:solidFill>
                  <a:srgbClr val="FF0000"/>
                </a:solidFill>
                <a:latin typeface="Times New Roman" pitchFamily="18" charset="0"/>
                <a:cs typeface="Times New Roman" pitchFamily="18" charset="0"/>
              </a:rPr>
              <a:t>â</a:t>
            </a:r>
            <a:r>
              <a:rPr lang="vi-VN" sz="3600" b="1">
                <a:solidFill>
                  <a:srgbClr val="FF0000"/>
                </a:solidFill>
                <a:latin typeface="Times New Roman" pitchFamily="18" charset="0"/>
                <a:cs typeface="Times New Roman" pitchFamily="18" charset="0"/>
              </a:rPr>
              <a:t>u thơ nói về sự khéo léo của cô giáo khi hướng dẫn học sinh làm thủ công? </a:t>
            </a:r>
            <a:endParaRPr lang="en-US" sz="3600" b="1">
              <a:solidFill>
                <a:srgbClr val="FF0000"/>
              </a:solidFill>
              <a:latin typeface="Times New Roman" pitchFamily="18" charset="0"/>
              <a:cs typeface="Times New Roman" pitchFamily="18" charset="0"/>
            </a:endParaRPr>
          </a:p>
        </p:txBody>
      </p:sp>
      <p:sp>
        <p:nvSpPr>
          <p:cNvPr id="52" name="Rectangle 51">
            <a:extLst>
              <a:ext uri="{FF2B5EF4-FFF2-40B4-BE49-F238E27FC236}">
                <a16:creationId xmlns="" xmlns:a16="http://schemas.microsoft.com/office/drawing/2014/main" id="{CDBB3BF0-DB54-A705-EA85-89396D67C5D9}"/>
              </a:ext>
            </a:extLst>
          </p:cNvPr>
          <p:cNvSpPr/>
          <p:nvPr/>
        </p:nvSpPr>
        <p:spPr>
          <a:xfrm>
            <a:off x="5852318" y="4417874"/>
            <a:ext cx="10210801" cy="1754326"/>
          </a:xfrm>
          <a:prstGeom prst="rect">
            <a:avLst/>
          </a:prstGeom>
        </p:spPr>
        <p:txBody>
          <a:bodyPr wrap="square">
            <a:spAutoFit/>
          </a:bodyPr>
          <a:lstStyle/>
          <a:p>
            <a:pPr indent="625475">
              <a:spcBef>
                <a:spcPts val="600"/>
              </a:spcBef>
            </a:pPr>
            <a:r>
              <a:rPr lang="en-US" sz="3600" b="1">
                <a:solidFill>
                  <a:srgbClr val="0000CC"/>
                </a:solidFill>
                <a:latin typeface="Times New Roman" pitchFamily="18" charset="0"/>
                <a:cs typeface="Times New Roman" pitchFamily="18" charset="0"/>
              </a:rPr>
              <a:t>Cô gấp cong cong; Thoắt cái đã xong; Mềm mại tay cô; Cô cắt rất nhanh; Biết bao điều lạ; Từ bàn tay cô.</a:t>
            </a:r>
          </a:p>
        </p:txBody>
      </p:sp>
      <p:sp>
        <p:nvSpPr>
          <p:cNvPr id="33" name="Rectangle 32">
            <a:extLst>
              <a:ext uri="{FF2B5EF4-FFF2-40B4-BE49-F238E27FC236}">
                <a16:creationId xmlns="" xmlns:a16="http://schemas.microsoft.com/office/drawing/2014/main" id="{C7900CEE-4701-00EE-F4B6-366FD807B91A}"/>
              </a:ext>
            </a:extLst>
          </p:cNvPr>
          <p:cNvSpPr/>
          <p:nvPr/>
        </p:nvSpPr>
        <p:spPr>
          <a:xfrm>
            <a:off x="535064" y="2819400"/>
            <a:ext cx="2438400"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Giấy </a:t>
            </a:r>
            <a:r>
              <a:rPr lang="en-US" sz="3600" b="1" i="1">
                <a:solidFill>
                  <a:srgbClr val="FF0000"/>
                </a:solidFill>
                <a:latin typeface="Times New Roman" pitchFamily="18" charset="0"/>
                <a:cs typeface="Times New Roman" pitchFamily="18" charset="0"/>
              </a:rPr>
              <a:t>tr</a:t>
            </a:r>
            <a:r>
              <a:rPr lang="en-US" sz="3600" b="1" i="1">
                <a:solidFill>
                  <a:srgbClr val="0000CC"/>
                </a:solidFill>
                <a:latin typeface="Times New Roman" pitchFamily="18" charset="0"/>
                <a:cs typeface="Times New Roman" pitchFamily="18" charset="0"/>
              </a:rPr>
              <a:t>ắng </a:t>
            </a:r>
            <a:endParaRPr lang="en-US" sz="3600" b="1">
              <a:solidFill>
                <a:srgbClr val="0000CC"/>
              </a:solidFill>
              <a:latin typeface="Times New Roman" pitchFamily="18" charset="0"/>
              <a:cs typeface="Times New Roman" pitchFamily="18" charset="0"/>
            </a:endParaRPr>
          </a:p>
        </p:txBody>
      </p:sp>
      <p:sp>
        <p:nvSpPr>
          <p:cNvPr id="34" name="Rectangle 33">
            <a:extLst>
              <a:ext uri="{FF2B5EF4-FFF2-40B4-BE49-F238E27FC236}">
                <a16:creationId xmlns="" xmlns:a16="http://schemas.microsoft.com/office/drawing/2014/main" id="{CB855102-B6EC-8AF3-6A34-BBA3A5ECA92B}"/>
              </a:ext>
            </a:extLst>
          </p:cNvPr>
          <p:cNvSpPr/>
          <p:nvPr/>
        </p:nvSpPr>
        <p:spPr>
          <a:xfrm>
            <a:off x="3557514" y="2799627"/>
            <a:ext cx="2039924"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n</a:t>
            </a:r>
            <a:r>
              <a:rPr lang="en-US" sz="3600" b="1" i="1">
                <a:solidFill>
                  <a:srgbClr val="0000CC"/>
                </a:solidFill>
                <a:latin typeface="Times New Roman" pitchFamily="18" charset="0"/>
                <a:cs typeface="Times New Roman" pitchFamily="18" charset="0"/>
              </a:rPr>
              <a:t>ắng toả </a:t>
            </a:r>
            <a:endParaRPr lang="en-US" sz="3600" b="1">
              <a:solidFill>
                <a:srgbClr val="0000CC"/>
              </a:solidFill>
              <a:latin typeface="Times New Roman" pitchFamily="18" charset="0"/>
              <a:cs typeface="Times New Roman" pitchFamily="18" charset="0"/>
            </a:endParaRPr>
          </a:p>
        </p:txBody>
      </p:sp>
      <p:sp>
        <p:nvSpPr>
          <p:cNvPr id="35" name="Rectangle 34">
            <a:extLst>
              <a:ext uri="{FF2B5EF4-FFF2-40B4-BE49-F238E27FC236}">
                <a16:creationId xmlns="" xmlns:a16="http://schemas.microsoft.com/office/drawing/2014/main" id="{AE7B01C7-EB3A-CAC4-BEA8-B584B9D04C0B}"/>
              </a:ext>
            </a:extLst>
          </p:cNvPr>
          <p:cNvSpPr/>
          <p:nvPr/>
        </p:nvSpPr>
        <p:spPr>
          <a:xfrm>
            <a:off x="289719" y="3460891"/>
            <a:ext cx="2988544"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 quanh thu</a:t>
            </a:r>
            <a:r>
              <a:rPr lang="en-US" sz="3600" b="1" i="1">
                <a:solidFill>
                  <a:srgbClr val="FF0000"/>
                </a:solidFill>
                <a:latin typeface="Times New Roman" pitchFamily="18" charset="0"/>
                <a:cs typeface="Times New Roman" pitchFamily="18" charset="0"/>
              </a:rPr>
              <a:t>yền</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 xmlns:a16="http://schemas.microsoft.com/office/drawing/2014/main" id="{A11598AB-1B01-4621-2DE6-8DC15731B5FF}"/>
              </a:ext>
            </a:extLst>
          </p:cNvPr>
          <p:cNvSpPr/>
          <p:nvPr/>
        </p:nvSpPr>
        <p:spPr>
          <a:xfrm>
            <a:off x="3417251" y="3425494"/>
            <a:ext cx="2180186"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a:t>
            </a:r>
            <a:r>
              <a:rPr lang="en-US" sz="3600" b="1" i="1">
                <a:solidFill>
                  <a:srgbClr val="FF0000"/>
                </a:solidFill>
                <a:latin typeface="Times New Roman" pitchFamily="18" charset="0"/>
                <a:cs typeface="Times New Roman" pitchFamily="18" charset="0"/>
              </a:rPr>
              <a:t>l</a:t>
            </a:r>
            <a:r>
              <a:rPr lang="en-US" sz="3600" b="1" i="1">
                <a:solidFill>
                  <a:srgbClr val="0000CC"/>
                </a:solidFill>
                <a:latin typeface="Times New Roman" pitchFamily="18" charset="0"/>
                <a:cs typeface="Times New Roman" pitchFamily="18" charset="0"/>
              </a:rPr>
              <a:t>ượn </a:t>
            </a:r>
            <a:endParaRPr lang="en-US" sz="3600" b="1">
              <a:solidFill>
                <a:srgbClr val="0000CC"/>
              </a:solidFill>
              <a:latin typeface="Times New Roman" pitchFamily="18" charset="0"/>
              <a:cs typeface="Times New Roman" pitchFamily="18" charset="0"/>
            </a:endParaRPr>
          </a:p>
        </p:txBody>
      </p:sp>
      <p:sp>
        <p:nvSpPr>
          <p:cNvPr id="37" name="Rectangle 36">
            <a:extLst>
              <a:ext uri="{FF2B5EF4-FFF2-40B4-BE49-F238E27FC236}">
                <a16:creationId xmlns="" xmlns:a16="http://schemas.microsoft.com/office/drawing/2014/main" id="{E45102C9-D27A-9CEB-03B2-22DEBEAC1932}"/>
              </a:ext>
            </a:extLst>
          </p:cNvPr>
          <p:cNvSpPr/>
          <p:nvPr/>
        </p:nvSpPr>
        <p:spPr>
          <a:xfrm>
            <a:off x="528948" y="4142635"/>
            <a:ext cx="1410155"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ì </a:t>
            </a:r>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ào </a:t>
            </a:r>
            <a:endParaRPr lang="en-US" sz="3600" b="1">
              <a:solidFill>
                <a:srgbClr val="0000CC"/>
              </a:solidFill>
              <a:latin typeface="Times New Roman" pitchFamily="18" charset="0"/>
              <a:cs typeface="Times New Roman" pitchFamily="18" charset="0"/>
            </a:endParaRPr>
          </a:p>
        </p:txBody>
      </p:sp>
      <p:sp>
        <p:nvSpPr>
          <p:cNvPr id="38" name="Rectangle 37">
            <a:extLst>
              <a:ext uri="{FF2B5EF4-FFF2-40B4-BE49-F238E27FC236}">
                <a16:creationId xmlns="" xmlns:a16="http://schemas.microsoft.com/office/drawing/2014/main" id="{1D6824A2-D7A2-C4C4-3EA4-39D01D1AE4E6}"/>
              </a:ext>
            </a:extLst>
          </p:cNvPr>
          <p:cNvSpPr/>
          <p:nvPr/>
        </p:nvSpPr>
        <p:spPr>
          <a:xfrm>
            <a:off x="3487820" y="4073451"/>
            <a:ext cx="2109617"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v</a:t>
            </a:r>
            <a:r>
              <a:rPr lang="en-US" sz="3600" b="1" i="1">
                <a:solidFill>
                  <a:srgbClr val="FF0000"/>
                </a:solidFill>
                <a:latin typeface="Times New Roman" pitchFamily="18" charset="0"/>
                <a:cs typeface="Times New Roman" pitchFamily="18" charset="0"/>
              </a:rPr>
              <a:t>ỗ</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24" name="TextBox 23">
            <a:extLst>
              <a:ext uri="{FF2B5EF4-FFF2-40B4-BE49-F238E27FC236}">
                <a16:creationId xmlns="" xmlns:a16="http://schemas.microsoft.com/office/drawing/2014/main" id="{528AFF90-5814-F35C-265D-00C5000CB37B}"/>
              </a:ext>
            </a:extLst>
          </p:cNvPr>
          <p:cNvSpPr txBox="1"/>
          <p:nvPr/>
        </p:nvSpPr>
        <p:spPr>
          <a:xfrm>
            <a:off x="393551" y="5334000"/>
            <a:ext cx="5207150" cy="2308324"/>
          </a:xfrm>
          <a:prstGeom prst="rect">
            <a:avLst/>
          </a:prstGeom>
          <a:noFill/>
        </p:spPr>
        <p:txBody>
          <a:bodyPr wrap="square">
            <a:spAutoFit/>
          </a:bodyPr>
          <a:lstStyle/>
          <a:p>
            <a:pPr algn="just"/>
            <a:r>
              <a:rPr lang="en-US" sz="3600" b="1">
                <a:solidFill>
                  <a:srgbClr val="0000CC"/>
                </a:solidFill>
                <a:latin typeface="Times New Roman" pitchFamily="18" charset="0"/>
                <a:cs typeface="Times New Roman" pitchFamily="18" charset="0"/>
              </a:rPr>
              <a:t>   Một tờ </a:t>
            </a:r>
            <a:r>
              <a:rPr lang="en-US" sz="3600" b="1">
                <a:solidFill>
                  <a:srgbClr val="FF0000"/>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giấy </a:t>
            </a:r>
            <a:r>
              <a:rPr lang="en-US" sz="3600" b="1" smtClean="0">
                <a:solidFill>
                  <a:srgbClr val="0000CC"/>
                </a:solidFill>
                <a:latin typeface="Times New Roman" pitchFamily="18" charset="0"/>
                <a:cs typeface="Times New Roman" pitchFamily="18" charset="0"/>
              </a:rPr>
              <a:t>trắng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Cô gấp</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cong </a:t>
            </a:r>
            <a:r>
              <a:rPr lang="en-US" sz="3600" b="1" smtClean="0">
                <a:solidFill>
                  <a:srgbClr val="0000CC"/>
                </a:solidFill>
                <a:latin typeface="Times New Roman" pitchFamily="18" charset="0"/>
                <a:cs typeface="Times New Roman" pitchFamily="18" charset="0"/>
              </a:rPr>
              <a:t>cong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Thoắt cái</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đã </a:t>
            </a:r>
            <a:r>
              <a:rPr lang="en-US" sz="3600" b="1" smtClean="0">
                <a:solidFill>
                  <a:srgbClr val="0000CC"/>
                </a:solidFill>
                <a:latin typeface="Times New Roman" pitchFamily="18" charset="0"/>
                <a:cs typeface="Times New Roman" pitchFamily="18" charset="0"/>
              </a:rPr>
              <a:t>xong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Chiếc thuyền</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xinh quá</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73703458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646828"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p:cNvSpPr txBox="1">
            <a:spLocks noChangeArrowheads="1"/>
          </p:cNvSpPr>
          <p:nvPr/>
        </p:nvSpPr>
        <p:spPr bwMode="auto">
          <a:xfrm>
            <a:off x="3718721" y="1266918"/>
            <a:ext cx="8077197"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 Tiết 1 – 2)</a:t>
            </a:r>
            <a:endParaRPr lang="en-US" sz="3200" b="1">
              <a:solidFill>
                <a:srgbClr val="0000FF"/>
              </a:solidFill>
              <a:effectLst>
                <a:outerShdw blurRad="38100" dist="38100" dir="2700000" algn="tl">
                  <a:srgbClr val="000000">
                    <a:alpha val="43137"/>
                  </a:srgbClr>
                </a:outerShdw>
              </a:effectLst>
              <a:latin typeface="Times New Roman" pitchFamily="18" charset="0"/>
            </a:endParaRPr>
          </a:p>
        </p:txBody>
      </p:sp>
      <p:sp>
        <p:nvSpPr>
          <p:cNvPr id="51" name="Rectangle 50">
            <a:extLst>
              <a:ext uri="{FF2B5EF4-FFF2-40B4-BE49-F238E27FC236}">
                <a16:creationId xmlns="" xmlns:a16="http://schemas.microsoft.com/office/drawing/2014/main" id="{73530581-1EED-5B6B-91FA-169893324FE9}"/>
              </a:ext>
            </a:extLst>
          </p:cNvPr>
          <p:cNvSpPr/>
          <p:nvPr/>
        </p:nvSpPr>
        <p:spPr>
          <a:xfrm>
            <a:off x="5722531" y="3276600"/>
            <a:ext cx="10233818"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Câu </a:t>
            </a:r>
            <a:r>
              <a:rPr lang="en-US" sz="3600" b="1">
                <a:solidFill>
                  <a:srgbClr val="FF0000"/>
                </a:solidFill>
                <a:latin typeface="Times New Roman" pitchFamily="18" charset="0"/>
                <a:cs typeface="Times New Roman" pitchFamily="18" charset="0"/>
              </a:rPr>
              <a:t>5</a:t>
            </a:r>
            <a:r>
              <a:rPr lang="vi-VN" sz="3600" b="1">
                <a:solidFill>
                  <a:srgbClr val="FF0000"/>
                </a:solidFill>
                <a:latin typeface="Times New Roman" pitchFamily="18" charset="0"/>
                <a:cs typeface="Times New Roman" pitchFamily="18" charset="0"/>
              </a:rPr>
              <a:t> : Dựa vào bài thơ, em hãy giới thiệu bức tranh mà cô giáo  đã tạo ra</a:t>
            </a:r>
            <a:r>
              <a:rPr lang="en-US" sz="3600" b="1">
                <a:solidFill>
                  <a:srgbClr val="FF0000"/>
                </a:solidFill>
                <a:latin typeface="Times New Roman" pitchFamily="18" charset="0"/>
                <a:cs typeface="Times New Roman" pitchFamily="18" charset="0"/>
              </a:rPr>
              <a:t>.</a:t>
            </a:r>
          </a:p>
        </p:txBody>
      </p:sp>
      <p:sp>
        <p:nvSpPr>
          <p:cNvPr id="52" name="Rectangle 51">
            <a:extLst>
              <a:ext uri="{FF2B5EF4-FFF2-40B4-BE49-F238E27FC236}">
                <a16:creationId xmlns="" xmlns:a16="http://schemas.microsoft.com/office/drawing/2014/main" id="{87D91FB3-F114-3391-BC22-8A257E2D600B}"/>
              </a:ext>
            </a:extLst>
          </p:cNvPr>
          <p:cNvSpPr/>
          <p:nvPr/>
        </p:nvSpPr>
        <p:spPr>
          <a:xfrm>
            <a:off x="5776118" y="4852101"/>
            <a:ext cx="10210801" cy="2308324"/>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Bức tranh cô giáo tạo ra từ cách cắt gấp giấy là bức tranh về  cảnh biển lúc bình minh, mặt trời rực rỡ. Trên mặt biển xanh biếc, dập dềnh sóng vỗ có một con thuyền trắng. </a:t>
            </a:r>
            <a:endParaRPr lang="en-US" sz="3600" b="1">
              <a:solidFill>
                <a:srgbClr val="0000CC"/>
              </a:solidFill>
              <a:latin typeface="Times New Roman" pitchFamily="18" charset="0"/>
              <a:cs typeface="Times New Roman" pitchFamily="18" charset="0"/>
            </a:endParaRPr>
          </a:p>
        </p:txBody>
      </p:sp>
      <p:sp>
        <p:nvSpPr>
          <p:cNvPr id="24" name="Rectangle 23">
            <a:extLst>
              <a:ext uri="{FF2B5EF4-FFF2-40B4-BE49-F238E27FC236}">
                <a16:creationId xmlns="" xmlns:a16="http://schemas.microsoft.com/office/drawing/2014/main" id="{C7900CEE-4701-00EE-F4B6-366FD807B91A}"/>
              </a:ext>
            </a:extLst>
          </p:cNvPr>
          <p:cNvSpPr/>
          <p:nvPr/>
        </p:nvSpPr>
        <p:spPr>
          <a:xfrm>
            <a:off x="535064" y="2819400"/>
            <a:ext cx="2438400"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Giấy </a:t>
            </a:r>
            <a:r>
              <a:rPr lang="en-US" sz="3600" b="1" i="1">
                <a:solidFill>
                  <a:srgbClr val="FF0000"/>
                </a:solidFill>
                <a:latin typeface="Times New Roman" pitchFamily="18" charset="0"/>
                <a:cs typeface="Times New Roman" pitchFamily="18" charset="0"/>
              </a:rPr>
              <a:t>tr</a:t>
            </a:r>
            <a:r>
              <a:rPr lang="en-US" sz="3600" b="1" i="1">
                <a:solidFill>
                  <a:srgbClr val="0000CC"/>
                </a:solidFill>
                <a:latin typeface="Times New Roman" pitchFamily="18" charset="0"/>
                <a:cs typeface="Times New Roman" pitchFamily="18" charset="0"/>
              </a:rPr>
              <a:t>ắng </a:t>
            </a:r>
            <a:endParaRPr lang="en-US" sz="3600" b="1">
              <a:solidFill>
                <a:srgbClr val="0000CC"/>
              </a:solidFill>
              <a:latin typeface="Times New Roman" pitchFamily="18" charset="0"/>
              <a:cs typeface="Times New Roman" pitchFamily="18" charset="0"/>
            </a:endParaRPr>
          </a:p>
        </p:txBody>
      </p:sp>
      <p:sp>
        <p:nvSpPr>
          <p:cNvPr id="33" name="Rectangle 32">
            <a:extLst>
              <a:ext uri="{FF2B5EF4-FFF2-40B4-BE49-F238E27FC236}">
                <a16:creationId xmlns="" xmlns:a16="http://schemas.microsoft.com/office/drawing/2014/main" id="{CB855102-B6EC-8AF3-6A34-BBA3A5ECA92B}"/>
              </a:ext>
            </a:extLst>
          </p:cNvPr>
          <p:cNvSpPr/>
          <p:nvPr/>
        </p:nvSpPr>
        <p:spPr>
          <a:xfrm>
            <a:off x="3557514" y="2799627"/>
            <a:ext cx="2039924"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n</a:t>
            </a:r>
            <a:r>
              <a:rPr lang="en-US" sz="3600" b="1" i="1">
                <a:solidFill>
                  <a:srgbClr val="0000CC"/>
                </a:solidFill>
                <a:latin typeface="Times New Roman" pitchFamily="18" charset="0"/>
                <a:cs typeface="Times New Roman" pitchFamily="18" charset="0"/>
              </a:rPr>
              <a:t>ắng toả </a:t>
            </a:r>
            <a:endParaRPr lang="en-US" sz="3600" b="1">
              <a:solidFill>
                <a:srgbClr val="0000CC"/>
              </a:solidFill>
              <a:latin typeface="Times New Roman" pitchFamily="18" charset="0"/>
              <a:cs typeface="Times New Roman" pitchFamily="18" charset="0"/>
            </a:endParaRPr>
          </a:p>
        </p:txBody>
      </p:sp>
      <p:sp>
        <p:nvSpPr>
          <p:cNvPr id="34" name="Rectangle 33">
            <a:extLst>
              <a:ext uri="{FF2B5EF4-FFF2-40B4-BE49-F238E27FC236}">
                <a16:creationId xmlns="" xmlns:a16="http://schemas.microsoft.com/office/drawing/2014/main" id="{AE7B01C7-EB3A-CAC4-BEA8-B584B9D04C0B}"/>
              </a:ext>
            </a:extLst>
          </p:cNvPr>
          <p:cNvSpPr/>
          <p:nvPr/>
        </p:nvSpPr>
        <p:spPr>
          <a:xfrm>
            <a:off x="289719" y="3460891"/>
            <a:ext cx="2988544"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 quanh thu</a:t>
            </a:r>
            <a:r>
              <a:rPr lang="en-US" sz="3600" b="1" i="1">
                <a:solidFill>
                  <a:srgbClr val="FF0000"/>
                </a:solidFill>
                <a:latin typeface="Times New Roman" pitchFamily="18" charset="0"/>
                <a:cs typeface="Times New Roman" pitchFamily="18" charset="0"/>
              </a:rPr>
              <a:t>yền</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35" name="Rectangle 34">
            <a:extLst>
              <a:ext uri="{FF2B5EF4-FFF2-40B4-BE49-F238E27FC236}">
                <a16:creationId xmlns="" xmlns:a16="http://schemas.microsoft.com/office/drawing/2014/main" id="{A11598AB-1B01-4621-2DE6-8DC15731B5FF}"/>
              </a:ext>
            </a:extLst>
          </p:cNvPr>
          <p:cNvSpPr/>
          <p:nvPr/>
        </p:nvSpPr>
        <p:spPr>
          <a:xfrm>
            <a:off x="3417251" y="3425494"/>
            <a:ext cx="2180186"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a:t>
            </a:r>
            <a:r>
              <a:rPr lang="en-US" sz="3600" b="1" i="1">
                <a:solidFill>
                  <a:srgbClr val="FF0000"/>
                </a:solidFill>
                <a:latin typeface="Times New Roman" pitchFamily="18" charset="0"/>
                <a:cs typeface="Times New Roman" pitchFamily="18" charset="0"/>
              </a:rPr>
              <a:t>l</a:t>
            </a:r>
            <a:r>
              <a:rPr lang="en-US" sz="3600" b="1" i="1">
                <a:solidFill>
                  <a:srgbClr val="0000CC"/>
                </a:solidFill>
                <a:latin typeface="Times New Roman" pitchFamily="18" charset="0"/>
                <a:cs typeface="Times New Roman" pitchFamily="18" charset="0"/>
              </a:rPr>
              <a:t>ượn </a:t>
            </a:r>
            <a:endParaRPr lang="en-US" sz="3600" b="1">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 xmlns:a16="http://schemas.microsoft.com/office/drawing/2014/main" id="{E45102C9-D27A-9CEB-03B2-22DEBEAC1932}"/>
              </a:ext>
            </a:extLst>
          </p:cNvPr>
          <p:cNvSpPr/>
          <p:nvPr/>
        </p:nvSpPr>
        <p:spPr>
          <a:xfrm>
            <a:off x="528948" y="4142635"/>
            <a:ext cx="1410155"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ì </a:t>
            </a:r>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ào </a:t>
            </a:r>
            <a:endParaRPr lang="en-US" sz="3600" b="1">
              <a:solidFill>
                <a:srgbClr val="0000CC"/>
              </a:solidFill>
              <a:latin typeface="Times New Roman" pitchFamily="18" charset="0"/>
              <a:cs typeface="Times New Roman" pitchFamily="18" charset="0"/>
            </a:endParaRPr>
          </a:p>
        </p:txBody>
      </p:sp>
      <p:sp>
        <p:nvSpPr>
          <p:cNvPr id="37" name="Rectangle 36">
            <a:extLst>
              <a:ext uri="{FF2B5EF4-FFF2-40B4-BE49-F238E27FC236}">
                <a16:creationId xmlns="" xmlns:a16="http://schemas.microsoft.com/office/drawing/2014/main" id="{1D6824A2-D7A2-C4C4-3EA4-39D01D1AE4E6}"/>
              </a:ext>
            </a:extLst>
          </p:cNvPr>
          <p:cNvSpPr/>
          <p:nvPr/>
        </p:nvSpPr>
        <p:spPr>
          <a:xfrm>
            <a:off x="3487820" y="4073451"/>
            <a:ext cx="2109617"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v</a:t>
            </a:r>
            <a:r>
              <a:rPr lang="en-US" sz="3600" b="1" i="1">
                <a:solidFill>
                  <a:srgbClr val="FF0000"/>
                </a:solidFill>
                <a:latin typeface="Times New Roman" pitchFamily="18" charset="0"/>
                <a:cs typeface="Times New Roman" pitchFamily="18" charset="0"/>
              </a:rPr>
              <a:t>ỗ</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38" name="TextBox 37">
            <a:extLst>
              <a:ext uri="{FF2B5EF4-FFF2-40B4-BE49-F238E27FC236}">
                <a16:creationId xmlns="" xmlns:a16="http://schemas.microsoft.com/office/drawing/2014/main" id="{528AFF90-5814-F35C-265D-00C5000CB37B}"/>
              </a:ext>
            </a:extLst>
          </p:cNvPr>
          <p:cNvSpPr txBox="1"/>
          <p:nvPr/>
        </p:nvSpPr>
        <p:spPr>
          <a:xfrm>
            <a:off x="393551" y="5334000"/>
            <a:ext cx="5207150" cy="2308324"/>
          </a:xfrm>
          <a:prstGeom prst="rect">
            <a:avLst/>
          </a:prstGeom>
          <a:noFill/>
        </p:spPr>
        <p:txBody>
          <a:bodyPr wrap="square">
            <a:spAutoFit/>
          </a:bodyPr>
          <a:lstStyle/>
          <a:p>
            <a:pPr algn="just"/>
            <a:r>
              <a:rPr lang="en-US" sz="3600" b="1">
                <a:solidFill>
                  <a:srgbClr val="0000CC"/>
                </a:solidFill>
                <a:latin typeface="Times New Roman" pitchFamily="18" charset="0"/>
                <a:cs typeface="Times New Roman" pitchFamily="18" charset="0"/>
              </a:rPr>
              <a:t>   Một tờ </a:t>
            </a:r>
            <a:r>
              <a:rPr lang="en-US" sz="3600" b="1">
                <a:solidFill>
                  <a:srgbClr val="FF0000"/>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giấy </a:t>
            </a:r>
            <a:r>
              <a:rPr lang="en-US" sz="3600" b="1" smtClean="0">
                <a:solidFill>
                  <a:srgbClr val="0000CC"/>
                </a:solidFill>
                <a:latin typeface="Times New Roman" pitchFamily="18" charset="0"/>
                <a:cs typeface="Times New Roman" pitchFamily="18" charset="0"/>
              </a:rPr>
              <a:t>trắng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Cô gấp</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cong </a:t>
            </a:r>
            <a:r>
              <a:rPr lang="en-US" sz="3600" b="1" smtClean="0">
                <a:solidFill>
                  <a:srgbClr val="0000CC"/>
                </a:solidFill>
                <a:latin typeface="Times New Roman" pitchFamily="18" charset="0"/>
                <a:cs typeface="Times New Roman" pitchFamily="18" charset="0"/>
              </a:rPr>
              <a:t>cong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Thoắt cái</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đã </a:t>
            </a:r>
            <a:r>
              <a:rPr lang="en-US" sz="3600" b="1" smtClean="0">
                <a:solidFill>
                  <a:srgbClr val="0000CC"/>
                </a:solidFill>
                <a:latin typeface="Times New Roman" pitchFamily="18" charset="0"/>
                <a:cs typeface="Times New Roman" pitchFamily="18" charset="0"/>
              </a:rPr>
              <a:t>xong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Chiếc thuyền</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xinh quá</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04662328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689452" y="261312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p:cNvSpPr txBox="1">
            <a:spLocks noChangeArrowheads="1"/>
          </p:cNvSpPr>
          <p:nvPr/>
        </p:nvSpPr>
        <p:spPr bwMode="auto">
          <a:xfrm>
            <a:off x="3566321" y="1266918"/>
            <a:ext cx="7543796"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 Tiết 1 – 2)</a:t>
            </a:r>
            <a:endParaRPr lang="en-US" sz="3200" b="1">
              <a:solidFill>
                <a:srgbClr val="0000FF"/>
              </a:solidFill>
              <a:effectLst>
                <a:outerShdw blurRad="38100" dist="38100" dir="2700000" algn="tl">
                  <a:srgbClr val="000000">
                    <a:alpha val="43137"/>
                  </a:srgbClr>
                </a:outerShdw>
              </a:effectLst>
              <a:latin typeface="Times New Roman" pitchFamily="18" charset="0"/>
            </a:endParaRPr>
          </a:p>
        </p:txBody>
      </p:sp>
      <p:sp>
        <p:nvSpPr>
          <p:cNvPr id="44" name="Text Box 2"/>
          <p:cNvSpPr txBox="1">
            <a:spLocks noChangeArrowheads="1"/>
          </p:cNvSpPr>
          <p:nvPr/>
        </p:nvSpPr>
        <p:spPr bwMode="auto">
          <a:xfrm>
            <a:off x="86717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6004720" y="3563423"/>
            <a:ext cx="9525001" cy="4503736"/>
            <a:chOff x="6004720" y="3563423"/>
            <a:chExt cx="9525001" cy="450373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02916" y="4346198"/>
              <a:ext cx="8137525" cy="2554545"/>
            </a:xfrm>
            <a:prstGeom prst="rect">
              <a:avLst/>
            </a:prstGeom>
          </p:spPr>
          <p:txBody>
            <a:bodyPr>
              <a:spAutoFit/>
            </a:bodyPr>
            <a:lstStyle/>
            <a:p>
              <a:pPr algn="just"/>
              <a:r>
                <a:rPr lang="vi-VN" sz="4000" b="1" i="1">
                  <a:solidFill>
                    <a:srgbClr val="FF0000"/>
                  </a:solidFill>
                  <a:latin typeface="Times New Roman" pitchFamily="18" charset="0"/>
                  <a:cs typeface="Times New Roman" pitchFamily="18" charset="0"/>
                </a:rPr>
                <a:t>Bài thơ ca ngợi sự khéo léo của cô giáo khi dạy học sinh làm thủ công và thể hiện tình cảm yêu thương, quý trọng cô giáo của các bạn học sinh</a:t>
              </a:r>
              <a:r>
                <a:rPr lang="en-US" sz="4000" b="1" i="1">
                  <a:solidFill>
                    <a:srgbClr val="FF0000"/>
                  </a:solidFill>
                  <a:latin typeface="Times New Roman" pitchFamily="18" charset="0"/>
                  <a:cs typeface="Times New Roman" pitchFamily="18" charset="0"/>
                </a:rPr>
                <a:t>.</a:t>
              </a:r>
              <a:endParaRPr lang="en-US" sz="4000">
                <a:solidFill>
                  <a:srgbClr val="FF0000"/>
                </a:solidFill>
                <a:latin typeface="Times New Roman" pitchFamily="18" charset="0"/>
                <a:cs typeface="Times New Roman" pitchFamily="18" charset="0"/>
              </a:endParaRPr>
            </a:p>
          </p:txBody>
        </p:sp>
      </p:grpSp>
      <p:sp>
        <p:nvSpPr>
          <p:cNvPr id="33" name="Rectangle 32">
            <a:extLst>
              <a:ext uri="{FF2B5EF4-FFF2-40B4-BE49-F238E27FC236}">
                <a16:creationId xmlns="" xmlns:a16="http://schemas.microsoft.com/office/drawing/2014/main" id="{C7900CEE-4701-00EE-F4B6-366FD807B91A}"/>
              </a:ext>
            </a:extLst>
          </p:cNvPr>
          <p:cNvSpPr/>
          <p:nvPr/>
        </p:nvSpPr>
        <p:spPr>
          <a:xfrm>
            <a:off x="535064" y="2819400"/>
            <a:ext cx="2438400"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Giấy </a:t>
            </a:r>
            <a:r>
              <a:rPr lang="en-US" sz="3600" b="1" i="1">
                <a:solidFill>
                  <a:srgbClr val="FF0000"/>
                </a:solidFill>
                <a:latin typeface="Times New Roman" pitchFamily="18" charset="0"/>
                <a:cs typeface="Times New Roman" pitchFamily="18" charset="0"/>
              </a:rPr>
              <a:t>tr</a:t>
            </a:r>
            <a:r>
              <a:rPr lang="en-US" sz="3600" b="1" i="1">
                <a:solidFill>
                  <a:srgbClr val="0000CC"/>
                </a:solidFill>
                <a:latin typeface="Times New Roman" pitchFamily="18" charset="0"/>
                <a:cs typeface="Times New Roman" pitchFamily="18" charset="0"/>
              </a:rPr>
              <a:t>ắng </a:t>
            </a:r>
            <a:endParaRPr lang="en-US" sz="3600" b="1">
              <a:solidFill>
                <a:srgbClr val="0000CC"/>
              </a:solidFill>
              <a:latin typeface="Times New Roman" pitchFamily="18" charset="0"/>
              <a:cs typeface="Times New Roman" pitchFamily="18" charset="0"/>
            </a:endParaRPr>
          </a:p>
        </p:txBody>
      </p:sp>
      <p:sp>
        <p:nvSpPr>
          <p:cNvPr id="34" name="Rectangle 33">
            <a:extLst>
              <a:ext uri="{FF2B5EF4-FFF2-40B4-BE49-F238E27FC236}">
                <a16:creationId xmlns="" xmlns:a16="http://schemas.microsoft.com/office/drawing/2014/main" id="{CB855102-B6EC-8AF3-6A34-BBA3A5ECA92B}"/>
              </a:ext>
            </a:extLst>
          </p:cNvPr>
          <p:cNvSpPr/>
          <p:nvPr/>
        </p:nvSpPr>
        <p:spPr>
          <a:xfrm>
            <a:off x="3557514" y="2799627"/>
            <a:ext cx="2039924"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n</a:t>
            </a:r>
            <a:r>
              <a:rPr lang="en-US" sz="3600" b="1" i="1">
                <a:solidFill>
                  <a:srgbClr val="0000CC"/>
                </a:solidFill>
                <a:latin typeface="Times New Roman" pitchFamily="18" charset="0"/>
                <a:cs typeface="Times New Roman" pitchFamily="18" charset="0"/>
              </a:rPr>
              <a:t>ắng toả </a:t>
            </a:r>
            <a:endParaRPr lang="en-US" sz="3600" b="1">
              <a:solidFill>
                <a:srgbClr val="0000CC"/>
              </a:solidFill>
              <a:latin typeface="Times New Roman" pitchFamily="18" charset="0"/>
              <a:cs typeface="Times New Roman" pitchFamily="18" charset="0"/>
            </a:endParaRPr>
          </a:p>
        </p:txBody>
      </p:sp>
      <p:sp>
        <p:nvSpPr>
          <p:cNvPr id="35" name="Rectangle 34">
            <a:extLst>
              <a:ext uri="{FF2B5EF4-FFF2-40B4-BE49-F238E27FC236}">
                <a16:creationId xmlns="" xmlns:a16="http://schemas.microsoft.com/office/drawing/2014/main" id="{AE7B01C7-EB3A-CAC4-BEA8-B584B9D04C0B}"/>
              </a:ext>
            </a:extLst>
          </p:cNvPr>
          <p:cNvSpPr/>
          <p:nvPr/>
        </p:nvSpPr>
        <p:spPr>
          <a:xfrm>
            <a:off x="289719" y="3460891"/>
            <a:ext cx="2988544"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 quanh thu</a:t>
            </a:r>
            <a:r>
              <a:rPr lang="en-US" sz="3600" b="1" i="1">
                <a:solidFill>
                  <a:srgbClr val="FF0000"/>
                </a:solidFill>
                <a:latin typeface="Times New Roman" pitchFamily="18" charset="0"/>
                <a:cs typeface="Times New Roman" pitchFamily="18" charset="0"/>
              </a:rPr>
              <a:t>yền</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 xmlns:a16="http://schemas.microsoft.com/office/drawing/2014/main" id="{A11598AB-1B01-4621-2DE6-8DC15731B5FF}"/>
              </a:ext>
            </a:extLst>
          </p:cNvPr>
          <p:cNvSpPr/>
          <p:nvPr/>
        </p:nvSpPr>
        <p:spPr>
          <a:xfrm>
            <a:off x="3417251" y="3425494"/>
            <a:ext cx="2180186"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a:t>
            </a:r>
            <a:r>
              <a:rPr lang="en-US" sz="3600" b="1" i="1">
                <a:solidFill>
                  <a:srgbClr val="FF0000"/>
                </a:solidFill>
                <a:latin typeface="Times New Roman" pitchFamily="18" charset="0"/>
                <a:cs typeface="Times New Roman" pitchFamily="18" charset="0"/>
              </a:rPr>
              <a:t>l</a:t>
            </a:r>
            <a:r>
              <a:rPr lang="en-US" sz="3600" b="1" i="1">
                <a:solidFill>
                  <a:srgbClr val="0000CC"/>
                </a:solidFill>
                <a:latin typeface="Times New Roman" pitchFamily="18" charset="0"/>
                <a:cs typeface="Times New Roman" pitchFamily="18" charset="0"/>
              </a:rPr>
              <a:t>ượn </a:t>
            </a:r>
            <a:endParaRPr lang="en-US" sz="3600" b="1">
              <a:solidFill>
                <a:srgbClr val="0000CC"/>
              </a:solidFill>
              <a:latin typeface="Times New Roman" pitchFamily="18" charset="0"/>
              <a:cs typeface="Times New Roman" pitchFamily="18" charset="0"/>
            </a:endParaRPr>
          </a:p>
        </p:txBody>
      </p:sp>
      <p:sp>
        <p:nvSpPr>
          <p:cNvPr id="37" name="Rectangle 36">
            <a:extLst>
              <a:ext uri="{FF2B5EF4-FFF2-40B4-BE49-F238E27FC236}">
                <a16:creationId xmlns="" xmlns:a16="http://schemas.microsoft.com/office/drawing/2014/main" id="{E45102C9-D27A-9CEB-03B2-22DEBEAC1932}"/>
              </a:ext>
            </a:extLst>
          </p:cNvPr>
          <p:cNvSpPr/>
          <p:nvPr/>
        </p:nvSpPr>
        <p:spPr>
          <a:xfrm>
            <a:off x="528948" y="4142635"/>
            <a:ext cx="1410155"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ì </a:t>
            </a:r>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ào </a:t>
            </a:r>
            <a:endParaRPr lang="en-US" sz="3600" b="1">
              <a:solidFill>
                <a:srgbClr val="0000CC"/>
              </a:solidFill>
              <a:latin typeface="Times New Roman" pitchFamily="18" charset="0"/>
              <a:cs typeface="Times New Roman" pitchFamily="18" charset="0"/>
            </a:endParaRPr>
          </a:p>
        </p:txBody>
      </p:sp>
      <p:sp>
        <p:nvSpPr>
          <p:cNvPr id="38" name="Rectangle 37">
            <a:extLst>
              <a:ext uri="{FF2B5EF4-FFF2-40B4-BE49-F238E27FC236}">
                <a16:creationId xmlns="" xmlns:a16="http://schemas.microsoft.com/office/drawing/2014/main" id="{1D6824A2-D7A2-C4C4-3EA4-39D01D1AE4E6}"/>
              </a:ext>
            </a:extLst>
          </p:cNvPr>
          <p:cNvSpPr/>
          <p:nvPr/>
        </p:nvSpPr>
        <p:spPr>
          <a:xfrm>
            <a:off x="3487820" y="4073451"/>
            <a:ext cx="2109617"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v</a:t>
            </a:r>
            <a:r>
              <a:rPr lang="en-US" sz="3600" b="1" i="1">
                <a:solidFill>
                  <a:srgbClr val="FF0000"/>
                </a:solidFill>
                <a:latin typeface="Times New Roman" pitchFamily="18" charset="0"/>
                <a:cs typeface="Times New Roman" pitchFamily="18" charset="0"/>
              </a:rPr>
              <a:t>ỗ</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40" name="TextBox 39">
            <a:extLst>
              <a:ext uri="{FF2B5EF4-FFF2-40B4-BE49-F238E27FC236}">
                <a16:creationId xmlns="" xmlns:a16="http://schemas.microsoft.com/office/drawing/2014/main" id="{528AFF90-5814-F35C-265D-00C5000CB37B}"/>
              </a:ext>
            </a:extLst>
          </p:cNvPr>
          <p:cNvSpPr txBox="1"/>
          <p:nvPr/>
        </p:nvSpPr>
        <p:spPr>
          <a:xfrm>
            <a:off x="393551" y="5334000"/>
            <a:ext cx="5207150" cy="2308324"/>
          </a:xfrm>
          <a:prstGeom prst="rect">
            <a:avLst/>
          </a:prstGeom>
          <a:noFill/>
        </p:spPr>
        <p:txBody>
          <a:bodyPr wrap="square">
            <a:spAutoFit/>
          </a:bodyPr>
          <a:lstStyle/>
          <a:p>
            <a:pPr algn="just"/>
            <a:r>
              <a:rPr lang="en-US" sz="3600" b="1">
                <a:solidFill>
                  <a:srgbClr val="0000CC"/>
                </a:solidFill>
                <a:latin typeface="Times New Roman" pitchFamily="18" charset="0"/>
                <a:cs typeface="Times New Roman" pitchFamily="18" charset="0"/>
              </a:rPr>
              <a:t>   Một tờ </a:t>
            </a:r>
            <a:r>
              <a:rPr lang="en-US" sz="3600" b="1">
                <a:solidFill>
                  <a:srgbClr val="FF0000"/>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giấy </a:t>
            </a:r>
            <a:r>
              <a:rPr lang="en-US" sz="3600" b="1" smtClean="0">
                <a:solidFill>
                  <a:srgbClr val="0000CC"/>
                </a:solidFill>
                <a:latin typeface="Times New Roman" pitchFamily="18" charset="0"/>
                <a:cs typeface="Times New Roman" pitchFamily="18" charset="0"/>
              </a:rPr>
              <a:t>trắng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Cô gấp</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cong </a:t>
            </a:r>
            <a:r>
              <a:rPr lang="en-US" sz="3600" b="1" smtClean="0">
                <a:solidFill>
                  <a:srgbClr val="0000CC"/>
                </a:solidFill>
                <a:latin typeface="Times New Roman" pitchFamily="18" charset="0"/>
                <a:cs typeface="Times New Roman" pitchFamily="18" charset="0"/>
              </a:rPr>
              <a:t>cong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Thoắt cái</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đã </a:t>
            </a:r>
            <a:r>
              <a:rPr lang="en-US" sz="3600" b="1" smtClean="0">
                <a:solidFill>
                  <a:srgbClr val="0000CC"/>
                </a:solidFill>
                <a:latin typeface="Times New Roman" pitchFamily="18" charset="0"/>
                <a:cs typeface="Times New Roman" pitchFamily="18" charset="0"/>
              </a:rPr>
              <a:t>xong</a:t>
            </a:r>
            <a:r>
              <a:rPr lang="en-US"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a:p>
            <a:pPr algn="just"/>
            <a:r>
              <a:rPr lang="en-US" sz="3600" b="1">
                <a:solidFill>
                  <a:srgbClr val="0000CC"/>
                </a:solidFill>
                <a:latin typeface="Times New Roman" pitchFamily="18" charset="0"/>
                <a:cs typeface="Times New Roman" pitchFamily="18" charset="0"/>
              </a:rPr>
              <a:t>   Chiếc thuyền</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xinh quá</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510160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2550301" y="1266918"/>
            <a:ext cx="9596297"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 Tiết 1 – 2)</a:t>
            </a:r>
            <a:endParaRPr lang="en-US" sz="3600" b="1">
              <a:solidFill>
                <a:srgbClr val="0000FF"/>
              </a:solidFill>
              <a:effectLst>
                <a:outerShdw blurRad="38100" dist="38100" dir="2700000" algn="tl">
                  <a:srgbClr val="000000">
                    <a:alpha val="43137"/>
                  </a:srgbClr>
                </a:outerShdw>
              </a:effectLst>
              <a:latin typeface="Times New Roman" pitchFamily="18" charset="0"/>
            </a:endParaRPr>
          </a:p>
        </p:txBody>
      </p:sp>
      <p:grpSp>
        <p:nvGrpSpPr>
          <p:cNvPr id="5" name="Group 4"/>
          <p:cNvGrpSpPr/>
          <p:nvPr/>
        </p:nvGrpSpPr>
        <p:grpSpPr>
          <a:xfrm>
            <a:off x="1406914" y="2209800"/>
            <a:ext cx="10008005" cy="646331"/>
            <a:chOff x="1508918" y="1888664"/>
            <a:chExt cx="9108410" cy="1083059"/>
          </a:xfrm>
        </p:grpSpPr>
        <p:sp>
          <p:nvSpPr>
            <p:cNvPr id="10" name="Rectangle 9"/>
            <p:cNvSpPr/>
            <p:nvPr/>
          </p:nvSpPr>
          <p:spPr>
            <a:xfrm>
              <a:off x="1508918" y="1888664"/>
              <a:ext cx="9108410"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4. Nói và nghe.	 </a:t>
              </a:r>
              <a:r>
                <a:rPr lang="en-US" sz="3600" b="1" smtClean="0">
                  <a:solidFill>
                    <a:srgbClr val="FF0000"/>
                  </a:solidFill>
                  <a:latin typeface="Times New Roman" pitchFamily="18" charset="0"/>
                  <a:cs typeface="Times New Roman" pitchFamily="18" charset="0"/>
                </a:rPr>
                <a:t>MỘT </a:t>
              </a:r>
              <a:r>
                <a:rPr lang="en-US" sz="3600" b="1">
                  <a:solidFill>
                    <a:srgbClr val="FF0000"/>
                  </a:solidFill>
                  <a:latin typeface="Times New Roman" pitchFamily="18" charset="0"/>
                  <a:cs typeface="Times New Roman" pitchFamily="18" charset="0"/>
                </a:rPr>
                <a:t>GIỜ HỌC THÚ VỊ</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4" y="2971800"/>
            <a:ext cx="11609898"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Bài 1. Kể về một giờ học em thấy thú vị.</a:t>
            </a:r>
            <a:endParaRPr lang="en-US" sz="3600" b="1">
              <a:solidFill>
                <a:srgbClr val="FF0000"/>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TextBox 19">
            <a:extLst>
              <a:ext uri="{FF2B5EF4-FFF2-40B4-BE49-F238E27FC236}">
                <a16:creationId xmlns="" xmlns:a16="http://schemas.microsoft.com/office/drawing/2014/main" id="{2528D450-07D2-66FC-9C88-37923E71A254}"/>
              </a:ext>
            </a:extLst>
          </p:cNvPr>
          <p:cNvSpPr txBox="1"/>
          <p:nvPr/>
        </p:nvSpPr>
        <p:spPr>
          <a:xfrm>
            <a:off x="839753" y="4419600"/>
            <a:ext cx="7146166" cy="3323987"/>
          </a:xfrm>
          <a:prstGeom prst="rect">
            <a:avLst/>
          </a:prstGeom>
          <a:noFill/>
        </p:spPr>
        <p:txBody>
          <a:bodyPr wrap="square">
            <a:spAutoFit/>
          </a:bodyPr>
          <a:lstStyle/>
          <a:p>
            <a:pPr algn="just">
              <a:spcBef>
                <a:spcPts val="600"/>
              </a:spcBef>
              <a:spcAft>
                <a:spcPts val="600"/>
              </a:spcAft>
            </a:pPr>
            <a:r>
              <a:rPr lang="nl-NL" sz="3800" b="1">
                <a:solidFill>
                  <a:srgbClr val="0000CC"/>
                </a:solidFill>
                <a:effectLst/>
                <a:latin typeface="Times New Roman" panose="02020603050405020304" pitchFamily="18" charset="0"/>
                <a:ea typeface="Times New Roman" panose="02020603050405020304" pitchFamily="18" charset="0"/>
              </a:rPr>
              <a:t>+ Đó là môn học nào?</a:t>
            </a:r>
            <a:endParaRPr lang="en-US" sz="3800" b="1">
              <a:solidFill>
                <a:srgbClr val="0000CC"/>
              </a:solidFill>
              <a:effectLst/>
              <a:latin typeface="Times New Roman" panose="02020603050405020304" pitchFamily="18" charset="0"/>
              <a:ea typeface="Times New Roman" panose="02020603050405020304" pitchFamily="18" charset="0"/>
            </a:endParaRPr>
          </a:p>
          <a:p>
            <a:pPr algn="just">
              <a:spcBef>
                <a:spcPts val="600"/>
              </a:spcBef>
              <a:spcAft>
                <a:spcPts val="600"/>
              </a:spcAft>
            </a:pPr>
            <a:r>
              <a:rPr lang="nl-NL" sz="3800" b="1">
                <a:solidFill>
                  <a:srgbClr val="0000CC"/>
                </a:solidFill>
                <a:effectLst/>
                <a:latin typeface="Times New Roman" panose="02020603050405020304" pitchFamily="18" charset="0"/>
                <a:ea typeface="Times New Roman" panose="02020603050405020304" pitchFamily="18" charset="0"/>
              </a:rPr>
              <a:t>+ Trong giờ học đó em tham gia vào hoạt động nào?</a:t>
            </a:r>
            <a:endParaRPr lang="en-US" sz="3800" b="1">
              <a:solidFill>
                <a:srgbClr val="0000CC"/>
              </a:solidFill>
              <a:effectLst/>
              <a:latin typeface="Times New Roman" panose="02020603050405020304" pitchFamily="18" charset="0"/>
              <a:ea typeface="Times New Roman" panose="02020603050405020304" pitchFamily="18" charset="0"/>
            </a:endParaRPr>
          </a:p>
          <a:p>
            <a:pPr algn="just">
              <a:spcBef>
                <a:spcPts val="600"/>
              </a:spcBef>
              <a:spcAft>
                <a:spcPts val="600"/>
              </a:spcAft>
            </a:pPr>
            <a:r>
              <a:rPr lang="nl-NL" sz="3800" b="1">
                <a:solidFill>
                  <a:srgbClr val="0000CC"/>
                </a:solidFill>
                <a:effectLst/>
                <a:latin typeface="Times New Roman" panose="02020603050405020304" pitchFamily="18" charset="0"/>
                <a:ea typeface="Times New Roman" panose="02020603050405020304" pitchFamily="18" charset="0"/>
              </a:rPr>
              <a:t>+ Em thích nhất hoạt động nào trong giờ học </a:t>
            </a:r>
            <a:r>
              <a:rPr lang="nl-NL" sz="3800" b="1" smtClean="0">
                <a:solidFill>
                  <a:srgbClr val="0000CC"/>
                </a:solidFill>
                <a:effectLst/>
                <a:latin typeface="Times New Roman" panose="02020603050405020304" pitchFamily="18" charset="0"/>
                <a:ea typeface="Times New Roman" panose="02020603050405020304" pitchFamily="18" charset="0"/>
              </a:rPr>
              <a:t>đó.</a:t>
            </a:r>
          </a:p>
        </p:txBody>
      </p:sp>
      <p:pic>
        <p:nvPicPr>
          <p:cNvPr id="1026" name="Picture 2" descr="Học sinh tiểu học được rút ngắn thời gian học từ 20/10/2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3863" y="3733799"/>
            <a:ext cx="7786856" cy="5003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2550301" y="1266918"/>
            <a:ext cx="9596297"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 Tiết 1 – 2)</a:t>
            </a:r>
            <a:endParaRPr lang="en-US" sz="3600" b="1">
              <a:solidFill>
                <a:srgbClr val="0000FF"/>
              </a:solidFill>
              <a:effectLst>
                <a:outerShdw blurRad="38100" dist="38100" dir="2700000" algn="tl">
                  <a:srgbClr val="000000">
                    <a:alpha val="43137"/>
                  </a:srgbClr>
                </a:outerShdw>
              </a:effectLst>
              <a:latin typeface="Times New Roman" pitchFamily="18" charset="0"/>
            </a:endParaRPr>
          </a:p>
        </p:txBody>
      </p:sp>
      <p:grpSp>
        <p:nvGrpSpPr>
          <p:cNvPr id="5" name="Group 4"/>
          <p:cNvGrpSpPr/>
          <p:nvPr/>
        </p:nvGrpSpPr>
        <p:grpSpPr>
          <a:xfrm>
            <a:off x="1406914" y="2209800"/>
            <a:ext cx="10008005" cy="646331"/>
            <a:chOff x="1508918" y="1888664"/>
            <a:chExt cx="9108410" cy="1083059"/>
          </a:xfrm>
        </p:grpSpPr>
        <p:sp>
          <p:nvSpPr>
            <p:cNvPr id="10" name="Rectangle 9"/>
            <p:cNvSpPr/>
            <p:nvPr/>
          </p:nvSpPr>
          <p:spPr>
            <a:xfrm>
              <a:off x="1508918" y="1888664"/>
              <a:ext cx="9108410"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4. Nói và nghe.	 </a:t>
              </a:r>
              <a:r>
                <a:rPr lang="en-US" sz="3600" b="1" smtClean="0">
                  <a:solidFill>
                    <a:srgbClr val="FF0000"/>
                  </a:solidFill>
                  <a:latin typeface="Times New Roman" pitchFamily="18" charset="0"/>
                  <a:cs typeface="Times New Roman" pitchFamily="18" charset="0"/>
                </a:rPr>
                <a:t>MỘT </a:t>
              </a:r>
              <a:r>
                <a:rPr lang="en-US" sz="3600" b="1">
                  <a:solidFill>
                    <a:srgbClr val="FF0000"/>
                  </a:solidFill>
                  <a:latin typeface="Times New Roman" pitchFamily="18" charset="0"/>
                  <a:cs typeface="Times New Roman" pitchFamily="18" charset="0"/>
                </a:rPr>
                <a:t>GIỜ HỌC THÚ VỊ</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4" y="2971800"/>
            <a:ext cx="11609898"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Bài 1. Kể về một giờ học em thấy thú vị.</a:t>
            </a:r>
            <a:endParaRPr lang="en-US" sz="3600" b="1">
              <a:solidFill>
                <a:srgbClr val="FF0000"/>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1272457" y="3962400"/>
            <a:ext cx="7399261" cy="3970318"/>
          </a:xfrm>
          <a:prstGeom prst="rect">
            <a:avLst/>
          </a:prstGeom>
        </p:spPr>
        <p:txBody>
          <a:bodyPr wrap="square">
            <a:spAutoFit/>
          </a:bodyPr>
          <a:lstStyle/>
          <a:p>
            <a:pPr algn="just"/>
            <a:r>
              <a:rPr lang="en-US" sz="3600" b="1" smtClean="0">
                <a:solidFill>
                  <a:srgbClr val="0000FF"/>
                </a:solidFill>
                <a:latin typeface="Times New Roman" pitchFamily="18" charset="0"/>
                <a:cs typeface="Times New Roman" pitchFamily="18" charset="0"/>
              </a:rPr>
              <a:t>    </a:t>
            </a:r>
            <a:r>
              <a:rPr lang="vi-VN" sz="3600" b="1" smtClean="0">
                <a:solidFill>
                  <a:srgbClr val="0000FF"/>
                </a:solidFill>
                <a:latin typeface="Times New Roman" pitchFamily="18" charset="0"/>
                <a:cs typeface="Times New Roman" pitchFamily="18" charset="0"/>
              </a:rPr>
              <a:t>Sáng </a:t>
            </a:r>
            <a:r>
              <a:rPr lang="vi-VN" sz="3600" b="1">
                <a:solidFill>
                  <a:srgbClr val="0000FF"/>
                </a:solidFill>
                <a:latin typeface="Times New Roman" pitchFamily="18" charset="0"/>
                <a:cs typeface="Times New Roman" pitchFamily="18" charset="0"/>
              </a:rPr>
              <a:t>nay em vừa có một giờ học rất thú vị, đó là giờ học môn Tiếng Việt. Cô giáo cho cả lớp chia thành các nhóm, phân vai và diễn lại câu chuyện thỏ và rùa. Em đã được tham gia đóng vai chú rùa trong câu chuyện đó.</a:t>
            </a:r>
            <a:endParaRPr lang="en-US" sz="3600" b="1">
              <a:solidFill>
                <a:srgbClr val="0000FF"/>
              </a:solidFill>
              <a:latin typeface="Times New Roman" pitchFamily="18" charset="0"/>
              <a:cs typeface="Times New Roman" pitchFamily="18" charset="0"/>
            </a:endParaRPr>
          </a:p>
        </p:txBody>
      </p:sp>
      <p:sp>
        <p:nvSpPr>
          <p:cNvPr id="7" name="AutoShape 2" descr="TMT - QL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TMT - QLN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Cùng em tới trường” – Vui thật là vui! | Mầm non - Tiền Tiểu học | Trường  Liên cấp Việt-Úc Hà Nội (Trường quốc tế Cambri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0319" y="3646102"/>
            <a:ext cx="6667500" cy="4937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619602"/>
      </p:ext>
    </p:extLst>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642519" y="1266918"/>
            <a:ext cx="92964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 Tiết 1 – 2)</a:t>
            </a:r>
            <a:endParaRPr lang="en-US" sz="3600" b="1">
              <a:solidFill>
                <a:srgbClr val="0000FF"/>
              </a:solidFill>
              <a:effectLst>
                <a:outerShdw blurRad="38100" dist="38100" dir="2700000" algn="tl">
                  <a:srgbClr val="000000">
                    <a:alpha val="43137"/>
                  </a:srgbClr>
                </a:outerShdw>
              </a:effectLst>
              <a:latin typeface="Times New Roman" pitchFamily="18" charset="0"/>
            </a:endParaRPr>
          </a:p>
        </p:txBody>
      </p:sp>
      <p:grpSp>
        <p:nvGrpSpPr>
          <p:cNvPr id="5" name="Group 4"/>
          <p:cNvGrpSpPr/>
          <p:nvPr/>
        </p:nvGrpSpPr>
        <p:grpSpPr>
          <a:xfrm>
            <a:off x="1406914" y="221916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4. Nói và nghe.	 MỘT GIỜ HỌC THÚ VỊ</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3" y="3239869"/>
            <a:ext cx="14122805"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Bài 2. Em cảm nhận thế nào về giờ học đó.</a:t>
            </a:r>
            <a:endParaRPr lang="en-US" sz="3600" b="1">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a:extLst>
              <a:ext uri="{FF2B5EF4-FFF2-40B4-BE49-F238E27FC236}">
                <a16:creationId xmlns="" xmlns:a16="http://schemas.microsoft.com/office/drawing/2014/main" id="{D8151BF8-FFCA-1364-6BBE-0E1C52904B02}"/>
              </a:ext>
            </a:extLst>
          </p:cNvPr>
          <p:cNvSpPr/>
          <p:nvPr/>
        </p:nvSpPr>
        <p:spPr>
          <a:xfrm>
            <a:off x="4938214" y="4532530"/>
            <a:ext cx="6371298" cy="14110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a:solidFill>
                  <a:srgbClr val="FF0000"/>
                </a:solidFill>
                <a:latin typeface="Times New Roman" panose="02020603050405020304" pitchFamily="18" charset="0"/>
                <a:cs typeface="Times New Roman" panose="02020603050405020304" pitchFamily="18" charset="0"/>
              </a:rPr>
              <a:t>Cùng nhau thảo luận nhóm 4</a:t>
            </a:r>
          </a:p>
        </p:txBody>
      </p:sp>
    </p:spTree>
    <p:extLst>
      <p:ext uri="{BB962C8B-B14F-4D97-AF65-F5344CB8AC3E}">
        <p14:creationId xmlns:p14="http://schemas.microsoft.com/office/powerpoint/2010/main" val="30894775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512821722.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41684" y1="5882" x2="42505" y2="12745"/>
                        <a14:foregroundMark x1="55236" y1="3922" x2="55647" y2="12745"/>
                        <a14:foregroundMark x1="45380" y1="1634" x2="45380" y2="12418"/>
                        <a14:foregroundMark x1="35113" y1="92647" x2="36756" y2="95425"/>
                        <a14:foregroundMark x1="65914" y1="92320" x2="62218" y2="94608"/>
                      </a14:backgroundRemoval>
                    </a14:imgEffect>
                  </a14:imgLayer>
                </a14:imgProps>
              </a:ext>
              <a:ext uri="{28A0092B-C50C-407E-A947-70E740481C1C}">
                <a14:useLocalDpi xmlns:a14="http://schemas.microsoft.com/office/drawing/2010/main" val="0"/>
              </a:ext>
            </a:extLst>
          </a:blip>
          <a:srcRect/>
          <a:stretch>
            <a:fillRect/>
          </a:stretch>
        </p:blipFill>
        <p:spPr bwMode="auto">
          <a:xfrm>
            <a:off x="2313255" y="3474722"/>
            <a:ext cx="4123266" cy="4663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DMIN\Desktop\453552345 (3).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5293525" y="-745578"/>
            <a:ext cx="6424279" cy="45047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699919" y="914401"/>
            <a:ext cx="5554133" cy="2280881"/>
          </a:xfrm>
          <a:prstGeom prst="rect">
            <a:avLst/>
          </a:prstGeom>
          <a:noFill/>
        </p:spPr>
        <p:txBody>
          <a:bodyPr wrap="square" rtlCol="0">
            <a:spAutoFit/>
          </a:bodyPr>
          <a:lstStyle/>
          <a:p>
            <a:pPr algn="ctr"/>
            <a:r>
              <a:rPr lang="en-US" sz="7111" b="1" dirty="0">
                <a:solidFill>
                  <a:srgbClr val="C00000"/>
                </a:solidFill>
                <a:latin typeface="Arial" panose="020B0604020202020204" pitchFamily="34" charset="0"/>
                <a:cs typeface="Arial" panose="020B0604020202020204" pitchFamily="34" charset="0"/>
              </a:rPr>
              <a:t> KHỈ CON </a:t>
            </a:r>
          </a:p>
          <a:p>
            <a:pPr algn="ctr"/>
            <a:r>
              <a:rPr lang="en-US" sz="7111" b="1" dirty="0">
                <a:solidFill>
                  <a:srgbClr val="C00000"/>
                </a:solidFill>
                <a:latin typeface="Arial" panose="020B0604020202020204" pitchFamily="34" charset="0"/>
                <a:cs typeface="Arial" panose="020B0604020202020204" pitchFamily="34" charset="0"/>
              </a:rPr>
              <a:t>QUA SÔNG</a:t>
            </a:r>
          </a:p>
        </p:txBody>
      </p:sp>
      <p:pic>
        <p:nvPicPr>
          <p:cNvPr id="3075" name="Picture 3" descr="C:\Users\ADMIN\Desktop\Tai nguyen thiet ke tro choi\Bảng gỗ\bat dau.png">
            <a:hlinkClick r:id="rId8" action="ppaction://hlinksldjump"/>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9455" b="100000" l="0" r="100000"/>
                    </a14:imgEffect>
                  </a14:imgLayer>
                </a14:imgProps>
              </a:ext>
              <a:ext uri="{28A0092B-C50C-407E-A947-70E740481C1C}">
                <a14:useLocalDpi xmlns:a14="http://schemas.microsoft.com/office/drawing/2010/main" val="0"/>
              </a:ext>
            </a:extLst>
          </a:blip>
          <a:srcRect/>
          <a:stretch>
            <a:fillRect/>
          </a:stretch>
        </p:blipFill>
        <p:spPr bwMode="auto">
          <a:xfrm>
            <a:off x="12456324" y="7415909"/>
            <a:ext cx="3776132" cy="1444503"/>
          </a:xfrm>
          <a:prstGeom prst="rect">
            <a:avLst/>
          </a:prstGeom>
          <a:noFill/>
          <a:extLst>
            <a:ext uri="{909E8E84-426E-40DD-AFC4-6F175D3DCCD1}">
              <a14:hiddenFill xmlns:a14="http://schemas.microsoft.com/office/drawing/2010/main">
                <a:solidFill>
                  <a:srgbClr val="FFFFFF"/>
                </a:solidFill>
              </a14:hiddenFill>
            </a:ext>
          </a:extLst>
        </p:spPr>
      </p:pic>
      <p:pic>
        <p:nvPicPr>
          <p:cNvPr id="2" name="Loonboo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6683038" y="8138158"/>
            <a:ext cx="1083733" cy="975360"/>
          </a:xfrm>
          <a:prstGeom prst="rect">
            <a:avLst/>
          </a:prstGeom>
        </p:spPr>
      </p:pic>
    </p:spTree>
    <p:extLst>
      <p:ext uri="{BB962C8B-B14F-4D97-AF65-F5344CB8AC3E}">
        <p14:creationId xmlns:p14="http://schemas.microsoft.com/office/powerpoint/2010/main" val="147703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26"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animEffect transition="in" filter="wipe(down)">
                                      <p:cBhvr>
                                        <p:cTn id="9" dur="580">
                                          <p:stCondLst>
                                            <p:cond delay="0"/>
                                          </p:stCondLst>
                                        </p:cTn>
                                        <p:tgtEl>
                                          <p:spTgt spid="3074"/>
                                        </p:tgtEl>
                                      </p:cBhvr>
                                    </p:animEffect>
                                    <p:anim calcmode="lin" valueType="num">
                                      <p:cBhvr>
                                        <p:cTn id="10"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5" dur="26">
                                          <p:stCondLst>
                                            <p:cond delay="650"/>
                                          </p:stCondLst>
                                        </p:cTn>
                                        <p:tgtEl>
                                          <p:spTgt spid="3074"/>
                                        </p:tgtEl>
                                      </p:cBhvr>
                                      <p:to x="100000" y="60000"/>
                                    </p:animScale>
                                    <p:animScale>
                                      <p:cBhvr>
                                        <p:cTn id="16" dur="166" decel="50000">
                                          <p:stCondLst>
                                            <p:cond delay="676"/>
                                          </p:stCondLst>
                                        </p:cTn>
                                        <p:tgtEl>
                                          <p:spTgt spid="3074"/>
                                        </p:tgtEl>
                                      </p:cBhvr>
                                      <p:to x="100000" y="100000"/>
                                    </p:animScale>
                                    <p:animScale>
                                      <p:cBhvr>
                                        <p:cTn id="17" dur="26">
                                          <p:stCondLst>
                                            <p:cond delay="1312"/>
                                          </p:stCondLst>
                                        </p:cTn>
                                        <p:tgtEl>
                                          <p:spTgt spid="3074"/>
                                        </p:tgtEl>
                                      </p:cBhvr>
                                      <p:to x="100000" y="80000"/>
                                    </p:animScale>
                                    <p:animScale>
                                      <p:cBhvr>
                                        <p:cTn id="18" dur="166" decel="50000">
                                          <p:stCondLst>
                                            <p:cond delay="1338"/>
                                          </p:stCondLst>
                                        </p:cTn>
                                        <p:tgtEl>
                                          <p:spTgt spid="3074"/>
                                        </p:tgtEl>
                                      </p:cBhvr>
                                      <p:to x="100000" y="100000"/>
                                    </p:animScale>
                                    <p:animScale>
                                      <p:cBhvr>
                                        <p:cTn id="19" dur="26">
                                          <p:stCondLst>
                                            <p:cond delay="1642"/>
                                          </p:stCondLst>
                                        </p:cTn>
                                        <p:tgtEl>
                                          <p:spTgt spid="3074"/>
                                        </p:tgtEl>
                                      </p:cBhvr>
                                      <p:to x="100000" y="90000"/>
                                    </p:animScale>
                                    <p:animScale>
                                      <p:cBhvr>
                                        <p:cTn id="20" dur="166" decel="50000">
                                          <p:stCondLst>
                                            <p:cond delay="1668"/>
                                          </p:stCondLst>
                                        </p:cTn>
                                        <p:tgtEl>
                                          <p:spTgt spid="3074"/>
                                        </p:tgtEl>
                                      </p:cBhvr>
                                      <p:to x="100000" y="100000"/>
                                    </p:animScale>
                                    <p:animScale>
                                      <p:cBhvr>
                                        <p:cTn id="21" dur="26">
                                          <p:stCondLst>
                                            <p:cond delay="1808"/>
                                          </p:stCondLst>
                                        </p:cTn>
                                        <p:tgtEl>
                                          <p:spTgt spid="3074"/>
                                        </p:tgtEl>
                                      </p:cBhvr>
                                      <p:to x="100000" y="95000"/>
                                    </p:animScale>
                                    <p:animScale>
                                      <p:cBhvr>
                                        <p:cTn id="22" dur="166" decel="50000">
                                          <p:stCondLst>
                                            <p:cond delay="1834"/>
                                          </p:stCondLst>
                                        </p:cTn>
                                        <p:tgtEl>
                                          <p:spTgt spid="3074"/>
                                        </p:tgtEl>
                                      </p:cBhvr>
                                      <p:to x="100000" y="100000"/>
                                    </p:animScale>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3074"/>
                                        </p:tgtEl>
                                        <p:attrNameLst>
                                          <p:attrName>r</p:attrName>
                                        </p:attrNameLst>
                                      </p:cBhvr>
                                    </p:animRot>
                                    <p:animRot by="-240000">
                                      <p:cBhvr>
                                        <p:cTn id="25" dur="200" fill="hold">
                                          <p:stCondLst>
                                            <p:cond delay="200"/>
                                          </p:stCondLst>
                                        </p:cTn>
                                        <p:tgtEl>
                                          <p:spTgt spid="3074"/>
                                        </p:tgtEl>
                                        <p:attrNameLst>
                                          <p:attrName>r</p:attrName>
                                        </p:attrNameLst>
                                      </p:cBhvr>
                                    </p:animRot>
                                    <p:animRot by="240000">
                                      <p:cBhvr>
                                        <p:cTn id="26" dur="200" fill="hold">
                                          <p:stCondLst>
                                            <p:cond delay="400"/>
                                          </p:stCondLst>
                                        </p:cTn>
                                        <p:tgtEl>
                                          <p:spTgt spid="3074"/>
                                        </p:tgtEl>
                                        <p:attrNameLst>
                                          <p:attrName>r</p:attrName>
                                        </p:attrNameLst>
                                      </p:cBhvr>
                                    </p:animRot>
                                    <p:animRot by="-240000">
                                      <p:cBhvr>
                                        <p:cTn id="27" dur="200" fill="hold">
                                          <p:stCondLst>
                                            <p:cond delay="600"/>
                                          </p:stCondLst>
                                        </p:cTn>
                                        <p:tgtEl>
                                          <p:spTgt spid="3074"/>
                                        </p:tgtEl>
                                        <p:attrNameLst>
                                          <p:attrName>r</p:attrName>
                                        </p:attrNameLst>
                                      </p:cBhvr>
                                    </p:animRot>
                                    <p:animRot by="120000">
                                      <p:cBhvr>
                                        <p:cTn id="28" dur="200" fill="hold">
                                          <p:stCondLst>
                                            <p:cond delay="800"/>
                                          </p:stCondLst>
                                        </p:cTn>
                                        <p:tgtEl>
                                          <p:spTgt spid="3074"/>
                                        </p:tgtEl>
                                        <p:attrNameLst>
                                          <p:attrName>r</p:attrName>
                                        </p:attrNameLst>
                                      </p:cBhvr>
                                    </p:animRot>
                                  </p:childTnLst>
                                </p:cTn>
                              </p:par>
                              <p:par>
                                <p:cTn id="29" presetID="26"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80">
                                          <p:stCondLst>
                                            <p:cond delay="0"/>
                                          </p:stCondLst>
                                        </p:cTn>
                                        <p:tgtEl>
                                          <p:spTgt spid="5"/>
                                        </p:tgtEl>
                                      </p:cBhvr>
                                    </p:animEffect>
                                    <p:anim calcmode="lin" valueType="num">
                                      <p:cBhvr>
                                        <p:cTn id="3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7" dur="26">
                                          <p:stCondLst>
                                            <p:cond delay="650"/>
                                          </p:stCondLst>
                                        </p:cTn>
                                        <p:tgtEl>
                                          <p:spTgt spid="5"/>
                                        </p:tgtEl>
                                      </p:cBhvr>
                                      <p:to x="100000" y="60000"/>
                                    </p:animScale>
                                    <p:animScale>
                                      <p:cBhvr>
                                        <p:cTn id="38" dur="166" decel="50000">
                                          <p:stCondLst>
                                            <p:cond delay="676"/>
                                          </p:stCondLst>
                                        </p:cTn>
                                        <p:tgtEl>
                                          <p:spTgt spid="5"/>
                                        </p:tgtEl>
                                      </p:cBhvr>
                                      <p:to x="100000" y="100000"/>
                                    </p:animScale>
                                    <p:animScale>
                                      <p:cBhvr>
                                        <p:cTn id="39" dur="26">
                                          <p:stCondLst>
                                            <p:cond delay="1312"/>
                                          </p:stCondLst>
                                        </p:cTn>
                                        <p:tgtEl>
                                          <p:spTgt spid="5"/>
                                        </p:tgtEl>
                                      </p:cBhvr>
                                      <p:to x="100000" y="80000"/>
                                    </p:animScale>
                                    <p:animScale>
                                      <p:cBhvr>
                                        <p:cTn id="40" dur="166" decel="50000">
                                          <p:stCondLst>
                                            <p:cond delay="1338"/>
                                          </p:stCondLst>
                                        </p:cTn>
                                        <p:tgtEl>
                                          <p:spTgt spid="5"/>
                                        </p:tgtEl>
                                      </p:cBhvr>
                                      <p:to x="100000" y="100000"/>
                                    </p:animScale>
                                    <p:animScale>
                                      <p:cBhvr>
                                        <p:cTn id="41" dur="26">
                                          <p:stCondLst>
                                            <p:cond delay="1642"/>
                                          </p:stCondLst>
                                        </p:cTn>
                                        <p:tgtEl>
                                          <p:spTgt spid="5"/>
                                        </p:tgtEl>
                                      </p:cBhvr>
                                      <p:to x="100000" y="90000"/>
                                    </p:animScale>
                                    <p:animScale>
                                      <p:cBhvr>
                                        <p:cTn id="42" dur="166" decel="50000">
                                          <p:stCondLst>
                                            <p:cond delay="1668"/>
                                          </p:stCondLst>
                                        </p:cTn>
                                        <p:tgtEl>
                                          <p:spTgt spid="5"/>
                                        </p:tgtEl>
                                      </p:cBhvr>
                                      <p:to x="100000" y="100000"/>
                                    </p:animScale>
                                    <p:animScale>
                                      <p:cBhvr>
                                        <p:cTn id="43" dur="26">
                                          <p:stCondLst>
                                            <p:cond delay="1808"/>
                                          </p:stCondLst>
                                        </p:cTn>
                                        <p:tgtEl>
                                          <p:spTgt spid="5"/>
                                        </p:tgtEl>
                                      </p:cBhvr>
                                      <p:to x="100000" y="95000"/>
                                    </p:animScale>
                                    <p:animScale>
                                      <p:cBhvr>
                                        <p:cTn id="44" dur="166" decel="50000">
                                          <p:stCondLst>
                                            <p:cond delay="1834"/>
                                          </p:stCondLst>
                                        </p:cTn>
                                        <p:tgtEl>
                                          <p:spTgt spid="5"/>
                                        </p:tgtEl>
                                      </p:cBhvr>
                                      <p:to x="100000" y="100000"/>
                                    </p:animScale>
                                  </p:childTnLst>
                                </p:cTn>
                              </p:par>
                              <p:par>
                                <p:cTn id="45" presetID="26"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down)">
                                      <p:cBhvr>
                                        <p:cTn id="47" dur="580">
                                          <p:stCondLst>
                                            <p:cond delay="0"/>
                                          </p:stCondLst>
                                        </p:cTn>
                                        <p:tgtEl>
                                          <p:spTgt spid="6"/>
                                        </p:tgtEl>
                                      </p:cBhvr>
                                    </p:animEffect>
                                    <p:anim calcmode="lin" valueType="num">
                                      <p:cBhvr>
                                        <p:cTn id="4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3" dur="26">
                                          <p:stCondLst>
                                            <p:cond delay="650"/>
                                          </p:stCondLst>
                                        </p:cTn>
                                        <p:tgtEl>
                                          <p:spTgt spid="6"/>
                                        </p:tgtEl>
                                      </p:cBhvr>
                                      <p:to x="100000" y="60000"/>
                                    </p:animScale>
                                    <p:animScale>
                                      <p:cBhvr>
                                        <p:cTn id="54" dur="166" decel="50000">
                                          <p:stCondLst>
                                            <p:cond delay="676"/>
                                          </p:stCondLst>
                                        </p:cTn>
                                        <p:tgtEl>
                                          <p:spTgt spid="6"/>
                                        </p:tgtEl>
                                      </p:cBhvr>
                                      <p:to x="100000" y="100000"/>
                                    </p:animScale>
                                    <p:animScale>
                                      <p:cBhvr>
                                        <p:cTn id="55" dur="26">
                                          <p:stCondLst>
                                            <p:cond delay="1312"/>
                                          </p:stCondLst>
                                        </p:cTn>
                                        <p:tgtEl>
                                          <p:spTgt spid="6"/>
                                        </p:tgtEl>
                                      </p:cBhvr>
                                      <p:to x="100000" y="80000"/>
                                    </p:animScale>
                                    <p:animScale>
                                      <p:cBhvr>
                                        <p:cTn id="56" dur="166" decel="50000">
                                          <p:stCondLst>
                                            <p:cond delay="1338"/>
                                          </p:stCondLst>
                                        </p:cTn>
                                        <p:tgtEl>
                                          <p:spTgt spid="6"/>
                                        </p:tgtEl>
                                      </p:cBhvr>
                                      <p:to x="100000" y="100000"/>
                                    </p:animScale>
                                    <p:animScale>
                                      <p:cBhvr>
                                        <p:cTn id="57" dur="26">
                                          <p:stCondLst>
                                            <p:cond delay="1642"/>
                                          </p:stCondLst>
                                        </p:cTn>
                                        <p:tgtEl>
                                          <p:spTgt spid="6"/>
                                        </p:tgtEl>
                                      </p:cBhvr>
                                      <p:to x="100000" y="90000"/>
                                    </p:animScale>
                                    <p:animScale>
                                      <p:cBhvr>
                                        <p:cTn id="58" dur="166" decel="50000">
                                          <p:stCondLst>
                                            <p:cond delay="1668"/>
                                          </p:stCondLst>
                                        </p:cTn>
                                        <p:tgtEl>
                                          <p:spTgt spid="6"/>
                                        </p:tgtEl>
                                      </p:cBhvr>
                                      <p:to x="100000" y="100000"/>
                                    </p:animScale>
                                    <p:animScale>
                                      <p:cBhvr>
                                        <p:cTn id="59" dur="26">
                                          <p:stCondLst>
                                            <p:cond delay="1808"/>
                                          </p:stCondLst>
                                        </p:cTn>
                                        <p:tgtEl>
                                          <p:spTgt spid="6"/>
                                        </p:tgtEl>
                                      </p:cBhvr>
                                      <p:to x="100000" y="95000"/>
                                    </p:animScale>
                                    <p:animScale>
                                      <p:cBhvr>
                                        <p:cTn id="60" dur="166" decel="50000">
                                          <p:stCondLst>
                                            <p:cond delay="1834"/>
                                          </p:stCondLst>
                                        </p:cTn>
                                        <p:tgtEl>
                                          <p:spTgt spid="6"/>
                                        </p:tgtEl>
                                      </p:cBhvr>
                                      <p:to x="100000" y="100000"/>
                                    </p:animScale>
                                  </p:childTnLst>
                                </p:cTn>
                              </p:par>
                            </p:childTnLst>
                          </p:cTn>
                        </p:par>
                        <p:par>
                          <p:cTn id="61" fill="hold">
                            <p:stCondLst>
                              <p:cond delay="2000"/>
                            </p:stCondLst>
                            <p:childTnLst>
                              <p:par>
                                <p:cTn id="62" presetID="10" presetClass="entr" presetSubtype="0" fill="hold" nodeType="afterEffect">
                                  <p:stCondLst>
                                    <p:cond delay="0"/>
                                  </p:stCondLst>
                                  <p:childTnLst>
                                    <p:set>
                                      <p:cBhvr>
                                        <p:cTn id="63" dur="1" fill="hold">
                                          <p:stCondLst>
                                            <p:cond delay="0"/>
                                          </p:stCondLst>
                                        </p:cTn>
                                        <p:tgtEl>
                                          <p:spTgt spid="3075"/>
                                        </p:tgtEl>
                                        <p:attrNameLst>
                                          <p:attrName>style.visibility</p:attrName>
                                        </p:attrNameLst>
                                      </p:cBhvr>
                                      <p:to>
                                        <p:strVal val="visible"/>
                                      </p:to>
                                    </p:set>
                                    <p:animEffect transition="in" filter="fade">
                                      <p:cBhvr>
                                        <p:cTn id="64"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15">
                <p:cTn id="65" fill="hold" display="0">
                  <p:stCondLst>
                    <p:cond delay="indefinite"/>
                  </p:stCondLst>
                  <p:endCondLst>
                    <p:cond evt="onStopAudio" delay="0">
                      <p:tgtEl>
                        <p:sldTgt/>
                      </p:tgtEl>
                    </p:cond>
                  </p:endCondLst>
                </p:cTn>
                <p:tgtEl>
                  <p:spTgt spid="2"/>
                </p:tgtEl>
              </p:cMediaNode>
            </p:audio>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ADMIN\Desktop\canh2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9" y="60960"/>
            <a:ext cx="16222133" cy="908304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Kết quả hình ảnh cho FIREWORK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2725" y="-531709"/>
            <a:ext cx="5225445" cy="456181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 descr="C:\Users\ADMIN\Desktop\11.png">
            <a:hlinkClick r:id="rId4" action="ppaction://hlinksldjump"/>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589" b="100000" l="9589" r="100000"/>
                    </a14:imgEffect>
                  </a14:imgLayer>
                </a14:imgProps>
              </a:ext>
              <a:ext uri="{28A0092B-C50C-407E-A947-70E740481C1C}">
                <a14:useLocalDpi xmlns:a14="http://schemas.microsoft.com/office/drawing/2010/main" val="0"/>
              </a:ext>
            </a:extLst>
          </a:blip>
          <a:srcRect/>
          <a:stretch>
            <a:fillRect/>
          </a:stretch>
        </p:blipFill>
        <p:spPr bwMode="auto">
          <a:xfrm>
            <a:off x="3669122" y="5930061"/>
            <a:ext cx="3081195" cy="231089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C:\Users\ADMIN\Desktop\2.png">
            <a:hlinkClick r:id="rId7" action="ppaction://hlinksldjump"/>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97260" l="0" r="100000"/>
                    </a14:imgEffect>
                  </a14:imgLayer>
                </a14:imgProps>
              </a:ext>
              <a:ext uri="{28A0092B-C50C-407E-A947-70E740481C1C}">
                <a14:useLocalDpi xmlns:a14="http://schemas.microsoft.com/office/drawing/2010/main" val="0"/>
              </a:ext>
            </a:extLst>
          </a:blip>
          <a:srcRect/>
          <a:stretch>
            <a:fillRect/>
          </a:stretch>
        </p:blipFill>
        <p:spPr bwMode="auto">
          <a:xfrm>
            <a:off x="5836590" y="4151857"/>
            <a:ext cx="2727657" cy="204574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5" descr="C:\Users\ADMIN\Desktop\3.png">
            <a:hlinkClick r:id="rId10" action="ppaction://hlinksldjump"/>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2055" b="100000" l="0" r="100000"/>
                    </a14:imgEffect>
                  </a14:imgLayer>
                </a14:imgProps>
              </a:ext>
              <a:ext uri="{28A0092B-C50C-407E-A947-70E740481C1C}">
                <a14:useLocalDpi xmlns:a14="http://schemas.microsoft.com/office/drawing/2010/main" val="0"/>
              </a:ext>
            </a:extLst>
          </a:blip>
          <a:srcRect/>
          <a:stretch>
            <a:fillRect/>
          </a:stretch>
        </p:blipFill>
        <p:spPr bwMode="auto">
          <a:xfrm>
            <a:off x="9173847" y="3435044"/>
            <a:ext cx="2624041" cy="196803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C:\Users\ADMIN\Desktop\512821722.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100000">
                        <a14:foregroundMark x1="44969" y1="5882" x2="42300" y2="10131"/>
                        <a14:foregroundMark x1="52772" y1="5065" x2="54825" y2="12908"/>
                        <a14:foregroundMark x1="57084" y1="3758" x2="56057" y2="9967"/>
                        <a14:foregroundMark x1="34021" y1="91667" x2="37629" y2="94118"/>
                        <a14:foregroundMark x1="64433" y1="92157" x2="62371" y2="94608"/>
                      </a14:backgroundRemoval>
                    </a14:imgEffect>
                  </a14:imgLayer>
                </a14:imgProps>
              </a:ext>
              <a:ext uri="{28A0092B-C50C-407E-A947-70E740481C1C}">
                <a14:useLocalDpi xmlns:a14="http://schemas.microsoft.com/office/drawing/2010/main" val="0"/>
              </a:ext>
            </a:extLst>
          </a:blip>
          <a:srcRect/>
          <a:stretch>
            <a:fillRect/>
          </a:stretch>
        </p:blipFill>
        <p:spPr bwMode="auto">
          <a:xfrm>
            <a:off x="823122" y="6581144"/>
            <a:ext cx="1761065" cy="1659813"/>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p:cNvSpPr/>
          <p:nvPr/>
        </p:nvSpPr>
        <p:spPr>
          <a:xfrm>
            <a:off x="3072867" y="2387599"/>
            <a:ext cx="10723768" cy="2133918"/>
          </a:xfrm>
          <a:prstGeom prst="rect">
            <a:avLst/>
          </a:prstGeom>
          <a:noFill/>
        </p:spPr>
        <p:txBody>
          <a:bodyPr wrap="none" lIns="162560" tIns="81280" rIns="162560" bIns="8128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CHÚC MỪNG</a:t>
            </a:r>
          </a:p>
        </p:txBody>
      </p:sp>
      <p:pic>
        <p:nvPicPr>
          <p:cNvPr id="60" name="Picture 4" descr="Hình ảnh có liên quan"/>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9560719" y="2387598"/>
            <a:ext cx="8466667" cy="7467602"/>
          </a:xfrm>
          <a:prstGeom prst="rect">
            <a:avLst/>
          </a:prstGeom>
          <a:noFill/>
          <a:extLst>
            <a:ext uri="{909E8E84-426E-40DD-AFC4-6F175D3DCCD1}">
              <a14:hiddenFill xmlns:a14="http://schemas.microsoft.com/office/drawing/2010/main">
                <a:solidFill>
                  <a:srgbClr val="FFFFFF"/>
                </a:solidFill>
              </a14:hiddenFill>
            </a:ext>
          </a:extLst>
        </p:spPr>
      </p:pic>
      <p:sp>
        <p:nvSpPr>
          <p:cNvPr id="2" name="Action Button: Forward or Next 1">
            <a:hlinkClick r:id="rId16" action="ppaction://hlinksldjump" highlightClick="1"/>
          </p:cNvPr>
          <p:cNvSpPr/>
          <p:nvPr/>
        </p:nvSpPr>
        <p:spPr>
          <a:xfrm>
            <a:off x="13396119" y="8240957"/>
            <a:ext cx="2514600" cy="75064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893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8"/>
                                        </p:tgtEl>
                                        <p:attrNameLst>
                                          <p:attrName>r</p:attrName>
                                        </p:attrNameLst>
                                      </p:cBhvr>
                                    </p:animRot>
                                    <p:animRot by="-240000">
                                      <p:cBhvr>
                                        <p:cTn id="7" dur="200" fill="hold">
                                          <p:stCondLst>
                                            <p:cond delay="200"/>
                                          </p:stCondLst>
                                        </p:cTn>
                                        <p:tgtEl>
                                          <p:spTgt spid="58"/>
                                        </p:tgtEl>
                                        <p:attrNameLst>
                                          <p:attrName>r</p:attrName>
                                        </p:attrNameLst>
                                      </p:cBhvr>
                                    </p:animRot>
                                    <p:animRot by="240000">
                                      <p:cBhvr>
                                        <p:cTn id="8" dur="200" fill="hold">
                                          <p:stCondLst>
                                            <p:cond delay="400"/>
                                          </p:stCondLst>
                                        </p:cTn>
                                        <p:tgtEl>
                                          <p:spTgt spid="58"/>
                                        </p:tgtEl>
                                        <p:attrNameLst>
                                          <p:attrName>r</p:attrName>
                                        </p:attrNameLst>
                                      </p:cBhvr>
                                    </p:animRot>
                                    <p:animRot by="-240000">
                                      <p:cBhvr>
                                        <p:cTn id="9" dur="200" fill="hold">
                                          <p:stCondLst>
                                            <p:cond delay="600"/>
                                          </p:stCondLst>
                                        </p:cTn>
                                        <p:tgtEl>
                                          <p:spTgt spid="58"/>
                                        </p:tgtEl>
                                        <p:attrNameLst>
                                          <p:attrName>r</p:attrName>
                                        </p:attrNameLst>
                                      </p:cBhvr>
                                    </p:animRot>
                                    <p:animRot by="120000">
                                      <p:cBhvr>
                                        <p:cTn id="10" dur="200" fill="hold">
                                          <p:stCondLst>
                                            <p:cond delay="800"/>
                                          </p:stCondLst>
                                        </p:cTn>
                                        <p:tgtEl>
                                          <p:spTgt spid="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8"/>
                    </p:tgtEl>
                  </p:cond>
                </p:stCondLst>
                <p:endSync evt="end" delay="0">
                  <p:rtn val="all"/>
                </p:endSync>
                <p:childTnLst>
                  <p:par>
                    <p:cTn id="12" fill="hold">
                      <p:stCondLst>
                        <p:cond delay="0"/>
                      </p:stCondLst>
                      <p:childTnLst>
                        <p:par>
                          <p:cTn id="13" fill="hold">
                            <p:stCondLst>
                              <p:cond delay="0"/>
                            </p:stCondLst>
                            <p:childTnLst>
                              <p:par>
                                <p:cTn id="14" presetID="44" presetClass="path" presetSubtype="0" accel="50000" decel="50000" fill="hold" nodeType="clickEffect">
                                  <p:stCondLst>
                                    <p:cond delay="0"/>
                                  </p:stCondLst>
                                  <p:childTnLst>
                                    <p:animMotion origin="layout" path="M 4.16667E-6 4.5679E-6 L 0.03611 -0.08519 C 0.04323 -0.10494 0.05816 -0.11945 0.07604 -0.13179 C 0.09652 -0.14321 0.11545 -0.14723 0.13107 -0.1426 L 0.2059 -0.12284 " pathEditMode="relative" rAng="-1629776" ptsTypes="FffFF">
                                      <p:cBhvr>
                                        <p:cTn id="15" dur="500" fill="hold"/>
                                        <p:tgtEl>
                                          <p:spTgt spid="58"/>
                                        </p:tgtEl>
                                        <p:attrNameLst>
                                          <p:attrName>ppt_x</p:attrName>
                                          <p:attrName>ppt_y</p:attrName>
                                        </p:attrNameLst>
                                      </p:cBhvr>
                                      <p:rCtr x="9531" y="-8765"/>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0.20573 -0.12284 L 0.34965 -0.33086 " pathEditMode="relative" rAng="0" ptsTypes="AA">
                                      <p:cBhvr>
                                        <p:cTn id="19" dur="500" fill="hold"/>
                                        <p:tgtEl>
                                          <p:spTgt spid="58"/>
                                        </p:tgtEl>
                                        <p:attrNameLst>
                                          <p:attrName>ppt_x</p:attrName>
                                          <p:attrName>ppt_y</p:attrName>
                                        </p:attrNameLst>
                                      </p:cBhvr>
                                      <p:rCtr x="7187" y="-10401"/>
                                    </p:animMotion>
                                  </p:childTnLst>
                                </p:cTn>
                              </p:par>
                            </p:childTnLst>
                          </p:cTn>
                        </p:par>
                      </p:childTnLst>
                    </p:cTn>
                  </p:par>
                  <p:par>
                    <p:cTn id="20" fill="hold">
                      <p:stCondLst>
                        <p:cond delay="indefinite"/>
                      </p:stCondLst>
                      <p:childTnLst>
                        <p:par>
                          <p:cTn id="21" fill="hold">
                            <p:stCondLst>
                              <p:cond delay="0"/>
                            </p:stCondLst>
                            <p:childTnLst>
                              <p:par>
                                <p:cTn id="22" presetID="63" presetClass="path" presetSubtype="0" accel="50000" decel="50000" fill="hold" nodeType="clickEffect">
                                  <p:stCondLst>
                                    <p:cond delay="0"/>
                                  </p:stCondLst>
                                  <p:childTnLst>
                                    <p:animMotion origin="layout" path="M 0.34965 -0.33055 L 0.52916 -0.39901 " pathEditMode="relative" rAng="0" ptsTypes="AA">
                                      <p:cBhvr>
                                        <p:cTn id="23" dur="500" fill="hold"/>
                                        <p:tgtEl>
                                          <p:spTgt spid="58"/>
                                        </p:tgtEl>
                                        <p:attrNameLst>
                                          <p:attrName>ppt_x</p:attrName>
                                          <p:attrName>ppt_y</p:attrName>
                                        </p:attrNameLst>
                                      </p:cBhvr>
                                      <p:rCtr x="8976" y="-3423"/>
                                    </p:animMotion>
                                  </p:childTnLst>
                                </p:cTn>
                              </p:par>
                            </p:childTnLst>
                          </p:cTn>
                        </p:par>
                        <p:par>
                          <p:cTn id="24" fill="hold">
                            <p:stCondLst>
                              <p:cond delay="500"/>
                            </p:stCondLst>
                            <p:childTnLst>
                              <p:par>
                                <p:cTn id="25" presetID="63" presetClass="path" presetSubtype="0" accel="50000" decel="50000" fill="hold" nodeType="afterEffect">
                                  <p:stCondLst>
                                    <p:cond delay="0"/>
                                  </p:stCondLst>
                                  <p:childTnLst>
                                    <p:animMotion origin="layout" path="M 0.52916 -0.38456 L 0.5375 -0.54753 " pathEditMode="relative" rAng="0" ptsTypes="AA">
                                      <p:cBhvr>
                                        <p:cTn id="26" dur="500" fill="hold"/>
                                        <p:tgtEl>
                                          <p:spTgt spid="58"/>
                                        </p:tgtEl>
                                        <p:attrNameLst>
                                          <p:attrName>ppt_x</p:attrName>
                                          <p:attrName>ppt_y</p:attrName>
                                        </p:attrNameLst>
                                      </p:cBhvr>
                                      <p:rCtr x="417" y="-8148"/>
                                    </p:animMotion>
                                  </p:childTnLst>
                                </p:cTn>
                              </p:par>
                            </p:childTnLst>
                          </p:cTn>
                        </p:par>
                        <p:par>
                          <p:cTn id="27" fill="hold">
                            <p:stCondLst>
                              <p:cond delay="1000"/>
                            </p:stCondLst>
                            <p:childTnLst>
                              <p:par>
                                <p:cTn id="28" presetID="38" presetClass="path" presetSubtype="0" accel="50000" decel="50000" fill="hold" nodeType="afterEffect">
                                  <p:stCondLst>
                                    <p:cond delay="0"/>
                                  </p:stCondLst>
                                  <p:childTnLst>
                                    <p:animMotion origin="layout" path="M 0.55416 -0.60129 L 0.54982 -0.50262 L 0.54583 -0.60129 L 0.54166 -0.50262 L 0.5375 -0.60129 L 0.5335 -0.50262 L 0.52916 -0.60129 L 0.52517 -0.50262 L 0.52083 -0.60129 L 0.51649 -0.50262 L 0.5125 -0.60129 L 0.50833 -0.50262 L 0.50434 -0.60129 L 0.50017 -0.50262 L 0.49583 -0.60129 L 0.49184 -0.50262 L 0.4875 -0.60129 " pathEditMode="relative" rAng="0" ptsTypes="FFFFFFFFFFFFFFFFF">
                                      <p:cBhvr>
                                        <p:cTn id="29" dur="3000" fill="hold"/>
                                        <p:tgtEl>
                                          <p:spTgt spid="58"/>
                                        </p:tgtEl>
                                        <p:attrNameLst>
                                          <p:attrName>ppt_x</p:attrName>
                                          <p:attrName>ppt_y</p:attrName>
                                        </p:attrNameLst>
                                      </p:cBhvr>
                                      <p:rCtr x="-3333" y="4934"/>
                                    </p:animMotion>
                                  </p:childTnLst>
                                </p:cTn>
                              </p:par>
                              <p:par>
                                <p:cTn id="30" presetID="1" presetClass="entr" presetSubtype="0" fill="hold" nodeType="withEffect">
                                  <p:stCondLst>
                                    <p:cond delay="0"/>
                                  </p:stCondLst>
                                  <p:childTnLst>
                                    <p:set>
                                      <p:cBhvr>
                                        <p:cTn id="31" dur="1" fill="hold">
                                          <p:stCondLst>
                                            <p:cond delay="0"/>
                                          </p:stCondLst>
                                        </p:cTn>
                                        <p:tgtEl>
                                          <p:spTgt spid="60"/>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childTnLst>
                                </p:cTn>
                              </p:par>
                              <p:par>
                                <p:cTn id="34" presetID="1" presetClass="exit" presetSubtype="0" fill="hold" nodeType="withEffect">
                                  <p:stCondLst>
                                    <p:cond delay="5000"/>
                                  </p:stCondLst>
                                  <p:childTnLst>
                                    <p:set>
                                      <p:cBhvr>
                                        <p:cTn id="35" dur="1" fill="hold">
                                          <p:stCondLst>
                                            <p:cond delay="0"/>
                                          </p:stCondLst>
                                        </p:cTn>
                                        <p:tgtEl>
                                          <p:spTgt spid="47"/>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59"/>
                                        </p:tgtEl>
                                        <p:attrNameLst>
                                          <p:attrName>style.visibility</p:attrName>
                                        </p:attrNameLst>
                                      </p:cBhvr>
                                      <p:to>
                                        <p:strVal val="visible"/>
                                      </p:to>
                                    </p:set>
                                  </p:childTnLst>
                                </p:cTn>
                              </p:par>
                              <p:par>
                                <p:cTn id="38" presetID="1" presetClass="exit" presetSubtype="0" fill="hold" nodeType="withEffect">
                                  <p:stCondLst>
                                    <p:cond delay="5000"/>
                                  </p:stCondLst>
                                  <p:childTnLst>
                                    <p:set>
                                      <p:cBhvr>
                                        <p:cTn id="39" dur="1" fill="hold">
                                          <p:stCondLst>
                                            <p:cond delay="0"/>
                                          </p:stCondLst>
                                        </p:cTn>
                                        <p:tgtEl>
                                          <p:spTgt spid="60"/>
                                        </p:tgtEl>
                                        <p:attrNameLst>
                                          <p:attrName>style.visibility</p:attrName>
                                        </p:attrNameLst>
                                      </p:cBhvr>
                                      <p:to>
                                        <p:strVal val="hidden"/>
                                      </p:to>
                                    </p:set>
                                  </p:childTnLst>
                                </p:cTn>
                              </p:par>
                              <p:par>
                                <p:cTn id="40" presetID="1" presetClass="exit" presetSubtype="0" fill="hold" grpId="1" nodeType="withEffect">
                                  <p:stCondLst>
                                    <p:cond delay="5000"/>
                                  </p:stCondLst>
                                  <p:childTnLst>
                                    <p:set>
                                      <p:cBhvr>
                                        <p:cTn id="41" dur="1" fill="hold">
                                          <p:stCondLst>
                                            <p:cond delay="0"/>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8"/>
                  </p:tgtEl>
                </p:cond>
              </p:nextCondLst>
            </p:seq>
          </p:childTnLst>
        </p:cTn>
      </p:par>
    </p:tnLst>
    <p:bldLst>
      <p:bldP spid="59" grpId="0"/>
      <p:bldP spid="5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9" y="30481"/>
            <a:ext cx="16256000" cy="91135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100" y="463381"/>
            <a:ext cx="17454425" cy="6299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042319" y="2889706"/>
            <a:ext cx="8839200" cy="1446550"/>
          </a:xfrm>
          <a:prstGeom prst="rect">
            <a:avLst/>
          </a:prstGeom>
          <a:noFill/>
        </p:spPr>
        <p:txBody>
          <a:bodyPr wrap="square" rtlCol="0">
            <a:spAutoFit/>
          </a:bodyPr>
          <a:lstStyle/>
          <a:p>
            <a:pPr algn="ctr"/>
            <a:r>
              <a:rPr lang="vi-VN" sz="4400">
                <a:solidFill>
                  <a:srgbClr val="0000CC"/>
                </a:solidFill>
                <a:latin typeface="Times New Roman" panose="02020603050405020304" pitchFamily="18" charset="0"/>
                <a:cs typeface="Times New Roman" panose="02020603050405020304" pitchFamily="18" charset="0"/>
              </a:rPr>
              <a:t>Kể hoặc nói về câu truyện về chủ đề trường học mà mình đã tìm đọc được?</a:t>
            </a:r>
            <a:endParaRPr lang="en-US" sz="4400" dirty="0">
              <a:solidFill>
                <a:srgbClr val="0000CC"/>
              </a:solidFill>
              <a:latin typeface="Times New Roman" panose="02020603050405020304" pitchFamily="18" charset="0"/>
              <a:cs typeface="Times New Roman" panose="02020603050405020304" pitchFamily="18" charset="0"/>
            </a:endParaRPr>
          </a:p>
        </p:txBody>
      </p:sp>
      <p:pic>
        <p:nvPicPr>
          <p:cNvPr id="12" name="Picture 5" descr="C:\Users\ADMIN\Desktop\Tai nguyen thiet ke tro choi\Bảng gỗ\tro ve.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64961" y="-1485"/>
            <a:ext cx="2946400" cy="929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51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ADMIN\Desktop\cau ho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100" y="463381"/>
            <a:ext cx="17454425" cy="6299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423319" y="2889706"/>
            <a:ext cx="8991599" cy="1446550"/>
          </a:xfrm>
          <a:prstGeom prst="rect">
            <a:avLst/>
          </a:prstGeom>
          <a:noFill/>
        </p:spPr>
        <p:txBody>
          <a:bodyPr wrap="square" rtlCol="0">
            <a:spAutoFit/>
          </a:bodyPr>
          <a:lstStyle/>
          <a:p>
            <a:r>
              <a:rPr lang="nl-NL" sz="4400">
                <a:solidFill>
                  <a:srgbClr val="0000CC"/>
                </a:solidFill>
                <a:latin typeface="Times New Roman" panose="02020603050405020304" pitchFamily="18" charset="0"/>
                <a:cs typeface="Times New Roman" panose="02020603050405020304" pitchFamily="18" charset="0"/>
              </a:rPr>
              <a:t>Nói những điều mình biết về thầy cô giáo cũ của mình?</a:t>
            </a:r>
            <a:endParaRPr lang="en-US" sz="4400">
              <a:solidFill>
                <a:srgbClr val="0000CC"/>
              </a:solidFill>
              <a:latin typeface="Times New Roman" panose="02020603050405020304" pitchFamily="18" charset="0"/>
              <a:cs typeface="Times New Roman" panose="02020603050405020304" pitchFamily="18" charset="0"/>
            </a:endParaRPr>
          </a:p>
        </p:txBody>
      </p:sp>
      <p:pic>
        <p:nvPicPr>
          <p:cNvPr id="12" name="Picture 5" descr="C:\Users\ADMIN\Desktop\Tai nguyen thiet ke tro choi\Bảng gỗ\tro ve.pn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64961" y="-1485"/>
            <a:ext cx="2946400" cy="929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3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9" y="30481"/>
            <a:ext cx="16256000" cy="91135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100" y="987108"/>
            <a:ext cx="17454425" cy="6299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347119" y="3581400"/>
            <a:ext cx="7992533" cy="1446550"/>
          </a:xfrm>
          <a:prstGeom prst="rect">
            <a:avLst/>
          </a:prstGeom>
          <a:noFill/>
        </p:spPr>
        <p:txBody>
          <a:bodyPr wrap="square" rtlCol="0">
            <a:spAutoFit/>
          </a:bodyPr>
          <a:lstStyle/>
          <a:p>
            <a:pPr algn="ctr"/>
            <a:r>
              <a:rPr lang="en-US" sz="4400">
                <a:solidFill>
                  <a:srgbClr val="0000CC"/>
                </a:solidFill>
                <a:latin typeface="Times New Roman" panose="02020603050405020304" pitchFamily="18" charset="0"/>
                <a:cs typeface="Times New Roman" panose="02020603050405020304" pitchFamily="18" charset="0"/>
              </a:rPr>
              <a:t>Hát 1 bài hát nói về thầy cô giáo hoặc về nhà trường</a:t>
            </a:r>
            <a:endParaRPr lang="en-US" sz="4400" dirty="0">
              <a:solidFill>
                <a:srgbClr val="0000CC"/>
              </a:solidFill>
              <a:latin typeface="Times New Roman" panose="02020603050405020304" pitchFamily="18" charset="0"/>
              <a:cs typeface="Times New Roman" panose="02020603050405020304" pitchFamily="18" charset="0"/>
            </a:endParaRPr>
          </a:p>
        </p:txBody>
      </p:sp>
      <p:pic>
        <p:nvPicPr>
          <p:cNvPr id="12" name="Picture 5" descr="C:\Users\ADMIN\Desktop\Tai nguyen thiet ke tro choi\Bảng gỗ\tro ve.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64961" y="-1485"/>
            <a:ext cx="2946400" cy="929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71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D16E65E0-0292-0627-950D-F292925B4E75}"/>
              </a:ext>
            </a:extLst>
          </p:cNvPr>
          <p:cNvPicPr>
            <a:picLocks noChangeAspect="1"/>
          </p:cNvPicPr>
          <p:nvPr/>
        </p:nvPicPr>
        <p:blipFill>
          <a:blip r:embed="rId2"/>
          <a:stretch>
            <a:fillRect/>
          </a:stretch>
        </p:blipFill>
        <p:spPr>
          <a:xfrm>
            <a:off x="289720" y="304801"/>
            <a:ext cx="15986918" cy="8839199"/>
          </a:xfrm>
          <a:prstGeom prst="rect">
            <a:avLst/>
          </a:prstGeom>
        </p:spPr>
      </p:pic>
    </p:spTree>
    <p:extLst>
      <p:ext uri="{BB962C8B-B14F-4D97-AF65-F5344CB8AC3E}">
        <p14:creationId xmlns:p14="http://schemas.microsoft.com/office/powerpoint/2010/main" val="4012843973"/>
      </p:ext>
    </p:extLst>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947319" y="1266918"/>
            <a:ext cx="9067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 Tiết 1 – 2)</a:t>
            </a:r>
            <a:endParaRPr lang="en-US" sz="3200" b="1">
              <a:solidFill>
                <a:srgbClr val="0000FF"/>
              </a:solidFill>
              <a:effectLst>
                <a:outerShdw blurRad="38100" dist="38100" dir="2700000" algn="tl">
                  <a:srgbClr val="000000">
                    <a:alpha val="43137"/>
                  </a:srgbClr>
                </a:outerShdw>
              </a:effectLst>
              <a:latin typeface="Times New Roman" pitchFamily="18" charset="0"/>
            </a:endParaRPr>
          </a:p>
        </p:txBody>
      </p:sp>
      <p:sp>
        <p:nvSpPr>
          <p:cNvPr id="2" name="Rectangle 1"/>
          <p:cNvSpPr/>
          <p:nvPr/>
        </p:nvSpPr>
        <p:spPr>
          <a:xfrm>
            <a:off x="1563435" y="2828092"/>
            <a:ext cx="13966284" cy="1261884"/>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       Đọc trôi chảy toàn bài, ngắt nghỉ đúng nhịp, đọc cả bài với giọng ngạc nhiên, thích thú, khâm phục</a:t>
            </a:r>
          </a:p>
        </p:txBody>
      </p:sp>
      <p:sp>
        <p:nvSpPr>
          <p:cNvPr id="3" name="Rectangle 2"/>
          <p:cNvSpPr/>
          <p:nvPr/>
        </p:nvSpPr>
        <p:spPr>
          <a:xfrm>
            <a:off x="1493838" y="5399452"/>
            <a:ext cx="13578681" cy="2431435"/>
          </a:xfrm>
          <a:prstGeom prst="rect">
            <a:avLst/>
          </a:prstGeom>
        </p:spPr>
        <p:txBody>
          <a:bodyPr wrap="square">
            <a:spAutoFit/>
          </a:bodyPr>
          <a:lstStyle/>
          <a:p>
            <a:r>
              <a:rPr lang="vi-VN" sz="3800" b="1">
                <a:solidFill>
                  <a:srgbClr val="0000CC"/>
                </a:solidFill>
                <a:latin typeface="Times New Roman" pitchFamily="18" charset="0"/>
                <a:cs typeface="Times New Roman" pitchFamily="18" charset="0"/>
              </a:rPr>
              <a:t>+ Khổ 1: Từ đầu đến </a:t>
            </a:r>
            <a:r>
              <a:rPr lang="vi-VN" sz="3800" b="1" i="1">
                <a:solidFill>
                  <a:srgbClr val="0000CC"/>
                </a:solidFill>
                <a:latin typeface="Times New Roman" pitchFamily="18" charset="0"/>
                <a:cs typeface="Times New Roman" pitchFamily="18" charset="0"/>
              </a:rPr>
              <a:t>chiếc thuyền xinh quá</a:t>
            </a:r>
            <a:r>
              <a:rPr lang="vi-VN" sz="3800" b="1">
                <a:solidFill>
                  <a:srgbClr val="0000CC"/>
                </a:solidFill>
                <a:latin typeface="Times New Roman" pitchFamily="18" charset="0"/>
                <a:cs typeface="Times New Roman" pitchFamily="18" charset="0"/>
              </a:rPr>
              <a:t>.</a:t>
            </a:r>
          </a:p>
          <a:p>
            <a:r>
              <a:rPr lang="vi-VN" sz="3800" b="1">
                <a:solidFill>
                  <a:srgbClr val="0000CC"/>
                </a:solidFill>
                <a:latin typeface="Times New Roman" pitchFamily="18" charset="0"/>
                <a:cs typeface="Times New Roman" pitchFamily="18" charset="0"/>
              </a:rPr>
              <a:t>+ Khổ 2: Tiếp theo cho </a:t>
            </a:r>
            <a:r>
              <a:rPr lang="vi-VN" sz="3800" b="1" i="1">
                <a:solidFill>
                  <a:srgbClr val="0000CC"/>
                </a:solidFill>
                <a:latin typeface="Times New Roman" pitchFamily="18" charset="0"/>
                <a:cs typeface="Times New Roman" pitchFamily="18" charset="0"/>
              </a:rPr>
              <a:t>đến nắng tỏa</a:t>
            </a:r>
          </a:p>
          <a:p>
            <a:r>
              <a:rPr lang="vi-VN" sz="3800" b="1">
                <a:solidFill>
                  <a:srgbClr val="0000CC"/>
                </a:solidFill>
                <a:latin typeface="Times New Roman" pitchFamily="18" charset="0"/>
                <a:cs typeface="Times New Roman" pitchFamily="18" charset="0"/>
              </a:rPr>
              <a:t>+ Khổ 3: Tiếp theo cho </a:t>
            </a:r>
            <a:r>
              <a:rPr lang="vi-VN" sz="3800" b="1" i="1">
                <a:solidFill>
                  <a:srgbClr val="0000CC"/>
                </a:solidFill>
                <a:latin typeface="Times New Roman" pitchFamily="18" charset="0"/>
                <a:cs typeface="Times New Roman" pitchFamily="18" charset="0"/>
              </a:rPr>
              <a:t>đến sóng lượn</a:t>
            </a:r>
          </a:p>
          <a:p>
            <a:r>
              <a:rPr lang="vi-VN" sz="3800" b="1">
                <a:solidFill>
                  <a:srgbClr val="0000CC"/>
                </a:solidFill>
                <a:latin typeface="Times New Roman" pitchFamily="18" charset="0"/>
                <a:cs typeface="Times New Roman" pitchFamily="18" charset="0"/>
              </a:rPr>
              <a:t>+ Khổ 4+5: </a:t>
            </a:r>
            <a:r>
              <a:rPr lang="vi-VN" sz="3800" b="1" i="1">
                <a:solidFill>
                  <a:srgbClr val="0000CC"/>
                </a:solidFill>
                <a:latin typeface="Times New Roman" pitchFamily="18" charset="0"/>
                <a:cs typeface="Times New Roman" pitchFamily="18" charset="0"/>
              </a:rPr>
              <a:t>Còn lại</a:t>
            </a:r>
            <a:r>
              <a:rPr lang="vi-VN" sz="3800" b="1">
                <a:solidFill>
                  <a:srgbClr val="0000CC"/>
                </a:solidFill>
                <a:latin typeface="Times New Roman" pitchFamily="18" charset="0"/>
                <a:cs typeface="Times New Roman"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3434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2565628" y="2819400"/>
            <a:ext cx="2829491" cy="707886"/>
          </a:xfrm>
          <a:prstGeom prst="rect">
            <a:avLst/>
          </a:prstGeom>
        </p:spPr>
        <p:txBody>
          <a:bodyPr wrap="square">
            <a:spAutoFit/>
          </a:bodyPr>
          <a:lstStyle/>
          <a:p>
            <a:pPr algn="just"/>
            <a:r>
              <a:rPr lang="en-US" sz="4000" b="1" i="1">
                <a:solidFill>
                  <a:srgbClr val="0000CC"/>
                </a:solidFill>
                <a:latin typeface="Times New Roman" pitchFamily="18" charset="0"/>
                <a:cs typeface="Times New Roman" pitchFamily="18" charset="0"/>
              </a:rPr>
              <a:t>Giấy trắng </a:t>
            </a:r>
            <a:endParaRPr lang="en-US" sz="4000" b="1">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813719" y="4724400"/>
            <a:ext cx="6071649" cy="2554545"/>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      Một </a:t>
            </a:r>
            <a:r>
              <a:rPr lang="en-US" sz="4000" b="1" smtClean="0">
                <a:solidFill>
                  <a:srgbClr val="0000CC"/>
                </a:solidFill>
                <a:latin typeface="Times New Roman" pitchFamily="18" charset="0"/>
                <a:cs typeface="Times New Roman" pitchFamily="18" charset="0"/>
              </a:rPr>
              <a:t>tờ</a:t>
            </a:r>
            <a:r>
              <a:rPr lang="en-US" sz="4000" b="1" smtClean="0">
                <a:solidFill>
                  <a:srgbClr val="FF0000"/>
                </a:solidFill>
                <a:latin typeface="Times New Roman" pitchFamily="18" charset="0"/>
                <a:cs typeface="Times New Roman" pitchFamily="18" charset="0"/>
              </a:rPr>
              <a:t>/ </a:t>
            </a:r>
            <a:r>
              <a:rPr lang="en-US" sz="4000" b="1">
                <a:solidFill>
                  <a:srgbClr val="0000CC"/>
                </a:solidFill>
                <a:latin typeface="Times New Roman" pitchFamily="18" charset="0"/>
                <a:cs typeface="Times New Roman" pitchFamily="18" charset="0"/>
              </a:rPr>
              <a:t>giấy </a:t>
            </a:r>
            <a:r>
              <a:rPr lang="en-US" sz="4000" b="1" smtClean="0">
                <a:solidFill>
                  <a:srgbClr val="0000CC"/>
                </a:solidFill>
                <a:latin typeface="Times New Roman" pitchFamily="18" charset="0"/>
                <a:cs typeface="Times New Roman" pitchFamily="18" charset="0"/>
              </a:rPr>
              <a:t>trắng</a:t>
            </a:r>
            <a:r>
              <a:rPr lang="en-US" sz="4000" b="1" smtClean="0">
                <a:solidFill>
                  <a:srgbClr val="FF0000"/>
                </a:solidFill>
                <a:latin typeface="Times New Roman" pitchFamily="18" charset="0"/>
                <a:cs typeface="Times New Roman" pitchFamily="18" charset="0"/>
              </a:rPr>
              <a:t>/</a:t>
            </a:r>
            <a:endParaRPr lang="en-US" sz="4000" b="1">
              <a:solidFill>
                <a:srgbClr val="FF0000"/>
              </a:solidFill>
              <a:latin typeface="Times New Roman" pitchFamily="18" charset="0"/>
              <a:cs typeface="Times New Roman" pitchFamily="18" charset="0"/>
            </a:endParaRPr>
          </a:p>
          <a:p>
            <a:pPr algn="just"/>
            <a:r>
              <a:rPr lang="en-US" sz="4000" b="1">
                <a:solidFill>
                  <a:srgbClr val="0000CC"/>
                </a:solidFill>
                <a:latin typeface="Times New Roman" pitchFamily="18" charset="0"/>
                <a:cs typeface="Times New Roman" pitchFamily="18" charset="0"/>
              </a:rPr>
              <a:t>     Cô </a:t>
            </a:r>
            <a:r>
              <a:rPr lang="en-US" sz="4000" b="1" smtClean="0">
                <a:solidFill>
                  <a:srgbClr val="0000CC"/>
                </a:solidFill>
                <a:latin typeface="Times New Roman" pitchFamily="18" charset="0"/>
                <a:cs typeface="Times New Roman" pitchFamily="18" charset="0"/>
              </a:rPr>
              <a:t>gấp</a:t>
            </a:r>
            <a:r>
              <a:rPr lang="en-US" sz="4000" b="1" smtClean="0">
                <a:solidFill>
                  <a:srgbClr val="FF0000"/>
                </a:solidFill>
                <a:latin typeface="Times New Roman" pitchFamily="18" charset="0"/>
                <a:cs typeface="Times New Roman" pitchFamily="18" charset="0"/>
              </a:rPr>
              <a:t>/ </a:t>
            </a:r>
            <a:r>
              <a:rPr lang="en-US" sz="4000" b="1" smtClean="0">
                <a:solidFill>
                  <a:srgbClr val="0000CC"/>
                </a:solidFill>
                <a:latin typeface="Times New Roman" pitchFamily="18" charset="0"/>
                <a:cs typeface="Times New Roman" pitchFamily="18" charset="0"/>
              </a:rPr>
              <a:t>cong cong</a:t>
            </a:r>
            <a:r>
              <a:rPr lang="en-US" sz="4000" b="1" smtClean="0">
                <a:solidFill>
                  <a:srgbClr val="FF0000"/>
                </a:solidFill>
                <a:latin typeface="Times New Roman" pitchFamily="18" charset="0"/>
                <a:cs typeface="Times New Roman" pitchFamily="18" charset="0"/>
              </a:rPr>
              <a:t>/</a:t>
            </a:r>
            <a:endParaRPr lang="en-US" sz="4000" b="1">
              <a:solidFill>
                <a:srgbClr val="FF0000"/>
              </a:solidFill>
              <a:latin typeface="Times New Roman" pitchFamily="18" charset="0"/>
              <a:cs typeface="Times New Roman" pitchFamily="18" charset="0"/>
            </a:endParaRPr>
          </a:p>
          <a:p>
            <a:pPr algn="just"/>
            <a:r>
              <a:rPr lang="en-US" sz="4000" b="1">
                <a:solidFill>
                  <a:srgbClr val="0000CC"/>
                </a:solidFill>
                <a:latin typeface="Times New Roman" pitchFamily="18" charset="0"/>
                <a:cs typeface="Times New Roman" pitchFamily="18" charset="0"/>
              </a:rPr>
              <a:t>     Thoắt </a:t>
            </a:r>
            <a:r>
              <a:rPr lang="en-US" sz="4000" b="1" smtClean="0">
                <a:solidFill>
                  <a:srgbClr val="0000CC"/>
                </a:solidFill>
                <a:latin typeface="Times New Roman" pitchFamily="18" charset="0"/>
                <a:cs typeface="Times New Roman" pitchFamily="18" charset="0"/>
              </a:rPr>
              <a:t>cái</a:t>
            </a:r>
            <a:r>
              <a:rPr lang="en-US" sz="4000" b="1" smtClean="0">
                <a:solidFill>
                  <a:srgbClr val="FF0000"/>
                </a:solidFill>
                <a:latin typeface="Times New Roman" pitchFamily="18" charset="0"/>
                <a:cs typeface="Times New Roman" pitchFamily="18" charset="0"/>
              </a:rPr>
              <a:t>/ </a:t>
            </a:r>
            <a:r>
              <a:rPr lang="en-US" sz="4000" b="1" smtClean="0">
                <a:solidFill>
                  <a:srgbClr val="0000CC"/>
                </a:solidFill>
                <a:latin typeface="Times New Roman" pitchFamily="18" charset="0"/>
                <a:cs typeface="Times New Roman" pitchFamily="18" charset="0"/>
              </a:rPr>
              <a:t>đã xong</a:t>
            </a:r>
            <a:r>
              <a:rPr lang="en-US" sz="4000" b="1" smtClean="0">
                <a:solidFill>
                  <a:srgbClr val="FF0000"/>
                </a:solidFill>
                <a:latin typeface="Times New Roman" pitchFamily="18" charset="0"/>
                <a:cs typeface="Times New Roman" pitchFamily="18" charset="0"/>
              </a:rPr>
              <a:t>/</a:t>
            </a:r>
            <a:endParaRPr lang="en-US" sz="4000" b="1">
              <a:solidFill>
                <a:srgbClr val="FF0000"/>
              </a:solidFill>
              <a:latin typeface="Times New Roman" pitchFamily="18" charset="0"/>
              <a:cs typeface="Times New Roman" pitchFamily="18" charset="0"/>
            </a:endParaRPr>
          </a:p>
          <a:p>
            <a:pPr algn="just"/>
            <a:r>
              <a:rPr lang="en-US" sz="4000" b="1">
                <a:solidFill>
                  <a:srgbClr val="0000CC"/>
                </a:solidFill>
                <a:latin typeface="Times New Roman" pitchFamily="18" charset="0"/>
                <a:cs typeface="Times New Roman" pitchFamily="18" charset="0"/>
              </a:rPr>
              <a:t>    Chiếc thuyền</a:t>
            </a:r>
            <a:r>
              <a:rPr lang="en-US" sz="4000" b="1">
                <a:solidFill>
                  <a:srgbClr val="FF0000"/>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xinh quá</a:t>
            </a:r>
            <a:r>
              <a:rPr lang="en-US" sz="4000" b="1">
                <a:solidFill>
                  <a:srgbClr val="FF0000"/>
                </a:solidFill>
                <a:latin typeface="Times New Roman" pitchFamily="18" charset="0"/>
                <a:cs typeface="Times New Roman" pitchFamily="18" charset="0"/>
              </a:rPr>
              <a:t>//</a:t>
            </a:r>
          </a:p>
        </p:txBody>
      </p:sp>
      <p:sp>
        <p:nvSpPr>
          <p:cNvPr id="21" name="Rectangle 20"/>
          <p:cNvSpPr/>
          <p:nvPr/>
        </p:nvSpPr>
        <p:spPr>
          <a:xfrm>
            <a:off x="6157120" y="2743200"/>
            <a:ext cx="2133599" cy="707886"/>
          </a:xfrm>
          <a:prstGeom prst="rect">
            <a:avLst/>
          </a:prstGeom>
        </p:spPr>
        <p:txBody>
          <a:bodyPr wrap="square">
            <a:spAutoFit/>
          </a:bodyPr>
          <a:lstStyle/>
          <a:p>
            <a:pPr algn="just"/>
            <a:r>
              <a:rPr lang="en-US" sz="4000" b="1" i="1">
                <a:solidFill>
                  <a:srgbClr val="0000CC"/>
                </a:solidFill>
                <a:latin typeface="Times New Roman" pitchFamily="18" charset="0"/>
                <a:cs typeface="Times New Roman" pitchFamily="18" charset="0"/>
              </a:rPr>
              <a:t>nắng toả </a:t>
            </a:r>
            <a:endParaRPr lang="en-US" sz="4000" b="1">
              <a:solidFill>
                <a:srgbClr val="0000CC"/>
              </a:solidFill>
              <a:latin typeface="Times New Roman" pitchFamily="18" charset="0"/>
              <a:cs typeface="Times New Roman" pitchFamily="18" charset="0"/>
            </a:endParaRPr>
          </a:p>
        </p:txBody>
      </p:sp>
      <p:sp>
        <p:nvSpPr>
          <p:cNvPr id="22" name="Rectangle 21"/>
          <p:cNvSpPr/>
          <p:nvPr/>
        </p:nvSpPr>
        <p:spPr>
          <a:xfrm>
            <a:off x="2565628" y="3604483"/>
            <a:ext cx="2761113" cy="707886"/>
          </a:xfrm>
          <a:prstGeom prst="rect">
            <a:avLst/>
          </a:prstGeom>
        </p:spPr>
        <p:txBody>
          <a:bodyPr wrap="square">
            <a:spAutoFit/>
          </a:bodyPr>
          <a:lstStyle/>
          <a:p>
            <a:pPr algn="just"/>
            <a:r>
              <a:rPr lang="en-US" sz="4000" b="1" i="1">
                <a:solidFill>
                  <a:srgbClr val="0000CC"/>
                </a:solidFill>
                <a:latin typeface="Times New Roman" pitchFamily="18" charset="0"/>
                <a:cs typeface="Times New Roman" pitchFamily="18" charset="0"/>
              </a:rPr>
              <a:t>sóng lượn </a:t>
            </a:r>
            <a:endParaRPr lang="en-US" sz="4000" b="1">
              <a:solidFill>
                <a:srgbClr val="0000CC"/>
              </a:solidFill>
              <a:latin typeface="Times New Roman" pitchFamily="18" charset="0"/>
              <a:cs typeface="Times New Roman" pitchFamily="18" charset="0"/>
            </a:endParaRPr>
          </a:p>
        </p:txBody>
      </p:sp>
      <p:sp>
        <p:nvSpPr>
          <p:cNvPr id="23" name="Rectangle 22"/>
          <p:cNvSpPr/>
          <p:nvPr/>
        </p:nvSpPr>
        <p:spPr>
          <a:xfrm>
            <a:off x="6276204" y="3528283"/>
            <a:ext cx="1410155" cy="707886"/>
          </a:xfrm>
          <a:prstGeom prst="rect">
            <a:avLst/>
          </a:prstGeom>
        </p:spPr>
        <p:txBody>
          <a:bodyPr wrap="square">
            <a:spAutoFit/>
          </a:bodyPr>
          <a:lstStyle/>
          <a:p>
            <a:pPr algn="just"/>
            <a:r>
              <a:rPr lang="en-US" sz="4000" b="1" i="1">
                <a:solidFill>
                  <a:srgbClr val="0000CC"/>
                </a:solidFill>
                <a:latin typeface="Times New Roman" pitchFamily="18" charset="0"/>
                <a:cs typeface="Times New Roman" pitchFamily="18" charset="0"/>
              </a:rPr>
              <a:t>rì rào </a:t>
            </a:r>
            <a:endParaRPr lang="en-US" sz="4000" b="1">
              <a:solidFill>
                <a:srgbClr val="0000CC"/>
              </a:solidFill>
              <a:latin typeface="Times New Roman" pitchFamily="18" charset="0"/>
              <a:cs typeface="Times New Roman" pitchFamily="18" charset="0"/>
            </a:endParaRPr>
          </a:p>
        </p:txBody>
      </p:sp>
      <p:sp>
        <p:nvSpPr>
          <p:cNvPr id="24" name="Rectangle 23"/>
          <p:cNvSpPr/>
          <p:nvPr/>
        </p:nvSpPr>
        <p:spPr>
          <a:xfrm>
            <a:off x="9281319" y="2743200"/>
            <a:ext cx="3352801" cy="707886"/>
          </a:xfrm>
          <a:prstGeom prst="rect">
            <a:avLst/>
          </a:prstGeom>
        </p:spPr>
        <p:txBody>
          <a:bodyPr wrap="square">
            <a:spAutoFit/>
          </a:bodyPr>
          <a:lstStyle/>
          <a:p>
            <a:pPr algn="just"/>
            <a:r>
              <a:rPr lang="en-US" sz="4000" b="1" i="1">
                <a:solidFill>
                  <a:srgbClr val="0000CC"/>
                </a:solidFill>
                <a:latin typeface="Times New Roman" pitchFamily="18" charset="0"/>
                <a:cs typeface="Times New Roman" pitchFamily="18" charset="0"/>
              </a:rPr>
              <a:t> quanh thuyền </a:t>
            </a:r>
            <a:endParaRPr lang="en-US" sz="4000" b="1">
              <a:solidFill>
                <a:srgbClr val="0000CC"/>
              </a:solidFill>
              <a:latin typeface="Times New Roman" pitchFamily="18" charset="0"/>
              <a:cs typeface="Times New Roman" pitchFamily="18" charset="0"/>
            </a:endParaRPr>
          </a:p>
        </p:txBody>
      </p:sp>
      <p:sp>
        <p:nvSpPr>
          <p:cNvPr id="20" name="Text Box 14"/>
          <p:cNvSpPr txBox="1">
            <a:spLocks noChangeArrowheads="1"/>
          </p:cNvSpPr>
          <p:nvPr/>
        </p:nvSpPr>
        <p:spPr bwMode="auto">
          <a:xfrm>
            <a:off x="4328319" y="1266918"/>
            <a:ext cx="83058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 Tiết 1 – 2)</a:t>
            </a:r>
            <a:endParaRPr lang="en-US" sz="3200" b="1">
              <a:solidFill>
                <a:srgbClr val="0000FF"/>
              </a:solidFill>
              <a:effectLst>
                <a:outerShdw blurRad="38100" dist="38100" dir="2700000" algn="tl">
                  <a:srgbClr val="000000">
                    <a:alpha val="43137"/>
                  </a:srgbClr>
                </a:outerShdw>
              </a:effectLst>
              <a:latin typeface="Times New Roman" pitchFamily="18" charset="0"/>
            </a:endParaRPr>
          </a:p>
        </p:txBody>
      </p:sp>
      <p:sp>
        <p:nvSpPr>
          <p:cNvPr id="25" name="Rectangle 24"/>
          <p:cNvSpPr/>
          <p:nvPr/>
        </p:nvSpPr>
        <p:spPr>
          <a:xfrm>
            <a:off x="9488649" y="3581948"/>
            <a:ext cx="2349273" cy="707886"/>
          </a:xfrm>
          <a:prstGeom prst="rect">
            <a:avLst/>
          </a:prstGeom>
        </p:spPr>
        <p:txBody>
          <a:bodyPr wrap="square">
            <a:spAutoFit/>
          </a:bodyPr>
          <a:lstStyle/>
          <a:p>
            <a:pPr algn="just"/>
            <a:r>
              <a:rPr lang="en-US" sz="4000" b="1" i="1">
                <a:solidFill>
                  <a:srgbClr val="0000CC"/>
                </a:solidFill>
                <a:latin typeface="Times New Roman" pitchFamily="18" charset="0"/>
                <a:cs typeface="Times New Roman" pitchFamily="18" charset="0"/>
              </a:rPr>
              <a:t>sóng vỗ </a:t>
            </a:r>
            <a:endParaRPr lang="en-US" sz="40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fade">
                                      <p:cBhvr>
                                        <p:cTn id="32" dur="500"/>
                                        <p:tgtEl>
                                          <p:spTgt spid="2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9666</TotalTime>
  <Words>1181</Words>
  <Application>Microsoft Office PowerPoint</Application>
  <PresentationFormat>Custom</PresentationFormat>
  <Paragraphs>176</Paragraphs>
  <Slides>19</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1062</cp:revision>
  <dcterms:created xsi:type="dcterms:W3CDTF">2008-09-09T22:52:10Z</dcterms:created>
  <dcterms:modified xsi:type="dcterms:W3CDTF">2024-04-09T02:30:44Z</dcterms:modified>
</cp:coreProperties>
</file>