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86" r:id="rId3"/>
    <p:sldId id="259" r:id="rId4"/>
    <p:sldId id="339" r:id="rId5"/>
    <p:sldId id="287" r:id="rId6"/>
    <p:sldId id="346" r:id="rId7"/>
    <p:sldId id="347" r:id="rId8"/>
    <p:sldId id="348" r:id="rId9"/>
    <p:sldId id="350" r:id="rId10"/>
    <p:sldId id="349" r:id="rId11"/>
    <p:sldId id="274" r:id="rId12"/>
    <p:sldId id="351" r:id="rId13"/>
    <p:sldId id="352" r:id="rId14"/>
    <p:sldId id="317" r:id="rId15"/>
  </p:sldIdLst>
  <p:sldSz cx="18288000" cy="10287000"/>
  <p:notesSz cx="6858000" cy="9144000"/>
  <p:embeddedFontLst>
    <p:embeddedFont>
      <p:font typeface="Sigmar One" panose="020B0604020202020204" charset="0"/>
      <p:regular r:id="rId17"/>
    </p:embeddedFont>
    <p:embeddedFont>
      <p:font typeface="Open Sans Extrabold" panose="020B0604020202020204" charset="0"/>
      <p:bold r:id="rId18"/>
      <p:boldItalic r:id="rId19"/>
    </p:embeddedFont>
    <p:embeddedFont>
      <p:font typeface="Open Sans Extrabold" panose="020B0604020202020204" charset="0"/>
      <p:bold r:id="rId18"/>
      <p:boldItalic r:id="rId19"/>
    </p:embeddedFont>
    <p:embeddedFont>
      <p:font typeface="#9Slide03 AmpleSoft Bold" panose="020B0604020202020204" charset="0"/>
      <p:regular r:id="rId20"/>
    </p:embeddedFont>
    <p:embeddedFont>
      <p:font typeface="Tahoma" panose="020B0604030504040204" pitchFamily="34" charset="0"/>
      <p:regular r:id="rId21"/>
      <p:bold r:id="rId22"/>
    </p:embeddedFont>
    <p:embeddedFont>
      <p:font typeface="Nunito Black" panose="020B0604020202020204" charset="0"/>
      <p:bold r:id="rId23"/>
      <p:boldItalic r:id="rId24"/>
    </p:embeddedFont>
    <p:embeddedFont>
      <p:font typeface="Calibri" panose="020F0502020204030204" pitchFamily="34" charset="0"/>
      <p:regular r:id="rId25"/>
      <p:bold r:id="rId26"/>
      <p:italic r:id="rId27"/>
      <p:boldItalic r:id="rId28"/>
    </p:embeddedFont>
    <p:embeddedFont>
      <p:font typeface="Open Sans Light" panose="020B0604020202020204" charset="0"/>
      <p:regular r:id="rId29"/>
      <p:italic r:id="rId30"/>
    </p:embeddedFont>
    <p:embeddedFont>
      <p:font typeface="Open Sans Semibold" panose="020B0604020202020204" charset="0"/>
      <p:bold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5A"/>
    <a:srgbClr val="FFFF66"/>
    <a:srgbClr val="008000"/>
    <a:srgbClr val="FDEADA"/>
    <a:srgbClr val="F77BA5"/>
    <a:srgbClr val="4B8070"/>
    <a:srgbClr val="6C80BA"/>
    <a:srgbClr val="D9C59C"/>
    <a:srgbClr val="FFFF0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Không có Kiểu, Không có Lướ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Kiểu Có chủ đề 2 - Màu chủ đề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Kiểu Sáng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3551" autoAdjust="0"/>
  </p:normalViewPr>
  <p:slideViewPr>
    <p:cSldViewPr>
      <p:cViewPr varScale="1">
        <p:scale>
          <a:sx n="43" d="100"/>
          <a:sy n="43" d="100"/>
        </p:scale>
        <p:origin x="84" y="2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2T01:09:33.548"/>
    </inkml:context>
    <inkml:brush xml:id="br0">
      <inkml:brushProperty name="width" value="0.05" units="cm"/>
      <inkml:brushProperty name="height" value="0.05" units="cm"/>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649C0C-BB17-4AA0-8252-42264B2C3B1E}" type="datetimeFigureOut">
              <a:rPr lang="en-US" smtClean="0"/>
              <a:t>9/4/2024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29C060-03AA-4C03-B1A4-881930BE6EC0}" type="slidenum">
              <a:rPr lang="en-US" smtClean="0"/>
              <a:t>‹#›</a:t>
            </a:fld>
            <a:endParaRPr lang="en-US" dirty="0"/>
          </a:p>
        </p:txBody>
      </p:sp>
    </p:spTree>
    <p:extLst>
      <p:ext uri="{BB962C8B-B14F-4D97-AF65-F5344CB8AC3E}">
        <p14:creationId xmlns:p14="http://schemas.microsoft.com/office/powerpoint/2010/main" val="3059652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bạn Đoremon đến VN để du lịch, và bạn ấy sẽ là người bạn của các em trong tiết học hôm nay.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9C060-03AA-4C03-B1A4-881930BE6E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5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customXml" Target="../ink/ink1.xml"/><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7.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124D9F50-2AFF-4F43-89EF-36F5DAEA87B3}"/>
              </a:ext>
            </a:extLst>
          </p:cNvPr>
          <p:cNvSpPr txBox="1"/>
          <p:nvPr/>
        </p:nvSpPr>
        <p:spPr>
          <a:xfrm>
            <a:off x="4876800" y="1721810"/>
            <a:ext cx="10014338" cy="1015663"/>
          </a:xfrm>
          <a:prstGeom prst="rect">
            <a:avLst/>
          </a:prstGeom>
          <a:noFill/>
        </p:spPr>
        <p:txBody>
          <a:bodyPr wrap="square" rtlCol="0">
            <a:spAutoFit/>
          </a:bodyPr>
          <a:lstStyle/>
          <a:p>
            <a:r>
              <a:rPr lang="en-US" sz="6000" dirty="0" err="1">
                <a:solidFill>
                  <a:srgbClr val="00B0F0"/>
                </a:solidFill>
                <a:latin typeface="Sigmar One" panose="00000500000000000000" pitchFamily="2" charset="0"/>
              </a:rPr>
              <a:t>Tự</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nhiên</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và</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xã</a:t>
            </a:r>
            <a:r>
              <a:rPr lang="en-US" sz="6000" dirty="0">
                <a:solidFill>
                  <a:srgbClr val="00B0F0"/>
                </a:solidFill>
                <a:latin typeface="Sigmar One" panose="00000500000000000000" pitchFamily="2" charset="0"/>
              </a:rPr>
              <a:t> </a:t>
            </a:r>
            <a:r>
              <a:rPr lang="en-US" sz="6000" dirty="0" err="1">
                <a:solidFill>
                  <a:srgbClr val="00B0F0"/>
                </a:solidFill>
                <a:latin typeface="Sigmar One" panose="00000500000000000000" pitchFamily="2" charset="0"/>
              </a:rPr>
              <a:t>hội</a:t>
            </a:r>
            <a:endParaRPr lang="en-US" sz="6000" dirty="0">
              <a:solidFill>
                <a:srgbClr val="00B0F0"/>
              </a:solidFill>
              <a:latin typeface="Sigmar One" panose="00000500000000000000" pitchFamily="2" charset="0"/>
            </a:endParaRPr>
          </a:p>
        </p:txBody>
      </p:sp>
      <p:sp>
        <p:nvSpPr>
          <p:cNvPr id="4" name="TextBox 3">
            <a:extLst>
              <a:ext uri="{FF2B5EF4-FFF2-40B4-BE49-F238E27FC236}">
                <a16:creationId xmlns:a16="http://schemas.microsoft.com/office/drawing/2014/main" xmlns="" id="{5B5F101C-B4A3-A88A-9EC1-A4D97D7318D2}"/>
              </a:ext>
            </a:extLst>
          </p:cNvPr>
          <p:cNvSpPr txBox="1"/>
          <p:nvPr/>
        </p:nvSpPr>
        <p:spPr>
          <a:xfrm>
            <a:off x="4191000" y="723900"/>
            <a:ext cx="12293951" cy="1569660"/>
          </a:xfrm>
          <a:prstGeom prst="rect">
            <a:avLst/>
          </a:prstGeom>
          <a:noFill/>
        </p:spPr>
        <p:txBody>
          <a:bodyPr wrap="square" rtlCol="0">
            <a:spAutoFit/>
          </a:bodyPr>
          <a:lstStyle/>
          <a:p>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Thứ</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ngày</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tháng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năm</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smtClean="0">
                <a:solidFill>
                  <a:srgbClr val="002060"/>
                </a:solidFill>
                <a:latin typeface="Tahoma" panose="020B0604030504040204" pitchFamily="34" charset="0"/>
                <a:ea typeface="Tahoma" panose="020B0604030504040204" pitchFamily="34" charset="0"/>
                <a:cs typeface="Tahoma" panose="020B0604030504040204" pitchFamily="34" charset="0"/>
              </a:rPr>
              <a:t>2024</a:t>
            </a:r>
          </a:p>
          <a:p>
            <a:endPar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p14="http://schemas.microsoft.com/office/powerpoint/2010/main">
        <mc:Choice Requires="p14">
          <p:contentPart p14:bwMode="auto" r:id="rId3">
            <p14:nvContentPartPr>
              <p14:cNvPr id="3" name="Viết tay 2">
                <a:extLst>
                  <a:ext uri="{FF2B5EF4-FFF2-40B4-BE49-F238E27FC236}">
                    <a16:creationId xmlns:a16="http://schemas.microsoft.com/office/drawing/2014/main" xmlns="" id="{F06E4551-C084-DA54-822B-B633C220FFC0}"/>
                  </a:ext>
                </a:extLst>
              </p14:cNvPr>
              <p14:cNvContentPartPr/>
              <p14:nvPr/>
            </p14:nvContentPartPr>
            <p14:xfrm>
              <a:off x="1757160" y="6329070"/>
              <a:ext cx="360" cy="360"/>
            </p14:xfrm>
          </p:contentPart>
        </mc:Choice>
        <mc:Fallback xmlns="">
          <p:pic>
            <p:nvPicPr>
              <p:cNvPr id="3" name="Viết tay 2">
                <a:extLst>
                  <a:ext uri="{FF2B5EF4-FFF2-40B4-BE49-F238E27FC236}">
                    <a16:creationId xmlns:a16="http://schemas.microsoft.com/office/drawing/2014/main" id="{F06E4551-C084-DA54-822B-B633C220FFC0}"/>
                  </a:ext>
                </a:extLst>
              </p:cNvPr>
              <p:cNvPicPr/>
              <p:nvPr/>
            </p:nvPicPr>
            <p:blipFill>
              <a:blip r:embed="rId7"/>
              <a:stretch>
                <a:fillRect/>
              </a:stretch>
            </p:blipFill>
            <p:spPr>
              <a:xfrm>
                <a:off x="1748160" y="6320070"/>
                <a:ext cx="18000" cy="18000"/>
              </a:xfrm>
              <a:prstGeom prst="rect">
                <a:avLst/>
              </a:prstGeom>
            </p:spPr>
          </p:pic>
        </mc:Fallback>
      </mc:AlternateContent>
      <p:sp>
        <p:nvSpPr>
          <p:cNvPr id="7" name="Lưu đồ: Hiển thị 6">
            <a:extLst>
              <a:ext uri="{FF2B5EF4-FFF2-40B4-BE49-F238E27FC236}">
                <a16:creationId xmlns:a16="http://schemas.microsoft.com/office/drawing/2014/main" xmlns="" id="{F356E558-61AE-40D0-3495-862349CD55EA}"/>
              </a:ext>
            </a:extLst>
          </p:cNvPr>
          <p:cNvSpPr/>
          <p:nvPr/>
        </p:nvSpPr>
        <p:spPr>
          <a:xfrm>
            <a:off x="2590800" y="2908189"/>
            <a:ext cx="12082271" cy="2370231"/>
          </a:xfrm>
          <a:prstGeom prst="flowChartDisplay">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latin typeface="#9Slide03 AmpleSoft Bold" panose="020B0604020202020204" charset="0"/>
              </a:rPr>
              <a:t>HOẠT ĐỘNG SẢN </a:t>
            </a:r>
            <a:r>
              <a:rPr lang="en-US" sz="4800" b="1">
                <a:solidFill>
                  <a:schemeClr val="bg1"/>
                </a:solidFill>
                <a:latin typeface="#9Slide03 AmpleSoft Bold" panose="020B0604020202020204" charset="0"/>
              </a:rPr>
              <a:t>XUẤT </a:t>
            </a:r>
          </a:p>
          <a:p>
            <a:pPr algn="ctr"/>
            <a:r>
              <a:rPr lang="en-US" sz="4800" b="1">
                <a:solidFill>
                  <a:schemeClr val="bg1"/>
                </a:solidFill>
                <a:latin typeface="#9Slide03 AmpleSoft Bold" panose="020B0604020202020204" charset="0"/>
              </a:rPr>
              <a:t>THỦ </a:t>
            </a:r>
            <a:r>
              <a:rPr lang="en-US" sz="4800" b="1" dirty="0">
                <a:solidFill>
                  <a:schemeClr val="bg1"/>
                </a:solidFill>
                <a:latin typeface="#9Slide03 AmpleSoft Bold" panose="020B0604020202020204" charset="0"/>
              </a:rPr>
              <a:t>CÔNG VÀ </a:t>
            </a:r>
            <a:r>
              <a:rPr lang="en-US" sz="4800" b="1">
                <a:solidFill>
                  <a:schemeClr val="bg1"/>
                </a:solidFill>
                <a:latin typeface="#9Slide03 AmpleSoft Bold" panose="020B0604020202020204" charset="0"/>
              </a:rPr>
              <a:t>CÔNG NGHIỆP</a:t>
            </a:r>
          </a:p>
          <a:p>
            <a:pPr algn="ctr"/>
            <a:r>
              <a:rPr lang="en-US" sz="4800" b="1">
                <a:solidFill>
                  <a:schemeClr val="bg1"/>
                </a:solidFill>
                <a:latin typeface="#9Slide03 AmpleSoft Bold" panose="020B0604020202020204" charset="0"/>
              </a:rPr>
              <a:t> </a:t>
            </a:r>
            <a:r>
              <a:rPr lang="en-US" sz="4800" b="1" dirty="0">
                <a:solidFill>
                  <a:schemeClr val="bg1"/>
                </a:solidFill>
                <a:latin typeface="#9Slide03 AmpleSoft Bold" panose="020B0604020202020204" charset="0"/>
              </a:rPr>
              <a:t>( 3 TIẾT )</a:t>
            </a:r>
            <a:endParaRPr lang="vi-VN" sz="4800" b="1" dirty="0">
              <a:solidFill>
                <a:schemeClr val="bg1"/>
              </a:solidFill>
              <a:latin typeface="#9Slide03 AmpleSoft Bold" panose="020B0604020202020204" charset="0"/>
            </a:endParaRPr>
          </a:p>
        </p:txBody>
      </p:sp>
      <p:sp>
        <p:nvSpPr>
          <p:cNvPr id="12" name="Hình Bầu dục 11">
            <a:extLst>
              <a:ext uri="{FF2B5EF4-FFF2-40B4-BE49-F238E27FC236}">
                <a16:creationId xmlns:a16="http://schemas.microsoft.com/office/drawing/2014/main" xmlns="" id="{2C47BE86-7D55-9BB3-59FF-D7B4C5EB679E}"/>
              </a:ext>
            </a:extLst>
          </p:cNvPr>
          <p:cNvSpPr/>
          <p:nvPr/>
        </p:nvSpPr>
        <p:spPr>
          <a:xfrm>
            <a:off x="1905000" y="2737473"/>
            <a:ext cx="2910321" cy="2671174"/>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rPr>
              <a:t>BÀI  10</a:t>
            </a:r>
            <a:endParaRPr kumimoji="0" lang="vi-VN" sz="6000" b="0" i="0" u="none" strike="noStrike" kern="1200" cap="none" spc="0" normalizeH="0" baseline="0" noProof="0" dirty="0">
              <a:ln>
                <a:noFill/>
              </a:ln>
              <a:solidFill>
                <a:prstClr val="white"/>
              </a:solidFill>
              <a:effectLst/>
              <a:uLnTx/>
              <a:uFillTx/>
              <a:latin typeface="Nunito Black" panose="00000A00000000000000" pitchFamily="2" charset="0"/>
              <a:ea typeface="Open Sans Extrabold" panose="020B0906030804020204" pitchFamily="34" charset="0"/>
              <a:cs typeface="Open Sans Extrabold" panose="020B0906030804020204" pitchFamily="34" charset="0"/>
            </a:endParaRPr>
          </a:p>
        </p:txBody>
      </p:sp>
      <p:pic>
        <p:nvPicPr>
          <p:cNvPr id="17" name="Hình ảnh 16" descr="Ảnh có chứa văn bản, đồ chơi&#10;&#10;Mô tả được tạo tự động">
            <a:extLst>
              <a:ext uri="{FF2B5EF4-FFF2-40B4-BE49-F238E27FC236}">
                <a16:creationId xmlns:a16="http://schemas.microsoft.com/office/drawing/2014/main" xmlns="" id="{81386720-7682-5C61-7690-60D96365E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720" y="6329070"/>
            <a:ext cx="5104679" cy="3803735"/>
          </a:xfrm>
          <a:prstGeom prst="rect">
            <a:avLst/>
          </a:prstGeom>
        </p:spPr>
      </p:pic>
      <p:pic>
        <p:nvPicPr>
          <p:cNvPr id="20" name="Hình ảnh 19" descr="Ảnh có chứa đồ chơi&#10;&#10;Mô tả được tạo tự động">
            <a:extLst>
              <a:ext uri="{FF2B5EF4-FFF2-40B4-BE49-F238E27FC236}">
                <a16:creationId xmlns:a16="http://schemas.microsoft.com/office/drawing/2014/main" xmlns="" id="{4733BA43-A4BE-6610-8373-1AFEB6E640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8500" y="6134100"/>
            <a:ext cx="4191000" cy="2942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par>
                                <p:cTn id="22" presetID="2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7" dur="1000" fill="hold"/>
                                        <p:tgtEl>
                                          <p:spTgt spid="1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3519"/>
            <a:ext cx="18287980" cy="10285077"/>
          </a:xfrm>
          <a:prstGeom prst="rect">
            <a:avLst/>
          </a:prstGeom>
        </p:spPr>
      </p:pic>
      <p:pic>
        <p:nvPicPr>
          <p:cNvPr id="4" name="Hình ảnh 1">
            <a:extLst>
              <a:ext uri="{FF2B5EF4-FFF2-40B4-BE49-F238E27FC236}">
                <a16:creationId xmlns:a16="http://schemas.microsoft.com/office/drawing/2014/main" xmlns="" id="{72763B11-2483-2C90-7527-E745037EAD28}"/>
              </a:ext>
            </a:extLst>
          </p:cNvPr>
          <p:cNvPicPr>
            <a:picLocks noChangeAspect="1"/>
          </p:cNvPicPr>
          <p:nvPr/>
        </p:nvPicPr>
        <p:blipFill>
          <a:blip r:embed="rId3"/>
          <a:stretch>
            <a:fillRect/>
          </a:stretch>
        </p:blipFill>
        <p:spPr>
          <a:xfrm>
            <a:off x="493199" y="347311"/>
            <a:ext cx="1152569" cy="1428811"/>
          </a:xfrm>
          <a:prstGeom prst="rect">
            <a:avLst/>
          </a:prstGeom>
        </p:spPr>
      </p:pic>
      <p:sp>
        <p:nvSpPr>
          <p:cNvPr id="5" name="Hình chữ nhật: Góc Tròn 2">
            <a:extLst>
              <a:ext uri="{FF2B5EF4-FFF2-40B4-BE49-F238E27FC236}">
                <a16:creationId xmlns:a16="http://schemas.microsoft.com/office/drawing/2014/main" xmlns="" id="{C0D40AC7-3FDF-B152-A175-F15EB21CAB4F}"/>
              </a:ext>
            </a:extLst>
          </p:cNvPr>
          <p:cNvSpPr/>
          <p:nvPr/>
        </p:nvSpPr>
        <p:spPr>
          <a:xfrm>
            <a:off x="1828800" y="0"/>
            <a:ext cx="14336770" cy="1851986"/>
          </a:xfrm>
          <a:prstGeom prst="roundRect">
            <a:avLst/>
          </a:prstGeom>
          <a:solidFill>
            <a:schemeClr val="bg1"/>
          </a:solid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rgbClr val="0070C0"/>
                </a:solidFill>
                <a:latin typeface="#9Slide03 AmpleSoft Bold" panose="020B0604020202020204" charset="0"/>
              </a:rPr>
              <a:t>3. </a:t>
            </a:r>
            <a:r>
              <a:rPr lang="en-US" sz="4400" dirty="0" err="1">
                <a:solidFill>
                  <a:srgbClr val="0070C0"/>
                </a:solidFill>
                <a:latin typeface="#9Slide03 AmpleSoft Bold" panose="020B0604020202020204" charset="0"/>
              </a:rPr>
              <a:t>Kể</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một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số</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thủ</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công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khác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mà</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em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biết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Nói</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tên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phẩm</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của</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các</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hoạt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động</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sản</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xuất</a:t>
            </a:r>
            <a:r>
              <a:rPr lang="en-US" sz="4400" dirty="0">
                <a:solidFill>
                  <a:srgbClr val="0070C0"/>
                </a:solidFill>
                <a:latin typeface="#9Slide03 AmpleSoft Bold" panose="020B0604020202020204" charset="0"/>
              </a:rPr>
              <a:t> </a:t>
            </a:r>
            <a:r>
              <a:rPr lang="en-US" sz="4400" dirty="0" err="1">
                <a:solidFill>
                  <a:srgbClr val="0070C0"/>
                </a:solidFill>
                <a:latin typeface="#9Slide03 AmpleSoft Bold" panose="020B0604020202020204" charset="0"/>
              </a:rPr>
              <a:t>đó</a:t>
            </a:r>
            <a:r>
              <a:rPr lang="en-US" sz="4400" dirty="0">
                <a:solidFill>
                  <a:srgbClr val="0070C0"/>
                </a:solidFill>
                <a:latin typeface="#9Slide03 AmpleSoft Bold" panose="020B0604020202020204" charset="0"/>
              </a:rPr>
              <a:t>.</a:t>
            </a:r>
            <a:endParaRPr lang="vi-VN" sz="4400" dirty="0">
              <a:solidFill>
                <a:srgbClr val="0070C0"/>
              </a:solidFill>
              <a:latin typeface="#9Slide03 AmpleSoft Bold" panose="020B0604020202020204" charset="0"/>
            </a:endParaRPr>
          </a:p>
        </p:txBody>
      </p:sp>
      <p:sp>
        <p:nvSpPr>
          <p:cNvPr id="6" name="Hình chữ nhật: Góc Tròn 3">
            <a:extLst>
              <a:ext uri="{FF2B5EF4-FFF2-40B4-BE49-F238E27FC236}">
                <a16:creationId xmlns:a16="http://schemas.microsoft.com/office/drawing/2014/main" xmlns="" id="{C91F1E9E-D1C2-0659-4CFB-E56EAE0C578B}"/>
              </a:ext>
            </a:extLst>
          </p:cNvPr>
          <p:cNvSpPr/>
          <p:nvPr/>
        </p:nvSpPr>
        <p:spPr>
          <a:xfrm>
            <a:off x="2286000" y="1999172"/>
            <a:ext cx="8458200" cy="4375103"/>
          </a:xfrm>
          <a:prstGeom prst="roundRect">
            <a:avLst/>
          </a:prstGeom>
          <a:solidFill>
            <a:schemeClr val="accent5">
              <a:lumMod val="20000"/>
              <a:lumOff val="80000"/>
            </a:schemeClr>
          </a:solidFill>
          <a:ln w="5715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Một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số</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hoạt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động</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sản</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xuất</a:t>
            </a:r>
            <a:r>
              <a:rPr kumimoji="0" lang="vi-VN" sz="3200" b="0" i="0" u="none" strike="noStrike" kern="1200" cap="none" spc="0" normalizeH="0" baseline="0" noProof="0" dirty="0">
                <a:solidFill>
                  <a:srgbClr val="002060"/>
                </a:solidFill>
                <a:effectLst/>
                <a:uLnTx/>
                <a:uFillTx/>
                <a:latin typeface="#9Slide03 AmpleSoft Bold" panose="020B0604020202020204" charset="0"/>
              </a:rPr>
              <a:t>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thủ</a:t>
            </a:r>
            <a:r>
              <a:rPr kumimoji="0" lang="vi-VN" sz="3200" b="0" i="0" u="none" strike="noStrike" kern="1200" cap="none" spc="0" normalizeH="0" baseline="0" noProof="0" dirty="0">
                <a:solidFill>
                  <a:srgbClr val="002060"/>
                </a:solidFill>
                <a:effectLst/>
                <a:uLnTx/>
                <a:uFillTx/>
                <a:latin typeface="#9Slide03 AmpleSoft Bold" panose="020B0604020202020204" charset="0"/>
              </a:rPr>
              <a:t> công </a:t>
            </a:r>
            <a:r>
              <a:rPr kumimoji="0" lang="vi-VN" sz="3200" b="0" i="0" u="none" strike="noStrike" kern="1200" cap="none" spc="0" normalizeH="0" baseline="0" noProof="0" dirty="0" err="1">
                <a:solidFill>
                  <a:srgbClr val="002060"/>
                </a:solidFill>
                <a:effectLst/>
                <a:uLnTx/>
                <a:uFillTx/>
                <a:latin typeface="#9Slide03 AmpleSoft Bold" panose="020B0604020202020204" charset="0"/>
              </a:rPr>
              <a:t>khác</a:t>
            </a:r>
            <a:r>
              <a:rPr kumimoji="0" lang="vi-VN" sz="3200" b="0" i="0" u="none" strike="noStrike" kern="1200" cap="none" spc="0" normalizeH="0" baseline="0" noProof="0" dirty="0">
                <a:solidFill>
                  <a:srgbClr val="00206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1.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lụa</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quần</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áo</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vải</a:t>
            </a: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en-US"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vóc</a:t>
            </a:r>
            <a:endPar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2.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Khảm</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trai: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các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bức</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a:t>
            </a:r>
            <a:r>
              <a:rPr kumimoji="0" lang="vi-VN" sz="3200" b="0" i="0" u="none" strike="noStrike" kern="1200" cap="none" spc="0" normalizeH="0" baseline="0" noProof="0" dirty="0" err="1">
                <a:solidFill>
                  <a:schemeClr val="tx1">
                    <a:lumMod val="95000"/>
                    <a:lumOff val="5000"/>
                  </a:schemeClr>
                </a:solidFill>
                <a:effectLst/>
                <a:uLnTx/>
                <a:uFillTx/>
                <a:latin typeface="#9Slide03 AmpleSoft Bold" panose="020B0604020202020204" charset="0"/>
              </a:rPr>
              <a:t>tượng</a:t>
            </a:r>
            <a:r>
              <a:rPr kumimoji="0" lang="vi-VN"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3.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Điêu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khắc</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đá</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4. </a:t>
            </a:r>
            <a:r>
              <a:rPr kumimoji="0" lang="vi-VN" sz="3200" b="0" i="0" u="none" strike="noStrike" kern="1200" cap="none" spc="0" normalizeH="0" baseline="0" noProof="0" dirty="0">
                <a:solidFill>
                  <a:srgbClr val="FF0000"/>
                </a:solidFill>
                <a:effectLst/>
                <a:uLnTx/>
                <a:uFillTx/>
                <a:latin typeface="#9Slide03 AmpleSoft Bold" panose="020B0604020202020204" charset="0"/>
              </a:rPr>
              <a:t>Đan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nón</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5.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Dệt</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thổ</a:t>
            </a:r>
            <a:r>
              <a:rPr kumimoji="0" lang="vi-VN" sz="3200" b="0" i="0" u="none" strike="noStrike" kern="1200" cap="none" spc="0" normalizeH="0" baseline="0" noProof="0" dirty="0">
                <a:solidFill>
                  <a:srgbClr val="FF0000"/>
                </a:solidFill>
                <a:effectLst/>
                <a:uLnTx/>
                <a:uFillTx/>
                <a:latin typeface="#9Slide03 AmpleSoft Bold" panose="020B0604020202020204" charset="0"/>
              </a:rPr>
              <a:t>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cẩm</a:t>
            </a:r>
            <a:endParaRPr kumimoji="0" lang="vi-VN" sz="3200" b="0" i="0" u="none" strike="noStrike" kern="1200" cap="none" spc="0" normalizeH="0" baseline="0" noProof="0" dirty="0">
              <a:solidFill>
                <a:srgbClr val="FF0000"/>
              </a:solidFill>
              <a:effectLst/>
              <a:uLnTx/>
              <a:uFillTx/>
              <a:latin typeface="#9Slide03 AmpleSoft Bold"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solidFill>
                  <a:schemeClr val="tx1">
                    <a:lumMod val="95000"/>
                    <a:lumOff val="5000"/>
                  </a:schemeClr>
                </a:solidFill>
                <a:effectLst/>
                <a:uLnTx/>
                <a:uFillTx/>
                <a:latin typeface="#9Slide03 AmpleSoft Bold" panose="020B0604020202020204" charset="0"/>
              </a:rPr>
              <a:t>       6.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Vẽ</a:t>
            </a:r>
            <a:r>
              <a:rPr kumimoji="0" lang="vi-VN" sz="3200" b="0" i="0" u="none" strike="noStrike" kern="1200" cap="none" spc="0" normalizeH="0" baseline="0" noProof="0" dirty="0">
                <a:solidFill>
                  <a:srgbClr val="FF0000"/>
                </a:solidFill>
                <a:effectLst/>
                <a:uLnTx/>
                <a:uFillTx/>
                <a:latin typeface="#9Slide03 AmpleSoft Bold" panose="020B0604020202020204" charset="0"/>
              </a:rPr>
              <a:t> tranh dân gian sơn </a:t>
            </a:r>
            <a:r>
              <a:rPr kumimoji="0" lang="vi-VN" sz="3200" b="0" i="0" u="none" strike="noStrike" kern="1200" cap="none" spc="0" normalizeH="0" baseline="0" noProof="0" dirty="0" err="1">
                <a:solidFill>
                  <a:srgbClr val="FF0000"/>
                </a:solidFill>
                <a:effectLst/>
                <a:uLnTx/>
                <a:uFillTx/>
                <a:latin typeface="#9Slide03 AmpleSoft Bold" panose="020B0604020202020204" charset="0"/>
              </a:rPr>
              <a:t>mài</a:t>
            </a:r>
            <a:r>
              <a:rPr kumimoji="0" lang="vi-VN" sz="3200" b="0" i="0" u="none" strike="noStrike" kern="1200" cap="none" spc="0" normalizeH="0" baseline="0" noProof="0" dirty="0">
                <a:solidFill>
                  <a:srgbClr val="FF0000"/>
                </a:solidFill>
                <a:effectLst/>
                <a:uLnTx/>
                <a:uFillTx/>
                <a:latin typeface="#9Slide03 AmpleSoft Bold" panose="020B0604020202020204" charset="0"/>
              </a:rPr>
              <a:t>.</a:t>
            </a:r>
          </a:p>
        </p:txBody>
      </p:sp>
      <p:pic>
        <p:nvPicPr>
          <p:cNvPr id="7" name="Hình ảnh 4">
            <a:extLst>
              <a:ext uri="{FF2B5EF4-FFF2-40B4-BE49-F238E27FC236}">
                <a16:creationId xmlns:a16="http://schemas.microsoft.com/office/drawing/2014/main" xmlns="" id="{875CC5A3-5170-169F-03DB-006E876AD702}"/>
              </a:ext>
            </a:extLst>
          </p:cNvPr>
          <p:cNvPicPr>
            <a:picLocks noChangeAspect="1"/>
          </p:cNvPicPr>
          <p:nvPr/>
        </p:nvPicPr>
        <p:blipFill>
          <a:blip r:embed="rId4"/>
          <a:stretch>
            <a:fillRect/>
          </a:stretch>
        </p:blipFill>
        <p:spPr>
          <a:xfrm>
            <a:off x="4089163" y="6656280"/>
            <a:ext cx="3818547" cy="315284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Hình ảnh 6">
            <a:extLst>
              <a:ext uri="{FF2B5EF4-FFF2-40B4-BE49-F238E27FC236}">
                <a16:creationId xmlns:a16="http://schemas.microsoft.com/office/drawing/2014/main" xmlns="" id="{F1AD47E9-F3B1-48E6-FA57-F72B0DB9C565}"/>
              </a:ext>
            </a:extLst>
          </p:cNvPr>
          <p:cNvPicPr>
            <a:picLocks noChangeAspect="1"/>
          </p:cNvPicPr>
          <p:nvPr/>
        </p:nvPicPr>
        <p:blipFill>
          <a:blip r:embed="rId5"/>
          <a:stretch>
            <a:fillRect/>
          </a:stretch>
        </p:blipFill>
        <p:spPr>
          <a:xfrm>
            <a:off x="8902582" y="6656280"/>
            <a:ext cx="3818546" cy="322705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Hình ảnh 7">
            <a:extLst>
              <a:ext uri="{FF2B5EF4-FFF2-40B4-BE49-F238E27FC236}">
                <a16:creationId xmlns:a16="http://schemas.microsoft.com/office/drawing/2014/main" xmlns="" id="{5BAE2607-C328-52A3-6F3B-A16A31029377}"/>
              </a:ext>
            </a:extLst>
          </p:cNvPr>
          <p:cNvPicPr>
            <a:picLocks noChangeAspect="1"/>
          </p:cNvPicPr>
          <p:nvPr/>
        </p:nvPicPr>
        <p:blipFill>
          <a:blip r:embed="rId6"/>
          <a:stretch>
            <a:fillRect/>
          </a:stretch>
        </p:blipFill>
        <p:spPr>
          <a:xfrm>
            <a:off x="13716000" y="6363307"/>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Hình ảnh 9">
            <a:extLst>
              <a:ext uri="{FF2B5EF4-FFF2-40B4-BE49-F238E27FC236}">
                <a16:creationId xmlns:a16="http://schemas.microsoft.com/office/drawing/2014/main" xmlns="" id="{8AC9DA40-4DFC-3C27-5054-6C5E56C312CC}"/>
              </a:ext>
            </a:extLst>
          </p:cNvPr>
          <p:cNvPicPr>
            <a:picLocks noChangeAspect="1"/>
          </p:cNvPicPr>
          <p:nvPr/>
        </p:nvPicPr>
        <p:blipFill>
          <a:blip r:embed="rId7"/>
          <a:stretch>
            <a:fillRect/>
          </a:stretch>
        </p:blipFill>
        <p:spPr>
          <a:xfrm>
            <a:off x="11506200" y="2577086"/>
            <a:ext cx="3734457" cy="3354094"/>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17559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3"/>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par>
                                <p:cTn id="23" presetID="55"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par>
                                <p:cTn id="28" presetID="55"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0.70"/>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par>
                                <p:cTn id="33" presetID="55"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strVal val="#ppt_w*0.70"/>
                                          </p:val>
                                        </p:tav>
                                        <p:tav tm="100000">
                                          <p:val>
                                            <p:strVal val="#ppt_w"/>
                                          </p:val>
                                        </p:tav>
                                      </p:tavLst>
                                    </p:anim>
                                    <p:anim calcmode="lin" valueType="num">
                                      <p:cBhvr>
                                        <p:cTn id="36" dur="1000" fill="hold"/>
                                        <p:tgtEl>
                                          <p:spTgt spid="10"/>
                                        </p:tgtEl>
                                        <p:attrNameLst>
                                          <p:attrName>ppt_h</p:attrName>
                                        </p:attrNameLst>
                                      </p:cBhvr>
                                      <p:tavLst>
                                        <p:tav tm="0">
                                          <p:val>
                                            <p:strVal val="#ppt_h"/>
                                          </p:val>
                                        </p:tav>
                                        <p:tav tm="100000">
                                          <p:val>
                                            <p:strVal val="#ppt_h"/>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6" name="Oval 1045">
            <a:extLst>
              <a:ext uri="{FF2B5EF4-FFF2-40B4-BE49-F238E27FC236}">
                <a16:creationId xmlns:a16="http://schemas.microsoft.com/office/drawing/2014/main" xmlns="" id="{07977D39-626F-40D7-B00F-16E02602DD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273242" y="295665"/>
            <a:ext cx="3031236" cy="303123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Hình ảnh 11">
            <a:extLst>
              <a:ext uri="{FF2B5EF4-FFF2-40B4-BE49-F238E27FC236}">
                <a16:creationId xmlns:a16="http://schemas.microsoft.com/office/drawing/2014/main" xmlns="" id="{377D7019-AC73-BD55-AAF7-E7F0B697B43B}"/>
              </a:ext>
            </a:extLst>
          </p:cNvPr>
          <p:cNvPicPr>
            <a:picLocks noChangeAspect="1"/>
          </p:cNvPicPr>
          <p:nvPr/>
        </p:nvPicPr>
        <p:blipFill rotWithShape="1">
          <a:blip r:embed="rId2"/>
          <a:srcRect l="8535" r="20713" b="-3"/>
          <a:stretch/>
        </p:blipFill>
        <p:spPr>
          <a:xfrm>
            <a:off x="8520130" y="542553"/>
            <a:ext cx="2537460" cy="253746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 name="TextBox 1">
            <a:extLst>
              <a:ext uri="{FF2B5EF4-FFF2-40B4-BE49-F238E27FC236}">
                <a16:creationId xmlns:a16="http://schemas.microsoft.com/office/drawing/2014/main" xmlns="" id="{217ED3BF-C96E-FF6C-05EA-4F9AB0B4DDEE}"/>
              </a:ext>
            </a:extLst>
          </p:cNvPr>
          <p:cNvSpPr txBox="1"/>
          <p:nvPr/>
        </p:nvSpPr>
        <p:spPr>
          <a:xfrm>
            <a:off x="671326" y="3009900"/>
            <a:ext cx="7685675" cy="4772526"/>
          </a:xfrm>
          <a:prstGeom prst="rect">
            <a:avLst/>
          </a:prstGeom>
        </p:spPr>
        <p:txBody>
          <a:bodyPr vert="horz" lIns="91440" tIns="45720" rIns="91440" bIns="45720" rtlCol="0" anchor="t">
            <a:noAutofit/>
          </a:bodyPr>
          <a:lstStyle/>
          <a:p>
            <a:pPr algn="ctr">
              <a:lnSpc>
                <a:spcPct val="90000"/>
              </a:lnSpc>
              <a:spcAft>
                <a:spcPts val="600"/>
              </a:spcAft>
            </a:pPr>
            <a:r>
              <a:rPr lang="en-US" sz="4400">
                <a:solidFill>
                  <a:srgbClr val="FFFF00"/>
                </a:solidFill>
                <a:latin typeface="Nunito Black" panose="00000A00000000000000" pitchFamily="2" charset="0"/>
              </a:rPr>
              <a:t>Việt Nam có rất nhiều sản phẩm thủ công nổi tiếng, được ưu chuông và xuất khẩu như gốm sứ Bát Tràng, gốm sứ Chu Đậu, lụa Vạn Phúc, vải thổ cẩm, các mặt hang mây, tre đan,…</a:t>
            </a:r>
          </a:p>
        </p:txBody>
      </p:sp>
      <p:sp>
        <p:nvSpPr>
          <p:cNvPr id="1048" name="Freeform: Shape 1047">
            <a:extLst>
              <a:ext uri="{FF2B5EF4-FFF2-40B4-BE49-F238E27FC236}">
                <a16:creationId xmlns:a16="http://schemas.microsoft.com/office/drawing/2014/main" xmlns="" id="{B905CDE4-B751-4B3E-B625-6E59F89034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172398" y="1"/>
            <a:ext cx="6115602" cy="5167892"/>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0" name="Oval 1049">
            <a:extLst>
              <a:ext uri="{FF2B5EF4-FFF2-40B4-BE49-F238E27FC236}">
                <a16:creationId xmlns:a16="http://schemas.microsoft.com/office/drawing/2014/main" xmlns="" id="{08108C16-F4C0-44AA-999D-17BD39219B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510490" y="3836353"/>
            <a:ext cx="4608576" cy="460857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5">
            <a:extLst>
              <a:ext uri="{FF2B5EF4-FFF2-40B4-BE49-F238E27FC236}">
                <a16:creationId xmlns:a16="http://schemas.microsoft.com/office/drawing/2014/main" xmlns="" id="{4D04EE22-19B7-6906-E886-66E242176BF9}"/>
              </a:ext>
            </a:extLst>
          </p:cNvPr>
          <p:cNvPicPr>
            <a:picLocks noChangeAspect="1"/>
          </p:cNvPicPr>
          <p:nvPr/>
        </p:nvPicPr>
        <p:blipFill rotWithShape="1">
          <a:blip r:embed="rId3"/>
          <a:srcRect r="31752" b="3"/>
          <a:stretch/>
        </p:blipFill>
        <p:spPr>
          <a:xfrm>
            <a:off x="8757378" y="4083241"/>
            <a:ext cx="4114800" cy="41148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030" name="Picture 6" descr="Tìm Hiểu Về Làng Gốm Bát Tràng Trứ Danh Đất Việt - Klook Blog">
            <a:extLst>
              <a:ext uri="{FF2B5EF4-FFF2-40B4-BE49-F238E27FC236}">
                <a16:creationId xmlns:a16="http://schemas.microsoft.com/office/drawing/2014/main" xmlns="" id="{2887EA87-F56C-D777-34CA-E77428BE0E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78" r="27114" b="1"/>
          <a:stretch/>
        </p:blipFill>
        <p:spPr bwMode="auto">
          <a:xfrm>
            <a:off x="12417936" y="3"/>
            <a:ext cx="5870064" cy="4922353"/>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1052" name="Freeform: Shape 1051">
            <a:extLst>
              <a:ext uri="{FF2B5EF4-FFF2-40B4-BE49-F238E27FC236}">
                <a16:creationId xmlns:a16="http://schemas.microsoft.com/office/drawing/2014/main" xmlns="" id="{C8F10CB3-3B5E-4C7A-98CF-B87454DDFA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3272555" y="5950242"/>
            <a:ext cx="5009937" cy="4336759"/>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Hình ảnh 12">
            <a:extLst>
              <a:ext uri="{FF2B5EF4-FFF2-40B4-BE49-F238E27FC236}">
                <a16:creationId xmlns:a16="http://schemas.microsoft.com/office/drawing/2014/main" xmlns="" id="{115C5900-98D7-CD7F-0B7E-F0BCC6F84276}"/>
              </a:ext>
            </a:extLst>
          </p:cNvPr>
          <p:cNvPicPr>
            <a:picLocks noChangeAspect="1"/>
          </p:cNvPicPr>
          <p:nvPr/>
        </p:nvPicPr>
        <p:blipFill rotWithShape="1">
          <a:blip r:embed="rId5"/>
          <a:srcRect l="926" r="15124" b="-2"/>
          <a:stretch/>
        </p:blipFill>
        <p:spPr>
          <a:xfrm>
            <a:off x="13514124" y="6197319"/>
            <a:ext cx="4768368" cy="4089681"/>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8" name="AutoShape 8" descr="Thổ Cẩm Là Gì? Đặc Trưng Màu Sắc &amp; Hoa Văn Thổ Cẩm Các Dân Tộc » Hải Triều">
            <a:extLst>
              <a:ext uri="{FF2B5EF4-FFF2-40B4-BE49-F238E27FC236}">
                <a16:creationId xmlns:a16="http://schemas.microsoft.com/office/drawing/2014/main" xmlns="" id="{0F71753B-8645-1DC6-83A8-05C770D5DC1B}"/>
              </a:ext>
            </a:extLst>
          </p:cNvPr>
          <p:cNvSpPr>
            <a:spLocks noChangeAspect="1" noChangeArrowheads="1"/>
          </p:cNvSpPr>
          <p:nvPr/>
        </p:nvSpPr>
        <p:spPr bwMode="auto">
          <a:xfrm>
            <a:off x="9677400" y="335940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3" name="Hình ảnh 3">
            <a:extLst>
              <a:ext uri="{FF2B5EF4-FFF2-40B4-BE49-F238E27FC236}">
                <a16:creationId xmlns:a16="http://schemas.microsoft.com/office/drawing/2014/main" xmlns="" id="{2945EFA8-8258-BC16-893F-9B9ED7528D23}"/>
              </a:ext>
            </a:extLst>
          </p:cNvPr>
          <p:cNvPicPr>
            <a:picLocks noChangeAspect="1"/>
          </p:cNvPicPr>
          <p:nvPr/>
        </p:nvPicPr>
        <p:blipFill rotWithShape="1">
          <a:blip r:embed="rId6"/>
          <a:srcRect r="73666" b="65519"/>
          <a:stretch/>
        </p:blipFill>
        <p:spPr>
          <a:xfrm>
            <a:off x="20782" y="0"/>
            <a:ext cx="4815489" cy="2018218"/>
          </a:xfrm>
          <a:prstGeom prst="rect">
            <a:avLst/>
          </a:prstGeom>
          <a:ln>
            <a:noFill/>
          </a:ln>
          <a:effectLst>
            <a:softEdge rad="112500"/>
          </a:effectLst>
        </p:spPr>
      </p:pic>
    </p:spTree>
    <p:extLst>
      <p:ext uri="{BB962C8B-B14F-4D97-AF65-F5344CB8AC3E}">
        <p14:creationId xmlns:p14="http://schemas.microsoft.com/office/powerpoint/2010/main" val="3629525528"/>
      </p:ext>
    </p:extLst>
  </p:cSld>
  <p:clrMapOvr>
    <a:overrideClrMapping bg1="dk1" tx1="lt1" bg2="dk2" tx2="lt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par>
                                <p:cTn id="11" presetID="3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6804CCDD-88C7-4B43-A381-F2D8DAF62B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8">
            <a:extLst>
              <a:ext uri="{FF2B5EF4-FFF2-40B4-BE49-F238E27FC236}">
                <a16:creationId xmlns:a16="http://schemas.microsoft.com/office/drawing/2014/main" xmlns="" id="{66603647-F7E3-DF43-7755-16A3508D4440}"/>
              </a:ext>
            </a:extLst>
          </p:cNvPr>
          <p:cNvPicPr>
            <a:picLocks noChangeAspect="1"/>
          </p:cNvPicPr>
          <p:nvPr/>
        </p:nvPicPr>
        <p:blipFill rotWithShape="1">
          <a:blip r:embed="rId2"/>
          <a:srcRect l="16810" r="11098" b="3"/>
          <a:stretch/>
        </p:blipFill>
        <p:spPr>
          <a:xfrm>
            <a:off x="9591475" y="6"/>
            <a:ext cx="4136604" cy="3786949"/>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p:spPr>
      </p:pic>
      <p:pic>
        <p:nvPicPr>
          <p:cNvPr id="4" name="Picture 4" descr="Sơ lược quá trình sản xuất một số sản phẩm nung">
            <a:extLst>
              <a:ext uri="{FF2B5EF4-FFF2-40B4-BE49-F238E27FC236}">
                <a16:creationId xmlns:a16="http://schemas.microsoft.com/office/drawing/2014/main" xmlns="" id="{5938B9A7-65A8-010F-5F86-CC28F19A96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21670"/>
          <a:stretch/>
        </p:blipFill>
        <p:spPr bwMode="auto">
          <a:xfrm>
            <a:off x="14009061" y="1"/>
            <a:ext cx="4278940" cy="3780228"/>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a:extLst>
            <a:ext uri="{909E8E84-426E-40DD-AFC4-6F175D3DCCD1}">
              <a14:hiddenFill xmlns:a14="http://schemas.microsoft.com/office/drawing/2010/main">
                <a:solidFill>
                  <a:srgbClr val="FFFFFF"/>
                </a:solidFill>
              </a14:hiddenFill>
            </a:ext>
          </a:extLst>
        </p:spPr>
      </p:pic>
      <p:sp>
        <p:nvSpPr>
          <p:cNvPr id="15" name="sketch line">
            <a:extLst>
              <a:ext uri="{FF2B5EF4-FFF2-40B4-BE49-F238E27FC236}">
                <a16:creationId xmlns:a16="http://schemas.microsoft.com/office/drawing/2014/main" xmlns="" id="{BBECEAC1-4BBC-4815-B44E-D9B231A3FC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97280" y="391480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52062526-EBF8-855B-780C-56D06A198231}"/>
              </a:ext>
            </a:extLst>
          </p:cNvPr>
          <p:cNvSpPr txBox="1"/>
          <p:nvPr/>
        </p:nvSpPr>
        <p:spPr>
          <a:xfrm>
            <a:off x="1371600" y="405969"/>
            <a:ext cx="8517636" cy="1335024"/>
          </a:xfrm>
          <a:prstGeom prst="rect">
            <a:avLst/>
          </a:prstGeom>
        </p:spPr>
        <p:txBody>
          <a:bodyPr vert="horz" lIns="91440" tIns="45720" rIns="91440" bIns="45720" rtlCol="0">
            <a:noAutofit/>
          </a:bodyPr>
          <a:lstStyle/>
          <a:p>
            <a:pPr>
              <a:lnSpc>
                <a:spcPct val="90000"/>
              </a:lnSpc>
              <a:spcAft>
                <a:spcPts val="600"/>
              </a:spcAft>
            </a:pPr>
            <a:r>
              <a:rPr lang="en-US" sz="3200" b="1">
                <a:solidFill>
                  <a:schemeClr val="accent6">
                    <a:lumMod val="75000"/>
                  </a:schemeClr>
                </a:solidFill>
                <a:latin typeface="Nunito Black" panose="00000A00000000000000" pitchFamily="2" charset="0"/>
              </a:rPr>
              <a:t>1. Kể tên một số hoạt động sản xuất thủ công ở địa phương em. Nêu tên sản phẩm và ích lợi của hoạt động sản xuất đó</a:t>
            </a:r>
            <a:endParaRPr lang="en-US" sz="3200">
              <a:solidFill>
                <a:schemeClr val="accent6">
                  <a:lumMod val="75000"/>
                </a:schemeClr>
              </a:solidFill>
              <a:latin typeface="Nunito Black" panose="00000A00000000000000" pitchFamily="2" charset="0"/>
            </a:endParaRPr>
          </a:p>
        </p:txBody>
      </p:sp>
      <p:pic>
        <p:nvPicPr>
          <p:cNvPr id="3" name="Picture 2" descr="Tinh hoa nghề gốm">
            <a:extLst>
              <a:ext uri="{FF2B5EF4-FFF2-40B4-BE49-F238E27FC236}">
                <a16:creationId xmlns:a16="http://schemas.microsoft.com/office/drawing/2014/main" xmlns="" id="{23EFE25E-AACE-7E18-0F33-88C03C169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26" r="1" b="1"/>
          <a:stretch/>
        </p:blipFill>
        <p:spPr bwMode="auto">
          <a:xfrm>
            <a:off x="9583051" y="4074111"/>
            <a:ext cx="8704949" cy="6212886"/>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019EE11-5B19-C5F5-C027-56D8E79BD7F3}"/>
              </a:ext>
            </a:extLst>
          </p:cNvPr>
          <p:cNvSpPr txBox="1"/>
          <p:nvPr/>
        </p:nvSpPr>
        <p:spPr>
          <a:xfrm>
            <a:off x="8686800" y="4686300"/>
            <a:ext cx="914400" cy="914400"/>
          </a:xfrm>
          <a:prstGeom prst="rect">
            <a:avLst/>
          </a:prstGeom>
          <a:noFill/>
        </p:spPr>
        <p:txBody>
          <a:bodyPr wrap="square" rtlCol="0">
            <a:spAutoFit/>
          </a:bodyPr>
          <a:lstStyle/>
          <a:p>
            <a:endParaRPr lang="en-US"/>
          </a:p>
        </p:txBody>
      </p:sp>
      <p:pic>
        <p:nvPicPr>
          <p:cNvPr id="11" name="Hình ảnh 7">
            <a:extLst>
              <a:ext uri="{FF2B5EF4-FFF2-40B4-BE49-F238E27FC236}">
                <a16:creationId xmlns:a16="http://schemas.microsoft.com/office/drawing/2014/main" xmlns="" id="{56097DF0-6ADB-B43C-44E0-5C659B8F0652}"/>
              </a:ext>
            </a:extLst>
          </p:cNvPr>
          <p:cNvPicPr>
            <a:picLocks noChangeAspect="1"/>
          </p:cNvPicPr>
          <p:nvPr/>
        </p:nvPicPr>
        <p:blipFill rotWithShape="1">
          <a:blip r:embed="rId5"/>
          <a:srcRect l="21681" t="10380"/>
          <a:stretch/>
        </p:blipFill>
        <p:spPr>
          <a:xfrm>
            <a:off x="123768" y="198496"/>
            <a:ext cx="1337838" cy="1157825"/>
          </a:xfrm>
          <a:prstGeom prst="rect">
            <a:avLst/>
          </a:prstGeom>
          <a:ln>
            <a:noFill/>
          </a:ln>
          <a:effectLst>
            <a:softEdge rad="112500"/>
          </a:effectLst>
        </p:spPr>
      </p:pic>
      <p:sp>
        <p:nvSpPr>
          <p:cNvPr id="19" name="TextBox 18">
            <a:extLst>
              <a:ext uri="{FF2B5EF4-FFF2-40B4-BE49-F238E27FC236}">
                <a16:creationId xmlns:a16="http://schemas.microsoft.com/office/drawing/2014/main" xmlns="" id="{7E16F7FB-FBC9-4EAF-F161-7942B081A271}"/>
              </a:ext>
            </a:extLst>
          </p:cNvPr>
          <p:cNvSpPr txBox="1"/>
          <p:nvPr/>
        </p:nvSpPr>
        <p:spPr>
          <a:xfrm>
            <a:off x="912114" y="2405535"/>
            <a:ext cx="8229600" cy="1200329"/>
          </a:xfrm>
          <a:prstGeom prst="rect">
            <a:avLst/>
          </a:prstGeom>
          <a:noFill/>
        </p:spPr>
        <p:txBody>
          <a:bodyPr wrap="square">
            <a:spAutoFit/>
          </a:bodyPr>
          <a:lstStyle/>
          <a:p>
            <a:pPr algn="l"/>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Một số hoạt động ở địa phương em như</a:t>
            </a:r>
            <a:r>
              <a:rPr lang="en-US"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0">
                <a:solidFill>
                  <a:srgbClr val="333333"/>
                </a:solidFill>
                <a:effectLst/>
                <a:latin typeface="Open Sans SemiBold" panose="020B0706030804020204" pitchFamily="34" charset="0"/>
                <a:ea typeface="Open Sans SemiBold" panose="020B0706030804020204" pitchFamily="34" charset="0"/>
                <a:cs typeface="Open Sans SemiBold" panose="020B0706030804020204" pitchFamily="34" charset="0"/>
              </a:rPr>
              <a:t> </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làm gốm</a:t>
            </a:r>
            <a:r>
              <a:rPr lang="en-US"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 làm gạch, ngói</a:t>
            </a:r>
            <a:r>
              <a:rPr lang="vi-VN" sz="3600" b="0" i="1">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b="0" i="1" dirty="0">
              <a:solidFill>
                <a:srgbClr val="00B050"/>
              </a:solidFill>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Hộp Văn bản 4">
            <a:extLst>
              <a:ext uri="{FF2B5EF4-FFF2-40B4-BE49-F238E27FC236}">
                <a16:creationId xmlns:a16="http://schemas.microsoft.com/office/drawing/2014/main" xmlns="" id="{8D731A1E-79CC-19F4-385F-DFE65514FB45}"/>
              </a:ext>
            </a:extLst>
          </p:cNvPr>
          <p:cNvSpPr txBox="1"/>
          <p:nvPr/>
        </p:nvSpPr>
        <p:spPr>
          <a:xfrm>
            <a:off x="829126" y="4153619"/>
            <a:ext cx="7924800" cy="1754326"/>
          </a:xfrm>
          <a:prstGeom prst="rect">
            <a:avLst/>
          </a:prstGeom>
          <a:noFill/>
        </p:spPr>
        <p:txBody>
          <a:bodyPr wrap="square" rtlCol="0">
            <a:spAutoFit/>
          </a:bodyPr>
          <a:lstStyle/>
          <a:p>
            <a:r>
              <a:rPr kumimoji="0" lang="en-US"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phẩm</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u="none" strike="noStrike" kern="1200" cap="none" spc="0" normalizeH="0" baseline="0" noProof="0" dirty="0" err="1">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là</a:t>
            </a:r>
            <a:r>
              <a:rPr kumimoji="0" lang="vi-VN" sz="3600" b="0" u="none" strike="noStrike" kern="1200" cap="none" spc="0" normalizeH="0" baseline="0" noProof="0" dirty="0">
                <a:ln>
                  <a:noFill/>
                </a:ln>
                <a:solidFill>
                  <a:srgbClr val="00206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bình</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lọ</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hoa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bằng</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gốm</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gạch</a:t>
            </a:r>
            <a:r>
              <a:rPr kumimoji="0" lang="en-US"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1" u="none" strike="noStrike" kern="1200" cap="none" spc="0" normalizeH="0" baseline="0" noProof="0" dirty="0" err="1">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ngói</a:t>
            </a:r>
            <a:r>
              <a:rPr kumimoji="0" lang="vi-VN" sz="3600" b="0" i="1" u="none" strike="noStrike" kern="1200" cap="none" spc="0" normalizeH="0" baseline="0" noProof="0" dirty="0">
                <a:ln>
                  <a:noFill/>
                </a:ln>
                <a:solidFill>
                  <a:srgbClr val="00B05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endParaRPr lang="vi-VN" sz="3600" i="1" dirty="0">
              <a:solidFill>
                <a:srgbClr val="00B050"/>
              </a:solidFill>
            </a:endParaRPr>
          </a:p>
        </p:txBody>
      </p:sp>
      <p:sp>
        <p:nvSpPr>
          <p:cNvPr id="21" name="Hộp Văn bản 5">
            <a:extLst>
              <a:ext uri="{FF2B5EF4-FFF2-40B4-BE49-F238E27FC236}">
                <a16:creationId xmlns:a16="http://schemas.microsoft.com/office/drawing/2014/main" xmlns="" id="{6E2A1770-CD8B-6E0A-CC73-FAB84E5684B9}"/>
              </a:ext>
            </a:extLst>
          </p:cNvPr>
          <p:cNvSpPr txBox="1"/>
          <p:nvPr/>
        </p:nvSpPr>
        <p:spPr>
          <a:xfrm>
            <a:off x="899167" y="6189522"/>
            <a:ext cx="82554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sym typeface="Wingdings" panose="05000000000000000000" pitchFamily="2" charset="2"/>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Ích</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lợi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các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hoạt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động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sản</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xuất</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đó</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ung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cấp</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đồ</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dung</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vật</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liệu</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phục</a:t>
            </a:r>
            <a:r>
              <a:rPr kumimoji="0" lang="en-US"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en-US"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vụ</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cho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đời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sống</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của</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mọi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 </a:t>
            </a:r>
            <a:r>
              <a:rPr kumimoji="0" lang="vi-VN" sz="3600" b="0" i="0" u="none" strike="noStrike" kern="1200" cap="none" spc="0" normalizeH="0" baseline="0" noProof="0" dirty="0" err="1">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người</a:t>
            </a:r>
            <a:r>
              <a:rPr kumimoji="0" lang="vi-VN" sz="3600" b="0" i="0" u="none" strike="noStrike" kern="1200" cap="none" spc="0" normalizeH="0" baseline="0" noProof="0" dirty="0">
                <a:ln>
                  <a:noFill/>
                </a:ln>
                <a:solidFill>
                  <a:srgbClr val="C00000"/>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a:t>
            </a:r>
          </a:p>
        </p:txBody>
      </p:sp>
      <p:sp>
        <p:nvSpPr>
          <p:cNvPr id="26" name="Rectangle: Rounded Corners 25">
            <a:extLst>
              <a:ext uri="{FF2B5EF4-FFF2-40B4-BE49-F238E27FC236}">
                <a16:creationId xmlns:a16="http://schemas.microsoft.com/office/drawing/2014/main" xmlns="" id="{1FB154C7-C675-B22F-4195-F5345D3FF22F}"/>
              </a:ext>
            </a:extLst>
          </p:cNvPr>
          <p:cNvSpPr/>
          <p:nvPr/>
        </p:nvSpPr>
        <p:spPr>
          <a:xfrm>
            <a:off x="457200" y="2019300"/>
            <a:ext cx="8929493" cy="65885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picture containing toy, LEGO&#10;&#10;Description automatically generated">
            <a:extLst>
              <a:ext uri="{FF2B5EF4-FFF2-40B4-BE49-F238E27FC236}">
                <a16:creationId xmlns:a16="http://schemas.microsoft.com/office/drawing/2014/main" xmlns="" id="{C48BC9BD-3380-59DF-A579-8D00BDF5A9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7092"/>
          <a:stretch/>
        </p:blipFill>
        <p:spPr>
          <a:xfrm>
            <a:off x="136211" y="7734300"/>
            <a:ext cx="4054789" cy="2829897"/>
          </a:xfrm>
          <a:prstGeom prst="rect">
            <a:avLst/>
          </a:prstGeom>
        </p:spPr>
      </p:pic>
    </p:spTree>
    <p:extLst>
      <p:ext uri="{BB962C8B-B14F-4D97-AF65-F5344CB8AC3E}">
        <p14:creationId xmlns:p14="http://schemas.microsoft.com/office/powerpoint/2010/main" val="19954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xmlns="" id="{A2679492-7988-4050-9056-5424444524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xmlns="" id="{B091B163-7D61-4891-ABCF-5C13D9C418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5">
            <a:extLst>
              <a:ext uri="{FF2B5EF4-FFF2-40B4-BE49-F238E27FC236}">
                <a16:creationId xmlns:a16="http://schemas.microsoft.com/office/drawing/2014/main" xmlns="" id="{A90FEB4C-9E23-832C-197B-8D11CBCCED21}"/>
              </a:ext>
            </a:extLst>
          </p:cNvPr>
          <p:cNvPicPr>
            <a:picLocks noChangeAspect="1"/>
          </p:cNvPicPr>
          <p:nvPr/>
        </p:nvPicPr>
        <p:blipFill rotWithShape="1">
          <a:blip r:embed="rId2"/>
          <a:srcRect t="4758" b="1877"/>
          <a:stretch/>
        </p:blipFill>
        <p:spPr>
          <a:xfrm>
            <a:off x="418714" y="449262"/>
            <a:ext cx="7832438" cy="4515595"/>
          </a:xfrm>
          <a:prstGeom prst="rect">
            <a:avLst/>
          </a:prstGeom>
        </p:spPr>
      </p:pic>
      <p:pic>
        <p:nvPicPr>
          <p:cNvPr id="2" name="Hình ảnh 3">
            <a:extLst>
              <a:ext uri="{FF2B5EF4-FFF2-40B4-BE49-F238E27FC236}">
                <a16:creationId xmlns:a16="http://schemas.microsoft.com/office/drawing/2014/main" xmlns="" id="{41E90191-609A-6C90-76D8-8ADA9A513DDE}"/>
              </a:ext>
            </a:extLst>
          </p:cNvPr>
          <p:cNvPicPr>
            <a:picLocks noChangeAspect="1"/>
          </p:cNvPicPr>
          <p:nvPr/>
        </p:nvPicPr>
        <p:blipFill rotWithShape="1">
          <a:blip r:embed="rId3"/>
          <a:srcRect l="265"/>
          <a:stretch/>
        </p:blipFill>
        <p:spPr>
          <a:xfrm>
            <a:off x="418714" y="5322142"/>
            <a:ext cx="7832438" cy="4515596"/>
          </a:xfrm>
          <a:prstGeom prst="rect">
            <a:avLst/>
          </a:prstGeom>
        </p:spPr>
      </p:pic>
      <p:sp>
        <p:nvSpPr>
          <p:cNvPr id="5" name="TextBox 4">
            <a:extLst>
              <a:ext uri="{FF2B5EF4-FFF2-40B4-BE49-F238E27FC236}">
                <a16:creationId xmlns:a16="http://schemas.microsoft.com/office/drawing/2014/main" xmlns="" id="{750AE8B7-46DD-D61E-4C34-3E4C9B919488}"/>
              </a:ext>
            </a:extLst>
          </p:cNvPr>
          <p:cNvSpPr txBox="1"/>
          <p:nvPr/>
        </p:nvSpPr>
        <p:spPr>
          <a:xfrm>
            <a:off x="9268106" y="168498"/>
            <a:ext cx="8894617" cy="1902052"/>
          </a:xfrm>
          <a:prstGeom prst="rect">
            <a:avLst/>
          </a:prstGeom>
        </p:spPr>
        <p:txBody>
          <a:bodyPr vert="horz" lIns="91440" tIns="45720" rIns="91440" bIns="45720" rtlCol="0" anchor="t">
            <a:noAutofit/>
          </a:bodyPr>
          <a:lstStyle/>
          <a:p>
            <a:pPr marR="0" lvl="0" fontAlgn="auto">
              <a:lnSpc>
                <a:spcPct val="90000"/>
              </a:lnSpc>
              <a:spcBef>
                <a:spcPts val="0"/>
              </a:spcBef>
              <a:spcAft>
                <a:spcPts val="600"/>
              </a:spcAft>
              <a:buClrTx/>
              <a:buSzTx/>
              <a:tabLst/>
              <a:defRPr/>
            </a:pPr>
            <a:r>
              <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rPr>
              <a:t>2. </a:t>
            </a:r>
            <a:r>
              <a:rPr lang="en-US" sz="4000" b="1" i="0">
                <a:solidFill>
                  <a:srgbClr val="FF0000">
                    <a:alpha val="80000"/>
                  </a:srgbClr>
                </a:solidFill>
                <a:effectLst/>
                <a:latin typeface="Nunito Black" panose="00000A00000000000000" pitchFamily="2" charset="0"/>
              </a:rPr>
              <a:t>Chúng ta nên làm gì để tiêu dùng tiết kiệm, bảo vệ môi trường trong các tình huống sau? Vì sao?</a:t>
            </a:r>
            <a:endParaRPr kumimoji="0" lang="en-US" sz="4000" b="1" i="0" u="none" strike="noStrike" cap="none" spc="0" normalizeH="0" baseline="0" noProof="0">
              <a:ln>
                <a:noFill/>
              </a:ln>
              <a:solidFill>
                <a:srgbClr val="FF0000">
                  <a:alpha val="80000"/>
                </a:srgbClr>
              </a:solidFill>
              <a:effectLst/>
              <a:uLnTx/>
              <a:uFillTx/>
              <a:latin typeface="Nunito Black" panose="00000A00000000000000" pitchFamily="2" charset="0"/>
            </a:endParaRPr>
          </a:p>
        </p:txBody>
      </p:sp>
      <p:cxnSp>
        <p:nvCxnSpPr>
          <p:cNvPr id="23" name="Straight Connector 13">
            <a:extLst>
              <a:ext uri="{FF2B5EF4-FFF2-40B4-BE49-F238E27FC236}">
                <a16:creationId xmlns:a16="http://schemas.microsoft.com/office/drawing/2014/main" xmlns=""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7379243" y="5420839"/>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6" name="Hình ảnh 11">
            <a:extLst>
              <a:ext uri="{FF2B5EF4-FFF2-40B4-BE49-F238E27FC236}">
                <a16:creationId xmlns:a16="http://schemas.microsoft.com/office/drawing/2014/main" xmlns="" id="{872DF93D-5488-04DB-6A7A-8F80388DBD46}"/>
              </a:ext>
            </a:extLst>
          </p:cNvPr>
          <p:cNvPicPr>
            <a:picLocks noChangeAspect="1"/>
          </p:cNvPicPr>
          <p:nvPr/>
        </p:nvPicPr>
        <p:blipFill>
          <a:blip r:embed="rId4"/>
          <a:stretch>
            <a:fillRect/>
          </a:stretch>
        </p:blipFill>
        <p:spPr>
          <a:xfrm>
            <a:off x="8000999" y="119191"/>
            <a:ext cx="1337189" cy="1409436"/>
          </a:xfrm>
          <a:prstGeom prst="rect">
            <a:avLst/>
          </a:prstGeom>
          <a:ln>
            <a:noFill/>
          </a:ln>
          <a:effectLst>
            <a:softEdge rad="112500"/>
          </a:effectLst>
        </p:spPr>
      </p:pic>
      <p:sp>
        <p:nvSpPr>
          <p:cNvPr id="18" name="Bong bóng Ý nghĩ: Hình đám mây 16">
            <a:extLst>
              <a:ext uri="{FF2B5EF4-FFF2-40B4-BE49-F238E27FC236}">
                <a16:creationId xmlns:a16="http://schemas.microsoft.com/office/drawing/2014/main" xmlns="" id="{9E3D1FA9-95CA-2F98-0EE0-5F09D5868F19}"/>
              </a:ext>
            </a:extLst>
          </p:cNvPr>
          <p:cNvSpPr/>
          <p:nvPr/>
        </p:nvSpPr>
        <p:spPr>
          <a:xfrm>
            <a:off x="13095843" y="2239048"/>
            <a:ext cx="3985046" cy="3502975"/>
          </a:xfrm>
          <a:prstGeom prst="cloudCallout">
            <a:avLst>
              <a:gd name="adj1" fmla="val 27237"/>
              <a:gd name="adj2" fmla="val 10654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Mọi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người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trong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hình</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đang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ở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đâu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sp>
        <p:nvSpPr>
          <p:cNvPr id="20" name="Bong bóng Ý nghĩ: Hình đám mây 17">
            <a:extLst>
              <a:ext uri="{FF2B5EF4-FFF2-40B4-BE49-F238E27FC236}">
                <a16:creationId xmlns:a16="http://schemas.microsoft.com/office/drawing/2014/main" xmlns="" id="{C1565A2F-FC62-53CA-0E9C-EC9DB2BBE087}"/>
              </a:ext>
            </a:extLst>
          </p:cNvPr>
          <p:cNvSpPr/>
          <p:nvPr/>
        </p:nvSpPr>
        <p:spPr>
          <a:xfrm>
            <a:off x="12867286" y="2135571"/>
            <a:ext cx="4430113" cy="3838365"/>
          </a:xfrm>
          <a:prstGeom prst="cloudCallout">
            <a:avLst>
              <a:gd name="adj1" fmla="val 27237"/>
              <a:gd name="adj2" fmla="val 106544"/>
            </a:avLst>
          </a:prstGeom>
          <a:solidFill>
            <a:srgbClr val="FF6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Nếu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em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sẽ</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làm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gì</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để</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tiêu</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dùng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tiết</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kiệm</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và</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bảo</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vệ</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môi</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 </a:t>
            </a:r>
            <a:r>
              <a:rPr lang="en-US" sz="3200" dirty="0" err="1">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trường</a:t>
            </a:r>
            <a:r>
              <a:rPr lang="en-US"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rPr>
              <a:t>?</a:t>
            </a:r>
            <a:endParaRPr lang="vi-VN" sz="3200" dirty="0">
              <a:solidFill>
                <a:schemeClr val="bg1"/>
              </a:solidFill>
              <a:latin typeface="Nunito Black" panose="00000A00000000000000" pitchFamily="2" charset="0"/>
              <a:ea typeface="Open Sans SemiBold" panose="020B0706030804020204" pitchFamily="34" charset="0"/>
              <a:cs typeface="Open Sans SemiBold" panose="020B0706030804020204" pitchFamily="34" charset="0"/>
            </a:endParaRPr>
          </a:p>
        </p:txBody>
      </p:sp>
      <p:pic>
        <p:nvPicPr>
          <p:cNvPr id="24" name="Hình ảnh 15" descr="Ảnh có chứa đồ chơi&#10;&#10;Mô tả được tạo tự động">
            <a:extLst>
              <a:ext uri="{FF2B5EF4-FFF2-40B4-BE49-F238E27FC236}">
                <a16:creationId xmlns:a16="http://schemas.microsoft.com/office/drawing/2014/main" xmlns="" id="{1953FE81-26E9-D7B4-35AB-C045C4C61A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5789237" y="6759627"/>
            <a:ext cx="2504575" cy="3502975"/>
          </a:xfrm>
          <a:prstGeom prst="rect">
            <a:avLst/>
          </a:prstGeom>
        </p:spPr>
      </p:pic>
      <p:sp>
        <p:nvSpPr>
          <p:cNvPr id="25" name="Hình chữ nhật: Góc Tròn 7">
            <a:extLst>
              <a:ext uri="{FF2B5EF4-FFF2-40B4-BE49-F238E27FC236}">
                <a16:creationId xmlns:a16="http://schemas.microsoft.com/office/drawing/2014/main" xmlns="" id="{9728BE40-DBF3-B0D0-896F-4157407CD8FD}"/>
              </a:ext>
            </a:extLst>
          </p:cNvPr>
          <p:cNvSpPr/>
          <p:nvPr/>
        </p:nvSpPr>
        <p:spPr>
          <a:xfrm>
            <a:off x="8944732" y="7046648"/>
            <a:ext cx="6400800" cy="1606473"/>
          </a:xfrm>
          <a:prstGeom prst="roundRect">
            <a:avLst/>
          </a:prstGeom>
          <a:solidFill>
            <a:schemeClr val="accent3">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a:p>
            <a:pPr algn="ctr"/>
            <a:r>
              <a:rPr kumimoji="0" lang="vi-VN" sz="3200" b="1" i="0" strike="noStrike" kern="1200" cap="none" spc="0" normalizeH="0" baseline="0" noProof="0" dirty="0" err="1">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Hình</a:t>
            </a:r>
            <a:r>
              <a:rPr kumimoji="0" lang="vi-VN" sz="3200" b="1" i="0"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10</a:t>
            </a:r>
            <a:r>
              <a:rPr kumimoji="0" lang="vi-VN"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a:t>
            </a:r>
            <a:r>
              <a:rPr kumimoji="0" lang="en-US" sz="3200" b="1" i="0" strike="noStrike" kern="1200" cap="none" spc="0" normalizeH="0" baseline="0" noProof="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Không </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mua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quá</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nhiều</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sản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phẩm</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giống</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en-US"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nhau</a:t>
            </a:r>
            <a:r>
              <a:rPr lang="en-US"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vì</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sẽ</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gây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lãng</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phí</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tiền</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dirty="0" err="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bạc</a:t>
            </a:r>
            <a:r>
              <a:rPr lang="vi-VN" sz="3200" b="1" dirty="0">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p>
          <a:p>
            <a:pPr algn="ct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
        <p:nvSpPr>
          <p:cNvPr id="26" name="Hình chữ nhật: Góc Tròn 7">
            <a:extLst>
              <a:ext uri="{FF2B5EF4-FFF2-40B4-BE49-F238E27FC236}">
                <a16:creationId xmlns:a16="http://schemas.microsoft.com/office/drawing/2014/main" xmlns="" id="{4AFF0824-8D56-E70F-83FD-5B1C52A3AA60}"/>
              </a:ext>
            </a:extLst>
          </p:cNvPr>
          <p:cNvSpPr/>
          <p:nvPr/>
        </p:nvSpPr>
        <p:spPr>
          <a:xfrm>
            <a:off x="8944732" y="1971112"/>
            <a:ext cx="6400800" cy="2105587"/>
          </a:xfrm>
          <a:prstGeom prst="roundRect">
            <a:avLst/>
          </a:prstGeom>
          <a:solidFill>
            <a:schemeClr val="accent6">
              <a:lumMod val="20000"/>
              <a:lumOff val="80000"/>
            </a:schemeClr>
          </a:solidFill>
          <a:ln w="38100">
            <a:solidFill>
              <a:srgbClr val="00B0F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Hình </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11</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a:t>
            </a:r>
            <a:r>
              <a:rPr lang="en-US"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 </a:t>
            </a:r>
            <a:r>
              <a:rPr lang="vi-VN" sz="3200" b="1">
                <a:solidFill>
                  <a:srgbClr val="6C80BA"/>
                </a:solidFill>
                <a:latin typeface="Nunito Black" panose="00000A00000000000000" pitchFamily="2" charset="0"/>
                <a:ea typeface="Open Sans Light" panose="020B0306030504020204" pitchFamily="34" charset="0"/>
                <a:cs typeface="Open Sans Light" panose="020B0306030504020204" pitchFamily="34" charset="0"/>
              </a:rPr>
              <a:t>Chúng ta nên mua rổ làm bằng mây tre. Vì chúng được làm từ thiên nhiên nên rất thân thiện với môi trường</a:t>
            </a:r>
            <a:endParaRPr kumimoji="0" lang="en-US" sz="3200" b="1" i="0" u="none" strike="noStrike" kern="1200" cap="none" spc="0" normalizeH="0" baseline="0" noProof="0" dirty="0">
              <a:ln>
                <a:noFill/>
              </a:ln>
              <a:solidFill>
                <a:srgbClr val="6C80BA"/>
              </a:solidFill>
              <a:effectLst/>
              <a:uLnTx/>
              <a:uFillTx/>
              <a:latin typeface="Nunito Black" panose="00000A00000000000000" pitchFamily="2"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6574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089EED9-F54D-4F20-A2C6-949DE417695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7E46F721-3785-414D-8697-16AF490E68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9144000" y="0"/>
            <a:ext cx="9144000" cy="10287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07EFB32-B781-FF92-BEB9-B051AE4A6ADB}"/>
              </a:ext>
            </a:extLst>
          </p:cNvPr>
          <p:cNvSpPr txBox="1"/>
          <p:nvPr/>
        </p:nvSpPr>
        <p:spPr>
          <a:xfrm>
            <a:off x="12725400" y="3009900"/>
            <a:ext cx="5084272" cy="3571022"/>
          </a:xfrm>
          <a:prstGeom prst="rect">
            <a:avLst/>
          </a:prstGeom>
        </p:spPr>
        <p:txBody>
          <a:bodyPr vert="horz" lIns="91440" tIns="45720" rIns="91440" bIns="45720" rtlCol="0" anchor="b">
            <a:noAutofit/>
          </a:bodyPr>
          <a:lstStyle/>
          <a:p>
            <a:pPr algn="ctr">
              <a:lnSpc>
                <a:spcPct val="90000"/>
              </a:lnSpc>
              <a:spcBef>
                <a:spcPct val="0"/>
              </a:spcBef>
              <a:spcAft>
                <a:spcPts val="600"/>
              </a:spcAft>
              <a:defRPr/>
            </a:pPr>
            <a:r>
              <a:rPr lang="en-US" sz="8800" b="1" dirty="0" err="1">
                <a:solidFill>
                  <a:schemeClr val="tx1">
                    <a:lumMod val="85000"/>
                    <a:lumOff val="15000"/>
                  </a:schemeClr>
                </a:solidFill>
                <a:latin typeface="Nunito Black" pitchFamily="2" charset="0"/>
                <a:ea typeface="+mj-ea"/>
                <a:cs typeface="+mj-cs"/>
              </a:rPr>
              <a:t>Hẹn</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gặp</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lại</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các</a:t>
            </a:r>
            <a:r>
              <a:rPr lang="en-US" sz="8800" b="1" dirty="0">
                <a:solidFill>
                  <a:schemeClr val="tx1">
                    <a:lumMod val="85000"/>
                    <a:lumOff val="15000"/>
                  </a:schemeClr>
                </a:solidFill>
                <a:latin typeface="Nunito Black" pitchFamily="2" charset="0"/>
                <a:ea typeface="+mj-ea"/>
                <a:cs typeface="+mj-cs"/>
              </a:rPr>
              <a:t> </a:t>
            </a:r>
            <a:r>
              <a:rPr lang="en-US" sz="8800" b="1" dirty="0" err="1">
                <a:solidFill>
                  <a:schemeClr val="tx1">
                    <a:lumMod val="85000"/>
                    <a:lumOff val="15000"/>
                  </a:schemeClr>
                </a:solidFill>
                <a:latin typeface="Nunito Black" pitchFamily="2" charset="0"/>
                <a:ea typeface="+mj-ea"/>
                <a:cs typeface="+mj-cs"/>
              </a:rPr>
              <a:t>em</a:t>
            </a:r>
            <a:r>
              <a:rPr lang="en-US" sz="8800" b="1" dirty="0">
                <a:solidFill>
                  <a:schemeClr val="tx1">
                    <a:lumMod val="85000"/>
                    <a:lumOff val="15000"/>
                  </a:schemeClr>
                </a:solidFill>
                <a:latin typeface="Nunito Black" pitchFamily="2" charset="0"/>
                <a:ea typeface="+mj-ea"/>
                <a:cs typeface="+mj-cs"/>
              </a:rPr>
              <a:t>!</a:t>
            </a:r>
          </a:p>
        </p:txBody>
      </p:sp>
      <p:pic>
        <p:nvPicPr>
          <p:cNvPr id="3" name="Hình ảnh 2">
            <a:extLst>
              <a:ext uri="{FF2B5EF4-FFF2-40B4-BE49-F238E27FC236}">
                <a16:creationId xmlns:a16="http://schemas.microsoft.com/office/drawing/2014/main" xmlns="" id="{E249E64D-4877-9AE1-B9A3-31D01B93C242}"/>
              </a:ext>
            </a:extLst>
          </p:cNvPr>
          <p:cNvPicPr>
            <a:picLocks noChangeAspect="1"/>
          </p:cNvPicPr>
          <p:nvPr/>
        </p:nvPicPr>
        <p:blipFill rotWithShape="1">
          <a:blip r:embed="rId2">
            <a:extLst>
              <a:ext uri="{28A0092B-C50C-407E-A947-70E740481C1C}">
                <a14:useLocalDpi xmlns:a14="http://schemas.microsoft.com/office/drawing/2010/main" val="0"/>
              </a:ext>
            </a:extLst>
          </a:blip>
          <a:srcRect t="9274" b="1262"/>
          <a:stretch/>
        </p:blipFill>
        <p:spPr>
          <a:xfrm>
            <a:off x="20" y="1"/>
            <a:ext cx="12725380" cy="10286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C010F1E6-447E-892F-92D8-4AB41A09037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054039" y="0"/>
            <a:ext cx="8179922" cy="2878452"/>
          </a:xfrm>
          <a:prstGeom prst="rect">
            <a:avLst/>
          </a:prstGeom>
        </p:spPr>
      </p:pic>
      <p:sp>
        <p:nvSpPr>
          <p:cNvPr id="7" name="Rectangle 6">
            <a:extLst>
              <a:ext uri="{FF2B5EF4-FFF2-40B4-BE49-F238E27FC236}">
                <a16:creationId xmlns:a16="http://schemas.microsoft.com/office/drawing/2014/main" xmlns="" id="{0D6A1CAD-2D7B-22D4-FBB5-45E75E189134}"/>
              </a:ext>
            </a:extLst>
          </p:cNvPr>
          <p:cNvSpPr/>
          <p:nvPr/>
        </p:nvSpPr>
        <p:spPr>
          <a:xfrm>
            <a:off x="6096000" y="654396"/>
            <a:ext cx="5128556" cy="156966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9600" b="1" cap="none" spc="0" dirty="0">
                <a:ln/>
                <a:solidFill>
                  <a:srgbClr val="002060"/>
                </a:solidFill>
                <a:effectLst/>
              </a:rPr>
              <a:t> </a:t>
            </a:r>
            <a:r>
              <a:rPr lang="en-US" sz="9600" b="1" cap="none" spc="0" dirty="0" err="1">
                <a:ln/>
                <a:solidFill>
                  <a:srgbClr val="00B0F0"/>
                </a:solidFill>
                <a:effectLst/>
                <a:latin typeface="Nunito Black" pitchFamily="2" charset="0"/>
              </a:rPr>
              <a:t>Tiết</a:t>
            </a:r>
            <a:r>
              <a:rPr lang="en-US" sz="9600" b="1" cap="none" spc="0" dirty="0">
                <a:ln/>
                <a:solidFill>
                  <a:srgbClr val="00B0F0"/>
                </a:solidFill>
                <a:effectLst/>
                <a:latin typeface="Nunito Black" pitchFamily="2" charset="0"/>
              </a:rPr>
              <a:t> 1</a:t>
            </a:r>
          </a:p>
        </p:txBody>
      </p:sp>
    </p:spTree>
    <p:extLst>
      <p:ext uri="{BB962C8B-B14F-4D97-AF65-F5344CB8AC3E}">
        <p14:creationId xmlns:p14="http://schemas.microsoft.com/office/powerpoint/2010/main" val="19356068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0"/>
                                  </p:stCondLst>
                                  <p:childTnLst>
                                    <p:animClr clrSpc="rgb" dir="cw">
                                      <p:cBhvr override="childStyle">
                                        <p:cTn id="6" dur="500" fill="hold"/>
                                        <p:tgtEl>
                                          <p:spTgt spid="7">
                                            <p:txEl>
                                              <p:pRg st="0" end="0"/>
                                            </p:txEl>
                                          </p:spTgt>
                                        </p:tgtEl>
                                        <p:attrNameLst>
                                          <p:attrName>style.color</p:attrName>
                                        </p:attrNameLst>
                                      </p:cBhvr>
                                      <p:to>
                                        <a:schemeClr val="accent2"/>
                                      </p:to>
                                    </p:animClr>
                                    <p:animClr clrSpc="rgb" dir="cw">
                                      <p:cBhvr>
                                        <p:cTn id="7" dur="500" fill="hold"/>
                                        <p:tgtEl>
                                          <p:spTgt spid="7">
                                            <p:txEl>
                                              <p:pRg st="0" end="0"/>
                                            </p:txEl>
                                          </p:spTgt>
                                        </p:tgtEl>
                                        <p:attrNameLst>
                                          <p:attrName>fillcolor</p:attrName>
                                        </p:attrNameLst>
                                      </p:cBhvr>
                                      <p:to>
                                        <a:schemeClr val="accent2"/>
                                      </p:to>
                                    </p:animClr>
                                    <p:set>
                                      <p:cBhvr>
                                        <p:cTn id="8" dur="500" fill="hold"/>
                                        <p:tgtEl>
                                          <p:spTgt spid="7">
                                            <p:txEl>
                                              <p:pRg st="0" end="0"/>
                                            </p:txEl>
                                          </p:spTgt>
                                        </p:tgtEl>
                                        <p:attrNameLst>
                                          <p:attrName>fill.type</p:attrName>
                                        </p:attrNameLst>
                                      </p:cBhvr>
                                      <p:to>
                                        <p:strVal val="solid"/>
                                      </p:to>
                                    </p:set>
                                    <p:set>
                                      <p:cBhvr>
                                        <p:cTn id="9" dur="500" fill="hold"/>
                                        <p:tgtEl>
                                          <p:spTgt spid="7">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67DF5E6-D327-4DD9-B9F2-97A8022018C6}"/>
              </a:ext>
            </a:extLst>
          </p:cNvPr>
          <p:cNvPicPr>
            <a:picLocks noChangeAspect="1"/>
          </p:cNvPicPr>
          <p:nvPr/>
        </p:nvPicPr>
        <p:blipFill rotWithShape="1">
          <a:blip r:embed="rId3"/>
          <a:srcRect l="2943" t="27047" r="-24021"/>
          <a:stretch/>
        </p:blipFill>
        <p:spPr>
          <a:xfrm>
            <a:off x="31955" y="6813"/>
            <a:ext cx="16960645" cy="10273374"/>
          </a:xfrm>
          <a:prstGeom prst="rect">
            <a:avLst/>
          </a:prstGeom>
        </p:spPr>
      </p:pic>
      <p:sp>
        <p:nvSpPr>
          <p:cNvPr id="15" name="Freeform: Shape 14">
            <a:extLst>
              <a:ext uri="{FF2B5EF4-FFF2-40B4-BE49-F238E27FC236}">
                <a16:creationId xmlns:a16="http://schemas.microsoft.com/office/drawing/2014/main" xmlns=""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44786" y="1"/>
            <a:ext cx="10943215" cy="10280186"/>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xmlns="" id="{2A0FD3AB-4E01-4039-8593-44856BF306D7}"/>
              </a:ext>
            </a:extLst>
          </p:cNvPr>
          <p:cNvPicPr>
            <a:picLocks noChangeAspect="1"/>
          </p:cNvPicPr>
          <p:nvPr/>
        </p:nvPicPr>
        <p:blipFill rotWithShape="1">
          <a:blip r:embed="rId4">
            <a:extLst>
              <a:ext uri="{28A0092B-C50C-407E-A947-70E740481C1C}">
                <a14:useLocalDpi xmlns:a14="http://schemas.microsoft.com/office/drawing/2010/main" val="0"/>
              </a:ext>
            </a:extLst>
          </a:blip>
          <a:srcRect l="27341" t="7042" r="15277" b="-6976"/>
          <a:stretch/>
        </p:blipFill>
        <p:spPr>
          <a:xfrm>
            <a:off x="7772400" y="0"/>
            <a:ext cx="10515600" cy="1027337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solidFill>
            <a:srgbClr val="FFF3DA"/>
          </a:solidFill>
        </p:spPr>
      </p:pic>
      <p:pic>
        <p:nvPicPr>
          <p:cNvPr id="5" name="Picture 4">
            <a:extLst>
              <a:ext uri="{FF2B5EF4-FFF2-40B4-BE49-F238E27FC236}">
                <a16:creationId xmlns:a16="http://schemas.microsoft.com/office/drawing/2014/main" xmlns="" id="{94F73519-F449-4054-851D-6BBBE61C4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01" b="94613" l="5357" r="95330">
                        <a14:foregroundMark x1="24725" y1="23343" x2="42582" y2="56354"/>
                        <a14:foregroundMark x1="42582" y1="56354" x2="42582" y2="56354"/>
                        <a14:foregroundMark x1="39973" y1="23895" x2="39698" y2="55110"/>
                        <a14:foregroundMark x1="13874" y1="38398" x2="57418" y2="61464"/>
                        <a14:foregroundMark x1="57418" y1="61464" x2="63736" y2="71823"/>
                        <a14:foregroundMark x1="63736" y1="71823" x2="65522" y2="80525"/>
                        <a14:foregroundMark x1="91071" y1="55663" x2="91896" y2="69890"/>
                        <a14:foregroundMark x1="90659" y1="57320" x2="95330" y2="56215"/>
                        <a14:foregroundMark x1="91346" y1="64227" x2="95330" y2="62431"/>
                        <a14:foregroundMark x1="37088" y1="11602" x2="21841" y2="27901"/>
                        <a14:foregroundMark x1="21841" y1="27901" x2="21841" y2="27901"/>
                        <a14:foregroundMark x1="35027" y1="13260" x2="43269" y2="28177"/>
                        <a14:foregroundMark x1="39286" y1="2901" x2="40934" y2="24724"/>
                        <a14:foregroundMark x1="40934" y1="24724" x2="47940" y2="46409"/>
                        <a14:foregroundMark x1="33104" y1="28177" x2="36951" y2="43232"/>
                        <a14:foregroundMark x1="28984" y1="30663" x2="28571" y2="47652"/>
                        <a14:foregroundMark x1="8104" y1="91436" x2="49863" y2="85635"/>
                        <a14:foregroundMark x1="49863" y1="85635" x2="56044" y2="82735"/>
                        <a14:foregroundMark x1="40247" y1="49862" x2="47390" y2="72238"/>
                        <a14:foregroundMark x1="47390" y1="72238" x2="38462" y2="58011"/>
                        <a14:foregroundMark x1="38462" y1="58011" x2="36951" y2="58564"/>
                        <a14:foregroundMark x1="45604" y1="46961" x2="51374" y2="62983"/>
                        <a14:foregroundMark x1="51374" y1="62983" x2="37912" y2="68646"/>
                        <a14:foregroundMark x1="37912" y1="68646" x2="32418" y2="63260"/>
                        <a14:foregroundMark x1="32418" y1="63260" x2="48489" y2="74724"/>
                        <a14:foregroundMark x1="48489" y1="74724" x2="52060" y2="79420"/>
                        <a14:foregroundMark x1="47665" y1="75691" x2="25962" y2="53315"/>
                        <a14:foregroundMark x1="48901" y1="83149" x2="42995" y2="80387"/>
                        <a14:foregroundMark x1="66071" y1="70856" x2="53159" y2="71133"/>
                        <a14:foregroundMark x1="38462" y1="83702" x2="28434" y2="77486"/>
                        <a14:foregroundMark x1="33929" y1="92680" x2="6868" y2="94613"/>
                        <a14:foregroundMark x1="6868" y1="94613" x2="5357" y2="92127"/>
                        <a14:foregroundMark x1="22115" y1="25829" x2="18819" y2="33840"/>
                        <a14:foregroundMark x1="18819" y1="33840" x2="18819" y2="33840"/>
                        <a14:foregroundMark x1="20742" y1="26519" x2="18132" y2="32044"/>
                      </a14:backgroundRemoval>
                    </a14:imgEffect>
                  </a14:imgLayer>
                </a14:imgProps>
              </a:ext>
            </a:extLst>
          </a:blip>
          <a:stretch>
            <a:fillRect/>
          </a:stretch>
        </p:blipFill>
        <p:spPr>
          <a:xfrm>
            <a:off x="5552480" y="647700"/>
            <a:ext cx="3658352" cy="1905000"/>
          </a:xfrm>
          <a:prstGeom prst="rect">
            <a:avLst/>
          </a:prstGeom>
        </p:spPr>
      </p:pic>
    </p:spTree>
    <p:extLst>
      <p:ext uri="{BB962C8B-B14F-4D97-AF65-F5344CB8AC3E}">
        <p14:creationId xmlns:p14="http://schemas.microsoft.com/office/powerpoint/2010/main" val="1676826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B5405E49-B16A-05F1-7CD5-35625A8B08C3}"/>
              </a:ext>
            </a:extLst>
          </p:cNvPr>
          <p:cNvPicPr>
            <a:picLocks noChangeAspect="1"/>
          </p:cNvPicPr>
          <p:nvPr/>
        </p:nvPicPr>
        <p:blipFill>
          <a:blip r:embed="rId3"/>
          <a:stretch>
            <a:fillRect/>
          </a:stretch>
        </p:blipFill>
        <p:spPr>
          <a:xfrm>
            <a:off x="360785" y="315633"/>
            <a:ext cx="13857369" cy="4850431"/>
          </a:xfrm>
          <a:prstGeom prst="rect">
            <a:avLst/>
          </a:prstGeom>
          <a:ln>
            <a:noFill/>
          </a:ln>
          <a:effectLst>
            <a:softEdge rad="112500"/>
          </a:effectLst>
        </p:spPr>
      </p:pic>
      <p:pic>
        <p:nvPicPr>
          <p:cNvPr id="4" name="Hình ảnh 3" descr="Ảnh có chứa đồ chơi&#10;&#10;Mô tả được tạo tự động">
            <a:extLst>
              <a:ext uri="{FF2B5EF4-FFF2-40B4-BE49-F238E27FC236}">
                <a16:creationId xmlns:a16="http://schemas.microsoft.com/office/drawing/2014/main" xmlns="" id="{0B872FA5-7FF4-1EE8-E68C-9C830C773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712282" y="5143500"/>
            <a:ext cx="3578765" cy="4850431"/>
          </a:xfrm>
          <a:prstGeom prst="rect">
            <a:avLst/>
          </a:prstGeom>
        </p:spPr>
      </p:pic>
      <p:sp>
        <p:nvSpPr>
          <p:cNvPr id="5" name="Hình chữ nhật: Góc Tròn 4">
            <a:extLst>
              <a:ext uri="{FF2B5EF4-FFF2-40B4-BE49-F238E27FC236}">
                <a16:creationId xmlns:a16="http://schemas.microsoft.com/office/drawing/2014/main" xmlns="" id="{A5C2BCB1-E3CD-9F8B-F794-76FB4518A25F}"/>
              </a:ext>
            </a:extLst>
          </p:cNvPr>
          <p:cNvSpPr/>
          <p:nvPr/>
        </p:nvSpPr>
        <p:spPr>
          <a:xfrm>
            <a:off x="2403628" y="5448300"/>
            <a:ext cx="12273883" cy="2514757"/>
          </a:xfrm>
          <a:prstGeom prst="roundRect">
            <a:avLst/>
          </a:prstGeom>
          <a:solidFill>
            <a:srgbClr val="00B050"/>
          </a:solidFill>
          <a:ln w="38100">
            <a:solidFill>
              <a:srgbClr val="FFFF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marL="457200" indent="-457200">
              <a:lnSpc>
                <a:spcPct val="200000"/>
              </a:lnSpc>
              <a:buFontTx/>
              <a:buChar char="-"/>
            </a:pP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ẩ</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m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tay: </a:t>
            </a:r>
            <a:endParaRPr lang="en-US" sz="3200" dirty="0">
              <a:latin typeface="Open Sans ExtraBold" panose="020B0906030804020204" pitchFamily="34" charset="0"/>
              <a:ea typeface="Open Sans ExtraBold" panose="020B0906030804020204" pitchFamily="34" charset="0"/>
              <a:cs typeface="Open Sans ExtraBold" panose="020B0906030804020204" pitchFamily="34" charset="0"/>
            </a:endParaRPr>
          </a:p>
          <a:p>
            <a:pPr>
              <a:lnSpc>
                <a:spcPct val="200000"/>
              </a:lnSpc>
            </a:pPr>
            <a:r>
              <a:rPr lang="en-US" sz="320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Sản</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phẩm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được</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làm</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bằng</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máy</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err="1">
                <a:latin typeface="Open Sans ExtraBold" panose="020B0906030804020204" pitchFamily="34" charset="0"/>
                <a:ea typeface="Open Sans ExtraBold" panose="020B0906030804020204" pitchFamily="34" charset="0"/>
                <a:cs typeface="Open Sans ExtraBold" panose="020B0906030804020204" pitchFamily="34" charset="0"/>
              </a:rPr>
              <a:t>móc</a:t>
            </a:r>
            <a:r>
              <a:rPr lang="en-US"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sz="3200" dirty="0">
                <a:latin typeface="Open Sans ExtraBold" panose="020B0906030804020204" pitchFamily="34" charset="0"/>
                <a:ea typeface="Open Sans ExtraBold" panose="020B0906030804020204" pitchFamily="34" charset="0"/>
                <a:cs typeface="Open Sans ExtraBold" panose="020B0906030804020204" pitchFamily="34" charset="0"/>
              </a:rPr>
              <a:t>: </a:t>
            </a:r>
            <a:r>
              <a:rPr lang="vi-VN" dirty="0"/>
              <a:t> </a:t>
            </a:r>
          </a:p>
          <a:p>
            <a:pPr algn="ctr">
              <a:lnSpc>
                <a:spcPct val="150000"/>
              </a:lnSpc>
            </a:pPr>
            <a:endParaRPr lang="vi-VN" sz="3200" b="1" i="1" dirty="0">
              <a:solidFill>
                <a:srgbClr val="002060"/>
              </a:solidFill>
            </a:endParaRPr>
          </a:p>
        </p:txBody>
      </p:sp>
      <p:sp>
        <p:nvSpPr>
          <p:cNvPr id="6" name="Hộp Văn bản 5">
            <a:extLst>
              <a:ext uri="{FF2B5EF4-FFF2-40B4-BE49-F238E27FC236}">
                <a16:creationId xmlns:a16="http://schemas.microsoft.com/office/drawing/2014/main" xmlns="" id="{77E418B9-0E0F-D434-0B57-74F199074E39}"/>
              </a:ext>
            </a:extLst>
          </p:cNvPr>
          <p:cNvSpPr txBox="1"/>
          <p:nvPr/>
        </p:nvSpPr>
        <p:spPr>
          <a:xfrm>
            <a:off x="9448800" y="5931397"/>
            <a:ext cx="3638945" cy="752257"/>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nón</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lá</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tranh </a:t>
            </a:r>
            <a:r>
              <a:rPr kumimoji="0" lang="vi-VN" sz="3200" b="0" i="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vẽ</a:t>
            </a:r>
            <a:r>
              <a:rPr kumimoji="0" lang="vi-VN" sz="3200" b="0" i="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a:t>
            </a:r>
          </a:p>
        </p:txBody>
      </p:sp>
      <p:sp>
        <p:nvSpPr>
          <p:cNvPr id="7" name="Hộp Văn bản 6">
            <a:extLst>
              <a:ext uri="{FF2B5EF4-FFF2-40B4-BE49-F238E27FC236}">
                <a16:creationId xmlns:a16="http://schemas.microsoft.com/office/drawing/2014/main" xmlns="" id="{DE87AE1C-E40B-50EE-F223-F5368EFEA2AB}"/>
              </a:ext>
            </a:extLst>
          </p:cNvPr>
          <p:cNvSpPr txBox="1"/>
          <p:nvPr/>
        </p:nvSpPr>
        <p:spPr>
          <a:xfrm>
            <a:off x="10591800" y="6722202"/>
            <a:ext cx="3282694" cy="936923"/>
          </a:xfrm>
          <a:prstGeom prst="rect">
            <a:avLst/>
          </a:prstGeom>
          <a:noFill/>
        </p:spPr>
        <p:txBody>
          <a:bodyPr wrap="none" rtlCol="0">
            <a:spAutoFit/>
          </a:bodyPr>
          <a:lstStyle/>
          <a:p>
            <a:pPr marR="0" lvl="0" algn="l" defTabSz="914400" rtl="0" eaLnBrk="1" fontAlgn="auto" latinLnBrk="0" hangingPunct="1">
              <a:lnSpc>
                <a:spcPct val="200000"/>
              </a:lnSpc>
              <a:spcBef>
                <a:spcPts val="0"/>
              </a:spcBef>
              <a:spcAft>
                <a:spcPts val="0"/>
              </a:spcAft>
              <a:buClrTx/>
              <a:buSzTx/>
              <a:tabLst/>
              <a:defRPr/>
            </a:pP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xe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máy</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a:t>
            </a:r>
            <a:r>
              <a:rPr kumimoji="0" lang="vi-VN" sz="3200" b="0" u="none" strike="noStrike" kern="1200" cap="none" spc="0" normalizeH="0" baseline="0" noProof="0" dirty="0" err="1">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bút</a:t>
            </a:r>
            <a:r>
              <a:rPr kumimoji="0" lang="vi-VN" sz="3200" b="0" u="none" strike="noStrike" kern="1200" cap="none" spc="0" normalizeH="0" baseline="0" noProof="0" dirty="0">
                <a:ln>
                  <a:noFill/>
                </a:ln>
                <a:solidFill>
                  <a:srgbClr val="FFFF0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 bi.</a:t>
            </a:r>
          </a:p>
        </p:txBody>
      </p:sp>
      <p:sp>
        <p:nvSpPr>
          <p:cNvPr id="9" name="Bong bóng Ý nghĩ: Hình đám mây 8">
            <a:extLst>
              <a:ext uri="{FF2B5EF4-FFF2-40B4-BE49-F238E27FC236}">
                <a16:creationId xmlns:a16="http://schemas.microsoft.com/office/drawing/2014/main" xmlns="" id="{786D576B-BF63-E62A-ED65-263005CF555C}"/>
              </a:ext>
            </a:extLst>
          </p:cNvPr>
          <p:cNvSpPr/>
          <p:nvPr/>
        </p:nvSpPr>
        <p:spPr>
          <a:xfrm>
            <a:off x="13716000" y="1257300"/>
            <a:ext cx="4572000" cy="3308107"/>
          </a:xfrm>
          <a:prstGeom prst="cloudCallout">
            <a:avLst>
              <a:gd name="adj1" fmla="val -11981"/>
              <a:gd name="adj2" fmla="val 7420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Quan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sát</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tranh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và</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nêu</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tên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các</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sản</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phẩm</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có</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trong</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r>
              <a:rPr lang="en-US" sz="3200" dirty="0" err="1">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hình</a:t>
            </a:r>
            <a:r>
              <a:rPr lang="en-US"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rPr>
              <a:t> ?</a:t>
            </a:r>
            <a:endParaRPr lang="vi-VN" sz="3200" dirty="0">
              <a:solidFill>
                <a:srgbClr val="FF665A"/>
              </a:solidFill>
              <a:latin typeface="#9Slide03 AmpleSoft Bold" panose="020B060402020202020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1946039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strVal val="#ppt_w+.3"/>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xmlns="" id="{129E34CF-0DF5-255A-6A19-567ACEFAB03B}"/>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sp>
        <p:nvSpPr>
          <p:cNvPr id="2" name="AutoShape 4" descr="Vector trẻ em vui chơi trên bãi biển">
            <a:extLst>
              <a:ext uri="{FF2B5EF4-FFF2-40B4-BE49-F238E27FC236}">
                <a16:creationId xmlns:a16="http://schemas.microsoft.com/office/drawing/2014/main" xmlns="" id="{7A270B0A-9EF8-1E42-7415-590062E5C56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6" descr="Vector trẻ em vui chơi trên bãi biển">
            <a:extLst>
              <a:ext uri="{FF2B5EF4-FFF2-40B4-BE49-F238E27FC236}">
                <a16:creationId xmlns:a16="http://schemas.microsoft.com/office/drawing/2014/main" xmlns="" id="{713F6AD2-F0AE-4599-6082-CE494A4CFBB2}"/>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Hình chữ nhật: Góc Tròn 9">
            <a:extLst>
              <a:ext uri="{FF2B5EF4-FFF2-40B4-BE49-F238E27FC236}">
                <a16:creationId xmlns:a16="http://schemas.microsoft.com/office/drawing/2014/main" xmlns="" id="{436A9FF5-9780-84D3-07EA-37E4AE8E21F4}"/>
              </a:ext>
            </a:extLst>
          </p:cNvPr>
          <p:cNvSpPr/>
          <p:nvPr/>
        </p:nvSpPr>
        <p:spPr>
          <a:xfrm>
            <a:off x="2636693" y="-13908"/>
            <a:ext cx="13738339" cy="1898895"/>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0" dirty="0">
                <a:solidFill>
                  <a:srgbClr val="00B0F0"/>
                </a:solidFill>
                <a:effectLst/>
                <a:latin typeface="#9Slide03 AmpleSoft Bold" panose="020B0604020202020204" charset="0"/>
              </a:rPr>
              <a:t>1. </a:t>
            </a:r>
            <a:r>
              <a:rPr lang="en-US" sz="4000" b="1" dirty="0" err="1">
                <a:solidFill>
                  <a:srgbClr val="00B0F0"/>
                </a:solidFill>
                <a:latin typeface="#9Slide03 AmpleSoft Bold" panose="020B0604020202020204" charset="0"/>
              </a:rPr>
              <a:t>Nói</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tên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xuất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thủ</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công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trong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hình</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sau</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Sản</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phẩm</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của</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các</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hoạt</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động</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đó</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là</a:t>
            </a:r>
            <a:r>
              <a:rPr lang="en-US" sz="4000" b="1" dirty="0">
                <a:solidFill>
                  <a:srgbClr val="00B0F0"/>
                </a:solidFill>
                <a:latin typeface="#9Slide03 AmpleSoft Bold" panose="020B0604020202020204" charset="0"/>
              </a:rPr>
              <a:t> </a:t>
            </a:r>
            <a:r>
              <a:rPr lang="en-US" sz="4000" b="1" dirty="0" err="1">
                <a:solidFill>
                  <a:srgbClr val="00B0F0"/>
                </a:solidFill>
                <a:latin typeface="#9Slide03 AmpleSoft Bold" panose="020B0604020202020204" charset="0"/>
              </a:rPr>
              <a:t>gì</a:t>
            </a:r>
            <a:r>
              <a:rPr lang="en-US" sz="4000" b="1" dirty="0">
                <a:solidFill>
                  <a:srgbClr val="00B0F0"/>
                </a:solidFill>
                <a:latin typeface="#9Slide03 AmpleSoft Bold" panose="020B0604020202020204" charset="0"/>
              </a:rPr>
              <a:t>?</a:t>
            </a:r>
            <a:endParaRPr lang="en-US" sz="4000" b="1" i="0" dirty="0">
              <a:solidFill>
                <a:srgbClr val="00B0F0"/>
              </a:solidFill>
              <a:effectLst/>
              <a:latin typeface="#9Slide03 AmpleSoft Bold" panose="020B0604020202020204" charset="0"/>
            </a:endParaRPr>
          </a:p>
        </p:txBody>
      </p:sp>
      <p:pic>
        <p:nvPicPr>
          <p:cNvPr id="6" name="Hình ảnh 5">
            <a:extLst>
              <a:ext uri="{FF2B5EF4-FFF2-40B4-BE49-F238E27FC236}">
                <a16:creationId xmlns:a16="http://schemas.microsoft.com/office/drawing/2014/main" xmlns="" id="{0D48E58A-0433-0472-4447-0C2C36A0F91B}"/>
              </a:ext>
            </a:extLst>
          </p:cNvPr>
          <p:cNvPicPr>
            <a:picLocks noChangeAspect="1"/>
          </p:cNvPicPr>
          <p:nvPr/>
        </p:nvPicPr>
        <p:blipFill>
          <a:blip r:embed="rId3"/>
          <a:stretch>
            <a:fillRect/>
          </a:stretch>
        </p:blipFill>
        <p:spPr>
          <a:xfrm>
            <a:off x="6490" y="57912"/>
            <a:ext cx="2615927" cy="1314506"/>
          </a:xfrm>
          <a:prstGeom prst="rect">
            <a:avLst/>
          </a:prstGeom>
          <a:ln>
            <a:noFill/>
          </a:ln>
          <a:effectLst>
            <a:softEdge rad="112500"/>
          </a:effectLst>
        </p:spPr>
      </p:pic>
      <p:pic>
        <p:nvPicPr>
          <p:cNvPr id="8" name="Hình ảnh 7">
            <a:extLst>
              <a:ext uri="{FF2B5EF4-FFF2-40B4-BE49-F238E27FC236}">
                <a16:creationId xmlns:a16="http://schemas.microsoft.com/office/drawing/2014/main" xmlns="" id="{B64F2186-3993-363A-D11C-EF86999CCB26}"/>
              </a:ext>
            </a:extLst>
          </p:cNvPr>
          <p:cNvPicPr>
            <a:picLocks noChangeAspect="1"/>
          </p:cNvPicPr>
          <p:nvPr/>
        </p:nvPicPr>
        <p:blipFill>
          <a:blip r:embed="rId4"/>
          <a:stretch>
            <a:fillRect/>
          </a:stretch>
        </p:blipFill>
        <p:spPr>
          <a:xfrm>
            <a:off x="3581400" y="1850586"/>
            <a:ext cx="14035936" cy="8017314"/>
          </a:xfrm>
          <a:prstGeom prst="rect">
            <a:avLst/>
          </a:prstGeom>
          <a:ln>
            <a:noFill/>
          </a:ln>
          <a:effectLst>
            <a:softEdge rad="112500"/>
          </a:effectLst>
        </p:spPr>
      </p:pic>
      <p:sp>
        <p:nvSpPr>
          <p:cNvPr id="20" name="Cloud 5">
            <a:extLst>
              <a:ext uri="{FF2B5EF4-FFF2-40B4-BE49-F238E27FC236}">
                <a16:creationId xmlns:a16="http://schemas.microsoft.com/office/drawing/2014/main" xmlns="" id="{FC6F7531-F0CF-16E0-C401-6145A757B195}"/>
              </a:ext>
            </a:extLst>
          </p:cNvPr>
          <p:cNvSpPr/>
          <p:nvPr/>
        </p:nvSpPr>
        <p:spPr>
          <a:xfrm rot="21221114">
            <a:off x="462365" y="3622494"/>
            <a:ext cx="3208041" cy="304201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C00000"/>
                </a:solidFill>
                <a:latin typeface="#9Slide03 AmpleSoft Bold" panose="02000000000000000000" pitchFamily="2" charset="0"/>
              </a:rPr>
              <a:t>Làm</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việc</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cặp</a:t>
            </a:r>
            <a:r>
              <a:rPr lang="en-US" sz="3200" dirty="0">
                <a:solidFill>
                  <a:srgbClr val="C00000"/>
                </a:solidFill>
                <a:latin typeface="#9Slide03 AmpleSoft Bold" panose="02000000000000000000" pitchFamily="2" charset="0"/>
              </a:rPr>
              <a:t> </a:t>
            </a:r>
            <a:r>
              <a:rPr lang="en-US" sz="3200" dirty="0" err="1">
                <a:solidFill>
                  <a:srgbClr val="C00000"/>
                </a:solidFill>
                <a:latin typeface="#9Slide03 AmpleSoft Bold" panose="02000000000000000000" pitchFamily="2" charset="0"/>
              </a:rPr>
              <a:t>đôi</a:t>
            </a:r>
            <a:endParaRPr lang="en-US" sz="32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718907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4" name="Hình ảnh 2">
            <a:extLst>
              <a:ext uri="{FF2B5EF4-FFF2-40B4-BE49-F238E27FC236}">
                <a16:creationId xmlns:a16="http://schemas.microsoft.com/office/drawing/2014/main" xmlns="" id="{B8BC673B-0A49-6D9F-978E-A43C4F9DFCA2}"/>
              </a:ext>
            </a:extLst>
          </p:cNvPr>
          <p:cNvPicPr>
            <a:picLocks noChangeAspect="1"/>
          </p:cNvPicPr>
          <p:nvPr/>
        </p:nvPicPr>
        <p:blipFill rotWithShape="1">
          <a:blip r:embed="rId3"/>
          <a:srcRect l="2021" t="3614" r="3029"/>
          <a:stretch/>
        </p:blipFill>
        <p:spPr>
          <a:xfrm>
            <a:off x="2133600" y="1043441"/>
            <a:ext cx="6705601" cy="6096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Hình ảnh 4">
            <a:extLst>
              <a:ext uri="{FF2B5EF4-FFF2-40B4-BE49-F238E27FC236}">
                <a16:creationId xmlns:a16="http://schemas.microsoft.com/office/drawing/2014/main" xmlns="" id="{B7CEBB6F-82A2-3983-0752-B140C01A98A8}"/>
              </a:ext>
            </a:extLst>
          </p:cNvPr>
          <p:cNvPicPr>
            <a:picLocks noChangeAspect="1"/>
          </p:cNvPicPr>
          <p:nvPr/>
        </p:nvPicPr>
        <p:blipFill rotWithShape="1">
          <a:blip r:embed="rId4"/>
          <a:srcRect l="2062" t="5750" r="5118" b="-1"/>
          <a:stretch/>
        </p:blipFill>
        <p:spPr>
          <a:xfrm rot="868067">
            <a:off x="10313285" y="1409870"/>
            <a:ext cx="6858000" cy="5960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Hình ảnh 5">
            <a:extLst>
              <a:ext uri="{FF2B5EF4-FFF2-40B4-BE49-F238E27FC236}">
                <a16:creationId xmlns:a16="http://schemas.microsoft.com/office/drawing/2014/main" xmlns="" id="{464C53AB-433A-DCBE-DC95-751475ACCAA6}"/>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8" name="Hình chữ nhật: Góc Tròn 12">
            <a:extLst>
              <a:ext uri="{FF2B5EF4-FFF2-40B4-BE49-F238E27FC236}">
                <a16:creationId xmlns:a16="http://schemas.microsoft.com/office/drawing/2014/main" xmlns="" id="{2D09E61C-5ACC-A146-DFD4-1F398F4D6453}"/>
              </a:ext>
            </a:extLst>
          </p:cNvPr>
          <p:cNvSpPr/>
          <p:nvPr/>
        </p:nvSpPr>
        <p:spPr>
          <a:xfrm>
            <a:off x="2768327" y="7734300"/>
            <a:ext cx="6300970"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err="1">
                <a:solidFill>
                  <a:srgbClr val="0070C0"/>
                </a:solidFill>
                <a:effectLst/>
                <a:latin typeface="#9Slide03 AmpleSoft Bold" panose="020B0604020202020204" charset="0"/>
              </a:rPr>
              <a:t>Hình</a:t>
            </a:r>
            <a:r>
              <a:rPr lang="vi-VN" sz="3600" b="0" i="0" dirty="0">
                <a:solidFill>
                  <a:srgbClr val="0070C0"/>
                </a:solidFill>
                <a:effectLst/>
                <a:latin typeface="#9Slide03 AmpleSoft Bold" panose="020B0604020202020204" charset="0"/>
              </a:rPr>
              <a:t> </a:t>
            </a:r>
            <a:r>
              <a:rPr lang="en-US" sz="3600" b="0" i="0" dirty="0">
                <a:solidFill>
                  <a:srgbClr val="0070C0"/>
                </a:solidFill>
                <a:effectLst/>
                <a:latin typeface="#9Slide03 AmpleSoft Bold" panose="020B0604020202020204" charset="0"/>
              </a:rPr>
              <a:t>2</a:t>
            </a:r>
            <a:r>
              <a:rPr lang="vi-VN" sz="3600" b="0" i="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Làm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gốm</a:t>
            </a:r>
            <a:r>
              <a:rPr lang="en-US" sz="3600" b="0" dirty="0">
                <a:solidFill>
                  <a:srgbClr val="0070C0"/>
                </a:solidFill>
                <a:effectLst/>
                <a:latin typeface="#9Slide03 AmpleSoft Bold" panose="020B0604020202020204" charset="0"/>
              </a:rPr>
              <a:t> </a:t>
            </a:r>
            <a:r>
              <a:rPr lang="en-US" sz="3600" b="0" dirty="0" err="1">
                <a:solidFill>
                  <a:srgbClr val="0070C0"/>
                </a:solidFill>
                <a:effectLst/>
                <a:latin typeface="#9Slide03 AmpleSoft Bold" panose="020B0604020202020204" charset="0"/>
              </a:rPr>
              <a:t>sứ</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Đồ gốm, sứ</a:t>
            </a:r>
            <a:endParaRPr lang="vi-VN" sz="3600" dirty="0">
              <a:solidFill>
                <a:srgbClr val="FF665A"/>
              </a:solidFill>
              <a:latin typeface="#9Slide03 AmpleSoft Bold" panose="020B0604020202020204" charset="0"/>
            </a:endParaRPr>
          </a:p>
        </p:txBody>
      </p:sp>
      <p:sp>
        <p:nvSpPr>
          <p:cNvPr id="9" name="Hình chữ nhật: Góc Tròn 29">
            <a:extLst>
              <a:ext uri="{FF2B5EF4-FFF2-40B4-BE49-F238E27FC236}">
                <a16:creationId xmlns:a16="http://schemas.microsoft.com/office/drawing/2014/main" xmlns="" id="{762ED06E-735A-B587-7595-725205D9DB35}"/>
              </a:ext>
            </a:extLst>
          </p:cNvPr>
          <p:cNvSpPr/>
          <p:nvPr/>
        </p:nvSpPr>
        <p:spPr>
          <a:xfrm>
            <a:off x="9907495" y="7734301"/>
            <a:ext cx="7008905" cy="1975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0" i="0">
              <a:solidFill>
                <a:srgbClr val="00B0F0"/>
              </a:solidFill>
              <a:effectLst/>
              <a:latin typeface="#9Slide03 AmpleSoft Bold" panose="020B0604020202020204" charset="0"/>
            </a:endParaRPr>
          </a:p>
          <a:p>
            <a:pPr algn="ctr"/>
            <a:r>
              <a:rPr lang="en-US" sz="3600" b="0" i="0">
                <a:solidFill>
                  <a:srgbClr val="0070C0"/>
                </a:solidFill>
                <a:effectLst/>
                <a:latin typeface="#9Slide03 AmpleSoft Bold" panose="020B0604020202020204" charset="0"/>
              </a:rPr>
              <a:t>     </a:t>
            </a:r>
            <a:r>
              <a:rPr lang="vi-VN" sz="3600" b="0" i="0">
                <a:solidFill>
                  <a:srgbClr val="0070C0"/>
                </a:solidFill>
                <a:effectLst/>
                <a:latin typeface="#9Slide03 AmpleSoft Bold" panose="020B0604020202020204" charset="0"/>
              </a:rPr>
              <a:t>Hình </a:t>
            </a:r>
            <a:r>
              <a:rPr lang="en-US" sz="3600" dirty="0">
                <a:solidFill>
                  <a:srgbClr val="0070C0"/>
                </a:solidFill>
                <a:latin typeface="#9Slide03 AmpleSoft Bold" panose="020B0604020202020204" charset="0"/>
              </a:rPr>
              <a:t>3: </a:t>
            </a:r>
            <a:r>
              <a:rPr lang="en-US" sz="3600" dirty="0" err="1">
                <a:solidFill>
                  <a:srgbClr val="0070C0"/>
                </a:solidFill>
                <a:latin typeface="#9Slide03 AmpleSoft Bold" panose="020B0604020202020204" charset="0"/>
              </a:rPr>
              <a:t>Làm</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mây</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tre</a:t>
            </a:r>
            <a:r>
              <a:rPr lang="en-US" sz="3600" dirty="0">
                <a:solidFill>
                  <a:srgbClr val="0070C0"/>
                </a:solidFill>
                <a:latin typeface="#9Slide03 AmpleSoft Bold" panose="020B0604020202020204" charset="0"/>
              </a:rPr>
              <a:t> </a:t>
            </a:r>
            <a:r>
              <a:rPr lang="en-US" sz="3600" dirty="0" err="1">
                <a:solidFill>
                  <a:srgbClr val="0070C0"/>
                </a:solidFill>
                <a:latin typeface="#9Slide03 AmpleSoft Bold" panose="020B0604020202020204" charset="0"/>
              </a:rPr>
              <a:t>đan</a:t>
            </a:r>
            <a:endParaRPr lang="en-US" sz="3600" dirty="0">
              <a:solidFill>
                <a:srgbClr val="0070C0"/>
              </a:solidFill>
              <a:latin typeface="#9Slide03 AmpleSoft Bold" panose="020B0604020202020204" charset="0"/>
            </a:endParaRPr>
          </a:p>
          <a:p>
            <a:r>
              <a:rPr lang="en-US" sz="3600">
                <a:solidFill>
                  <a:srgbClr val="0070C0"/>
                </a:solidFill>
                <a:latin typeface="#9Slide03 AmpleSoft Bold" panose="020B0604020202020204" charset="0"/>
              </a:rPr>
              <a:t>             Sản </a:t>
            </a:r>
            <a:r>
              <a:rPr lang="en-US" sz="3600" err="1">
                <a:solidFill>
                  <a:srgbClr val="0070C0"/>
                </a:solidFill>
                <a:latin typeface="#9Slide03 AmpleSoft Bold" panose="020B0604020202020204" charset="0"/>
              </a:rPr>
              <a:t>phẩm</a:t>
            </a:r>
            <a:r>
              <a:rPr lang="en-US" sz="3600">
                <a:solidFill>
                  <a:srgbClr val="0070C0"/>
                </a:solidFill>
                <a:latin typeface="#9Slide03 AmpleSoft Bold" panose="020B0604020202020204" charset="0"/>
              </a:rPr>
              <a:t> : </a:t>
            </a:r>
            <a:r>
              <a:rPr lang="en-US" sz="3600">
                <a:solidFill>
                  <a:srgbClr val="FF665A"/>
                </a:solidFill>
                <a:latin typeface="#9Slide03 AmpleSoft Bold" panose="020B0604020202020204" charset="0"/>
              </a:rPr>
              <a:t>Các đồ dùng, </a:t>
            </a:r>
          </a:p>
          <a:p>
            <a:r>
              <a:rPr lang="en-US" sz="3600">
                <a:solidFill>
                  <a:srgbClr val="FF665A"/>
                </a:solidFill>
                <a:latin typeface="#9Slide03 AmpleSoft Bold" panose="020B0604020202020204" charset="0"/>
              </a:rPr>
              <a:t>              đồ trang trí từ mây, tre</a:t>
            </a:r>
            <a:endParaRPr lang="vi-VN" sz="3600">
              <a:solidFill>
                <a:srgbClr val="FF665A"/>
              </a:solidFill>
            </a:endParaRPr>
          </a:p>
          <a:p>
            <a:endParaRPr lang="vi-VN" sz="3600" i="1" dirty="0">
              <a:solidFill>
                <a:schemeClr val="tx1"/>
              </a:solidFill>
              <a:latin typeface="#9Slide03 AmpleSoft Bold" panose="020B0604020202020204" charset="0"/>
            </a:endParaRPr>
          </a:p>
        </p:txBody>
      </p:sp>
    </p:spTree>
    <p:extLst>
      <p:ext uri="{BB962C8B-B14F-4D97-AF65-F5344CB8AC3E}">
        <p14:creationId xmlns:p14="http://schemas.microsoft.com/office/powerpoint/2010/main" val="118511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20" y="1923"/>
            <a:ext cx="18287980" cy="10285077"/>
          </a:xfrm>
          <a:prstGeom prst="rect">
            <a:avLst/>
          </a:prstGeom>
        </p:spPr>
      </p:pic>
      <p:pic>
        <p:nvPicPr>
          <p:cNvPr id="5" name="Hình ảnh 3">
            <a:extLst>
              <a:ext uri="{FF2B5EF4-FFF2-40B4-BE49-F238E27FC236}">
                <a16:creationId xmlns:a16="http://schemas.microsoft.com/office/drawing/2014/main" xmlns="" id="{A03FDD03-FB30-4E93-A3CE-1D497096F5CF}"/>
              </a:ext>
            </a:extLst>
          </p:cNvPr>
          <p:cNvPicPr>
            <a:picLocks noChangeAspect="1"/>
          </p:cNvPicPr>
          <p:nvPr/>
        </p:nvPicPr>
        <p:blipFill>
          <a:blip r:embed="rId3"/>
          <a:stretch>
            <a:fillRect/>
          </a:stretch>
        </p:blipFill>
        <p:spPr>
          <a:xfrm>
            <a:off x="2133599" y="647700"/>
            <a:ext cx="6732235" cy="59573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Hình ảnh 9">
            <a:extLst>
              <a:ext uri="{FF2B5EF4-FFF2-40B4-BE49-F238E27FC236}">
                <a16:creationId xmlns:a16="http://schemas.microsoft.com/office/drawing/2014/main" xmlns="" id="{032EE375-1390-AA29-6B44-6C4A44425C83}"/>
              </a:ext>
            </a:extLst>
          </p:cNvPr>
          <p:cNvPicPr>
            <a:picLocks noChangeAspect="1"/>
          </p:cNvPicPr>
          <p:nvPr/>
        </p:nvPicPr>
        <p:blipFill rotWithShape="1">
          <a:blip r:embed="rId4"/>
          <a:srcRect r="4410"/>
          <a:stretch/>
        </p:blipFill>
        <p:spPr>
          <a:xfrm rot="809028">
            <a:off x="10046410" y="700891"/>
            <a:ext cx="6921553" cy="60583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Hình ảnh 5">
            <a:extLst>
              <a:ext uri="{FF2B5EF4-FFF2-40B4-BE49-F238E27FC236}">
                <a16:creationId xmlns:a16="http://schemas.microsoft.com/office/drawing/2014/main" xmlns="" id="{42AA74AA-2761-F1F8-66B8-2B35FBEC92D8}"/>
              </a:ext>
            </a:extLst>
          </p:cNvPr>
          <p:cNvPicPr>
            <a:picLocks noChangeAspect="1"/>
          </p:cNvPicPr>
          <p:nvPr/>
        </p:nvPicPr>
        <p:blipFill>
          <a:blip r:embed="rId5"/>
          <a:stretch>
            <a:fillRect/>
          </a:stretch>
        </p:blipFill>
        <p:spPr>
          <a:xfrm>
            <a:off x="152400" y="114300"/>
            <a:ext cx="2615927" cy="1314506"/>
          </a:xfrm>
          <a:prstGeom prst="rect">
            <a:avLst/>
          </a:prstGeom>
          <a:ln>
            <a:noFill/>
          </a:ln>
          <a:effectLst>
            <a:softEdge rad="112500"/>
          </a:effectLst>
        </p:spPr>
      </p:pic>
      <p:sp>
        <p:nvSpPr>
          <p:cNvPr id="7" name="Hình chữ nhật: Góc Tròn 12">
            <a:extLst>
              <a:ext uri="{FF2B5EF4-FFF2-40B4-BE49-F238E27FC236}">
                <a16:creationId xmlns:a16="http://schemas.microsoft.com/office/drawing/2014/main" xmlns="" id="{970AB448-98ED-25BA-24FE-F7972122267E}"/>
              </a:ext>
            </a:extLst>
          </p:cNvPr>
          <p:cNvSpPr/>
          <p:nvPr/>
        </p:nvSpPr>
        <p:spPr>
          <a:xfrm>
            <a:off x="2667000" y="7658100"/>
            <a:ext cx="6300970" cy="1676399"/>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4</a:t>
            </a:r>
            <a:r>
              <a:rPr lang="vi-VN" sz="3600">
                <a:solidFill>
                  <a:srgbClr val="0070C0"/>
                </a:solidFill>
                <a:latin typeface="#9Slide03 AmpleSoft Bold" panose="020B0604020202020204" charset="0"/>
              </a:rPr>
              <a:t>: </a:t>
            </a:r>
            <a:r>
              <a:rPr lang="en-US" sz="3600">
                <a:solidFill>
                  <a:srgbClr val="0070C0"/>
                </a:solidFill>
                <a:latin typeface="#9Slide03 AmpleSoft Bold" panose="020B0604020202020204" charset="0"/>
              </a:rPr>
              <a:t>Dệt vải thổ cẩm</a:t>
            </a:r>
          </a:p>
          <a:p>
            <a:pPr lvl="0">
              <a:defRPr/>
            </a:pPr>
            <a:r>
              <a:rPr lang="en-US" sz="3600">
                <a:solidFill>
                  <a:srgbClr val="0070C0"/>
                </a:solidFill>
                <a:latin typeface="#9Slide03 AmpleSoft Bold" panose="020B0604020202020204" charset="0"/>
              </a:rPr>
              <a:t>     Sản phẩm : </a:t>
            </a:r>
            <a:r>
              <a:rPr lang="en-US" sz="3600">
                <a:solidFill>
                  <a:srgbClr val="FF665A"/>
                </a:solidFill>
                <a:latin typeface="#9Slide03 AmpleSoft Bold" panose="020B0604020202020204" charset="0"/>
              </a:rPr>
              <a:t>Vải thổ cẩm</a:t>
            </a:r>
            <a:endParaRPr lang="vi-VN" sz="3600">
              <a:solidFill>
                <a:srgbClr val="FF665A"/>
              </a:solidFill>
              <a:latin typeface="#9Slide03 AmpleSoft Bold" panose="020B0604020202020204" charset="0"/>
            </a:endParaRPr>
          </a:p>
        </p:txBody>
      </p:sp>
      <p:sp>
        <p:nvSpPr>
          <p:cNvPr id="8" name="Hình chữ nhật: Góc Tròn 12">
            <a:extLst>
              <a:ext uri="{FF2B5EF4-FFF2-40B4-BE49-F238E27FC236}">
                <a16:creationId xmlns:a16="http://schemas.microsoft.com/office/drawing/2014/main" xmlns="" id="{C018AAB3-35DD-4C5E-274A-150113ED500E}"/>
              </a:ext>
            </a:extLst>
          </p:cNvPr>
          <p:cNvSpPr/>
          <p:nvPr/>
        </p:nvSpPr>
        <p:spPr>
          <a:xfrm>
            <a:off x="9525000" y="7665128"/>
            <a:ext cx="7772400" cy="1594966"/>
          </a:xfrm>
          <a:prstGeom prst="roundRect">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srgbClr val="0070C0"/>
                </a:solidFill>
                <a:latin typeface="#9Slide03 AmpleSoft Bold" panose="020B0604020202020204" charset="0"/>
              </a:rPr>
              <a:t>Hình </a:t>
            </a:r>
            <a:r>
              <a:rPr lang="en-US" sz="3600">
                <a:solidFill>
                  <a:srgbClr val="0070C0"/>
                </a:solidFill>
                <a:latin typeface="#9Slide03 AmpleSoft Bold" panose="020B0604020202020204" charset="0"/>
              </a:rPr>
              <a:t>5: </a:t>
            </a:r>
            <a:r>
              <a:rPr lang="en-US" sz="3600" i="1">
                <a:solidFill>
                  <a:srgbClr val="0070C0"/>
                </a:solidFill>
                <a:latin typeface="#9Slide03 AmpleSoft Bold" panose="020B0604020202020204" charset="0"/>
              </a:rPr>
              <a:t>Làm tranh Đông Hồ</a:t>
            </a:r>
          </a:p>
          <a:p>
            <a:pPr lvl="0">
              <a:defRPr/>
            </a:pPr>
            <a:r>
              <a:rPr lang="en-US" sz="3600" i="1">
                <a:solidFill>
                  <a:srgbClr val="0070C0"/>
                </a:solidFill>
                <a:latin typeface="#9Slide03 AmpleSoft Bold" panose="020B0604020202020204" charset="0"/>
              </a:rPr>
              <a:t>  Sản phẩm : </a:t>
            </a:r>
            <a:r>
              <a:rPr lang="en-US" sz="3600" i="1">
                <a:solidFill>
                  <a:srgbClr val="FF665A"/>
                </a:solidFill>
                <a:latin typeface="#9Slide03 AmpleSoft Bold" panose="020B0604020202020204" charset="0"/>
              </a:rPr>
              <a:t>Tranh Đông Hồ thủ công </a:t>
            </a:r>
            <a:endParaRPr lang="vi-VN" sz="3600" i="1" dirty="0">
              <a:solidFill>
                <a:srgbClr val="FF665A"/>
              </a:solidFill>
              <a:latin typeface="#9Slide03 AmpleSoft Bold" panose="020B0604020202020204" charset="0"/>
            </a:endParaRPr>
          </a:p>
        </p:txBody>
      </p:sp>
    </p:spTree>
    <p:extLst>
      <p:ext uri="{BB962C8B-B14F-4D97-AF65-F5344CB8AC3E}">
        <p14:creationId xmlns:p14="http://schemas.microsoft.com/office/powerpoint/2010/main" val="351634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plus(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EA298B02-4793-D823-FB9E-4540673B62E6}"/>
              </a:ext>
            </a:extLst>
          </p:cNvPr>
          <p:cNvPicPr>
            <a:picLocks noChangeAspect="1"/>
          </p:cNvPicPr>
          <p:nvPr/>
        </p:nvPicPr>
        <p:blipFill rotWithShape="1">
          <a:blip r:embed="rId2">
            <a:extLst>
              <a:ext uri="{28A0092B-C50C-407E-A947-70E740481C1C}">
                <a14:useLocalDpi xmlns:a14="http://schemas.microsoft.com/office/drawing/2010/main" val="0"/>
              </a:ext>
            </a:extLst>
          </a:blip>
          <a:srcRect t="899"/>
          <a:stretch/>
        </p:blipFill>
        <p:spPr>
          <a:xfrm>
            <a:off x="0" y="68425"/>
            <a:ext cx="18287980" cy="10285077"/>
          </a:xfrm>
          <a:prstGeom prst="rect">
            <a:avLst/>
          </a:prstGeom>
        </p:spPr>
      </p:pic>
      <p:pic>
        <p:nvPicPr>
          <p:cNvPr id="4" name="Hình ảnh 1">
            <a:extLst>
              <a:ext uri="{FF2B5EF4-FFF2-40B4-BE49-F238E27FC236}">
                <a16:creationId xmlns:a16="http://schemas.microsoft.com/office/drawing/2014/main" xmlns="" id="{5CF9AA2F-E3FC-513A-1EF5-9C1967F13746}"/>
              </a:ext>
            </a:extLst>
          </p:cNvPr>
          <p:cNvPicPr>
            <a:picLocks noChangeAspect="1"/>
          </p:cNvPicPr>
          <p:nvPr/>
        </p:nvPicPr>
        <p:blipFill>
          <a:blip r:embed="rId3"/>
          <a:stretch>
            <a:fillRect/>
          </a:stretch>
        </p:blipFill>
        <p:spPr>
          <a:xfrm>
            <a:off x="493199" y="347311"/>
            <a:ext cx="1152569" cy="1428811"/>
          </a:xfrm>
          <a:prstGeom prst="rect">
            <a:avLst/>
          </a:prstGeom>
        </p:spPr>
      </p:pic>
      <p:pic>
        <p:nvPicPr>
          <p:cNvPr id="7" name="Hình ảnh 8">
            <a:extLst>
              <a:ext uri="{FF2B5EF4-FFF2-40B4-BE49-F238E27FC236}">
                <a16:creationId xmlns:a16="http://schemas.microsoft.com/office/drawing/2014/main" xmlns="" id="{5EFCD617-D0B6-E64C-ED85-6B1C2AE1EF79}"/>
              </a:ext>
            </a:extLst>
          </p:cNvPr>
          <p:cNvPicPr>
            <a:picLocks noChangeAspect="1"/>
          </p:cNvPicPr>
          <p:nvPr/>
        </p:nvPicPr>
        <p:blipFill>
          <a:blip r:embed="rId4"/>
          <a:stretch>
            <a:fillRect/>
          </a:stretch>
        </p:blipFill>
        <p:spPr>
          <a:xfrm>
            <a:off x="7772400" y="2240040"/>
            <a:ext cx="9982200" cy="75638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Hình Bầu dục 15">
            <a:extLst>
              <a:ext uri="{FF2B5EF4-FFF2-40B4-BE49-F238E27FC236}">
                <a16:creationId xmlns:a16="http://schemas.microsoft.com/office/drawing/2014/main" xmlns="" id="{78A0F103-4F3F-9733-6946-4F1DE86070A7}"/>
              </a:ext>
            </a:extLst>
          </p:cNvPr>
          <p:cNvSpPr/>
          <p:nvPr/>
        </p:nvSpPr>
        <p:spPr>
          <a:xfrm>
            <a:off x="381000" y="1943100"/>
            <a:ext cx="7010400" cy="5486400"/>
          </a:xfrm>
          <a:prstGeom prst="ellipse">
            <a:avLst/>
          </a:prstGeom>
          <a:solidFill>
            <a:schemeClr val="accent5">
              <a:lumMod val="20000"/>
              <a:lumOff val="80000"/>
            </a:schemeClr>
          </a:solidFill>
          <a:ln w="3810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00">
              <a:solidFill>
                <a:srgbClr val="002060"/>
              </a:solidFill>
              <a:latin typeface="#9Slide03 AmpleSoft Bold" panose="020B0604020202020204" charset="0"/>
            </a:endParaRPr>
          </a:p>
          <a:p>
            <a:pPr algn="ctr"/>
            <a:r>
              <a:rPr lang="en-US" sz="3400">
                <a:solidFill>
                  <a:srgbClr val="002060"/>
                </a:solidFill>
                <a:latin typeface="#9Slide03 AmpleSoft Bold" panose="020B0604020202020204" charset="0"/>
              </a:rPr>
              <a:t>Hoạt </a:t>
            </a:r>
            <a:r>
              <a:rPr lang="en-US" sz="3400" dirty="0" err="1">
                <a:solidFill>
                  <a:srgbClr val="002060"/>
                </a:solidFill>
                <a:latin typeface="#9Slide03 AmpleSoft Bold" panose="020B0604020202020204" charset="0"/>
              </a:rPr>
              <a:t>động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xuất</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thủ</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công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làm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các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sản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phẩm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phục</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vụ</a:t>
            </a:r>
            <a:r>
              <a:rPr lang="vi-VN" sz="3400" dirty="0">
                <a:solidFill>
                  <a:srgbClr val="002060"/>
                </a:solidFill>
                <a:latin typeface="#9Slide03 AmpleSoft Bold" panose="020B0604020202020204" charset="0"/>
              </a:rPr>
              <a:t> cho </a:t>
            </a:r>
            <a:r>
              <a:rPr lang="vi-VN" sz="3400" dirty="0" err="1">
                <a:solidFill>
                  <a:srgbClr val="002060"/>
                </a:solidFill>
                <a:latin typeface="#9Slide03 AmpleSoft Bold" panose="020B0604020202020204" charset="0"/>
              </a:rPr>
              <a:t>đời</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sống</a:t>
            </a:r>
            <a:r>
              <a:rPr lang="en-US" sz="3400" dirty="0">
                <a:solidFill>
                  <a:srgbClr val="002060"/>
                </a:solidFill>
                <a:latin typeface="#9Slide03 AmpleSoft Bold" panose="020B0604020202020204" charset="0"/>
              </a:rPr>
              <a:t>,</a:t>
            </a:r>
            <a:r>
              <a:rPr lang="vi-VN" sz="3400" dirty="0">
                <a:solidFill>
                  <a:srgbClr val="002060"/>
                </a:solidFill>
                <a:latin typeface="#9Slide03 AmpleSoft Bold" panose="020B0604020202020204" charset="0"/>
              </a:rPr>
              <a:t> sinh </a:t>
            </a:r>
            <a:r>
              <a:rPr lang="vi-VN" sz="3400" dirty="0" err="1">
                <a:solidFill>
                  <a:srgbClr val="002060"/>
                </a:solidFill>
                <a:latin typeface="#9Slide03 AmpleSoft Bold" panose="020B0604020202020204" charset="0"/>
              </a:rPr>
              <a:t>hoạt</a:t>
            </a:r>
            <a:r>
              <a:rPr lang="vi-VN" sz="3400" dirty="0">
                <a:solidFill>
                  <a:srgbClr val="002060"/>
                </a:solidFill>
                <a:latin typeface="#9Slide03 AmpleSoft Bold" panose="020B0604020202020204" charset="0"/>
              </a:rPr>
              <a:t> </a:t>
            </a:r>
            <a:r>
              <a:rPr lang="vi-VN" sz="3400" dirty="0" err="1">
                <a:solidFill>
                  <a:srgbClr val="002060"/>
                </a:solidFill>
                <a:latin typeface="#9Slide03 AmpleSoft Bold" panose="020B0604020202020204" charset="0"/>
              </a:rPr>
              <a:t>của</a:t>
            </a:r>
            <a:r>
              <a:rPr lang="vi-VN" sz="3400" dirty="0">
                <a:solidFill>
                  <a:srgbClr val="002060"/>
                </a:solidFill>
                <a:latin typeface="#9Slide03 AmpleSoft Bold" panose="020B0604020202020204" charset="0"/>
              </a:rPr>
              <a:t> con </a:t>
            </a:r>
            <a:r>
              <a:rPr lang="vi-VN" sz="3400" dirty="0" err="1">
                <a:solidFill>
                  <a:srgbClr val="002060"/>
                </a:solidFill>
                <a:latin typeface="#9Slide03 AmpleSoft Bold" panose="020B0604020202020204" charset="0"/>
              </a:rPr>
              <a:t>người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như</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dùng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trong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sinh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hoạt</a:t>
            </a:r>
            <a:r>
              <a:rPr lang="en-US" sz="3400" dirty="0">
                <a:solidFill>
                  <a:srgbClr val="002060"/>
                </a:solidFill>
                <a:latin typeface="#9Slide03 AmpleSoft Bold" panose="020B0604020202020204" charset="0"/>
              </a:rPr>
              <a:t> ( </a:t>
            </a:r>
            <a:r>
              <a:rPr lang="en-US" sz="3400" dirty="0" err="1">
                <a:solidFill>
                  <a:srgbClr val="002060"/>
                </a:solidFill>
                <a:latin typeface="#9Slide03 AmpleSoft Bold" panose="020B0604020202020204" charset="0"/>
              </a:rPr>
              <a:t>nấu</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nướng,mặc</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trí</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ngoài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ra</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còn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đem</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bán</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để</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mang</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lại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lợi</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ích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kinh</a:t>
            </a:r>
            <a:r>
              <a:rPr lang="en-US" sz="3400" dirty="0">
                <a:solidFill>
                  <a:srgbClr val="002060"/>
                </a:solidFill>
                <a:latin typeface="#9Slide03 AmpleSoft Bold" panose="020B0604020202020204" charset="0"/>
              </a:rPr>
              <a:t> </a:t>
            </a:r>
            <a:r>
              <a:rPr lang="en-US" sz="3400" dirty="0" err="1">
                <a:solidFill>
                  <a:srgbClr val="002060"/>
                </a:solidFill>
                <a:latin typeface="#9Slide03 AmpleSoft Bold" panose="020B0604020202020204" charset="0"/>
              </a:rPr>
              <a:t>tế</a:t>
            </a:r>
            <a:r>
              <a:rPr lang="vi-VN" sz="3400" dirty="0">
                <a:solidFill>
                  <a:srgbClr val="002060"/>
                </a:solidFill>
                <a:latin typeface="#9Slide03 AmpleSoft Bold" panose="020B0604020202020204" charset="0"/>
              </a:rPr>
              <a:t>.</a:t>
            </a:r>
            <a:endParaRPr lang="vi-VN" sz="3400" b="1" dirty="0">
              <a:solidFill>
                <a:srgbClr val="002060"/>
              </a:solidFill>
              <a:latin typeface="#9Slide03 AmpleSoft Bold" panose="020B0604020202020204" charset="0"/>
              <a:ea typeface="Open Sans SemiBold" panose="020B0706030804020204" pitchFamily="34" charset="0"/>
              <a:cs typeface="Open Sans SemiBold" panose="020B0706030804020204" pitchFamily="34" charset="0"/>
            </a:endParaRPr>
          </a:p>
        </p:txBody>
      </p:sp>
      <p:sp>
        <p:nvSpPr>
          <p:cNvPr id="5" name="Hình chữ nhật: Góc Tròn 2">
            <a:extLst>
              <a:ext uri="{FF2B5EF4-FFF2-40B4-BE49-F238E27FC236}">
                <a16:creationId xmlns:a16="http://schemas.microsoft.com/office/drawing/2014/main" xmlns="" id="{8D48C4BB-BBE1-80A6-03AB-ED2AA6662CDE}"/>
              </a:ext>
            </a:extLst>
          </p:cNvPr>
          <p:cNvSpPr/>
          <p:nvPr/>
        </p:nvSpPr>
        <p:spPr>
          <a:xfrm>
            <a:off x="1677723" y="239301"/>
            <a:ext cx="14336770" cy="1851986"/>
          </a:xfrm>
          <a:prstGeom prst="roundRect">
            <a:avLst/>
          </a:prstGeom>
          <a:noFill/>
          <a:ln w="38100">
            <a:solidFill>
              <a:schemeClr val="bg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a:solidFill>
                  <a:srgbClr val="0070C0"/>
                </a:solidFill>
                <a:latin typeface="#9Slide03 AmpleSoft Bold" panose="020B0604020202020204" charset="0"/>
              </a:rPr>
              <a:t>2</a:t>
            </a:r>
            <a:r>
              <a:rPr lang="en-US" sz="5400" i="0" dirty="0">
                <a:solidFill>
                  <a:srgbClr val="0070C0"/>
                </a:solidFill>
                <a:effectLst/>
                <a:latin typeface="#9Slide03 AmpleSoft Bold" panose="020B0604020202020204" charset="0"/>
              </a:rPr>
              <a:t>.</a:t>
            </a:r>
            <a:r>
              <a:rPr lang="en-US" sz="5400" dirty="0">
                <a:solidFill>
                  <a:srgbClr val="0070C0"/>
                </a:solidFill>
                <a:latin typeface="#9Slide03 AmpleSoft Bold" panose="020B0604020202020204" charset="0"/>
              </a:rPr>
              <a:t> Quan </a:t>
            </a:r>
            <a:r>
              <a:rPr lang="en-US" sz="5400" dirty="0" err="1">
                <a:solidFill>
                  <a:srgbClr val="0070C0"/>
                </a:solidFill>
                <a:latin typeface="#9Slide03 AmpleSoft Bold" panose="020B0604020202020204" charset="0"/>
              </a:rPr>
              <a:t>sát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các</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hình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sau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và</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nêu</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ích</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lợi</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của</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hoạt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động</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sản</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xuất</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thủ</a:t>
            </a:r>
            <a:r>
              <a:rPr lang="en-US" sz="5400" dirty="0">
                <a:solidFill>
                  <a:srgbClr val="0070C0"/>
                </a:solidFill>
                <a:latin typeface="#9Slide03 AmpleSoft Bold" panose="020B0604020202020204" charset="0"/>
              </a:rPr>
              <a:t> </a:t>
            </a:r>
            <a:r>
              <a:rPr lang="en-US" sz="5400" dirty="0" err="1">
                <a:solidFill>
                  <a:srgbClr val="0070C0"/>
                </a:solidFill>
                <a:latin typeface="#9Slide03 AmpleSoft Bold" panose="020B0604020202020204" charset="0"/>
              </a:rPr>
              <a:t>công</a:t>
            </a:r>
            <a:r>
              <a:rPr lang="en-US" sz="5400" dirty="0">
                <a:solidFill>
                  <a:srgbClr val="0070C0"/>
                </a:solidFill>
                <a:latin typeface="#9Slide03 AmpleSoft Bold" panose="020B0604020202020204" charset="0"/>
              </a:rPr>
              <a:t> .</a:t>
            </a:r>
            <a:endParaRPr lang="vi-VN" sz="5400" dirty="0">
              <a:solidFill>
                <a:srgbClr val="0070C0"/>
              </a:solidFill>
              <a:latin typeface="#9Slide03 AmpleSoft Bold" panose="020B0604020202020204" charset="0"/>
            </a:endParaRPr>
          </a:p>
        </p:txBody>
      </p:sp>
    </p:spTree>
    <p:extLst>
      <p:ext uri="{BB962C8B-B14F-4D97-AF65-F5344CB8AC3E}">
        <p14:creationId xmlns:p14="http://schemas.microsoft.com/office/powerpoint/2010/main" val="80452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Scale>
                                      <p:cBhvr>
                                        <p:cTn id="13"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7"/>
                                        </p:tgtEl>
                                        <p:attrNameLst>
                                          <p:attrName>ppt_x</p:attrName>
                                          <p:attrName>ppt_y</p:attrName>
                                        </p:attrNameLst>
                                      </p:cBhvr>
                                    </p:animMotion>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Làm gì để cửa hàng bán đồ thủ công làm ăn phát đạt?">
            <a:extLst>
              <a:ext uri="{FF2B5EF4-FFF2-40B4-BE49-F238E27FC236}">
                <a16:creationId xmlns:a16="http://schemas.microsoft.com/office/drawing/2014/main" xmlns="" id="{7AED49C4-18F9-AF7F-4DFF-57AEA292271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7200" y="185714"/>
            <a:ext cx="5791199" cy="3651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iện đại hóa tranh truyền thống - Báo Người lao động">
            <a:extLst>
              <a:ext uri="{FF2B5EF4-FFF2-40B4-BE49-F238E27FC236}">
                <a16:creationId xmlns:a16="http://schemas.microsoft.com/office/drawing/2014/main" xmlns="" id="{B830199E-FEC1-394C-5927-31806387C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115266" y="104773"/>
            <a:ext cx="4063731" cy="3835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46" name="Rectangle 1045">
            <a:extLst>
              <a:ext uri="{FF2B5EF4-FFF2-40B4-BE49-F238E27FC236}">
                <a16:creationId xmlns:a16="http://schemas.microsoft.com/office/drawing/2014/main" xmlns="" id="{112839B5-6527-4FE1-B5CA-71D5FFC47C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4129392"/>
            <a:ext cx="11349447" cy="11399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xmlns="" id="{089B37F3-721E-4809-A50E-9EE306404E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69724" y="0"/>
            <a:ext cx="137160" cy="41833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4">
            <a:extLst>
              <a:ext uri="{FF2B5EF4-FFF2-40B4-BE49-F238E27FC236}">
                <a16:creationId xmlns:a16="http://schemas.microsoft.com/office/drawing/2014/main" xmlns="" id="{252F5A03-15C8-629A-D2CC-88A3E2A3D6BE}"/>
              </a:ext>
            </a:extLst>
          </p:cNvPr>
          <p:cNvPicPr>
            <a:picLocks noChangeAspect="1"/>
          </p:cNvPicPr>
          <p:nvPr/>
        </p:nvPicPr>
        <p:blipFill>
          <a:blip r:embed="rId4"/>
          <a:stretch>
            <a:fillRect/>
          </a:stretch>
        </p:blipFill>
        <p:spPr>
          <a:xfrm>
            <a:off x="52503" y="3940729"/>
            <a:ext cx="11225097" cy="6160557"/>
          </a:xfrm>
          <a:prstGeom prst="rect">
            <a:avLst/>
          </a:prstGeom>
          <a:ln>
            <a:noFill/>
          </a:ln>
          <a:effectLst>
            <a:softEdge rad="112500"/>
          </a:effectLst>
        </p:spPr>
      </p:pic>
      <p:sp>
        <p:nvSpPr>
          <p:cNvPr id="1050" name="Rectangle 1049">
            <a:extLst>
              <a:ext uri="{FF2B5EF4-FFF2-40B4-BE49-F238E27FC236}">
                <a16:creationId xmlns:a16="http://schemas.microsoft.com/office/drawing/2014/main" xmlns="" id="{BE12D8E2-6088-4997-A8C6-1794DA9E1D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50219" y="0"/>
            <a:ext cx="137160" cy="10287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Đồ gốm phong thủy Bát Tràng giúp thu tài, thu lộc hiệu quả">
            <a:extLst>
              <a:ext uri="{FF2B5EF4-FFF2-40B4-BE49-F238E27FC236}">
                <a16:creationId xmlns:a16="http://schemas.microsoft.com/office/drawing/2014/main" xmlns="" id="{22EBA621-35AA-A8CF-B1E1-9E8D60E5D0B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658601" y="177360"/>
            <a:ext cx="6360570" cy="52744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52" name="Rectangle 1051">
            <a:extLst>
              <a:ext uri="{FF2B5EF4-FFF2-40B4-BE49-F238E27FC236}">
                <a16:creationId xmlns:a16="http://schemas.microsoft.com/office/drawing/2014/main" xmlns="" id="{FAF10F47-1605-47C5-AE58-9062909ADA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349448" y="5794483"/>
            <a:ext cx="6938553" cy="12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Thổ cẩm Tây Nguyên | Mytour.vn">
            <a:extLst>
              <a:ext uri="{FF2B5EF4-FFF2-40B4-BE49-F238E27FC236}">
                <a16:creationId xmlns:a16="http://schemas.microsoft.com/office/drawing/2014/main" xmlns="" id="{E5E02BD5-F6FE-AE7E-BF3A-1E82A63CE735}"/>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658601" y="6134100"/>
            <a:ext cx="6360570" cy="3809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74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4751</TotalTime>
  <Words>556</Words>
  <Application>Microsoft Office PowerPoint</Application>
  <PresentationFormat>Custom</PresentationFormat>
  <Paragraphs>50</Paragraphs>
  <Slides>14</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Sigmar One</vt:lpstr>
      <vt:lpstr>Open Sans Extrabold</vt:lpstr>
      <vt:lpstr>Open Sans Extrabold</vt:lpstr>
      <vt:lpstr>#9Slide03 AmpleSoft Bold</vt:lpstr>
      <vt:lpstr>Tahoma</vt:lpstr>
      <vt:lpstr>Nunito Black</vt:lpstr>
      <vt:lpstr>Calibri</vt:lpstr>
      <vt:lpstr>Open Sans Light</vt:lpstr>
      <vt:lpstr>Wingdings</vt:lpstr>
      <vt:lpstr>Arial</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47</cp:revision>
  <dcterms:created xsi:type="dcterms:W3CDTF">2006-08-16T00:00:00Z</dcterms:created>
  <dcterms:modified xsi:type="dcterms:W3CDTF">2024-04-09T02:19:06Z</dcterms:modified>
  <dc:identifier>DAE8oUmvRAc</dc:identifier>
</cp:coreProperties>
</file>