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152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685B84-6E11-4F44-95FE-9E0A8AA57239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2DB9D3-A8D3-4D90-8927-F3A0235041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85B84-6E11-4F44-95FE-9E0A8AA57239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DB9D3-A8D3-4D90-8927-F3A0235041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85B84-6E11-4F44-95FE-9E0A8AA57239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DB9D3-A8D3-4D90-8927-F3A0235041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85B84-6E11-4F44-95FE-9E0A8AA57239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DB9D3-A8D3-4D90-8927-F3A0235041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85B84-6E11-4F44-95FE-9E0A8AA57239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DB9D3-A8D3-4D90-8927-F3A0235041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85B84-6E11-4F44-95FE-9E0A8AA57239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DB9D3-A8D3-4D90-8927-F3A0235041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85B84-6E11-4F44-95FE-9E0A8AA57239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DB9D3-A8D3-4D90-8927-F3A0235041F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85B84-6E11-4F44-95FE-9E0A8AA57239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DB9D3-A8D3-4D90-8927-F3A0235041F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85B84-6E11-4F44-95FE-9E0A8AA57239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DB9D3-A8D3-4D90-8927-F3A0235041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685B84-6E11-4F44-95FE-9E0A8AA57239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DB9D3-A8D3-4D90-8927-F3A0235041F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685B84-6E11-4F44-95FE-9E0A8AA57239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2DB9D3-A8D3-4D90-8927-F3A0235041F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685B84-6E11-4F44-95FE-9E0A8AA57239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2DB9D3-A8D3-4D90-8927-F3A0235041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Relationship Id="rId9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3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4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28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5.wmf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3316102" y="629817"/>
            <a:ext cx="184731" cy="6232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2100" b="1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350" dirty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460375" y="4027488"/>
            <a:ext cx="60579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100" b="1">
                <a:cs typeface="Times New Roman" pitchFamily="18" charset="0"/>
              </a:rPr>
              <a:t>Chúc quý Thầy Cô các em học sinh có một tiết học vui vẻ và đầy năng lượng!!!</a:t>
            </a: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460376" y="1253066"/>
            <a:ext cx="5254624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000" b="1" dirty="0" err="1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Kính</a:t>
            </a:r>
            <a:r>
              <a:rPr lang="en-US" sz="4000" b="1" dirty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quý</a:t>
            </a:r>
            <a:r>
              <a:rPr lang="en-US" sz="4000" b="1" dirty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Thầy</a:t>
            </a:r>
            <a:r>
              <a:rPr lang="en-US" sz="4000" b="1" dirty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dự</a:t>
            </a:r>
            <a:r>
              <a:rPr lang="en-US" sz="4000" b="1" dirty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5A</a:t>
            </a:r>
            <a:endParaRPr lang="en-US" sz="4000" b="1" dirty="0">
              <a:ln/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922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2303463"/>
            <a:ext cx="2611437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32248" y="356418"/>
            <a:ext cx="5443031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PHÒNG GIÁO DỤC ĐÀO TẠO TÂY SƠN</a:t>
            </a:r>
          </a:p>
          <a:p>
            <a:pPr algn="ctr">
              <a:defRPr/>
            </a:pPr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TRƯỜNG TIỂU HỌC  SỐ 2 TÂY GIANG</a:t>
            </a:r>
            <a:endParaRPr lang="en-US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269875" y="3635375"/>
            <a:ext cx="624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u="sng" dirty="0">
                <a:cs typeface="Times New Roman" pitchFamily="18" charset="0"/>
              </a:rPr>
              <a:t>GV: </a:t>
            </a:r>
            <a:r>
              <a:rPr lang="en-US" b="1" u="sng" dirty="0" err="1">
                <a:cs typeface="Times New Roman" pitchFamily="18" charset="0"/>
              </a:rPr>
              <a:t>Nguyễn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Thị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 smtClean="0">
                <a:cs typeface="Times New Roman" pitchFamily="18" charset="0"/>
              </a:rPr>
              <a:t>Ngọc</a:t>
            </a:r>
            <a:r>
              <a:rPr lang="en-US" b="1" u="sng" dirty="0" smtClean="0">
                <a:cs typeface="Times New Roman" pitchFamily="18" charset="0"/>
              </a:rPr>
              <a:t> </a:t>
            </a:r>
            <a:r>
              <a:rPr lang="en-US" b="1" u="sng" dirty="0" err="1" smtClean="0">
                <a:cs typeface="Times New Roman" pitchFamily="18" charset="0"/>
              </a:rPr>
              <a:t>Huy</a:t>
            </a:r>
            <a:endParaRPr lang="en-US" b="1" u="sng" dirty="0">
              <a:cs typeface="Times New Roman" pitchFamily="18" charset="0"/>
            </a:endParaRPr>
          </a:p>
        </p:txBody>
      </p:sp>
      <p:pic>
        <p:nvPicPr>
          <p:cNvPr id="92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375"/>
            <a:ext cx="6424613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TextBox 1"/>
          <p:cNvSpPr txBox="1">
            <a:spLocks noChangeArrowheads="1"/>
          </p:cNvSpPr>
          <p:nvPr/>
        </p:nvSpPr>
        <p:spPr bwMode="auto">
          <a:xfrm>
            <a:off x="1831975" y="2803525"/>
            <a:ext cx="2814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800" b="1">
                <a:ea typeface="华文中宋"/>
                <a:cs typeface="Times New Roman" pitchFamily="18" charset="0"/>
              </a:rPr>
              <a:t>Môn: Toán</a:t>
            </a:r>
          </a:p>
          <a:p>
            <a:endParaRPr lang="en-US">
              <a:ea typeface="华文中宋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0" y="1905000"/>
            <a:ext cx="4737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itchFamily="2" charset="2"/>
              <a:buChar char="v"/>
            </a:pPr>
            <a:r>
              <a:rPr lang="en-US" altLang="en-US" sz="2800" b="1">
                <a:solidFill>
                  <a:srgbClr val="FF0000"/>
                </a:solidFill>
                <a:cs typeface="Arial" pitchFamily="34" charset="0"/>
              </a:rPr>
              <a:t>Bài 2: </a:t>
            </a:r>
            <a:r>
              <a:rPr lang="en-US" altLang="en-US" sz="2800" b="1">
                <a:solidFill>
                  <a:srgbClr val="0000CC"/>
                </a:solidFill>
                <a:cs typeface="Arial" pitchFamily="34" charset="0"/>
              </a:rPr>
              <a:t>Tìm x 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2888" y="2732088"/>
          <a:ext cx="463391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Equation" r:id="rId3" imgW="1739900" imgH="203200" progId="Equation.DSMT4">
                  <p:embed/>
                </p:oleObj>
              </mc:Choice>
              <mc:Fallback>
                <p:oleObj name="Equation" r:id="rId3" imgW="173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2732088"/>
                        <a:ext cx="4633912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Brace 7"/>
          <p:cNvSpPr>
            <a:spLocks/>
          </p:cNvSpPr>
          <p:nvPr/>
        </p:nvSpPr>
        <p:spPr bwMode="auto">
          <a:xfrm rot="5400000">
            <a:off x="3382963" y="2012950"/>
            <a:ext cx="292100" cy="2416175"/>
          </a:xfrm>
          <a:prstGeom prst="rightBrace">
            <a:avLst>
              <a:gd name="adj1" fmla="val 23322"/>
              <a:gd name="adj2" fmla="val 49829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eaLnBrk="1" hangingPunct="1"/>
            <a:endParaRPr lang="en-US" altLang="en-US" sz="2400">
              <a:solidFill>
                <a:srgbClr val="3366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105400" y="2895600"/>
          <a:ext cx="33480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Equation" r:id="rId5" imgW="1256755" imgH="203112" progId="Equation.DSMT4">
                  <p:embed/>
                </p:oleObj>
              </mc:Choice>
              <mc:Fallback>
                <p:oleObj name="Equation" r:id="rId5" imgW="1256755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895600"/>
                        <a:ext cx="33480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>
            <a:extLst>
              <a:ext uri="{FF2B5EF4-FFF2-40B4-BE49-F238E27FC236}"/>
            </a:extLst>
          </p:cNvPr>
          <p:cNvCxnSpPr/>
          <p:nvPr/>
        </p:nvCxnSpPr>
        <p:spPr>
          <a:xfrm>
            <a:off x="5029200" y="2057400"/>
            <a:ext cx="0" cy="3824288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e 7"/>
          <p:cNvSpPr>
            <a:spLocks/>
          </p:cNvSpPr>
          <p:nvPr/>
        </p:nvSpPr>
        <p:spPr bwMode="auto">
          <a:xfrm rot="5400000">
            <a:off x="7740650" y="2752725"/>
            <a:ext cx="139700" cy="1143000"/>
          </a:xfrm>
          <a:prstGeom prst="rightBrace">
            <a:avLst>
              <a:gd name="adj1" fmla="val 23068"/>
              <a:gd name="adj2" fmla="val 49829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eaLnBrk="1" hangingPunct="1"/>
            <a:endParaRPr lang="en-US" altLang="en-US" sz="2400">
              <a:solidFill>
                <a:srgbClr val="3366FF"/>
              </a:solidFill>
            </a:endParaRPr>
          </a:p>
        </p:txBody>
      </p:sp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1143000" y="3459163"/>
            <a:ext cx="3276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cs typeface="Arial" pitchFamily="34" charset="0"/>
              </a:rPr>
              <a:t>x </a:t>
            </a:r>
            <a:r>
              <a:rPr lang="en-US" altLang="en-US" sz="3200">
                <a:cs typeface="Arial" pitchFamily="34" charset="0"/>
              </a:rPr>
              <a:t>   x   100  = 9</a:t>
            </a:r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1162050" y="3992563"/>
            <a:ext cx="3105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cs typeface="Arial" pitchFamily="34" charset="0"/>
              </a:rPr>
              <a:t>x  </a:t>
            </a:r>
            <a:r>
              <a:rPr lang="en-US" altLang="en-US" sz="3200">
                <a:cs typeface="Arial" pitchFamily="34" charset="0"/>
              </a:rPr>
              <a:t>   = 9 : 100</a:t>
            </a:r>
          </a:p>
        </p:txBody>
      </p:sp>
      <p:sp>
        <p:nvSpPr>
          <p:cNvPr id="9226" name="Text Box 6"/>
          <p:cNvSpPr txBox="1">
            <a:spLocks noChangeArrowheads="1"/>
          </p:cNvSpPr>
          <p:nvPr/>
        </p:nvSpPr>
        <p:spPr bwMode="auto">
          <a:xfrm>
            <a:off x="1143000" y="4602163"/>
            <a:ext cx="3105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cs typeface="Arial" pitchFamily="34" charset="0"/>
              </a:rPr>
              <a:t>x</a:t>
            </a:r>
            <a:r>
              <a:rPr lang="en-US" altLang="en-US" sz="3200">
                <a:cs typeface="Arial" pitchFamily="34" charset="0"/>
              </a:rPr>
              <a:t>   =  0,09</a:t>
            </a: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5410200" y="3679825"/>
          <a:ext cx="2298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7" imgW="863225" imgH="190417" progId="Equation.DSMT4">
                  <p:embed/>
                </p:oleObj>
              </mc:Choice>
              <mc:Fallback>
                <p:oleObj name="Equation" r:id="rId7" imgW="863225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679825"/>
                        <a:ext cx="22987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6448425" y="4267200"/>
          <a:ext cx="24669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Equation" r:id="rId9" imgW="927100" imgH="190500" progId="Equation.DSMT4">
                  <p:embed/>
                </p:oleObj>
              </mc:Choice>
              <mc:Fallback>
                <p:oleObj name="Equation" r:id="rId9" imgW="927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425" y="4267200"/>
                        <a:ext cx="24669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6477000" y="4822825"/>
          <a:ext cx="12509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Equation" r:id="rId11" imgW="469696" imgH="190417" progId="Equation.DSMT4">
                  <p:embed/>
                </p:oleObj>
              </mc:Choice>
              <mc:Fallback>
                <p:oleObj name="Equation" r:id="rId11" imgW="469696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22825"/>
                        <a:ext cx="12509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9471" name="Text Box 6"/>
          <p:cNvSpPr txBox="1">
            <a:spLocks noChangeArrowheads="1"/>
          </p:cNvSpPr>
          <p:nvPr/>
        </p:nvSpPr>
        <p:spPr bwMode="auto">
          <a:xfrm>
            <a:off x="0" y="55403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B19C8"/>
                </a:solidFill>
              </a:rPr>
              <a:t>Toán</a:t>
            </a:r>
            <a:r>
              <a:rPr lang="en-US" altLang="en-US" sz="2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472" name="Text Box 17"/>
          <p:cNvSpPr txBox="1">
            <a:spLocks noChangeArrowheads="1"/>
          </p:cNvSpPr>
          <p:nvPr/>
        </p:nvSpPr>
        <p:spPr bwMode="auto">
          <a:xfrm>
            <a:off x="0" y="1011238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Luyện tập chung</a:t>
            </a:r>
            <a:endParaRPr lang="en-US" altLang="en-US" sz="3200" b="1"/>
          </a:p>
        </p:txBody>
      </p:sp>
      <p:sp>
        <p:nvSpPr>
          <p:cNvPr id="19473" name="TextBox 8"/>
          <p:cNvSpPr txBox="1">
            <a:spLocks noChangeArrowheads="1"/>
          </p:cNvSpPr>
          <p:nvPr/>
        </p:nvSpPr>
        <p:spPr bwMode="auto">
          <a:xfrm>
            <a:off x="2133600" y="152400"/>
            <a:ext cx="586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ea typeface="SimSun" pitchFamily="2" charset="-122"/>
              </a:rPr>
              <a:t>Thứ  Ba  ngày  26  tháng 12  năm 2023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6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9224" grpId="0"/>
      <p:bldP spid="9225" grpId="0"/>
      <p:bldP spid="92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5400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39688" y="1752600"/>
            <a:ext cx="90551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altLang="en-US" sz="2800" b="1">
                <a:cs typeface="Arial" pitchFamily="34" charset="0"/>
              </a:rPr>
              <a:t>Bài 3: Một máy bơm trong ba ngày hút hết nước ở hồ. Ngày thứ nhất máy bơm đó hút được 35% lượng nước trong hồ, ngày thứ hai hút được 40% lượng nước trong hồ. Hỏi ngày thứ ba máy bơm đó hút được bao nhiêu phần trăm lượng nước trong hồ ?</a:t>
            </a:r>
          </a:p>
        </p:txBody>
      </p:sp>
      <p:cxnSp>
        <p:nvCxnSpPr>
          <p:cNvPr id="12" name="Straight Connector 1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697038" y="3048000"/>
            <a:ext cx="18621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838825" y="2632075"/>
            <a:ext cx="7445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371600" y="3478213"/>
            <a:ext cx="1822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029200" y="3048000"/>
            <a:ext cx="7810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46050" y="2655888"/>
            <a:ext cx="20351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/>
            </a:extLst>
          </p:cNvPr>
          <p:cNvCxnSpPr/>
          <p:nvPr/>
        </p:nvCxnSpPr>
        <p:spPr>
          <a:xfrm>
            <a:off x="228600" y="3900488"/>
            <a:ext cx="4648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6705600" y="4800600"/>
            <a:ext cx="2095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600" b="1">
                <a:solidFill>
                  <a:srgbClr val="0000CC"/>
                </a:solidFill>
                <a:cs typeface="Arial" pitchFamily="34" charset="0"/>
              </a:rPr>
              <a:t>hút hết nước.</a:t>
            </a:r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6858000" y="5253038"/>
            <a:ext cx="1474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400">
                <a:cs typeface="Arial" pitchFamily="34" charset="0"/>
              </a:rPr>
              <a:t>(</a:t>
            </a:r>
            <a:r>
              <a:rPr lang="en-US" altLang="en-US" sz="2400" b="1">
                <a:solidFill>
                  <a:srgbClr val="0033CC"/>
                </a:solidFill>
                <a:cs typeface="Arial" pitchFamily="34" charset="0"/>
              </a:rPr>
              <a:t>100%</a:t>
            </a:r>
            <a:r>
              <a:rPr lang="en-US" altLang="en-US" sz="2400">
                <a:cs typeface="Arial" pitchFamily="34" charset="0"/>
              </a:rPr>
              <a:t>)</a:t>
            </a:r>
          </a:p>
        </p:txBody>
      </p:sp>
      <p:sp>
        <p:nvSpPr>
          <p:cNvPr id="10252" name="TextBox 8"/>
          <p:cNvSpPr txBox="1">
            <a:spLocks noChangeArrowheads="1"/>
          </p:cNvSpPr>
          <p:nvPr/>
        </p:nvSpPr>
        <p:spPr bwMode="auto">
          <a:xfrm>
            <a:off x="76200" y="4460875"/>
            <a:ext cx="2667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600" b="1">
                <a:solidFill>
                  <a:srgbClr val="0000CC"/>
                </a:solidFill>
                <a:cs typeface="Arial" pitchFamily="34" charset="0"/>
              </a:rPr>
              <a:t>+ Ngày thứ nhất:</a:t>
            </a:r>
          </a:p>
        </p:txBody>
      </p:sp>
      <p:sp>
        <p:nvSpPr>
          <p:cNvPr id="10253" name="TextBox 8"/>
          <p:cNvSpPr txBox="1">
            <a:spLocks noChangeArrowheads="1"/>
          </p:cNvSpPr>
          <p:nvPr/>
        </p:nvSpPr>
        <p:spPr bwMode="auto">
          <a:xfrm>
            <a:off x="76200" y="4932363"/>
            <a:ext cx="2667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600" b="1">
                <a:solidFill>
                  <a:srgbClr val="0000CC"/>
                </a:solidFill>
                <a:cs typeface="Arial" pitchFamily="34" charset="0"/>
              </a:rPr>
              <a:t>+ Ngày thứ hai:</a:t>
            </a:r>
          </a:p>
        </p:txBody>
      </p:sp>
      <p:sp>
        <p:nvSpPr>
          <p:cNvPr id="10254" name="TextBox 8"/>
          <p:cNvSpPr txBox="1">
            <a:spLocks noChangeArrowheads="1"/>
          </p:cNvSpPr>
          <p:nvPr/>
        </p:nvSpPr>
        <p:spPr bwMode="auto">
          <a:xfrm>
            <a:off x="76200" y="5402263"/>
            <a:ext cx="24876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600" b="1">
                <a:solidFill>
                  <a:srgbClr val="0000CC"/>
                </a:solidFill>
                <a:cs typeface="Arial" pitchFamily="34" charset="0"/>
              </a:rPr>
              <a:t>+ Ngày thứ ba:</a:t>
            </a:r>
          </a:p>
        </p:txBody>
      </p:sp>
      <p:sp>
        <p:nvSpPr>
          <p:cNvPr id="10255" name="TextBox 8"/>
          <p:cNvSpPr txBox="1">
            <a:spLocks noChangeArrowheads="1"/>
          </p:cNvSpPr>
          <p:nvPr/>
        </p:nvSpPr>
        <p:spPr bwMode="auto">
          <a:xfrm>
            <a:off x="2590800" y="4467225"/>
            <a:ext cx="3962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600" b="1">
                <a:solidFill>
                  <a:srgbClr val="0000CC"/>
                </a:solidFill>
                <a:cs typeface="Arial" pitchFamily="34" charset="0"/>
              </a:rPr>
              <a:t>35% lượng nước trong hồ.</a:t>
            </a:r>
          </a:p>
        </p:txBody>
      </p:sp>
      <p:sp>
        <p:nvSpPr>
          <p:cNvPr id="10256" name="TextBox 8"/>
          <p:cNvSpPr txBox="1">
            <a:spLocks noChangeArrowheads="1"/>
          </p:cNvSpPr>
          <p:nvPr/>
        </p:nvSpPr>
        <p:spPr bwMode="auto">
          <a:xfrm>
            <a:off x="2379663" y="4918075"/>
            <a:ext cx="4083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600" b="1">
                <a:solidFill>
                  <a:srgbClr val="0000CC"/>
                </a:solidFill>
                <a:cs typeface="Arial" pitchFamily="34" charset="0"/>
              </a:rPr>
              <a:t>40% lượng nước trong hồ.</a:t>
            </a:r>
          </a:p>
        </p:txBody>
      </p:sp>
      <p:sp>
        <p:nvSpPr>
          <p:cNvPr id="10257" name="TextBox 8"/>
          <p:cNvSpPr txBox="1">
            <a:spLocks noChangeArrowheads="1"/>
          </p:cNvSpPr>
          <p:nvPr/>
        </p:nvSpPr>
        <p:spPr bwMode="auto">
          <a:xfrm>
            <a:off x="2271713" y="5375275"/>
            <a:ext cx="4205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600" b="1">
                <a:solidFill>
                  <a:srgbClr val="0000CC"/>
                </a:solidFill>
                <a:cs typeface="Arial" pitchFamily="34" charset="0"/>
              </a:rPr>
              <a:t>. . . % lượng nước trong hồ?</a:t>
            </a:r>
          </a:p>
        </p:txBody>
      </p:sp>
      <p:sp>
        <p:nvSpPr>
          <p:cNvPr id="38" name="Right Brace 37">
            <a:extLst>
              <a:ext uri="{FF2B5EF4-FFF2-40B4-BE49-F238E27FC236}"/>
            </a:extLst>
          </p:cNvPr>
          <p:cNvSpPr/>
          <p:nvPr/>
        </p:nvSpPr>
        <p:spPr>
          <a:xfrm>
            <a:off x="6400800" y="4578350"/>
            <a:ext cx="190500" cy="1219200"/>
          </a:xfrm>
          <a:prstGeom prst="rightBrace">
            <a:avLst>
              <a:gd name="adj1" fmla="val 30000"/>
              <a:gd name="adj2" fmla="val 4509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3366FF"/>
              </a:solidFill>
              <a:latin typeface="Times New Roman"/>
            </a:endParaRPr>
          </a:p>
        </p:txBody>
      </p:sp>
      <p:sp>
        <p:nvSpPr>
          <p:cNvPr id="39" name="TextBox 8"/>
          <p:cNvSpPr txBox="1">
            <a:spLocks noChangeArrowheads="1"/>
          </p:cNvSpPr>
          <p:nvPr/>
        </p:nvSpPr>
        <p:spPr bwMode="auto">
          <a:xfrm>
            <a:off x="2590800" y="3998913"/>
            <a:ext cx="2055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US" sz="2800" b="1" u="sng">
                <a:solidFill>
                  <a:srgbClr val="FF0000"/>
                </a:solidFill>
                <a:cs typeface="Arial" pitchFamily="34" charset="0"/>
              </a:rPr>
              <a:t>Tóm tắt</a:t>
            </a:r>
          </a:p>
        </p:txBody>
      </p:sp>
      <p:sp>
        <p:nvSpPr>
          <p:cNvPr id="20500" name="Text Box 6"/>
          <p:cNvSpPr txBox="1">
            <a:spLocks noChangeArrowheads="1"/>
          </p:cNvSpPr>
          <p:nvPr/>
        </p:nvSpPr>
        <p:spPr bwMode="auto">
          <a:xfrm>
            <a:off x="0" y="55403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B19C8"/>
                </a:solidFill>
              </a:rPr>
              <a:t>Toán</a:t>
            </a:r>
            <a:r>
              <a:rPr lang="en-US" altLang="en-US" sz="2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501" name="Text Box 17"/>
          <p:cNvSpPr txBox="1">
            <a:spLocks noChangeArrowheads="1"/>
          </p:cNvSpPr>
          <p:nvPr/>
        </p:nvSpPr>
        <p:spPr bwMode="auto">
          <a:xfrm>
            <a:off x="0" y="1023938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Luyện tập chung</a:t>
            </a:r>
            <a:endParaRPr lang="en-US" altLang="en-US" sz="3200" b="1"/>
          </a:p>
        </p:txBody>
      </p:sp>
      <p:sp>
        <p:nvSpPr>
          <p:cNvPr id="20502" name="TextBox 1"/>
          <p:cNvSpPr txBox="1">
            <a:spLocks noChangeArrowheads="1"/>
          </p:cNvSpPr>
          <p:nvPr/>
        </p:nvSpPr>
        <p:spPr bwMode="auto">
          <a:xfrm>
            <a:off x="2181225" y="228600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ea typeface="SimSun" pitchFamily="2" charset="-122"/>
              </a:rPr>
              <a:t>Thứ  Ba  ngày  26  tháng 12  năm 2023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7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10252" grpId="0"/>
      <p:bldP spid="10253" grpId="0"/>
      <p:bldP spid="10254" grpId="0"/>
      <p:bldP spid="10255" grpId="0"/>
      <p:bldP spid="10256" grpId="0"/>
      <p:bldP spid="10257" grpId="0"/>
      <p:bldP spid="38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8"/>
          <p:cNvSpPr txBox="1">
            <a:spLocks noChangeArrowheads="1"/>
          </p:cNvSpPr>
          <p:nvPr/>
        </p:nvSpPr>
        <p:spPr bwMode="auto">
          <a:xfrm>
            <a:off x="76200" y="2378075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1">
                <a:solidFill>
                  <a:srgbClr val="0000CC"/>
                </a:solidFill>
                <a:cs typeface="Arial" pitchFamily="34" charset="0"/>
              </a:rPr>
              <a:t>+ Ngày thứ nhất:</a:t>
            </a:r>
          </a:p>
        </p:txBody>
      </p:sp>
      <p:sp>
        <p:nvSpPr>
          <p:cNvPr id="21507" name="TextBox 8"/>
          <p:cNvSpPr txBox="1">
            <a:spLocks noChangeArrowheads="1"/>
          </p:cNvSpPr>
          <p:nvPr/>
        </p:nvSpPr>
        <p:spPr bwMode="auto">
          <a:xfrm>
            <a:off x="76200" y="2832100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1">
                <a:solidFill>
                  <a:srgbClr val="0000CC"/>
                </a:solidFill>
                <a:cs typeface="Arial" pitchFamily="34" charset="0"/>
              </a:rPr>
              <a:t>+ Ngày thứ hai:</a:t>
            </a:r>
          </a:p>
        </p:txBody>
      </p:sp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76200" y="3292475"/>
            <a:ext cx="2487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1">
                <a:solidFill>
                  <a:srgbClr val="0000CC"/>
                </a:solidFill>
                <a:cs typeface="Arial" pitchFamily="34" charset="0"/>
              </a:rPr>
              <a:t>+ Ngày thứ ba:</a:t>
            </a:r>
          </a:p>
        </p:txBody>
      </p:sp>
      <p:sp>
        <p:nvSpPr>
          <p:cNvPr id="29" name="Right Brace 28">
            <a:extLst>
              <a:ext uri="{FF2B5EF4-FFF2-40B4-BE49-F238E27FC236}"/>
            </a:extLst>
          </p:cNvPr>
          <p:cNvSpPr/>
          <p:nvPr/>
        </p:nvSpPr>
        <p:spPr>
          <a:xfrm>
            <a:off x="6400800" y="2514600"/>
            <a:ext cx="190500" cy="1219200"/>
          </a:xfrm>
          <a:prstGeom prst="rightBrace">
            <a:avLst>
              <a:gd name="adj1" fmla="val 30000"/>
              <a:gd name="adj2" fmla="val 4509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 sz="2000">
              <a:solidFill>
                <a:srgbClr val="3366FF"/>
              </a:solidFill>
              <a:latin typeface="Times New Roman"/>
            </a:endParaRPr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6629400" y="2743200"/>
            <a:ext cx="200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1">
                <a:solidFill>
                  <a:srgbClr val="0000CC"/>
                </a:solidFill>
                <a:cs typeface="Arial" pitchFamily="34" charset="0"/>
              </a:rPr>
              <a:t>hút hết nước.</a:t>
            </a:r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2514600" y="237490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1">
                <a:solidFill>
                  <a:srgbClr val="0000CC"/>
                </a:solidFill>
                <a:cs typeface="Arial" pitchFamily="34" charset="0"/>
              </a:rPr>
              <a:t>35% lượng nước trong hồ.</a:t>
            </a: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2393950" y="2846388"/>
            <a:ext cx="4083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1">
                <a:solidFill>
                  <a:srgbClr val="0000CC"/>
                </a:solidFill>
                <a:cs typeface="Arial" pitchFamily="34" charset="0"/>
              </a:rPr>
              <a:t>40% lượng nước trong hồ.</a:t>
            </a: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2271713" y="3309938"/>
            <a:ext cx="4205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1">
                <a:solidFill>
                  <a:srgbClr val="0000CC"/>
                </a:solidFill>
                <a:cs typeface="Arial" pitchFamily="34" charset="0"/>
              </a:rPr>
              <a:t>. . . % lượng nước trong hồ?</a:t>
            </a:r>
          </a:p>
        </p:txBody>
      </p:sp>
      <p:sp>
        <p:nvSpPr>
          <p:cNvPr id="21514" name="TextBox 8"/>
          <p:cNvSpPr txBox="1">
            <a:spLocks noChangeArrowheads="1"/>
          </p:cNvSpPr>
          <p:nvPr/>
        </p:nvSpPr>
        <p:spPr bwMode="auto">
          <a:xfrm>
            <a:off x="6705600" y="3200400"/>
            <a:ext cx="147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>
                <a:solidFill>
                  <a:srgbClr val="0000CC"/>
                </a:solidFill>
                <a:cs typeface="Arial" pitchFamily="34" charset="0"/>
              </a:rPr>
              <a:t>(</a:t>
            </a:r>
            <a:r>
              <a:rPr lang="en-US" altLang="en-US" b="1">
                <a:solidFill>
                  <a:srgbClr val="0000CC"/>
                </a:solidFill>
                <a:cs typeface="Arial" pitchFamily="34" charset="0"/>
              </a:rPr>
              <a:t>100%</a:t>
            </a:r>
            <a:r>
              <a:rPr lang="en-US" altLang="en-US">
                <a:solidFill>
                  <a:srgbClr val="0000CC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10257" name="TextBox 8"/>
          <p:cNvSpPr txBox="1">
            <a:spLocks noChangeArrowheads="1"/>
          </p:cNvSpPr>
          <p:nvPr/>
        </p:nvSpPr>
        <p:spPr bwMode="auto">
          <a:xfrm>
            <a:off x="3125788" y="3743325"/>
            <a:ext cx="2055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US" b="1" u="sng">
                <a:solidFill>
                  <a:srgbClr val="FF0000"/>
                </a:solidFill>
                <a:cs typeface="Arial" pitchFamily="34" charset="0"/>
              </a:rPr>
              <a:t>Bài giải</a:t>
            </a:r>
          </a:p>
        </p:txBody>
      </p:sp>
      <p:sp>
        <p:nvSpPr>
          <p:cNvPr id="36" name="TextBox 8"/>
          <p:cNvSpPr txBox="1">
            <a:spLocks noChangeArrowheads="1"/>
          </p:cNvSpPr>
          <p:nvPr/>
        </p:nvSpPr>
        <p:spPr bwMode="auto">
          <a:xfrm>
            <a:off x="1447800" y="4170363"/>
            <a:ext cx="792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>
                <a:cs typeface="Arial" pitchFamily="34" charset="0"/>
              </a:rPr>
              <a:t>Hai ngày đầu máy bơm hút được là:</a:t>
            </a:r>
          </a:p>
        </p:txBody>
      </p:sp>
      <p:sp>
        <p:nvSpPr>
          <p:cNvPr id="37" name="TextBox 8"/>
          <p:cNvSpPr txBox="1">
            <a:spLocks noChangeArrowheads="1"/>
          </p:cNvSpPr>
          <p:nvPr/>
        </p:nvSpPr>
        <p:spPr bwMode="auto">
          <a:xfrm>
            <a:off x="1457325" y="4627563"/>
            <a:ext cx="631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>
                <a:cs typeface="Arial" pitchFamily="34" charset="0"/>
              </a:rPr>
              <a:t>35% + 40% = 75% (lượng nước trong hồ).</a:t>
            </a:r>
          </a:p>
        </p:txBody>
      </p:sp>
      <p:sp>
        <p:nvSpPr>
          <p:cNvPr id="38" name="TextBox 8"/>
          <p:cNvSpPr txBox="1">
            <a:spLocks noChangeArrowheads="1"/>
          </p:cNvSpPr>
          <p:nvPr/>
        </p:nvSpPr>
        <p:spPr bwMode="auto">
          <a:xfrm>
            <a:off x="1371600" y="5084763"/>
            <a:ext cx="502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>
                <a:cs typeface="Arial" pitchFamily="34" charset="0"/>
              </a:rPr>
              <a:t>Ngày thứ ba máy bơm hút được là:</a:t>
            </a:r>
          </a:p>
        </p:txBody>
      </p:sp>
      <p:sp>
        <p:nvSpPr>
          <p:cNvPr id="39" name="TextBox 8"/>
          <p:cNvSpPr txBox="1">
            <a:spLocks noChangeArrowheads="1"/>
          </p:cNvSpPr>
          <p:nvPr/>
        </p:nvSpPr>
        <p:spPr bwMode="auto">
          <a:xfrm>
            <a:off x="1371600" y="5557838"/>
            <a:ext cx="647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>
                <a:cs typeface="Arial" pitchFamily="34" charset="0"/>
              </a:rPr>
              <a:t>100% - 75% = 25% (lượng nước trong hồ).</a:t>
            </a:r>
          </a:p>
        </p:txBody>
      </p:sp>
      <p:sp>
        <p:nvSpPr>
          <p:cNvPr id="40" name="TextBox 8"/>
          <p:cNvSpPr txBox="1">
            <a:spLocks noChangeArrowheads="1"/>
          </p:cNvSpPr>
          <p:nvPr/>
        </p:nvSpPr>
        <p:spPr bwMode="auto">
          <a:xfrm>
            <a:off x="3124200" y="6015038"/>
            <a:ext cx="510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>
                <a:cs typeface="Arial" pitchFamily="34" charset="0"/>
              </a:rPr>
              <a:t>Đáp số : 25% lượng nước trong hồ</a:t>
            </a:r>
            <a:r>
              <a:rPr lang="en-US" altLang="en-US">
                <a:solidFill>
                  <a:srgbClr val="FF000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21521" name="TextBox 1"/>
          <p:cNvSpPr txBox="1">
            <a:spLocks noChangeArrowheads="1"/>
          </p:cNvSpPr>
          <p:nvPr/>
        </p:nvSpPr>
        <p:spPr bwMode="auto">
          <a:xfrm>
            <a:off x="0" y="1762125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altLang="en-US" b="1"/>
              <a:t>Bài 3:</a:t>
            </a:r>
          </a:p>
        </p:txBody>
      </p:sp>
      <p:sp>
        <p:nvSpPr>
          <p:cNvPr id="21522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1523" name="Text Box 6"/>
          <p:cNvSpPr txBox="1">
            <a:spLocks noChangeArrowheads="1"/>
          </p:cNvSpPr>
          <p:nvPr/>
        </p:nvSpPr>
        <p:spPr bwMode="auto">
          <a:xfrm>
            <a:off x="0" y="55403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B19C8"/>
                </a:solidFill>
              </a:rPr>
              <a:t>Toán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524" name="Text Box 17"/>
          <p:cNvSpPr txBox="1">
            <a:spLocks noChangeArrowheads="1"/>
          </p:cNvSpPr>
          <p:nvPr/>
        </p:nvSpPr>
        <p:spPr bwMode="auto">
          <a:xfrm>
            <a:off x="0" y="102393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Luyện tập chung</a:t>
            </a:r>
            <a:endParaRPr lang="en-US" altLang="en-US" sz="2800" b="1"/>
          </a:p>
        </p:txBody>
      </p:sp>
      <p:sp>
        <p:nvSpPr>
          <p:cNvPr id="21525" name="TextBox 1"/>
          <p:cNvSpPr txBox="1">
            <a:spLocks noChangeArrowheads="1"/>
          </p:cNvSpPr>
          <p:nvPr/>
        </p:nvSpPr>
        <p:spPr bwMode="auto">
          <a:xfrm>
            <a:off x="1828800" y="228600"/>
            <a:ext cx="601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ea typeface="SimSun" pitchFamily="2" charset="-122"/>
              </a:rPr>
              <a:t>Thứ  Ba  ngày  26  tháng 12  năm 2023</a:t>
            </a:r>
          </a:p>
          <a:p>
            <a:endParaRPr lang="en-US"/>
          </a:p>
        </p:txBody>
      </p:sp>
      <p:sp>
        <p:nvSpPr>
          <p:cNvPr id="21526" name="TextBox 1"/>
          <p:cNvSpPr txBox="1">
            <a:spLocks noChangeArrowheads="1"/>
          </p:cNvSpPr>
          <p:nvPr/>
        </p:nvSpPr>
        <p:spPr bwMode="auto">
          <a:xfrm>
            <a:off x="2057400" y="1608138"/>
            <a:ext cx="343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Tóm tắt</a:t>
            </a:r>
          </a:p>
        </p:txBody>
      </p:sp>
      <p:sp>
        <p:nvSpPr>
          <p:cNvPr id="21527" name="TextBox 2"/>
          <p:cNvSpPr txBox="1">
            <a:spLocks noChangeArrowheads="1"/>
          </p:cNvSpPr>
          <p:nvPr/>
        </p:nvSpPr>
        <p:spPr bwMode="auto">
          <a:xfrm>
            <a:off x="533400" y="37846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Cách 1:</a:t>
            </a:r>
          </a:p>
        </p:txBody>
      </p:sp>
    </p:spTree>
    <p:extLst>
      <p:ext uri="{BB962C8B-B14F-4D97-AF65-F5344CB8AC3E}">
        <p14:creationId xmlns:p14="http://schemas.microsoft.com/office/powerpoint/2010/main" val="269632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/>
      <p:bldP spid="36" grpId="0"/>
      <p:bldP spid="37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8"/>
          <p:cNvSpPr txBox="1">
            <a:spLocks noChangeArrowheads="1"/>
          </p:cNvSpPr>
          <p:nvPr/>
        </p:nvSpPr>
        <p:spPr bwMode="auto">
          <a:xfrm>
            <a:off x="76200" y="2378075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1">
                <a:solidFill>
                  <a:srgbClr val="0000CC"/>
                </a:solidFill>
                <a:cs typeface="Arial" pitchFamily="34" charset="0"/>
              </a:rPr>
              <a:t>+ Ngày thứ nhất:</a:t>
            </a:r>
          </a:p>
        </p:txBody>
      </p:sp>
      <p:sp>
        <p:nvSpPr>
          <p:cNvPr id="22531" name="TextBox 8"/>
          <p:cNvSpPr txBox="1">
            <a:spLocks noChangeArrowheads="1"/>
          </p:cNvSpPr>
          <p:nvPr/>
        </p:nvSpPr>
        <p:spPr bwMode="auto">
          <a:xfrm>
            <a:off x="76200" y="2832100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1">
                <a:solidFill>
                  <a:srgbClr val="0000CC"/>
                </a:solidFill>
                <a:cs typeface="Arial" pitchFamily="34" charset="0"/>
              </a:rPr>
              <a:t>+ Ngày thứ hai:</a:t>
            </a:r>
          </a:p>
        </p:txBody>
      </p:sp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76200" y="3292475"/>
            <a:ext cx="2487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1">
                <a:solidFill>
                  <a:srgbClr val="0000CC"/>
                </a:solidFill>
                <a:cs typeface="Arial" pitchFamily="34" charset="0"/>
              </a:rPr>
              <a:t>+ Ngày thứ ba:</a:t>
            </a:r>
          </a:p>
        </p:txBody>
      </p:sp>
      <p:sp>
        <p:nvSpPr>
          <p:cNvPr id="29" name="Right Brace 28">
            <a:extLst>
              <a:ext uri="{FF2B5EF4-FFF2-40B4-BE49-F238E27FC236}"/>
            </a:extLst>
          </p:cNvPr>
          <p:cNvSpPr/>
          <p:nvPr/>
        </p:nvSpPr>
        <p:spPr>
          <a:xfrm>
            <a:off x="6400800" y="2514600"/>
            <a:ext cx="190500" cy="1219200"/>
          </a:xfrm>
          <a:prstGeom prst="rightBrace">
            <a:avLst>
              <a:gd name="adj1" fmla="val 30000"/>
              <a:gd name="adj2" fmla="val 4509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 sz="2000">
              <a:solidFill>
                <a:srgbClr val="3366FF"/>
              </a:solidFill>
              <a:latin typeface="Times New Roman"/>
            </a:endParaRPr>
          </a:p>
        </p:txBody>
      </p:sp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6629400" y="2743200"/>
            <a:ext cx="200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1">
                <a:solidFill>
                  <a:srgbClr val="0000CC"/>
                </a:solidFill>
                <a:cs typeface="Arial" pitchFamily="34" charset="0"/>
              </a:rPr>
              <a:t>hút hết nước.</a:t>
            </a:r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2514600" y="237490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1">
                <a:solidFill>
                  <a:srgbClr val="0000CC"/>
                </a:solidFill>
                <a:cs typeface="Arial" pitchFamily="34" charset="0"/>
              </a:rPr>
              <a:t>35% lượng nước trong hồ.</a:t>
            </a: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2393950" y="2846388"/>
            <a:ext cx="4083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1">
                <a:solidFill>
                  <a:srgbClr val="0000CC"/>
                </a:solidFill>
                <a:cs typeface="Arial" pitchFamily="34" charset="0"/>
              </a:rPr>
              <a:t>40% lượng nước trong hồ.</a:t>
            </a:r>
          </a:p>
        </p:txBody>
      </p:sp>
      <p:sp>
        <p:nvSpPr>
          <p:cNvPr id="22537" name="TextBox 8"/>
          <p:cNvSpPr txBox="1">
            <a:spLocks noChangeArrowheads="1"/>
          </p:cNvSpPr>
          <p:nvPr/>
        </p:nvSpPr>
        <p:spPr bwMode="auto">
          <a:xfrm>
            <a:off x="2271713" y="3309938"/>
            <a:ext cx="4205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1">
                <a:solidFill>
                  <a:srgbClr val="0000CC"/>
                </a:solidFill>
                <a:cs typeface="Arial" pitchFamily="34" charset="0"/>
              </a:rPr>
              <a:t>. . . % lượng nước trong hồ?</a:t>
            </a:r>
          </a:p>
        </p:txBody>
      </p:sp>
      <p:sp>
        <p:nvSpPr>
          <p:cNvPr id="11274" name="TextBox 8"/>
          <p:cNvSpPr txBox="1">
            <a:spLocks noChangeArrowheads="1"/>
          </p:cNvSpPr>
          <p:nvPr/>
        </p:nvSpPr>
        <p:spPr bwMode="auto">
          <a:xfrm>
            <a:off x="6705600" y="3200400"/>
            <a:ext cx="147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>
                <a:solidFill>
                  <a:srgbClr val="0000CC"/>
                </a:solidFill>
                <a:cs typeface="Arial" pitchFamily="34" charset="0"/>
              </a:rPr>
              <a:t>(</a:t>
            </a:r>
            <a:r>
              <a:rPr lang="en-US" altLang="en-US" b="1">
                <a:solidFill>
                  <a:srgbClr val="0000CC"/>
                </a:solidFill>
                <a:cs typeface="Arial" pitchFamily="34" charset="0"/>
              </a:rPr>
              <a:t>100%</a:t>
            </a:r>
            <a:r>
              <a:rPr lang="en-US" altLang="en-US">
                <a:solidFill>
                  <a:srgbClr val="0000CC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10257" name="TextBox 8"/>
          <p:cNvSpPr txBox="1">
            <a:spLocks noChangeArrowheads="1"/>
          </p:cNvSpPr>
          <p:nvPr/>
        </p:nvSpPr>
        <p:spPr bwMode="auto">
          <a:xfrm>
            <a:off x="3125788" y="3743325"/>
            <a:ext cx="2055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US" b="1" u="sng">
                <a:solidFill>
                  <a:srgbClr val="FF0000"/>
                </a:solidFill>
                <a:cs typeface="Arial" pitchFamily="34" charset="0"/>
              </a:rPr>
              <a:t>Bài giải</a:t>
            </a:r>
          </a:p>
        </p:txBody>
      </p:sp>
      <p:sp>
        <p:nvSpPr>
          <p:cNvPr id="36" name="TextBox 8"/>
          <p:cNvSpPr txBox="1">
            <a:spLocks noChangeArrowheads="1"/>
          </p:cNvSpPr>
          <p:nvPr/>
        </p:nvSpPr>
        <p:spPr bwMode="auto">
          <a:xfrm>
            <a:off x="990600" y="4170363"/>
            <a:ext cx="792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>
                <a:cs typeface="Arial" pitchFamily="34" charset="0"/>
              </a:rPr>
              <a:t>Sau khi bơm ngày đầu, lượng nước trong hồ còn lại là:</a:t>
            </a:r>
          </a:p>
        </p:txBody>
      </p:sp>
      <p:sp>
        <p:nvSpPr>
          <p:cNvPr id="37" name="TextBox 8"/>
          <p:cNvSpPr txBox="1">
            <a:spLocks noChangeArrowheads="1"/>
          </p:cNvSpPr>
          <p:nvPr/>
        </p:nvSpPr>
        <p:spPr bwMode="auto">
          <a:xfrm>
            <a:off x="1457325" y="4627563"/>
            <a:ext cx="631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>
                <a:cs typeface="Arial" pitchFamily="34" charset="0"/>
              </a:rPr>
              <a:t>100% - 35% = 65% (lượng nước trong hồ).</a:t>
            </a:r>
          </a:p>
        </p:txBody>
      </p:sp>
      <p:sp>
        <p:nvSpPr>
          <p:cNvPr id="38" name="TextBox 8"/>
          <p:cNvSpPr txBox="1">
            <a:spLocks noChangeArrowheads="1"/>
          </p:cNvSpPr>
          <p:nvPr/>
        </p:nvSpPr>
        <p:spPr bwMode="auto">
          <a:xfrm>
            <a:off x="1355725" y="5065713"/>
            <a:ext cx="502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>
                <a:cs typeface="Arial" pitchFamily="34" charset="0"/>
              </a:rPr>
              <a:t>Ngày thứ ba máy bơm hút được là:</a:t>
            </a:r>
          </a:p>
        </p:txBody>
      </p:sp>
      <p:sp>
        <p:nvSpPr>
          <p:cNvPr id="39" name="TextBox 8"/>
          <p:cNvSpPr txBox="1">
            <a:spLocks noChangeArrowheads="1"/>
          </p:cNvSpPr>
          <p:nvPr/>
        </p:nvSpPr>
        <p:spPr bwMode="auto">
          <a:xfrm>
            <a:off x="1371600" y="5557838"/>
            <a:ext cx="647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>
                <a:cs typeface="Arial" pitchFamily="34" charset="0"/>
              </a:rPr>
              <a:t>65% - 40% = 25% (lượng nước trong hồ)</a:t>
            </a:r>
            <a:r>
              <a:rPr lang="en-US" altLang="en-US">
                <a:solidFill>
                  <a:srgbClr val="6600CC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40" name="TextBox 8"/>
          <p:cNvSpPr txBox="1">
            <a:spLocks noChangeArrowheads="1"/>
          </p:cNvSpPr>
          <p:nvPr/>
        </p:nvSpPr>
        <p:spPr bwMode="auto">
          <a:xfrm>
            <a:off x="3124200" y="6015038"/>
            <a:ext cx="510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>
                <a:cs typeface="Arial" pitchFamily="34" charset="0"/>
              </a:rPr>
              <a:t>Đáp số : 25% lượng nước trong</a:t>
            </a:r>
            <a:r>
              <a:rPr lang="en-US" altLang="en-US" b="1">
                <a:cs typeface="Arial" pitchFamily="34" charset="0"/>
              </a:rPr>
              <a:t> </a:t>
            </a:r>
            <a:r>
              <a:rPr lang="en-US" altLang="en-US">
                <a:cs typeface="Arial" pitchFamily="34" charset="0"/>
              </a:rPr>
              <a:t>hồ</a:t>
            </a:r>
            <a:r>
              <a:rPr lang="en-US" altLang="en-US">
                <a:solidFill>
                  <a:srgbClr val="FF000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22545" name="TextBox 1"/>
          <p:cNvSpPr txBox="1">
            <a:spLocks noChangeArrowheads="1"/>
          </p:cNvSpPr>
          <p:nvPr/>
        </p:nvSpPr>
        <p:spPr bwMode="auto">
          <a:xfrm>
            <a:off x="0" y="1762125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altLang="en-US" b="1">
                <a:solidFill>
                  <a:srgbClr val="FF0000"/>
                </a:solidFill>
              </a:rPr>
              <a:t>Bài 3:</a:t>
            </a:r>
          </a:p>
        </p:txBody>
      </p:sp>
      <p:sp>
        <p:nvSpPr>
          <p:cNvPr id="22546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2547" name="Text Box 6"/>
          <p:cNvSpPr txBox="1">
            <a:spLocks noChangeArrowheads="1"/>
          </p:cNvSpPr>
          <p:nvPr/>
        </p:nvSpPr>
        <p:spPr bwMode="auto">
          <a:xfrm>
            <a:off x="0" y="55403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B19C8"/>
                </a:solidFill>
              </a:rPr>
              <a:t>Toán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548" name="Text Box 17"/>
          <p:cNvSpPr txBox="1">
            <a:spLocks noChangeArrowheads="1"/>
          </p:cNvSpPr>
          <p:nvPr/>
        </p:nvSpPr>
        <p:spPr bwMode="auto">
          <a:xfrm>
            <a:off x="0" y="102393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Luyện tập chung</a:t>
            </a:r>
            <a:endParaRPr lang="en-US" altLang="en-US" sz="2800" b="1"/>
          </a:p>
        </p:txBody>
      </p:sp>
      <p:sp>
        <p:nvSpPr>
          <p:cNvPr id="22549" name="TextBox 1"/>
          <p:cNvSpPr txBox="1">
            <a:spLocks noChangeArrowheads="1"/>
          </p:cNvSpPr>
          <p:nvPr/>
        </p:nvSpPr>
        <p:spPr bwMode="auto">
          <a:xfrm>
            <a:off x="2271713" y="304800"/>
            <a:ext cx="5957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ea typeface="SimSun" pitchFamily="2" charset="-122"/>
              </a:rPr>
              <a:t>Thứ  Ba  ngày  26  tháng 12  năm 2023</a:t>
            </a:r>
          </a:p>
          <a:p>
            <a:endParaRPr lang="en-US"/>
          </a:p>
        </p:txBody>
      </p:sp>
      <p:sp>
        <p:nvSpPr>
          <p:cNvPr id="22550" name="TextBox 1"/>
          <p:cNvSpPr txBox="1">
            <a:spLocks noChangeArrowheads="1"/>
          </p:cNvSpPr>
          <p:nvPr/>
        </p:nvSpPr>
        <p:spPr bwMode="auto">
          <a:xfrm>
            <a:off x="533400" y="3810000"/>
            <a:ext cx="2030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Cách 2:</a:t>
            </a:r>
          </a:p>
        </p:txBody>
      </p:sp>
      <p:sp>
        <p:nvSpPr>
          <p:cNvPr id="22551" name="TextBox 2"/>
          <p:cNvSpPr txBox="1">
            <a:spLocks noChangeArrowheads="1"/>
          </p:cNvSpPr>
          <p:nvPr/>
        </p:nvSpPr>
        <p:spPr bwMode="auto">
          <a:xfrm>
            <a:off x="2057400" y="1962150"/>
            <a:ext cx="289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Tóm tắt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5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1270" grpId="0"/>
      <p:bldP spid="11274" grpId="0"/>
      <p:bldP spid="10257" grpId="0"/>
      <p:bldP spid="36" grpId="0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8"/>
          <p:cNvSpPr txBox="1">
            <a:spLocks noChangeArrowheads="1"/>
          </p:cNvSpPr>
          <p:nvPr/>
        </p:nvSpPr>
        <p:spPr bwMode="auto">
          <a:xfrm>
            <a:off x="76200" y="1752600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itchFamily="2" charset="2"/>
              <a:buChar char="v"/>
            </a:pPr>
            <a:r>
              <a:rPr lang="en-US" altLang="en-US" sz="2800" b="1">
                <a:solidFill>
                  <a:srgbClr val="FF0000"/>
                </a:solidFill>
                <a:cs typeface="Arial" pitchFamily="34" charset="0"/>
              </a:rPr>
              <a:t>Bài 4: </a:t>
            </a:r>
            <a:r>
              <a:rPr lang="en-US" altLang="en-US" sz="2800" b="1">
                <a:solidFill>
                  <a:srgbClr val="0000CC"/>
                </a:solidFill>
                <a:cs typeface="Arial" pitchFamily="34" charset="0"/>
              </a:rPr>
              <a:t>Khoanh vào chữ đặt trước kết quả đúng:</a:t>
            </a:r>
          </a:p>
        </p:txBody>
      </p:sp>
      <p:sp>
        <p:nvSpPr>
          <p:cNvPr id="23555" name="TextBox 8"/>
          <p:cNvSpPr txBox="1">
            <a:spLocks noChangeArrowheads="1"/>
          </p:cNvSpPr>
          <p:nvPr/>
        </p:nvSpPr>
        <p:spPr bwMode="auto">
          <a:xfrm>
            <a:off x="1600200" y="2452688"/>
            <a:ext cx="317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800" b="1">
                <a:solidFill>
                  <a:srgbClr val="0000CC"/>
                </a:solidFill>
                <a:cs typeface="Arial" pitchFamily="34" charset="0"/>
              </a:rPr>
              <a:t>805m</a:t>
            </a:r>
            <a:r>
              <a:rPr lang="en-US" altLang="en-US" sz="2800" b="1" baseline="30000">
                <a:solidFill>
                  <a:srgbClr val="0000CC"/>
                </a:solidFill>
                <a:cs typeface="Arial" pitchFamily="34" charset="0"/>
              </a:rPr>
              <a:t>2 </a:t>
            </a:r>
            <a:r>
              <a:rPr lang="en-US" altLang="en-US" sz="2800" b="1">
                <a:solidFill>
                  <a:srgbClr val="0000CC"/>
                </a:solidFill>
                <a:cs typeface="Arial" pitchFamily="34" charset="0"/>
              </a:rPr>
              <a:t>=  . . .   ha.</a:t>
            </a:r>
          </a:p>
        </p:txBody>
      </p:sp>
      <p:sp>
        <p:nvSpPr>
          <p:cNvPr id="43" name="TextBox 8"/>
          <p:cNvSpPr txBox="1">
            <a:spLocks noChangeArrowheads="1"/>
          </p:cNvSpPr>
          <p:nvPr/>
        </p:nvSpPr>
        <p:spPr bwMode="auto">
          <a:xfrm>
            <a:off x="381000" y="3057525"/>
            <a:ext cx="632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800" b="1">
                <a:solidFill>
                  <a:srgbClr val="FF0000"/>
                </a:solidFill>
                <a:cs typeface="Arial" pitchFamily="34" charset="0"/>
              </a:rPr>
              <a:t>Số thích hợp để viết vào chỗ chấm là:</a:t>
            </a:r>
          </a:p>
        </p:txBody>
      </p:sp>
      <p:sp>
        <p:nvSpPr>
          <p:cNvPr id="44" name="TextBox 8"/>
          <p:cNvSpPr txBox="1">
            <a:spLocks noChangeArrowheads="1"/>
          </p:cNvSpPr>
          <p:nvPr/>
        </p:nvSpPr>
        <p:spPr bwMode="auto">
          <a:xfrm>
            <a:off x="990600" y="3595688"/>
            <a:ext cx="1587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800" b="1">
                <a:solidFill>
                  <a:srgbClr val="0000CC"/>
                </a:solidFill>
                <a:cs typeface="Arial" pitchFamily="34" charset="0"/>
              </a:rPr>
              <a:t>A.  80,5</a:t>
            </a:r>
          </a:p>
        </p:txBody>
      </p:sp>
      <p:sp>
        <p:nvSpPr>
          <p:cNvPr id="45" name="TextBox 8"/>
          <p:cNvSpPr txBox="1">
            <a:spLocks noChangeArrowheads="1"/>
          </p:cNvSpPr>
          <p:nvPr/>
        </p:nvSpPr>
        <p:spPr bwMode="auto">
          <a:xfrm>
            <a:off x="3517900" y="3595688"/>
            <a:ext cx="1587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800" b="1">
                <a:solidFill>
                  <a:srgbClr val="0000CC"/>
                </a:solidFill>
                <a:cs typeface="Arial" pitchFamily="34" charset="0"/>
              </a:rPr>
              <a:t>B.  8,05</a:t>
            </a:r>
          </a:p>
        </p:txBody>
      </p:sp>
      <p:sp>
        <p:nvSpPr>
          <p:cNvPr id="46" name="TextBox 8"/>
          <p:cNvSpPr txBox="1">
            <a:spLocks noChangeArrowheads="1"/>
          </p:cNvSpPr>
          <p:nvPr/>
        </p:nvSpPr>
        <p:spPr bwMode="auto">
          <a:xfrm>
            <a:off x="990600" y="4281488"/>
            <a:ext cx="205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800" b="1">
                <a:solidFill>
                  <a:srgbClr val="0000CC"/>
                </a:solidFill>
                <a:cs typeface="Arial" pitchFamily="34" charset="0"/>
              </a:rPr>
              <a:t>C</a:t>
            </a:r>
            <a:r>
              <a:rPr lang="en-US" altLang="en-US" sz="2800" b="1">
                <a:cs typeface="Arial" pitchFamily="34" charset="0"/>
              </a:rPr>
              <a:t>.  </a:t>
            </a:r>
            <a:r>
              <a:rPr lang="en-US" altLang="en-US" sz="2800" b="1">
                <a:solidFill>
                  <a:srgbClr val="0000FF"/>
                </a:solidFill>
                <a:cs typeface="Arial" pitchFamily="34" charset="0"/>
              </a:rPr>
              <a:t>0,805</a:t>
            </a:r>
          </a:p>
        </p:txBody>
      </p:sp>
      <p:sp>
        <p:nvSpPr>
          <p:cNvPr id="47" name="TextBox 8"/>
          <p:cNvSpPr txBox="1">
            <a:spLocks noChangeArrowheads="1"/>
          </p:cNvSpPr>
          <p:nvPr/>
        </p:nvSpPr>
        <p:spPr bwMode="auto">
          <a:xfrm>
            <a:off x="3517900" y="4281488"/>
            <a:ext cx="2095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800" b="1">
                <a:solidFill>
                  <a:srgbClr val="0000CC"/>
                </a:solidFill>
                <a:cs typeface="Arial" pitchFamily="34" charset="0"/>
              </a:rPr>
              <a:t>D</a:t>
            </a:r>
            <a:r>
              <a:rPr lang="en-US" altLang="en-US" sz="2800" b="1">
                <a:cs typeface="Arial" pitchFamily="34" charset="0"/>
              </a:rPr>
              <a:t>.  </a:t>
            </a:r>
            <a:r>
              <a:rPr lang="en-US" altLang="en-US" sz="2800" b="1">
                <a:solidFill>
                  <a:srgbClr val="0000FF"/>
                </a:solidFill>
                <a:cs typeface="Arial" pitchFamily="34" charset="0"/>
              </a:rPr>
              <a:t>0,0805</a:t>
            </a:r>
          </a:p>
        </p:txBody>
      </p:sp>
      <p:sp>
        <p:nvSpPr>
          <p:cNvPr id="48" name="Oval 47">
            <a:extLst>
              <a:ext uri="{FF2B5EF4-FFF2-40B4-BE49-F238E27FC236}"/>
            </a:extLst>
          </p:cNvPr>
          <p:cNvSpPr/>
          <p:nvPr/>
        </p:nvSpPr>
        <p:spPr>
          <a:xfrm>
            <a:off x="3532188" y="43434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>
              <a:latin typeface="Times New Roman"/>
            </a:endParaRPr>
          </a:p>
        </p:txBody>
      </p:sp>
      <p:cxnSp>
        <p:nvCxnSpPr>
          <p:cNvPr id="16" name="Straight Connector 15">
            <a:extLst>
              <a:ext uri="{FF2B5EF4-FFF2-40B4-BE49-F238E27FC236}"/>
            </a:extLst>
          </p:cNvPr>
          <p:cNvCxnSpPr/>
          <p:nvPr/>
        </p:nvCxnSpPr>
        <p:spPr>
          <a:xfrm>
            <a:off x="1716088" y="2209800"/>
            <a:ext cx="10969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/>
            </a:extLst>
          </p:cNvPr>
          <p:cNvCxnSpPr/>
          <p:nvPr/>
        </p:nvCxnSpPr>
        <p:spPr>
          <a:xfrm flipV="1">
            <a:off x="3719513" y="2195513"/>
            <a:ext cx="3886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4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3565" name="Text Box 6"/>
          <p:cNvSpPr txBox="1">
            <a:spLocks noChangeArrowheads="1"/>
          </p:cNvSpPr>
          <p:nvPr/>
        </p:nvSpPr>
        <p:spPr bwMode="auto">
          <a:xfrm>
            <a:off x="0" y="55403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B19C8"/>
                </a:solidFill>
              </a:rPr>
              <a:t>Toán</a:t>
            </a:r>
            <a:r>
              <a:rPr lang="en-US" altLang="en-US" sz="2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566" name="Text Box 17"/>
          <p:cNvSpPr txBox="1">
            <a:spLocks noChangeArrowheads="1"/>
          </p:cNvSpPr>
          <p:nvPr/>
        </p:nvSpPr>
        <p:spPr bwMode="auto">
          <a:xfrm>
            <a:off x="0" y="1011238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Luyện tập chung</a:t>
            </a:r>
            <a:endParaRPr lang="en-US" altLang="en-US" sz="3200" b="1"/>
          </a:p>
        </p:txBody>
      </p:sp>
      <p:sp>
        <p:nvSpPr>
          <p:cNvPr id="23567" name="TextBox 1"/>
          <p:cNvSpPr txBox="1">
            <a:spLocks noChangeArrowheads="1"/>
          </p:cNvSpPr>
          <p:nvPr/>
        </p:nvSpPr>
        <p:spPr bwMode="auto">
          <a:xfrm>
            <a:off x="2019300" y="381000"/>
            <a:ext cx="6667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ea typeface="SimSun" pitchFamily="2" charset="-122"/>
              </a:rPr>
              <a:t>Thứ  Ba  ngày  26  tháng 12  năm 2023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2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4" grpId="1"/>
      <p:bldP spid="45" grpId="0"/>
      <p:bldP spid="45" grpId="1"/>
      <p:bldP spid="46" grpId="0"/>
      <p:bldP spid="46" grpId="1"/>
      <p:bldP spid="47" grpId="0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228600" y="2447925"/>
            <a:ext cx="845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cs typeface="Arial" pitchFamily="34" charset="0"/>
              </a:rPr>
              <a:t>- Về nhà xem lại bài đã làm.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152400" y="3048000"/>
            <a:ext cx="8686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cs typeface="Arial" pitchFamily="34" charset="0"/>
              </a:rPr>
              <a:t>- Chuẩn bị: Giới thiệu máy tính bỏ túi (trang 81).</a:t>
            </a:r>
          </a:p>
          <a:p>
            <a:pPr algn="just" eaLnBrk="1" hangingPunct="1"/>
            <a:r>
              <a:rPr lang="en-US" altLang="en-US" sz="2800" b="1">
                <a:solidFill>
                  <a:srgbClr val="0000CC"/>
                </a:solidFill>
                <a:cs typeface="Arial" pitchFamily="34" charset="0"/>
              </a:rPr>
              <a:t>- Chuẩn bị đem theo máy tính bỏ túi loại đơn giản.</a:t>
            </a:r>
          </a:p>
        </p:txBody>
      </p:sp>
      <p:sp>
        <p:nvSpPr>
          <p:cNvPr id="24580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0" y="55403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B19C8"/>
                </a:solidFill>
              </a:rPr>
              <a:t>Toán</a:t>
            </a:r>
            <a:r>
              <a:rPr lang="en-US" altLang="en-US" sz="2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582" name="Text Box 17"/>
          <p:cNvSpPr txBox="1">
            <a:spLocks noChangeArrowheads="1"/>
          </p:cNvSpPr>
          <p:nvPr/>
        </p:nvSpPr>
        <p:spPr bwMode="auto">
          <a:xfrm>
            <a:off x="0" y="1030288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Luyện tập chung</a:t>
            </a:r>
            <a:endParaRPr lang="en-US" altLang="en-US" sz="3200" b="1"/>
          </a:p>
        </p:txBody>
      </p:sp>
      <p:sp>
        <p:nvSpPr>
          <p:cNvPr id="24583" name="TextBox 1"/>
          <p:cNvSpPr txBox="1">
            <a:spLocks noChangeArrowheads="1"/>
          </p:cNvSpPr>
          <p:nvPr/>
        </p:nvSpPr>
        <p:spPr bwMode="auto">
          <a:xfrm>
            <a:off x="1981200" y="304800"/>
            <a:ext cx="571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ea typeface="SimSun" pitchFamily="2" charset="-122"/>
              </a:rPr>
              <a:t>Thứ  Ba  ngày  26  tháng 12  năm 2023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8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0" grpId="0"/>
      <p:bldP spid="205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-2286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 descr="taochu_bgr_4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8718">
            <a:off x="304800" y="29718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2763" y="1735138"/>
            <a:ext cx="60261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5605" name="Picture 6" descr="bFLOWERblu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bFLOWERwhit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86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bFLOWERr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86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36"/>
          <p:cNvSpPr>
            <a:spLocks noChangeArrowheads="1"/>
          </p:cNvSpPr>
          <p:nvPr/>
        </p:nvSpPr>
        <p:spPr bwMode="auto">
          <a:xfrm>
            <a:off x="0" y="14288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089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6" rIns="68570" bIns="34286">
            <a:spAutoFit/>
          </a:bodyPr>
          <a:lstStyle>
            <a:lvl1pPr defTabSz="6858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8580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858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858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858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3600" b="1">
                <a:solidFill>
                  <a:srgbClr val="FF0000"/>
                </a:solidFill>
                <a:ea typeface="SimSun" pitchFamily="2" charset="-122"/>
              </a:rPr>
              <a:t>Thứ  Ba  ngày  26  tháng 12  năm 2023</a:t>
            </a:r>
          </a:p>
          <a:p>
            <a:pPr algn="ctr"/>
            <a:r>
              <a:rPr lang="en-US" altLang="zh-CN" sz="3200" b="1">
                <a:solidFill>
                  <a:srgbClr val="FF0000"/>
                </a:solidFill>
                <a:ea typeface="SimSun" pitchFamily="2" charset="-122"/>
              </a:rPr>
              <a:t>Luyện tập chung</a:t>
            </a:r>
          </a:p>
          <a:p>
            <a:pPr algn="ctr"/>
            <a:r>
              <a:rPr lang="en-US" altLang="zh-CN" sz="2400">
                <a:ea typeface="SimSun" pitchFamily="2" charset="-122"/>
              </a:rPr>
              <a:t>( Trang 80)</a:t>
            </a:r>
          </a:p>
          <a:p>
            <a:r>
              <a:rPr lang="en-US" altLang="zh-CN" sz="3600" b="1">
                <a:solidFill>
                  <a:srgbClr val="FF0000"/>
                </a:solidFill>
                <a:ea typeface="SimSun" pitchFamily="2" charset="-122"/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661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 descr="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06"/>
          <a:stretch>
            <a:fillRect/>
          </a:stretch>
        </p:blipFill>
        <p:spPr bwMode="auto">
          <a:xfrm>
            <a:off x="12700" y="0"/>
            <a:ext cx="91186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4" descr="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20"/>
          <a:stretch>
            <a:fillRect/>
          </a:stretch>
        </p:blipFill>
        <p:spPr bwMode="auto">
          <a:xfrm>
            <a:off x="0" y="517525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33600" y="20638"/>
            <a:ext cx="48768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0" tIns="38400" rIns="76800" bIns="384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5000">
                <a:solidFill>
                  <a:srgbClr val="E17067"/>
                </a:solidFill>
                <a:latin typeface="UTM Showcard"/>
                <a:cs typeface="Times New Roman" pitchFamily="18" charset="0"/>
              </a:rPr>
              <a:t>KHỞI ĐỘNG</a:t>
            </a:r>
          </a:p>
        </p:txBody>
      </p:sp>
      <p:sp>
        <p:nvSpPr>
          <p:cNvPr id="16" name="ĐC SHARE MIỄN PHÍ BỞI NK POWERSKILLS3"/>
          <p:cNvSpPr>
            <a:spLocks noChangeArrowheads="1"/>
          </p:cNvSpPr>
          <p:nvPr/>
        </p:nvSpPr>
        <p:spPr bwMode="auto">
          <a:xfrm>
            <a:off x="1697038" y="1479550"/>
            <a:ext cx="5749925" cy="1244600"/>
          </a:xfrm>
          <a:prstGeom prst="roundRect">
            <a:avLst>
              <a:gd name="adj" fmla="val 16667"/>
            </a:avLst>
          </a:prstGeom>
          <a:solidFill>
            <a:srgbClr val="98E2DB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pPr algn="just"/>
            <a:r>
              <a:rPr lang="en-US" altLang="en-US" sz="3400" b="1">
                <a:solidFill>
                  <a:srgbClr val="002060"/>
                </a:solidFill>
                <a:cs typeface="Arial" pitchFamily="34" charset="0"/>
              </a:rPr>
              <a:t> 1. Giá trị biểu thức: </a:t>
            </a:r>
          </a:p>
          <a:p>
            <a:pPr algn="ctr"/>
            <a:r>
              <a:rPr lang="en-US" altLang="en-US" sz="3400" b="1">
                <a:solidFill>
                  <a:srgbClr val="002060"/>
                </a:solidFill>
                <a:cs typeface="Arial" pitchFamily="34" charset="0"/>
              </a:rPr>
              <a:t>18 : 5 = ?</a:t>
            </a:r>
          </a:p>
        </p:txBody>
      </p:sp>
      <p:sp>
        <p:nvSpPr>
          <p:cNvPr id="19" name="d - 9Slide.vn">
            <a:extLst>
              <a:ext uri="{FF2B5EF4-FFF2-40B4-BE49-F238E27FC236}"/>
            </a:extLst>
          </p:cNvPr>
          <p:cNvSpPr/>
          <p:nvPr/>
        </p:nvSpPr>
        <p:spPr>
          <a:xfrm>
            <a:off x="4762500" y="4529138"/>
            <a:ext cx="2454275" cy="1028700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r>
              <a:rPr lang="en-US" sz="3400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3,8</a:t>
            </a:r>
          </a:p>
        </p:txBody>
      </p:sp>
      <p:sp>
        <p:nvSpPr>
          <p:cNvPr id="20" name="c - 9Slide.vn">
            <a:extLst>
              <a:ext uri="{FF2B5EF4-FFF2-40B4-BE49-F238E27FC236}"/>
            </a:extLst>
          </p:cNvPr>
          <p:cNvSpPr/>
          <p:nvPr/>
        </p:nvSpPr>
        <p:spPr>
          <a:xfrm>
            <a:off x="4727575" y="3290888"/>
            <a:ext cx="2454275" cy="1030287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r>
              <a:rPr lang="en-US" sz="3400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3,7</a:t>
            </a:r>
          </a:p>
        </p:txBody>
      </p:sp>
      <p:sp>
        <p:nvSpPr>
          <p:cNvPr id="21" name="b - 9Slide.vn">
            <a:extLst>
              <a:ext uri="{FF2B5EF4-FFF2-40B4-BE49-F238E27FC236}"/>
            </a:extLst>
          </p:cNvPr>
          <p:cNvSpPr/>
          <p:nvPr/>
        </p:nvSpPr>
        <p:spPr>
          <a:xfrm>
            <a:off x="1714500" y="4529138"/>
            <a:ext cx="2454275" cy="1028700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r>
              <a:rPr lang="en-US" sz="3400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3,6</a:t>
            </a:r>
          </a:p>
        </p:txBody>
      </p:sp>
      <p:sp>
        <p:nvSpPr>
          <p:cNvPr id="22" name="a - 9Slide.vn">
            <a:extLst>
              <a:ext uri="{FF2B5EF4-FFF2-40B4-BE49-F238E27FC236}"/>
            </a:extLst>
          </p:cNvPr>
          <p:cNvSpPr/>
          <p:nvPr/>
        </p:nvSpPr>
        <p:spPr>
          <a:xfrm>
            <a:off x="1714500" y="3325813"/>
            <a:ext cx="2454275" cy="1028700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r>
              <a:rPr lang="en-US" sz="3400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3,5</a:t>
            </a:r>
          </a:p>
        </p:txBody>
      </p:sp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3911600" y="3484563"/>
            <a:ext cx="6477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CẤM BUÔN BÁN, CẤM REUP2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3813175" y="4567238"/>
            <a:ext cx="795338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3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6934200" y="4598988"/>
            <a:ext cx="6477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4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6937375" y="3403600"/>
            <a:ext cx="6477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9150"/>
            <a:ext cx="2438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595563"/>
            <a:ext cx="2832100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9150"/>
            <a:ext cx="2438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9150"/>
            <a:ext cx="2438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2777" r="67703" b="61676"/>
          <a:stretch>
            <a:fillRect/>
          </a:stretch>
        </p:blipFill>
        <p:spPr bwMode="auto">
          <a:xfrm>
            <a:off x="-3175" y="4476750"/>
            <a:ext cx="23907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3" r="4666"/>
          <a:stretch>
            <a:fillRect/>
          </a:stretch>
        </p:blipFill>
        <p:spPr bwMode="auto">
          <a:xfrm>
            <a:off x="-1314450" y="0"/>
            <a:ext cx="124301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85981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93345E-7 4.70493E-6 L 1.17476 -0.00371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2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32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2" grpId="0" animBg="1"/>
      <p:bldP spid="22" grpId="1" animBg="1"/>
      <p:bldP spid="2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" descr="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06"/>
          <a:stretch>
            <a:fillRect/>
          </a:stretch>
        </p:blipFill>
        <p:spPr bwMode="auto">
          <a:xfrm>
            <a:off x="12700" y="0"/>
            <a:ext cx="91186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4" descr="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20"/>
          <a:stretch>
            <a:fillRect/>
          </a:stretch>
        </p:blipFill>
        <p:spPr bwMode="auto">
          <a:xfrm>
            <a:off x="0" y="5175250"/>
            <a:ext cx="914558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ĐC SHARE MIỄN PHÍ BỞI NK POWERSKILLS3">
            <a:extLst>
              <a:ext uri="{FF2B5EF4-FFF2-40B4-BE49-F238E27FC236}"/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306634" y="1032227"/>
            <a:ext cx="6530731" cy="2460848"/>
          </a:xfrm>
          <a:prstGeom prst="roundRect">
            <a:avLst/>
          </a:prstGeom>
          <a:blipFill rotWithShape="1">
            <a:blip r:embed="rId7"/>
            <a:stretch>
              <a:fillRect l="-928" r="-928"/>
            </a:stretch>
          </a:blipFill>
          <a:ln w="38100"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" name="d - 9Slide.vn">
            <a:extLst>
              <a:ext uri="{FF2B5EF4-FFF2-40B4-BE49-F238E27FC236}"/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34071" y="4492650"/>
            <a:ext cx="2454843" cy="1029003"/>
          </a:xfrm>
          <a:prstGeom prst="round2DiagRect">
            <a:avLst/>
          </a:prstGeom>
          <a:blipFill rotWithShape="1">
            <a:blip r:embed="rId8"/>
            <a:stretch>
              <a:fillRect/>
            </a:stretch>
          </a:blipFill>
          <a:ln w="57150">
            <a:solidFill>
              <a:srgbClr val="7DC8BD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c - 9Slide.vn">
            <a:extLst>
              <a:ext uri="{FF2B5EF4-FFF2-40B4-BE49-F238E27FC236}"/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99215" y="3255680"/>
            <a:ext cx="2454843" cy="1029003"/>
          </a:xfrm>
          <a:prstGeom prst="round2DiagRect">
            <a:avLst/>
          </a:prstGeom>
          <a:blipFill rotWithShape="1">
            <a:blip r:embed="rId9"/>
            <a:stretch>
              <a:fillRect/>
            </a:stretch>
          </a:blipFill>
          <a:ln w="57150">
            <a:solidFill>
              <a:srgbClr val="7DC8BD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" name="b - 9Slide.vn">
            <a:extLst>
              <a:ext uri="{FF2B5EF4-FFF2-40B4-BE49-F238E27FC236}"/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85546" y="4492650"/>
            <a:ext cx="2454842" cy="1029003"/>
          </a:xfrm>
          <a:prstGeom prst="round2DiagRect">
            <a:avLst/>
          </a:prstGeom>
          <a:blipFill rotWithShape="1">
            <a:blip r:embed="rId10"/>
            <a:stretch>
              <a:fillRect/>
            </a:stretch>
          </a:blipFill>
          <a:ln w="57150">
            <a:solidFill>
              <a:srgbClr val="7DC8BD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" name="a - 9Slide.vn">
            <a:extLst>
              <a:ext uri="{FF2B5EF4-FFF2-40B4-BE49-F238E27FC236}"/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85546" y="3289408"/>
            <a:ext cx="2454842" cy="1029003"/>
          </a:xfrm>
          <a:prstGeom prst="round2DiagRect">
            <a:avLst/>
          </a:prstGeom>
          <a:blipFill rotWithShape="1">
            <a:blip r:embed="rId11"/>
            <a:stretch>
              <a:fillRect/>
            </a:stretch>
          </a:blipFill>
          <a:ln w="57150">
            <a:solidFill>
              <a:srgbClr val="7DC8BD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3983038" y="3449638"/>
            <a:ext cx="6477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CẤM BUÔN BÁN, CẤM REUP2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6845300" y="3289300"/>
            <a:ext cx="79533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3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7005638" y="4564063"/>
            <a:ext cx="6477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4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3898900" y="4564063"/>
            <a:ext cx="6477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9150"/>
            <a:ext cx="2438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595563"/>
            <a:ext cx="2832100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9150"/>
            <a:ext cx="2438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9150"/>
            <a:ext cx="2438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2777" r="67703" b="61676"/>
          <a:stretch>
            <a:fillRect/>
          </a:stretch>
        </p:blipFill>
        <p:spPr bwMode="auto">
          <a:xfrm>
            <a:off x="-3175" y="4476750"/>
            <a:ext cx="23907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810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2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3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3" descr="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06"/>
          <a:stretch>
            <a:fillRect/>
          </a:stretch>
        </p:blipFill>
        <p:spPr bwMode="auto">
          <a:xfrm>
            <a:off x="12700" y="0"/>
            <a:ext cx="91186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4" descr="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20"/>
          <a:stretch>
            <a:fillRect/>
          </a:stretch>
        </p:blipFill>
        <p:spPr bwMode="auto">
          <a:xfrm>
            <a:off x="0" y="5175250"/>
            <a:ext cx="914558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Google Shape;166;p1">
            <a:extLst>
              <a:ext uri="{FF2B5EF4-FFF2-40B4-BE49-F238E27FC236}"/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59163" y="1089438"/>
            <a:ext cx="6866425" cy="1520945"/>
          </a:xfrm>
          <a:prstGeom prst="roundRect">
            <a:avLst/>
          </a:prstGeom>
          <a:blipFill rotWithShape="1">
            <a:blip r:embed="rId7"/>
            <a:stretch>
              <a:fillRect l="-1589" t="-784" r="-1500" b="-1569"/>
            </a:stretch>
          </a:blipFill>
          <a:ln w="38100"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1" name="d - 9Slide.vn">
            <a:extLst>
              <a:ext uri="{FF2B5EF4-FFF2-40B4-BE49-F238E27FC236}"/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41150" y="5003498"/>
            <a:ext cx="2713210" cy="1028258"/>
          </a:xfrm>
          <a:prstGeom prst="roundRect">
            <a:avLst/>
          </a:prstGeom>
          <a:blipFill rotWithShape="1">
            <a:blip r:embed="rId8"/>
            <a:stretch>
              <a:fillRect/>
            </a:stretch>
          </a:blipFill>
          <a:ln w="57150">
            <a:solidFill>
              <a:srgbClr val="7DC8BD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2" name="c - 9Slide.vn">
            <a:extLst>
              <a:ext uri="{FF2B5EF4-FFF2-40B4-BE49-F238E27FC236}"/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9763" y="5052923"/>
            <a:ext cx="1904644" cy="1078595"/>
          </a:xfrm>
          <a:prstGeom prst="roundRect">
            <a:avLst/>
          </a:prstGeom>
          <a:blipFill rotWithShape="1">
            <a:blip r:embed="rId9"/>
            <a:stretch>
              <a:fillRect l="-3115"/>
            </a:stretch>
          </a:blipFill>
          <a:ln w="57150">
            <a:solidFill>
              <a:srgbClr val="7DC8BD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3" name="b - 9Slide.vn">
            <a:extLst>
              <a:ext uri="{FF2B5EF4-FFF2-40B4-BE49-F238E27FC236}"/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41150" y="3312649"/>
            <a:ext cx="1742126" cy="1029003"/>
          </a:xfrm>
          <a:prstGeom prst="roundRect">
            <a:avLst/>
          </a:prstGeom>
          <a:blipFill rotWithShape="1">
            <a:blip r:embed="rId10"/>
            <a:stretch>
              <a:fillRect l="-3051"/>
            </a:stretch>
          </a:blipFill>
          <a:ln w="57150">
            <a:solidFill>
              <a:srgbClr val="7DC8BD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4" name="a - 9Slide.vn">
            <a:extLst>
              <a:ext uri="{FF2B5EF4-FFF2-40B4-BE49-F238E27FC236}"/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21996" y="3362073"/>
            <a:ext cx="1915806" cy="1029003"/>
          </a:xfrm>
          <a:prstGeom prst="roundRect">
            <a:avLst/>
          </a:prstGeom>
          <a:blipFill rotWithShape="1">
            <a:blip r:embed="rId11"/>
            <a:stretch>
              <a:fillRect/>
            </a:stretch>
          </a:blipFill>
          <a:ln w="57150">
            <a:solidFill>
              <a:srgbClr val="7DC8BD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65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6645275" y="3467100"/>
            <a:ext cx="6477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6645275" y="5138738"/>
            <a:ext cx="795338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3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3944938" y="5316538"/>
            <a:ext cx="647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4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3810000" y="3359150"/>
            <a:ext cx="6477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9150"/>
            <a:ext cx="2438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595563"/>
            <a:ext cx="2832100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9150"/>
            <a:ext cx="2438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3359150"/>
            <a:ext cx="243681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2777" r="67703" b="61676"/>
          <a:stretch>
            <a:fillRect/>
          </a:stretch>
        </p:blipFill>
        <p:spPr bwMode="auto">
          <a:xfrm>
            <a:off x="-103188" y="4216400"/>
            <a:ext cx="202088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93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8"/>
          <p:cNvSpPr txBox="1">
            <a:spLocks noChangeArrowheads="1"/>
          </p:cNvSpPr>
          <p:nvPr/>
        </p:nvSpPr>
        <p:spPr bwMode="auto">
          <a:xfrm>
            <a:off x="152400" y="1706563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itchFamily="2" charset="2"/>
              <a:buChar char="v"/>
            </a:pPr>
            <a:r>
              <a:rPr lang="en-US" altLang="en-US" sz="2800" b="1" dirty="0" err="1">
                <a:solidFill>
                  <a:srgbClr val="FF0000"/>
                </a:solidFill>
                <a:cs typeface="Arial" pitchFamily="34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cs typeface="Arial" pitchFamily="34" charset="0"/>
              </a:rPr>
              <a:t> 1: 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Viết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các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hỗn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sau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thành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thập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:</a:t>
            </a:r>
          </a:p>
        </p:txBody>
      </p:sp>
      <p:cxnSp>
        <p:nvCxnSpPr>
          <p:cNvPr id="54" name="Straight Connector 53">
            <a:extLst>
              <a:ext uri="{FF2B5EF4-FFF2-40B4-BE49-F238E27FC236}"/>
            </a:extLst>
          </p:cNvPr>
          <p:cNvCxnSpPr/>
          <p:nvPr/>
        </p:nvCxnSpPr>
        <p:spPr>
          <a:xfrm>
            <a:off x="3073400" y="2147888"/>
            <a:ext cx="96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/>
            </a:extLst>
          </p:cNvPr>
          <p:cNvCxnSpPr/>
          <p:nvPr/>
        </p:nvCxnSpPr>
        <p:spPr>
          <a:xfrm>
            <a:off x="4800600" y="2182813"/>
            <a:ext cx="2895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71600" y="2286000"/>
          <a:ext cx="7112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3" imgW="304536" imgH="393359" progId="Equation.DSMT4">
                  <p:embed/>
                </p:oleObj>
              </mc:Choice>
              <mc:Fallback>
                <p:oleObj name="Equation" r:id="rId3" imgW="304536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0"/>
                        <a:ext cx="7112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8"/>
          <p:cNvSpPr txBox="1">
            <a:spLocks noChangeArrowheads="1"/>
          </p:cNvSpPr>
          <p:nvPr/>
        </p:nvSpPr>
        <p:spPr bwMode="auto">
          <a:xfrm>
            <a:off x="2286000" y="2463800"/>
            <a:ext cx="15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3200" b="1">
                <a:cs typeface="Arial" pitchFamily="34" charset="0"/>
              </a:rPr>
              <a:t>;  </a:t>
            </a:r>
            <a:endParaRPr lang="en-US" altLang="en-US" sz="3200">
              <a:cs typeface="Arial" pitchFamily="34" charset="0"/>
            </a:endParaRPr>
          </a:p>
        </p:txBody>
      </p:sp>
      <p:sp>
        <p:nvSpPr>
          <p:cNvPr id="63" name="TextBox 8"/>
          <p:cNvSpPr txBox="1">
            <a:spLocks noChangeArrowheads="1"/>
          </p:cNvSpPr>
          <p:nvPr/>
        </p:nvSpPr>
        <p:spPr bwMode="auto">
          <a:xfrm>
            <a:off x="3657600" y="2463800"/>
            <a:ext cx="15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3200" b="1">
                <a:cs typeface="Arial" pitchFamily="34" charset="0"/>
              </a:rPr>
              <a:t>;  </a:t>
            </a:r>
            <a:endParaRPr lang="en-US" altLang="en-US" sz="3200">
              <a:cs typeface="Arial" pitchFamily="34" charset="0"/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4267200" y="2225675"/>
          <a:ext cx="7112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5" imgW="304536" imgH="393359" progId="Equation.DSMT4">
                  <p:embed/>
                </p:oleObj>
              </mc:Choice>
              <mc:Fallback>
                <p:oleObj name="Equation" r:id="rId5" imgW="304536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25675"/>
                        <a:ext cx="7112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8"/>
          <p:cNvSpPr txBox="1">
            <a:spLocks noChangeArrowheads="1"/>
          </p:cNvSpPr>
          <p:nvPr/>
        </p:nvSpPr>
        <p:spPr bwMode="auto">
          <a:xfrm>
            <a:off x="5257800" y="2463800"/>
            <a:ext cx="15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3200" b="1">
                <a:cs typeface="Arial" pitchFamily="34" charset="0"/>
              </a:rPr>
              <a:t>;  </a:t>
            </a:r>
            <a:endParaRPr lang="en-US" altLang="en-US" sz="3200">
              <a:cs typeface="Arial" pitchFamily="34" charset="0"/>
            </a:endParaRPr>
          </a:p>
        </p:txBody>
      </p:sp>
      <p:sp>
        <p:nvSpPr>
          <p:cNvPr id="67" name="TextBox 8"/>
          <p:cNvSpPr txBox="1">
            <a:spLocks noChangeArrowheads="1"/>
          </p:cNvSpPr>
          <p:nvPr/>
        </p:nvSpPr>
        <p:spPr bwMode="auto">
          <a:xfrm>
            <a:off x="6553200" y="2362200"/>
            <a:ext cx="15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cs typeface="Arial" pitchFamily="34" charset="0"/>
              </a:rPr>
              <a:t> </a:t>
            </a:r>
            <a:endParaRPr lang="en-US" altLang="en-US" sz="3200" dirty="0">
              <a:cs typeface="Arial" pitchFamily="34" charset="0"/>
            </a:endParaRPr>
          </a:p>
        </p:txBody>
      </p:sp>
      <p:sp>
        <p:nvSpPr>
          <p:cNvPr id="14349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4350" name="Text Box 6"/>
          <p:cNvSpPr txBox="1">
            <a:spLocks noChangeArrowheads="1"/>
          </p:cNvSpPr>
          <p:nvPr/>
        </p:nvSpPr>
        <p:spPr bwMode="auto">
          <a:xfrm>
            <a:off x="0" y="55403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B19C8"/>
                </a:solidFill>
              </a:rPr>
              <a:t>Toán</a:t>
            </a:r>
            <a:r>
              <a:rPr lang="en-US" altLang="en-US" sz="2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0" y="1023938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Luyện tập chung</a:t>
            </a:r>
            <a:endParaRPr lang="en-US" altLang="en-US" sz="3200" b="1"/>
          </a:p>
        </p:txBody>
      </p:sp>
      <p:sp>
        <p:nvSpPr>
          <p:cNvPr id="14352" name="TextBox 2"/>
          <p:cNvSpPr txBox="1">
            <a:spLocks noChangeArrowheads="1"/>
          </p:cNvSpPr>
          <p:nvPr/>
        </p:nvSpPr>
        <p:spPr bwMode="auto">
          <a:xfrm>
            <a:off x="1524000" y="152400"/>
            <a:ext cx="624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ea typeface="SimSun" pitchFamily="2" charset="-122"/>
              </a:rPr>
              <a:t>Thứ  Ba  ngày  26  tháng 12  năm 2023</a:t>
            </a:r>
          </a:p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638800" y="2225675"/>
          <a:ext cx="77946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7" imgW="304560" imgH="393480" progId="Equation.DSMT4">
                  <p:embed/>
                </p:oleObj>
              </mc:Choice>
              <mc:Fallback>
                <p:oleObj name="Equation" r:id="rId7" imgW="304560" imgH="39348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25675"/>
                        <a:ext cx="779463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794000" y="2225675"/>
          <a:ext cx="7112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8" imgW="304560" imgH="393480" progId="Equation.DSMT4">
                  <p:embed/>
                </p:oleObj>
              </mc:Choice>
              <mc:Fallback>
                <p:oleObj name="Equation" r:id="rId8" imgW="304560" imgH="39348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2225675"/>
                        <a:ext cx="7112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266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8"/>
          <p:cNvSpPr txBox="1">
            <a:spLocks noChangeArrowheads="1"/>
          </p:cNvSpPr>
          <p:nvPr/>
        </p:nvSpPr>
        <p:spPr bwMode="auto">
          <a:xfrm>
            <a:off x="76200" y="160020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itchFamily="2" charset="2"/>
              <a:buChar char="v"/>
            </a:pPr>
            <a:r>
              <a:rPr lang="en-US" altLang="en-US" sz="2800" b="1">
                <a:solidFill>
                  <a:srgbClr val="FF0000"/>
                </a:solidFill>
                <a:cs typeface="Arial" pitchFamily="34" charset="0"/>
              </a:rPr>
              <a:t>Bài 1: </a:t>
            </a:r>
            <a:r>
              <a:rPr lang="en-US" altLang="en-US" sz="2800" b="1">
                <a:solidFill>
                  <a:srgbClr val="0000CC"/>
                </a:solidFill>
                <a:cs typeface="Arial" pitchFamily="34" charset="0"/>
              </a:rPr>
              <a:t>Viết các hỗn số sau thành số thập phân:</a:t>
            </a:r>
          </a:p>
        </p:txBody>
      </p:sp>
      <p:cxnSp>
        <p:nvCxnSpPr>
          <p:cNvPr id="54" name="Straight Connector 53">
            <a:extLst>
              <a:ext uri="{FF2B5EF4-FFF2-40B4-BE49-F238E27FC236}"/>
            </a:extLst>
          </p:cNvPr>
          <p:cNvCxnSpPr/>
          <p:nvPr/>
        </p:nvCxnSpPr>
        <p:spPr>
          <a:xfrm>
            <a:off x="2906713" y="2063750"/>
            <a:ext cx="930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/>
            </a:extLst>
          </p:cNvPr>
          <p:cNvCxnSpPr/>
          <p:nvPr/>
        </p:nvCxnSpPr>
        <p:spPr>
          <a:xfrm>
            <a:off x="4678363" y="2057400"/>
            <a:ext cx="27892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648623"/>
              </p:ext>
            </p:extLst>
          </p:nvPr>
        </p:nvGraphicFramePr>
        <p:xfrm>
          <a:off x="1066800" y="2119313"/>
          <a:ext cx="74453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" name="Equation" r:id="rId3" imgW="279279" imgH="393529" progId="Equation.DSMT4">
                  <p:embed/>
                </p:oleObj>
              </mc:Choice>
              <mc:Fallback>
                <p:oleObj name="Equation" r:id="rId3" imgW="27927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19313"/>
                        <a:ext cx="744537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226082"/>
              </p:ext>
            </p:extLst>
          </p:nvPr>
        </p:nvGraphicFramePr>
        <p:xfrm>
          <a:off x="2146300" y="3873356"/>
          <a:ext cx="744538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" name="Equation" r:id="rId5" imgW="279279" imgH="393529" progId="Equation.DSMT4">
                  <p:embed/>
                </p:oleObj>
              </mc:Choice>
              <mc:Fallback>
                <p:oleObj name="Equation" r:id="rId5" imgW="27927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3873356"/>
                        <a:ext cx="744538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727411"/>
              </p:ext>
            </p:extLst>
          </p:nvPr>
        </p:nvGraphicFramePr>
        <p:xfrm>
          <a:off x="2840038" y="3945467"/>
          <a:ext cx="9969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" name="Equation" r:id="rId7" imgW="482391" imgH="393529" progId="Equation.DSMT4">
                  <p:embed/>
                </p:oleObj>
              </mc:Choice>
              <mc:Fallback>
                <p:oleObj name="Equation" r:id="rId7" imgW="48239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8" y="3945467"/>
                        <a:ext cx="9969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134145"/>
              </p:ext>
            </p:extLst>
          </p:nvPr>
        </p:nvGraphicFramePr>
        <p:xfrm>
          <a:off x="3975630" y="4191000"/>
          <a:ext cx="111601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" name="Equation" r:id="rId9" imgW="419100" imgH="190500" progId="Equation.DSMT4">
                  <p:embed/>
                </p:oleObj>
              </mc:Choice>
              <mc:Fallback>
                <p:oleObj name="Equation" r:id="rId9" imgW="419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630" y="4191000"/>
                        <a:ext cx="111601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8"/>
          <p:cNvSpPr txBox="1">
            <a:spLocks noChangeArrowheads="1"/>
          </p:cNvSpPr>
          <p:nvPr/>
        </p:nvSpPr>
        <p:spPr bwMode="auto">
          <a:xfrm>
            <a:off x="114300" y="4876800"/>
            <a:ext cx="1714500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800" b="1" i="1" dirty="0" err="1" smtClean="0">
                <a:solidFill>
                  <a:srgbClr val="0000FF"/>
                </a:solidFill>
                <a:cs typeface="Arial" pitchFamily="34" charset="0"/>
              </a:rPr>
              <a:t>Cách</a:t>
            </a:r>
            <a:r>
              <a:rPr lang="en-US" altLang="en-US" sz="2800" b="1" i="1" dirty="0" smtClean="0">
                <a:solidFill>
                  <a:srgbClr val="0000FF"/>
                </a:solidFill>
                <a:cs typeface="Arial" pitchFamily="34" charset="0"/>
              </a:rPr>
              <a:t> 2:</a:t>
            </a:r>
          </a:p>
          <a:p>
            <a:pPr eaLnBrk="1" hangingPunct="1">
              <a:spcAft>
                <a:spcPts val="600"/>
              </a:spcAft>
            </a:pPr>
            <a:endParaRPr lang="en-US" altLang="en-US" sz="2800" i="1" dirty="0">
              <a:solidFill>
                <a:srgbClr val="0000FF"/>
              </a:solidFill>
              <a:cs typeface="Arial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418853"/>
              </p:ext>
            </p:extLst>
          </p:nvPr>
        </p:nvGraphicFramePr>
        <p:xfrm>
          <a:off x="2225820" y="5410200"/>
          <a:ext cx="701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" name="Equation" r:id="rId11" imgW="279279" imgH="393529" progId="Equation.DSMT4">
                  <p:embed/>
                </p:oleObj>
              </mc:Choice>
              <mc:Fallback>
                <p:oleObj name="Equation" r:id="rId11" imgW="27927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820" y="5410200"/>
                        <a:ext cx="7016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93725"/>
              </p:ext>
            </p:extLst>
          </p:nvPr>
        </p:nvGraphicFramePr>
        <p:xfrm>
          <a:off x="2906713" y="5410200"/>
          <a:ext cx="1308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" name="Equation" r:id="rId13" imgW="520474" imgH="393529" progId="Equation.DSMT4">
                  <p:embed/>
                </p:oleObj>
              </mc:Choice>
              <mc:Fallback>
                <p:oleObj name="Equation" r:id="rId13" imgW="52047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713" y="5410200"/>
                        <a:ext cx="13081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301966"/>
              </p:ext>
            </p:extLst>
          </p:nvPr>
        </p:nvGraphicFramePr>
        <p:xfrm>
          <a:off x="4191000" y="5738278"/>
          <a:ext cx="16922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9" name="Equation" r:id="rId15" imgW="634725" imgH="190417" progId="Equation.DSMT4">
                  <p:embed/>
                </p:oleObj>
              </mc:Choice>
              <mc:Fallback>
                <p:oleObj name="Equation" r:id="rId15" imgW="634725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738278"/>
                        <a:ext cx="1692275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6931"/>
              </p:ext>
            </p:extLst>
          </p:nvPr>
        </p:nvGraphicFramePr>
        <p:xfrm>
          <a:off x="1804556" y="2393156"/>
          <a:ext cx="11160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" name="Equation" r:id="rId17" imgW="419100" imgH="190500" progId="Equation.DSMT4">
                  <p:embed/>
                </p:oleObj>
              </mc:Choice>
              <mc:Fallback>
                <p:oleObj name="Equation" r:id="rId17" imgW="419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556" y="2393156"/>
                        <a:ext cx="1116012" cy="45720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381496"/>
              </p:ext>
            </p:extLst>
          </p:nvPr>
        </p:nvGraphicFramePr>
        <p:xfrm>
          <a:off x="5867400" y="5704052"/>
          <a:ext cx="11922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" name="Equation" r:id="rId19" imgW="419100" imgH="190500" progId="Equation.DSMT4">
                  <p:embed/>
                </p:oleObj>
              </mc:Choice>
              <mc:Fallback>
                <p:oleObj name="Equation" r:id="rId19" imgW="419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704052"/>
                        <a:ext cx="119221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6402" name="Text Box 6"/>
          <p:cNvSpPr txBox="1">
            <a:spLocks noChangeArrowheads="1"/>
          </p:cNvSpPr>
          <p:nvPr/>
        </p:nvSpPr>
        <p:spPr bwMode="auto">
          <a:xfrm>
            <a:off x="0" y="55403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B19C8"/>
                </a:solidFill>
              </a:rPr>
              <a:t>Toán</a:t>
            </a:r>
            <a:r>
              <a:rPr lang="en-US" altLang="en-US" sz="2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403" name="Text Box 17"/>
          <p:cNvSpPr txBox="1">
            <a:spLocks noChangeArrowheads="1"/>
          </p:cNvSpPr>
          <p:nvPr/>
        </p:nvSpPr>
        <p:spPr bwMode="auto">
          <a:xfrm>
            <a:off x="0" y="1023938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Luyện tập chung</a:t>
            </a:r>
            <a:endParaRPr lang="en-US" altLang="en-US" sz="3200" b="1"/>
          </a:p>
        </p:txBody>
      </p:sp>
      <p:sp>
        <p:nvSpPr>
          <p:cNvPr id="16404" name="TextBox 1"/>
          <p:cNvSpPr txBox="1">
            <a:spLocks noChangeArrowheads="1"/>
          </p:cNvSpPr>
          <p:nvPr/>
        </p:nvSpPr>
        <p:spPr bwMode="auto">
          <a:xfrm>
            <a:off x="1981200" y="228600"/>
            <a:ext cx="647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ea typeface="SimSun" pitchFamily="2" charset="-122"/>
              </a:rPr>
              <a:t>Thứ  Ba  ngày  26  tháng 12  năm 2023</a:t>
            </a:r>
          </a:p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4300" y="316739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196247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PSTP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STP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7500" y="5029200"/>
            <a:ext cx="725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err="1" smtClean="0"/>
              <a:t>ố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2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8"/>
          <p:cNvSpPr txBox="1">
            <a:spLocks noChangeArrowheads="1"/>
          </p:cNvSpPr>
          <p:nvPr/>
        </p:nvSpPr>
        <p:spPr bwMode="auto">
          <a:xfrm>
            <a:off x="76200" y="1614488"/>
            <a:ext cx="792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itchFamily="2" charset="2"/>
              <a:buChar char="v"/>
            </a:pPr>
            <a:r>
              <a:rPr lang="en-US" altLang="en-US" sz="2800" b="1">
                <a:solidFill>
                  <a:srgbClr val="FF0000"/>
                </a:solidFill>
                <a:cs typeface="Arial" pitchFamily="34" charset="0"/>
              </a:rPr>
              <a:t>Bài 1: </a:t>
            </a:r>
            <a:r>
              <a:rPr lang="en-US" altLang="en-US" sz="2800" b="1">
                <a:solidFill>
                  <a:srgbClr val="0000CC"/>
                </a:solidFill>
                <a:cs typeface="Arial" pitchFamily="34" charset="0"/>
              </a:rPr>
              <a:t>Viết các hỗn số sau thành số thập phân:</a:t>
            </a:r>
          </a:p>
        </p:txBody>
      </p:sp>
      <p:cxnSp>
        <p:nvCxnSpPr>
          <p:cNvPr id="54" name="Straight Connector 53">
            <a:extLst>
              <a:ext uri="{FF2B5EF4-FFF2-40B4-BE49-F238E27FC236}"/>
            </a:extLst>
          </p:cNvPr>
          <p:cNvCxnSpPr/>
          <p:nvPr/>
        </p:nvCxnSpPr>
        <p:spPr>
          <a:xfrm>
            <a:off x="2895600" y="2057400"/>
            <a:ext cx="963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/>
            </a:extLst>
          </p:cNvPr>
          <p:cNvCxnSpPr/>
          <p:nvPr/>
        </p:nvCxnSpPr>
        <p:spPr>
          <a:xfrm>
            <a:off x="4648200" y="2057400"/>
            <a:ext cx="28654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4800" y="3292475"/>
          <a:ext cx="744538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name="Equation" r:id="rId3" imgW="279279" imgH="393529" progId="Equation.DSMT4">
                  <p:embed/>
                </p:oleObj>
              </mc:Choice>
              <mc:Fallback>
                <p:oleObj name="Equation" r:id="rId3" imgW="27927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92475"/>
                        <a:ext cx="744538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414" name="Straight Connector 2"/>
          <p:cNvCxnSpPr>
            <a:cxnSpLocks noChangeShapeType="1"/>
          </p:cNvCxnSpPr>
          <p:nvPr/>
        </p:nvCxnSpPr>
        <p:spPr bwMode="auto">
          <a:xfrm>
            <a:off x="2438400" y="2286000"/>
            <a:ext cx="0" cy="350520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514600" y="2528888"/>
            <a:ext cx="1612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800" b="1" i="1">
                <a:solidFill>
                  <a:srgbClr val="0000FF"/>
                </a:solidFill>
                <a:cs typeface="Arial" pitchFamily="34" charset="0"/>
              </a:rPr>
              <a:t>Cách 1 :  </a:t>
            </a:r>
            <a:endParaRPr lang="en-US" altLang="en-US" sz="2800" i="1">
              <a:solidFill>
                <a:srgbClr val="0000FF"/>
              </a:solidFill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962400" y="2286000"/>
          <a:ext cx="744538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" name="Equation" r:id="rId5" imgW="279279" imgH="393529" progId="Equation.DSMT4">
                  <p:embed/>
                </p:oleObj>
              </mc:Choice>
              <mc:Fallback>
                <p:oleObj name="Equation" r:id="rId5" imgW="27927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286000"/>
                        <a:ext cx="744538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495800" y="2376488"/>
          <a:ext cx="15224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" name="Equation" r:id="rId7" imgW="571252" imgH="393529" progId="Equation.DSMT4">
                  <p:embed/>
                </p:oleObj>
              </mc:Choice>
              <mc:Fallback>
                <p:oleObj name="Equation" r:id="rId7" imgW="57125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376488"/>
                        <a:ext cx="15224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8"/>
          <p:cNvSpPr txBox="1">
            <a:spLocks noChangeArrowheads="1"/>
          </p:cNvSpPr>
          <p:nvPr/>
        </p:nvSpPr>
        <p:spPr bwMode="auto">
          <a:xfrm>
            <a:off x="2570163" y="3779838"/>
            <a:ext cx="1612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800" b="1" i="1">
                <a:solidFill>
                  <a:srgbClr val="0000FF"/>
                </a:solidFill>
                <a:cs typeface="Arial" pitchFamily="34" charset="0"/>
              </a:rPr>
              <a:t>Cách 2 :  </a:t>
            </a:r>
            <a:endParaRPr lang="en-US" altLang="en-US" sz="2800" i="1">
              <a:solidFill>
                <a:srgbClr val="0000FF"/>
              </a:solidFill>
              <a:cs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4638675" y="3576638"/>
          <a:ext cx="12192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" name="Equation" r:id="rId9" imgW="520474" imgH="393529" progId="Equation.DSMT4">
                  <p:embed/>
                </p:oleObj>
              </mc:Choice>
              <mc:Fallback>
                <p:oleObj name="Equation" r:id="rId9" imgW="52047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3576638"/>
                        <a:ext cx="12192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5638800" y="3811588"/>
          <a:ext cx="16033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" name="Equation" r:id="rId11" imgW="723586" imgH="190417" progId="Equation.DSMT4">
                  <p:embed/>
                </p:oleObj>
              </mc:Choice>
              <mc:Fallback>
                <p:oleObj name="Equation" r:id="rId11" imgW="723586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811588"/>
                        <a:ext cx="160337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73125" y="3629025"/>
          <a:ext cx="12192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" name="Equation" r:id="rId13" imgW="508000" imgH="190500" progId="Equation.DSMT4">
                  <p:embed/>
                </p:oleObj>
              </mc:Choice>
              <mc:Fallback>
                <p:oleObj name="Equation" r:id="rId13" imgW="508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3629025"/>
                        <a:ext cx="1219200" cy="436563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5810250" y="2662238"/>
          <a:ext cx="13525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" name="Equation" r:id="rId15" imgW="508000" imgH="190500" progId="Equation.DSMT4">
                  <p:embed/>
                </p:oleObj>
              </mc:Choice>
              <mc:Fallback>
                <p:oleObj name="Equation" r:id="rId15" imgW="508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2662238"/>
                        <a:ext cx="13525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3903663" y="3513138"/>
          <a:ext cx="74453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" name="Equation" r:id="rId16" imgW="279279" imgH="393529" progId="Equation.DSMT4">
                  <p:embed/>
                </p:oleObj>
              </mc:Choice>
              <mc:Fallback>
                <p:oleObj name="Equation" r:id="rId16" imgW="27927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63" y="3513138"/>
                        <a:ext cx="744537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7315200" y="3836988"/>
          <a:ext cx="12001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" name="Equation" r:id="rId17" imgW="508000" imgH="190500" progId="Equation.DSMT4">
                  <p:embed/>
                </p:oleObj>
              </mc:Choice>
              <mc:Fallback>
                <p:oleObj name="Equation" r:id="rId17" imgW="508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836988"/>
                        <a:ext cx="12001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7426" name="Text Box 6"/>
          <p:cNvSpPr txBox="1">
            <a:spLocks noChangeArrowheads="1"/>
          </p:cNvSpPr>
          <p:nvPr/>
        </p:nvSpPr>
        <p:spPr bwMode="auto">
          <a:xfrm>
            <a:off x="0" y="55403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B19C8"/>
                </a:solidFill>
              </a:rPr>
              <a:t>Toán</a:t>
            </a:r>
            <a:r>
              <a:rPr lang="en-US" altLang="en-US" sz="2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427" name="Text Box 17"/>
          <p:cNvSpPr txBox="1">
            <a:spLocks noChangeArrowheads="1"/>
          </p:cNvSpPr>
          <p:nvPr/>
        </p:nvSpPr>
        <p:spPr bwMode="auto">
          <a:xfrm>
            <a:off x="0" y="1023938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Luyện tập chung</a:t>
            </a:r>
            <a:endParaRPr lang="en-US" altLang="en-US" sz="3200" b="1"/>
          </a:p>
        </p:txBody>
      </p:sp>
      <p:sp>
        <p:nvSpPr>
          <p:cNvPr id="17428" name="TextBox 1"/>
          <p:cNvSpPr txBox="1">
            <a:spLocks noChangeArrowheads="1"/>
          </p:cNvSpPr>
          <p:nvPr/>
        </p:nvSpPr>
        <p:spPr bwMode="auto">
          <a:xfrm>
            <a:off x="2209800" y="228600"/>
            <a:ext cx="579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ea typeface="SimSun" pitchFamily="2" charset="-122"/>
              </a:rPr>
              <a:t>Thứ  Ba  ngày  26  tháng 12  năm 2023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1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8"/>
          <p:cNvSpPr txBox="1">
            <a:spLocks noChangeArrowheads="1"/>
          </p:cNvSpPr>
          <p:nvPr/>
        </p:nvSpPr>
        <p:spPr bwMode="auto">
          <a:xfrm>
            <a:off x="76200" y="1614488"/>
            <a:ext cx="792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itchFamily="2" charset="2"/>
              <a:buChar char="v"/>
            </a:pPr>
            <a:r>
              <a:rPr lang="en-US" altLang="en-US" sz="2800" b="1">
                <a:solidFill>
                  <a:srgbClr val="FF0000"/>
                </a:solidFill>
                <a:cs typeface="Arial" pitchFamily="34" charset="0"/>
              </a:rPr>
              <a:t>Bài 1: </a:t>
            </a:r>
            <a:r>
              <a:rPr lang="en-US" altLang="en-US" sz="2800" b="1">
                <a:solidFill>
                  <a:srgbClr val="0000CC"/>
                </a:solidFill>
                <a:cs typeface="Arial" pitchFamily="34" charset="0"/>
              </a:rPr>
              <a:t>Viết các hỗn số sau thành số thập phân:</a:t>
            </a:r>
          </a:p>
        </p:txBody>
      </p:sp>
      <p:cxnSp>
        <p:nvCxnSpPr>
          <p:cNvPr id="54" name="Straight Connector 53">
            <a:extLst>
              <a:ext uri="{FF2B5EF4-FFF2-40B4-BE49-F238E27FC236}"/>
            </a:extLst>
          </p:cNvPr>
          <p:cNvCxnSpPr/>
          <p:nvPr/>
        </p:nvCxnSpPr>
        <p:spPr>
          <a:xfrm>
            <a:off x="2955925" y="2078038"/>
            <a:ext cx="868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/>
            </a:extLst>
          </p:cNvPr>
          <p:cNvCxnSpPr/>
          <p:nvPr/>
        </p:nvCxnSpPr>
        <p:spPr>
          <a:xfrm>
            <a:off x="4621213" y="2071688"/>
            <a:ext cx="2922587" cy="6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600" y="3368675"/>
          <a:ext cx="8794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" name="Equation" r:id="rId3" imgW="330057" imgH="393529" progId="Equation.DSMT4">
                  <p:embed/>
                </p:oleObj>
              </mc:Choice>
              <mc:Fallback>
                <p:oleObj name="Equation" r:id="rId3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368675"/>
                        <a:ext cx="8794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438" name="Straight Connector 2"/>
          <p:cNvCxnSpPr>
            <a:cxnSpLocks noChangeShapeType="1"/>
          </p:cNvCxnSpPr>
          <p:nvPr/>
        </p:nvCxnSpPr>
        <p:spPr bwMode="auto">
          <a:xfrm>
            <a:off x="2438400" y="2362200"/>
            <a:ext cx="0" cy="365760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438400" y="2605088"/>
            <a:ext cx="1612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800" b="1" i="1">
                <a:solidFill>
                  <a:srgbClr val="0000FF"/>
                </a:solidFill>
                <a:cs typeface="Arial" pitchFamily="34" charset="0"/>
              </a:rPr>
              <a:t>Cách 1 :  </a:t>
            </a:r>
            <a:endParaRPr lang="en-US" altLang="en-US" sz="2800" i="1">
              <a:solidFill>
                <a:srgbClr val="0000FF"/>
              </a:solidFill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495800" y="2487613"/>
          <a:ext cx="13382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" name="Equation" r:id="rId5" imgW="545863" imgH="393529" progId="Equation.DSMT4">
                  <p:embed/>
                </p:oleObj>
              </mc:Choice>
              <mc:Fallback>
                <p:oleObj name="Equation" r:id="rId5" imgW="54586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487613"/>
                        <a:ext cx="133826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2438400" y="3900488"/>
            <a:ext cx="1612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800" b="1" i="1">
                <a:solidFill>
                  <a:srgbClr val="0000FF"/>
                </a:solidFill>
                <a:cs typeface="Arial" pitchFamily="34" charset="0"/>
              </a:rPr>
              <a:t>Cách 2 :  </a:t>
            </a:r>
            <a:endParaRPr lang="en-US" altLang="en-US" sz="2800" i="1">
              <a:solidFill>
                <a:srgbClr val="0000FF"/>
              </a:solidFill>
              <a:cs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4643438" y="3863975"/>
          <a:ext cx="15573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" name="Equation" r:id="rId7" imgW="583947" imgH="393529" progId="Equation.DSMT4">
                  <p:embed/>
                </p:oleObj>
              </mc:Choice>
              <mc:Fallback>
                <p:oleObj name="Equation" r:id="rId7" imgW="58394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863975"/>
                        <a:ext cx="15573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6081713" y="4127500"/>
          <a:ext cx="16002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" name="Equation" r:id="rId9" imgW="698500" imgH="190500" progId="Equation.DSMT4">
                  <p:embed/>
                </p:oleObj>
              </mc:Choice>
              <mc:Fallback>
                <p:oleObj name="Equation" r:id="rId9" imgW="6985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4127500"/>
                        <a:ext cx="16002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984250" y="3684588"/>
          <a:ext cx="129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" name="Equation" r:id="rId11" imgW="508000" imgH="190500" progId="Equation.DSMT4">
                  <p:embed/>
                </p:oleObj>
              </mc:Choice>
              <mc:Fallback>
                <p:oleObj name="Equation" r:id="rId11" imgW="508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3684588"/>
                        <a:ext cx="1295400" cy="45720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3810000" y="2378075"/>
          <a:ext cx="8794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" name="Equation" r:id="rId13" imgW="330057" imgH="393529" progId="Equation.DSMT4">
                  <p:embed/>
                </p:oleObj>
              </mc:Choice>
              <mc:Fallback>
                <p:oleObj name="Equation" r:id="rId13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378075"/>
                        <a:ext cx="8794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851275" y="3733800"/>
          <a:ext cx="8794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" name="Equation" r:id="rId15" imgW="330057" imgH="393529" progId="Equation.DSMT4">
                  <p:embed/>
                </p:oleObj>
              </mc:Choice>
              <mc:Fallback>
                <p:oleObj name="Equation" r:id="rId15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733800"/>
                        <a:ext cx="8794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5624513" y="2720975"/>
          <a:ext cx="1295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" name="Equation" r:id="rId16" imgW="508000" imgH="190500" progId="Equation.DSMT4">
                  <p:embed/>
                </p:oleObj>
              </mc:Choice>
              <mc:Fallback>
                <p:oleObj name="Equation" r:id="rId16" imgW="508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513" y="2720975"/>
                        <a:ext cx="12954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7691438" y="4038600"/>
          <a:ext cx="13716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" name="Equation" r:id="rId18" imgW="508000" imgH="190500" progId="Equation.DSMT4">
                  <p:embed/>
                </p:oleObj>
              </mc:Choice>
              <mc:Fallback>
                <p:oleObj name="Equation" r:id="rId18" imgW="508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438" y="4038600"/>
                        <a:ext cx="13716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8450" name="Text Box 6"/>
          <p:cNvSpPr txBox="1">
            <a:spLocks noChangeArrowheads="1"/>
          </p:cNvSpPr>
          <p:nvPr/>
        </p:nvSpPr>
        <p:spPr bwMode="auto">
          <a:xfrm>
            <a:off x="0" y="55403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B19C8"/>
                </a:solidFill>
              </a:rPr>
              <a:t>Toán</a:t>
            </a:r>
            <a:r>
              <a:rPr lang="en-US" altLang="en-US" sz="2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451" name="Text Box 17"/>
          <p:cNvSpPr txBox="1">
            <a:spLocks noChangeArrowheads="1"/>
          </p:cNvSpPr>
          <p:nvPr/>
        </p:nvSpPr>
        <p:spPr bwMode="auto">
          <a:xfrm>
            <a:off x="0" y="1011238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Luyện tập chung</a:t>
            </a:r>
            <a:endParaRPr lang="en-US" altLang="en-US" sz="3200" b="1"/>
          </a:p>
        </p:txBody>
      </p:sp>
      <p:sp>
        <p:nvSpPr>
          <p:cNvPr id="18452" name="TextBox 1"/>
          <p:cNvSpPr txBox="1">
            <a:spLocks noChangeArrowheads="1"/>
          </p:cNvSpPr>
          <p:nvPr/>
        </p:nvSpPr>
        <p:spPr bwMode="auto">
          <a:xfrm>
            <a:off x="2514600" y="304800"/>
            <a:ext cx="617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ea typeface="SimSun" pitchFamily="2" charset="-122"/>
              </a:rPr>
              <a:t>Thứ  Ba  ngày  26  tháng 12  năm 2023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14267164"/>
  <p:tag name="KSO_WM_UNIT_PLACING_PICTURE_USER_VIEWPORT" val="{&quot;height&quot;:6600,&quot;width&quot;:1584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14267164"/>
  <p:tag name="KSO_WM_UNIT_PLACING_PICTURE_USER_VIEWPORT" val="{&quot;height&quot;:6600,&quot;width&quot;:1584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14267164"/>
  <p:tag name="KSO_WM_UNIT_PLACING_PICTURE_USER_VIEWPORT" val="{&quot;height&quot;:6600,&quot;width&quot;:15840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</TotalTime>
  <Words>755</Words>
  <Application>Microsoft Office PowerPoint</Application>
  <PresentationFormat>On-screen Show (4:3)</PresentationFormat>
  <Paragraphs>133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Concourse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thầy, cô và các em học sinh!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</dc:creator>
  <cp:lastModifiedBy>KHC</cp:lastModifiedBy>
  <cp:revision>17</cp:revision>
  <dcterms:created xsi:type="dcterms:W3CDTF">2023-12-19T06:28:38Z</dcterms:created>
  <dcterms:modified xsi:type="dcterms:W3CDTF">2023-12-24T03:44:59Z</dcterms:modified>
</cp:coreProperties>
</file>