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Nunito Bold" panose="020B0604020202020204" charset="0"/>
      <p:regular r:id="rId13"/>
    </p:embeddedFont>
    <p:embeddedFont>
      <p:font typeface="Nunito Bold Bold" panose="020B0604020202020204" charset="0"/>
      <p:regular r:id="rId14"/>
    </p:embeddedFont>
    <p:embeddedFont>
      <p:font typeface="Asap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sap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75.svg"/><Relationship Id="rId10" Type="http://schemas.openxmlformats.org/officeDocument/2006/relationships/image" Target="../media/image21.svg"/><Relationship Id="rId4" Type="http://schemas.openxmlformats.org/officeDocument/2006/relationships/image" Target="../media/image27.svg"/><Relationship Id="rId9" Type="http://schemas.openxmlformats.org/officeDocument/2006/relationships/image" Target="../media/image11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50.svg"/><Relationship Id="rId19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26.png"/><Relationship Id="rId1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8.png"/><Relationship Id="rId18" Type="http://schemas.openxmlformats.org/officeDocument/2006/relationships/image" Target="../media/image39.svg"/><Relationship Id="rId26" Type="http://schemas.openxmlformats.org/officeDocument/2006/relationships/image" Target="../media/image17.svg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33.svg"/><Relationship Id="rId17" Type="http://schemas.openxmlformats.org/officeDocument/2006/relationships/image" Target="../media/image20.png"/><Relationship Id="rId25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24" Type="http://schemas.openxmlformats.org/officeDocument/2006/relationships/image" Target="../media/image23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2.png"/><Relationship Id="rId28" Type="http://schemas.openxmlformats.org/officeDocument/2006/relationships/image" Target="../media/image21.svg"/><Relationship Id="rId10" Type="http://schemas.openxmlformats.org/officeDocument/2006/relationships/image" Target="../media/image31.svg"/><Relationship Id="rId19" Type="http://schemas.openxmlformats.org/officeDocument/2006/relationships/image" Target="../media/image21.png"/><Relationship Id="rId4" Type="http://schemas.openxmlformats.org/officeDocument/2006/relationships/image" Target="../media/image25.svg"/><Relationship Id="rId9" Type="http://schemas.openxmlformats.org/officeDocument/2006/relationships/image" Target="../media/image16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11.png"/><Relationship Id="rId30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9.png"/><Relationship Id="rId18" Type="http://schemas.openxmlformats.org/officeDocument/2006/relationships/image" Target="../media/image41.svg"/><Relationship Id="rId26" Type="http://schemas.openxmlformats.org/officeDocument/2006/relationships/image" Target="../media/image19.svg"/><Relationship Id="rId3" Type="http://schemas.openxmlformats.org/officeDocument/2006/relationships/image" Target="../media/image13.png"/><Relationship Id="rId21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17" Type="http://schemas.openxmlformats.org/officeDocument/2006/relationships/image" Target="../media/image21.png"/><Relationship Id="rId25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3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image" Target="../media/image11.png"/><Relationship Id="rId10" Type="http://schemas.openxmlformats.org/officeDocument/2006/relationships/image" Target="../media/image33.svg"/><Relationship Id="rId19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17.png"/><Relationship Id="rId14" Type="http://schemas.openxmlformats.org/officeDocument/2006/relationships/image" Target="../media/image37.svg"/><Relationship Id="rId22" Type="http://schemas.openxmlformats.org/officeDocument/2006/relationships/image" Target="../media/image17.svg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4.png"/><Relationship Id="rId18" Type="http://schemas.openxmlformats.org/officeDocument/2006/relationships/image" Target="../media/image50.svg"/><Relationship Id="rId26" Type="http://schemas.openxmlformats.org/officeDocument/2006/relationships/image" Target="../media/image21.svg"/><Relationship Id="rId3" Type="http://schemas.openxmlformats.org/officeDocument/2006/relationships/image" Target="../media/image24.png"/><Relationship Id="rId21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39.svg"/><Relationship Id="rId17" Type="http://schemas.openxmlformats.org/officeDocument/2006/relationships/image" Target="../media/image26.png"/><Relationship Id="rId25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48.svg"/><Relationship Id="rId20" Type="http://schemas.openxmlformats.org/officeDocument/2006/relationships/image" Target="../media/image15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24" Type="http://schemas.openxmlformats.org/officeDocument/2006/relationships/image" Target="../media/image17.svg"/><Relationship Id="rId32" Type="http://schemas.openxmlformats.org/officeDocument/2006/relationships/image" Target="../media/image13.sv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23" Type="http://schemas.openxmlformats.org/officeDocument/2006/relationships/image" Target="../media/image9.png"/><Relationship Id="rId28" Type="http://schemas.openxmlformats.org/officeDocument/2006/relationships/image" Target="../media/image19.svg"/><Relationship Id="rId10" Type="http://schemas.openxmlformats.org/officeDocument/2006/relationships/image" Target="../media/image37.svg"/><Relationship Id="rId19" Type="http://schemas.openxmlformats.org/officeDocument/2006/relationships/image" Target="../media/image8.png"/><Relationship Id="rId31" Type="http://schemas.openxmlformats.org/officeDocument/2006/relationships/image" Target="../media/image7.png"/><Relationship Id="rId4" Type="http://schemas.openxmlformats.org/officeDocument/2006/relationships/image" Target="../media/image46.svg"/><Relationship Id="rId9" Type="http://schemas.openxmlformats.org/officeDocument/2006/relationships/image" Target="../media/image19.png"/><Relationship Id="rId14" Type="http://schemas.openxmlformats.org/officeDocument/2006/relationships/image" Target="../media/image27.svg"/><Relationship Id="rId22" Type="http://schemas.openxmlformats.org/officeDocument/2006/relationships/image" Target="../media/image23.svg"/><Relationship Id="rId27" Type="http://schemas.openxmlformats.org/officeDocument/2006/relationships/image" Target="../media/image10.png"/><Relationship Id="rId30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23.svg"/><Relationship Id="rId26" Type="http://schemas.openxmlformats.org/officeDocument/2006/relationships/image" Target="../media/image9.svg"/><Relationship Id="rId3" Type="http://schemas.openxmlformats.org/officeDocument/2006/relationships/image" Target="../media/image14.png"/><Relationship Id="rId21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39.svg"/><Relationship Id="rId17" Type="http://schemas.openxmlformats.org/officeDocument/2006/relationships/image" Target="../media/image12.png"/><Relationship Id="rId25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7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image" Target="../media/image1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19.png"/><Relationship Id="rId14" Type="http://schemas.openxmlformats.org/officeDocument/2006/relationships/image" Target="../media/image54.svg"/><Relationship Id="rId22" Type="http://schemas.openxmlformats.org/officeDocument/2006/relationships/image" Target="../media/image21.svg"/><Relationship Id="rId27" Type="http://schemas.openxmlformats.org/officeDocument/2006/relationships/image" Target="../media/image15.png"/><Relationship Id="rId30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39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37.svg"/><Relationship Id="rId19" Type="http://schemas.openxmlformats.org/officeDocument/2006/relationships/image" Target="../media/image10.png"/><Relationship Id="rId4" Type="http://schemas.openxmlformats.org/officeDocument/2006/relationships/image" Target="../media/image27.svg"/><Relationship Id="rId9" Type="http://schemas.openxmlformats.org/officeDocument/2006/relationships/image" Target="../media/image19.png"/><Relationship Id="rId14" Type="http://schemas.openxmlformats.org/officeDocument/2006/relationships/image" Target="../media/image23.sv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png"/><Relationship Id="rId18" Type="http://schemas.openxmlformats.org/officeDocument/2006/relationships/image" Target="../media/image64.sv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5" Type="http://schemas.openxmlformats.org/officeDocument/2006/relationships/image" Target="../media/image33.png"/><Relationship Id="rId10" Type="http://schemas.openxmlformats.org/officeDocument/2006/relationships/image" Target="../media/image19.svg"/><Relationship Id="rId4" Type="http://schemas.openxmlformats.org/officeDocument/2006/relationships/image" Target="../media/image27.svg"/><Relationship Id="rId9" Type="http://schemas.openxmlformats.org/officeDocument/2006/relationships/image" Target="../media/image10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17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67.svg"/><Relationship Id="rId10" Type="http://schemas.openxmlformats.org/officeDocument/2006/relationships/image" Target="../media/image21.svg"/><Relationship Id="rId4" Type="http://schemas.openxmlformats.org/officeDocument/2006/relationships/image" Target="../media/image27.svg"/><Relationship Id="rId9" Type="http://schemas.openxmlformats.org/officeDocument/2006/relationships/image" Target="../media/image11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72.svg"/><Relationship Id="rId10" Type="http://schemas.openxmlformats.org/officeDocument/2006/relationships/image" Target="../media/image21.svg"/><Relationship Id="rId4" Type="http://schemas.openxmlformats.org/officeDocument/2006/relationships/image" Target="../media/image27.sv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12866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40817" y="3683853"/>
            <a:ext cx="4827096" cy="2764610"/>
          </a:xfrm>
          <a:custGeom>
            <a:avLst/>
            <a:gdLst/>
            <a:ahLst/>
            <a:cxnLst/>
            <a:rect l="l" t="t" r="r" b="b"/>
            <a:pathLst>
              <a:path w="4827096" h="2764610">
                <a:moveTo>
                  <a:pt x="0" y="0"/>
                </a:moveTo>
                <a:lnTo>
                  <a:pt x="4827096" y="0"/>
                </a:lnTo>
                <a:lnTo>
                  <a:pt x="4827096" y="2764610"/>
                </a:lnTo>
                <a:lnTo>
                  <a:pt x="0" y="276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22730" y="237024"/>
            <a:ext cx="1653657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7"/>
              </a:lnSpc>
              <a:spcBef>
                <a:spcPct val="0"/>
              </a:spcBef>
            </a:pPr>
            <a:r>
              <a:rPr lang="en-US" sz="3577" spc="178" dirty="0">
                <a:solidFill>
                  <a:srgbClr val="F59426"/>
                </a:solidFill>
                <a:latin typeface="Nunito Bold Bold"/>
              </a:rPr>
              <a:t>TRƯỜNG TH </a:t>
            </a:r>
            <a:r>
              <a:rPr lang="en-US" sz="3577" spc="178" dirty="0" smtClean="0">
                <a:solidFill>
                  <a:srgbClr val="F59426"/>
                </a:solidFill>
                <a:latin typeface="Nunito Bold Bold"/>
              </a:rPr>
              <a:t>SỐ 2 TÂY GIANG</a:t>
            </a:r>
            <a:endParaRPr lang="en-US" sz="3577" spc="178" dirty="0">
              <a:solidFill>
                <a:srgbClr val="F59426"/>
              </a:solidFill>
              <a:latin typeface="Nunito Bol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581267" y="904875"/>
            <a:ext cx="13415330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0"/>
              </a:lnSpc>
            </a:pPr>
            <a:r>
              <a:rPr lang="en-US" sz="6357" dirty="0" err="1">
                <a:solidFill>
                  <a:srgbClr val="FF3131"/>
                </a:solidFill>
                <a:latin typeface="Nunito Bold Bold"/>
              </a:rPr>
              <a:t>Giáo</a:t>
            </a:r>
            <a:r>
              <a:rPr lang="en-US" sz="6357" dirty="0">
                <a:solidFill>
                  <a:srgbClr val="FF3131"/>
                </a:solidFill>
                <a:latin typeface="Nunito Bold Bold"/>
              </a:rPr>
              <a:t> </a:t>
            </a:r>
            <a:r>
              <a:rPr lang="en-US" sz="6357" dirty="0" err="1">
                <a:solidFill>
                  <a:srgbClr val="FF3131"/>
                </a:solidFill>
                <a:latin typeface="Nunito Bold Bold"/>
              </a:rPr>
              <a:t>viên</a:t>
            </a:r>
            <a:r>
              <a:rPr lang="en-US" sz="6357" dirty="0">
                <a:solidFill>
                  <a:srgbClr val="FF3131"/>
                </a:solidFill>
                <a:latin typeface="Nunito Bold Bold"/>
              </a:rPr>
              <a:t>: </a:t>
            </a:r>
            <a:r>
              <a:rPr lang="en-US" sz="6357" dirty="0" err="1" smtClean="0">
                <a:solidFill>
                  <a:srgbClr val="FF3131"/>
                </a:solidFill>
                <a:latin typeface="Nunito Bold Bold"/>
              </a:rPr>
              <a:t>Phạm</a:t>
            </a:r>
            <a:r>
              <a:rPr lang="en-US" sz="6357" dirty="0" smtClean="0">
                <a:solidFill>
                  <a:srgbClr val="FF3131"/>
                </a:solidFill>
                <a:latin typeface="Nunito Bold Bold"/>
              </a:rPr>
              <a:t> </a:t>
            </a:r>
            <a:r>
              <a:rPr lang="en-US" sz="6357" dirty="0" err="1" smtClean="0">
                <a:solidFill>
                  <a:srgbClr val="FF3131"/>
                </a:solidFill>
                <a:latin typeface="Nunito Bold Bold"/>
              </a:rPr>
              <a:t>Thị</a:t>
            </a:r>
            <a:r>
              <a:rPr lang="en-US" sz="6357" dirty="0" smtClean="0">
                <a:solidFill>
                  <a:srgbClr val="FF3131"/>
                </a:solidFill>
                <a:latin typeface="Nunito Bold Bold"/>
              </a:rPr>
              <a:t> </a:t>
            </a:r>
            <a:r>
              <a:rPr lang="en-US" sz="6357" dirty="0" err="1" smtClean="0">
                <a:solidFill>
                  <a:srgbClr val="FF3131"/>
                </a:solidFill>
                <a:latin typeface="Nunito Bold Bold"/>
              </a:rPr>
              <a:t>Ngự</a:t>
            </a:r>
            <a:endParaRPr lang="en-US" sz="6357" dirty="0">
              <a:solidFill>
                <a:srgbClr val="FF3131"/>
              </a:solidFill>
              <a:latin typeface="Nunito Bold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04077" y="2149050"/>
            <a:ext cx="2879846" cy="931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3"/>
              </a:lnSpc>
            </a:pPr>
            <a:r>
              <a:rPr lang="en-US" sz="5369" spc="198" dirty="0">
                <a:solidFill>
                  <a:srgbClr val="593125"/>
                </a:solidFill>
                <a:latin typeface="Asap Bold"/>
              </a:rPr>
              <a:t>LỚP </a:t>
            </a:r>
            <a:r>
              <a:rPr lang="en-US" sz="5369" spc="198" dirty="0" smtClean="0">
                <a:solidFill>
                  <a:srgbClr val="593125"/>
                </a:solidFill>
                <a:latin typeface="Asap Bold"/>
              </a:rPr>
              <a:t>1/B</a:t>
            </a:r>
            <a:r>
              <a:rPr lang="en-US" sz="5369" spc="198" dirty="0" smtClean="0">
                <a:solidFill>
                  <a:srgbClr val="0216B2"/>
                </a:solidFill>
                <a:latin typeface="Asap"/>
              </a:rPr>
              <a:t> </a:t>
            </a:r>
            <a:endParaRPr lang="en-US" sz="5369" spc="198" dirty="0">
              <a:solidFill>
                <a:srgbClr val="0216B2"/>
              </a:solidFill>
              <a:latin typeface="Asap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2511836" y="390129"/>
            <a:ext cx="13569883" cy="8025453"/>
            <a:chOff x="0" y="0"/>
            <a:chExt cx="18093178" cy="1070060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8093178" cy="10700604"/>
              <a:chOff x="0" y="0"/>
              <a:chExt cx="4206219" cy="248762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06219" cy="2487627"/>
              </a:xfrm>
              <a:custGeom>
                <a:avLst/>
                <a:gdLst/>
                <a:ahLst/>
                <a:cxnLst/>
                <a:rect l="l" t="t" r="r" b="b"/>
                <a:pathLst>
                  <a:path w="4206219" h="2487627">
                    <a:moveTo>
                      <a:pt x="24723" y="0"/>
                    </a:moveTo>
                    <a:lnTo>
                      <a:pt x="4181496" y="0"/>
                    </a:lnTo>
                    <a:cubicBezTo>
                      <a:pt x="4188053" y="0"/>
                      <a:pt x="4194341" y="2605"/>
                      <a:pt x="4198978" y="7241"/>
                    </a:cubicBezTo>
                    <a:cubicBezTo>
                      <a:pt x="4203614" y="11878"/>
                      <a:pt x="4206219" y="18166"/>
                      <a:pt x="4206219" y="24723"/>
                    </a:cubicBezTo>
                    <a:lnTo>
                      <a:pt x="4206219" y="2462904"/>
                    </a:lnTo>
                    <a:cubicBezTo>
                      <a:pt x="4206219" y="2469461"/>
                      <a:pt x="4203614" y="2475749"/>
                      <a:pt x="4198978" y="2480386"/>
                    </a:cubicBezTo>
                    <a:cubicBezTo>
                      <a:pt x="4194341" y="2485022"/>
                      <a:pt x="4188053" y="2487627"/>
                      <a:pt x="4181496" y="2487627"/>
                    </a:cubicBezTo>
                    <a:lnTo>
                      <a:pt x="24723" y="2487627"/>
                    </a:lnTo>
                    <a:cubicBezTo>
                      <a:pt x="18166" y="2487627"/>
                      <a:pt x="11878" y="2485022"/>
                      <a:pt x="7241" y="2480386"/>
                    </a:cubicBezTo>
                    <a:cubicBezTo>
                      <a:pt x="2605" y="2475749"/>
                      <a:pt x="0" y="2469461"/>
                      <a:pt x="0" y="2462904"/>
                    </a:cubicBezTo>
                    <a:lnTo>
                      <a:pt x="0" y="24723"/>
                    </a:lnTo>
                    <a:cubicBezTo>
                      <a:pt x="0" y="18166"/>
                      <a:pt x="2605" y="11878"/>
                      <a:pt x="7241" y="7241"/>
                    </a:cubicBezTo>
                    <a:cubicBezTo>
                      <a:pt x="11878" y="2605"/>
                      <a:pt x="18166" y="0"/>
                      <a:pt x="24723" y="0"/>
                    </a:cubicBezTo>
                    <a:close/>
                  </a:path>
                </a:pathLst>
              </a:custGeom>
              <a:solidFill>
                <a:srgbClr val="F8CDA2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206219" cy="25352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29743" y="552253"/>
              <a:ext cx="17033692" cy="9481372"/>
              <a:chOff x="0" y="0"/>
              <a:chExt cx="3959914" cy="220418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959914" cy="2204186"/>
              </a:xfrm>
              <a:custGeom>
                <a:avLst/>
                <a:gdLst/>
                <a:ahLst/>
                <a:cxnLst/>
                <a:rect l="l" t="t" r="r" b="b"/>
                <a:pathLst>
                  <a:path w="3959914" h="2204186">
                    <a:moveTo>
                      <a:pt x="26261" y="0"/>
                    </a:moveTo>
                    <a:lnTo>
                      <a:pt x="3933653" y="0"/>
                    </a:lnTo>
                    <a:cubicBezTo>
                      <a:pt x="3948157" y="0"/>
                      <a:pt x="3959914" y="11757"/>
                      <a:pt x="3959914" y="26261"/>
                    </a:cubicBezTo>
                    <a:lnTo>
                      <a:pt x="3959914" y="2177925"/>
                    </a:lnTo>
                    <a:cubicBezTo>
                      <a:pt x="3959914" y="2184890"/>
                      <a:pt x="3957147" y="2191569"/>
                      <a:pt x="3952223" y="2196494"/>
                    </a:cubicBezTo>
                    <a:cubicBezTo>
                      <a:pt x="3947298" y="2201419"/>
                      <a:pt x="3940618" y="2204186"/>
                      <a:pt x="3933653" y="2204186"/>
                    </a:cubicBezTo>
                    <a:lnTo>
                      <a:pt x="26261" y="2204186"/>
                    </a:lnTo>
                    <a:cubicBezTo>
                      <a:pt x="19296" y="2204186"/>
                      <a:pt x="12616" y="2201419"/>
                      <a:pt x="7692" y="2196494"/>
                    </a:cubicBezTo>
                    <a:cubicBezTo>
                      <a:pt x="2767" y="2191569"/>
                      <a:pt x="0" y="2184890"/>
                      <a:pt x="0" y="2177925"/>
                    </a:cubicBezTo>
                    <a:lnTo>
                      <a:pt x="0" y="26261"/>
                    </a:lnTo>
                    <a:cubicBezTo>
                      <a:pt x="0" y="19296"/>
                      <a:pt x="2767" y="12616"/>
                      <a:pt x="7692" y="7692"/>
                    </a:cubicBezTo>
                    <a:cubicBezTo>
                      <a:pt x="12616" y="2767"/>
                      <a:pt x="19296" y="0"/>
                      <a:pt x="26261" y="0"/>
                    </a:cubicBezTo>
                    <a:close/>
                  </a:path>
                </a:pathLst>
              </a:custGeom>
              <a:solidFill>
                <a:srgbClr val="FF999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3959914" cy="2251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1445053">
            <a:off x="1482613" y="257864"/>
            <a:ext cx="2249505" cy="2304230"/>
          </a:xfrm>
          <a:custGeom>
            <a:avLst/>
            <a:gdLst/>
            <a:ahLst/>
            <a:cxnLst/>
            <a:rect l="l" t="t" r="r" b="b"/>
            <a:pathLst>
              <a:path w="2249505" h="2304230">
                <a:moveTo>
                  <a:pt x="0" y="0"/>
                </a:moveTo>
                <a:lnTo>
                  <a:pt x="2249505" y="0"/>
                </a:lnTo>
                <a:lnTo>
                  <a:pt x="2249505" y="2304231"/>
                </a:lnTo>
                <a:lnTo>
                  <a:pt x="0" y="2304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832344">
            <a:off x="-1973361" y="8432052"/>
            <a:ext cx="7315200" cy="3593592"/>
          </a:xfrm>
          <a:custGeom>
            <a:avLst/>
            <a:gdLst/>
            <a:ahLst/>
            <a:cxnLst/>
            <a:rect l="l" t="t" r="r" b="b"/>
            <a:pathLst>
              <a:path w="7315200" h="3593592">
                <a:moveTo>
                  <a:pt x="0" y="0"/>
                </a:moveTo>
                <a:lnTo>
                  <a:pt x="7315200" y="0"/>
                </a:lnTo>
                <a:lnTo>
                  <a:pt x="7315200" y="3593592"/>
                </a:lnTo>
                <a:lnTo>
                  <a:pt x="0" y="35935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441388">
            <a:off x="13336639" y="8418182"/>
            <a:ext cx="7315200" cy="3593592"/>
          </a:xfrm>
          <a:custGeom>
            <a:avLst/>
            <a:gdLst/>
            <a:ahLst/>
            <a:cxnLst/>
            <a:rect l="l" t="t" r="r" b="b"/>
            <a:pathLst>
              <a:path w="7315200" h="3593592">
                <a:moveTo>
                  <a:pt x="0" y="0"/>
                </a:moveTo>
                <a:lnTo>
                  <a:pt x="7315200" y="0"/>
                </a:lnTo>
                <a:lnTo>
                  <a:pt x="7315200" y="3593592"/>
                </a:lnTo>
                <a:lnTo>
                  <a:pt x="0" y="35935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352215" y="6571773"/>
            <a:ext cx="2333401" cy="2342185"/>
          </a:xfrm>
          <a:custGeom>
            <a:avLst/>
            <a:gdLst/>
            <a:ahLst/>
            <a:cxnLst/>
            <a:rect l="l" t="t" r="r" b="b"/>
            <a:pathLst>
              <a:path w="2333401" h="2342185">
                <a:moveTo>
                  <a:pt x="0" y="0"/>
                </a:moveTo>
                <a:lnTo>
                  <a:pt x="2333401" y="0"/>
                </a:lnTo>
                <a:lnTo>
                  <a:pt x="2333401" y="2342185"/>
                </a:lnTo>
                <a:lnTo>
                  <a:pt x="0" y="23421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57894" y="1244367"/>
            <a:ext cx="16500845" cy="533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A! Mẹ đã về</a:t>
            </a:r>
          </a:p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A! Kẹo ngon quá</a:t>
            </a:r>
          </a:p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A! Đồ chơi đẹp quá</a:t>
            </a:r>
          </a:p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A! Cơm ngon quá</a:t>
            </a:r>
          </a:p>
          <a:p>
            <a:pPr algn="ctr">
              <a:lnSpc>
                <a:spcPts val="8480"/>
              </a:lnSpc>
            </a:pPr>
            <a:endParaRPr lang="en-US" sz="6057">
              <a:solidFill>
                <a:srgbClr val="1F2C92"/>
              </a:solidFill>
              <a:latin typeface="Nunito Bol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9227" y="1711570"/>
            <a:ext cx="16136806" cy="372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4" lvl="1" algn="ctr">
              <a:lnSpc>
                <a:spcPts val="7279"/>
              </a:lnSpc>
            </a:pP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Học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sinh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nhận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diện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lại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chữ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a</a:t>
            </a:r>
          </a:p>
          <a:p>
            <a:pPr marL="1209029" lvl="1" indent="-604515" algn="ctr">
              <a:lnSpc>
                <a:spcPts val="7279"/>
              </a:lnSpc>
              <a:buFont typeface="Arial"/>
              <a:buChar char="•"/>
            </a:pP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Học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sinh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nắm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được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nội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dung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đọc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,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viết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ở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giờ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tự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học</a:t>
            </a:r>
            <a:endParaRPr lang="en-US" sz="5599" spc="111" dirty="0">
              <a:solidFill>
                <a:srgbClr val="4DACC4"/>
              </a:solidFill>
              <a:latin typeface="Nunito Bold"/>
            </a:endParaRPr>
          </a:p>
          <a:p>
            <a:pPr marL="1209029" lvl="1" indent="-604515" algn="ctr">
              <a:lnSpc>
                <a:spcPts val="7279"/>
              </a:lnSpc>
              <a:buFont typeface="Arial"/>
              <a:buChar char="•"/>
            </a:pP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Học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sinh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chuẩn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bị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cho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tiết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học</a:t>
            </a:r>
            <a:r>
              <a:rPr lang="en-US" sz="5599" spc="111" dirty="0">
                <a:solidFill>
                  <a:srgbClr val="4DACC4"/>
                </a:solidFill>
                <a:latin typeface="Nunito Bold"/>
              </a:rPr>
              <a:t> </a:t>
            </a:r>
            <a:r>
              <a:rPr lang="en-US" sz="5599" spc="111" dirty="0" err="1">
                <a:solidFill>
                  <a:srgbClr val="4DACC4"/>
                </a:solidFill>
                <a:latin typeface="Nunito Bold"/>
              </a:rPr>
              <a:t>sau</a:t>
            </a:r>
            <a:endParaRPr lang="en-US" sz="5599" spc="111" dirty="0">
              <a:solidFill>
                <a:srgbClr val="4DACC4"/>
              </a:solidFill>
              <a:latin typeface="Nunit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501957" y="7406480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48825" y="6381210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24545" y="7406480"/>
            <a:ext cx="1357530" cy="246263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76212" y="7319740"/>
            <a:ext cx="3616141" cy="254937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0" y="0"/>
                </a:lnTo>
                <a:lnTo>
                  <a:pt x="3616140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55478" y="-36757"/>
            <a:ext cx="16500845" cy="118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1F2C92"/>
                </a:solidFill>
                <a:latin typeface="Nunito Bold Bold"/>
              </a:rPr>
              <a:t>Củng cố,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85753" y="6220690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73557" y="6822778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50948" y="6414410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05241" y="7198667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73577" y="7065825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961663" y="1009088"/>
            <a:ext cx="13415330" cy="108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0"/>
              </a:lnSpc>
            </a:pPr>
            <a:r>
              <a:rPr lang="en-US" sz="6357">
                <a:solidFill>
                  <a:srgbClr val="FF3131"/>
                </a:solidFill>
                <a:latin typeface="Nunito Bold Bold"/>
              </a:rPr>
              <a:t>CHỦ ĐỀ 1: Những bài học đầu tiên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64718" y="2622425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1F2C92"/>
                </a:solidFill>
                <a:latin typeface="Nunito Bold Bold"/>
              </a:rPr>
              <a:t>Bài 1: A 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83525" y="6785513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27616" y="6414410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091" y="740648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53625" y="2095378"/>
            <a:ext cx="8361292" cy="7344951"/>
          </a:xfrm>
          <a:custGeom>
            <a:avLst/>
            <a:gdLst/>
            <a:ahLst/>
            <a:cxnLst/>
            <a:rect l="l" t="t" r="r" b="b"/>
            <a:pathLst>
              <a:path w="8361292" h="7344951">
                <a:moveTo>
                  <a:pt x="0" y="0"/>
                </a:moveTo>
                <a:lnTo>
                  <a:pt x="8361292" y="0"/>
                </a:lnTo>
                <a:lnTo>
                  <a:pt x="8361292" y="7344951"/>
                </a:lnTo>
                <a:lnTo>
                  <a:pt x="0" y="734495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8733" r="-1534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979605" y="-21084"/>
            <a:ext cx="13415330" cy="84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0"/>
              </a:lnSpc>
            </a:pPr>
            <a:r>
              <a:rPr lang="en-US" sz="4957">
                <a:solidFill>
                  <a:srgbClr val="FF3131"/>
                </a:solidFill>
                <a:latin typeface="Nunito Bold Bold"/>
              </a:rPr>
              <a:t>TIẾT 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0372" y="845259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1F2C92"/>
                </a:solidFill>
                <a:latin typeface="Nunito Bold Bold"/>
              </a:rPr>
              <a:t>Khởi động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56701" y="3208395"/>
            <a:ext cx="8567710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9"/>
              </a:lnSpc>
            </a:pPr>
            <a:r>
              <a:rPr lang="en-US" sz="3699" spc="73">
                <a:solidFill>
                  <a:srgbClr val="4681D1"/>
                </a:solidFill>
                <a:latin typeface="Nunito Bold"/>
              </a:rPr>
              <a:t>Học sinh quan sát tranh và thảo luận xem tranh vẽ những gì? </a:t>
            </a:r>
          </a:p>
          <a:p>
            <a:pPr>
              <a:lnSpc>
                <a:spcPts val="4809"/>
              </a:lnSpc>
            </a:pPr>
            <a:endParaRPr lang="en-US" sz="3699" spc="73">
              <a:solidFill>
                <a:srgbClr val="4681D1"/>
              </a:solidFill>
              <a:latin typeface="Nuni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66663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87861">
            <a:off x="8725965" y="8714360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1720" y="6637634"/>
            <a:ext cx="3923523" cy="2898503"/>
          </a:xfrm>
          <a:custGeom>
            <a:avLst/>
            <a:gdLst/>
            <a:ahLst/>
            <a:cxnLst/>
            <a:rect l="l" t="t" r="r" b="b"/>
            <a:pathLst>
              <a:path w="3923523" h="2898503">
                <a:moveTo>
                  <a:pt x="0" y="0"/>
                </a:moveTo>
                <a:lnTo>
                  <a:pt x="3923523" y="0"/>
                </a:lnTo>
                <a:lnTo>
                  <a:pt x="3923523" y="2898503"/>
                </a:lnTo>
                <a:lnTo>
                  <a:pt x="0" y="2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98692" y="6945492"/>
            <a:ext cx="1308421" cy="2373553"/>
          </a:xfrm>
          <a:custGeom>
            <a:avLst/>
            <a:gdLst/>
            <a:ahLst/>
            <a:cxnLst/>
            <a:rect l="l" t="t" r="r" b="b"/>
            <a:pathLst>
              <a:path w="1308421" h="2373553">
                <a:moveTo>
                  <a:pt x="0" y="0"/>
                </a:moveTo>
                <a:lnTo>
                  <a:pt x="1308421" y="0"/>
                </a:lnTo>
                <a:lnTo>
                  <a:pt x="1308421" y="2373553"/>
                </a:lnTo>
                <a:lnTo>
                  <a:pt x="0" y="2373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08741" y="7177406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839600">
            <a:off x="7466882" y="6261652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13425" y="7340873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9"/>
                </a:lnTo>
                <a:lnTo>
                  <a:pt x="0" y="201798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Table 30"/>
          <p:cNvGraphicFramePr>
            <a:graphicFrameLocks noGrp="1"/>
          </p:cNvGraphicFramePr>
          <p:nvPr/>
        </p:nvGraphicFramePr>
        <p:xfrm>
          <a:off x="3712336" y="1226618"/>
          <a:ext cx="9669579" cy="4866117"/>
        </p:xfrm>
        <a:graphic>
          <a:graphicData uri="http://schemas.openxmlformats.org/drawingml/2006/table">
            <a:tbl>
              <a:tblPr/>
              <a:tblGrid>
                <a:gridCol w="3223193"/>
                <a:gridCol w="3223193"/>
                <a:gridCol w="3223193"/>
              </a:tblGrid>
              <a:tr h="1352226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</a:tr>
              <a:tr h="1352226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</a:tr>
              <a:tr h="1352226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</a:tr>
              <a:tr h="809439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1"/>
          <p:cNvSpPr txBox="1"/>
          <p:nvPr/>
        </p:nvSpPr>
        <p:spPr>
          <a:xfrm>
            <a:off x="801750" y="150056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1F2C92"/>
                </a:solidFill>
                <a:latin typeface="Nunito Bold Bold"/>
              </a:rPr>
              <a:t>Các tiếng vừa rồi có gì giống nhau?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-2132698" y="1302618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b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-2132698" y="2609964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l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á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-2132698" y="3975477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ho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1750" y="1216734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b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à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11656" y="2669380"/>
            <a:ext cx="15231389" cy="179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cây x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a</a:t>
            </a:r>
            <a:r>
              <a:rPr lang="en-US" sz="5157">
                <a:solidFill>
                  <a:srgbClr val="000000"/>
                </a:solidFill>
                <a:latin typeface="Nunito Bold Bold"/>
              </a:rPr>
              <a:t>nh</a:t>
            </a:r>
          </a:p>
          <a:p>
            <a:pPr algn="ctr">
              <a:lnSpc>
                <a:spcPts val="7220"/>
              </a:lnSpc>
            </a:pPr>
            <a:endParaRPr lang="en-US" sz="5157">
              <a:solidFill>
                <a:srgbClr val="000000"/>
              </a:solidFill>
              <a:latin typeface="Nunito Bold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58088" y="1216734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m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á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32065" y="4051770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giỏ x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á</a:t>
            </a:r>
            <a:r>
              <a:rPr lang="en-US" sz="5157">
                <a:solidFill>
                  <a:srgbClr val="000000"/>
                </a:solidFill>
                <a:latin typeface="Nunito Bold Bold"/>
              </a:rPr>
              <a:t>ch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282133" y="4122679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thiên ng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718270" y="2637290"/>
            <a:ext cx="15231389" cy="8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5157">
                <a:solidFill>
                  <a:srgbClr val="000000"/>
                </a:solidFill>
                <a:latin typeface="Nunito Bold Bold"/>
              </a:rPr>
              <a:t>gi</a:t>
            </a:r>
            <a:r>
              <a:rPr lang="en-US" sz="5157">
                <a:solidFill>
                  <a:srgbClr val="FF3131"/>
                </a:solidFill>
                <a:latin typeface="Nunito Bold Bold"/>
              </a:rPr>
              <a:t>à</a:t>
            </a:r>
            <a:r>
              <a:rPr lang="en-US" sz="5157">
                <a:solidFill>
                  <a:srgbClr val="000000"/>
                </a:solidFill>
                <a:latin typeface="Nunito Bold Bold"/>
              </a:rPr>
              <a:t>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3071966" y="1844314"/>
            <a:ext cx="3906346" cy="39063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08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7652758" y="2627523"/>
            <a:ext cx="2583768" cy="2270486"/>
          </a:xfrm>
          <a:custGeom>
            <a:avLst/>
            <a:gdLst/>
            <a:ahLst/>
            <a:cxnLst/>
            <a:rect l="l" t="t" r="r" b="b"/>
            <a:pathLst>
              <a:path w="2583768" h="2270486">
                <a:moveTo>
                  <a:pt x="0" y="0"/>
                </a:moveTo>
                <a:lnTo>
                  <a:pt x="2583768" y="0"/>
                </a:lnTo>
                <a:lnTo>
                  <a:pt x="2583768" y="2270487"/>
                </a:lnTo>
                <a:lnTo>
                  <a:pt x="0" y="227048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76488" y="115609"/>
            <a:ext cx="15231389" cy="102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Nhận diện âm chữ mới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910973" y="1809593"/>
            <a:ext cx="3906346" cy="390634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08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-1682527" y="1666073"/>
            <a:ext cx="13415330" cy="360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76"/>
              </a:lnSpc>
            </a:pPr>
            <a:r>
              <a:rPr lang="en-US" sz="21054">
                <a:solidFill>
                  <a:srgbClr val="FF3131"/>
                </a:solidFill>
                <a:latin typeface="Nunito Bold Bold"/>
              </a:rPr>
              <a:t>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215198" y="1553328"/>
            <a:ext cx="13415330" cy="360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76"/>
              </a:lnSpc>
            </a:pPr>
            <a:r>
              <a:rPr lang="en-US" sz="21054">
                <a:solidFill>
                  <a:srgbClr val="FF3131"/>
                </a:solidFill>
                <a:latin typeface="Nunito Bold Bold"/>
              </a:rPr>
              <a:t>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4666635"/>
            <a:ext cx="5843774" cy="4904172"/>
          </a:xfrm>
          <a:custGeom>
            <a:avLst/>
            <a:gdLst/>
            <a:ahLst/>
            <a:cxnLst/>
            <a:rect l="l" t="t" r="r" b="b"/>
            <a:pathLst>
              <a:path w="5843774" h="4904172">
                <a:moveTo>
                  <a:pt x="0" y="0"/>
                </a:moveTo>
                <a:lnTo>
                  <a:pt x="5843774" y="0"/>
                </a:lnTo>
                <a:lnTo>
                  <a:pt x="5843774" y="4904171"/>
                </a:lnTo>
                <a:lnTo>
                  <a:pt x="0" y="49041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476198" y="1670730"/>
            <a:ext cx="5754399" cy="5094397"/>
          </a:xfrm>
          <a:custGeom>
            <a:avLst/>
            <a:gdLst/>
            <a:ahLst/>
            <a:cxnLst/>
            <a:rect l="l" t="t" r="r" b="b"/>
            <a:pathLst>
              <a:path w="5754399" h="5094397">
                <a:moveTo>
                  <a:pt x="0" y="0"/>
                </a:moveTo>
                <a:lnTo>
                  <a:pt x="5754399" y="0"/>
                </a:lnTo>
                <a:lnTo>
                  <a:pt x="5754399" y="5094397"/>
                </a:lnTo>
                <a:lnTo>
                  <a:pt x="0" y="50943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66405" y="265245"/>
            <a:ext cx="15231389" cy="102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Học sinh đọc âm chữ mới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0372" y="2920787"/>
            <a:ext cx="3209544" cy="4114800"/>
          </a:xfrm>
          <a:custGeom>
            <a:avLst/>
            <a:gdLst/>
            <a:ahLst/>
            <a:cxnLst/>
            <a:rect l="l" t="t" r="r" b="b"/>
            <a:pathLst>
              <a:path w="3209544" h="4114800">
                <a:moveTo>
                  <a:pt x="0" y="0"/>
                </a:moveTo>
                <a:lnTo>
                  <a:pt x="3209544" y="0"/>
                </a:lnTo>
                <a:lnTo>
                  <a:pt x="320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08170" y="3501069"/>
            <a:ext cx="10675971" cy="3108199"/>
          </a:xfrm>
          <a:custGeom>
            <a:avLst/>
            <a:gdLst/>
            <a:ahLst/>
            <a:cxnLst/>
            <a:rect l="l" t="t" r="r" b="b"/>
            <a:pathLst>
              <a:path w="10675971" h="3108199">
                <a:moveTo>
                  <a:pt x="0" y="0"/>
                </a:moveTo>
                <a:lnTo>
                  <a:pt x="10675971" y="0"/>
                </a:lnTo>
                <a:lnTo>
                  <a:pt x="10675971" y="3108200"/>
                </a:lnTo>
                <a:lnTo>
                  <a:pt x="0" y="3108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1186"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205377" y="861154"/>
            <a:ext cx="2629478" cy="2059633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 rot="535671">
            <a:off x="13777455" y="4639517"/>
            <a:ext cx="1855353" cy="1855353"/>
          </a:xfrm>
          <a:custGeom>
            <a:avLst/>
            <a:gdLst/>
            <a:ahLst/>
            <a:cxnLst/>
            <a:rect l="l" t="t" r="r" b="b"/>
            <a:pathLst>
              <a:path w="1855353" h="1855353">
                <a:moveTo>
                  <a:pt x="0" y="0"/>
                </a:moveTo>
                <a:lnTo>
                  <a:pt x="1855352" y="0"/>
                </a:lnTo>
                <a:lnTo>
                  <a:pt x="1855352" y="1855353"/>
                </a:lnTo>
                <a:lnTo>
                  <a:pt x="0" y="18553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490205" y="-104775"/>
            <a:ext cx="15231389" cy="317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Tập viết</a:t>
            </a:r>
          </a:p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000000"/>
                </a:solidFill>
                <a:latin typeface="Nunito Bold Bold"/>
              </a:rPr>
              <a:t>Viết vào bảng con</a:t>
            </a:r>
          </a:p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000000"/>
                </a:solidFill>
                <a:latin typeface="Nunito Bold Bold"/>
              </a:rPr>
              <a:t>Viết vào vở tập viết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637824" y="1657228"/>
            <a:ext cx="9928535" cy="9077518"/>
          </a:xfrm>
          <a:custGeom>
            <a:avLst/>
            <a:gdLst/>
            <a:ahLst/>
            <a:cxnLst/>
            <a:rect l="l" t="t" r="r" b="b"/>
            <a:pathLst>
              <a:path w="9928535" h="9077518">
                <a:moveTo>
                  <a:pt x="0" y="0"/>
                </a:moveTo>
                <a:lnTo>
                  <a:pt x="9928535" y="0"/>
                </a:lnTo>
                <a:lnTo>
                  <a:pt x="9928535" y="9077518"/>
                </a:lnTo>
                <a:lnTo>
                  <a:pt x="0" y="9077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455729" y="6633564"/>
            <a:ext cx="3073816" cy="3085386"/>
          </a:xfrm>
          <a:custGeom>
            <a:avLst/>
            <a:gdLst/>
            <a:ahLst/>
            <a:cxnLst/>
            <a:rect l="l" t="t" r="r" b="b"/>
            <a:pathLst>
              <a:path w="3073816" h="3085386">
                <a:moveTo>
                  <a:pt x="0" y="0"/>
                </a:moveTo>
                <a:lnTo>
                  <a:pt x="3073816" y="0"/>
                </a:lnTo>
                <a:lnTo>
                  <a:pt x="3073816" y="3085386"/>
                </a:lnTo>
                <a:lnTo>
                  <a:pt x="0" y="3085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1304" y="61722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3086100" h="41148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979605" y="-21084"/>
            <a:ext cx="13415330" cy="84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0"/>
              </a:lnSpc>
            </a:pPr>
            <a:r>
              <a:rPr lang="en-US" sz="4957">
                <a:solidFill>
                  <a:srgbClr val="FF3131"/>
                </a:solidFill>
                <a:latin typeface="Nunito Bold Bold"/>
              </a:rPr>
              <a:t>TIẾT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629993"/>
            <a:ext cx="16500845" cy="102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057">
                <a:solidFill>
                  <a:srgbClr val="1F2C92"/>
                </a:solidFill>
                <a:latin typeface="Nunito Bold Bold"/>
              </a:rPr>
              <a:t>Mở rộng từ ngữ có tiếng chứa âm chữ mới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53915" y="1888078"/>
            <a:ext cx="13956379" cy="7370222"/>
          </a:xfrm>
          <a:custGeom>
            <a:avLst/>
            <a:gdLst/>
            <a:ahLst/>
            <a:cxnLst/>
            <a:rect l="l" t="t" r="r" b="b"/>
            <a:pathLst>
              <a:path w="13956379" h="7370222">
                <a:moveTo>
                  <a:pt x="0" y="0"/>
                </a:moveTo>
                <a:lnTo>
                  <a:pt x="13956379" y="0"/>
                </a:lnTo>
                <a:lnTo>
                  <a:pt x="13956379" y="7370222"/>
                </a:lnTo>
                <a:lnTo>
                  <a:pt x="0" y="7370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7617767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669821" y="7720030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336639" y="7720030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55478" y="-36757"/>
            <a:ext cx="16500845" cy="118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>
                <a:solidFill>
                  <a:srgbClr val="1F2C92"/>
                </a:solidFill>
                <a:latin typeface="Nunito Bold Bold"/>
              </a:rPr>
              <a:t>Hoạt động mở rộng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161</Words>
  <Application>Microsoft Office PowerPoint</Application>
  <PresentationFormat>Custom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Nunito Bold</vt:lpstr>
      <vt:lpstr>Nunito Bold Bold</vt:lpstr>
      <vt:lpstr>Asap Bold</vt:lpstr>
      <vt:lpstr>Calibri</vt:lpstr>
      <vt:lpstr>Asap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</dc:title>
  <cp:lastModifiedBy>Admin</cp:lastModifiedBy>
  <cp:revision>2</cp:revision>
  <dcterms:created xsi:type="dcterms:W3CDTF">2006-08-16T00:00:00Z</dcterms:created>
  <dcterms:modified xsi:type="dcterms:W3CDTF">2024-04-03T02:02:31Z</dcterms:modified>
  <dc:identifier>DAFz9ZM9ZXw</dc:identifier>
</cp:coreProperties>
</file>