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52" r:id="rId2"/>
    <p:sldId id="353" r:id="rId3"/>
    <p:sldId id="368" r:id="rId4"/>
    <p:sldId id="367" r:id="rId5"/>
    <p:sldId id="400" r:id="rId6"/>
    <p:sldId id="401" r:id="rId7"/>
    <p:sldId id="402" r:id="rId8"/>
    <p:sldId id="403" r:id="rId9"/>
    <p:sldId id="404" r:id="rId10"/>
    <p:sldId id="405" r:id="rId11"/>
    <p:sldId id="376" r:id="rId12"/>
    <p:sldId id="364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97" autoAdjust="0"/>
  </p:normalViewPr>
  <p:slideViewPr>
    <p:cSldViewPr>
      <p:cViewPr varScale="1">
        <p:scale>
          <a:sx n="85" d="100"/>
          <a:sy n="85" d="100"/>
        </p:scale>
        <p:origin x="96" y="1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8DED3-7A71-44B5-A23F-04BD276A6A04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DE49A-6AED-46BF-8EFD-A3F7DE59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86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DE49A-6AED-46BF-8EFD-A3F7DE595B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076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DE49A-6AED-46BF-8EFD-A3F7DE595BF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19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DE49A-6AED-46BF-8EFD-A3F7DE595BF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068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B99C5D-967B-49F0-8FAE-B3707F5FC772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audio" Target="../media/audio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EB5C24-1E4C-41EA-B46F-6496AFCC6B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0077" y="277696"/>
            <a:ext cx="5631663" cy="869700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2 TÂY GIANG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6DE42D4-AD39-4749-86CA-7A465CDB99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800" y="2736854"/>
            <a:ext cx="5678556" cy="931367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CHỦ </a:t>
            </a:r>
            <a:r>
              <a:rPr lang="vi-V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: GIA ĐÌNH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w"/>
              <a:cs typeface="Times New Roman" panose="02020603050405020304" pitchFamily="18" charset="0"/>
            </a:endParaRPr>
          </a:p>
          <a:p>
            <a:pPr algn="ctr"/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Bài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1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: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Gia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đình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 .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(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1 )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w"/>
              <a:cs typeface="Times New Roman" panose="02020603050405020304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3AAFC9B8-27B5-409E-A724-9CD8D3B0867E}"/>
              </a:ext>
            </a:extLst>
          </p:cNvPr>
          <p:cNvSpPr txBox="1">
            <a:spLocks/>
          </p:cNvSpPr>
          <p:nvPr/>
        </p:nvSpPr>
        <p:spPr>
          <a:xfrm>
            <a:off x="2895600" y="4567183"/>
            <a:ext cx="6065165" cy="34082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 smtClean="0">
                <a:latin typeface="Hd001-4h"/>
                <a:cs typeface="Times New Roman" panose="02020603050405020304" pitchFamily="18" charset="0"/>
              </a:rPr>
              <a:t>Giáo</a:t>
            </a:r>
            <a:r>
              <a:rPr lang="en-US" sz="2800" dirty="0" smtClean="0">
                <a:latin typeface="Hd001-4h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Hd001-4h"/>
                <a:cs typeface="Times New Roman" panose="02020603050405020304" pitchFamily="18" charset="0"/>
              </a:rPr>
              <a:t>viên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ĐẶNG THỊ BÉ HAI</a:t>
            </a:r>
          </a:p>
          <a:p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H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8" y="184639"/>
            <a:ext cx="3774831" cy="19255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879636" y="2110154"/>
            <a:ext cx="58133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w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TỰ NHIÊN VÀ XÃ HỘI LỚP 1 </a:t>
            </a:r>
            <a:endParaRPr lang="en-US" altLang="zh-CN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Utm aw"/>
              <a:ea typeface=".黑体-日本语" panose="02000500000000000000" pitchFamily="2" charset="-122"/>
              <a:cs typeface=".黑体-日本语" panose="02000500000000000000" pitchFamily="2" charset="-122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39057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edia">
            <a:extLst>
              <a:ext uri="{FF2B5EF4-FFF2-40B4-BE49-F238E27FC236}">
                <a16:creationId xmlns:a16="http://schemas.microsoft.com/office/drawing/2014/main" xmlns="" id="{8FB34654-FE4E-44DD-98DC-400836BF8E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996" y="531533"/>
            <a:ext cx="2894806" cy="228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edia">
            <a:extLst>
              <a:ext uri="{FF2B5EF4-FFF2-40B4-BE49-F238E27FC236}">
                <a16:creationId xmlns:a16="http://schemas.microsoft.com/office/drawing/2014/main" xmlns="" id="{D57082D4-6CC8-4549-81A7-33494F55E7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640" y="531533"/>
            <a:ext cx="2370155" cy="246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edia">
            <a:extLst>
              <a:ext uri="{FF2B5EF4-FFF2-40B4-BE49-F238E27FC236}">
                <a16:creationId xmlns:a16="http://schemas.microsoft.com/office/drawing/2014/main" xmlns="" id="{376DCE07-ED63-4D26-ADC7-5C816154CC1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996" y="2941104"/>
            <a:ext cx="2858005" cy="220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edia">
            <a:extLst>
              <a:ext uri="{FF2B5EF4-FFF2-40B4-BE49-F238E27FC236}">
                <a16:creationId xmlns:a16="http://schemas.microsoft.com/office/drawing/2014/main" xmlns="" id="{0CFEEC42-26F3-492C-A038-9CD65F3D48B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801" y="2997591"/>
            <a:ext cx="2583994" cy="214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FDF4CEB-B284-44DD-AE17-B42642F90C12}"/>
              </a:ext>
            </a:extLst>
          </p:cNvPr>
          <p:cNvSpPr txBox="1"/>
          <p:nvPr/>
        </p:nvSpPr>
        <p:spPr>
          <a:xfrm>
            <a:off x="1737366" y="0"/>
            <a:ext cx="5617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Utm aw"/>
                <a:cs typeface="Times New Roman" panose="02020603050405020304" pitchFamily="18" charset="0"/>
              </a:rPr>
              <a:t>Em chọn cách ứng xử nào? Vì sao?</a:t>
            </a:r>
            <a:endParaRPr lang="en-US" sz="2400" b="1" dirty="0">
              <a:latin typeface="Utm aw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12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3000" y="-61913"/>
            <a:ext cx="8001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7" descr="flowerba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76751"/>
            <a:ext cx="8534399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AutoShape 4"/>
          <p:cNvSpPr>
            <a:spLocks noChangeArrowheads="1"/>
          </p:cNvSpPr>
          <p:nvPr/>
        </p:nvSpPr>
        <p:spPr bwMode="auto">
          <a:xfrm rot="10800000">
            <a:off x="685799" y="897727"/>
            <a:ext cx="7772399" cy="13811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9933"/>
              </a:gs>
              <a:gs pos="100000">
                <a:schemeClr val="bg1"/>
              </a:gs>
            </a:gsLst>
            <a:lin ang="18900000" scaled="1"/>
          </a:gradFill>
          <a:ln w="76200">
            <a:pattFill prst="lgConfetti">
              <a:fgClr>
                <a:srgbClr val="CC0000"/>
              </a:fgClr>
              <a:bgClr>
                <a:srgbClr val="00CC00"/>
              </a:bgClr>
            </a:patt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  <a:latin typeface="Utm aw"/>
              </a:rPr>
              <a:t>Hoạt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Utm aw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  <a:latin typeface="Utm aw"/>
              </a:rPr>
              <a:t>động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Utm aw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  <a:latin typeface="Utm aw"/>
              </a:rPr>
              <a:t>tiếp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Utm aw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  <a:latin typeface="Utm aw"/>
              </a:rPr>
              <a:t>nối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Utm aw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  <a:latin typeface="Utm aw"/>
              </a:rPr>
              <a:t>sau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Utm aw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  <a:latin typeface="Utm aw"/>
              </a:rPr>
              <a:t>bài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Utm aw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  <a:latin typeface="Utm aw"/>
              </a:rPr>
              <a:t>học</a:t>
            </a:r>
            <a:endParaRPr lang="en-US" sz="2000" b="1" dirty="0">
              <a:solidFill>
                <a:schemeClr val="bg2">
                  <a:lumMod val="50000"/>
                </a:schemeClr>
              </a:solidFill>
              <a:latin typeface="Utm aw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219200" y="2356248"/>
            <a:ext cx="6691313" cy="1615827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50000">
                <a:schemeClr val="bg1"/>
              </a:gs>
              <a:gs pos="100000">
                <a:srgbClr val="FFFFCC"/>
              </a:gs>
            </a:gsLst>
            <a:lin ang="0" scaled="1"/>
          </a:gradFill>
          <a:ln w="111125" cmpd="tri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Char char="v"/>
              <a:defRPr/>
            </a:pPr>
            <a:endParaRPr lang="en-US" b="1" dirty="0" smtClean="0">
              <a:solidFill>
                <a:srgbClr val="0000FF"/>
              </a:solidFill>
              <a:latin typeface="Arial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b="1" dirty="0" err="1" smtClean="0">
                <a:solidFill>
                  <a:srgbClr val="0000FF"/>
                </a:solidFill>
                <a:latin typeface="Arial" charset="0"/>
              </a:rPr>
              <a:t>Quan</a:t>
            </a:r>
            <a:r>
              <a:rPr lang="en-US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Arial" charset="0"/>
              </a:rPr>
              <a:t>sát</a:t>
            </a:r>
            <a:r>
              <a:rPr lang="en-US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Arial" charset="0"/>
              </a:rPr>
              <a:t>cách</a:t>
            </a:r>
            <a:r>
              <a:rPr lang="en-US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Arial" charset="0"/>
              </a:rPr>
              <a:t>ứng</a:t>
            </a:r>
            <a:r>
              <a:rPr lang="en-US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Arial" charset="0"/>
              </a:rPr>
              <a:t>xử</a:t>
            </a:r>
            <a:r>
              <a:rPr lang="en-US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Arial" charset="0"/>
              </a:rPr>
              <a:t>của</a:t>
            </a:r>
            <a:r>
              <a:rPr lang="en-US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Arial" charset="0"/>
              </a:rPr>
              <a:t>các</a:t>
            </a:r>
            <a:r>
              <a:rPr lang="en-US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Arial" charset="0"/>
              </a:rPr>
              <a:t>thành</a:t>
            </a:r>
            <a:r>
              <a:rPr lang="en-US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Arial" charset="0"/>
              </a:rPr>
              <a:t>viên</a:t>
            </a:r>
            <a:r>
              <a:rPr lang="en-US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Arial" charset="0"/>
              </a:rPr>
              <a:t>trong</a:t>
            </a:r>
            <a:r>
              <a:rPr lang="en-US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Arial" charset="0"/>
              </a:rPr>
              <a:t>gia</a:t>
            </a:r>
            <a:r>
              <a:rPr lang="en-US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Arial" charset="0"/>
              </a:rPr>
              <a:t>đình</a:t>
            </a:r>
            <a:r>
              <a:rPr lang="en-US" b="1" smtClean="0">
                <a:solidFill>
                  <a:srgbClr val="0000FF"/>
                </a:solidFill>
                <a:latin typeface="Arial" charset="0"/>
              </a:rPr>
              <a:t> .</a:t>
            </a:r>
            <a:endParaRPr lang="en-US" b="1" dirty="0" smtClean="0">
              <a:solidFill>
                <a:srgbClr val="0000FF"/>
              </a:solidFill>
              <a:latin typeface="Arial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endParaRPr lang="en-US" b="1" dirty="0">
              <a:solidFill>
                <a:srgbClr val="0000FF"/>
              </a:solidFill>
              <a:latin typeface="Arial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endParaRPr lang="en-US" b="1" dirty="0">
              <a:solidFill>
                <a:srgbClr val="0000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541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pháo 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5" descr="pháo 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0"/>
            <a:ext cx="6477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6" descr="pháo 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15621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7" name="Group 8"/>
          <p:cNvGrpSpPr>
            <a:grpSpLocks noChangeAspect="1"/>
          </p:cNvGrpSpPr>
          <p:nvPr/>
        </p:nvGrpSpPr>
        <p:grpSpPr bwMode="auto">
          <a:xfrm>
            <a:off x="1676400" y="457200"/>
            <a:ext cx="2514600" cy="3592116"/>
            <a:chOff x="2527" y="6427"/>
            <a:chExt cx="11443" cy="8645"/>
          </a:xfrm>
        </p:grpSpPr>
        <p:sp>
          <p:nvSpPr>
            <p:cNvPr id="33800" name="AutoShape 9"/>
            <p:cNvSpPr>
              <a:spLocks noChangeAspect="1" noChangeArrowheads="1"/>
            </p:cNvSpPr>
            <p:nvPr/>
          </p:nvSpPr>
          <p:spPr bwMode="auto">
            <a:xfrm>
              <a:off x="2527" y="6427"/>
              <a:ext cx="11443" cy="8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vi-VN">
                <a:cs typeface="Arial" charset="0"/>
              </a:endParaRPr>
            </a:p>
          </p:txBody>
        </p:sp>
        <p:grpSp>
          <p:nvGrpSpPr>
            <p:cNvPr id="33801" name="Group 10"/>
            <p:cNvGrpSpPr>
              <a:grpSpLocks/>
            </p:cNvGrpSpPr>
            <p:nvPr/>
          </p:nvGrpSpPr>
          <p:grpSpPr bwMode="auto">
            <a:xfrm>
              <a:off x="2535" y="6428"/>
              <a:ext cx="11435" cy="8124"/>
              <a:chOff x="2535" y="6428"/>
              <a:chExt cx="11435" cy="8124"/>
            </a:xfrm>
          </p:grpSpPr>
          <p:sp>
            <p:nvSpPr>
              <p:cNvPr id="33802" name="AutoShape 11"/>
              <p:cNvSpPr>
                <a:spLocks noChangeArrowheads="1"/>
              </p:cNvSpPr>
              <p:nvPr/>
            </p:nvSpPr>
            <p:spPr bwMode="auto">
              <a:xfrm>
                <a:off x="11735" y="12709"/>
                <a:ext cx="528" cy="537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84" name="AutoShape 12"/>
              <p:cNvSpPr>
                <a:spLocks noChangeArrowheads="1"/>
              </p:cNvSpPr>
              <p:nvPr/>
            </p:nvSpPr>
            <p:spPr bwMode="auto">
              <a:xfrm>
                <a:off x="2599" y="9413"/>
                <a:ext cx="665" cy="817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04" name="AutoShape 13"/>
              <p:cNvSpPr>
                <a:spLocks noChangeArrowheads="1"/>
              </p:cNvSpPr>
              <p:nvPr/>
            </p:nvSpPr>
            <p:spPr bwMode="auto">
              <a:xfrm>
                <a:off x="11701" y="8074"/>
                <a:ext cx="615" cy="538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05" name="AutoShape 14"/>
              <p:cNvSpPr>
                <a:spLocks noChangeArrowheads="1"/>
              </p:cNvSpPr>
              <p:nvPr/>
            </p:nvSpPr>
            <p:spPr bwMode="auto">
              <a:xfrm>
                <a:off x="6118" y="6839"/>
                <a:ext cx="527" cy="578"/>
              </a:xfrm>
              <a:prstGeom prst="irregularSeal1">
                <a:avLst/>
              </a:prstGeom>
              <a:gradFill rotWithShape="1">
                <a:gsLst>
                  <a:gs pos="0">
                    <a:srgbClr val="FF0066"/>
                  </a:gs>
                  <a:gs pos="100000">
                    <a:srgbClr val="FF0000">
                      <a:alpha val="3998"/>
                    </a:srgb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87" name="AutoShape 15"/>
              <p:cNvSpPr>
                <a:spLocks noChangeArrowheads="1"/>
              </p:cNvSpPr>
              <p:nvPr/>
            </p:nvSpPr>
            <p:spPr bwMode="auto">
              <a:xfrm>
                <a:off x="13175" y="8794"/>
                <a:ext cx="672" cy="593"/>
              </a:xfrm>
              <a:prstGeom prst="star5">
                <a:avLst/>
              </a:prstGeom>
              <a:gradFill rotWithShape="1">
                <a:gsLst>
                  <a:gs pos="0">
                    <a:srgbClr val="33CCCC"/>
                  </a:gs>
                  <a:gs pos="100000">
                    <a:srgbClr val="FF0066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88" name="AutoShape 16"/>
              <p:cNvSpPr>
                <a:spLocks noChangeArrowheads="1"/>
              </p:cNvSpPr>
              <p:nvPr/>
            </p:nvSpPr>
            <p:spPr bwMode="auto">
              <a:xfrm>
                <a:off x="6869" y="12911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1907FD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08" name="AutoShape 17"/>
              <p:cNvSpPr>
                <a:spLocks noChangeArrowheads="1"/>
              </p:cNvSpPr>
              <p:nvPr/>
            </p:nvSpPr>
            <p:spPr bwMode="auto">
              <a:xfrm>
                <a:off x="9380" y="14038"/>
                <a:ext cx="528" cy="514"/>
              </a:xfrm>
              <a:prstGeom prst="irregularSeal1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90" name="AutoShape 18"/>
              <p:cNvSpPr>
                <a:spLocks noChangeArrowheads="1"/>
              </p:cNvSpPr>
              <p:nvPr/>
            </p:nvSpPr>
            <p:spPr bwMode="auto">
              <a:xfrm>
                <a:off x="9383" y="8075"/>
                <a:ext cx="672" cy="527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91" name="AutoShape 19"/>
              <p:cNvSpPr>
                <a:spLocks noChangeArrowheads="1"/>
              </p:cNvSpPr>
              <p:nvPr/>
            </p:nvSpPr>
            <p:spPr bwMode="auto">
              <a:xfrm>
                <a:off x="7172" y="8590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CC00CC">
                      <a:gamma/>
                      <a:shade val="46275"/>
                      <a:invGamma/>
                    </a:srgbClr>
                  </a:gs>
                  <a:gs pos="100000">
                    <a:srgbClr val="CC00CC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11" name="AutoShape 20"/>
              <p:cNvSpPr>
                <a:spLocks noChangeArrowheads="1"/>
              </p:cNvSpPr>
              <p:nvPr/>
            </p:nvSpPr>
            <p:spPr bwMode="auto">
              <a:xfrm>
                <a:off x="9334" y="12806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2" name="AutoShape 21"/>
              <p:cNvSpPr>
                <a:spLocks noChangeArrowheads="1"/>
              </p:cNvSpPr>
              <p:nvPr/>
            </p:nvSpPr>
            <p:spPr bwMode="auto">
              <a:xfrm>
                <a:off x="9421" y="694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00082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94" name="AutoShape 22"/>
              <p:cNvSpPr>
                <a:spLocks noChangeArrowheads="1"/>
              </p:cNvSpPr>
              <p:nvPr/>
            </p:nvSpPr>
            <p:spPr bwMode="auto">
              <a:xfrm>
                <a:off x="8689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95" name="AutoShape 23"/>
              <p:cNvSpPr>
                <a:spLocks noChangeArrowheads="1"/>
              </p:cNvSpPr>
              <p:nvPr/>
            </p:nvSpPr>
            <p:spPr bwMode="auto">
              <a:xfrm>
                <a:off x="11088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15" name="AutoShape 24"/>
              <p:cNvSpPr>
                <a:spLocks noChangeArrowheads="1"/>
              </p:cNvSpPr>
              <p:nvPr/>
            </p:nvSpPr>
            <p:spPr bwMode="auto">
              <a:xfrm>
                <a:off x="3021" y="6946"/>
                <a:ext cx="1150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6" name="AutoShape 25"/>
              <p:cNvSpPr>
                <a:spLocks noChangeArrowheads="1"/>
              </p:cNvSpPr>
              <p:nvPr/>
            </p:nvSpPr>
            <p:spPr bwMode="auto">
              <a:xfrm>
                <a:off x="12821" y="1198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7" name="AutoShape 26"/>
              <p:cNvSpPr>
                <a:spLocks noChangeArrowheads="1"/>
              </p:cNvSpPr>
              <p:nvPr/>
            </p:nvSpPr>
            <p:spPr bwMode="auto">
              <a:xfrm>
                <a:off x="5302" y="12395"/>
                <a:ext cx="614" cy="537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8" name="AutoShape 27"/>
              <p:cNvSpPr>
                <a:spLocks noChangeArrowheads="1"/>
              </p:cNvSpPr>
              <p:nvPr/>
            </p:nvSpPr>
            <p:spPr bwMode="auto">
              <a:xfrm>
                <a:off x="2535" y="797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9" name="AutoShape 28"/>
              <p:cNvSpPr>
                <a:spLocks noChangeArrowheads="1"/>
              </p:cNvSpPr>
              <p:nvPr/>
            </p:nvSpPr>
            <p:spPr bwMode="auto">
              <a:xfrm>
                <a:off x="12735" y="766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20" name="AutoShape 29"/>
              <p:cNvSpPr>
                <a:spLocks noChangeArrowheads="1"/>
              </p:cNvSpPr>
              <p:nvPr/>
            </p:nvSpPr>
            <p:spPr bwMode="auto">
              <a:xfrm>
                <a:off x="4535" y="13423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902" name="AutoShape 30"/>
              <p:cNvSpPr>
                <a:spLocks noChangeArrowheads="1"/>
              </p:cNvSpPr>
              <p:nvPr/>
            </p:nvSpPr>
            <p:spPr bwMode="auto">
              <a:xfrm>
                <a:off x="4239" y="6427"/>
                <a:ext cx="665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903" name="AutoShape 31"/>
              <p:cNvSpPr>
                <a:spLocks noChangeArrowheads="1"/>
              </p:cNvSpPr>
              <p:nvPr/>
            </p:nvSpPr>
            <p:spPr bwMode="auto">
              <a:xfrm>
                <a:off x="10235" y="13424"/>
                <a:ext cx="672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</p:grpSp>
      </p:grpSp>
      <p:sp>
        <p:nvSpPr>
          <p:cNvPr id="33798" name="Text Box 38"/>
          <p:cNvSpPr txBox="1">
            <a:spLocks noChangeArrowheads="1"/>
          </p:cNvSpPr>
          <p:nvPr/>
        </p:nvSpPr>
        <p:spPr bwMode="auto">
          <a:xfrm>
            <a:off x="1676400" y="2057400"/>
            <a:ext cx="6248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b="1">
              <a:cs typeface="Arial" charset="0"/>
            </a:endParaRPr>
          </a:p>
        </p:txBody>
      </p:sp>
      <p:sp>
        <p:nvSpPr>
          <p:cNvPr id="33799" name="WordArt 39"/>
          <p:cNvSpPr>
            <a:spLocks noChangeArrowheads="1" noChangeShapeType="1" noTextEdit="1"/>
          </p:cNvSpPr>
          <p:nvPr/>
        </p:nvSpPr>
        <p:spPr bwMode="auto">
          <a:xfrm>
            <a:off x="492125" y="1469232"/>
            <a:ext cx="8077200" cy="137517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GIỜ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ĐẾN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ĐÂY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KẾT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THÚC</a:t>
            </a:r>
            <a:endParaRPr lang="en-US" sz="3600" b="1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b="1" kern="1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</a:t>
            </a:r>
            <a:r>
              <a:rPr lang="en-US" sz="36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 EM CHĂM NGOAN !</a:t>
            </a:r>
            <a:endParaRPr lang="en-US" sz="3600" b="1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20738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Ảnh động đẹp (196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140" y="1441596"/>
            <a:ext cx="1268661" cy="361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Ảnh động đẹp (196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069" y="1473197"/>
            <a:ext cx="1268661" cy="361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Ảnh động đẹp (196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04" y="1534342"/>
            <a:ext cx="1268661" cy="361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362200" y="10342"/>
            <a:ext cx="3810000" cy="103740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  <a:latin typeface="UTM-Aov"/>
              </a:rPr>
              <a:t>Bài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UTM-Aov"/>
              </a:rPr>
              <a:t> 1 :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  <a:latin typeface="UTM-Aov"/>
              </a:rPr>
              <a:t>Gia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UTM-Aov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  <a:latin typeface="UTM-Aov"/>
              </a:rPr>
              <a:t>đình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UTM-Aov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  <a:latin typeface="UTM-Aov"/>
              </a:rPr>
              <a:t>của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UTM-Aov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  <a:latin typeface="UTM-Aov"/>
              </a:rPr>
              <a:t>em</a:t>
            </a:r>
            <a:endParaRPr lang="en-US" sz="3200" b="1" dirty="0">
              <a:solidFill>
                <a:schemeClr val="bg2">
                  <a:lumMod val="50000"/>
                </a:schemeClr>
              </a:solidFill>
              <a:latin typeface="UTM-Aov"/>
            </a:endParaRPr>
          </a:p>
        </p:txBody>
      </p:sp>
    </p:spTree>
    <p:extLst>
      <p:ext uri="{BB962C8B-B14F-4D97-AF65-F5344CB8AC3E}">
        <p14:creationId xmlns:p14="http://schemas.microsoft.com/office/powerpoint/2010/main" val="2126345231"/>
      </p:ext>
    </p:extLst>
  </p:cSld>
  <p:clrMapOvr>
    <a:masterClrMapping/>
  </p:clrMapOvr>
  <p:transition spd="med">
    <p:pull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894" y="0"/>
            <a:ext cx="1524000" cy="1300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898" y="0"/>
            <a:ext cx="7645101" cy="130097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62000" y="1879871"/>
            <a:ext cx="8104094" cy="236575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UTM-Aov"/>
              </a:rPr>
              <a:t> - </a:t>
            </a:r>
            <a:r>
              <a:rPr lang="en-US" sz="3200" dirty="0" err="1" smtClean="0">
                <a:solidFill>
                  <a:schemeClr val="tx1"/>
                </a:solidFill>
                <a:latin typeface="UTM-Aov"/>
              </a:rPr>
              <a:t>Giới</a:t>
            </a:r>
            <a:r>
              <a:rPr lang="en-US" sz="3200" dirty="0" smtClean="0">
                <a:solidFill>
                  <a:schemeClr val="tx1"/>
                </a:solidFill>
                <a:latin typeface="UTM-Aov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UTM-Aov"/>
              </a:rPr>
              <a:t>thiệu</a:t>
            </a:r>
            <a:r>
              <a:rPr lang="en-US" sz="3200" dirty="0" smtClean="0">
                <a:solidFill>
                  <a:schemeClr val="tx1"/>
                </a:solidFill>
                <a:latin typeface="UTM-Aov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UTM-Aov"/>
              </a:rPr>
              <a:t>được</a:t>
            </a:r>
            <a:r>
              <a:rPr lang="en-US" sz="3200" dirty="0" smtClean="0">
                <a:solidFill>
                  <a:schemeClr val="tx1"/>
                </a:solidFill>
                <a:latin typeface="UTM-Aov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UTM-Aov"/>
              </a:rPr>
              <a:t>bản</a:t>
            </a:r>
            <a:r>
              <a:rPr lang="en-US" sz="3200" dirty="0" smtClean="0">
                <a:solidFill>
                  <a:schemeClr val="tx1"/>
                </a:solidFill>
                <a:latin typeface="UTM-Aov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UTM-Aov"/>
              </a:rPr>
              <a:t>thân</a:t>
            </a:r>
            <a:r>
              <a:rPr lang="en-US" sz="3200" dirty="0" smtClean="0">
                <a:solidFill>
                  <a:schemeClr val="tx1"/>
                </a:solidFill>
                <a:latin typeface="UTM-Aov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UTM-Aov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UTM-Aov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UTM-Aov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UTM-Aov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UTM-Aov"/>
              </a:rPr>
              <a:t>thành</a:t>
            </a:r>
            <a:r>
              <a:rPr lang="en-US" sz="3200" dirty="0" smtClean="0">
                <a:solidFill>
                  <a:schemeClr val="tx1"/>
                </a:solidFill>
                <a:latin typeface="UTM-Aov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UTM-Aov"/>
              </a:rPr>
              <a:t>viên</a:t>
            </a:r>
            <a:r>
              <a:rPr lang="en-US" sz="3200" dirty="0" smtClean="0">
                <a:solidFill>
                  <a:schemeClr val="tx1"/>
                </a:solidFill>
                <a:latin typeface="UTM-Aov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UTM-Aov"/>
              </a:rPr>
              <a:t>trong</a:t>
            </a:r>
            <a:r>
              <a:rPr lang="en-US" sz="3200" dirty="0" smtClean="0">
                <a:solidFill>
                  <a:schemeClr val="tx1"/>
                </a:solidFill>
                <a:latin typeface="UTM-Aov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UTM-Aov"/>
              </a:rPr>
              <a:t>gia</a:t>
            </a:r>
            <a:r>
              <a:rPr lang="en-US" sz="3200" dirty="0" smtClean="0">
                <a:solidFill>
                  <a:schemeClr val="tx1"/>
                </a:solidFill>
                <a:latin typeface="UTM-Aov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UTM-Aov"/>
              </a:rPr>
              <a:t>đình</a:t>
            </a:r>
            <a:r>
              <a:rPr lang="en-US" sz="3200" dirty="0" smtClean="0">
                <a:solidFill>
                  <a:schemeClr val="tx1"/>
                </a:solidFill>
                <a:latin typeface="UTM-Aov"/>
              </a:rPr>
              <a:t> 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UTM-Aov"/>
              </a:rPr>
              <a:t> - </a:t>
            </a:r>
            <a:r>
              <a:rPr lang="en-US" sz="3200" dirty="0" err="1" smtClean="0">
                <a:solidFill>
                  <a:schemeClr val="tx1"/>
                </a:solidFill>
                <a:latin typeface="UTM-Aov"/>
              </a:rPr>
              <a:t>Thể</a:t>
            </a:r>
            <a:r>
              <a:rPr lang="en-US" sz="3200" dirty="0" smtClean="0">
                <a:solidFill>
                  <a:schemeClr val="tx1"/>
                </a:solidFill>
                <a:latin typeface="UTM-Aov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UTM-Aov"/>
              </a:rPr>
              <a:t>hiện</a:t>
            </a:r>
            <a:r>
              <a:rPr lang="en-US" sz="3200" dirty="0" smtClean="0">
                <a:solidFill>
                  <a:schemeClr val="tx1"/>
                </a:solidFill>
                <a:latin typeface="UTM-Aov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UTM-Aov"/>
              </a:rPr>
              <a:t>được</a:t>
            </a:r>
            <a:r>
              <a:rPr lang="en-US" sz="3200" dirty="0" smtClean="0">
                <a:solidFill>
                  <a:schemeClr val="tx1"/>
                </a:solidFill>
                <a:latin typeface="UTM-Aov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UTM-Aov"/>
              </a:rPr>
              <a:t>tình</a:t>
            </a:r>
            <a:r>
              <a:rPr lang="en-US" sz="3200" dirty="0" smtClean="0">
                <a:solidFill>
                  <a:schemeClr val="tx1"/>
                </a:solidFill>
                <a:latin typeface="UTM-Aov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UTM-Aov"/>
              </a:rPr>
              <a:t>cảm</a:t>
            </a:r>
            <a:r>
              <a:rPr lang="en-US" sz="3200" dirty="0" smtClean="0">
                <a:solidFill>
                  <a:schemeClr val="tx1"/>
                </a:solidFill>
                <a:latin typeface="UTM-Aov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UTM-Aov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UTM-Aov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UTM-Aov"/>
              </a:rPr>
              <a:t>cách</a:t>
            </a:r>
            <a:r>
              <a:rPr lang="en-US" sz="3200" dirty="0" smtClean="0">
                <a:solidFill>
                  <a:schemeClr val="tx1"/>
                </a:solidFill>
                <a:latin typeface="UTM-Aov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UTM-Aov"/>
              </a:rPr>
              <a:t>ứng</a:t>
            </a:r>
            <a:r>
              <a:rPr lang="en-US" sz="3200" dirty="0" smtClean="0">
                <a:solidFill>
                  <a:schemeClr val="tx1"/>
                </a:solidFill>
                <a:latin typeface="UTM-Aov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UTM-Aov"/>
              </a:rPr>
              <a:t>sử</a:t>
            </a:r>
            <a:r>
              <a:rPr lang="en-US" sz="3200" dirty="0" smtClean="0">
                <a:solidFill>
                  <a:schemeClr val="tx1"/>
                </a:solidFill>
                <a:latin typeface="UTM-Aov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UTM-Aov"/>
              </a:rPr>
              <a:t>phù</a:t>
            </a:r>
            <a:r>
              <a:rPr lang="en-US" sz="3200" dirty="0" smtClean="0">
                <a:solidFill>
                  <a:schemeClr val="tx1"/>
                </a:solidFill>
                <a:latin typeface="UTM-Aov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UTM-Aov"/>
              </a:rPr>
              <a:t>hợp</a:t>
            </a:r>
            <a:r>
              <a:rPr lang="en-US" sz="3200" dirty="0" smtClean="0">
                <a:solidFill>
                  <a:schemeClr val="tx1"/>
                </a:solidFill>
                <a:latin typeface="UTM-Aov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UTM-Aov"/>
              </a:rPr>
              <a:t>với</a:t>
            </a:r>
            <a:r>
              <a:rPr lang="en-US" sz="3200" dirty="0" smtClean="0">
                <a:solidFill>
                  <a:schemeClr val="tx1"/>
                </a:solidFill>
                <a:latin typeface="UTM-Aov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UTM-Aov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UTM-Aov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UTM-Aov"/>
              </a:rPr>
              <a:t>thành</a:t>
            </a:r>
            <a:r>
              <a:rPr lang="en-US" sz="3200" dirty="0" smtClean="0">
                <a:solidFill>
                  <a:schemeClr val="tx1"/>
                </a:solidFill>
                <a:latin typeface="UTM-Aov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UTM-Aov"/>
              </a:rPr>
              <a:t>viên</a:t>
            </a:r>
            <a:r>
              <a:rPr lang="en-US" sz="3200" dirty="0" smtClean="0">
                <a:solidFill>
                  <a:schemeClr val="tx1"/>
                </a:solidFill>
                <a:latin typeface="UTM-Aov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UTM-Aov"/>
              </a:rPr>
              <a:t>trong</a:t>
            </a:r>
            <a:r>
              <a:rPr lang="en-US" sz="3200" dirty="0" smtClean="0">
                <a:solidFill>
                  <a:schemeClr val="tx1"/>
                </a:solidFill>
                <a:latin typeface="UTM-Aov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UTM-Aov"/>
              </a:rPr>
              <a:t>gia</a:t>
            </a:r>
            <a:r>
              <a:rPr lang="en-US" sz="3200" dirty="0" smtClean="0">
                <a:solidFill>
                  <a:schemeClr val="tx1"/>
                </a:solidFill>
                <a:latin typeface="UTM-Aov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UTM-Aov"/>
              </a:rPr>
              <a:t>đình</a:t>
            </a:r>
            <a:endParaRPr lang="en-US" sz="3200" dirty="0">
              <a:solidFill>
                <a:schemeClr val="tx1"/>
              </a:solidFill>
              <a:latin typeface="UTM-Aov"/>
            </a:endParaRPr>
          </a:p>
        </p:txBody>
      </p:sp>
    </p:spTree>
    <p:extLst>
      <p:ext uri="{BB962C8B-B14F-4D97-AF65-F5344CB8AC3E}">
        <p14:creationId xmlns:p14="http://schemas.microsoft.com/office/powerpoint/2010/main" val="399352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9" y="2128"/>
            <a:ext cx="1761061" cy="13870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3290" y="-1"/>
            <a:ext cx="7198310" cy="1389159"/>
          </a:xfrm>
          <a:prstGeom prst="rect">
            <a:avLst/>
          </a:prstGeom>
        </p:spPr>
      </p:pic>
      <p:pic>
        <p:nvPicPr>
          <p:cNvPr id="9" name="Picture 3" descr="Ảnh động đẹp (190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70" y="1553541"/>
            <a:ext cx="1516567" cy="345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Ảnh động đẹp (190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724" y="1378176"/>
            <a:ext cx="1516567" cy="345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2778194" y="1809750"/>
            <a:ext cx="3810000" cy="103740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  <a:latin typeface="UTM-Aov"/>
              </a:rPr>
              <a:t>Nghe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UTM-Aov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  <a:latin typeface="UTM-Aov"/>
              </a:rPr>
              <a:t>bài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UTM-Aov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  <a:latin typeface="UTM-Aov"/>
              </a:rPr>
              <a:t>hát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UTM-Aov"/>
              </a:rPr>
              <a:t> :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  <a:latin typeface="UTM-Aov"/>
              </a:rPr>
              <a:t>Cả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UTM-Aov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  <a:latin typeface="UTM-Aov"/>
              </a:rPr>
              <a:t>nhà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UTM-Aov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  <a:latin typeface="UTM-Aov"/>
              </a:rPr>
              <a:t>thương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UTM-Aov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  <a:latin typeface="UTM-Aov"/>
              </a:rPr>
              <a:t>nhau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UTM-Aov"/>
              </a:rPr>
              <a:t> </a:t>
            </a:r>
            <a:endParaRPr lang="en-US" sz="3200" b="1" dirty="0">
              <a:solidFill>
                <a:schemeClr val="bg2">
                  <a:lumMod val="50000"/>
                </a:schemeClr>
              </a:solidFill>
              <a:latin typeface="UTM-Aov"/>
            </a:endParaRPr>
          </a:p>
        </p:txBody>
      </p:sp>
    </p:spTree>
    <p:extLst>
      <p:ext uri="{BB962C8B-B14F-4D97-AF65-F5344CB8AC3E}">
        <p14:creationId xmlns:p14="http://schemas.microsoft.com/office/powerpoint/2010/main" val="4045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7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28094AC-8D5E-402C-9D51-A063E35E7ABF}"/>
              </a:ext>
            </a:extLst>
          </p:cNvPr>
          <p:cNvSpPr txBox="1"/>
          <p:nvPr/>
        </p:nvSpPr>
        <p:spPr>
          <a:xfrm>
            <a:off x="221427" y="1509725"/>
            <a:ext cx="33858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100" b="1" dirty="0">
                <a:latin typeface="Utm aw"/>
              </a:rPr>
              <a:t>+ Chỉ và gọi tên từng người trong hình.</a:t>
            </a:r>
            <a:endParaRPr lang="en-US" sz="2100" b="1" dirty="0">
              <a:latin typeface="Utm aw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5366A7C-3047-4DFA-AE95-9E04BF3A0CCB}"/>
              </a:ext>
            </a:extLst>
          </p:cNvPr>
          <p:cNvSpPr txBox="1"/>
          <p:nvPr/>
        </p:nvSpPr>
        <p:spPr>
          <a:xfrm>
            <a:off x="5257800" y="4575131"/>
            <a:ext cx="3021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Utm aw"/>
                <a:cs typeface="Times New Roman" panose="02020603050405020304" pitchFamily="18" charset="0"/>
              </a:rPr>
              <a:t>Gia đình bạn An</a:t>
            </a:r>
            <a:endParaRPr lang="en-US" sz="2400" b="1" dirty="0">
              <a:solidFill>
                <a:srgbClr val="FF0000"/>
              </a:solidFill>
              <a:latin typeface="Utm aw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7881984-DC02-45B0-9689-0198F3DB31AF}"/>
              </a:ext>
            </a:extLst>
          </p:cNvPr>
          <p:cNvSpPr txBox="1"/>
          <p:nvPr/>
        </p:nvSpPr>
        <p:spPr>
          <a:xfrm>
            <a:off x="221427" y="2296418"/>
            <a:ext cx="36732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100" b="1" dirty="0">
                <a:latin typeface="Utm aw"/>
              </a:rPr>
              <a:t> + Mọi người trong gia đình đang làm gì ?</a:t>
            </a:r>
            <a:endParaRPr lang="en-US" sz="2100" b="1" dirty="0">
              <a:latin typeface="Utm aw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BC12937-2348-4E5F-AE66-EC35E98CFF17}"/>
              </a:ext>
            </a:extLst>
          </p:cNvPr>
          <p:cNvSpPr txBox="1"/>
          <p:nvPr/>
        </p:nvSpPr>
        <p:spPr>
          <a:xfrm>
            <a:off x="135690" y="3197084"/>
            <a:ext cx="34273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100" b="1" dirty="0">
                <a:latin typeface="Utm aw"/>
              </a:rPr>
              <a:t>  + Theo em thì mọi người trong gia đình cảm thấy như thế nào ?</a:t>
            </a:r>
            <a:endParaRPr lang="en-US" sz="2100" b="1" dirty="0">
              <a:latin typeface="Utm aw"/>
            </a:endParaRPr>
          </a:p>
          <a:p>
            <a:endParaRPr lang="en-US" sz="2100" b="1" dirty="0">
              <a:latin typeface="Utm aw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03346C6-084B-4831-A554-E09EB06FF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7705"/>
            <a:ext cx="4724400" cy="455742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771" y="-9509"/>
            <a:ext cx="4855029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Utm aw"/>
              </a:rPr>
              <a:t>Hoạt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Utm aw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Utm aw"/>
              </a:rPr>
              <a:t>động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Utm aw"/>
              </a:rPr>
              <a:t> 1 :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Utm aw"/>
              </a:rPr>
              <a:t>Các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Utm aw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Utm aw"/>
              </a:rPr>
              <a:t>thành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Utm aw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Utm aw"/>
              </a:rPr>
              <a:t>viên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Utm aw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Utm aw"/>
              </a:rPr>
              <a:t>trong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Utm aw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Utm aw"/>
              </a:rPr>
              <a:t>gia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Utm aw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Utm aw"/>
              </a:rPr>
              <a:t>đình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Utm aw"/>
              </a:rPr>
              <a:t>.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Utm aw"/>
            </a:endParaRPr>
          </a:p>
        </p:txBody>
      </p:sp>
    </p:spTree>
    <p:extLst>
      <p:ext uri="{BB962C8B-B14F-4D97-AF65-F5344CB8AC3E}">
        <p14:creationId xmlns:p14="http://schemas.microsoft.com/office/powerpoint/2010/main" val="17646191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44F930A-A142-41E7-95BC-30F8D2052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373" y="0"/>
            <a:ext cx="5340627" cy="3962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A323963-6095-4D11-8693-2AE9BC2933CC}"/>
              </a:ext>
            </a:extLst>
          </p:cNvPr>
          <p:cNvSpPr txBox="1"/>
          <p:nvPr/>
        </p:nvSpPr>
        <p:spPr>
          <a:xfrm>
            <a:off x="5513162" y="39624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đình bạn Nam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9AD30A1-278A-4FD2-8CE9-B785CE027C57}"/>
              </a:ext>
            </a:extLst>
          </p:cNvPr>
          <p:cNvSpPr txBox="1"/>
          <p:nvPr/>
        </p:nvSpPr>
        <p:spPr>
          <a:xfrm>
            <a:off x="215651" y="3446392"/>
            <a:ext cx="32467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100" b="1" dirty="0">
                <a:latin typeface="+mj-lt"/>
              </a:rPr>
              <a:t> + Gia đình bạn Nam có gì giống và khác với gia đình bạn An ? </a:t>
            </a:r>
            <a:endParaRPr lang="en-US" sz="2100" b="1" dirty="0">
              <a:latin typeface="+mj-lt"/>
            </a:endParaRPr>
          </a:p>
          <a:p>
            <a:endParaRPr lang="en-US" sz="2100" b="1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05AA22C-B98D-4528-ADB9-DC095DD9225B}"/>
              </a:ext>
            </a:extLst>
          </p:cNvPr>
          <p:cNvSpPr txBox="1"/>
          <p:nvPr/>
        </p:nvSpPr>
        <p:spPr>
          <a:xfrm>
            <a:off x="228600" y="196794"/>
            <a:ext cx="33858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100" b="1" dirty="0">
                <a:latin typeface="Utm aw"/>
              </a:rPr>
              <a:t>+ Chỉ và gọi tên từng người trong hình.</a:t>
            </a:r>
            <a:endParaRPr lang="en-US" sz="2100" b="1" dirty="0">
              <a:latin typeface="Utm aw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68672C3-ADE8-46C1-9DCF-8F04531476A9}"/>
              </a:ext>
            </a:extLst>
          </p:cNvPr>
          <p:cNvSpPr txBox="1"/>
          <p:nvPr/>
        </p:nvSpPr>
        <p:spPr>
          <a:xfrm>
            <a:off x="228600" y="1161018"/>
            <a:ext cx="36732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100" b="1" dirty="0">
                <a:latin typeface="Utm aw"/>
              </a:rPr>
              <a:t> + Mọi </a:t>
            </a:r>
            <a:r>
              <a:rPr lang="vi-VN" b="1" dirty="0">
                <a:latin typeface="Utm aw"/>
              </a:rPr>
              <a:t>người</a:t>
            </a:r>
            <a:r>
              <a:rPr lang="vi-VN" sz="2100" b="1" dirty="0">
                <a:latin typeface="Utm aw"/>
              </a:rPr>
              <a:t> trong gia đình đang làm gì ?</a:t>
            </a:r>
            <a:endParaRPr lang="en-US" sz="2100" b="1" dirty="0">
              <a:latin typeface="Utm aw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D52528A-4571-44F1-8690-B880ED180720}"/>
              </a:ext>
            </a:extLst>
          </p:cNvPr>
          <p:cNvSpPr txBox="1"/>
          <p:nvPr/>
        </p:nvSpPr>
        <p:spPr>
          <a:xfrm>
            <a:off x="125326" y="2061397"/>
            <a:ext cx="34273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100" b="1" dirty="0">
                <a:latin typeface="+mj-lt"/>
              </a:rPr>
              <a:t>  + Theo em thì mọi người trong gia đình cảm thấy như thế nào ?</a:t>
            </a:r>
            <a:endParaRPr lang="en-US" sz="2100" b="1" dirty="0">
              <a:latin typeface="+mj-lt"/>
            </a:endParaRPr>
          </a:p>
          <a:p>
            <a:endParaRPr lang="en-US" sz="21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362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47009CA-0EBA-415A-BF07-807545C76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1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93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8C50F16-DCA1-45F7-BA3B-20492CCB8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942" y="1125749"/>
            <a:ext cx="1878719" cy="25258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6DAF429-0C92-4F9D-9084-B671D2CD0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997" y="1125749"/>
            <a:ext cx="3054688" cy="22117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64215B4-B971-4BFE-BE93-3874018305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7661" y="3359426"/>
            <a:ext cx="2584990" cy="16598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9492255-279D-4DE0-AA4F-E176DEE8E3E4}"/>
              </a:ext>
            </a:extLst>
          </p:cNvPr>
          <p:cNvSpPr txBox="1"/>
          <p:nvPr/>
        </p:nvSpPr>
        <p:spPr>
          <a:xfrm>
            <a:off x="1441174" y="124240"/>
            <a:ext cx="6559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700" b="1" dirty="0">
                <a:latin typeface="Utm aw"/>
                <a:cs typeface="Times New Roman" panose="02020603050405020304" pitchFamily="18" charset="0"/>
              </a:rPr>
              <a:t>Mọi người trong gia đình An đã ứng xử như thế nào khi mẹ bị ốm?</a:t>
            </a:r>
            <a:endParaRPr lang="en-US" sz="2700" b="1" dirty="0">
              <a:latin typeface="Utm aw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97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3" descr="Anh Dong (182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553833"/>
            <a:ext cx="8991600" cy="563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04DD9A5-1940-4A56-ADF9-6D7817786B04}"/>
              </a:ext>
            </a:extLst>
          </p:cNvPr>
          <p:cNvSpPr txBox="1"/>
          <p:nvPr/>
        </p:nvSpPr>
        <p:spPr>
          <a:xfrm>
            <a:off x="838200" y="1276350"/>
            <a:ext cx="769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99CC"/>
                </a:solidFill>
                <a:latin typeface="Utm aw"/>
                <a:cs typeface="Times New Roman" panose="02020603050405020304" pitchFamily="18" charset="0"/>
              </a:rPr>
              <a:t>Các thành viên trong gia đình em đã làm gì để thể hiện sự quan tâm, chăm sóc nhau?</a:t>
            </a:r>
            <a:endParaRPr lang="en-US" sz="3600" b="1" dirty="0">
              <a:solidFill>
                <a:srgbClr val="FF99CC"/>
              </a:solidFill>
              <a:latin typeface="Utm aw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19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2409</TotalTime>
  <Words>281</Words>
  <Application>Microsoft Office PowerPoint</Application>
  <PresentationFormat>On-screen Show (16:9)</PresentationFormat>
  <Paragraphs>31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.黑体-日本语</vt:lpstr>
      <vt:lpstr>Arial</vt:lpstr>
      <vt:lpstr>Calibri</vt:lpstr>
      <vt:lpstr>Georgia</vt:lpstr>
      <vt:lpstr>Hd001-4h</vt:lpstr>
      <vt:lpstr>HP001 4H</vt:lpstr>
      <vt:lpstr>Tahoma</vt:lpstr>
      <vt:lpstr>Times New Roman</vt:lpstr>
      <vt:lpstr>Trebuchet MS</vt:lpstr>
      <vt:lpstr>Utm aw</vt:lpstr>
      <vt:lpstr>UTM-Aov</vt:lpstr>
      <vt:lpstr>Wingdings</vt:lpstr>
      <vt:lpstr>Slipstream</vt:lpstr>
      <vt:lpstr>     TRƯỜNG TH SỐ 2 TÂY GIANG    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</cp:lastModifiedBy>
  <cp:revision>327</cp:revision>
  <dcterms:created xsi:type="dcterms:W3CDTF">2020-08-19T08:40:40Z</dcterms:created>
  <dcterms:modified xsi:type="dcterms:W3CDTF">2024-04-03T01:54:43Z</dcterms:modified>
</cp:coreProperties>
</file>