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30" r:id="rId2"/>
    <p:sldId id="300" r:id="rId3"/>
    <p:sldId id="437" r:id="rId4"/>
    <p:sldId id="432" r:id="rId5"/>
    <p:sldId id="433" r:id="rId6"/>
    <p:sldId id="434" r:id="rId7"/>
    <p:sldId id="435" r:id="rId8"/>
    <p:sldId id="436" r:id="rId9"/>
    <p:sldId id="4315" r:id="rId10"/>
    <p:sldId id="431" r:id="rId11"/>
  </p:sldIdLst>
  <p:sldSz cx="16276638" cy="9144000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60E91E-98EA-47FC-8C09-9A36AC4C5FCD}" v="1" dt="2022-08-26T23:40:17.9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39" d="100"/>
          <a:sy n="39" d="100"/>
        </p:scale>
        <p:origin x="1068" y="26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 H" userId="270efafb50020bd6" providerId="LiveId" clId="{8760E91E-98EA-47FC-8C09-9A36AC4C5FCD}"/>
    <pc:docChg chg="modSld">
      <pc:chgData name="T H" userId="270efafb50020bd6" providerId="LiveId" clId="{8760E91E-98EA-47FC-8C09-9A36AC4C5FCD}" dt="2022-08-26T23:58:39.562" v="4" actId="1076"/>
      <pc:docMkLst>
        <pc:docMk/>
      </pc:docMkLst>
      <pc:sldChg chg="modSp mod">
        <pc:chgData name="T H" userId="270efafb50020bd6" providerId="LiveId" clId="{8760E91E-98EA-47FC-8C09-9A36AC4C5FCD}" dt="2022-08-26T23:58:39.562" v="4" actId="1076"/>
        <pc:sldMkLst>
          <pc:docMk/>
          <pc:sldMk cId="3133606272" sldId="435"/>
        </pc:sldMkLst>
        <pc:spChg chg="mod">
          <ac:chgData name="T H" userId="270efafb50020bd6" providerId="LiveId" clId="{8760E91E-98EA-47FC-8C09-9A36AC4C5FCD}" dt="2022-08-26T23:54:51.098" v="3" actId="1076"/>
          <ac:spMkLst>
            <pc:docMk/>
            <pc:sldMk cId="3133606272" sldId="435"/>
            <ac:spMk id="2" creationId="{00000000-0000-0000-0000-000000000000}"/>
          </ac:spMkLst>
        </pc:spChg>
        <pc:spChg chg="mod">
          <ac:chgData name="T H" userId="270efafb50020bd6" providerId="LiveId" clId="{8760E91E-98EA-47FC-8C09-9A36AC4C5FCD}" dt="2022-08-26T23:58:39.562" v="4" actId="1076"/>
          <ac:spMkLst>
            <pc:docMk/>
            <pc:sldMk cId="3133606272" sldId="435"/>
            <ac:spMk id="10" creationId="{00000000-0000-0000-0000-000000000000}"/>
          </ac:spMkLst>
        </pc:spChg>
        <pc:spChg chg="mod">
          <ac:chgData name="T H" userId="270efafb50020bd6" providerId="LiveId" clId="{8760E91E-98EA-47FC-8C09-9A36AC4C5FCD}" dt="2022-08-26T23:40:23.004" v="1" actId="1076"/>
          <ac:spMkLst>
            <pc:docMk/>
            <pc:sldMk cId="3133606272" sldId="435"/>
            <ac:spMk id="1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75" y="960438"/>
            <a:ext cx="4611688" cy="25908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894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44CF48-056D-31F6-BA7C-8829243FF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172143D-E6A0-2A70-045A-7F1A6D5930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428875" y="960438"/>
            <a:ext cx="4611688" cy="25908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AC894E6-2E89-397B-1DE9-F2B1657821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5179AC6-428C-8936-6CE3-9AF6C8B390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016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BEF964-C21E-6076-32D1-83859D796F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FCFCF8-A4CD-A654-CD74-7C247C4849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3128" y="127591"/>
            <a:ext cx="15960936" cy="8846288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Arial"/>
              <a:ea typeface="宋体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03947" y="75156"/>
            <a:ext cx="6668749" cy="2066627"/>
          </a:xfrm>
          <a:prstGeom prst="rect">
            <a:avLst/>
          </a:prstGeom>
        </p:spPr>
      </p:pic>
      <p:pic>
        <p:nvPicPr>
          <p:cNvPr id="18" name="PA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370098" y="1430020"/>
            <a:ext cx="9525876" cy="76644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4581627" y="3809662"/>
            <a:ext cx="679965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  <a:defRPr/>
            </a:pPr>
            <a:r>
              <a:rPr lang="en-US" altLang="zh-CN" sz="8000" b="1" dirty="0" err="1">
                <a:solidFill>
                  <a:srgbClr val="DC5D3D"/>
                </a:solidFill>
                <a:latin typeface="Arial"/>
                <a:cs typeface="+mn-ea"/>
                <a:sym typeface="+mn-lt"/>
              </a:rPr>
              <a:t>Khởi</a:t>
            </a:r>
            <a:r>
              <a:rPr lang="en-US" altLang="zh-CN" sz="8000" b="1" dirty="0">
                <a:solidFill>
                  <a:srgbClr val="DC5D3D"/>
                </a:solidFill>
                <a:latin typeface="Arial"/>
                <a:cs typeface="+mn-ea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DC5D3D"/>
                </a:solidFill>
                <a:latin typeface="Arial"/>
                <a:cs typeface="+mn-ea"/>
                <a:sym typeface="+mn-lt"/>
              </a:rPr>
              <a:t>động</a:t>
            </a:r>
            <a:endParaRPr lang="zh-CN" altLang="en-US" sz="8000" b="1" dirty="0">
              <a:solidFill>
                <a:srgbClr val="DC5D3D"/>
              </a:solidFill>
              <a:latin typeface="Arial"/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6290" y="5447453"/>
            <a:ext cx="3228768" cy="3000587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717" y="545253"/>
            <a:ext cx="2173535" cy="19812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84331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6B8C17-791F-9FD9-3C89-602B8DA11A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FCCD345-DA2E-25A1-F3B1-2BF0D46D14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" y="0"/>
            <a:ext cx="16256000" cy="9144000"/>
          </a:xfrm>
          <a:prstGeom prst="rect">
            <a:avLst/>
          </a:prstGeom>
        </p:spPr>
      </p:pic>
      <p:sp>
        <p:nvSpPr>
          <p:cNvPr id="8" name="Text Box 14">
            <a:extLst>
              <a:ext uri="{FF2B5EF4-FFF2-40B4-BE49-F238E27FC236}">
                <a16:creationId xmlns:a16="http://schemas.microsoft.com/office/drawing/2014/main" id="{0BB5FE12-9150-BCCB-C0D8-0DB6B17DF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3543" y="2171699"/>
            <a:ext cx="9313976" cy="7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Câu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1. Em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gọi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anh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trai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của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bố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là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gì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95CA5B7D-397F-1FB5-2F9E-C40C57B7B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1119" y="3488870"/>
            <a:ext cx="9313976" cy="7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Câu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2. Em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gọi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anh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trai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của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mẹ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là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gì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3AF34286-6EA6-A999-52FE-DBFE9371C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1119" y="4729842"/>
            <a:ext cx="9313976" cy="7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Câu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3. Em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gọi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chị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gái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của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bố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là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gì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</a:t>
            </a: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9E52E9E0-1796-4DDB-15F9-DC700D9D9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1119" y="5943600"/>
            <a:ext cx="9313976" cy="7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Câu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4. Em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gọi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chị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gái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của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mẹ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là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gì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1242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280613" cy="994830"/>
            <a:chOff x="5063633" y="164812"/>
            <a:chExt cx="5191511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191511" cy="994830"/>
              <a:chOff x="5063633" y="164812"/>
              <a:chExt cx="5191511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191511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ba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9 </a:t>
                </a:r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9 </a:t>
                </a:r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2025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573149" y="1782783"/>
            <a:ext cx="13194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 cảm, sự gắn bó của em với họ hàng nội, ngoại.</a:t>
            </a:r>
            <a:endParaRPr lang="en-US" sz="36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32719" y="2429114"/>
            <a:ext cx="1432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Hãy nói về những việc làm thể hiện tình cảm, sự gắn bó của bạn Hà và bạn An với họ hàng nội ngoại.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785519" y="1097280"/>
            <a:ext cx="6629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1: HỌ HÀNG NỘI NGOẠI (T2)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0" t="41659" r="27140" b="7368"/>
          <a:stretch/>
        </p:blipFill>
        <p:spPr bwMode="auto">
          <a:xfrm>
            <a:off x="7513638" y="3029278"/>
            <a:ext cx="8763000" cy="5361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823119" y="3725882"/>
            <a:ext cx="704056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1: </a:t>
            </a:r>
            <a:r>
              <a:rPr lang="nl-NL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 Hà gọi điện hỏi thăm ông bà.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l-NL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2:</a:t>
            </a:r>
            <a:r>
              <a:rPr lang="nl-NL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Bạn An thăm dì bị ốm.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l-NL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3:</a:t>
            </a:r>
            <a:r>
              <a:rPr lang="nl-NL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Bạn Hà nhường phòng cho các em họ đến chơi nhà.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l-NL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4: </a:t>
            </a:r>
            <a:r>
              <a:rPr lang="nl-NL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 An cùng người thân mua quà biếu ông bà.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51719" y="8302856"/>
            <a:ext cx="145542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* Các </a:t>
            </a:r>
            <a:r>
              <a:rPr lang="en-US" sz="36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6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6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6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36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8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785519" y="1097280"/>
            <a:ext cx="6629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1: HỌ HÀNG NỘI NGOẠI (T2)</a:t>
            </a:r>
          </a:p>
        </p:txBody>
      </p:sp>
      <p:sp>
        <p:nvSpPr>
          <p:cNvPr id="2" name="Cloud 1"/>
          <p:cNvSpPr/>
          <p:nvPr/>
        </p:nvSpPr>
        <p:spPr>
          <a:xfrm>
            <a:off x="3663426" y="3810000"/>
            <a:ext cx="8763000" cy="4191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Hãy cùng chia sẻ trước lớp những việc em đã là để bày tỏ tình cảm sự gắn bó của những người họ hàng nội, ngoại</a:t>
            </a:r>
          </a:p>
        </p:txBody>
      </p:sp>
      <p:pic>
        <p:nvPicPr>
          <p:cNvPr id="4098" name="Picture 2" descr="Dôi bạn cùng tiế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898" y="5877426"/>
            <a:ext cx="3286621" cy="246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ha mẹ, con cái: nhiều khi không hiểu nhau - Tuổi Trẻ Onl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228" y="2590800"/>
            <a:ext cx="3167063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hụ huynh cần biết - Trường mầm non Kim Thà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5319" y="5827126"/>
            <a:ext cx="3699417" cy="246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573149" y="1782783"/>
            <a:ext cx="13880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 sẻ những việc em đã làm để bày tỏ tình cảm với họ hàng nội, ngoại.</a:t>
            </a:r>
            <a:endParaRPr lang="en-US" sz="36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743578-024D-2838-6B0B-437F95594923}"/>
              </a:ext>
            </a:extLst>
          </p:cNvPr>
          <p:cNvSpPr txBox="1"/>
          <p:nvPr/>
        </p:nvSpPr>
        <p:spPr>
          <a:xfrm>
            <a:off x="5211494" y="103853"/>
            <a:ext cx="52806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3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3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334895824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8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573149" y="1782783"/>
            <a:ext cx="13194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nl-NL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Xử lí tình huống.</a:t>
            </a:r>
            <a:endParaRPr lang="en-US" sz="36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785519" y="1097280"/>
            <a:ext cx="6629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1: HỌ HÀNG NỘI NGOẠI (T2)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97" t="37534" r="34614" b="35437"/>
          <a:stretch/>
        </p:blipFill>
        <p:spPr bwMode="auto">
          <a:xfrm>
            <a:off x="6841729" y="3200400"/>
            <a:ext cx="9146380" cy="56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432719" y="2429114"/>
            <a:ext cx="1432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Em sẽ ứng xử thế nào nếu là các bạn trong mỗi tình huống dưới đây? Vì sao?</a:t>
            </a:r>
          </a:p>
        </p:txBody>
      </p:sp>
      <p:sp>
        <p:nvSpPr>
          <p:cNvPr id="3" name="Rectangle 2"/>
          <p:cNvSpPr/>
          <p:nvPr/>
        </p:nvSpPr>
        <p:spPr>
          <a:xfrm>
            <a:off x="823120" y="4248834"/>
            <a:ext cx="5791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Em sẽ chạy ra khoanh tay chào hỏi bác Long, cất mũ, túi cho bác ấy và vào rót nước mời bác Long uống và cùng trò chuyện với bố.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DFEA4D-76A6-A015-C492-33FEB4D15D38}"/>
              </a:ext>
            </a:extLst>
          </p:cNvPr>
          <p:cNvSpPr txBox="1"/>
          <p:nvPr/>
        </p:nvSpPr>
        <p:spPr>
          <a:xfrm>
            <a:off x="5211494" y="103853"/>
            <a:ext cx="52806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3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3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181808950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8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007634" y="1789521"/>
            <a:ext cx="13194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nl-NL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Xử lí tình huống.</a:t>
            </a:r>
            <a:endParaRPr lang="en-US" sz="36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785519" y="1097280"/>
            <a:ext cx="6629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1: HỌ HÀNG NỘI NGOẠI (T2)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07634" y="2465406"/>
            <a:ext cx="1432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Em hãy trao đổi trong nhóm và cùng các bạn đóng vai xử lí tình huống.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7" t="64444" r="35912" b="5555"/>
          <a:stretch/>
        </p:blipFill>
        <p:spPr bwMode="auto">
          <a:xfrm>
            <a:off x="5852319" y="3352800"/>
            <a:ext cx="10135481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99319" y="3910042"/>
            <a:ext cx="5257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Em sẽ không xử lý như bạn trong tranh mà em sẽ đồng ý về quê đón giao thừa cùng ông bà. Vì giây phút giao thừa là rất quan trọng nên cả nhà cần phải đoàn viên bên nhau.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874624-829A-9952-4519-2163073A3A70}"/>
              </a:ext>
            </a:extLst>
          </p:cNvPr>
          <p:cNvSpPr txBox="1"/>
          <p:nvPr/>
        </p:nvSpPr>
        <p:spPr>
          <a:xfrm>
            <a:off x="5211494" y="103853"/>
            <a:ext cx="52806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3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3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313360627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8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785519" y="1097280"/>
            <a:ext cx="6629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1: HỌ HÀNG NỘI NGOẠI (T2)</a:t>
            </a:r>
          </a:p>
        </p:txBody>
      </p:sp>
      <p:sp>
        <p:nvSpPr>
          <p:cNvPr id="4" name="Plaque 3"/>
          <p:cNvSpPr/>
          <p:nvPr/>
        </p:nvSpPr>
        <p:spPr>
          <a:xfrm>
            <a:off x="1623219" y="2895600"/>
            <a:ext cx="13030200" cy="42672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 yêu quý, quan tâm và giúp đỡ những người họ hàng, nội ngoại của mình các bạn nhé!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0F49F6-5250-27DE-023A-2B0477F59CD7}"/>
              </a:ext>
            </a:extLst>
          </p:cNvPr>
          <p:cNvSpPr txBox="1"/>
          <p:nvPr/>
        </p:nvSpPr>
        <p:spPr>
          <a:xfrm>
            <a:off x="5211494" y="103853"/>
            <a:ext cx="52806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3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3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2615004540"/>
      </p:ext>
    </p:extLst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D4006-7AFA-DE5D-D2F1-6766781DF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54DDA-7465-DF85-CAED-05A358A9A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8C7CE9-B307-D19C-6BE1-01B8ABEA5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9" y="0"/>
            <a:ext cx="16256000" cy="9144000"/>
          </a:xfrm>
          <a:prstGeom prst="rect">
            <a:avLst/>
          </a:prstGeom>
        </p:spPr>
      </p:pic>
      <p:pic>
        <p:nvPicPr>
          <p:cNvPr id="5" name="图片 9">
            <a:extLst>
              <a:ext uri="{FF2B5EF4-FFF2-40B4-BE49-F238E27FC236}">
                <a16:creationId xmlns:a16="http://schemas.microsoft.com/office/drawing/2014/main" id="{B69DBADF-7C7A-589A-1A2B-BF45064CE8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1433" y="5562600"/>
            <a:ext cx="3641359" cy="478140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5D7BB2A-CDC7-AB88-7DA6-E5CDF7DBFC54}"/>
              </a:ext>
            </a:extLst>
          </p:cNvPr>
          <p:cNvGrpSpPr/>
          <p:nvPr/>
        </p:nvGrpSpPr>
        <p:grpSpPr>
          <a:xfrm>
            <a:off x="4937919" y="-546071"/>
            <a:ext cx="6814219" cy="4542814"/>
            <a:chOff x="3281943" y="-108739"/>
            <a:chExt cx="5110664" cy="3407109"/>
          </a:xfrm>
        </p:grpSpPr>
        <p:pic>
          <p:nvPicPr>
            <p:cNvPr id="7" name="图片 3">
              <a:extLst>
                <a:ext uri="{FF2B5EF4-FFF2-40B4-BE49-F238E27FC236}">
                  <a16:creationId xmlns:a16="http://schemas.microsoft.com/office/drawing/2014/main" id="{8BBD03BF-A2A0-5B6D-4751-49B7355B8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1943" y="-108739"/>
              <a:ext cx="5110664" cy="340710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FD18D56-8B48-1C1B-B96E-D6CF7BF33194}"/>
                </a:ext>
              </a:extLst>
            </p:cNvPr>
            <p:cNvSpPr txBox="1"/>
            <p:nvPr/>
          </p:nvSpPr>
          <p:spPr>
            <a:xfrm>
              <a:off x="4358534" y="1133150"/>
              <a:ext cx="2957481" cy="900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1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198" b="1" dirty="0" err="1">
                  <a:solidFill>
                    <a:srgbClr val="7030A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Dặn</a:t>
              </a:r>
              <a:r>
                <a:rPr lang="en-US" sz="7198" b="1" dirty="0">
                  <a:solidFill>
                    <a:srgbClr val="7030A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7198" b="1" dirty="0" err="1">
                  <a:solidFill>
                    <a:srgbClr val="7030A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dò</a:t>
              </a:r>
              <a:endParaRPr lang="en-US" sz="7198" b="1" dirty="0">
                <a:solidFill>
                  <a:srgbClr val="7030A0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B605160-F983-A749-36F2-F653CA5317FF}"/>
              </a:ext>
            </a:extLst>
          </p:cNvPr>
          <p:cNvSpPr txBox="1"/>
          <p:nvPr/>
        </p:nvSpPr>
        <p:spPr>
          <a:xfrm>
            <a:off x="4935041" y="3058303"/>
            <a:ext cx="8993951" cy="367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73" indent="-380973" defTabSz="121911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54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Về</a:t>
            </a:r>
            <a:r>
              <a:rPr lang="en-US" sz="54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nhà</a:t>
            </a:r>
            <a:r>
              <a:rPr lang="en-US" sz="54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xem</a:t>
            </a:r>
            <a:r>
              <a:rPr lang="en-US" sz="54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lại</a:t>
            </a:r>
            <a:r>
              <a:rPr lang="en-US" sz="54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nội</a:t>
            </a:r>
            <a:r>
              <a:rPr lang="en-US" sz="54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 dung </a:t>
            </a:r>
            <a:r>
              <a:rPr lang="en-US" sz="54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bài</a:t>
            </a:r>
            <a:r>
              <a:rPr lang="en-US" sz="54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học</a:t>
            </a:r>
            <a:r>
              <a:rPr lang="en-US" sz="54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.</a:t>
            </a:r>
          </a:p>
          <a:p>
            <a:pPr marL="380973" indent="-380973" defTabSz="121911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54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Chuẩn</a:t>
            </a:r>
            <a:r>
              <a:rPr lang="en-US" sz="54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bị</a:t>
            </a:r>
            <a:r>
              <a:rPr lang="en-US" sz="54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bài</a:t>
            </a:r>
            <a:r>
              <a:rPr lang="en-US" sz="54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tiếp</a:t>
            </a:r>
            <a:r>
              <a:rPr lang="en-US" sz="54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theo.</a:t>
            </a:r>
            <a:endParaRPr lang="en-US" sz="5400" b="1" dirty="0">
              <a:solidFill>
                <a:srgbClr val="70AD47">
                  <a:lumMod val="50000"/>
                </a:srgbClr>
              </a:solidFill>
              <a:latin typeface="Cambria" panose="0204050305040603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F8F7AB-8779-F7FD-C9B7-5D534204A2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965417" y="1183241"/>
            <a:ext cx="8128016" cy="812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965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10130</TotalTime>
  <Words>496</Words>
  <Application>Microsoft Office PowerPoint</Application>
  <PresentationFormat>Custom</PresentationFormat>
  <Paragraphs>41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Hoài Miên Nguyễn</cp:lastModifiedBy>
  <cp:revision>1167</cp:revision>
  <dcterms:created xsi:type="dcterms:W3CDTF">2008-09-09T22:52:10Z</dcterms:created>
  <dcterms:modified xsi:type="dcterms:W3CDTF">2026-01-07T13:08:36Z</dcterms:modified>
</cp:coreProperties>
</file>