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7" r:id="rId2"/>
    <p:sldId id="407" r:id="rId3"/>
    <p:sldId id="47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61" r:id="rId13"/>
    <p:sldId id="471" r:id="rId14"/>
    <p:sldId id="439" r:id="rId15"/>
    <p:sldId id="468" r:id="rId16"/>
    <p:sldId id="427" r:id="rId17"/>
    <p:sldId id="463" r:id="rId18"/>
    <p:sldId id="428" r:id="rId19"/>
    <p:sldId id="469" r:id="rId20"/>
    <p:sldId id="443" r:id="rId21"/>
    <p:sldId id="465" r:id="rId22"/>
    <p:sldId id="466" r:id="rId23"/>
    <p:sldId id="467" r:id="rId24"/>
    <p:sldId id="340" r:id="rId25"/>
  </p:sldIdLst>
  <p:sldSz cx="16276638" cy="9144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5F3F3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9864" autoAdjust="0"/>
  </p:normalViewPr>
  <p:slideViewPr>
    <p:cSldViewPr>
      <p:cViewPr varScale="1">
        <p:scale>
          <a:sx n="46" d="100"/>
          <a:sy n="46" d="100"/>
        </p:scale>
        <p:origin x="990" y="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04T19:47:39.560" idx="1">
    <p:pos x="10253" y="2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5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fdgjOQOQo0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SỐ 2 BÌNH NGHI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Phan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Sen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3A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2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BẬN (T1)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90498-9AF0-29AD-3984-8375BFC10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122E9-A4F4-411E-9D13-82FFADBB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55"/>
            <a:ext cx="16566357" cy="9144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F614C1-16A5-AA74-E28C-40181E1A86BF}"/>
              </a:ext>
            </a:extLst>
          </p:cNvPr>
          <p:cNvSpPr/>
          <p:nvPr/>
        </p:nvSpPr>
        <p:spPr>
          <a:xfrm>
            <a:off x="3185319" y="45719"/>
            <a:ext cx="6934200" cy="5791200"/>
          </a:xfrm>
          <a:prstGeom prst="wedgeEllipseCallout">
            <a:avLst>
              <a:gd name="adj1" fmla="val -29423"/>
              <a:gd name="adj2" fmla="val 617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C8001-DED4-E382-EBB4-A46FBA54CF70}"/>
              </a:ext>
            </a:extLst>
          </p:cNvPr>
          <p:cNvSpPr txBox="1"/>
          <p:nvPr/>
        </p:nvSpPr>
        <p:spPr>
          <a:xfrm>
            <a:off x="3642519" y="1810838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 Câu chuyện “Bảy sắc cầu vồng” nói với em điều gì?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8850611-15F0-41EA-E775-5C56E5917F4A}"/>
              </a:ext>
            </a:extLst>
          </p:cNvPr>
          <p:cNvSpPr/>
          <p:nvPr/>
        </p:nvSpPr>
        <p:spPr>
          <a:xfrm>
            <a:off x="7071519" y="5791200"/>
            <a:ext cx="381000" cy="4571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FB4E0F-FE7F-6FD9-B010-12D819576E75}"/>
              </a:ext>
            </a:extLst>
          </p:cNvPr>
          <p:cNvSpPr/>
          <p:nvPr/>
        </p:nvSpPr>
        <p:spPr>
          <a:xfrm>
            <a:off x="6157119" y="3810001"/>
            <a:ext cx="6324600" cy="5414354"/>
          </a:xfrm>
          <a:prstGeom prst="wedgeEllipseCallout">
            <a:avLst>
              <a:gd name="adj1" fmla="val -72313"/>
              <a:gd name="adj2" fmla="val 336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F5D71-1DA2-A509-0359-16A9B956B418}"/>
              </a:ext>
            </a:extLst>
          </p:cNvPr>
          <p:cNvSpPr txBox="1"/>
          <p:nvPr/>
        </p:nvSpPr>
        <p:spPr>
          <a:xfrm>
            <a:off x="6690519" y="4993684"/>
            <a:ext cx="525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</a:t>
            </a:r>
            <a:r>
              <a:rPr lang="vi-VN" sz="3200" dirty="0"/>
              <a:t>Mỗi người không nên kiêu căng, chỉ nghĩ đến riêng mình; cần đoàn kết, chan hòa để cùng làm cho nhau thêm đẹp và tỏa sáng trong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36932794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275A-6D71-FE23-0637-7E6778A8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06DFC-6536-D713-5564-AC40ABED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69"/>
            <a:ext cx="16276638" cy="91440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737887E-3322-112B-B26B-CDDAB6E5821A}"/>
              </a:ext>
            </a:extLst>
          </p:cNvPr>
          <p:cNvSpPr/>
          <p:nvPr/>
        </p:nvSpPr>
        <p:spPr>
          <a:xfrm>
            <a:off x="3109119" y="381000"/>
            <a:ext cx="8229600" cy="5181600"/>
          </a:xfrm>
          <a:prstGeom prst="cloudCallout">
            <a:avLst>
              <a:gd name="adj1" fmla="val -38762"/>
              <a:gd name="adj2" fmla="val 508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753F7-C452-5722-951D-460263191DD5}"/>
              </a:ext>
            </a:extLst>
          </p:cNvPr>
          <p:cNvSpPr txBox="1"/>
          <p:nvPr/>
        </p:nvSpPr>
        <p:spPr>
          <a:xfrm>
            <a:off x="3794919" y="20946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   Cảm ơn các bạn vì đã giải cứu </a:t>
            </a:r>
            <a:r>
              <a:rPr lang="vi-VN" sz="3600"/>
              <a:t>giúp các sinh vật biển. </a:t>
            </a:r>
            <a:r>
              <a:rPr lang="vi-VN" sz="3600" dirty="0"/>
              <a:t>Tặng các bạn một tràn pháo tay nhé!</a:t>
            </a:r>
          </a:p>
        </p:txBody>
      </p:sp>
    </p:spTree>
    <p:extLst>
      <p:ext uri="{BB962C8B-B14F-4D97-AF65-F5344CB8AC3E}">
        <p14:creationId xmlns:p14="http://schemas.microsoft.com/office/powerpoint/2010/main" val="17430533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6CC18-3A74-C373-49AB-94279ED7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EA4A0-FA75-FECE-6DD8-4715B5B4C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920" y="381000"/>
            <a:ext cx="7543799" cy="845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2B8DB8-E466-1583-68FB-7E57EA4B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8" y="381000"/>
            <a:ext cx="7543799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0960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9259-2686-EC8E-F5EF-98963D1E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EA84A5-79C2-B775-0A53-0AD361E4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39" y="1040892"/>
            <a:ext cx="2895851" cy="853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DB225-38B3-7E5D-CCF1-71E0AE03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19" y="3511587"/>
            <a:ext cx="2298391" cy="81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2C91A0-92E8-4668-AA3B-471E848D7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319" y="3455109"/>
            <a:ext cx="2676376" cy="81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5F7AF4-20A1-2A8C-C676-B4B7A9611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236" y="3511587"/>
            <a:ext cx="104930" cy="4129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1EB8F-F5EB-9954-FF7B-20F91BDF10A3}"/>
              </a:ext>
            </a:extLst>
          </p:cNvPr>
          <p:cNvSpPr txBox="1"/>
          <p:nvPr/>
        </p:nvSpPr>
        <p:spPr>
          <a:xfrm>
            <a:off x="4622536" y="1885307"/>
            <a:ext cx="592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</a:rPr>
              <a:t>BÀI ĐỌC 2: BẬN (Tiết 1</a:t>
            </a:r>
            <a:r>
              <a:rPr lang="vi-VN" sz="36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6BF06-1646-C4D0-3F2B-2FE13165FECE}"/>
              </a:ext>
            </a:extLst>
          </p:cNvPr>
          <p:cNvSpPr txBox="1"/>
          <p:nvPr/>
        </p:nvSpPr>
        <p:spPr>
          <a:xfrm>
            <a:off x="8928162" y="2429093"/>
            <a:ext cx="279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</a:rPr>
              <a:t>Trinh Đường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18864-3752-6B2A-D0BA-0FF3CD5E48C6}"/>
              </a:ext>
            </a:extLst>
          </p:cNvPr>
          <p:cNvSpPr txBox="1"/>
          <p:nvPr/>
        </p:nvSpPr>
        <p:spPr>
          <a:xfrm>
            <a:off x="3642519" y="35958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</a:rPr>
              <a:t>Thứ năm ngày 13 tháng 11 năm 2025</a:t>
            </a:r>
          </a:p>
        </p:txBody>
      </p:sp>
    </p:spTree>
    <p:extLst>
      <p:ext uri="{BB962C8B-B14F-4D97-AF65-F5344CB8AC3E}">
        <p14:creationId xmlns:p14="http://schemas.microsoft.com/office/powerpoint/2010/main" val="28512298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16645-CDF1-4AF4-AA99-A1BBC2139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0" b="2319"/>
          <a:stretch/>
        </p:blipFill>
        <p:spPr>
          <a:xfrm>
            <a:off x="4175919" y="1495752"/>
            <a:ext cx="7467600" cy="76872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193E7C-8C65-4373-9AF8-1983B389ADB1}"/>
              </a:ext>
            </a:extLst>
          </p:cNvPr>
          <p:cNvGrpSpPr/>
          <p:nvPr/>
        </p:nvGrpSpPr>
        <p:grpSpPr>
          <a:xfrm>
            <a:off x="4175919" y="42893"/>
            <a:ext cx="6772564" cy="1599885"/>
            <a:chOff x="4175919" y="42893"/>
            <a:chExt cx="6772564" cy="1599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4271A4-ED59-4AC9-8087-66326B1B2ED4}"/>
                </a:ext>
              </a:extLst>
            </p:cNvPr>
            <p:cNvGrpSpPr/>
            <p:nvPr/>
          </p:nvGrpSpPr>
          <p:grpSpPr>
            <a:xfrm>
              <a:off x="4617134" y="42893"/>
              <a:ext cx="6331349" cy="1013727"/>
              <a:chOff x="4539228" y="103852"/>
              <a:chExt cx="6224520" cy="101372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9F5AA82-F54D-464B-992F-DE9822E0336D}"/>
                  </a:ext>
                </a:extLst>
              </p:cNvPr>
              <p:cNvGrpSpPr/>
              <p:nvPr/>
            </p:nvGrpSpPr>
            <p:grpSpPr>
              <a:xfrm>
                <a:off x="4539228" y="103852"/>
                <a:ext cx="6224520" cy="1013727"/>
                <a:chOff x="4539228" y="103852"/>
                <a:chExt cx="6224520" cy="1013727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FF1A210-D983-4BBC-A26C-DC6F3FFDAA56}"/>
                    </a:ext>
                  </a:extLst>
                </p:cNvPr>
                <p:cNvSpPr txBox="1"/>
                <p:nvPr/>
              </p:nvSpPr>
              <p:spPr>
                <a:xfrm>
                  <a:off x="4539228" y="103852"/>
                  <a:ext cx="62245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13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11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6039223-F7F8-46C9-A727-87CD42EE76F5}"/>
                    </a:ext>
                  </a:extLst>
                </p:cNvPr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DAFDB40-2B93-4821-A587-A54DA8A41AC8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EEEA3940-A199-4596-B687-0756C76F3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919" y="1066800"/>
              <a:ext cx="66293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 2: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BẬN (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 1)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BB1C9-935C-A1E7-1467-E322BD84F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15C7AF-CEFB-0267-901D-460E6A0D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39" y="1040892"/>
            <a:ext cx="2895851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C62BA-A3EB-0E8B-70DF-2CB37B789562}"/>
              </a:ext>
            </a:extLst>
          </p:cNvPr>
          <p:cNvSpPr txBox="1"/>
          <p:nvPr/>
        </p:nvSpPr>
        <p:spPr>
          <a:xfrm>
            <a:off x="4622536" y="1885307"/>
            <a:ext cx="592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</a:rPr>
              <a:t>BÀI ĐỌC 2: BẬN (Tiết 1</a:t>
            </a:r>
            <a:r>
              <a:rPr lang="vi-VN" sz="36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9CF14-EFCC-A836-537D-1F9385200151}"/>
              </a:ext>
            </a:extLst>
          </p:cNvPr>
          <p:cNvSpPr txBox="1"/>
          <p:nvPr/>
        </p:nvSpPr>
        <p:spPr>
          <a:xfrm>
            <a:off x="8928162" y="2429093"/>
            <a:ext cx="279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</a:rPr>
              <a:t>Trinh Đường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3ED68-3056-E91F-534F-628B86957FCF}"/>
              </a:ext>
            </a:extLst>
          </p:cNvPr>
          <p:cNvSpPr txBox="1"/>
          <p:nvPr/>
        </p:nvSpPr>
        <p:spPr>
          <a:xfrm>
            <a:off x="3642519" y="35958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</a:rPr>
              <a:t>Thứ năm ngày 13 tháng 11 năm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39B51-A1E6-D4DD-7155-88DDB2AA8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4156" r="1112" b="19506"/>
          <a:stretch>
            <a:fillRect/>
          </a:stretch>
        </p:blipFill>
        <p:spPr>
          <a:xfrm>
            <a:off x="3794919" y="3066325"/>
            <a:ext cx="6934200" cy="1886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E06AEA-89C3-0D8A-5001-EFA6B75169F8}"/>
              </a:ext>
            </a:extLst>
          </p:cNvPr>
          <p:cNvSpPr txBox="1"/>
          <p:nvPr/>
        </p:nvSpPr>
        <p:spPr>
          <a:xfrm>
            <a:off x="6102762" y="3913200"/>
            <a:ext cx="266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2E927-C461-134A-EDB0-AFA97C398CA0}"/>
              </a:ext>
            </a:extLst>
          </p:cNvPr>
          <p:cNvSpPr txBox="1"/>
          <p:nvPr/>
        </p:nvSpPr>
        <p:spPr>
          <a:xfrm>
            <a:off x="2042319" y="548768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 b="1" dirty="0">
                <a:solidFill>
                  <a:srgbClr val="0000FF"/>
                </a:solidFill>
              </a:rPr>
              <a:t>B</a:t>
            </a:r>
            <a:r>
              <a:rPr lang="vi-VN" sz="3200" b="1" dirty="0">
                <a:solidFill>
                  <a:srgbClr val="FF0000"/>
                </a:solidFill>
              </a:rPr>
              <a:t>ận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FBD3FD-483E-E6AA-3A91-4977D74A2BB1}"/>
              </a:ext>
            </a:extLst>
          </p:cNvPr>
          <p:cNvSpPr txBox="1"/>
          <p:nvPr/>
        </p:nvSpPr>
        <p:spPr>
          <a:xfrm>
            <a:off x="2042319" y="612146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 b="1" dirty="0">
                <a:solidFill>
                  <a:srgbClr val="0000FF"/>
                </a:solidFill>
              </a:rPr>
              <a:t>Vẫy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FF0000"/>
                </a:solidFill>
              </a:rPr>
              <a:t>gi</a:t>
            </a:r>
            <a:r>
              <a:rPr lang="vi-VN" sz="3200" b="1" dirty="0">
                <a:solidFill>
                  <a:srgbClr val="0000FF"/>
                </a:solidFill>
              </a:rPr>
              <a:t>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B3FE1-235D-7500-F197-27AFE34C9625}"/>
              </a:ext>
            </a:extLst>
          </p:cNvPr>
          <p:cNvSpPr txBox="1"/>
          <p:nvPr/>
        </p:nvSpPr>
        <p:spPr>
          <a:xfrm>
            <a:off x="2042319" y="672102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 b="1" dirty="0">
                <a:solidFill>
                  <a:srgbClr val="0000FF"/>
                </a:solidFill>
              </a:rPr>
              <a:t>H</a:t>
            </a:r>
            <a:r>
              <a:rPr lang="vi-VN" sz="3200" b="1" dirty="0">
                <a:solidFill>
                  <a:srgbClr val="FF0000"/>
                </a:solidFill>
              </a:rPr>
              <a:t>át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0000FF"/>
                </a:solidFill>
              </a:rPr>
              <a:t>ru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7A16D-EF94-1E4B-C400-1A5E24769153}"/>
              </a:ext>
            </a:extLst>
          </p:cNvPr>
          <p:cNvSpPr txBox="1"/>
          <p:nvPr/>
        </p:nvSpPr>
        <p:spPr>
          <a:xfrm>
            <a:off x="2034165" y="7320578"/>
            <a:ext cx="258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 b="1" dirty="0">
                <a:solidFill>
                  <a:srgbClr val="0000FF"/>
                </a:solidFill>
              </a:rPr>
              <a:t>R</a:t>
            </a:r>
            <a:r>
              <a:rPr lang="vi-VN" sz="3200" b="1" dirty="0">
                <a:solidFill>
                  <a:srgbClr val="FF0000"/>
                </a:solidFill>
              </a:rPr>
              <a:t>ộn</a:t>
            </a:r>
            <a:r>
              <a:rPr lang="vi-VN" sz="3200" b="1" dirty="0"/>
              <a:t> </a:t>
            </a:r>
            <a:r>
              <a:rPr lang="vi-VN" sz="3200" b="1" dirty="0">
                <a:solidFill>
                  <a:srgbClr val="0000FF"/>
                </a:solidFill>
              </a:rPr>
              <a:t>vui</a:t>
            </a:r>
          </a:p>
        </p:txBody>
      </p:sp>
    </p:spTree>
    <p:extLst>
      <p:ext uri="{BB962C8B-B14F-4D97-AF65-F5344CB8AC3E}">
        <p14:creationId xmlns:p14="http://schemas.microsoft.com/office/powerpoint/2010/main" val="10081240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721585" cy="2030773"/>
            <a:chOff x="4617134" y="42893"/>
            <a:chExt cx="6331349" cy="2030773"/>
          </a:xfrm>
        </p:grpSpPr>
        <p:grpSp>
          <p:nvGrpSpPr>
            <p:cNvPr id="14" name="Group 13"/>
            <p:cNvGrpSpPr/>
            <p:nvPr/>
          </p:nvGrpSpPr>
          <p:grpSpPr>
            <a:xfrm>
              <a:off x="4617134" y="42893"/>
              <a:ext cx="6331349" cy="1013727"/>
              <a:chOff x="4539228" y="103852"/>
              <a:chExt cx="6224520" cy="10137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03852"/>
                <a:ext cx="6224520" cy="1013727"/>
                <a:chOff x="4539228" y="103852"/>
                <a:chExt cx="6224520" cy="10137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03852"/>
                  <a:ext cx="62245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13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11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 2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: BẬN (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 1)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                                       Trinh Đường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3435" y="27518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Bài thơ này có 3 khổ: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435" y="3429000"/>
            <a:ext cx="1129268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>
              <a:cxnSpLocks/>
            </p:cNvCxnSpPr>
            <p:nvPr/>
          </p:nvCxnSpPr>
          <p:spPr>
            <a:xfrm>
              <a:off x="1673234" y="2519755"/>
              <a:ext cx="180441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605A-CBA2-E324-A806-E4A74FD7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26F50C-EF66-9785-021D-6F8C9811B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0" b="2319"/>
          <a:stretch/>
        </p:blipFill>
        <p:spPr>
          <a:xfrm>
            <a:off x="4175919" y="1495752"/>
            <a:ext cx="7467600" cy="76872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2C2165-E7F6-5EA3-A935-9031E9B1B856}"/>
              </a:ext>
            </a:extLst>
          </p:cNvPr>
          <p:cNvGrpSpPr/>
          <p:nvPr/>
        </p:nvGrpSpPr>
        <p:grpSpPr>
          <a:xfrm>
            <a:off x="4175919" y="42893"/>
            <a:ext cx="6772564" cy="1599885"/>
            <a:chOff x="4175919" y="42893"/>
            <a:chExt cx="6772564" cy="1599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543DC2-34F0-4ECA-E786-1A0601F8B130}"/>
                </a:ext>
              </a:extLst>
            </p:cNvPr>
            <p:cNvGrpSpPr/>
            <p:nvPr/>
          </p:nvGrpSpPr>
          <p:grpSpPr>
            <a:xfrm>
              <a:off x="4617134" y="42893"/>
              <a:ext cx="6331349" cy="1013727"/>
              <a:chOff x="4539228" y="103852"/>
              <a:chExt cx="6224520" cy="101372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03BED9F-39F3-13B4-FC4A-319BAB8FD538}"/>
                  </a:ext>
                </a:extLst>
              </p:cNvPr>
              <p:cNvGrpSpPr/>
              <p:nvPr/>
            </p:nvGrpSpPr>
            <p:grpSpPr>
              <a:xfrm>
                <a:off x="4539228" y="103852"/>
                <a:ext cx="6224520" cy="1013727"/>
                <a:chOff x="4539228" y="103852"/>
                <a:chExt cx="6224520" cy="1013727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90C59E-DEE0-03A8-9242-8BB0AF3DCD7B}"/>
                    </a:ext>
                  </a:extLst>
                </p:cNvPr>
                <p:cNvSpPr txBox="1"/>
                <p:nvPr/>
              </p:nvSpPr>
              <p:spPr>
                <a:xfrm>
                  <a:off x="4539228" y="103852"/>
                  <a:ext cx="62245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13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11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157AEB5-9512-FE24-45BC-92D20A3502F3}"/>
                    </a:ext>
                  </a:extLst>
                </p:cNvPr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DE34371-AEFE-5670-FD87-20718E375A7E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D7A2F9E0-BD8E-02E5-0FC3-78C58886D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919" y="1066800"/>
              <a:ext cx="66293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 2: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BẬN (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 1)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276768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22041" y="2083846"/>
            <a:ext cx="6781801" cy="707886"/>
            <a:chOff x="1287388" y="2586371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287388" y="2586371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1526819" y="3772578"/>
              <a:ext cx="21128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758516" y="5782881"/>
            <a:ext cx="6037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/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/ 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17134" y="42893"/>
            <a:ext cx="6331349" cy="1013727"/>
            <a:chOff x="4539228" y="103852"/>
            <a:chExt cx="6224520" cy="1013727"/>
          </a:xfrm>
        </p:grpSpPr>
        <p:grpSp>
          <p:nvGrpSpPr>
            <p:cNvPr id="34" name="Group 33"/>
            <p:cNvGrpSpPr/>
            <p:nvPr/>
          </p:nvGrpSpPr>
          <p:grpSpPr>
            <a:xfrm>
              <a:off x="4539228" y="103852"/>
              <a:ext cx="6224520" cy="1013727"/>
              <a:chOff x="4539228" y="103852"/>
              <a:chExt cx="6224520" cy="101372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103852"/>
                <a:ext cx="62245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E0517384-79BF-44CA-8F45-99A285DEC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120" y="1066800"/>
            <a:ext cx="73152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 2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BẬN (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 1)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Trinh Đường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4BD972-E252-B671-AE75-2337EE0E6BBE}"/>
              </a:ext>
            </a:extLst>
          </p:cNvPr>
          <p:cNvSpPr/>
          <p:nvPr/>
        </p:nvSpPr>
        <p:spPr>
          <a:xfrm>
            <a:off x="1598510" y="2907502"/>
            <a:ext cx="6037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Vẫy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át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vui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91FF2-377A-EE58-D2D4-2C126A4D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6210EF-3524-2154-ADC1-5C52CA068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0" b="2319"/>
          <a:stretch/>
        </p:blipFill>
        <p:spPr>
          <a:xfrm>
            <a:off x="4175919" y="1495752"/>
            <a:ext cx="7467600" cy="76872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576796-F493-82A3-D788-4D1259C54F90}"/>
              </a:ext>
            </a:extLst>
          </p:cNvPr>
          <p:cNvGrpSpPr/>
          <p:nvPr/>
        </p:nvGrpSpPr>
        <p:grpSpPr>
          <a:xfrm>
            <a:off x="4175919" y="42893"/>
            <a:ext cx="6772564" cy="1599885"/>
            <a:chOff x="4175919" y="42893"/>
            <a:chExt cx="6772564" cy="1599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0B06CB-47CE-449B-2ED3-94DD89F21AF1}"/>
                </a:ext>
              </a:extLst>
            </p:cNvPr>
            <p:cNvGrpSpPr/>
            <p:nvPr/>
          </p:nvGrpSpPr>
          <p:grpSpPr>
            <a:xfrm>
              <a:off x="4617134" y="42893"/>
              <a:ext cx="6331349" cy="1013727"/>
              <a:chOff x="4539228" y="103852"/>
              <a:chExt cx="6224520" cy="101372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E8C7688-DA78-F030-783B-B15A99886F69}"/>
                  </a:ext>
                </a:extLst>
              </p:cNvPr>
              <p:cNvGrpSpPr/>
              <p:nvPr/>
            </p:nvGrpSpPr>
            <p:grpSpPr>
              <a:xfrm>
                <a:off x="4539228" y="103852"/>
                <a:ext cx="6224520" cy="1013727"/>
                <a:chOff x="4539228" y="103852"/>
                <a:chExt cx="6224520" cy="1013727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B02178E-BD12-77E9-9C7C-0ACACEC01097}"/>
                    </a:ext>
                  </a:extLst>
                </p:cNvPr>
                <p:cNvSpPr txBox="1"/>
                <p:nvPr/>
              </p:nvSpPr>
              <p:spPr>
                <a:xfrm>
                  <a:off x="4539228" y="103852"/>
                  <a:ext cx="62245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vi-VN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13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11 </a:t>
                  </a:r>
                  <a:r>
                    <a:rPr lang="en-US" sz="32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2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2025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6A4F06A-1E46-6D35-3466-411770BA9764}"/>
                    </a:ext>
                  </a:extLst>
                </p:cNvPr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B1986EB-A112-0F65-1BCE-18DED6DD30C2}"/>
                  </a:ext>
                </a:extLst>
              </p:cNvPr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C50D9D86-C120-9D05-CE0A-A8EDDF674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919" y="1066800"/>
              <a:ext cx="66293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ĐỌC 2: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BẬN (</a:t>
              </a:r>
              <a:r>
                <a:rPr lang="vi-V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 1)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640544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E675D4-8174-403A-F0FD-7B0567F06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7" cy="914399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>
            <a:cxnSpLocks/>
          </p:cNvCxnSpPr>
          <p:nvPr/>
        </p:nvCxnSpPr>
        <p:spPr>
          <a:xfrm>
            <a:off x="5942141" y="2238872"/>
            <a:ext cx="94673" cy="583832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911596" y="2743200"/>
            <a:ext cx="2973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Sông Hồng: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479" y="3371671"/>
            <a:ext cx="2529840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 mùa: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74205" y="4641258"/>
            <a:ext cx="2607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 thù: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7134" y="42893"/>
            <a:ext cx="6331349" cy="1013727"/>
            <a:chOff x="4539228" y="103852"/>
            <a:chExt cx="6224520" cy="1013727"/>
          </a:xfrm>
        </p:grpSpPr>
        <p:grpSp>
          <p:nvGrpSpPr>
            <p:cNvPr id="47" name="Group 46"/>
            <p:cNvGrpSpPr/>
            <p:nvPr/>
          </p:nvGrpSpPr>
          <p:grpSpPr>
            <a:xfrm>
              <a:off x="4539228" y="103852"/>
              <a:ext cx="6224520" cy="1013727"/>
              <a:chOff x="4539228" y="103852"/>
              <a:chExt cx="6224520" cy="10137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4539228" y="103852"/>
                <a:ext cx="62245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năm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2025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8" name="Straight Connector 47"/>
            <p:cNvCxnSpPr/>
            <p:nvPr/>
          </p:nvCxnSpPr>
          <p:spPr>
            <a:xfrm>
              <a:off x="6676405" y="1082039"/>
              <a:ext cx="188784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id="{87C3A8C8-F9EC-47BC-9B77-FBFFAD8AE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066800"/>
            <a:ext cx="60197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 2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BẬN (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 1)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D423E4-AEAA-4DE1-B0A0-5496B5F4DCD5}"/>
              </a:ext>
            </a:extLst>
          </p:cNvPr>
          <p:cNvSpPr/>
          <p:nvPr/>
        </p:nvSpPr>
        <p:spPr>
          <a:xfrm>
            <a:off x="536791" y="5621887"/>
            <a:ext cx="5374805" cy="2982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/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>
              <a:lnSpc>
                <a:spcPct val="120000"/>
              </a:lnSpc>
            </a:pP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750144-509D-0286-27E6-011C81B107A3}"/>
              </a:ext>
            </a:extLst>
          </p:cNvPr>
          <p:cNvSpPr/>
          <p:nvPr/>
        </p:nvSpPr>
        <p:spPr>
          <a:xfrm>
            <a:off x="918567" y="2792567"/>
            <a:ext cx="4611252" cy="2582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Vẫy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ru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vui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8AED2-C45F-5333-44E2-2A0A02368057}"/>
              </a:ext>
            </a:extLst>
          </p:cNvPr>
          <p:cNvSpPr/>
          <p:nvPr/>
        </p:nvSpPr>
        <p:spPr>
          <a:xfrm>
            <a:off x="8519319" y="2757783"/>
            <a:ext cx="699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lớn nhất miền Bắc nước ta.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7A9FE5-EB4E-9475-B96C-7D5A99CC8C8A}"/>
              </a:ext>
            </a:extLst>
          </p:cNvPr>
          <p:cNvSpPr/>
          <p:nvPr/>
        </p:nvSpPr>
        <p:spPr>
          <a:xfrm>
            <a:off x="8186847" y="3374308"/>
            <a:ext cx="7571472" cy="12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bước vào thời gian gieo hạt, cấy lúa hoặc gặt hái.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73A1EC-88D6-C426-4B68-A8709F934157}"/>
              </a:ext>
            </a:extLst>
          </p:cNvPr>
          <p:cNvSpPr/>
          <p:nvPr/>
        </p:nvSpPr>
        <p:spPr>
          <a:xfrm>
            <a:off x="8220257" y="4655841"/>
            <a:ext cx="5806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đánh giặc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 vệ đất nước.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3D431-7F4D-6742-6435-8412DAA3E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3" y="2561714"/>
            <a:ext cx="5710148" cy="5515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78502-176A-4E37-EF24-96FF3290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0" y="2611385"/>
            <a:ext cx="5482741" cy="5352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CB3D0-0F7C-7A7B-9042-9EC8A9C23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50" y="2685902"/>
            <a:ext cx="5546556" cy="53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F111B-5D0A-558F-4F05-528094D8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5E6A8-67CB-456C-D5E4-F60D7C97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39" y="1040892"/>
            <a:ext cx="2895851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887B1-2EEC-0176-D3B9-3A823E0B447A}"/>
              </a:ext>
            </a:extLst>
          </p:cNvPr>
          <p:cNvSpPr txBox="1"/>
          <p:nvPr/>
        </p:nvSpPr>
        <p:spPr>
          <a:xfrm>
            <a:off x="4622536" y="1885307"/>
            <a:ext cx="592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</a:rPr>
              <a:t>BÀI ĐỌC 2: BẬN (Tiết 1</a:t>
            </a:r>
            <a:r>
              <a:rPr lang="vi-VN" sz="36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D2F06-4B46-4DE9-FBF3-456D26034ED3}"/>
              </a:ext>
            </a:extLst>
          </p:cNvPr>
          <p:cNvSpPr txBox="1"/>
          <p:nvPr/>
        </p:nvSpPr>
        <p:spPr>
          <a:xfrm>
            <a:off x="8928162" y="2429093"/>
            <a:ext cx="279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</a:rPr>
              <a:t>Trinh Đường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C237F-2A93-3352-AF5C-F43AAC49658C}"/>
              </a:ext>
            </a:extLst>
          </p:cNvPr>
          <p:cNvSpPr txBox="1"/>
          <p:nvPr/>
        </p:nvSpPr>
        <p:spPr>
          <a:xfrm>
            <a:off x="3642519" y="35958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</a:rPr>
              <a:t>Thứ năm ngày 13 tháng 11 năm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F5F34-18C9-4757-1FF1-F1B3832C1B69}"/>
              </a:ext>
            </a:extLst>
          </p:cNvPr>
          <p:cNvSpPr txBox="1"/>
          <p:nvPr/>
        </p:nvSpPr>
        <p:spPr>
          <a:xfrm>
            <a:off x="2956719" y="3526388"/>
            <a:ext cx="813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E9D43C-5EB4-8BFA-0580-A925B4FE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76" y="4685239"/>
            <a:ext cx="4608975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235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A231-F019-B325-6BDB-248F2E91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D5D7A-DDE5-11C5-C834-46EA72E8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39" y="1040892"/>
            <a:ext cx="2895851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93B1E-D741-978E-7ED6-5B9D0B151D2A}"/>
              </a:ext>
            </a:extLst>
          </p:cNvPr>
          <p:cNvSpPr txBox="1"/>
          <p:nvPr/>
        </p:nvSpPr>
        <p:spPr>
          <a:xfrm>
            <a:off x="4622536" y="1885307"/>
            <a:ext cx="592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</a:rPr>
              <a:t>BÀI ĐỌC 2: BẬN (Tiết 1</a:t>
            </a:r>
            <a:r>
              <a:rPr lang="vi-VN" sz="36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28E85-06C1-932C-1936-58238196F2AD}"/>
              </a:ext>
            </a:extLst>
          </p:cNvPr>
          <p:cNvSpPr txBox="1"/>
          <p:nvPr/>
        </p:nvSpPr>
        <p:spPr>
          <a:xfrm>
            <a:off x="8928162" y="2429093"/>
            <a:ext cx="279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</a:rPr>
              <a:t>Trinh Đường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6ACB3-908D-1863-48E8-F9101BBDB235}"/>
              </a:ext>
            </a:extLst>
          </p:cNvPr>
          <p:cNvSpPr txBox="1"/>
          <p:nvPr/>
        </p:nvSpPr>
        <p:spPr>
          <a:xfrm>
            <a:off x="3642519" y="35958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</a:rPr>
              <a:t>Thứ năm ngày 13 tháng 11 năm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FF119-2058-C60B-FF2A-F64D505776A3}"/>
              </a:ext>
            </a:extLst>
          </p:cNvPr>
          <p:cNvSpPr txBox="1"/>
          <p:nvPr/>
        </p:nvSpPr>
        <p:spPr>
          <a:xfrm>
            <a:off x="2651919" y="3398562"/>
            <a:ext cx="813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22D35-C40C-B3A3-0131-71956D41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27" y="4364276"/>
            <a:ext cx="3459954" cy="3638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52EFCE-CD78-18AD-0C76-BF9D95B2B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58" y="4310910"/>
            <a:ext cx="3459954" cy="3638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2524465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E0FE-BFA3-98BD-78D9-497AF479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7A07E8-EA96-64BD-EC7F-9DB4AE70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39" y="1040892"/>
            <a:ext cx="2895851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114A9-7E1D-1E3A-674E-9AC84EDE3D6C}"/>
              </a:ext>
            </a:extLst>
          </p:cNvPr>
          <p:cNvSpPr txBox="1"/>
          <p:nvPr/>
        </p:nvSpPr>
        <p:spPr>
          <a:xfrm>
            <a:off x="4622536" y="1885307"/>
            <a:ext cx="592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</a:rPr>
              <a:t>BÀI ĐỌC 2: BẬN (Tiết 1</a:t>
            </a:r>
            <a:r>
              <a:rPr lang="vi-VN" sz="36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8DF06-873E-1B8E-893A-3C174E1EC51F}"/>
              </a:ext>
            </a:extLst>
          </p:cNvPr>
          <p:cNvSpPr txBox="1"/>
          <p:nvPr/>
        </p:nvSpPr>
        <p:spPr>
          <a:xfrm>
            <a:off x="8928162" y="2429093"/>
            <a:ext cx="2791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</a:rPr>
              <a:t>Trinh Đường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255EC-C651-4A0E-CD43-9B77F18EDC04}"/>
              </a:ext>
            </a:extLst>
          </p:cNvPr>
          <p:cNvSpPr txBox="1"/>
          <p:nvPr/>
        </p:nvSpPr>
        <p:spPr>
          <a:xfrm>
            <a:off x="3642519" y="35958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</a:rPr>
              <a:t>Thứ năm ngày 13 tháng 11 năm 2025</a:t>
            </a:r>
          </a:p>
        </p:txBody>
      </p:sp>
      <p:pic>
        <p:nvPicPr>
          <p:cNvPr id="2" name="Picture 2" descr="Cẩn thận Vector png | PNGEgg">
            <a:extLst>
              <a:ext uri="{FF2B5EF4-FFF2-40B4-BE49-F238E27FC236}">
                <a16:creationId xmlns:a16="http://schemas.microsoft.com/office/drawing/2014/main" id="{3ABC2046-7D82-210A-2A20-4BADD78A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45858"/>
            <a:ext cx="3657600" cy="38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ẩn thận Vector png | PNGEgg">
            <a:extLst>
              <a:ext uri="{FF2B5EF4-FFF2-40B4-BE49-F238E27FC236}">
                <a16:creationId xmlns:a16="http://schemas.microsoft.com/office/drawing/2014/main" id="{35F93FBA-8C07-DB65-D269-47271D3E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0" y="4545858"/>
            <a:ext cx="3815862" cy="38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ẩn thận Vector png | PNGEgg">
            <a:extLst>
              <a:ext uri="{FF2B5EF4-FFF2-40B4-BE49-F238E27FC236}">
                <a16:creationId xmlns:a16="http://schemas.microsoft.com/office/drawing/2014/main" id="{976BCEE1-1978-CE4F-B943-45DFB8FA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857" y="4598142"/>
            <a:ext cx="3815862" cy="37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685F19-C44F-FADB-F145-20008D1460E2}"/>
              </a:ext>
            </a:extLst>
          </p:cNvPr>
          <p:cNvSpPr txBox="1"/>
          <p:nvPr/>
        </p:nvSpPr>
        <p:spPr>
          <a:xfrm>
            <a:off x="2172084" y="3256709"/>
            <a:ext cx="8138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8096361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1102D-F2B4-628C-F217-2A4A4D55D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KARAOKE (DỄ HỌC 2024): NHỊP ĐIỆU VUI - LỚP 3 - SÁCH CÁNH DIỀU  - Thanh Tân Music">
            <a:hlinkClick r:id="" action="ppaction://media"/>
            <a:extLst>
              <a:ext uri="{FF2B5EF4-FFF2-40B4-BE49-F238E27FC236}">
                <a16:creationId xmlns:a16="http://schemas.microsoft.com/office/drawing/2014/main" id="{B4526911-F4A6-DC18-B81F-2D19382A80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04319" y="1295400"/>
            <a:ext cx="10515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414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DC3BA-484E-B09D-8FCD-D3DCFFA42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946A9-72FF-A4B4-50F2-BA1808B9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4525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2CF5E-D06A-5F20-8B4D-06C4CE2E6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AD6983-AB9D-1A70-4AD2-C22A33BF2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91646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48636-C33B-1048-E1F0-B9B0CAACE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F680FA-9540-5E69-8D06-02D67A0F1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B8719B-BEE9-7D2D-8993-6709C6466595}"/>
              </a:ext>
            </a:extLst>
          </p:cNvPr>
          <p:cNvSpPr/>
          <p:nvPr/>
        </p:nvSpPr>
        <p:spPr>
          <a:xfrm>
            <a:off x="2880519" y="7010400"/>
            <a:ext cx="4953000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Chúng ta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163556539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AEAF-D70B-5252-F963-06DE3AC21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D98AE-446F-A2AD-0896-FC1AA31A0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91069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4BA0-9E1A-3A91-D827-5CB4BBEBA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1BE08-32B0-BCD1-4EA8-F8298C07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9"/>
            <a:ext cx="16276638" cy="914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FA7D175-CA2D-C712-3134-32E96F8B5E91}"/>
              </a:ext>
            </a:extLst>
          </p:cNvPr>
          <p:cNvSpPr/>
          <p:nvPr/>
        </p:nvSpPr>
        <p:spPr>
          <a:xfrm>
            <a:off x="3261519" y="0"/>
            <a:ext cx="6324600" cy="5791200"/>
          </a:xfrm>
          <a:prstGeom prst="wedgeEllipseCallout">
            <a:avLst>
              <a:gd name="adj1" fmla="val -30389"/>
              <a:gd name="adj2" fmla="val 630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AC2-AB83-AD01-62BB-58B79529AC0E}"/>
              </a:ext>
            </a:extLst>
          </p:cNvPr>
          <p:cNvSpPr txBox="1"/>
          <p:nvPr/>
        </p:nvSpPr>
        <p:spPr>
          <a:xfrm>
            <a:off x="3566319" y="2233880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Các màu tranh cãi nhau về điều gì?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C32EB3-158C-637F-8563-EDBF2F581906}"/>
              </a:ext>
            </a:extLst>
          </p:cNvPr>
          <p:cNvSpPr/>
          <p:nvPr/>
        </p:nvSpPr>
        <p:spPr>
          <a:xfrm>
            <a:off x="6233319" y="4571999"/>
            <a:ext cx="4800600" cy="45442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CBA8D-17AA-5BAB-D3AD-497879AB46C8}"/>
              </a:ext>
            </a:extLst>
          </p:cNvPr>
          <p:cNvSpPr txBox="1"/>
          <p:nvPr/>
        </p:nvSpPr>
        <p:spPr>
          <a:xfrm>
            <a:off x="6862474" y="5470535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Các màu quay sang tranh cãi xem màu nào đặc sắc nhất</a:t>
            </a:r>
            <a:r>
              <a:rPr lang="vi-VN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6E0DF-AA12-F381-4697-67278CC56354}"/>
              </a:ext>
            </a:extLst>
          </p:cNvPr>
          <p:cNvSpPr txBox="1"/>
          <p:nvPr/>
        </p:nvSpPr>
        <p:spPr>
          <a:xfrm>
            <a:off x="3750655" y="1414456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đoạn 2 và đoạn 3</a:t>
            </a:r>
          </a:p>
        </p:txBody>
      </p:sp>
    </p:spTree>
    <p:extLst>
      <p:ext uri="{BB962C8B-B14F-4D97-AF65-F5344CB8AC3E}">
        <p14:creationId xmlns:p14="http://schemas.microsoft.com/office/powerpoint/2010/main" val="25189933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95D4-5CFE-B02A-BE7D-A0C2669E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20028-E950-176F-A814-6BC44BC6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3A19786-6B91-4076-0A31-F4B86E68A31F}"/>
              </a:ext>
            </a:extLst>
          </p:cNvPr>
          <p:cNvSpPr/>
          <p:nvPr/>
        </p:nvSpPr>
        <p:spPr>
          <a:xfrm>
            <a:off x="3261519" y="0"/>
            <a:ext cx="6324600" cy="5791200"/>
          </a:xfrm>
          <a:prstGeom prst="wedgeEllipseCallout">
            <a:avLst>
              <a:gd name="adj1" fmla="val -30934"/>
              <a:gd name="adj2" fmla="val 636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DEAF-DB91-1AB0-3153-7D5C39D431A6}"/>
              </a:ext>
            </a:extLst>
          </p:cNvPr>
          <p:cNvSpPr txBox="1"/>
          <p:nvPr/>
        </p:nvSpPr>
        <p:spPr>
          <a:xfrm>
            <a:off x="3794919" y="1963859"/>
            <a:ext cx="5524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 Trong bức tranh cầu vồng, các màu hiện lên như thế nào?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11830A4-5574-68A2-599A-2C444B049E45}"/>
              </a:ext>
            </a:extLst>
          </p:cNvPr>
          <p:cNvSpPr/>
          <p:nvPr/>
        </p:nvSpPr>
        <p:spPr>
          <a:xfrm>
            <a:off x="6004719" y="4343400"/>
            <a:ext cx="5943600" cy="4800600"/>
          </a:xfrm>
          <a:prstGeom prst="wedgeEllipseCallout">
            <a:avLst>
              <a:gd name="adj1" fmla="val -69610"/>
              <a:gd name="adj2" fmla="val -11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FBBFA-3EEE-EEF1-2851-9EAAE09E5B0C}"/>
              </a:ext>
            </a:extLst>
          </p:cNvPr>
          <p:cNvSpPr txBox="1"/>
          <p:nvPr/>
        </p:nvSpPr>
        <p:spPr>
          <a:xfrm>
            <a:off x="6568679" y="5540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  Các màu cùng bừng sáng; nắm tay nhau; rực rỡ hơn cả ngàn lần khi đứng một mình.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EE5D1-94CF-24C9-6E4D-A0449BF7AF97}"/>
              </a:ext>
            </a:extLst>
          </p:cNvPr>
          <p:cNvSpPr txBox="1"/>
          <p:nvPr/>
        </p:nvSpPr>
        <p:spPr>
          <a:xfrm>
            <a:off x="4518819" y="1294958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đoạn 4</a:t>
            </a:r>
          </a:p>
        </p:txBody>
      </p:sp>
    </p:spTree>
    <p:extLst>
      <p:ext uri="{BB962C8B-B14F-4D97-AF65-F5344CB8AC3E}">
        <p14:creationId xmlns:p14="http://schemas.microsoft.com/office/powerpoint/2010/main" val="25589235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10625</TotalTime>
  <Words>618</Words>
  <Application>Microsoft Office PowerPoint</Application>
  <PresentationFormat>Custom</PresentationFormat>
  <Paragraphs>94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10</cp:lastModifiedBy>
  <cp:revision>1162</cp:revision>
  <dcterms:created xsi:type="dcterms:W3CDTF">2008-09-09T22:52:10Z</dcterms:created>
  <dcterms:modified xsi:type="dcterms:W3CDTF">2025-11-10T07:00:27Z</dcterms:modified>
</cp:coreProperties>
</file>