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31"/>
  </p:notesMasterIdLst>
  <p:sldIdLst>
    <p:sldId id="305" r:id="rId3"/>
    <p:sldId id="306" r:id="rId4"/>
    <p:sldId id="307" r:id="rId5"/>
    <p:sldId id="308" r:id="rId6"/>
    <p:sldId id="325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288" r:id="rId19"/>
    <p:sldId id="300" r:id="rId20"/>
    <p:sldId id="301" r:id="rId21"/>
    <p:sldId id="302" r:id="rId22"/>
    <p:sldId id="303" r:id="rId23"/>
    <p:sldId id="304" r:id="rId24"/>
    <p:sldId id="326" r:id="rId25"/>
    <p:sldId id="327" r:id="rId26"/>
    <p:sldId id="329" r:id="rId27"/>
    <p:sldId id="330" r:id="rId28"/>
    <p:sldId id="331" r:id="rId29"/>
    <p:sldId id="332" r:id="rId30"/>
  </p:sldIdLst>
  <p:sldSz cx="12192000" cy="6858000"/>
  <p:notesSz cx="6858000" cy="9144000"/>
  <p:embeddedFontLs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F3F8-4B57-B14A-9547-40E89C90BBE7}" type="datetimeFigureOut">
              <a:rPr lang="en-VN" smtClean="0"/>
              <a:t>01/17/2024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DB06-0D5A-4C46-A139-FD3C06119FB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3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Mỗi củ cà rốt tương ứng với 1 câu hỏi</a:t>
            </a:r>
          </a:p>
          <a:p>
            <a:r>
              <a:rPr lang="en-VN" dirty="0"/>
              <a:t>- Click vào củ cà rốt để xuất hiện câu hỏi tương ứng</a:t>
            </a:r>
          </a:p>
          <a:p>
            <a:r>
              <a:rPr lang="en-VN" dirty="0"/>
              <a:t>- Click vào icon ngôi nhà góc duới, bên phải màn hình để chuyển sang slide sau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035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để xuất hiện câu trả lời</a:t>
            </a:r>
          </a:p>
          <a:p>
            <a:r>
              <a:rPr lang="en-VN" dirty="0"/>
              <a:t>- Click vào icon con thỏ để trở lại slide 17 (slide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911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3.png"/><Relationship Id="rId1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slide" Target="slide21.xml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slide" Target="slide20.xml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slide" Target="slide17.xml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17.xml"/><Relationship Id="rId5" Type="http://schemas.openxmlformats.org/officeDocument/2006/relationships/image" Target="../media/image38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-180109" y="604880"/>
            <a:ext cx="11816395" cy="528407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7598" y="279752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3" y="39970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1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1260764"/>
            <a:ext cx="8910084" cy="327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20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3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Những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hạt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gạo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ân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tình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7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173;p9">
            <a:extLst>
              <a:ext uri="{FF2B5EF4-FFF2-40B4-BE49-F238E27FC236}">
                <a16:creationId xmlns:a16="http://schemas.microsoft.com/office/drawing/2014/main" id="{A27BEB3B-61DC-6919-22FC-EDF0ADF12B3F}"/>
              </a:ext>
            </a:extLst>
          </p:cNvPr>
          <p:cNvSpPr txBox="1"/>
          <p:nvPr/>
        </p:nvSpPr>
        <p:spPr>
          <a:xfrm>
            <a:off x="4152900" y="821409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87;p10">
            <a:extLst>
              <a:ext uri="{FF2B5EF4-FFF2-40B4-BE49-F238E27FC236}">
                <a16:creationId xmlns:a16="http://schemas.microsoft.com/office/drawing/2014/main" id="{3BA5022B-A06B-E0E8-9DAC-C8A5CE180297}"/>
              </a:ext>
            </a:extLst>
          </p:cNvPr>
          <p:cNvSpPr/>
          <p:nvPr/>
        </p:nvSpPr>
        <p:spPr>
          <a:xfrm>
            <a:off x="762000" y="1771634"/>
            <a:ext cx="53340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186;p10">
            <a:extLst>
              <a:ext uri="{FF2B5EF4-FFF2-40B4-BE49-F238E27FC236}">
                <a16:creationId xmlns:a16="http://schemas.microsoft.com/office/drawing/2014/main" id="{4A8E3019-4750-959E-E465-2C9001318FB1}"/>
              </a:ext>
            </a:extLst>
          </p:cNvPr>
          <p:cNvSpPr txBox="1"/>
          <p:nvPr/>
        </p:nvSpPr>
        <p:spPr>
          <a:xfrm>
            <a:off x="651957" y="3101678"/>
            <a:ext cx="5166951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ts val="4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Chế độ đã giết hại hàng triệu người dân Cam-pu-chia và cho quân tràn biên giới giết hại đồng bào ta.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Google Shape;188;p10" descr="Ảnh tội ác man rợ của chế độ diệt chủng Pol Pot | Xã hội | Vietnam+  (VietnamPlus)">
            <a:extLst>
              <a:ext uri="{FF2B5EF4-FFF2-40B4-BE49-F238E27FC236}">
                <a16:creationId xmlns:a16="http://schemas.microsoft.com/office/drawing/2014/main" id="{19778216-A223-A027-63AF-C9EB4A089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106" y="1422400"/>
            <a:ext cx="5641759" cy="40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296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446304" y="39451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pic>
        <p:nvPicPr>
          <p:cNvPr id="6" name="Google Shape;199;p11" descr="Kỳ cuối: Cận cảnh tiêu điều, xập xệ của Hãng phim truyện Việt Nam">
            <a:extLst>
              <a:ext uri="{FF2B5EF4-FFF2-40B4-BE49-F238E27FC236}">
                <a16:creationId xmlns:a16="http://schemas.microsoft.com/office/drawing/2014/main" id="{71F1DF78-07AB-6ADF-1501-CEB613F4B9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715" y="578870"/>
            <a:ext cx="3668712" cy="169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1;p11">
            <a:extLst>
              <a:ext uri="{FF2B5EF4-FFF2-40B4-BE49-F238E27FC236}">
                <a16:creationId xmlns:a16="http://schemas.microsoft.com/office/drawing/2014/main" id="{A6ACFA89-9377-B538-32A4-CB4CAF82E1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1186" y="2632815"/>
            <a:ext cx="3668712" cy="169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0;p11" descr="Đường phố Hà Nội vắng vẻ trước giờ giãn cách">
            <a:extLst>
              <a:ext uri="{FF2B5EF4-FFF2-40B4-BE49-F238E27FC236}">
                <a16:creationId xmlns:a16="http://schemas.microsoft.com/office/drawing/2014/main" id="{0C5467E5-2E9D-5229-4660-BF72A7CA1E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5876" y="4589344"/>
            <a:ext cx="3668712" cy="154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4" y="1565564"/>
            <a:ext cx="6666982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6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09;p12">
            <a:extLst>
              <a:ext uri="{FF2B5EF4-FFF2-40B4-BE49-F238E27FC236}">
                <a16:creationId xmlns:a16="http://schemas.microsoft.com/office/drawing/2014/main" id="{FFC7AD20-57BD-E04A-A238-30F572368A8B}"/>
              </a:ext>
            </a:extLst>
          </p:cNvPr>
          <p:cNvSpPr txBox="1"/>
          <p:nvPr/>
        </p:nvSpPr>
        <p:spPr>
          <a:xfrm>
            <a:off x="3579281" y="753698"/>
            <a:ext cx="3886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Tra từ điển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210;p12">
            <a:extLst>
              <a:ext uri="{FF2B5EF4-FFF2-40B4-BE49-F238E27FC236}">
                <a16:creationId xmlns:a16="http://schemas.microsoft.com/office/drawing/2014/main" id="{EE6967B9-DA9D-2DDD-3D13-F5736855F79F}"/>
              </a:ext>
            </a:extLst>
          </p:cNvPr>
          <p:cNvSpPr/>
          <p:nvPr/>
        </p:nvSpPr>
        <p:spPr>
          <a:xfrm>
            <a:off x="1513887" y="1696537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0" name="Google Shape;211;p12">
            <a:extLst>
              <a:ext uri="{FF2B5EF4-FFF2-40B4-BE49-F238E27FC236}">
                <a16:creationId xmlns:a16="http://schemas.microsoft.com/office/drawing/2014/main" id="{7F8E0011-302D-BC5E-1418-60A725780A79}"/>
              </a:ext>
            </a:extLst>
          </p:cNvPr>
          <p:cNvSpPr/>
          <p:nvPr/>
        </p:nvSpPr>
        <p:spPr>
          <a:xfrm>
            <a:off x="2840182" y="2745294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1" name="Google Shape;212;p12">
            <a:extLst>
              <a:ext uri="{FF2B5EF4-FFF2-40B4-BE49-F238E27FC236}">
                <a16:creationId xmlns:a16="http://schemas.microsoft.com/office/drawing/2014/main" id="{F0F30C28-3A9E-E798-911D-C29CA25A6EDD}"/>
              </a:ext>
            </a:extLst>
          </p:cNvPr>
          <p:cNvSpPr/>
          <p:nvPr/>
        </p:nvSpPr>
        <p:spPr>
          <a:xfrm>
            <a:off x="4720802" y="4005288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79333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8873"/>
            <a:ext cx="11427041" cy="54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0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31;p14">
            <a:extLst>
              <a:ext uri="{FF2B5EF4-FFF2-40B4-BE49-F238E27FC236}">
                <a16:creationId xmlns:a16="http://schemas.microsoft.com/office/drawing/2014/main" id="{391F62BB-24A8-77DD-6802-F95DF8C8DA5C}"/>
              </a:ext>
            </a:extLst>
          </p:cNvPr>
          <p:cNvSpPr txBox="1"/>
          <p:nvPr/>
        </p:nvSpPr>
        <p:spPr>
          <a:xfrm>
            <a:off x="3791610" y="796787"/>
            <a:ext cx="460877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8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233;p14">
            <a:extLst>
              <a:ext uri="{FF2B5EF4-FFF2-40B4-BE49-F238E27FC236}">
                <a16:creationId xmlns:a16="http://schemas.microsoft.com/office/drawing/2014/main" id="{5E9B0448-EB96-76AC-7F31-11E685CD68E1}"/>
              </a:ext>
            </a:extLst>
          </p:cNvPr>
          <p:cNvSpPr/>
          <p:nvPr/>
        </p:nvSpPr>
        <p:spPr>
          <a:xfrm>
            <a:off x="998733" y="2318026"/>
            <a:ext cx="9935580" cy="1575617"/>
          </a:xfrm>
          <a:custGeom>
            <a:avLst/>
            <a:gdLst/>
            <a:ahLst/>
            <a:cxnLst/>
            <a:rect l="l" t="t" r="r" b="b"/>
            <a:pathLst>
              <a:path w="11924330" h="12726834" extrusionOk="0">
                <a:moveTo>
                  <a:pt x="11296553" y="12672357"/>
                </a:moveTo>
                <a:cubicBezTo>
                  <a:pt x="11296553" y="12672357"/>
                  <a:pt x="10565678" y="12726834"/>
                  <a:pt x="8953587" y="12724214"/>
                </a:cubicBezTo>
                <a:cubicBezTo>
                  <a:pt x="4405049" y="12722051"/>
                  <a:pt x="1057074" y="12714226"/>
                  <a:pt x="1057074" y="12714226"/>
                </a:cubicBezTo>
                <a:cubicBezTo>
                  <a:pt x="812932" y="12705392"/>
                  <a:pt x="449110" y="12684161"/>
                  <a:pt x="282371" y="12625984"/>
                </a:cubicBezTo>
                <a:cubicBezTo>
                  <a:pt x="4469" y="12529021"/>
                  <a:pt x="0" y="12355742"/>
                  <a:pt x="0" y="10122443"/>
                </a:cubicBez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496527" y="15681"/>
                  <a:pt x="7276388" y="7673"/>
                </a:cubicBezTo>
                <a:cubicBezTo>
                  <a:pt x="10346751" y="0"/>
                  <a:pt x="11063484" y="6979"/>
                  <a:pt x="11063484" y="6979"/>
                </a:cubicBezTo>
                <a:cubicBezTo>
                  <a:pt x="11431791" y="14458"/>
                  <a:pt x="11570051" y="42638"/>
                  <a:pt x="11767792" y="165219"/>
                </a:cubicBezTo>
                <a:cubicBezTo>
                  <a:pt x="11918808" y="258836"/>
                  <a:pt x="11924330" y="476157"/>
                  <a:pt x="11915191" y="10122327"/>
                </a:cubicBezTo>
                <a:cubicBezTo>
                  <a:pt x="11915189" y="12473707"/>
                  <a:pt x="11872406" y="12622295"/>
                  <a:pt x="11296553" y="12672357"/>
                </a:cubicBezTo>
                <a:close/>
              </a:path>
            </a:pathLst>
          </a:custGeom>
          <a:solidFill>
            <a:srgbClr val="FFE9DB"/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Luyện đọc bài thơ với giọng đọc diễn cảm, nhấn giọng đúng chỗ, phù hợp và đọc đúng các từ khó có trong bài đọc.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87640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576945" y="1090594"/>
            <a:ext cx="798021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02.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HIỂU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53363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grpSp>
        <p:nvGrpSpPr>
          <p:cNvPr id="6" name="Google Shape;251;p16">
            <a:extLst>
              <a:ext uri="{FF2B5EF4-FFF2-40B4-BE49-F238E27FC236}">
                <a16:creationId xmlns:a16="http://schemas.microsoft.com/office/drawing/2014/main" id="{3D237E57-51FB-7DD5-33C1-FB289AEA3A09}"/>
              </a:ext>
            </a:extLst>
          </p:cNvPr>
          <p:cNvGrpSpPr/>
          <p:nvPr/>
        </p:nvGrpSpPr>
        <p:grpSpPr>
          <a:xfrm>
            <a:off x="550382" y="1986484"/>
            <a:ext cx="2248236" cy="2664440"/>
            <a:chOff x="1454624" y="3162300"/>
            <a:chExt cx="6836851" cy="5917937"/>
          </a:xfrm>
        </p:grpSpPr>
        <p:sp>
          <p:nvSpPr>
            <p:cNvPr id="8" name="Google Shape;252;p16">
              <a:extLst>
                <a:ext uri="{FF2B5EF4-FFF2-40B4-BE49-F238E27FC236}">
                  <a16:creationId xmlns:a16="http://schemas.microsoft.com/office/drawing/2014/main" id="{FD126A5F-EBD8-BA0A-6CDC-9AD2CEAADC4F}"/>
                </a:ext>
              </a:extLst>
            </p:cNvPr>
            <p:cNvSpPr/>
            <p:nvPr/>
          </p:nvSpPr>
          <p:spPr>
            <a:xfrm>
              <a:off x="1454624" y="7885641"/>
              <a:ext cx="6836851" cy="1194596"/>
            </a:xfrm>
            <a:custGeom>
              <a:avLst/>
              <a:gdLst/>
              <a:ahLst/>
              <a:cxnLst/>
              <a:rect l="l" t="t" r="r" b="b"/>
              <a:pathLst>
                <a:path w="24433709" h="4593645" extrusionOk="0">
                  <a:moveTo>
                    <a:pt x="23805931" y="4539167"/>
                  </a:moveTo>
                  <a:cubicBezTo>
                    <a:pt x="23805931" y="4539167"/>
                    <a:pt x="23075057" y="4593645"/>
                    <a:pt x="19667643" y="4591024"/>
                  </a:cubicBezTo>
                  <a:cubicBezTo>
                    <a:pt x="8611294" y="4588861"/>
                    <a:pt x="1057074" y="4581036"/>
                    <a:pt x="1057074" y="4581036"/>
                  </a:cubicBezTo>
                  <a:cubicBezTo>
                    <a:pt x="812932" y="4572202"/>
                    <a:pt x="449110" y="4550972"/>
                    <a:pt x="282371" y="4492794"/>
                  </a:cubicBezTo>
                  <a:cubicBezTo>
                    <a:pt x="4469" y="4395831"/>
                    <a:pt x="0" y="4222552"/>
                    <a:pt x="0" y="3425788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972160" y="15681"/>
                    <a:pt x="15590796" y="7673"/>
                  </a:cubicBezTo>
                  <a:cubicBezTo>
                    <a:pt x="22856129" y="0"/>
                    <a:pt x="23572862" y="6979"/>
                    <a:pt x="23572862" y="6979"/>
                  </a:cubicBezTo>
                  <a:cubicBezTo>
                    <a:pt x="23941170" y="14458"/>
                    <a:pt x="24079429" y="42638"/>
                    <a:pt x="24277169" y="165219"/>
                  </a:cubicBezTo>
                  <a:cubicBezTo>
                    <a:pt x="24428186" y="258836"/>
                    <a:pt x="24433709" y="476157"/>
                    <a:pt x="24424568" y="3425753"/>
                  </a:cubicBezTo>
                  <a:cubicBezTo>
                    <a:pt x="24424567" y="4340518"/>
                    <a:pt x="24381783" y="4489105"/>
                    <a:pt x="23805931" y="453916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THẢO LUẬN </a:t>
              </a:r>
              <a:endParaRPr lang="vi-VN" sz="2400" b="1" dirty="0" smtClean="0">
                <a:solidFill>
                  <a:schemeClr val="bg1"/>
                </a:solidFill>
                <a:latin typeface="UTM Avo" panose="02040603050506020204" pitchFamily="18"/>
              </a:endParaRPr>
            </a:p>
            <a:p>
              <a:pPr algn="ctr"/>
              <a:r>
                <a:rPr lang="vi-VN" sz="2400" b="1" dirty="0" smtClean="0">
                  <a:solidFill>
                    <a:schemeClr val="bg1"/>
                  </a:solidFill>
                  <a:latin typeface="UTM Avo" panose="02040603050506020204" pitchFamily="18"/>
                </a:rPr>
                <a:t>NHÓM 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ĐÔI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10" name="Google Shape;253;p16">
              <a:extLst>
                <a:ext uri="{FF2B5EF4-FFF2-40B4-BE49-F238E27FC236}">
                  <a16:creationId xmlns:a16="http://schemas.microsoft.com/office/drawing/2014/main" id="{716532EE-D816-A41A-5F54-BA923896E787}"/>
                </a:ext>
              </a:extLst>
            </p:cNvPr>
            <p:cNvSpPr/>
            <p:nvPr/>
          </p:nvSpPr>
          <p:spPr>
            <a:xfrm>
              <a:off x="1946443" y="3162300"/>
              <a:ext cx="5851425" cy="4632378"/>
            </a:xfrm>
            <a:custGeom>
              <a:avLst/>
              <a:gdLst/>
              <a:ahLst/>
              <a:cxnLst/>
              <a:rect l="l" t="t" r="r" b="b"/>
              <a:pathLst>
                <a:path w="1095077" h="866936" extrusionOk="0">
                  <a:moveTo>
                    <a:pt x="0" y="0"/>
                  </a:moveTo>
                  <a:lnTo>
                    <a:pt x="1095077" y="0"/>
                  </a:lnTo>
                  <a:lnTo>
                    <a:pt x="1095077" y="866936"/>
                  </a:lnTo>
                  <a:lnTo>
                    <a:pt x="0" y="866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Google Shape;254;p16">
            <a:extLst>
              <a:ext uri="{FF2B5EF4-FFF2-40B4-BE49-F238E27FC236}">
                <a16:creationId xmlns:a16="http://schemas.microsoft.com/office/drawing/2014/main" id="{E4999F8B-3FCF-9BF7-B0CC-55B075971CF4}"/>
              </a:ext>
            </a:extLst>
          </p:cNvPr>
          <p:cNvSpPr txBox="1"/>
          <p:nvPr/>
        </p:nvSpPr>
        <p:spPr>
          <a:xfrm>
            <a:off x="2922922" y="817419"/>
            <a:ext cx="8658686" cy="421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Tìm những chi tiết cho thấy người dân Cam-pu-chia rất tin tưởng và yêu quý bộ đội Việt Nam.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5.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Những chi tiết, hình ảnh nào trong bài khiến em xúc động? Vì sao?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3788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d81bbb18139c6b7a3c3be45a0b5eaa8.png">
            <a:hlinkClick r:id="rId6" action="ppaction://hlinksldjump"/>
            <a:extLst>
              <a:ext uri="{FF2B5EF4-FFF2-40B4-BE49-F238E27FC236}">
                <a16:creationId xmlns:a16="http://schemas.microsoft.com/office/drawing/2014/main" id="{B050ACFE-2340-166E-E720-BEB0150B74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70061" y="5239985"/>
            <a:ext cx="1295400" cy="1295400"/>
          </a:xfrm>
          <a:prstGeom prst="rect">
            <a:avLst/>
          </a:prstGeom>
        </p:spPr>
      </p:pic>
      <p:pic>
        <p:nvPicPr>
          <p:cNvPr id="5" name="Picture 4" descr="bd81bbb18139c6b7a3c3be45a0b5eaa8.png">
            <a:hlinkClick r:id="rId8" action="ppaction://hlinksldjump"/>
            <a:extLst>
              <a:ext uri="{FF2B5EF4-FFF2-40B4-BE49-F238E27FC236}">
                <a16:creationId xmlns:a16="http://schemas.microsoft.com/office/drawing/2014/main" id="{692F6AF9-DB9D-86AB-B4DD-67E8421FA0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4417" y="5180013"/>
            <a:ext cx="1295400" cy="1295400"/>
          </a:xfrm>
          <a:prstGeom prst="rect">
            <a:avLst/>
          </a:prstGeom>
        </p:spPr>
      </p:pic>
      <p:pic>
        <p:nvPicPr>
          <p:cNvPr id="6" name="Picture 5" descr="bd81bbb18139c6b7a3c3be45a0b5eaa8.png">
            <a:hlinkClick r:id="rId9" action="ppaction://hlinksldjump"/>
            <a:extLst>
              <a:ext uri="{FF2B5EF4-FFF2-40B4-BE49-F238E27FC236}">
                <a16:creationId xmlns:a16="http://schemas.microsoft.com/office/drawing/2014/main" id="{3B9EBCA4-85EC-098D-C13B-A3B2F21150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789" y="5167313"/>
            <a:ext cx="1295400" cy="1295400"/>
          </a:xfrm>
          <a:prstGeom prst="rect">
            <a:avLst/>
          </a:prstGeom>
        </p:spPr>
      </p:pic>
      <p:pic>
        <p:nvPicPr>
          <p:cNvPr id="7" name="Picture 6" descr="bd81bbb18139c6b7a3c3be45a0b5eaa8.png">
            <a:hlinkClick r:id="rId10" action="ppaction://hlinksldjump"/>
            <a:extLst>
              <a:ext uri="{FF2B5EF4-FFF2-40B4-BE49-F238E27FC236}">
                <a16:creationId xmlns:a16="http://schemas.microsoft.com/office/drawing/2014/main" id="{B99ACAF7-266B-B771-F2A1-19ED856732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6994" y="5180013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11" action="ppaction://hlinksldjump"/>
            <a:extLst>
              <a:ext uri="{FF2B5EF4-FFF2-40B4-BE49-F238E27FC236}">
                <a16:creationId xmlns:a16="http://schemas.microsoft.com/office/drawing/2014/main" id="{571B8E1C-EBC0-DB2C-5E04-76C1E25C53F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93943" y="5153026"/>
            <a:ext cx="1295400" cy="1295400"/>
          </a:xfrm>
          <a:prstGeom prst="rect">
            <a:avLst/>
          </a:prstGeom>
        </p:spPr>
      </p:pic>
      <p:pic>
        <p:nvPicPr>
          <p:cNvPr id="9" name="Picture 8" descr="2ddded3c47508e0775bea75a55625106.png">
            <a:extLst>
              <a:ext uri="{FF2B5EF4-FFF2-40B4-BE49-F238E27FC236}">
                <a16:creationId xmlns:a16="http://schemas.microsoft.com/office/drawing/2014/main" id="{E283F4F2-3B30-779E-F65D-582B848877D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0" name="Picture 9" descr="sun-309027_1280.png">
            <a:extLst>
              <a:ext uri="{FF2B5EF4-FFF2-40B4-BE49-F238E27FC236}">
                <a16:creationId xmlns:a16="http://schemas.microsoft.com/office/drawing/2014/main" id="{F116679F-F2F1-A620-E93C-7FD35640EC8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1" name="Picture 10" descr="cloud-303181_1280.png">
            <a:extLst>
              <a:ext uri="{FF2B5EF4-FFF2-40B4-BE49-F238E27FC236}">
                <a16:creationId xmlns:a16="http://schemas.microsoft.com/office/drawing/2014/main" id="{4D8A8CED-1385-C90D-6611-9DB78B13A08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2" name="Picture 11" descr="cloud-303181_1280.png">
            <a:extLst>
              <a:ext uri="{FF2B5EF4-FFF2-40B4-BE49-F238E27FC236}">
                <a16:creationId xmlns:a16="http://schemas.microsoft.com/office/drawing/2014/main" id="{152FC3A4-2731-3604-F4D2-76CB02D3CFF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67400" y="368300"/>
            <a:ext cx="2819400" cy="1143000"/>
          </a:xfrm>
          <a:prstGeom prst="rect">
            <a:avLst/>
          </a:prstGeom>
        </p:spPr>
      </p:pic>
      <p:pic>
        <p:nvPicPr>
          <p:cNvPr id="13" name="Picture 12" descr="6131d3148657a26e1bfe386e7ba65811.png">
            <a:extLst>
              <a:ext uri="{FF2B5EF4-FFF2-40B4-BE49-F238E27FC236}">
                <a16:creationId xmlns:a16="http://schemas.microsoft.com/office/drawing/2014/main" id="{F58E3A3E-86C7-BC07-80A2-D0C77867FA1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0376" y="4476542"/>
            <a:ext cx="1295400" cy="2058843"/>
          </a:xfrm>
          <a:prstGeom prst="rect">
            <a:avLst/>
          </a:prstGeom>
        </p:spPr>
      </p:pic>
      <p:pic>
        <p:nvPicPr>
          <p:cNvPr id="14" name="Picture 13" descr="1.png">
            <a:extLst>
              <a:ext uri="{FF2B5EF4-FFF2-40B4-BE49-F238E27FC236}">
                <a16:creationId xmlns:a16="http://schemas.microsoft.com/office/drawing/2014/main" id="{0972E80C-1E8D-AC8D-2758-44CD0B4E5E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8" action="ppaction://hlinksldjump"/>
            <a:extLst>
              <a:ext uri="{FF2B5EF4-FFF2-40B4-BE49-F238E27FC236}">
                <a16:creationId xmlns:a16="http://schemas.microsoft.com/office/drawing/2014/main" id="{022BB259-4D48-FC6B-0CD4-094D1E158FB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134599" y="3824641"/>
            <a:ext cx="2438400" cy="2710744"/>
          </a:xfrm>
          <a:prstGeom prst="rect">
            <a:avLst/>
          </a:prstGeom>
        </p:spPr>
      </p:pic>
      <p:pic>
        <p:nvPicPr>
          <p:cNvPr id="16" name="Picture 15" descr="trai tim nay.png">
            <a:extLst>
              <a:ext uri="{FF2B5EF4-FFF2-40B4-BE49-F238E27FC236}">
                <a16:creationId xmlns:a16="http://schemas.microsoft.com/office/drawing/2014/main" id="{2970DDD7-FA5C-75AC-76A4-9C44D26E0BA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D9A7874-A28F-E350-C56C-DDAA1D58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19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A2616DBD-0070-8929-F4FB-22A3B8124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20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1093EDD-0752-17F1-96D2-395F71AC4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21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2BA84A7-AD13-BDFC-43E7-C14F43926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22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E32AE373-E962-5689-C07C-7002BA7E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1D758E-E2BF-FD70-21F4-2B1FDBC6C287}"/>
              </a:ext>
            </a:extLst>
          </p:cNvPr>
          <p:cNvSpPr/>
          <p:nvPr/>
        </p:nvSpPr>
        <p:spPr>
          <a:xfrm>
            <a:off x="2133601" y="1296512"/>
            <a:ext cx="271861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Thỏ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kiếm</a:t>
            </a:r>
            <a:r>
              <a:rPr lang="en-US" sz="6600" b="1" dirty="0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 </a:t>
            </a: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ăn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71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25833 2.22222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2.22222E-6 L 0.375 -0.0011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5EEEE10A-8A46-A957-2F55-06A61AD0EB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B8C620-C1C5-C7D2-F78D-4670BF80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1376088">
            <a:off x="940486" y="159120"/>
            <a:ext cx="6834682" cy="235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06102-759D-E349-DE99-F68AB78AA180}"/>
              </a:ext>
            </a:extLst>
          </p:cNvPr>
          <p:cNvSpPr txBox="1"/>
          <p:nvPr/>
        </p:nvSpPr>
        <p:spPr>
          <a:xfrm>
            <a:off x="1144727" y="458493"/>
            <a:ext cx="64261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</a:p>
        </p:txBody>
      </p:sp>
      <p:pic>
        <p:nvPicPr>
          <p:cNvPr id="8" name="Picture 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B947E71E-7742-0F7A-677E-3302A3A143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8D5ACF6A-2FCA-91F8-DE96-C0F6051352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5B3484-5170-CBD1-2ABE-058D1E218A52}"/>
              </a:ext>
            </a:extLst>
          </p:cNvPr>
          <p:cNvGrpSpPr/>
          <p:nvPr/>
        </p:nvGrpSpPr>
        <p:grpSpPr>
          <a:xfrm>
            <a:off x="2980151" y="2448927"/>
            <a:ext cx="6672206" cy="3493995"/>
            <a:chOff x="1456150" y="2448926"/>
            <a:chExt cx="6672206" cy="349399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D7948E5-952E-3812-3AAD-F4C8AA21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456150" y="2448926"/>
              <a:ext cx="6672206" cy="3493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83F9C9-3F8C-F17C-9CFC-3BDF9D6A0B1A}"/>
                </a:ext>
              </a:extLst>
            </p:cNvPr>
            <p:cNvSpPr txBox="1"/>
            <p:nvPr/>
          </p:nvSpPr>
          <p:spPr>
            <a:xfrm>
              <a:off x="2830677" y="2978807"/>
              <a:ext cx="4569206" cy="2051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Đơn vị của ông Hai Trí hành quân sang nước bạn để giúp nhân dân Cam-pu-chia thoát khỏi chế độ diệt chủng Pôn Pốt.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2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FEC0935B-C6E7-28E8-5B20-E2F26EB35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017E1A-1A6C-7224-0D20-1CDB443D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376088">
            <a:off x="873895" y="104653"/>
            <a:ext cx="6177771" cy="2198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64C93-1357-3E62-9FDB-2EED908E3787}"/>
              </a:ext>
            </a:extLst>
          </p:cNvPr>
          <p:cNvSpPr txBox="1"/>
          <p:nvPr/>
        </p:nvSpPr>
        <p:spPr>
          <a:xfrm>
            <a:off x="997332" y="358760"/>
            <a:ext cx="5930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F239BA38-69AA-0C37-0BB8-25457CCAE2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CF1851-5310-7EF4-D8EE-A9850AC683CA}"/>
              </a:ext>
            </a:extLst>
          </p:cNvPr>
          <p:cNvGrpSpPr/>
          <p:nvPr/>
        </p:nvGrpSpPr>
        <p:grpSpPr>
          <a:xfrm>
            <a:off x="1988608" y="2061649"/>
            <a:ext cx="5173250" cy="3038703"/>
            <a:chOff x="1042076" y="2010848"/>
            <a:chExt cx="5173250" cy="303870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EA61B82-DE70-397A-7B7D-C1788253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42076" y="2010848"/>
              <a:ext cx="5173250" cy="30387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FFE474-B0E9-260C-0C52-EA5CFF985969}"/>
                </a:ext>
              </a:extLst>
            </p:cNvPr>
            <p:cNvSpPr txBox="1"/>
            <p:nvPr/>
          </p:nvSpPr>
          <p:spPr>
            <a:xfrm>
              <a:off x="1963292" y="2620181"/>
              <a:ext cx="384152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Làng mạc bị đốt phá tiêu điều, người dân đói khổ, xơ xác, rách rưới.</a:t>
              </a:r>
            </a:p>
          </p:txBody>
        </p:sp>
      </p:grpSp>
      <p:pic>
        <p:nvPicPr>
          <p:cNvPr id="19" name="Google Shape;268;p18" descr="Miến Điện: Nhiều ngôi làng Rohingya bị đốt phá">
            <a:extLst>
              <a:ext uri="{FF2B5EF4-FFF2-40B4-BE49-F238E27FC236}">
                <a16:creationId xmlns:a16="http://schemas.microsoft.com/office/drawing/2014/main" id="{26C31F2C-A067-625D-C699-1CB3C587AB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5195" y="2763909"/>
            <a:ext cx="2745884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9;p18" descr="Chiến tranh Việt Nam và những hình ảnh rúng động thế giới | Báo Dân trí">
            <a:extLst>
              <a:ext uri="{FF2B5EF4-FFF2-40B4-BE49-F238E27FC236}">
                <a16:creationId xmlns:a16="http://schemas.microsoft.com/office/drawing/2014/main" id="{51666AD4-9F9A-DCE0-92FD-A8E87D56086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35534" y="743943"/>
            <a:ext cx="2285206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6131d3148657a26e1bfe386e7ba65811.png">
            <a:hlinkClick r:id="rId11" action="ppaction://hlinksldjump"/>
            <a:extLst>
              <a:ext uri="{FF2B5EF4-FFF2-40B4-BE49-F238E27FC236}">
                <a16:creationId xmlns:a16="http://schemas.microsoft.com/office/drawing/2014/main" id="{6BB31257-4225-6F22-FC7B-D26FFC94FE5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57" y="1943235"/>
            <a:ext cx="1806320" cy="16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8558A6C1-B6A0-6E6F-E9C0-11E2579A5B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2E7E29-B3AD-9009-D164-1ED34DD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376088">
            <a:off x="1245386" y="255920"/>
            <a:ext cx="6302310" cy="2273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DB33C-F5D0-7472-817A-33AE616D1F7D}"/>
              </a:ext>
            </a:extLst>
          </p:cNvPr>
          <p:cNvSpPr txBox="1"/>
          <p:nvPr/>
        </p:nvSpPr>
        <p:spPr>
          <a:xfrm>
            <a:off x="1524000" y="556374"/>
            <a:ext cx="5803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8A275DE4-FC2A-B692-0CD2-46D4D8D582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E2695C-1D5E-7C99-AC6A-5CA4772C64AA}"/>
              </a:ext>
            </a:extLst>
          </p:cNvPr>
          <p:cNvSpPr/>
          <p:nvPr/>
        </p:nvSpPr>
        <p:spPr>
          <a:xfrm>
            <a:off x="2762962" y="2657939"/>
            <a:ext cx="6969125" cy="25339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Bộ đội lấy lương khô cho ông lão nằm gục bên đường.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Lấy gạo và thực phẩm mà bộ đội mang theo để nấu một bữa no cho dân.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Pha trà, chia lương khô và bánh kẹo cho mọi người.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Trò chuyện cùng dân.</a:t>
            </a:r>
          </a:p>
        </p:txBody>
      </p:sp>
      <p:pic>
        <p:nvPicPr>
          <p:cNvPr id="11" name="Picture 10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20D98BF3-6AC7-D72B-5F9E-F12FD4BD92A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B88AD453-503E-0C57-4132-18627E8CFC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DE796B-BDCA-6D21-6712-8031317D2085}"/>
              </a:ext>
            </a:extLst>
          </p:cNvPr>
          <p:cNvGrpSpPr/>
          <p:nvPr/>
        </p:nvGrpSpPr>
        <p:grpSpPr>
          <a:xfrm>
            <a:off x="1422928" y="54760"/>
            <a:ext cx="6430782" cy="2931933"/>
            <a:chOff x="4496328" y="609570"/>
            <a:chExt cx="6430782" cy="293193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E47F340-0063-DF1D-B0D3-56CBBF34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1376088">
              <a:off x="4496328" y="609570"/>
              <a:ext cx="6430782" cy="29319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C131E-641A-5C0E-5FD2-2E2B517AEF67}"/>
                </a:ext>
              </a:extLst>
            </p:cNvPr>
            <p:cNvSpPr txBox="1"/>
            <p:nvPr/>
          </p:nvSpPr>
          <p:spPr>
            <a:xfrm>
              <a:off x="5019319" y="809385"/>
              <a:ext cx="538479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4.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Tìm những chi tiết cho thấy người dân Cam-pu-chia rất tin tưởng và yêu quý bộ đội Việt Nam.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B0388B00-5047-DC5A-83FC-261DFF6B07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85CDB5-918F-E163-52F4-9EF48545FB51}"/>
              </a:ext>
            </a:extLst>
          </p:cNvPr>
          <p:cNvSpPr/>
          <p:nvPr/>
        </p:nvSpPr>
        <p:spPr>
          <a:xfrm>
            <a:off x="2863562" y="2975118"/>
            <a:ext cx="7066837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Một ông lão ngồi ăn ngon lành thanh lương khô bộ đội cho và trò chuyện với bộ đội. 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Hơn 200 người cá già, trẻ, gái, trai chạy ra đón, họ vừa khóc vừa níu tay các anh, nói: </a:t>
            </a:r>
            <a:r>
              <a:rPr lang="vi-VN" sz="1800" i="1" dirty="0">
                <a:latin typeface="UTM Avo" panose="02040603050506020204" pitchFamily="18"/>
              </a:rPr>
              <a:t>Bộ đội đừng về Pôn Pốt sẽ giết hết dân mất. Bộ đội có đi, cho dân đi cùng với</a:t>
            </a:r>
            <a:r>
              <a:rPr lang="vi-VN" sz="1800" dirty="0">
                <a:latin typeface="UTM Avo" panose="02040603050506020204" pitchFamily="18"/>
              </a:rPr>
              <a:t>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Dân làng gom góp được ba chén gạo để nấu cơm đãi cả đơn vị,...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D059568B-5311-C249-29BB-A8C2B204D2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3E460334-0D1D-4A1D-40BE-BD1C1CCF92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4FD3CA-D97F-BAAF-8833-F796329AE604}"/>
              </a:ext>
            </a:extLst>
          </p:cNvPr>
          <p:cNvGrpSpPr/>
          <p:nvPr/>
        </p:nvGrpSpPr>
        <p:grpSpPr>
          <a:xfrm>
            <a:off x="692056" y="261820"/>
            <a:ext cx="6452936" cy="2313920"/>
            <a:chOff x="4756056" y="370576"/>
            <a:chExt cx="6452936" cy="231392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BFD9760-4AA5-A322-813E-824E950CE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1376088">
              <a:off x="4756056" y="370576"/>
              <a:ext cx="6452936" cy="231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5FA578-B4A2-62A4-DC94-7345509D2ACF}"/>
                </a:ext>
              </a:extLst>
            </p:cNvPr>
            <p:cNvSpPr txBox="1"/>
            <p:nvPr/>
          </p:nvSpPr>
          <p:spPr>
            <a:xfrm>
              <a:off x="4886003" y="609600"/>
              <a:ext cx="6315397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5.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Những chi tiết, hình ảnh nào trong bài khiến em xúc động? Vì sao?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977F4C03-F15A-3F44-6F9D-679605A1C2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1B7EB16-2B4D-65D5-D3AC-F66B927F597A}"/>
              </a:ext>
            </a:extLst>
          </p:cNvPr>
          <p:cNvSpPr/>
          <p:nvPr/>
        </p:nvSpPr>
        <p:spPr>
          <a:xfrm>
            <a:off x="3077730" y="2651146"/>
            <a:ext cx="6651913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Em thích chi tiết “</a:t>
            </a:r>
            <a:r>
              <a:rPr lang="vi-VN" sz="2000" i="1" dirty="0">
                <a:solidFill>
                  <a:schemeClr val="bg1"/>
                </a:solidFill>
                <a:latin typeface="UTM Avo" panose="02040603050506020204" pitchFamily="18"/>
              </a:rPr>
              <a:t>hơn 200 người cả già, trẻ, gái, trai chạy ra đón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” bộ đội Việt Nam. 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Vì chi tiết ấy cho thấy người dân Cam-pu-chia rất tin tưởng bộ đội Việt Nam, vô cùng mừng rỡ trước sự xuất hiện của bộ đội Việt Nam.</a:t>
            </a: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F9C96930-0576-2A88-A750-D8C0E07E12E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8" name="Google Shape;305;p22">
            <a:extLst>
              <a:ext uri="{FF2B5EF4-FFF2-40B4-BE49-F238E27FC236}">
                <a16:creationId xmlns:a16="http://schemas.microsoft.com/office/drawing/2014/main" id="{0172BA3E-91FE-927A-5213-CD5B60D38E11}"/>
              </a:ext>
            </a:extLst>
          </p:cNvPr>
          <p:cNvSpPr txBox="1"/>
          <p:nvPr/>
        </p:nvSpPr>
        <p:spPr>
          <a:xfrm>
            <a:off x="2932221" y="806661"/>
            <a:ext cx="6070600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Qua bài đọc, em hiểu điều gì? 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306;p22">
            <a:extLst>
              <a:ext uri="{FF2B5EF4-FFF2-40B4-BE49-F238E27FC236}">
                <a16:creationId xmlns:a16="http://schemas.microsoft.com/office/drawing/2014/main" id="{095433BF-6213-4D51-C9AD-D78B604A6083}"/>
              </a:ext>
            </a:extLst>
          </p:cNvPr>
          <p:cNvSpPr/>
          <p:nvPr/>
        </p:nvSpPr>
        <p:spPr>
          <a:xfrm>
            <a:off x="852938" y="1529792"/>
            <a:ext cx="10486123" cy="3492500"/>
          </a:xfrm>
          <a:prstGeom prst="wedgeRectCallout">
            <a:avLst>
              <a:gd name="adj1" fmla="val -343"/>
              <a:gd name="adj2" fmla="val 70864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Bài đọc cho thấy những đóng góp to lớn của bộ đội Việt Nam trong việc giúp đất nước và người dân Cam-pu-chia thoát khỏi thảm hoạ diệt chủng, đồng thời thể hiện tình cảm gắn bó giữa bộ đội Việt Nam và nhân dân Cam-pu-chia.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38540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576945" y="1090594"/>
            <a:ext cx="7980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bg1"/>
                </a:solidFill>
                <a:latin typeface="UTM Avo" panose="02040603050506020204" pitchFamily="18"/>
              </a:rPr>
              <a:t>THỰC HÀNH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8841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576945" y="1090594"/>
            <a:ext cx="7980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bg1"/>
                </a:solidFill>
                <a:latin typeface="UTM Avo" panose="02040603050506020204" pitchFamily="18"/>
              </a:rPr>
              <a:t>ĐỌC NÂNG CAO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328;p24">
            <a:extLst>
              <a:ext uri="{FF2B5EF4-FFF2-40B4-BE49-F238E27FC236}">
                <a16:creationId xmlns:a16="http://schemas.microsoft.com/office/drawing/2014/main" id="{64BF96B0-3445-E3C7-CDB3-CB948F2C67C2}"/>
              </a:ext>
            </a:extLst>
          </p:cNvPr>
          <p:cNvSpPr txBox="1"/>
          <p:nvPr/>
        </p:nvSpPr>
        <p:spPr>
          <a:xfrm>
            <a:off x="998733" y="2921000"/>
            <a:ext cx="10555957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Luyện đọc, chú ý ngắt nghỉ hơi đúng ở những câu văn dài, nhấn giọng từ ngữ quan trọng và thể hiện tình cảm, cảm xúc phù hợp khi đọc bài "Những hạt gạo ân tình".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27133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008908" y="501957"/>
            <a:ext cx="7980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333;p25">
            <a:extLst>
              <a:ext uri="{FF2B5EF4-FFF2-40B4-BE49-F238E27FC236}">
                <a16:creationId xmlns:a16="http://schemas.microsoft.com/office/drawing/2014/main" id="{4505A0F0-DE8D-F88E-A0FF-EBF7F7EF50EF}"/>
              </a:ext>
            </a:extLst>
          </p:cNvPr>
          <p:cNvSpPr/>
          <p:nvPr/>
        </p:nvSpPr>
        <p:spPr>
          <a:xfrm>
            <a:off x="584198" y="1748995"/>
            <a:ext cx="11023600" cy="4360860"/>
          </a:xfrm>
          <a:custGeom>
            <a:avLst/>
            <a:gdLst/>
            <a:ahLst/>
            <a:cxnLst/>
            <a:rect l="l" t="t" r="r" b="b"/>
            <a:pathLst>
              <a:path w="4954331" h="701202" extrusionOk="0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0000" tIns="30467" rIns="120000" bIns="304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Bữa ấy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dân làng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gom góp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được ba chén gạo để nấu c</a:t>
            </a:r>
            <a:r>
              <a:rPr lang="en-US" sz="2200" dirty="0">
                <a:latin typeface="UTM Avo" panose="02040603050506020204" pitchFamily="18"/>
              </a:rPr>
              <a:t>ơ</a:t>
            </a:r>
            <a:r>
              <a:rPr lang="vi-VN" sz="2200" dirty="0">
                <a:latin typeface="UTM Avo" panose="02040603050506020204" pitchFamily="18"/>
              </a:rPr>
              <a:t>m đãi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cả</a:t>
            </a:r>
            <a:r>
              <a:rPr lang="vi-VN" sz="2200" dirty="0">
                <a:latin typeface="UTM Avo" panose="02040603050506020204" pitchFamily="18"/>
              </a:rPr>
              <a:t> đơn vị. Nhìn những hạt gạo đã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ngả màu</a:t>
            </a:r>
            <a:r>
              <a:rPr lang="vi-VN" sz="2200" dirty="0">
                <a:latin typeface="UTM Avo" panose="02040603050506020204" pitchFamily="18"/>
              </a:rPr>
              <a:t>,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mốc thếch</a:t>
            </a:r>
            <a:r>
              <a:rPr lang="vi-VN" sz="2200" dirty="0">
                <a:latin typeface="UTM Avo" panose="02040603050506020204" pitchFamily="18"/>
              </a:rPr>
              <a:t>. Ông Hai Trí không sao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cầm được</a:t>
            </a:r>
            <a:r>
              <a:rPr lang="vi-VN" sz="2200" b="1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nước mắt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Ngay lập tức</a:t>
            </a:r>
            <a:r>
              <a:rPr lang="vi-VN" sz="2200" dirty="0">
                <a:latin typeface="UTM Avo" panose="02040603050506020204" pitchFamily="18"/>
              </a:rPr>
              <a:t>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ban chỉ huy đơn vị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cho lấy gạo và thực phẩm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bộ đội mang theo để nấu một bữa no cho dân.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Gạo những người lính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mang theo từ Việt Nam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được đổ vào một cái nồi lớn bắc trên bếp giữa sân.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Lửa nổi lên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Cơm sùng sục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sôi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trong ánh mắt m</a:t>
            </a:r>
            <a:r>
              <a:rPr lang="en-US" sz="2200" dirty="0">
                <a:latin typeface="UTM Avo" panose="02040603050506020204" pitchFamily="18"/>
              </a:rPr>
              <a:t>o</a:t>
            </a:r>
            <a:r>
              <a:rPr lang="vi-VN" sz="2200" dirty="0">
                <a:latin typeface="UTM Avo" panose="02040603050506020204" pitchFamily="18"/>
              </a:rPr>
              <a:t>ng chờ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của bao nhiêu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trẻ nhỏ,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 </a:t>
            </a:r>
            <a:r>
              <a:rPr lang="vi-VN" sz="2200" dirty="0">
                <a:latin typeface="UTM Avo" panose="02040603050506020204" pitchFamily="18"/>
              </a:rPr>
              <a:t>cụ già,...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Sau đó,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bộ đội còn pha trà,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chia lương khô và bánh kẹo cho mọi người. Ngôi làng đìu hiu và xơ xác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/ </a:t>
            </a:r>
            <a:r>
              <a:rPr lang="vi-VN" sz="2200" dirty="0">
                <a:latin typeface="UTM Avo" panose="02040603050506020204" pitchFamily="18"/>
              </a:rPr>
              <a:t>trong phút chốc như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trở thành ngày hội</a:t>
            </a:r>
            <a:r>
              <a:rPr lang="vi-VN" sz="2200" b="1" dirty="0">
                <a:latin typeface="UTM Avo" panose="02040603050506020204" pitchFamily="18"/>
              </a:rPr>
              <a:t>.</a:t>
            </a:r>
            <a:endParaRPr sz="22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48682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576945" y="1090594"/>
            <a:ext cx="7980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bg1"/>
                </a:solidFill>
                <a:latin typeface="UTM Avo" panose="02040603050506020204" pitchFamily="18"/>
              </a:rPr>
              <a:t>CỦNG CÔ DĂN DÒ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17851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2576945" y="1090594"/>
            <a:ext cx="7980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bg1"/>
                </a:solidFill>
                <a:latin typeface="UTM Avo" panose="02040603050506020204" pitchFamily="18"/>
              </a:rPr>
              <a:t>CỦNG CÔ DĂN DÒ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344;p26">
            <a:extLst>
              <a:ext uri="{FF2B5EF4-FFF2-40B4-BE49-F238E27FC236}">
                <a16:creationId xmlns:a16="http://schemas.microsoft.com/office/drawing/2014/main" id="{7E91ED11-9FE0-621B-17A5-569B37E840BB}"/>
              </a:ext>
            </a:extLst>
          </p:cNvPr>
          <p:cNvSpPr/>
          <p:nvPr/>
        </p:nvSpPr>
        <p:spPr>
          <a:xfrm>
            <a:off x="660400" y="2159000"/>
            <a:ext cx="5156993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Luyện đọc lại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Những hạt gạo ân tình</a:t>
            </a:r>
            <a:endParaRPr sz="622" b="1" dirty="0">
              <a:latin typeface="UTM Avo" panose="02040603050506020204" pitchFamily="18"/>
            </a:endParaRPr>
          </a:p>
        </p:txBody>
      </p:sp>
      <p:sp>
        <p:nvSpPr>
          <p:cNvPr id="10" name="Google Shape;345;p26">
            <a:extLst>
              <a:ext uri="{FF2B5EF4-FFF2-40B4-BE49-F238E27FC236}">
                <a16:creationId xmlns:a16="http://schemas.microsoft.com/office/drawing/2014/main" id="{B06E9F29-3D93-B703-0C28-B47308707034}"/>
              </a:ext>
            </a:extLst>
          </p:cNvPr>
          <p:cNvSpPr/>
          <p:nvPr/>
        </p:nvSpPr>
        <p:spPr>
          <a:xfrm>
            <a:off x="5992885" y="2309649"/>
            <a:ext cx="5371306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Chuẩn bị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Bài viết 3: </a:t>
            </a:r>
            <a:endParaRPr sz="622" b="1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Luyện tập viết thư thăm hỏi (Thực hành viết)</a:t>
            </a:r>
            <a:endParaRPr sz="622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90397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720156CA-EFB7-0F12-94DE-C80276ED18AE}"/>
              </a:ext>
            </a:extLst>
          </p:cNvPr>
          <p:cNvSpPr/>
          <p:nvPr/>
        </p:nvSpPr>
        <p:spPr>
          <a:xfrm>
            <a:off x="720437" y="579974"/>
            <a:ext cx="10508268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Em hãy đọc tên bài và quan sát hình minh họa trong bài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pic>
        <p:nvPicPr>
          <p:cNvPr id="10" name="Google Shape;101;p2">
            <a:extLst>
              <a:ext uri="{FF2B5EF4-FFF2-40B4-BE49-F238E27FC236}">
                <a16:creationId xmlns:a16="http://schemas.microsoft.com/office/drawing/2014/main" id="{B6CC14FE-DBDC-E24D-F4F5-6709BBA620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4830" y="1407010"/>
            <a:ext cx="7842339" cy="4043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6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2481169" y="1141357"/>
            <a:ext cx="1088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HÌNH THÀNH KIẾN THỨC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1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432450" y="358027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6" name="Google Shape;131;p5">
            <a:extLst>
              <a:ext uri="{FF2B5EF4-FFF2-40B4-BE49-F238E27FC236}">
                <a16:creationId xmlns:a16="http://schemas.microsoft.com/office/drawing/2014/main" id="{4F1E9B2B-B3FA-380B-31C7-B20133EB34AB}"/>
              </a:ext>
            </a:extLst>
          </p:cNvPr>
          <p:cNvSpPr txBox="1"/>
          <p:nvPr/>
        </p:nvSpPr>
        <p:spPr>
          <a:xfrm>
            <a:off x="2476498" y="358027"/>
            <a:ext cx="681990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01.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THÀNH TIẾNG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3276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141;p6">
            <a:extLst>
              <a:ext uri="{FF2B5EF4-FFF2-40B4-BE49-F238E27FC236}">
                <a16:creationId xmlns:a16="http://schemas.microsoft.com/office/drawing/2014/main" id="{7C6C766B-BAE3-BEB0-03CB-98C25239B009}"/>
              </a:ext>
            </a:extLst>
          </p:cNvPr>
          <p:cNvSpPr txBox="1"/>
          <p:nvPr/>
        </p:nvSpPr>
        <p:spPr>
          <a:xfrm>
            <a:off x="1538624" y="796813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38;p6">
            <a:extLst>
              <a:ext uri="{FF2B5EF4-FFF2-40B4-BE49-F238E27FC236}">
                <a16:creationId xmlns:a16="http://schemas.microsoft.com/office/drawing/2014/main" id="{775901A8-5127-FF1D-0D65-C148C9F68CB7}"/>
              </a:ext>
            </a:extLst>
          </p:cNvPr>
          <p:cNvSpPr/>
          <p:nvPr/>
        </p:nvSpPr>
        <p:spPr>
          <a:xfrm>
            <a:off x="1538624" y="1555623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</a:t>
            </a: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137;p6">
            <a:extLst>
              <a:ext uri="{FF2B5EF4-FFF2-40B4-BE49-F238E27FC236}">
                <a16:creationId xmlns:a16="http://schemas.microsoft.com/office/drawing/2014/main" id="{F8A3BACE-95C1-D4AE-E589-0CE056F47A0C}"/>
              </a:ext>
            </a:extLst>
          </p:cNvPr>
          <p:cNvSpPr/>
          <p:nvPr/>
        </p:nvSpPr>
        <p:spPr>
          <a:xfrm>
            <a:off x="2515488" y="2372724"/>
            <a:ext cx="8720548" cy="299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xúc động, tha thiết.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 ở đoạn văn cuối bài: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giọng vui, tình cảm.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82362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3326297" y="670302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HÌNH THÀNH KIẾN THỨC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151;p7">
            <a:extLst>
              <a:ext uri="{FF2B5EF4-FFF2-40B4-BE49-F238E27FC236}">
                <a16:creationId xmlns:a16="http://schemas.microsoft.com/office/drawing/2014/main" id="{1B7A1C16-440F-CD81-55B0-3D1C4C9015C8}"/>
              </a:ext>
            </a:extLst>
          </p:cNvPr>
          <p:cNvSpPr txBox="1"/>
          <p:nvPr/>
        </p:nvSpPr>
        <p:spPr>
          <a:xfrm>
            <a:off x="1718733" y="1699605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48;p7">
            <a:extLst>
              <a:ext uri="{FF2B5EF4-FFF2-40B4-BE49-F238E27FC236}">
                <a16:creationId xmlns:a16="http://schemas.microsoft.com/office/drawing/2014/main" id="{1511C532-8DF7-1CB0-026B-EC65840AC46A}"/>
              </a:ext>
            </a:extLst>
          </p:cNvPr>
          <p:cNvSpPr/>
          <p:nvPr/>
        </p:nvSpPr>
        <p:spPr>
          <a:xfrm>
            <a:off x="4343401" y="2487049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Nhấn giọng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147;p7">
            <a:extLst>
              <a:ext uri="{FF2B5EF4-FFF2-40B4-BE49-F238E27FC236}">
                <a16:creationId xmlns:a16="http://schemas.microsoft.com/office/drawing/2014/main" id="{D8BE2CD0-6ABA-9010-C7F2-62091454853E}"/>
              </a:ext>
            </a:extLst>
          </p:cNvPr>
          <p:cNvSpPr/>
          <p:nvPr/>
        </p:nvSpPr>
        <p:spPr>
          <a:xfrm>
            <a:off x="863996" y="3519247"/>
            <a:ext cx="10464006" cy="265479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"Mấy năm rồi, tôi mới được ăn ngon như thế này."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"Bộ đội đừng về! Pôn Pốt sẽ giết hết dân mất. Bộ đội có đi, cho dân đi cùng với!".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7642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159;p8">
            <a:extLst>
              <a:ext uri="{FF2B5EF4-FFF2-40B4-BE49-F238E27FC236}">
                <a16:creationId xmlns:a16="http://schemas.microsoft.com/office/drawing/2014/main" id="{FF0DB858-3C33-663A-F088-6F0D70313B72}"/>
              </a:ext>
            </a:extLst>
          </p:cNvPr>
          <p:cNvSpPr txBox="1"/>
          <p:nvPr/>
        </p:nvSpPr>
        <p:spPr>
          <a:xfrm>
            <a:off x="3928294" y="796787"/>
            <a:ext cx="46253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Luyện đọc từ khó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60;p8">
            <a:extLst>
              <a:ext uri="{FF2B5EF4-FFF2-40B4-BE49-F238E27FC236}">
                <a16:creationId xmlns:a16="http://schemas.microsoft.com/office/drawing/2014/main" id="{7294D7D2-D340-602B-2AC6-A2A9AB786997}"/>
              </a:ext>
            </a:extLst>
          </p:cNvPr>
          <p:cNvSpPr/>
          <p:nvPr/>
        </p:nvSpPr>
        <p:spPr>
          <a:xfrm>
            <a:off x="3141333" y="1555597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Hai Trí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0" name="Google Shape;161;p8">
            <a:extLst>
              <a:ext uri="{FF2B5EF4-FFF2-40B4-BE49-F238E27FC236}">
                <a16:creationId xmlns:a16="http://schemas.microsoft.com/office/drawing/2014/main" id="{09984A54-F8FF-F6C1-17F4-04695634EE19}"/>
              </a:ext>
            </a:extLst>
          </p:cNvPr>
          <p:cNvSpPr/>
          <p:nvPr/>
        </p:nvSpPr>
        <p:spPr>
          <a:xfrm>
            <a:off x="3141334" y="2507901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1" name="Google Shape;162;p8">
            <a:extLst>
              <a:ext uri="{FF2B5EF4-FFF2-40B4-BE49-F238E27FC236}">
                <a16:creationId xmlns:a16="http://schemas.microsoft.com/office/drawing/2014/main" id="{21D36C30-9C29-8295-AB6F-305BDD757935}"/>
              </a:ext>
            </a:extLst>
          </p:cNvPr>
          <p:cNvSpPr/>
          <p:nvPr/>
        </p:nvSpPr>
        <p:spPr>
          <a:xfrm>
            <a:off x="3143754" y="3460205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Tiêu điều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2" name="Google Shape;163;p8">
            <a:extLst>
              <a:ext uri="{FF2B5EF4-FFF2-40B4-BE49-F238E27FC236}">
                <a16:creationId xmlns:a16="http://schemas.microsoft.com/office/drawing/2014/main" id="{AF827150-FD79-7DCC-7B3C-39CE2BB400D9}"/>
              </a:ext>
            </a:extLst>
          </p:cNvPr>
          <p:cNvSpPr/>
          <p:nvPr/>
        </p:nvSpPr>
        <p:spPr>
          <a:xfrm>
            <a:off x="3141333" y="4412509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Chén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3" name="Google Shape;164;p8">
            <a:extLst>
              <a:ext uri="{FF2B5EF4-FFF2-40B4-BE49-F238E27FC236}">
                <a16:creationId xmlns:a16="http://schemas.microsoft.com/office/drawing/2014/main" id="{D11646C6-C2B3-2E61-9744-7904C435E054}"/>
              </a:ext>
            </a:extLst>
          </p:cNvPr>
          <p:cNvSpPr/>
          <p:nvPr/>
        </p:nvSpPr>
        <p:spPr>
          <a:xfrm>
            <a:off x="3141333" y="5364813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Đìu hiu</a:t>
            </a:r>
            <a:endParaRPr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48095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3F746-A7BF-3717-C943-18CAB52B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CF7F86-70AB-FBA8-6228-D244B1AAFD2B}"/>
              </a:ext>
            </a:extLst>
          </p:cNvPr>
          <p:cNvSpPr/>
          <p:nvPr/>
        </p:nvSpPr>
        <p:spPr>
          <a:xfrm>
            <a:off x="307759" y="468864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tx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9ED4F-89D1-E0B4-9D61-E6A5CD10D0B7}"/>
              </a:ext>
            </a:extLst>
          </p:cNvPr>
          <p:cNvSpPr txBox="1"/>
          <p:nvPr/>
        </p:nvSpPr>
        <p:spPr>
          <a:xfrm>
            <a:off x="998733" y="1986484"/>
            <a:ext cx="1088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251C00"/>
                </a:solidFill>
                <a:latin typeface="+mn-lt"/>
              </a:rPr>
              <a:t>.</a:t>
            </a:r>
            <a:endParaRPr lang="en-US" sz="36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6" name="Google Shape;173;p9">
            <a:extLst>
              <a:ext uri="{FF2B5EF4-FFF2-40B4-BE49-F238E27FC236}">
                <a16:creationId xmlns:a16="http://schemas.microsoft.com/office/drawing/2014/main" id="{9A9F610C-E98A-50D9-489E-3B2D41A7EA87}"/>
              </a:ext>
            </a:extLst>
          </p:cNvPr>
          <p:cNvSpPr txBox="1"/>
          <p:nvPr/>
        </p:nvSpPr>
        <p:spPr>
          <a:xfrm>
            <a:off x="4055918" y="678979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76;p9" descr="Quốc phòng an ninh - “Anh Hai Trí”">
            <a:extLst>
              <a:ext uri="{FF2B5EF4-FFF2-40B4-BE49-F238E27FC236}">
                <a16:creationId xmlns:a16="http://schemas.microsoft.com/office/drawing/2014/main" id="{CFD0FA92-EC11-4516-AC4F-C0F4BA525D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295359"/>
            <a:ext cx="2946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7;p9" descr="Tận nghĩa anh hùng - Báo Phụ Nữ">
            <a:extLst>
              <a:ext uri="{FF2B5EF4-FFF2-40B4-BE49-F238E27FC236}">
                <a16:creationId xmlns:a16="http://schemas.microsoft.com/office/drawing/2014/main" id="{7C1E4F3B-89D3-EBE9-D6A5-77B623BC16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2400" y="1295359"/>
            <a:ext cx="276225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4;p9">
            <a:extLst>
              <a:ext uri="{FF2B5EF4-FFF2-40B4-BE49-F238E27FC236}">
                <a16:creationId xmlns:a16="http://schemas.microsoft.com/office/drawing/2014/main" id="{8ACA3DB7-7194-9E8E-2A0B-0C84EAE0BC1F}"/>
              </a:ext>
            </a:extLst>
          </p:cNvPr>
          <p:cNvSpPr/>
          <p:nvPr/>
        </p:nvSpPr>
        <p:spPr>
          <a:xfrm>
            <a:off x="939799" y="1879058"/>
            <a:ext cx="4419601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Hai Trí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2" name="Google Shape;175;p9">
            <a:extLst>
              <a:ext uri="{FF2B5EF4-FFF2-40B4-BE49-F238E27FC236}">
                <a16:creationId xmlns:a16="http://schemas.microsoft.com/office/drawing/2014/main" id="{2C136F40-113A-4426-73B3-0C6858C2F468}"/>
              </a:ext>
            </a:extLst>
          </p:cNvPr>
          <p:cNvSpPr txBox="1"/>
          <p:nvPr/>
        </p:nvSpPr>
        <p:spPr>
          <a:xfrm>
            <a:off x="998733" y="3209102"/>
            <a:ext cx="3952801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Đại tá Huỳnh Trí.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Anh hùng Lực lượng vũ trang nhân dân.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70444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1056</Words>
  <Application>Microsoft Office PowerPoint</Application>
  <PresentationFormat>Widescreen</PresentationFormat>
  <Paragraphs>103</Paragraphs>
  <Slides>28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Arial</vt:lpstr>
      <vt:lpstr>Times New Roman</vt:lpstr>
      <vt:lpstr>#9SLIDE07 ICIELKONI BLACK</vt:lpstr>
      <vt:lpstr>UTM Avo</vt:lpstr>
      <vt:lpstr>Calibri Light</vt:lpstr>
      <vt:lpstr>Calibri</vt:lpstr>
      <vt:lpstr>雷盖体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hien tran 0353095025</cp:lastModifiedBy>
  <cp:revision>75</cp:revision>
  <dcterms:created xsi:type="dcterms:W3CDTF">2023-10-19T01:39:18Z</dcterms:created>
  <dcterms:modified xsi:type="dcterms:W3CDTF">2024-01-17T02:01:24Z</dcterms:modified>
</cp:coreProperties>
</file>