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8" r:id="rId2"/>
    <p:sldId id="11697" r:id="rId3"/>
    <p:sldId id="11688" r:id="rId4"/>
    <p:sldId id="283" r:id="rId5"/>
    <p:sldId id="286" r:id="rId6"/>
    <p:sldId id="11702" r:id="rId7"/>
    <p:sldId id="11692" r:id="rId8"/>
    <p:sldId id="273" r:id="rId9"/>
    <p:sldId id="11693" r:id="rId10"/>
    <p:sldId id="258" r:id="rId11"/>
    <p:sldId id="11694" r:id="rId12"/>
    <p:sldId id="11698" r:id="rId13"/>
    <p:sldId id="11699" r:id="rId14"/>
    <p:sldId id="11700" r:id="rId15"/>
    <p:sldId id="11695" r:id="rId16"/>
    <p:sldId id="11701" r:id="rId17"/>
    <p:sldId id="11696" r:id="rId18"/>
    <p:sldId id="116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>
        <p:scale>
          <a:sx n="52" d="100"/>
          <a:sy n="52" d="100"/>
        </p:scale>
        <p:origin x="1128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39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29.sv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39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29.sv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39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29.sv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4.png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31.sv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1" t="-23305" r="-14326" b="-4546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246195">
            <a:off x="-2275449" y="5394144"/>
            <a:ext cx="16742897" cy="3934581"/>
          </a:xfrm>
          <a:custGeom>
            <a:avLst/>
            <a:gdLst/>
            <a:ahLst/>
            <a:cxnLst/>
            <a:rect l="l" t="t" r="r" b="b"/>
            <a:pathLst>
              <a:path w="25114346" h="5901871">
                <a:moveTo>
                  <a:pt x="0" y="0"/>
                </a:moveTo>
                <a:lnTo>
                  <a:pt x="25114346" y="0"/>
                </a:lnTo>
                <a:lnTo>
                  <a:pt x="25114346" y="5901872"/>
                </a:lnTo>
                <a:lnTo>
                  <a:pt x="0" y="5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664864" y="4651394"/>
            <a:ext cx="1740579" cy="1977930"/>
          </a:xfrm>
          <a:custGeom>
            <a:avLst/>
            <a:gdLst/>
            <a:ahLst/>
            <a:cxnLst/>
            <a:rect l="l" t="t" r="r" b="b"/>
            <a:pathLst>
              <a:path w="2610868" h="2966895">
                <a:moveTo>
                  <a:pt x="0" y="0"/>
                </a:moveTo>
                <a:lnTo>
                  <a:pt x="2610868" y="0"/>
                </a:lnTo>
                <a:lnTo>
                  <a:pt x="2610868" y="2966895"/>
                </a:lnTo>
                <a:lnTo>
                  <a:pt x="0" y="296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3491539" y="4651394"/>
            <a:ext cx="1647451" cy="1977930"/>
          </a:xfrm>
          <a:custGeom>
            <a:avLst/>
            <a:gdLst/>
            <a:ahLst/>
            <a:cxnLst/>
            <a:rect l="l" t="t" r="r" b="b"/>
            <a:pathLst>
              <a:path w="2471176" h="2966895">
                <a:moveTo>
                  <a:pt x="0" y="0"/>
                </a:moveTo>
                <a:lnTo>
                  <a:pt x="2471176" y="0"/>
                </a:lnTo>
                <a:lnTo>
                  <a:pt x="2471176" y="2966895"/>
                </a:lnTo>
                <a:lnTo>
                  <a:pt x="0" y="2966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5225086" y="4616095"/>
            <a:ext cx="1587610" cy="2048529"/>
          </a:xfrm>
          <a:custGeom>
            <a:avLst/>
            <a:gdLst/>
            <a:ahLst/>
            <a:cxnLst/>
            <a:rect l="l" t="t" r="r" b="b"/>
            <a:pathLst>
              <a:path w="2381415" h="3072793">
                <a:moveTo>
                  <a:pt x="0" y="0"/>
                </a:moveTo>
                <a:lnTo>
                  <a:pt x="2381415" y="0"/>
                </a:lnTo>
                <a:lnTo>
                  <a:pt x="2381415" y="3072793"/>
                </a:lnTo>
                <a:lnTo>
                  <a:pt x="0" y="3072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6898792" y="4616095"/>
            <a:ext cx="1824044" cy="2048529"/>
          </a:xfrm>
          <a:custGeom>
            <a:avLst/>
            <a:gdLst/>
            <a:ahLst/>
            <a:cxnLst/>
            <a:rect l="l" t="t" r="r" b="b"/>
            <a:pathLst>
              <a:path w="2736066" h="3072793">
                <a:moveTo>
                  <a:pt x="0" y="0"/>
                </a:moveTo>
                <a:lnTo>
                  <a:pt x="2736066" y="0"/>
                </a:lnTo>
                <a:lnTo>
                  <a:pt x="2736066" y="3072793"/>
                </a:lnTo>
                <a:lnTo>
                  <a:pt x="0" y="307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8808933" y="4616095"/>
            <a:ext cx="1718203" cy="2048529"/>
          </a:xfrm>
          <a:custGeom>
            <a:avLst/>
            <a:gdLst/>
            <a:ahLst/>
            <a:cxnLst/>
            <a:rect l="l" t="t" r="r" b="b"/>
            <a:pathLst>
              <a:path w="2577305" h="3072793">
                <a:moveTo>
                  <a:pt x="0" y="0"/>
                </a:moveTo>
                <a:lnTo>
                  <a:pt x="2577305" y="0"/>
                </a:lnTo>
                <a:lnTo>
                  <a:pt x="2577305" y="3072793"/>
                </a:lnTo>
                <a:lnTo>
                  <a:pt x="0" y="3072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1664864" y="166696"/>
            <a:ext cx="8732203" cy="58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466" b="1" dirty="0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Trường </a:t>
            </a:r>
            <a:r>
              <a:rPr lang="en-US" sz="3466" b="1" dirty="0" err="1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Tiểu</a:t>
            </a:r>
            <a:r>
              <a:rPr lang="en-US" sz="3466" b="1" dirty="0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 </a:t>
            </a:r>
            <a:r>
              <a:rPr lang="en-US" sz="3466" b="1" dirty="0" err="1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học</a:t>
            </a:r>
            <a:r>
              <a:rPr lang="en-US" sz="3466" b="1" dirty="0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 </a:t>
            </a:r>
            <a:r>
              <a:rPr lang="en-US" sz="3466" b="1" dirty="0" err="1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số</a:t>
            </a:r>
            <a:r>
              <a:rPr lang="en-US" sz="3466" b="1" dirty="0">
                <a:solidFill>
                  <a:srgbClr val="236F84"/>
                </a:solidFill>
                <a:latin typeface="Batangas"/>
                <a:ea typeface="Batangas"/>
                <a:cs typeface="Batangas"/>
                <a:sym typeface="Batangas"/>
              </a:rPr>
              <a:t> 2 Bình Nghi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26" y="3665481"/>
            <a:ext cx="6356091" cy="72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4"/>
              </a:lnSpc>
            </a:pPr>
            <a:r>
              <a:rPr lang="en-US" sz="4310" dirty="0">
                <a:solidFill>
                  <a:srgbClr val="236F84"/>
                </a:solidFill>
                <a:latin typeface="Birthstone"/>
                <a:ea typeface="Birthstone"/>
                <a:cs typeface="Birthstone"/>
                <a:sym typeface="Birthstone"/>
              </a:rPr>
              <a:t>GVCN: Tạ Thanh Thuý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BB53C37-0626-8C08-6497-B8AA9CC94636}"/>
              </a:ext>
            </a:extLst>
          </p:cNvPr>
          <p:cNvSpPr txBox="1"/>
          <p:nvPr/>
        </p:nvSpPr>
        <p:spPr>
          <a:xfrm>
            <a:off x="711200" y="1603310"/>
            <a:ext cx="10922000" cy="6858000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1296269"/>
              </a:avLst>
            </a:prstTxWarp>
            <a:spAutoFit/>
          </a:bodyPr>
          <a:lstStyle/>
          <a:p>
            <a:pPr algn="ctr">
              <a:lnSpc>
                <a:spcPts val="7074"/>
              </a:lnSpc>
            </a:pPr>
            <a:r>
              <a:rPr lang="en-US" sz="5867" spc="338" dirty="0">
                <a:ln w="57150" cap="rnd">
                  <a:noFill/>
                  <a:round/>
                </a:ln>
                <a:solidFill>
                  <a:schemeClr val="accent5">
                    <a:lumMod val="75000"/>
                  </a:schemeClr>
                </a:solidFill>
                <a:latin typeface="#9Slide07 SFU Rhythm" panose="00000400000000000000" pitchFamily="2" charset="0"/>
                <a:ea typeface="Protest Riot"/>
                <a:cs typeface="Protest Riot"/>
                <a:sym typeface="Protest Riot"/>
              </a:rPr>
              <a:t>CHÀO MỪNG QUÝ THẦY CÔ GIÁO VỀ DỰ GIỜ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A42D6AA4-22A4-A103-EB0D-BAF7722476A4}"/>
              </a:ext>
            </a:extLst>
          </p:cNvPr>
          <p:cNvSpPr txBox="1"/>
          <p:nvPr/>
        </p:nvSpPr>
        <p:spPr>
          <a:xfrm>
            <a:off x="3544113" y="2224083"/>
            <a:ext cx="5250071" cy="1552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13"/>
              </a:lnSpc>
              <a:spcBef>
                <a:spcPct val="0"/>
              </a:spcBef>
            </a:pPr>
            <a:r>
              <a:rPr lang="en-US" sz="7867" b="1" spc="632" dirty="0">
                <a:solidFill>
                  <a:srgbClr val="236F84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  <a:sym typeface="Extenda 60 Giga"/>
              </a:rPr>
              <a:t>LỚP 4C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1843313" y="1049090"/>
            <a:ext cx="8505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500" b="1" u="sng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(1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3500" b="1" dirty="0">
              <a:solidFill>
                <a:srgbClr val="FF2F6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760133" y="898544"/>
            <a:ext cx="6538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38F88-774E-5281-1CED-F1AF519A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390D27B-05DC-981C-8ED0-E39DA26C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C3BC002-5C85-C59C-339E-3C1FB4869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46DE9EE-F306-7D57-EB88-219CD5650DB7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D705C85-3D58-6EE3-19B1-79294707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4B50C-BB92-95F4-DC15-9FFA4F832E4B}"/>
              </a:ext>
            </a:extLst>
          </p:cNvPr>
          <p:cNvSpPr txBox="1"/>
          <p:nvPr/>
        </p:nvSpPr>
        <p:spPr>
          <a:xfrm>
            <a:off x="1843313" y="1049090"/>
            <a:ext cx="8505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500" b="1" u="sng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(5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en-US" sz="3500" b="1" dirty="0">
              <a:solidFill>
                <a:srgbClr val="FF2F6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902C01C5-F343-75B0-FECC-403E7E9507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03DC5EB1-82D5-5952-A09F-9F085317C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E447FA89-727A-E75C-ED28-5C0119EC0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2AB9A32-3472-0BC2-0968-9B144D20C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8A960BE5-ED71-5FC5-A340-4FA93F35C5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19A2FC75-094D-DEFD-A060-3E5B33AB9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ED26-344C-7B3E-EC01-45C4824E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BA64042-70BF-F657-CF15-BC2F4939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7F7A62-C57A-BD78-219E-84DCF9504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B10B14D-2C45-76DE-B8BD-B02ACE4A3AF5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F6CEC629-1950-46BA-654C-4A1973791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291BF36-A110-95D2-7D17-41236390FA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D52513F1-FC59-8291-56A8-61EAB4BE1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A6843-08FE-7CE1-A418-EA3A0FFB0183}"/>
              </a:ext>
            </a:extLst>
          </p:cNvPr>
          <p:cNvSpPr txBox="1"/>
          <p:nvPr/>
        </p:nvSpPr>
        <p:spPr>
          <a:xfrm>
            <a:off x="3037878" y="898544"/>
            <a:ext cx="6260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C379315A-5398-47E6-281D-C176B2326E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07E0636C-0FD8-3E8E-C5C8-6A07CACC4B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97903172-6AF7-21EC-CD55-2A241B8BE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D2D5C52E-8DFA-FFAC-9B02-34B981709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3F32C634-8372-81DA-20E6-697AF2243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80C32F-5BA4-59BF-10CC-95F1A8DB4AB1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9D68C88D-CEFE-5818-1A88-981BE4660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CD2A36-8422-2674-A526-AF5C15864014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4F9414-87DC-B987-0E16-9912293A2B16}"/>
              </a:ext>
            </a:extLst>
          </p:cNvPr>
          <p:cNvGrpSpPr/>
          <p:nvPr/>
        </p:nvGrpSpPr>
        <p:grpSpPr>
          <a:xfrm>
            <a:off x="1277192" y="1491374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CD9E09FE-A831-DCCA-1437-CEFEA8F26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18FCAA-A8D8-4F13-820F-359B7D4C9A2C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0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CF550-BD19-2D8D-0FBE-69179A2EC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4E8C38-7389-2558-1028-C1AF19F4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6C51E8-184F-B7E3-B16B-D24D2D25F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CFF0DC5-4B06-9701-BD9A-CE7BCA05B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772DE0-6AFA-D971-6E13-FCD77F3B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CA70C1A-58ED-82CF-59EB-7F3C6ECC6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DE8E9821-3362-AFAE-0398-624B3FB58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60D61BDC-2237-2EC4-CDA4-993E34B5E8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5D0E3816-9054-0DAD-B0AF-3C9FB4E08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0105D28E-3475-D6E6-70A9-ABA9B7067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8CD2AF-B53D-644D-B328-7750B83891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EED6A4E-786D-4646-BBE3-4F5098B9B0A0}"/>
              </a:ext>
            </a:extLst>
          </p:cNvPr>
          <p:cNvGrpSpPr/>
          <p:nvPr/>
        </p:nvGrpSpPr>
        <p:grpSpPr>
          <a:xfrm>
            <a:off x="2600776" y="584537"/>
            <a:ext cx="8990860" cy="527327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59802D2A-2D61-03DB-A6CD-275E9CE9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D67E8A-AC17-E20A-C8B8-A8FAE5AECCF2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67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Hoạt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,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thực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hành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4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092" y="880146"/>
            <a:ext cx="10621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u="sng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endParaRPr lang="vi-VN" sz="3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nội dung câu chuyện ( bài thơ, bài văn, bài báo) mà bạn em giới thiệu: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thích nhân vật (hoặc chi tiết, hình ảnh nào? Vì sao?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Nói điều em tưởng tượng được (về cảnh vật hoặc ý nghĩ, lời nói, hành động của nhân vật) qua một chi tiết trong câu chuyện ( hoặc bài thơ, bài văn, bài báo) đó.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E8665-A7D8-5A6D-4670-04E8A94D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A816FCA-0114-45D2-672F-5A81DE1A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808ABB-460D-4D14-02B7-74468A630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9A60A8F-5706-E032-94B9-75785859D0E4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B4E9846-20DC-72B2-6CDE-A0098C6F4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EB8647-7F2D-A6F6-3773-1B6BABAE4B39}"/>
              </a:ext>
            </a:extLst>
          </p:cNvPr>
          <p:cNvSpPr txBox="1"/>
          <p:nvPr/>
        </p:nvSpPr>
        <p:spPr>
          <a:xfrm>
            <a:off x="1843313" y="1049090"/>
            <a:ext cx="8505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sng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sng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500" b="1" i="0" u="sng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3500" b="1" u="sng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(3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rgbClr val="FF2F6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F8CC40A0-B292-A5D1-82AA-ECE15133B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69BD9EF2-FE66-D255-76EB-0A8602F9E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D0C68668-5469-F3A4-F590-75A4818A4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927DF2-0A26-877B-C749-93407251E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A57A22E-B17E-CE8C-6EB7-30DE4C4799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F38B3EB8-8F3D-D1F1-E25E-60091C102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122986" y="-270023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1527" y="2005576"/>
            <a:ext cx="7241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0E1A7-B6D7-4F40-9A76-3BBE252B1EF9}"/>
              </a:ext>
            </a:extLst>
          </p:cNvPr>
          <p:cNvSpPr txBox="1"/>
          <p:nvPr/>
        </p:nvSpPr>
        <p:spPr>
          <a:xfrm>
            <a:off x="2407283" y="136299"/>
            <a:ext cx="843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19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11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638" y="1420558"/>
            <a:ext cx="1185165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9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u="sng" dirty="0" err="1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Hoạt</a:t>
              </a:r>
              <a:r>
                <a:rPr lang="en-US" sz="6000" b="1" u="sng" dirty="0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6000" b="1" u="sng" dirty="0" err="1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r>
                <a:rPr lang="en-US" sz="6000" b="1" u="sng" dirty="0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6000" b="1" u="sng" dirty="0" err="1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Mở</a:t>
              </a:r>
              <a:r>
                <a:rPr lang="en-US" sz="6000" b="1" u="sng" dirty="0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6000" b="1" u="sng" dirty="0" err="1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đầu</a:t>
              </a:r>
              <a:r>
                <a:rPr lang="en-US" sz="6000" b="1" u="sng" dirty="0">
                  <a:solidFill>
                    <a:srgbClr val="A23AEA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:</a:t>
              </a:r>
              <a:endPara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54BF3-A336-51F3-3EFC-4AF20E41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7B3B-5E14-E993-5278-8C66CEBF55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EC9AF-7CAE-1B6E-E532-76244FB15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7219731535816">
            <a:hlinkClick r:id="" action="ppaction://media"/>
            <a:extLst>
              <a:ext uri="{FF2B5EF4-FFF2-40B4-BE49-F238E27FC236}">
                <a16:creationId xmlns:a16="http://schemas.microsoft.com/office/drawing/2014/main" id="{94C0C49F-3398-BF79-E83A-89D8791EA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6358-945C-7FA7-0474-4B8AEF8C9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56EE6-0C3B-C164-4BB1-42E070CF61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7219798818223">
            <a:hlinkClick r:id="" action="ppaction://media"/>
            <a:extLst>
              <a:ext uri="{FF2B5EF4-FFF2-40B4-BE49-F238E27FC236}">
                <a16:creationId xmlns:a16="http://schemas.microsoft.com/office/drawing/2014/main" id="{A5BC88E3-DBF4-F9BC-530A-A24E91F34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4B38-280B-0031-C908-9AC3B674B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65CBAA5-4A85-8C9A-9603-2F6BCE17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51CAE3-81A0-5A64-F767-7EDB6FFE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9815C5-FBF1-63A5-D498-20CBC8CA8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D26AC4B7-C31D-9D82-C78F-F4F5DEA2C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C8CC5077-D9CE-A272-D22E-696272A33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20F95A6-FF87-6EBC-0F52-5E186ECAA3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166E5DF-F705-8E79-58EF-43C9EAC20D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A7AC38-6D6B-C931-2331-1F5A164E8A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B734FEB-CC8C-CBB5-D835-ADC473CE78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6385AFB-0A53-3A5E-D2C6-4AD0CE218B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1F437940-1DE6-1FCE-54FE-48FD5AAC40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9E18E5-B03F-3DC5-41AA-3C5A8CC8A23C}"/>
              </a:ext>
            </a:extLst>
          </p:cNvPr>
          <p:cNvSpPr txBox="1"/>
          <p:nvPr/>
        </p:nvSpPr>
        <p:spPr>
          <a:xfrm>
            <a:off x="2407283" y="136299"/>
            <a:ext cx="843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19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11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8DD8A-F2F8-2F86-2C8D-438AF16BD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638" y="1420558"/>
            <a:ext cx="1185165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7"/>
            <a:ext cx="8990860" cy="527327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67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Hoạt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Hình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thành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kiến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thức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6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mới</a:t>
              </a: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8364" y="1822026"/>
            <a:ext cx="102246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u="sng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endParaRPr lang="vi-VN" sz="4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câu chuyện (bài thơ, bài văn, bài báo) đã đọc ở nhà về ước mơ. 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21673"/>
            <a:ext cx="11554691" cy="64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244</Words>
  <Application>Microsoft Macintosh PowerPoint</Application>
  <PresentationFormat>Widescreen</PresentationFormat>
  <Paragraphs>32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等线 Light</vt:lpstr>
      <vt:lpstr>#9Slide03 IcielSamsung Sharp Bo</vt:lpstr>
      <vt:lpstr>#9Slide07 SFU Rhythm</vt:lpstr>
      <vt:lpstr>Arial</vt:lpstr>
      <vt:lpstr>Batangas</vt:lpstr>
      <vt:lpstr>Birthstone</vt:lpstr>
      <vt:lpstr>Calibri</vt:lpstr>
      <vt:lpstr>Coiny</vt:lpstr>
      <vt:lpstr>iCiel Cadena</vt:lpstr>
      <vt:lpstr>iekie tongquti</vt:lpstr>
      <vt:lpstr>SVN-Cookies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Tạ Thuý</cp:lastModifiedBy>
  <cp:revision>59</cp:revision>
  <dcterms:created xsi:type="dcterms:W3CDTF">2022-06-14T08:15:55Z</dcterms:created>
  <dcterms:modified xsi:type="dcterms:W3CDTF">2025-11-18T01:18:45Z</dcterms:modified>
</cp:coreProperties>
</file>