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0" r:id="rId2"/>
    <p:sldId id="291" r:id="rId3"/>
    <p:sldId id="258" r:id="rId4"/>
    <p:sldId id="283" r:id="rId5"/>
    <p:sldId id="285" r:id="rId6"/>
    <p:sldId id="286" r:id="rId7"/>
    <p:sldId id="287" r:id="rId8"/>
    <p:sldId id="288" r:id="rId9"/>
    <p:sldId id="289" r:id="rId10"/>
    <p:sldId id="295" r:id="rId11"/>
    <p:sldId id="294" r:id="rId12"/>
    <p:sldId id="292" r:id="rId13"/>
    <p:sldId id="293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70" y="-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25" y="1143000"/>
            <a:ext cx="549275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1D4497A-34D6-4C37-936D-AF8F141CCAE2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Google Shape;738;g11da1208026_0_11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Google Shape;739;g11da1208026_0_113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tx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47;p18"/>
          <p:cNvGrpSpPr>
            <a:grpSpLocks/>
          </p:cNvGrpSpPr>
          <p:nvPr/>
        </p:nvGrpSpPr>
        <p:grpSpPr bwMode="auto">
          <a:xfrm flipH="1">
            <a:off x="303148" y="338667"/>
            <a:ext cx="15670346" cy="8458201"/>
            <a:chOff x="170309" y="190897"/>
            <a:chExt cx="8803381" cy="4757563"/>
          </a:xfrm>
        </p:grpSpPr>
        <p:sp>
          <p:nvSpPr>
            <p:cNvPr id="10" name="Google Shape;148;p18"/>
            <p:cNvSpPr>
              <a:spLocks/>
            </p:cNvSpPr>
            <p:nvPr/>
          </p:nvSpPr>
          <p:spPr bwMode="auto">
            <a:xfrm flipH="1">
              <a:off x="170309" y="190897"/>
              <a:ext cx="8803381" cy="4757563"/>
            </a:xfrm>
            <a:custGeom>
              <a:avLst/>
              <a:gdLst>
                <a:gd name="T0" fmla="*/ 2147483647 w 245853"/>
                <a:gd name="T1" fmla="*/ 0 h 132865"/>
                <a:gd name="T2" fmla="*/ 2147483647 w 245853"/>
                <a:gd name="T3" fmla="*/ 2147483647 h 132865"/>
                <a:gd name="T4" fmla="*/ 2147483647 w 245853"/>
                <a:gd name="T5" fmla="*/ 2147483647 h 132865"/>
                <a:gd name="T6" fmla="*/ 2147483647 w 245853"/>
                <a:gd name="T7" fmla="*/ 2147483647 h 132865"/>
                <a:gd name="T8" fmla="*/ 2147483647 w 245853"/>
                <a:gd name="T9" fmla="*/ 2147483647 h 132865"/>
                <a:gd name="T10" fmla="*/ 2147483647 w 245853"/>
                <a:gd name="T11" fmla="*/ 2147483647 h 132865"/>
                <a:gd name="T12" fmla="*/ 2147483647 w 245853"/>
                <a:gd name="T13" fmla="*/ 2147483647 h 132865"/>
                <a:gd name="T14" fmla="*/ 2147483647 w 245853"/>
                <a:gd name="T15" fmla="*/ 2147483647 h 132865"/>
                <a:gd name="T16" fmla="*/ 2147483647 w 245853"/>
                <a:gd name="T17" fmla="*/ 2147483647 h 132865"/>
                <a:gd name="T18" fmla="*/ 2147483647 w 245853"/>
                <a:gd name="T19" fmla="*/ 2147483647 h 132865"/>
                <a:gd name="T20" fmla="*/ 2147483647 w 245853"/>
                <a:gd name="T21" fmla="*/ 0 h 1328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Google Shape;149;p18"/>
            <p:cNvSpPr>
              <a:spLocks/>
            </p:cNvSpPr>
            <p:nvPr/>
          </p:nvSpPr>
          <p:spPr bwMode="auto">
            <a:xfrm>
              <a:off x="349475" y="432975"/>
              <a:ext cx="8448771" cy="4324119"/>
            </a:xfrm>
            <a:custGeom>
              <a:avLst/>
              <a:gdLst>
                <a:gd name="T0" fmla="*/ 2147483647 w 235391"/>
                <a:gd name="T1" fmla="*/ 2147483647 h 122133"/>
                <a:gd name="T2" fmla="*/ 2147483647 w 235391"/>
                <a:gd name="T3" fmla="*/ 2147483647 h 122133"/>
                <a:gd name="T4" fmla="*/ 2147483647 w 235391"/>
                <a:gd name="T5" fmla="*/ 2147483647 h 122133"/>
                <a:gd name="T6" fmla="*/ 2147483647 w 235391"/>
                <a:gd name="T7" fmla="*/ 2147483647 h 122133"/>
                <a:gd name="T8" fmla="*/ 2147483647 w 235391"/>
                <a:gd name="T9" fmla="*/ 2147483647 h 122133"/>
                <a:gd name="T10" fmla="*/ 2147483647 w 235391"/>
                <a:gd name="T11" fmla="*/ 2147483647 h 122133"/>
                <a:gd name="T12" fmla="*/ 2147483647 w 235391"/>
                <a:gd name="T13" fmla="*/ 2147483647 h 122133"/>
                <a:gd name="T14" fmla="*/ 2147483647 w 235391"/>
                <a:gd name="T15" fmla="*/ 2147483647 h 122133"/>
                <a:gd name="T16" fmla="*/ 2147483647 w 235391"/>
                <a:gd name="T17" fmla="*/ 2147483647 h 122133"/>
                <a:gd name="T18" fmla="*/ 2147483647 w 235391"/>
                <a:gd name="T19" fmla="*/ 2147483647 h 122133"/>
                <a:gd name="T20" fmla="*/ 2147483647 w 235391"/>
                <a:gd name="T21" fmla="*/ 2147483647 h 122133"/>
                <a:gd name="T22" fmla="*/ 2147483647 w 235391"/>
                <a:gd name="T23" fmla="*/ 2147483647 h 122133"/>
                <a:gd name="T24" fmla="*/ 2147483647 w 235391"/>
                <a:gd name="T25" fmla="*/ 2147483647 h 122133"/>
                <a:gd name="T26" fmla="*/ 2147483647 w 235391"/>
                <a:gd name="T27" fmla="*/ 2147483647 h 1221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lnTo>
                    <a:pt x="803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Google Shape;150;p18"/>
            <p:cNvSpPr>
              <a:spLocks/>
            </p:cNvSpPr>
            <p:nvPr/>
          </p:nvSpPr>
          <p:spPr bwMode="auto">
            <a:xfrm>
              <a:off x="385074" y="432983"/>
              <a:ext cx="8378154" cy="4277403"/>
            </a:xfrm>
            <a:custGeom>
              <a:avLst/>
              <a:gdLst>
                <a:gd name="T0" fmla="*/ 2147483647 w 235391"/>
                <a:gd name="T1" fmla="*/ 2147483647 h 122133"/>
                <a:gd name="T2" fmla="*/ 2147483647 w 235391"/>
                <a:gd name="T3" fmla="*/ 2147483647 h 122133"/>
                <a:gd name="T4" fmla="*/ 2147483647 w 235391"/>
                <a:gd name="T5" fmla="*/ 2147483647 h 122133"/>
                <a:gd name="T6" fmla="*/ 2147483647 w 235391"/>
                <a:gd name="T7" fmla="*/ 2147483647 h 122133"/>
                <a:gd name="T8" fmla="*/ 2147483647 w 235391"/>
                <a:gd name="T9" fmla="*/ 2147483647 h 122133"/>
                <a:gd name="T10" fmla="*/ 2147483647 w 235391"/>
                <a:gd name="T11" fmla="*/ 2147483647 h 122133"/>
                <a:gd name="T12" fmla="*/ 2147483647 w 235391"/>
                <a:gd name="T13" fmla="*/ 2147483647 h 122133"/>
                <a:gd name="T14" fmla="*/ 2147483647 w 235391"/>
                <a:gd name="T15" fmla="*/ 2147483647 h 122133"/>
                <a:gd name="T16" fmla="*/ 2147483647 w 235391"/>
                <a:gd name="T17" fmla="*/ 2147483647 h 122133"/>
                <a:gd name="T18" fmla="*/ 2147483647 w 235391"/>
                <a:gd name="T19" fmla="*/ 2147483647 h 122133"/>
                <a:gd name="T20" fmla="*/ 2147483647 w 235391"/>
                <a:gd name="T21" fmla="*/ 2147483647 h 122133"/>
                <a:gd name="T22" fmla="*/ 2147483647 w 235391"/>
                <a:gd name="T23" fmla="*/ 2147483647 h 122133"/>
                <a:gd name="T24" fmla="*/ 2147483647 w 235391"/>
                <a:gd name="T25" fmla="*/ 2147483647 h 122133"/>
                <a:gd name="T26" fmla="*/ 2147483647 w 235391"/>
                <a:gd name="T27" fmla="*/ 2147483647 h 1221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lnTo>
                    <a:pt x="803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0457631" y="4612400"/>
            <a:ext cx="3895606" cy="22282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10542275" y="3744779"/>
            <a:ext cx="3726325" cy="6618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6052478" y="4612400"/>
            <a:ext cx="3895606" cy="22282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6137122" y="3744779"/>
            <a:ext cx="3726325" cy="6618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1646886" y="4612400"/>
            <a:ext cx="3895606" cy="22282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867169" y="3744779"/>
            <a:ext cx="3726325" cy="661867"/>
          </a:xfrm>
          <a:prstGeom prst="rect">
            <a:avLst/>
          </a:prstGeom>
        </p:spPr>
        <p:txBody>
          <a:bodyPr spcFirstLastPara="1" lIns="121998" tIns="121998" rIns="121998" bIns="121998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1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1752489" y="974622"/>
            <a:ext cx="12756975" cy="1207467"/>
          </a:xfrm>
          <a:prstGeom prst="rect">
            <a:avLst/>
          </a:prstGeom>
        </p:spPr>
        <p:txBody>
          <a:bodyPr spcFirstLastPara="1" lIns="121998" tIns="121998" rIns="121998" bIns="121998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9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1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audio" Target="../media/media1.WAV"/><Relationship Id="rId12" Type="http://schemas.openxmlformats.org/officeDocument/2006/relationships/image" Target="../media/image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WAV"/><Relationship Id="rId11" Type="http://schemas.openxmlformats.org/officeDocument/2006/relationships/image" Target="../media/image3.wmf"/><Relationship Id="rId5" Type="http://schemas.openxmlformats.org/officeDocument/2006/relationships/tags" Target="../tags/tag5.xml"/><Relationship Id="rId10" Type="http://schemas.openxmlformats.org/officeDocument/2006/relationships/image" Target="../media/image2.jpe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image" Target="../media/image14.jpeg"/><Relationship Id="rId3" Type="http://schemas.openxmlformats.org/officeDocument/2006/relationships/tags" Target="../tags/tag8.xml"/><Relationship Id="rId21" Type="http://schemas.openxmlformats.org/officeDocument/2006/relationships/image" Target="../media/image17.gif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1.png"/><Relationship Id="rId2" Type="http://schemas.openxmlformats.org/officeDocument/2006/relationships/tags" Target="../tags/tag7.xml"/><Relationship Id="rId16" Type="http://schemas.openxmlformats.org/officeDocument/2006/relationships/audio" Target="file:///G:\My%20Drive\DU%20GIO%2020-11\Em-Yeu-Truong-Em-Cam-Nhung.mp3" TargetMode="External"/><Relationship Id="rId20" Type="http://schemas.openxmlformats.org/officeDocument/2006/relationships/image" Target="../media/image16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20.gif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image" Target="../media/image19.gif"/><Relationship Id="rId10" Type="http://schemas.openxmlformats.org/officeDocument/2006/relationships/tags" Target="../tags/tag15.xml"/><Relationship Id="rId19" Type="http://schemas.openxmlformats.org/officeDocument/2006/relationships/image" Target="../media/image15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7JyGjA7TUz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EA2FDBC8-2CBE-4AFE-8F53-4080FCD65A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813832" y="203205"/>
            <a:ext cx="14648974" cy="1869017"/>
          </a:xfrm>
        </p:spPr>
        <p:txBody>
          <a:bodyPr/>
          <a:lstStyle/>
          <a:p>
            <a:pPr eaLnBrk="1" hangingPunct="1"/>
            <a:r>
              <a:rPr lang="en-US" sz="4300" b="1" dirty="0">
                <a:sym typeface="Wingdings" pitchFamily="2" charset="2"/>
              </a:rPr>
              <a:t>UBND HUYỆN TÂY SƠN</a:t>
            </a:r>
            <a:br>
              <a:rPr lang="en-US" sz="4300" b="1" dirty="0">
                <a:sym typeface="Wingdings" pitchFamily="2" charset="2"/>
              </a:rPr>
            </a:br>
            <a:r>
              <a:rPr lang="en-US" sz="4300" b="1" dirty="0">
                <a:sym typeface="Wingdings" pitchFamily="2" charset="2"/>
              </a:rPr>
              <a:t>TRƯỜNG TH SỐ 2 BÌNH NGHI</a:t>
            </a:r>
            <a:br>
              <a:rPr lang="en-US" sz="4300" b="1" dirty="0">
                <a:sym typeface="Wingdings" pitchFamily="2" charset="2"/>
              </a:rPr>
            </a:br>
            <a:r>
              <a:rPr lang="en-US" sz="1400" dirty="0">
                <a:sym typeface="Wingdings" pitchFamily="2" charset="2"/>
              </a:rPr>
              <a:t>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2984050" y="6604000"/>
            <a:ext cx="10851092" cy="812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5000" dirty="0" err="1">
                <a:solidFill>
                  <a:srgbClr val="002060"/>
                </a:solidFill>
              </a:rPr>
              <a:t>Giáo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viên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thực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hiện</a:t>
            </a:r>
            <a:r>
              <a:rPr lang="en-US" sz="5000" dirty="0">
                <a:solidFill>
                  <a:srgbClr val="002060"/>
                </a:solidFill>
              </a:rPr>
              <a:t>: </a:t>
            </a:r>
            <a:r>
              <a:rPr lang="en-US" sz="5000" b="1" dirty="0" err="1">
                <a:solidFill>
                  <a:srgbClr val="002060"/>
                </a:solidFill>
              </a:rPr>
              <a:t>Võ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Nguyên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Thân</a:t>
            </a: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44036" name="Picture 4" descr="POINSET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3526605" cy="263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0" y="7416800"/>
            <a:ext cx="16276638" cy="17272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62690" tIns="81345" rIns="162690" bIns="81345" anchor="ctr"/>
          <a:lstStyle/>
          <a:p>
            <a:pPr algn="ctr" eaLnBrk="0" hangingPunct="0"/>
            <a:endParaRPr lang="uk-UA">
              <a:solidFill>
                <a:srgbClr val="000000"/>
              </a:solidFill>
              <a:latin typeface=".VnTime" pitchFamily="34" charset="0"/>
              <a:cs typeface="Arial" pitchFamily="34" charset="0"/>
            </a:endParaRPr>
          </a:p>
        </p:txBody>
      </p:sp>
      <p:pic>
        <p:nvPicPr>
          <p:cNvPr id="44038" name="Picture 12" descr="POINSET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99601" y="-435438"/>
            <a:ext cx="2641600" cy="35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 descr="POINSET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50033" y="6512989"/>
            <a:ext cx="3526605" cy="263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4" descr="POINSET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091" y="6073321"/>
            <a:ext cx="2641600" cy="351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3119689" y="7924800"/>
            <a:ext cx="8952151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690" tIns="81345" rIns="162690" bIns="81345"/>
          <a:lstStyle/>
          <a:p>
            <a:pPr marL="610088" indent="-610088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300" i="1" dirty="0" err="1">
                <a:solidFill>
                  <a:srgbClr val="800000"/>
                </a:solidFill>
                <a:cs typeface="Arial" pitchFamily="34" charset="0"/>
              </a:rPr>
              <a:t>Bình</a:t>
            </a:r>
            <a:r>
              <a:rPr lang="en-US" sz="4300" i="1" dirty="0">
                <a:solidFill>
                  <a:srgbClr val="800000"/>
                </a:solidFill>
                <a:cs typeface="Arial" pitchFamily="34" charset="0"/>
              </a:rPr>
              <a:t> </a:t>
            </a:r>
            <a:r>
              <a:rPr lang="en-US" sz="4300" i="1" dirty="0" err="1">
                <a:solidFill>
                  <a:srgbClr val="800000"/>
                </a:solidFill>
                <a:cs typeface="Arial" pitchFamily="34" charset="0"/>
              </a:rPr>
              <a:t>Nghi</a:t>
            </a:r>
            <a:r>
              <a:rPr lang="en-US" sz="4300" i="1" dirty="0">
                <a:solidFill>
                  <a:srgbClr val="800000"/>
                </a:solidFill>
                <a:cs typeface="Arial" pitchFamily="34" charset="0"/>
              </a:rPr>
              <a:t>, </a:t>
            </a:r>
            <a:r>
              <a:rPr lang="en-US" sz="4300" i="1" dirty="0" err="1">
                <a:solidFill>
                  <a:srgbClr val="800000"/>
                </a:solidFill>
                <a:cs typeface="Arial" pitchFamily="34" charset="0"/>
              </a:rPr>
              <a:t>tháng</a:t>
            </a:r>
            <a:r>
              <a:rPr lang="en-US" sz="4300" i="1" dirty="0">
                <a:solidFill>
                  <a:srgbClr val="800000"/>
                </a:solidFill>
                <a:cs typeface="Arial" pitchFamily="34" charset="0"/>
              </a:rPr>
              <a:t> 12 </a:t>
            </a:r>
            <a:r>
              <a:rPr lang="en-US" sz="4300" i="1" dirty="0" err="1">
                <a:solidFill>
                  <a:srgbClr val="800000"/>
                </a:solidFill>
                <a:cs typeface="Arial" pitchFamily="34" charset="0"/>
              </a:rPr>
              <a:t>năm</a:t>
            </a:r>
            <a:r>
              <a:rPr lang="en-US" sz="4300" i="1" dirty="0">
                <a:solidFill>
                  <a:srgbClr val="800000"/>
                </a:solidFill>
                <a:cs typeface="Arial" pitchFamily="34" charset="0"/>
              </a:rPr>
              <a:t> 2024</a:t>
            </a:r>
            <a:endParaRPr lang="en-US" sz="4300" b="1" i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5018630" y="8737600"/>
            <a:ext cx="62393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2690" tIns="81345" rIns="162690" bIns="81345"/>
          <a:lstStyle/>
          <a:p>
            <a:pPr eaLnBrk="0" hangingPunct="0"/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43" name="TextBox 12"/>
          <p:cNvSpPr txBox="1">
            <a:spLocks noChangeArrowheads="1"/>
          </p:cNvSpPr>
          <p:nvPr/>
        </p:nvSpPr>
        <p:spPr bwMode="auto">
          <a:xfrm>
            <a:off x="412658" y="4335205"/>
            <a:ext cx="16005361" cy="213391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2690" tIns="81345" rIns="162690" bIns="8134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6400" b="1" dirty="0" err="1">
                <a:solidFill>
                  <a:srgbClr val="C00000"/>
                </a:solidFill>
              </a:rPr>
              <a:t>Môn</a:t>
            </a:r>
            <a:r>
              <a:rPr lang="en-US" sz="6400" b="1" dirty="0">
                <a:solidFill>
                  <a:srgbClr val="C00000"/>
                </a:solidFill>
              </a:rPr>
              <a:t>: </a:t>
            </a:r>
            <a:r>
              <a:rPr lang="en-US" sz="6400" b="1" dirty="0" err="1" smtClean="0">
                <a:solidFill>
                  <a:srgbClr val="C00000"/>
                </a:solidFill>
              </a:rPr>
              <a:t>Công</a:t>
            </a:r>
            <a:r>
              <a:rPr lang="en-US" sz="6400" b="1" dirty="0" smtClean="0">
                <a:solidFill>
                  <a:srgbClr val="C00000"/>
                </a:solidFill>
              </a:rPr>
              <a:t> </a:t>
            </a:r>
            <a:r>
              <a:rPr lang="en-US" sz="6400" b="1" dirty="0" err="1" smtClean="0">
                <a:solidFill>
                  <a:srgbClr val="C00000"/>
                </a:solidFill>
              </a:rPr>
              <a:t>nghệ</a:t>
            </a:r>
            <a:endParaRPr lang="en-US" sz="6400" b="1" dirty="0">
              <a:solidFill>
                <a:srgbClr val="C00000"/>
              </a:solidFill>
            </a:endParaRPr>
          </a:p>
          <a:p>
            <a:pPr eaLnBrk="0" hangingPunct="0"/>
            <a:r>
              <a:rPr lang="en-US" sz="6400" b="1" dirty="0">
                <a:solidFill>
                  <a:srgbClr val="C00000"/>
                </a:solidFill>
              </a:rPr>
              <a:t>			    LỚP: </a:t>
            </a:r>
            <a:r>
              <a:rPr lang="en-US" sz="6400" b="1" dirty="0">
                <a:solidFill>
                  <a:srgbClr val="C00000"/>
                </a:solidFill>
              </a:rPr>
              <a:t>3A </a:t>
            </a:r>
            <a:endParaRPr lang="en-US" sz="6400" b="1" dirty="0">
              <a:solidFill>
                <a:srgbClr val="C00000"/>
              </a:solidFill>
            </a:endParaRPr>
          </a:p>
        </p:txBody>
      </p:sp>
      <p:sp>
        <p:nvSpPr>
          <p:cNvPr id="20" name="WordArt 5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2113712" y="2631022"/>
            <a:ext cx="12588963" cy="6288615"/>
          </a:xfrm>
          <a:prstGeom prst="rect">
            <a:avLst/>
          </a:prstGeom>
        </p:spPr>
        <p:txBody>
          <a:bodyPr spcFirstLastPara="1" wrap="none" lIns="162690" tIns="81345" rIns="162690" bIns="81345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hangingPunct="0"/>
            <a:r>
              <a:rPr lang="en-US" sz="5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MỪNG QUÝ THẦY CÔ VỀ DỰ GIỜ</a:t>
            </a:r>
          </a:p>
        </p:txBody>
      </p:sp>
      <p:pic>
        <p:nvPicPr>
          <p:cNvPr id="14" name="Picture 7" descr="ATOM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647" y="7213600"/>
            <a:ext cx="271277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m y3919.WAV">
            <a:hlinkClick r:id="" action="ppaction://media"/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192" y="4932220"/>
            <a:ext cx="54255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5462294" y="97370"/>
            <a:ext cx="5352075" cy="3524251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62690" tIns="81345" rIns="162690" bIns="81345" anchor="ctr"/>
          <a:lstStyle/>
          <a:p>
            <a:pPr eaLnBrk="0" hangingPunct="0"/>
            <a:endParaRPr lang="en-US" altLang="en-US" sz="57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4049" name="Picture 5" descr="Picture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02" y="1915589"/>
            <a:ext cx="2848412" cy="18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6" descr="Picture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201" y="1810618"/>
            <a:ext cx="2848412" cy="18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8" descr="Picture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92" y="3149605"/>
            <a:ext cx="2848412" cy="18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11" descr="Picture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7" y="3932770"/>
            <a:ext cx="2848412" cy="18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37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 animBg="1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6276638" cy="931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1" y="-2336800"/>
            <a:ext cx="15191246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87685" y="2133601"/>
            <a:ext cx="3749309" cy="93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662" tIns="81331" rIns="162662" bIns="8133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solidFill>
                  <a:prstClr val="white"/>
                </a:solidFill>
              </a:rPr>
              <a:t>VẬN DỤNG</a:t>
            </a:r>
          </a:p>
        </p:txBody>
      </p:sp>
      <p:sp>
        <p:nvSpPr>
          <p:cNvPr id="80901" name="Rectangle 1"/>
          <p:cNvSpPr>
            <a:spLocks noChangeArrowheads="1"/>
          </p:cNvSpPr>
          <p:nvPr/>
        </p:nvSpPr>
        <p:spPr bwMode="auto">
          <a:xfrm>
            <a:off x="5350647" y="4216400"/>
            <a:ext cx="5672869" cy="101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18" tIns="61009" rIns="122018" bIns="610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https://quizizz.com/join?gc=416704</a:t>
            </a:r>
          </a:p>
        </p:txBody>
      </p:sp>
    </p:spTree>
    <p:extLst>
      <p:ext uri="{BB962C8B-B14F-4D97-AF65-F5344CB8AC3E}">
        <p14:creationId xmlns:p14="http://schemas.microsoft.com/office/powerpoint/2010/main" val="11660306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1201434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51719" y="3810000"/>
            <a:ext cx="14495336" cy="13146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nghệ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hưởng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khoẻ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mạng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>
            <a:grpSpLocks/>
          </p:cNvGrpSpPr>
          <p:nvPr/>
        </p:nvGrpSpPr>
        <p:grpSpPr bwMode="auto">
          <a:xfrm rot="505510">
            <a:off x="1409742" y="3302000"/>
            <a:ext cx="4640474" cy="4483100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136" y="2137657"/>
              <a:ext cx="1023799" cy="1006565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5875" y="2128320"/>
              <a:ext cx="1029172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89627" y="2862005"/>
              <a:ext cx="946623" cy="27933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882" y="2861213"/>
              <a:ext cx="933435" cy="285595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6" name="Google Shape;746;p53"/>
          <p:cNvGrpSpPr>
            <a:grpSpLocks/>
          </p:cNvGrpSpPr>
          <p:nvPr/>
        </p:nvGrpSpPr>
        <p:grpSpPr bwMode="auto">
          <a:xfrm rot="506857">
            <a:off x="5814907" y="3299888"/>
            <a:ext cx="4642594" cy="4483100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134" y="2137664"/>
              <a:ext cx="1023820" cy="1006565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5876" y="2128329"/>
              <a:ext cx="102919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88071" y="2864171"/>
              <a:ext cx="946679" cy="27933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88642" y="2858758"/>
              <a:ext cx="933497" cy="285595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1" name="Google Shape;751;p53"/>
          <p:cNvGrpSpPr>
            <a:grpSpLocks/>
          </p:cNvGrpSpPr>
          <p:nvPr/>
        </p:nvGrpSpPr>
        <p:grpSpPr bwMode="auto">
          <a:xfrm rot="502076">
            <a:off x="10222192" y="3304125"/>
            <a:ext cx="4636234" cy="4483100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0879" y="2135642"/>
              <a:ext cx="1024246" cy="1006565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687" y="2130665"/>
              <a:ext cx="1029135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88885" y="2862098"/>
              <a:ext cx="947000" cy="27933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88222" y="2858316"/>
              <a:ext cx="933799" cy="285595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1825240" y="1344092"/>
            <a:ext cx="12757595" cy="1206500"/>
          </a:xfrm>
        </p:spPr>
        <p:txBody>
          <a:bodyPr lIns="162663" tIns="162663" rIns="162663" bIns="162663" anchor="ctr"/>
          <a:lstStyle/>
          <a:p>
            <a:pPr>
              <a:defRPr/>
            </a:pPr>
            <a:r>
              <a:rPr lang="en-US" sz="57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HƯỚNG DẪN VỀ NHÀ</a:t>
            </a:r>
            <a:endParaRPr sz="57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83974" name="Google Shape;763;p53"/>
          <p:cNvGrpSpPr>
            <a:grpSpLocks/>
          </p:cNvGrpSpPr>
          <p:nvPr/>
        </p:nvGrpSpPr>
        <p:grpSpPr bwMode="auto">
          <a:xfrm>
            <a:off x="13255778" y="1111252"/>
            <a:ext cx="1729843" cy="2131483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581"/>
              <a:ext cx="1017900" cy="690874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5937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975" y="1483517"/>
              <a:ext cx="296400" cy="563608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075" y="1488712"/>
              <a:ext cx="265200" cy="503870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775" y="1491309"/>
              <a:ext cx="230100" cy="403876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175" y="1502997"/>
              <a:ext cx="192400" cy="348034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175" y="1449753"/>
              <a:ext cx="197600" cy="386993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29975" y="1460142"/>
              <a:ext cx="172900" cy="324659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375" y="1222492"/>
              <a:ext cx="120900" cy="129863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975" name="Google Shape;773;p53"/>
          <p:cNvGrpSpPr>
            <a:grpSpLocks/>
          </p:cNvGrpSpPr>
          <p:nvPr/>
        </p:nvGrpSpPr>
        <p:grpSpPr bwMode="auto">
          <a:xfrm rot="190561" flipH="1">
            <a:off x="1153234" y="1104907"/>
            <a:ext cx="2117787" cy="946151"/>
            <a:chOff x="2750925" y="2801625"/>
            <a:chExt cx="1189875" cy="532200"/>
          </a:xfrm>
        </p:grpSpPr>
        <p:grpSp>
          <p:nvGrpSpPr>
            <p:cNvPr id="83979" name="Google Shape;774;p53"/>
            <p:cNvGrpSpPr>
              <a:grpSpLocks/>
            </p:cNvGrpSpPr>
            <p:nvPr/>
          </p:nvGrpSpPr>
          <p:grpSpPr bwMode="auto"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775" name="Google Shape;775;p53"/>
              <p:cNvSpPr/>
              <p:nvPr/>
            </p:nvSpPr>
            <p:spPr>
              <a:xfrm>
                <a:off x="3755082" y="3131204"/>
                <a:ext cx="196526" cy="19883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626861">
                  <a:buClr>
                    <a:srgbClr val="000000"/>
                  </a:buClr>
                  <a:defRPr/>
                </a:pPr>
                <a:endParaRPr sz="2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53"/>
              <p:cNvSpPr/>
              <p:nvPr/>
            </p:nvSpPr>
            <p:spPr>
              <a:xfrm>
                <a:off x="3775196" y="3153920"/>
                <a:ext cx="159603" cy="158351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626861">
                  <a:buClr>
                    <a:srgbClr val="000000"/>
                  </a:buClr>
                  <a:defRPr/>
                </a:pPr>
                <a:endParaRPr sz="2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53"/>
              <p:cNvSpPr/>
              <p:nvPr/>
            </p:nvSpPr>
            <p:spPr>
              <a:xfrm>
                <a:off x="3762025" y="3134967"/>
                <a:ext cx="189380" cy="198831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626861">
                  <a:buClr>
                    <a:srgbClr val="000000"/>
                  </a:buClr>
                  <a:defRPr/>
                </a:pPr>
                <a:endParaRPr sz="2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53"/>
              <p:cNvSpPr/>
              <p:nvPr/>
            </p:nvSpPr>
            <p:spPr>
              <a:xfrm>
                <a:off x="3233389" y="2799376"/>
                <a:ext cx="279900" cy="277410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626861">
                  <a:buClr>
                    <a:srgbClr val="000000"/>
                  </a:buClr>
                  <a:defRPr/>
                </a:pPr>
                <a:endParaRPr sz="2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53"/>
              <p:cNvSpPr/>
              <p:nvPr/>
            </p:nvSpPr>
            <p:spPr>
              <a:xfrm>
                <a:off x="3257148" y="2823021"/>
                <a:ext cx="226303" cy="232167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626861">
                  <a:buClr>
                    <a:srgbClr val="000000"/>
                  </a:buClr>
                  <a:defRPr/>
                </a:pPr>
                <a:endParaRPr sz="2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0" name="Google Shape;780;p53"/>
            <p:cNvSpPr/>
            <p:nvPr/>
          </p:nvSpPr>
          <p:spPr>
            <a:xfrm>
              <a:off x="2751000" y="2808294"/>
              <a:ext cx="229876" cy="403615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2784392" y="2813817"/>
              <a:ext cx="191761" cy="348847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626861"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31239" y="4083051"/>
            <a:ext cx="3514805" cy="1785203"/>
          </a:xfrm>
          <a:prstGeom prst="rect">
            <a:avLst/>
          </a:prstGeom>
          <a:noFill/>
        </p:spPr>
        <p:txBody>
          <a:bodyPr lIns="122018" tIns="61009" rIns="122018" bIns="61009">
            <a:spAutoFit/>
          </a:bodyPr>
          <a:lstStyle/>
          <a:p>
            <a:pPr algn="ctr" defTabSz="162686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Ôn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endParaRPr lang="en-US"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18049" y="4099986"/>
            <a:ext cx="3866709" cy="1785203"/>
          </a:xfrm>
          <a:prstGeom prst="rect">
            <a:avLst/>
          </a:prstGeom>
          <a:noFill/>
        </p:spPr>
        <p:txBody>
          <a:bodyPr lIns="122018" tIns="61009" rIns="122018" bIns="61009">
            <a:spAutoFit/>
          </a:bodyPr>
          <a:lstStyle/>
          <a:p>
            <a:pPr algn="ctr" defTabSz="162686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Hoàn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SBT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88936" y="3769785"/>
            <a:ext cx="3686516" cy="3241913"/>
          </a:xfrm>
          <a:prstGeom prst="rect">
            <a:avLst/>
          </a:prstGeom>
          <a:solidFill>
            <a:srgbClr val="00B0F0"/>
          </a:solidFill>
        </p:spPr>
        <p:txBody>
          <a:bodyPr lIns="122018" tIns="61009" rIns="122018" bIns="61009">
            <a:spAutoFit/>
          </a:bodyPr>
          <a:lstStyle/>
          <a:p>
            <a:pPr algn="just" defTabSz="1626861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400" kern="0" dirty="0">
                <a:solidFill>
                  <a:srgbClr val="000000"/>
                </a:solidFill>
                <a:cs typeface="Arial"/>
                <a:sym typeface="Arial"/>
              </a:rPr>
              <a:t>Đọc và chuẩn bị trước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nội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dung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3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3159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5166214" y="19058"/>
            <a:ext cx="10671608" cy="78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18" tIns="61009" rIns="122018" bIns="610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300">
                <a:solidFill>
                  <a:srgbClr val="0000FF"/>
                </a:solidFill>
                <a:latin typeface=".VnAristote" pitchFamily="34" charset="0"/>
              </a:rPr>
              <a:t>Thø ngµy th¸ng 11n¨m 2010</a:t>
            </a: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67476" y="929218"/>
            <a:ext cx="3512683" cy="812800"/>
          </a:xfrm>
          <a:prstGeom prst="ribbon2">
            <a:avLst>
              <a:gd name="adj1" fmla="val 12500"/>
              <a:gd name="adj2" fmla="val 64602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2018" tIns="61009" rIns="122018" bIns="6100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00" b="1">
                <a:solidFill>
                  <a:srgbClr val="FF00FF"/>
                </a:solidFill>
                <a:latin typeface=".VnAvant" pitchFamily="34" charset="0"/>
                <a:cs typeface="Arial" pitchFamily="34" charset="0"/>
              </a:rPr>
              <a:t>To¸n</a:t>
            </a:r>
          </a:p>
        </p:txBody>
      </p:sp>
      <p:pic>
        <p:nvPicPr>
          <p:cNvPr id="84996" name="Picture 4" descr="computer-wallpapers-00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2116"/>
            <a:ext cx="16276638" cy="9146117"/>
          </a:xfrm>
          <a:prstGeom prst="rect">
            <a:avLst/>
          </a:prstGeom>
          <a:blipFill dpi="0" rotWithShape="1">
            <a:blip r:embed="rId19">
              <a:alphaModFix amt="35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814047" y="1727200"/>
            <a:ext cx="14648551" cy="741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122018" tIns="61009" rIns="122018" bIns="61009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8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Giờ học đến đây kết thúc</a:t>
            </a:r>
            <a:endParaRPr lang="en-US" sz="4800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4342" name="Picture 6" descr="phaohoa2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93" y="5994407"/>
            <a:ext cx="3527523" cy="19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haohoa2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1116"/>
            <a:ext cx="3527523" cy="19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8" descr="2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5628" y="3048008"/>
            <a:ext cx="324133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0" descr="2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49" y="2946408"/>
            <a:ext cx="256720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11" descr="flowlin2.gif (13943 bytes)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03" y="7924800"/>
            <a:ext cx="1180151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BA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1" y="304808"/>
            <a:ext cx="13291812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13" descr="Picture12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2075" y="-1645126"/>
            <a:ext cx="3556000" cy="339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Picture 14" descr="Picture12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107097" y="-543940"/>
            <a:ext cx="1625600" cy="2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Picture 15" descr="Picture12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941" y="6974465"/>
            <a:ext cx="1625600" cy="2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Picture 16" descr="Picture12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514120" y="7381486"/>
            <a:ext cx="1625600" cy="189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BAR"/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1" y="8839208"/>
            <a:ext cx="13291812" cy="1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19" descr="Picture12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292482" y="2418876"/>
            <a:ext cx="3556000" cy="339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6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2034580" y="4064000"/>
            <a:ext cx="13021310" cy="2946400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j-lt"/>
                <a:cs typeface="Times New Roman"/>
              </a:rPr>
              <a:t>Chúc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j-lt"/>
                <a:cs typeface="Calibri"/>
              </a:rPr>
              <a:t>quý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j-lt"/>
                <a:cs typeface="Calibri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j-lt"/>
                <a:cs typeface="Calibri"/>
              </a:rPr>
              <a:t>thầy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j-lt"/>
                <a:cs typeface="Calibri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j-lt"/>
                <a:cs typeface="Calibri"/>
              </a:rPr>
              <a:t>cô</a:t>
            </a:r>
            <a:r>
              <a:rPr lang="vi-VN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j-lt"/>
                <a:cs typeface="Times New Roman"/>
              </a:rPr>
              <a:t> hạnh phúc, thành đạt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j-lt"/>
              <a:cs typeface="Calibri"/>
            </a:endParaRPr>
          </a:p>
        </p:txBody>
      </p:sp>
      <p:pic>
        <p:nvPicPr>
          <p:cNvPr id="2" name="Em-Yeu-Truong-Em-Cam-Nhung.mp3">
            <a:hlinkClick r:id="" action="ppaction://media"/>
          </p:cNvPr>
          <p:cNvPicPr>
            <a:picLocks noRot="1" noChangeAspect="1"/>
          </p:cNvPicPr>
          <p:nvPr>
            <a:audioFile r:link="rId16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99" y="4165600"/>
            <a:ext cx="81404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39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466 0.06401 L -0.50782 -0.5565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-3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159 0.06404 L 0.73195 -0.771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-4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20765" r="34847" b="16940"/>
          <a:stretch/>
        </p:blipFill>
        <p:spPr bwMode="auto">
          <a:xfrm>
            <a:off x="678193" y="372533"/>
            <a:ext cx="14920252" cy="877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80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246949" cy="930735"/>
            <a:chOff x="4539228" y="172432"/>
            <a:chExt cx="515841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158419" cy="930735"/>
              <a:chOff x="4539228" y="172432"/>
              <a:chExt cx="515841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15841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, ngày18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 tình huống không an toàn trong môi trường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3505200"/>
            <a:ext cx="13335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 tình huống không an toàn trong môi trường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0484" y="2915252"/>
            <a:ext cx="12046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pic>
        <p:nvPicPr>
          <p:cNvPr id="2050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79" b="53846"/>
          <a:stretch/>
        </p:blipFill>
        <p:spPr bwMode="auto">
          <a:xfrm>
            <a:off x="1585119" y="3664738"/>
            <a:ext cx="6553200" cy="41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34098" b="56044"/>
          <a:stretch/>
        </p:blipFill>
        <p:spPr bwMode="auto">
          <a:xfrm>
            <a:off x="8366919" y="3733800"/>
            <a:ext cx="632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84924" y="7571509"/>
            <a:ext cx="65533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6920" y="7571509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 tình huống không an toàn trong môi trường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0484" y="2915252"/>
            <a:ext cx="12046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pic>
        <p:nvPicPr>
          <p:cNvPr id="3074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1" b="56044"/>
          <a:stretch/>
        </p:blipFill>
        <p:spPr bwMode="auto">
          <a:xfrm>
            <a:off x="1730484" y="3664738"/>
            <a:ext cx="6484035" cy="40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r="66613" b="10096"/>
          <a:stretch/>
        </p:blipFill>
        <p:spPr bwMode="auto">
          <a:xfrm>
            <a:off x="8290719" y="3886200"/>
            <a:ext cx="6629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45239" y="7696199"/>
            <a:ext cx="678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+mj-lt"/>
              </a:rPr>
              <a:t>- Hình c: Lấy tay không nhặt mảnh vỡ dễ bị thương.</a:t>
            </a:r>
            <a:endParaRPr lang="en-US" sz="3600" b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6246" y="7582854"/>
            <a:ext cx="6872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+mj-lt"/>
              </a:rPr>
              <a:t>- Hình d: Để tay gần vòi nước đang sôi dễ bị bỏng.</a:t>
            </a:r>
            <a:endParaRPr lang="en-US" sz="3600" b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các tình huống không an toàn trong môi trường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0484" y="2915252"/>
            <a:ext cx="12046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pic>
        <p:nvPicPr>
          <p:cNvPr id="5122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43956" r="33108" b="9890"/>
          <a:stretch/>
        </p:blipFill>
        <p:spPr bwMode="auto">
          <a:xfrm>
            <a:off x="1730484" y="3664738"/>
            <a:ext cx="6103035" cy="39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8" t="45948" b="10096"/>
          <a:stretch/>
        </p:blipFill>
        <p:spPr bwMode="auto">
          <a:xfrm>
            <a:off x="8290719" y="3810000"/>
            <a:ext cx="6248400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2400" y="7619999"/>
            <a:ext cx="6635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e: Đưa vật vào ổ điện dễ xảy ra tai nạn điện giật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100220" y="7666165"/>
            <a:ext cx="6896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3399"/>
                </a:solidFill>
                <a:latin typeface="+mj-lt"/>
              </a:rPr>
              <a:t>- Hình g: Sử dụng vật nhọn làm đồ chơi dễ bị thương</a:t>
            </a:r>
            <a:r>
              <a:rPr lang="en-US" sz="3200" b="1" dirty="0">
                <a:solidFill>
                  <a:srgbClr val="FF3399"/>
                </a:solidFill>
                <a:latin typeface="+mj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4170" b="23721"/>
          <a:stretch/>
        </p:blipFill>
        <p:spPr bwMode="auto">
          <a:xfrm>
            <a:off x="15118780" y="8278116"/>
            <a:ext cx="115785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phân biệt tình huống.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8844" y="2223089"/>
            <a:ext cx="13769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00FF"/>
                </a:solidFill>
                <a:latin typeface="+mj-lt"/>
              </a:rPr>
              <a:t>Em hãy lựa chọn và sắp xếp các thẻ tình huống có thể gây bỏng, hoặc gây điện giật để hoàn thiện bảng theo mẫu gợi ý dưới đây</a:t>
            </a:r>
            <a:endParaRPr lang="en-US" sz="3600" b="1" i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46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4170" b="23721"/>
          <a:stretch/>
        </p:blipFill>
        <p:spPr bwMode="auto">
          <a:xfrm>
            <a:off x="1370689" y="3581400"/>
            <a:ext cx="1347322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phân biệt tình huống.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8844" y="2223089"/>
            <a:ext cx="13769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00FF"/>
                </a:solidFill>
                <a:latin typeface="+mj-lt"/>
              </a:rPr>
              <a:t>Em hãy lựa chọn và sắp xếp các thẻ tình huống có thể gây bỏng, hoặc gây điện giật để hoàn thiện bảng theo mẫu gợi ý dưới đây</a:t>
            </a:r>
            <a:endParaRPr lang="en-US" sz="3600" b="1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34247"/>
              </p:ext>
            </p:extLst>
          </p:nvPr>
        </p:nvGraphicFramePr>
        <p:xfrm>
          <a:off x="1574574" y="3581400"/>
          <a:ext cx="13262554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30099">
                  <a:extLst>
                    <a:ext uri="{9D8B030D-6E8A-4147-A177-3AD203B41FA5}">
                      <a16:colId xmlns:a16="http://schemas.microsoft.com/office/drawing/2014/main" xmlns="" val="2012154316"/>
                    </a:ext>
                  </a:extLst>
                </a:gridCol>
                <a:gridCol w="6632455">
                  <a:extLst>
                    <a:ext uri="{9D8B030D-6E8A-4147-A177-3AD203B41FA5}">
                      <a16:colId xmlns:a16="http://schemas.microsoft.com/office/drawing/2014/main" xmlns="" val="2710057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 có thể gây bỏng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 có thể gây điện giật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8820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-Để</a:t>
                      </a:r>
                      <a:r>
                        <a:rPr lang="nl-NL" sz="4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lửa gần bình ga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-Với tay lấy phích nước nóng để trên cao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-Để bàn là đang nóng gần người</a:t>
                      </a:r>
                      <a:endParaRPr lang="en-US" sz="4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-Chọc</a:t>
                      </a:r>
                      <a:r>
                        <a:rPr lang="nl-NL" sz="4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 vào ổ điện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Chạm tay vào dây điện bị hở khi đang có điện.</a:t>
                      </a:r>
                      <a:endParaRPr lang="en-US" sz="4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1748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68" b="23797"/>
          <a:stretch/>
        </p:blipFill>
        <p:spPr>
          <a:xfrm>
            <a:off x="15085045" y="8348054"/>
            <a:ext cx="1191593" cy="7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cảnh báo dán trên các thiết bị hoặc đặt tại các khu vực nguy hiểm.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68" b="23797"/>
          <a:stretch/>
        </p:blipFill>
        <p:spPr>
          <a:xfrm>
            <a:off x="1961029" y="2769410"/>
            <a:ext cx="5943601" cy="3970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r="48425" b="26120"/>
          <a:stretch/>
        </p:blipFill>
        <p:spPr>
          <a:xfrm>
            <a:off x="9357519" y="2777087"/>
            <a:ext cx="5943600" cy="385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1029" y="6739546"/>
            <a:ext cx="4651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2178" y="6739546"/>
            <a:ext cx="6200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191785" y="7496022"/>
            <a:ext cx="14495336" cy="13146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nghệ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hưởng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khoẻ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mạng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6910" y="0"/>
            <a:ext cx="52469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ngày18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539119" y="8574514"/>
            <a:ext cx="1861698" cy="5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018" tIns="61009" rIns="122018" bIns="610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quizizz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4" grpId="0"/>
      <p:bldP spid="15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730091F-BD63-450E-B442-37103F2671F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B00FF06-9428-415E-B234-243677033C1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48DF62E-726D-4B3F-85CD-9DA880F3190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FD537-CCEB-48CA-96E4-78E7C973977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9CDBF99-FA5E-4168-9B0A-0CC39EBD045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E32F56-D0F7-4550-842E-347D85D224A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BC0A19C-EB04-4C20-8812-94B09D5F289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D3379DE-F6C7-493F-9EA5-39BD763658E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7B10F66-AA63-4C56-ADA4-14E3E42F29E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4A6F8-5656-488F-996F-4AC68124DC4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286BB7-0A3C-407C-9F91-2A5D954CFE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00046BA-D7ED-421C-9435-D33B1681619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968651A-9F07-4DD5-84BD-CFF16923A03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9BC4DDF-D0E0-47B2-835D-F72A2F85541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B3784A2-48BB-4953-9EC4-71E7B612EDF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D58A9EA-D9D5-4C7D-A4B0-C983F67E21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5F87382-4984-4406-9689-EB8C91ED548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377B0-C269-4239-85E3-FF4E3EFBC1D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528BAB-1BC4-464C-BA96-11E98C87909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14FE370-CEF4-4407-B724-A41ABD291DB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749</Words>
  <Application>Microsoft Office PowerPoint</Application>
  <PresentationFormat>Custom</PresentationFormat>
  <Paragraphs>72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UBND HUYỆN TÂY SƠN TRƯỜNG TH SỐ 2 BÌNH NGHI 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Tommy_Phan</cp:lastModifiedBy>
  <cp:revision>261</cp:revision>
  <dcterms:created xsi:type="dcterms:W3CDTF">2022-07-10T01:37:20Z</dcterms:created>
  <dcterms:modified xsi:type="dcterms:W3CDTF">2024-12-17T14:02:06Z</dcterms:modified>
</cp:coreProperties>
</file>