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83" r:id="rId2"/>
    <p:sldId id="257" r:id="rId3"/>
    <p:sldId id="258" r:id="rId4"/>
    <p:sldId id="285" r:id="rId5"/>
    <p:sldId id="288" r:id="rId6"/>
    <p:sldId id="261" r:id="rId7"/>
    <p:sldId id="262" r:id="rId8"/>
    <p:sldId id="274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80" r:id="rId17"/>
    <p:sldId id="270" r:id="rId18"/>
    <p:sldId id="271" r:id="rId19"/>
    <p:sldId id="272" r:id="rId20"/>
    <p:sldId id="287" r:id="rId21"/>
    <p:sldId id="286" r:id="rId22"/>
    <p:sldId id="273" r:id="rId23"/>
  </p:sldIdLst>
  <p:sldSz cx="18288000" cy="10287000"/>
  <p:notesSz cx="6858000" cy="9144000"/>
  <p:embeddedFontLst>
    <p:embeddedFont>
      <p:font typeface="Bahnschrift SemiBold SemiConden" panose="020B06040202020202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cois One" panose="020B0604020202020204" charset="0"/>
      <p:regular r:id="rId30"/>
    </p:embeddedFont>
    <p:embeddedFont>
      <p:font typeface="Quicksand Bold" panose="020B0604020202020204" charset="0"/>
      <p:regular r:id="rId31"/>
    </p:embeddedFont>
    <p:embeddedFont>
      <p:font typeface="Sigmar One" panose="020B0604020202020204" charset="0"/>
      <p:regular r:id="rId32"/>
    </p:embeddedFont>
    <p:embeddedFont>
      <p:font typeface="Lobster" panose="020B0604020202020204" charset="0"/>
      <p:regular r:id="rId33"/>
    </p:embeddedFont>
    <p:embeddedFont>
      <p:font typeface="Faustina Bold" panose="020B0604020202020204" charset="0"/>
      <p:regular r:id="rId34"/>
    </p:embeddedFont>
    <p:embeddedFont>
      <p:font typeface="Faustina" panose="020B0604020202020204" charset="0"/>
      <p:regular r:id="rId35"/>
    </p:embeddedFont>
    <p:embeddedFont>
      <p:font typeface="Bungee" panose="020B0604020202020204" charset="0"/>
      <p:regular r:id="rId36"/>
    </p:embeddedFont>
    <p:embeddedFont>
      <p:font typeface="Quicksan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062AF-0972-44F0-B274-5CFAF2322F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1612A-1EFB-4A94-90A5-1539285B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7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1612A-1EFB-4A94-90A5-1539285BB3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0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4.svg"/><Relationship Id="rId4" Type="http://schemas.openxmlformats.org/officeDocument/2006/relationships/image" Target="../media/image31.png"/><Relationship Id="rId9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17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4.svg"/><Relationship Id="rId4" Type="http://schemas.openxmlformats.org/officeDocument/2006/relationships/image" Target="../media/image31.png"/><Relationship Id="rId9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64.sv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17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1.svg"/><Relationship Id="rId17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WordArt 7"/>
          <p:cNvSpPr>
            <a:spLocks noChangeArrowheads="1" noChangeShapeType="1" noTextEdit="1"/>
          </p:cNvSpPr>
          <p:nvPr/>
        </p:nvSpPr>
        <p:spPr bwMode="auto">
          <a:xfrm>
            <a:off x="5029200" y="4343400"/>
            <a:ext cx="88011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96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FFFF"/>
              </a:contourClr>
            </a:sp3d>
          </a:bodyPr>
          <a:lstStyle/>
          <a:p>
            <a:pPr algn="ctr">
              <a:defRPr/>
            </a:pPr>
            <a:r>
              <a:rPr lang="en-US" sz="5400" b="1" kern="10" dirty="0">
                <a:ln w="9525"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54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5B</a:t>
            </a:r>
          </a:p>
        </p:txBody>
      </p:sp>
      <p:sp>
        <p:nvSpPr>
          <p:cNvPr id="3076" name="AutoShape 5"/>
          <p:cNvSpPr>
            <a:spLocks noChangeArrowheads="1"/>
          </p:cNvSpPr>
          <p:nvPr/>
        </p:nvSpPr>
        <p:spPr bwMode="auto">
          <a:xfrm>
            <a:off x="4000500" y="571500"/>
            <a:ext cx="10629900" cy="2171700"/>
          </a:xfrm>
          <a:prstGeom prst="horizontalScroll">
            <a:avLst>
              <a:gd name="adj" fmla="val 12500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</a:rPr>
              <a:t>Trường TH s</a:t>
            </a:r>
            <a:r>
              <a:rPr lang="en-US" altLang="en-US" sz="6000">
                <a:solidFill>
                  <a:srgbClr val="FF0000"/>
                </a:solidFill>
              </a:rPr>
              <a:t>ố 2 Bình Nghi</a:t>
            </a:r>
          </a:p>
        </p:txBody>
      </p:sp>
      <p:sp>
        <p:nvSpPr>
          <p:cNvPr id="97286" name="WordArt 6"/>
          <p:cNvSpPr>
            <a:spLocks noChangeArrowheads="1" noChangeShapeType="1" noTextEdit="1"/>
          </p:cNvSpPr>
          <p:nvPr/>
        </p:nvSpPr>
        <p:spPr bwMode="auto">
          <a:xfrm>
            <a:off x="4914900" y="2400300"/>
            <a:ext cx="8915400" cy="2628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4572000" y="8115300"/>
            <a:ext cx="11772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i="1" dirty="0">
                <a:latin typeface="Times New Roman" panose="02020603050405020304" pitchFamily="18" charset="0"/>
              </a:rPr>
              <a:t>       GV: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5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latin typeface="Times New Roman" panose="02020603050405020304" pitchFamily="18" charset="0"/>
              </a:rPr>
              <a:t>Dũng</a:t>
            </a:r>
            <a:endParaRPr lang="en-US" altLang="en-US" sz="54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8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2454329"/>
            <a:ext cx="14935200" cy="1564248"/>
            <a:chOff x="0" y="257614"/>
            <a:chExt cx="18806725" cy="5601176"/>
          </a:xfrm>
        </p:grpSpPr>
        <p:sp>
          <p:nvSpPr>
            <p:cNvPr id="5" name="TextBox 5"/>
            <p:cNvSpPr txBox="1"/>
            <p:nvPr/>
          </p:nvSpPr>
          <p:spPr>
            <a:xfrm>
              <a:off x="6410350" y="2958818"/>
              <a:ext cx="11601082" cy="2899972"/>
            </a:xfrm>
            <a:prstGeom prst="rect">
              <a:avLst/>
            </a:prstGeom>
          </p:spPr>
          <p:txBody>
            <a:bodyPr lIns="104268" tIns="104268" rIns="104268" bIns="104268" rtlCol="0" anchor="ctr"/>
            <a:lstStyle/>
            <a:p>
              <a:pPr algn="ctr">
                <a:lnSpc>
                  <a:spcPts val="2906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53477" y="2622178"/>
              <a:ext cx="14753248" cy="2644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endParaRPr lang="en-US" sz="5055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754410" y="3441061"/>
            <a:ext cx="633219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28557" y="4929576"/>
            <a:ext cx="17706891" cy="5011329"/>
            <a:chOff x="0" y="0"/>
            <a:chExt cx="4663543" cy="13198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63543" cy="1319856"/>
            </a:xfrm>
            <a:custGeom>
              <a:avLst/>
              <a:gdLst/>
              <a:ahLst/>
              <a:cxnLst/>
              <a:rect l="l" t="t" r="r" b="b"/>
              <a:pathLst>
                <a:path w="4663543" h="1319856">
                  <a:moveTo>
                    <a:pt x="22299" y="0"/>
                  </a:moveTo>
                  <a:lnTo>
                    <a:pt x="4641245" y="0"/>
                  </a:lnTo>
                  <a:cubicBezTo>
                    <a:pt x="4653560" y="0"/>
                    <a:pt x="4663543" y="9983"/>
                    <a:pt x="4663543" y="22299"/>
                  </a:cubicBezTo>
                  <a:lnTo>
                    <a:pt x="4663543" y="1297558"/>
                  </a:lnTo>
                  <a:cubicBezTo>
                    <a:pt x="4663543" y="1303472"/>
                    <a:pt x="4661194" y="1309143"/>
                    <a:pt x="4657012" y="1313325"/>
                  </a:cubicBezTo>
                  <a:cubicBezTo>
                    <a:pt x="4652830" y="1317507"/>
                    <a:pt x="4647159" y="1319856"/>
                    <a:pt x="4641245" y="1319856"/>
                  </a:cubicBezTo>
                  <a:lnTo>
                    <a:pt x="22299" y="1319856"/>
                  </a:lnTo>
                  <a:cubicBezTo>
                    <a:pt x="9983" y="1319856"/>
                    <a:pt x="0" y="1309873"/>
                    <a:pt x="0" y="1297558"/>
                  </a:cubicBezTo>
                  <a:lnTo>
                    <a:pt x="0" y="22299"/>
                  </a:lnTo>
                  <a:cubicBezTo>
                    <a:pt x="0" y="9983"/>
                    <a:pt x="9983" y="0"/>
                    <a:pt x="22299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663543" cy="133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54410" y="5192329"/>
            <a:ext cx="16853578" cy="59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ngước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Giô-dép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-boa, Lu-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Pa-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xtơ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Quy-dăng-xơ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4410" y="6458519"/>
            <a:ext cx="16853578" cy="314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9"/>
              </a:lnSpc>
            </a:pPr>
            <a:r>
              <a:rPr lang="en-US" sz="3799" b="1" dirty="0" smtClean="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Cách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hoa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nươc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</a:t>
            </a:r>
          </a:p>
          <a:p>
            <a:pPr marL="820417" lvl="1" indent="-410209" algn="l">
              <a:lnSpc>
                <a:spcPts val="4939"/>
              </a:lnSpc>
              <a:buFont typeface="Arial"/>
              <a:buChar char="•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chữ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mỗi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bộ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(VD: Lu-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Pa-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xtơ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).</a:t>
            </a:r>
          </a:p>
          <a:p>
            <a:pPr marL="820417" lvl="1" indent="-410209" algn="l">
              <a:lnSpc>
                <a:spcPts val="4939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"/>
                <a:cs typeface="Times New Roman" panose="02020603050405020304" pitchFamily="18" charset="0"/>
                <a:sym typeface="Quicksand"/>
              </a:rPr>
              <a:t>N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ếu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bộ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gồm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nhiều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dấu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giữa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(VD: Lu-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Pa-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xtơ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Quy-dăng-xơ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58400" y="647700"/>
            <a:ext cx="632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1059111"/>
            <a:ext cx="1348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17989"/>
            <a:ext cx="14709322" cy="2876385"/>
            <a:chOff x="0" y="257614"/>
            <a:chExt cx="19612428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5139239" cy="1727062"/>
              <a:chOff x="0" y="0"/>
              <a:chExt cx="361947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282" y="127767"/>
                <a:ext cx="3527191" cy="274485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859180" y="2900147"/>
              <a:ext cx="14753248" cy="96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4500" dirty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KIẾN </a:t>
              </a:r>
              <a:r>
                <a:rPr lang="en-US" sz="4500" dirty="0" smtClean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4500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82119" y="3891435"/>
            <a:ext cx="8229600" cy="774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</a:t>
            </a:r>
            <a:r>
              <a:rPr lang="en-US" sz="4605" b="1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b="1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898293" y="5043349"/>
            <a:ext cx="6022299" cy="1052310"/>
            <a:chOff x="0" y="65778"/>
            <a:chExt cx="2146246" cy="375026"/>
          </a:xfrm>
        </p:grpSpPr>
        <p:sp>
          <p:nvSpPr>
            <p:cNvPr id="12" name="Freeform 12"/>
            <p:cNvSpPr/>
            <p:nvPr/>
          </p:nvSpPr>
          <p:spPr>
            <a:xfrm>
              <a:off x="23196" y="65778"/>
              <a:ext cx="2123050" cy="375026"/>
            </a:xfrm>
            <a:custGeom>
              <a:avLst/>
              <a:gdLst/>
              <a:ahLst/>
              <a:cxnLst/>
              <a:rect l="l" t="t" r="r" b="b"/>
              <a:pathLst>
                <a:path w="2123050" h="375026">
                  <a:moveTo>
                    <a:pt x="1919850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919850" y="375026"/>
                  </a:lnTo>
                  <a:lnTo>
                    <a:pt x="2123050" y="187513"/>
                  </a:lnTo>
                  <a:lnTo>
                    <a:pt x="1919850" y="0"/>
                  </a:lnTo>
                  <a:close/>
                </a:path>
              </a:pathLst>
            </a:custGeom>
            <a:solidFill>
              <a:srgbClr val="9BDEEB"/>
            </a:solidFill>
          </p:spPr>
          <p:txBody>
            <a:bodyPr/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4000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endPara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2008750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55569" y="6198294"/>
            <a:ext cx="1623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77400" y="119956"/>
            <a:ext cx="632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599" y="732926"/>
            <a:ext cx="1348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355" y="843689"/>
            <a:ext cx="14532428" cy="2334790"/>
            <a:chOff x="-2246584" y="1016977"/>
            <a:chExt cx="19376571" cy="4175691"/>
          </a:xfrm>
        </p:grpSpPr>
        <p:grpSp>
          <p:nvGrpSpPr>
            <p:cNvPr id="3" name="Group 3"/>
            <p:cNvGrpSpPr/>
            <p:nvPr/>
          </p:nvGrpSpPr>
          <p:grpSpPr>
            <a:xfrm>
              <a:off x="3172028" y="3103719"/>
              <a:ext cx="13957959" cy="2033823"/>
              <a:chOff x="-210736" y="176437"/>
              <a:chExt cx="3337054" cy="48624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210736" y="249777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-210735" y="176437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836203" y="3566873"/>
              <a:ext cx="14753248" cy="1253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3800" dirty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KIẾN </a:t>
              </a:r>
              <a:r>
                <a:rPr lang="en-US" sz="3800" dirty="0" smtClean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3800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-1021997" y="1016977"/>
              <a:ext cx="2188651" cy="254643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246584" y="1942865"/>
              <a:ext cx="3239453" cy="324980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5156" y="2684195"/>
              <a:ext cx="2356873" cy="206226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898293" y="3090027"/>
            <a:ext cx="6407506" cy="75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</a:t>
            </a:r>
            <a:r>
              <a:rPr lang="en-US" sz="4605" b="1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b="1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57200" y="3992986"/>
            <a:ext cx="5957212" cy="1052310"/>
            <a:chOff x="0" y="0"/>
            <a:chExt cx="2123050" cy="375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3050" cy="375026"/>
            </a:xfrm>
            <a:custGeom>
              <a:avLst/>
              <a:gdLst/>
              <a:ahLst/>
              <a:cxnLst/>
              <a:rect l="l" t="t" r="r" b="b"/>
              <a:pathLst>
                <a:path w="2123050" h="375026">
                  <a:moveTo>
                    <a:pt x="1919850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919850" y="375026"/>
                  </a:lnTo>
                  <a:lnTo>
                    <a:pt x="2123050" y="187513"/>
                  </a:lnTo>
                  <a:lnTo>
                    <a:pt x="1919850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2008750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8557" y="5462295"/>
            <a:ext cx="17706891" cy="4478610"/>
            <a:chOff x="0" y="0"/>
            <a:chExt cx="4663543" cy="13198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63543" cy="1319856"/>
            </a:xfrm>
            <a:custGeom>
              <a:avLst/>
              <a:gdLst/>
              <a:ahLst/>
              <a:cxnLst/>
              <a:rect l="l" t="t" r="r" b="b"/>
              <a:pathLst>
                <a:path w="4663543" h="1319856">
                  <a:moveTo>
                    <a:pt x="22299" y="0"/>
                  </a:moveTo>
                  <a:lnTo>
                    <a:pt x="4641245" y="0"/>
                  </a:lnTo>
                  <a:cubicBezTo>
                    <a:pt x="4653560" y="0"/>
                    <a:pt x="4663543" y="9983"/>
                    <a:pt x="4663543" y="22299"/>
                  </a:cubicBezTo>
                  <a:lnTo>
                    <a:pt x="4663543" y="1297558"/>
                  </a:lnTo>
                  <a:cubicBezTo>
                    <a:pt x="4663543" y="1303472"/>
                    <a:pt x="4661194" y="1309143"/>
                    <a:pt x="4657012" y="1313325"/>
                  </a:cubicBezTo>
                  <a:cubicBezTo>
                    <a:pt x="4652830" y="1317507"/>
                    <a:pt x="4647159" y="1319856"/>
                    <a:pt x="4641245" y="1319856"/>
                  </a:cubicBezTo>
                  <a:lnTo>
                    <a:pt x="22299" y="1319856"/>
                  </a:lnTo>
                  <a:cubicBezTo>
                    <a:pt x="9983" y="1319856"/>
                    <a:pt x="0" y="1309873"/>
                    <a:pt x="0" y="1297558"/>
                  </a:cubicBezTo>
                  <a:lnTo>
                    <a:pt x="0" y="22299"/>
                  </a:lnTo>
                  <a:cubicBezTo>
                    <a:pt x="0" y="9983"/>
                    <a:pt x="9983" y="0"/>
                    <a:pt x="22299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663543" cy="1338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8200" y="5768093"/>
            <a:ext cx="16853578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l">
              <a:lnSpc>
                <a:spcPts val="5589"/>
              </a:lnSpc>
              <a:spcBef>
                <a:spcPct val="0"/>
              </a:spcBef>
              <a:buFontTx/>
              <a:buChar char="-"/>
            </a:pP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địa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lí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nước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Ngô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Thừa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Ân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Đỗ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Phủ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Lý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Bạch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Luân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Đôn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Nhật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Bản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Biển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Đen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,(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châu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Đại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Dương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ở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ài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tập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2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được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khác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địa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lí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nước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ở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Bài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tập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1 ở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chỗ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là</a:t>
            </a:r>
            <a:r>
              <a:rPr lang="en-US" sz="4299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</a:t>
            </a:r>
          </a:p>
          <a:p>
            <a:pPr algn="l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Chúng</a:t>
            </a:r>
            <a:r>
              <a:rPr lang="en-US" sz="4299" b="1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được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giống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cách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Việt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Nam (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hoa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chữ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cái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đầu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mỗi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trong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;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giữa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</a:t>
            </a:r>
            <a:r>
              <a:rPr lang="en-US" sz="4299" b="1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không</a:t>
            </a:r>
            <a:r>
              <a:rPr lang="en-US" sz="4299" b="1" dirty="0" smtClean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có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gạch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299" b="1" dirty="0" err="1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nối</a:t>
            </a:r>
            <a:r>
              <a:rPr lang="en-US" sz="4299" b="1" dirty="0"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7000" y="4071806"/>
            <a:ext cx="6629400" cy="71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Bài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tập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2</a:t>
            </a:r>
            <a:endParaRPr lang="en-US" sz="4200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77400" y="119956"/>
            <a:ext cx="632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5553" y="651297"/>
            <a:ext cx="1348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1592" y="-317230"/>
            <a:ext cx="16830100" cy="4381408"/>
            <a:chOff x="686881" y="257614"/>
            <a:chExt cx="19300035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57850"/>
                <a:ext cx="2820340" cy="23374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198499" y="2754174"/>
              <a:ext cx="14788417" cy="6847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066"/>
                </a:lnSpc>
              </a:pPr>
              <a:r>
                <a:rPr lang="en-US" sz="4000" dirty="0" smtClean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</a:t>
              </a:r>
              <a:r>
                <a:rPr lang="en-US" sz="4000" dirty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THÀNH KIẾN </a:t>
              </a:r>
              <a:r>
                <a:rPr lang="en-US" sz="4000" dirty="0" smtClean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4000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86881" y="2060346"/>
              <a:ext cx="2719274" cy="136766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0" y="2663765"/>
            <a:ext cx="10287001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  </a:t>
            </a:r>
          </a:p>
          <a:p>
            <a:pPr algn="ctr">
              <a:lnSpc>
                <a:spcPts val="6448"/>
              </a:lnSpc>
            </a:pP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1: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54859" y="4193039"/>
            <a:ext cx="15980741" cy="5655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40"/>
              </a:lnSpc>
            </a:pP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* </a:t>
            </a:r>
            <a:r>
              <a:rPr lang="en-US" sz="32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Ở  </a:t>
            </a:r>
            <a:r>
              <a:rPr lang="en-US" sz="3200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bài</a:t>
            </a:r>
            <a:r>
              <a:rPr lang="en-US" sz="32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tập</a:t>
            </a:r>
            <a:r>
              <a:rPr lang="en-US" sz="32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1: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(Lu-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(Pa-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xtơ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Tuy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</a:t>
            </a:r>
          </a:p>
          <a:p>
            <a:pPr algn="l">
              <a:lnSpc>
                <a:spcPts val="4940"/>
              </a:lnSpc>
              <a:spcBef>
                <a:spcPct val="0"/>
              </a:spcBef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*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icksand Bold"/>
              </a:rPr>
              <a:t>thì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họ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trước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giống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ta.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  <a:p>
            <a:pPr>
              <a:lnSpc>
                <a:spcPts val="4940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Đen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(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dịch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(Black Sea 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Đen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Oceania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châu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Dương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).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còn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âm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qua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âm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Việt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thì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Việt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270183" y="3589468"/>
            <a:ext cx="2240161" cy="741721"/>
            <a:chOff x="0" y="0"/>
            <a:chExt cx="813190" cy="375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3190" cy="375026"/>
            </a:xfrm>
            <a:custGeom>
              <a:avLst/>
              <a:gdLst/>
              <a:ahLst/>
              <a:cxnLst/>
              <a:rect l="l" t="t" r="r" b="b"/>
              <a:pathLst>
                <a:path w="813190" h="375026">
                  <a:moveTo>
                    <a:pt x="609990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609990" y="375026"/>
                  </a:lnTo>
                  <a:lnTo>
                    <a:pt x="813190" y="187513"/>
                  </a:lnTo>
                  <a:lnTo>
                    <a:pt x="609990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698890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-44690" y="3609036"/>
            <a:ext cx="1929366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  <a:p>
            <a:pPr algn="ctr">
              <a:lnSpc>
                <a:spcPts val="5880"/>
              </a:lnSpc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 </a:t>
            </a: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LƯU 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Ý: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77400" y="119956"/>
            <a:ext cx="632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5553" y="651297"/>
            <a:ext cx="1348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7387292" cy="2362200"/>
            <a:chOff x="0" y="257614"/>
            <a:chExt cx="18806725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53477" y="2622177"/>
              <a:ext cx="14753248" cy="942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4000" dirty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KIẾN THỨC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447800" y="4759978"/>
            <a:ext cx="16071572" cy="5184122"/>
          </a:xfrm>
          <a:custGeom>
            <a:avLst/>
            <a:gdLst/>
            <a:ahLst/>
            <a:cxnLst/>
            <a:rect l="l" t="t" r="r" b="b"/>
            <a:pathLst>
              <a:path w="16872954" h="6010990">
                <a:moveTo>
                  <a:pt x="0" y="0"/>
                </a:moveTo>
                <a:lnTo>
                  <a:pt x="16872954" y="0"/>
                </a:lnTo>
                <a:lnTo>
                  <a:pt x="16872954" y="6010990"/>
                </a:lnTo>
                <a:lnTo>
                  <a:pt x="0" y="6010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7800" y="3543300"/>
            <a:ext cx="7696200" cy="75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động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2</a:t>
            </a:r>
            <a:r>
              <a:rPr lang="en-US" sz="4605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 BÀI HỌC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0" y="419100"/>
            <a:ext cx="1371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Freeform 3"/>
          <p:cNvSpPr/>
          <p:nvPr/>
        </p:nvSpPr>
        <p:spPr>
          <a:xfrm>
            <a:off x="1700628" y="4509278"/>
            <a:ext cx="8003868" cy="4554929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54160" y="4210428"/>
            <a:ext cx="7345004" cy="5034666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0" y="371636"/>
            <a:ext cx="1706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r>
              <a:rPr lang="en-US" sz="3600" i="1" dirty="0" smtClean="0"/>
              <a:t>                                                                                      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6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  <a:endParaRPr lang="en-US" sz="40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3040009"/>
            <a:ext cx="1349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   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Freeform 3"/>
          <p:cNvSpPr/>
          <p:nvPr/>
        </p:nvSpPr>
        <p:spPr>
          <a:xfrm>
            <a:off x="2560320" y="7042017"/>
            <a:ext cx="7239000" cy="2539152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799320" y="6896100"/>
            <a:ext cx="4343400" cy="2594311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838200" y="222975"/>
            <a:ext cx="17068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                                                                   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36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  <a:endParaRPr lang="en-US" sz="40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6064" y="3062676"/>
            <a:ext cx="1349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    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1209040" y="4166984"/>
            <a:ext cx="17068800" cy="2570480"/>
          </a:xfrm>
          <a:custGeom>
            <a:avLst/>
            <a:gdLst/>
            <a:ahLst/>
            <a:cxnLst/>
            <a:rect l="l" t="t" r="r" b="b"/>
            <a:pathLst>
              <a:path w="17519794" h="2200632">
                <a:moveTo>
                  <a:pt x="0" y="0"/>
                </a:moveTo>
                <a:lnTo>
                  <a:pt x="17519794" y="0"/>
                </a:lnTo>
                <a:lnTo>
                  <a:pt x="17519794" y="2200632"/>
                </a:lnTo>
                <a:lnTo>
                  <a:pt x="0" y="2200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486"/>
            </a:stretch>
          </a:blipFill>
        </p:spPr>
      </p:sp>
    </p:spTree>
    <p:extLst>
      <p:ext uri="{BB962C8B-B14F-4D97-AF65-F5344CB8AC3E}">
        <p14:creationId xmlns:p14="http://schemas.microsoft.com/office/powerpoint/2010/main" val="9403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544287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5" name="Freeform 5"/>
          <p:cNvSpPr/>
          <p:nvPr/>
        </p:nvSpPr>
        <p:spPr>
          <a:xfrm>
            <a:off x="609601" y="3098408"/>
            <a:ext cx="9982200" cy="2273692"/>
          </a:xfrm>
          <a:custGeom>
            <a:avLst/>
            <a:gdLst/>
            <a:ahLst/>
            <a:cxnLst/>
            <a:rect l="l" t="t" r="r" b="b"/>
            <a:pathLst>
              <a:path w="6814579" h="1997406">
                <a:moveTo>
                  <a:pt x="0" y="0"/>
                </a:moveTo>
                <a:lnTo>
                  <a:pt x="6814580" y="0"/>
                </a:lnTo>
                <a:lnTo>
                  <a:pt x="6814580" y="1997406"/>
                </a:lnTo>
                <a:lnTo>
                  <a:pt x="0" y="199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1" r="-4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8200" y="5372100"/>
            <a:ext cx="174498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40"/>
              </a:lnSpc>
              <a:spcBef>
                <a:spcPct val="0"/>
              </a:spcBef>
            </a:pP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ĐÁP ÁN BÀI 1</a:t>
            </a:r>
          </a:p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+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người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Ma-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Quy-ri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Y-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éc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xanh</a:t>
            </a:r>
            <a:r>
              <a:rPr lang="en-US" sz="4400" dirty="0" smtClean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</a:t>
            </a:r>
          </a:p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Iu-ri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Ga-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ga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rin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An-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phrét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Nô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-ben</a:t>
            </a:r>
            <a:r>
              <a:rPr lang="en-US" sz="4400" dirty="0" smtClean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</a:t>
            </a:r>
          </a:p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4400" dirty="0" smtClean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A-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lếch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</a:t>
            </a:r>
            <a:r>
              <a:rPr lang="en-US" sz="4400" u="sng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xây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u="sng" dirty="0" err="1" smtClean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Tôn-xtôi</a:t>
            </a:r>
            <a:r>
              <a:rPr lang="en-US" sz="4400" u="sng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</a:t>
            </a:r>
          </a:p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+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địa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lí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: Ba Lan, Phi-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líp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-pin,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Ky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-ô-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tô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,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Xanh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Pê-téc-bua</a:t>
            </a:r>
            <a:r>
              <a:rPr lang="en-US" sz="4400" dirty="0">
                <a:solidFill>
                  <a:srgbClr val="11357C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43863"/>
            <a:ext cx="1752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                             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41)</a:t>
            </a:r>
          </a:p>
          <a:p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544287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" name="Freeform 4"/>
          <p:cNvSpPr/>
          <p:nvPr/>
        </p:nvSpPr>
        <p:spPr>
          <a:xfrm>
            <a:off x="0" y="3837033"/>
            <a:ext cx="18059400" cy="6449968"/>
          </a:xfrm>
          <a:custGeom>
            <a:avLst/>
            <a:gdLst/>
            <a:ahLst/>
            <a:cxnLst/>
            <a:rect l="l" t="t" r="r" b="b"/>
            <a:pathLst>
              <a:path w="14794629" h="7804167">
                <a:moveTo>
                  <a:pt x="0" y="0"/>
                </a:moveTo>
                <a:lnTo>
                  <a:pt x="14794630" y="0"/>
                </a:lnTo>
                <a:lnTo>
                  <a:pt x="14794630" y="7804167"/>
                </a:lnTo>
                <a:lnTo>
                  <a:pt x="0" y="7804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543799" y="995680"/>
            <a:ext cx="909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1893419"/>
            <a:ext cx="1181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3129147"/>
            <a:ext cx="8358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89248">
            <a:off x="5853043" y="7612039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1" y="0"/>
                </a:lnTo>
                <a:lnTo>
                  <a:pt x="4077461" y="1334442"/>
                </a:lnTo>
                <a:lnTo>
                  <a:pt x="0" y="1334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34400" y="7124700"/>
            <a:ext cx="6934200" cy="2286000"/>
          </a:xfrm>
          <a:custGeom>
            <a:avLst/>
            <a:gdLst/>
            <a:ahLst/>
            <a:cxnLst/>
            <a:rect l="l" t="t" r="r" b="b"/>
            <a:pathLst>
              <a:path w="5738185" h="5143500">
                <a:moveTo>
                  <a:pt x="0" y="0"/>
                </a:moveTo>
                <a:lnTo>
                  <a:pt x="5738185" y="0"/>
                </a:lnTo>
                <a:lnTo>
                  <a:pt x="573818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38734" y="1210169"/>
            <a:ext cx="9048666" cy="1012380"/>
            <a:chOff x="0" y="0"/>
            <a:chExt cx="2159582" cy="2666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9582" cy="266635"/>
            </a:xfrm>
            <a:custGeom>
              <a:avLst/>
              <a:gdLst/>
              <a:ahLst/>
              <a:cxnLst/>
              <a:rect l="l" t="t" r="r" b="b"/>
              <a:pathLst>
                <a:path w="2159582" h="266635">
                  <a:moveTo>
                    <a:pt x="48153" y="0"/>
                  </a:moveTo>
                  <a:lnTo>
                    <a:pt x="2111429" y="0"/>
                  </a:lnTo>
                  <a:cubicBezTo>
                    <a:pt x="2124200" y="0"/>
                    <a:pt x="2136448" y="5073"/>
                    <a:pt x="2145478" y="14104"/>
                  </a:cubicBezTo>
                  <a:cubicBezTo>
                    <a:pt x="2154508" y="23134"/>
                    <a:pt x="2159582" y="35382"/>
                    <a:pt x="2159582" y="48153"/>
                  </a:cubicBezTo>
                  <a:lnTo>
                    <a:pt x="2159582" y="218482"/>
                  </a:lnTo>
                  <a:cubicBezTo>
                    <a:pt x="2159582" y="245076"/>
                    <a:pt x="2138023" y="266635"/>
                    <a:pt x="2111429" y="266635"/>
                  </a:cubicBezTo>
                  <a:lnTo>
                    <a:pt x="48153" y="266635"/>
                  </a:lnTo>
                  <a:cubicBezTo>
                    <a:pt x="21559" y="266635"/>
                    <a:pt x="0" y="245076"/>
                    <a:pt x="0" y="218482"/>
                  </a:cubicBezTo>
                  <a:lnTo>
                    <a:pt x="0" y="48153"/>
                  </a:lnTo>
                  <a:cubicBezTo>
                    <a:pt x="0" y="21559"/>
                    <a:pt x="21559" y="0"/>
                    <a:pt x="48153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159582" cy="285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487400" y="1085"/>
            <a:ext cx="2688144" cy="2331354"/>
          </a:xfrm>
          <a:custGeom>
            <a:avLst/>
            <a:gdLst/>
            <a:ahLst/>
            <a:cxnLst/>
            <a:rect l="l" t="t" r="r" b="b"/>
            <a:pathLst>
              <a:path w="2688144" h="2331354">
                <a:moveTo>
                  <a:pt x="0" y="0"/>
                </a:moveTo>
                <a:lnTo>
                  <a:pt x="2688144" y="0"/>
                </a:lnTo>
                <a:lnTo>
                  <a:pt x="2688144" y="2331354"/>
                </a:lnTo>
                <a:lnTo>
                  <a:pt x="0" y="23313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74294" y="1334235"/>
            <a:ext cx="904866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5055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VẬN </a:t>
            </a:r>
            <a:r>
              <a:rPr lang="en-US" sz="5055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DỤNG, TRẢI NGHIỆM</a:t>
            </a:r>
            <a:endParaRPr lang="en-US" sz="5055" dirty="0">
              <a:solidFill>
                <a:srgbClr val="004AAD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3667" y="-8507"/>
            <a:ext cx="2429589" cy="24373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74275" y="621762"/>
            <a:ext cx="1767655" cy="1546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2667000" y="2848516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2113280" y="2905760"/>
            <a:ext cx="15488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1" y="3897904"/>
            <a:ext cx="11229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3280" y="5215284"/>
            <a:ext cx="878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1" y="6114129"/>
            <a:ext cx="983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rétti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12685201" y="862003"/>
            <a:ext cx="818880" cy="834527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037" y="3385945"/>
            <a:ext cx="18288000" cy="10141527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15703117" y="6727148"/>
            <a:ext cx="888893" cy="230134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39610" y="0"/>
            <a:ext cx="1981504" cy="1488605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269" y="7754093"/>
            <a:ext cx="1559359" cy="1559359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94640" y="6761071"/>
            <a:ext cx="2650471" cy="2735970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8339" y="1364879"/>
            <a:ext cx="3359661" cy="6389214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5243" y="3577702"/>
            <a:ext cx="3242269" cy="5518755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1147139" y="2310736"/>
            <a:ext cx="927703" cy="945430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07992" y="5076825"/>
            <a:ext cx="13768648" cy="117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6"/>
              </a:lnSpc>
            </a:pPr>
            <a:r>
              <a:rPr lang="en-US" sz="8332" dirty="0" smtClean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HỘP QUÀ BÍ MẬT</a:t>
            </a:r>
            <a:endParaRPr lang="en-US" sz="8332" dirty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347264" y="1374022"/>
            <a:ext cx="7880256" cy="1322943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106494" tIns="106494" rIns="106494" bIns="106494" rtlCol="0" anchor="ctr"/>
            <a:lstStyle/>
            <a:p>
              <a:pPr algn="ctr">
                <a:lnSpc>
                  <a:spcPts val="2906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42269" y="-438147"/>
            <a:ext cx="10954331" cy="3135112"/>
            <a:chOff x="0" y="0"/>
            <a:chExt cx="14605774" cy="4180149"/>
          </a:xfrm>
        </p:grpSpPr>
        <p:sp>
          <p:nvSpPr>
            <p:cNvPr id="16" name="TextBox 16"/>
            <p:cNvSpPr txBox="1"/>
            <p:nvPr/>
          </p:nvSpPr>
          <p:spPr>
            <a:xfrm>
              <a:off x="4597718" y="2651602"/>
              <a:ext cx="10008057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399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12556538" y="588704"/>
            <a:ext cx="1061132" cy="1081409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24396" y="3465977"/>
            <a:ext cx="7935840" cy="124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5"/>
              </a:lnSpc>
            </a:pPr>
            <a:r>
              <a:rPr lang="en-US" sz="8799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87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chơi: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7387292" cy="2362200"/>
            <a:chOff x="0" y="257614"/>
            <a:chExt cx="18806725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53477" y="2622177"/>
              <a:ext cx="14753248" cy="9425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4000" dirty="0">
                  <a:solidFill>
                    <a:srgbClr val="004AAD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KIẾN THỨC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447800" y="4759978"/>
            <a:ext cx="16071572" cy="5184122"/>
          </a:xfrm>
          <a:custGeom>
            <a:avLst/>
            <a:gdLst/>
            <a:ahLst/>
            <a:cxnLst/>
            <a:rect l="l" t="t" r="r" b="b"/>
            <a:pathLst>
              <a:path w="16872954" h="6010990">
                <a:moveTo>
                  <a:pt x="0" y="0"/>
                </a:moveTo>
                <a:lnTo>
                  <a:pt x="16872954" y="0"/>
                </a:lnTo>
                <a:lnTo>
                  <a:pt x="16872954" y="6010990"/>
                </a:lnTo>
                <a:lnTo>
                  <a:pt x="0" y="6010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47800" y="3543300"/>
            <a:ext cx="7696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BÀI HỌC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0" y="419100"/>
            <a:ext cx="1371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</a:p>
        </p:txBody>
      </p:sp>
    </p:spTree>
    <p:extLst>
      <p:ext uri="{BB962C8B-B14F-4D97-AF65-F5344CB8AC3E}">
        <p14:creationId xmlns:p14="http://schemas.microsoft.com/office/powerpoint/2010/main" val="493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89248">
            <a:off x="5853043" y="7612039"/>
            <a:ext cx="4077460" cy="1334442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1" y="0"/>
                </a:lnTo>
                <a:lnTo>
                  <a:pt x="4077461" y="1334442"/>
                </a:lnTo>
                <a:lnTo>
                  <a:pt x="0" y="1334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34400" y="7124700"/>
            <a:ext cx="6934200" cy="2286000"/>
          </a:xfrm>
          <a:custGeom>
            <a:avLst/>
            <a:gdLst/>
            <a:ahLst/>
            <a:cxnLst/>
            <a:rect l="l" t="t" r="r" b="b"/>
            <a:pathLst>
              <a:path w="5738185" h="5143500">
                <a:moveTo>
                  <a:pt x="0" y="0"/>
                </a:moveTo>
                <a:lnTo>
                  <a:pt x="5738185" y="0"/>
                </a:lnTo>
                <a:lnTo>
                  <a:pt x="573818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438734" y="1210169"/>
            <a:ext cx="9048666" cy="1012380"/>
            <a:chOff x="0" y="0"/>
            <a:chExt cx="2159582" cy="2666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9582" cy="266635"/>
            </a:xfrm>
            <a:custGeom>
              <a:avLst/>
              <a:gdLst/>
              <a:ahLst/>
              <a:cxnLst/>
              <a:rect l="l" t="t" r="r" b="b"/>
              <a:pathLst>
                <a:path w="2159582" h="266635">
                  <a:moveTo>
                    <a:pt x="48153" y="0"/>
                  </a:moveTo>
                  <a:lnTo>
                    <a:pt x="2111429" y="0"/>
                  </a:lnTo>
                  <a:cubicBezTo>
                    <a:pt x="2124200" y="0"/>
                    <a:pt x="2136448" y="5073"/>
                    <a:pt x="2145478" y="14104"/>
                  </a:cubicBezTo>
                  <a:cubicBezTo>
                    <a:pt x="2154508" y="23134"/>
                    <a:pt x="2159582" y="35382"/>
                    <a:pt x="2159582" y="48153"/>
                  </a:cubicBezTo>
                  <a:lnTo>
                    <a:pt x="2159582" y="218482"/>
                  </a:lnTo>
                  <a:cubicBezTo>
                    <a:pt x="2159582" y="245076"/>
                    <a:pt x="2138023" y="266635"/>
                    <a:pt x="2111429" y="266635"/>
                  </a:cubicBezTo>
                  <a:lnTo>
                    <a:pt x="48153" y="266635"/>
                  </a:lnTo>
                  <a:cubicBezTo>
                    <a:pt x="21559" y="266635"/>
                    <a:pt x="0" y="245076"/>
                    <a:pt x="0" y="218482"/>
                  </a:cubicBezTo>
                  <a:lnTo>
                    <a:pt x="0" y="48153"/>
                  </a:lnTo>
                  <a:cubicBezTo>
                    <a:pt x="0" y="21559"/>
                    <a:pt x="21559" y="0"/>
                    <a:pt x="48153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159582" cy="285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487400" y="1085"/>
            <a:ext cx="2688144" cy="2331354"/>
          </a:xfrm>
          <a:custGeom>
            <a:avLst/>
            <a:gdLst/>
            <a:ahLst/>
            <a:cxnLst/>
            <a:rect l="l" t="t" r="r" b="b"/>
            <a:pathLst>
              <a:path w="2688144" h="2331354">
                <a:moveTo>
                  <a:pt x="0" y="0"/>
                </a:moveTo>
                <a:lnTo>
                  <a:pt x="2688144" y="0"/>
                </a:lnTo>
                <a:lnTo>
                  <a:pt x="2688144" y="2331354"/>
                </a:lnTo>
                <a:lnTo>
                  <a:pt x="0" y="23313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74294" y="1334235"/>
            <a:ext cx="904866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5055" dirty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VẬN </a:t>
            </a:r>
            <a:r>
              <a:rPr lang="en-US" sz="5055" dirty="0" smtClean="0">
                <a:solidFill>
                  <a:srgbClr val="004AAD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DỤNG, TRẢI NGHIỆM</a:t>
            </a:r>
            <a:endParaRPr lang="en-US" sz="5055" dirty="0">
              <a:solidFill>
                <a:srgbClr val="004AAD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03667" y="-8507"/>
            <a:ext cx="2429589" cy="24373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74275" y="621762"/>
            <a:ext cx="1767655" cy="1546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3F50B-2417-59B5-DC1D-E42538BD21FA}"/>
              </a:ext>
            </a:extLst>
          </p:cNvPr>
          <p:cNvSpPr txBox="1"/>
          <p:nvPr/>
        </p:nvSpPr>
        <p:spPr>
          <a:xfrm>
            <a:off x="2133599" y="3712907"/>
            <a:ext cx="15859747" cy="190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Về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nhà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em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tìm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tên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riêng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nước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ngoài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theo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đúng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quy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tắc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viết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2667000" y="2848516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2133597" y="6117656"/>
            <a:ext cx="14859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SGK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9400" y="162950"/>
            <a:ext cx="2057400" cy="1877897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0" y="7544467"/>
            <a:ext cx="18288000" cy="2742533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4" name="Freeform 4"/>
          <p:cNvSpPr/>
          <p:nvPr/>
        </p:nvSpPr>
        <p:spPr>
          <a:xfrm>
            <a:off x="-299757" y="3940247"/>
            <a:ext cx="4880039" cy="4998178"/>
          </a:xfrm>
          <a:custGeom>
            <a:avLst/>
            <a:gdLst/>
            <a:ahLst/>
            <a:cxnLst/>
            <a:rect l="l" t="t" r="r" b="b"/>
            <a:pathLst>
              <a:path w="4880039" h="4998178">
                <a:moveTo>
                  <a:pt x="0" y="0"/>
                </a:moveTo>
                <a:lnTo>
                  <a:pt x="4880039" y="0"/>
                </a:lnTo>
                <a:lnTo>
                  <a:pt x="4880039" y="4998178"/>
                </a:lnTo>
                <a:lnTo>
                  <a:pt x="0" y="4998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2463105"/>
            <a:ext cx="17145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1000" dirty="0">
                <a:solidFill>
                  <a:srgbClr val="1D4E89"/>
                </a:solidFill>
                <a:latin typeface="Bahnschrift SemiBold SemiConden" panose="020B0502040204020203" pitchFamily="34" charset="0"/>
                <a:ea typeface="Bernoru"/>
                <a:cs typeface="Bernoru"/>
                <a:sym typeface="Bernoru"/>
              </a:rPr>
              <a:t>TẠM BIỆT VÀ HẸN GẶP LẠI!</a:t>
            </a:r>
          </a:p>
        </p:txBody>
      </p:sp>
      <p:sp>
        <p:nvSpPr>
          <p:cNvPr id="8" name="Freeform 8"/>
          <p:cNvSpPr/>
          <p:nvPr/>
        </p:nvSpPr>
        <p:spPr>
          <a:xfrm>
            <a:off x="14388808" y="4137191"/>
            <a:ext cx="3498030" cy="4833961"/>
          </a:xfrm>
          <a:custGeom>
            <a:avLst/>
            <a:gdLst/>
            <a:ahLst/>
            <a:cxnLst/>
            <a:rect l="l" t="t" r="r" b="b"/>
            <a:pathLst>
              <a:path w="3498030" h="4833961">
                <a:moveTo>
                  <a:pt x="0" y="0"/>
                </a:moveTo>
                <a:lnTo>
                  <a:pt x="3498030" y="0"/>
                </a:lnTo>
                <a:lnTo>
                  <a:pt x="3498030" y="4833961"/>
                </a:lnTo>
                <a:lnTo>
                  <a:pt x="0" y="4833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37871" y="6439336"/>
            <a:ext cx="5241674" cy="4221930"/>
          </a:xfrm>
          <a:custGeom>
            <a:avLst/>
            <a:gdLst/>
            <a:ahLst/>
            <a:cxnLst/>
            <a:rect l="l" t="t" r="r" b="b"/>
            <a:pathLst>
              <a:path w="5241674" h="4221930">
                <a:moveTo>
                  <a:pt x="0" y="0"/>
                </a:moveTo>
                <a:lnTo>
                  <a:pt x="5241674" y="0"/>
                </a:lnTo>
                <a:lnTo>
                  <a:pt x="5241674" y="4221930"/>
                </a:lnTo>
                <a:lnTo>
                  <a:pt x="0" y="4221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92309740-A0A0-7848-7E83-05873C197C1B}"/>
              </a:ext>
            </a:extLst>
          </p:cNvPr>
          <p:cNvSpPr/>
          <p:nvPr/>
        </p:nvSpPr>
        <p:spPr>
          <a:xfrm>
            <a:off x="12192000" y="4400940"/>
            <a:ext cx="1219200" cy="959926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83FC59C-D415-F964-40E9-5458280C808F}"/>
              </a:ext>
            </a:extLst>
          </p:cNvPr>
          <p:cNvSpPr/>
          <p:nvPr/>
        </p:nvSpPr>
        <p:spPr>
          <a:xfrm>
            <a:off x="5715000" y="879871"/>
            <a:ext cx="1219200" cy="959926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E091D778-EF59-ADD2-E9CE-EB348E5332C2}"/>
              </a:ext>
            </a:extLst>
          </p:cNvPr>
          <p:cNvSpPr/>
          <p:nvPr/>
        </p:nvSpPr>
        <p:spPr>
          <a:xfrm>
            <a:off x="152400" y="1407731"/>
            <a:ext cx="2064826" cy="2158250"/>
          </a:xfrm>
          <a:custGeom>
            <a:avLst/>
            <a:gdLst/>
            <a:ahLst/>
            <a:cxnLst/>
            <a:rect l="l" t="t" r="r" b="b"/>
            <a:pathLst>
              <a:path w="2369626" h="2369626">
                <a:moveTo>
                  <a:pt x="0" y="0"/>
                </a:moveTo>
                <a:lnTo>
                  <a:pt x="2369626" y="0"/>
                </a:lnTo>
                <a:lnTo>
                  <a:pt x="2369626" y="2369626"/>
                </a:lnTo>
                <a:lnTo>
                  <a:pt x="0" y="236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947D3AD-A91C-40C4-74BC-2FE5981247B3}"/>
              </a:ext>
            </a:extLst>
          </p:cNvPr>
          <p:cNvSpPr/>
          <p:nvPr/>
        </p:nvSpPr>
        <p:spPr>
          <a:xfrm>
            <a:off x="11432754" y="5737215"/>
            <a:ext cx="2740446" cy="3985724"/>
          </a:xfrm>
          <a:custGeom>
            <a:avLst/>
            <a:gdLst/>
            <a:ahLst/>
            <a:cxnLst/>
            <a:rect l="l" t="t" r="r" b="b"/>
            <a:pathLst>
              <a:path w="1663560" h="2178471">
                <a:moveTo>
                  <a:pt x="0" y="0"/>
                </a:moveTo>
                <a:lnTo>
                  <a:pt x="1663560" y="0"/>
                </a:lnTo>
                <a:lnTo>
                  <a:pt x="1663560" y="2178471"/>
                </a:lnTo>
                <a:lnTo>
                  <a:pt x="0" y="2178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864BB33-B034-C5D6-264A-2497B3598FFF}"/>
              </a:ext>
            </a:extLst>
          </p:cNvPr>
          <p:cNvSpPr/>
          <p:nvPr/>
        </p:nvSpPr>
        <p:spPr>
          <a:xfrm>
            <a:off x="7795079" y="5288822"/>
            <a:ext cx="3236514" cy="4998178"/>
          </a:xfrm>
          <a:custGeom>
            <a:avLst/>
            <a:gdLst/>
            <a:ahLst/>
            <a:cxnLst/>
            <a:rect l="l" t="t" r="r" b="b"/>
            <a:pathLst>
              <a:path w="1449674" h="2178471">
                <a:moveTo>
                  <a:pt x="0" y="0"/>
                </a:moveTo>
                <a:lnTo>
                  <a:pt x="1449673" y="0"/>
                </a:lnTo>
                <a:lnTo>
                  <a:pt x="1449673" y="2178471"/>
                </a:lnTo>
                <a:lnTo>
                  <a:pt x="0" y="21784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1004617-5BF4-1AE6-D20C-A1BC301C7434}"/>
              </a:ext>
            </a:extLst>
          </p:cNvPr>
          <p:cNvSpPr/>
          <p:nvPr/>
        </p:nvSpPr>
        <p:spPr>
          <a:xfrm>
            <a:off x="8610600" y="162950"/>
            <a:ext cx="3962400" cy="2300155"/>
          </a:xfrm>
          <a:custGeom>
            <a:avLst/>
            <a:gdLst/>
            <a:ahLst/>
            <a:cxnLst/>
            <a:rect l="l" t="t" r="r" b="b"/>
            <a:pathLst>
              <a:path w="2178471" h="1493243">
                <a:moveTo>
                  <a:pt x="0" y="0"/>
                </a:moveTo>
                <a:lnTo>
                  <a:pt x="2178472" y="0"/>
                </a:lnTo>
                <a:lnTo>
                  <a:pt x="2178472" y="1493243"/>
                </a:lnTo>
                <a:lnTo>
                  <a:pt x="0" y="14932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2526181" y="922792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084" y="786889"/>
            <a:ext cx="15875832" cy="8996261"/>
          </a:xfrm>
          <a:custGeom>
            <a:avLst/>
            <a:gdLst/>
            <a:ahLst/>
            <a:cxnLst/>
            <a:rect l="l" t="t" r="r" b="b"/>
            <a:pathLst>
              <a:path w="15875832" h="8996261">
                <a:moveTo>
                  <a:pt x="0" y="0"/>
                </a:moveTo>
                <a:lnTo>
                  <a:pt x="15875832" y="0"/>
                </a:lnTo>
                <a:lnTo>
                  <a:pt x="15875832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14" t="-51882" r="-4783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2230640" y="7624160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28800" y="947867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18757" y="9021056"/>
            <a:ext cx="590808" cy="110174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45271" y="2500560"/>
            <a:ext cx="14334182" cy="807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959"/>
              </a:lnSpc>
            </a:pPr>
            <a:r>
              <a:rPr lang="en-US" sz="3900" b="1" u="sng" dirty="0" err="1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Luật</a:t>
            </a:r>
            <a:r>
              <a:rPr lang="en-US" sz="3900" b="1" u="sng" dirty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900" b="1" u="sng" dirty="0" err="1" smtClean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chơi</a:t>
            </a:r>
            <a:r>
              <a:rPr lang="en-US" sz="3900" b="1" u="sng" dirty="0" smtClean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900" b="1" u="sng" dirty="0" err="1" smtClean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như</a:t>
            </a:r>
            <a:r>
              <a:rPr lang="en-US" sz="3900" b="1" u="sng" dirty="0" smtClean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3900" b="1" u="sng" dirty="0" err="1" smtClean="0">
                <a:solidFill>
                  <a:srgbClr val="C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sau</a:t>
            </a:r>
            <a:r>
              <a:rPr lang="en-US" sz="3900" b="1" u="sng" dirty="0" smtClean="0">
                <a:solidFill>
                  <a:schemeClr val="tx2"/>
                </a:solidFill>
                <a:latin typeface="Faustina Bold"/>
                <a:ea typeface="Faustina Bold"/>
                <a:cs typeface="Faustina Bold"/>
                <a:sym typeface="Faustina Bold"/>
              </a:rPr>
              <a:t>: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39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em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cùng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: “ </a:t>
            </a:r>
            <a:r>
              <a:rPr lang="en-US" sz="3900" i="1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NỔI TRỐNG LÊN BẠN ƠI”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nhạc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Phạm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r>
              <a:rPr lang="en-US" sz="39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chuyền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hộp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quà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bí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mật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Khi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kết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thúc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,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hộp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quà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trên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tay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nào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thì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đó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mở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hộp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quà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thực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hiện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theo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yêu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cầu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câu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hỏi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.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Bạn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nào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trả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đúng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được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khen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nhận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móm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quà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. Ai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trả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sai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bị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phạt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một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trước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err="1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lớp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.</a:t>
            </a:r>
          </a:p>
          <a:p>
            <a:pPr algn="just">
              <a:lnSpc>
                <a:spcPts val="8959"/>
              </a:lnSpc>
            </a:pPr>
            <a:r>
              <a:rPr lang="en-US" sz="39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39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                          (  LỚP CHÚNG TA HÁT 2 LẦN NHÉ ! )</a:t>
            </a:r>
            <a:endParaRPr lang="en-US" sz="4000" dirty="0">
              <a:solidFill>
                <a:schemeClr val="tx2"/>
              </a:solidFill>
              <a:latin typeface="Faustina"/>
              <a:ea typeface="Faustina"/>
              <a:cs typeface="Faustina"/>
              <a:sym typeface="Faustina"/>
            </a:endParaRPr>
          </a:p>
          <a:p>
            <a:pPr algn="just">
              <a:lnSpc>
                <a:spcPts val="8959"/>
              </a:lnSpc>
            </a:pPr>
            <a:endParaRPr lang="en-US" sz="3900" dirty="0">
              <a:solidFill>
                <a:schemeClr val="tx2"/>
              </a:solidFill>
              <a:latin typeface="Faustina"/>
              <a:ea typeface="Faustina"/>
              <a:cs typeface="Faustina"/>
              <a:sym typeface="Faustina"/>
            </a:endParaRPr>
          </a:p>
        </p:txBody>
      </p:sp>
      <p:sp>
        <p:nvSpPr>
          <p:cNvPr id="8" name="Freeform 8"/>
          <p:cNvSpPr/>
          <p:nvPr/>
        </p:nvSpPr>
        <p:spPr>
          <a:xfrm rot="-376988">
            <a:off x="13778628" y="9047505"/>
            <a:ext cx="549914" cy="1213046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15730" y="1367085"/>
            <a:ext cx="1123546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 err="1">
                <a:solidFill>
                  <a:schemeClr val="tx2"/>
                </a:solidFill>
                <a:latin typeface="Sigmar One"/>
                <a:ea typeface="Sigmar One"/>
                <a:cs typeface="Sigmar One"/>
                <a:sym typeface="Sigmar One"/>
              </a:rPr>
              <a:t>Khởi</a:t>
            </a:r>
            <a:r>
              <a:rPr lang="en-US" sz="5999" dirty="0">
                <a:solidFill>
                  <a:schemeClr val="tx2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999" dirty="0" err="1">
                <a:solidFill>
                  <a:schemeClr val="tx2"/>
                </a:solidFill>
                <a:latin typeface="Sigmar One"/>
                <a:ea typeface="Sigmar One"/>
                <a:cs typeface="Sigmar One"/>
                <a:sym typeface="Sigmar One"/>
              </a:rPr>
              <a:t>động</a:t>
            </a:r>
            <a:endParaRPr lang="en-US" sz="5999" dirty="0">
              <a:solidFill>
                <a:schemeClr val="tx2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5367892"/>
            <a:ext cx="2256641" cy="4919108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1" y="0"/>
                </a:lnTo>
                <a:lnTo>
                  <a:pt x="2256641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30401">
            <a:off x="13300745" y="1365842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79453" y="7624160"/>
            <a:ext cx="1139187" cy="2158990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12685201" y="862003"/>
            <a:ext cx="818880" cy="834527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037" y="3385945"/>
            <a:ext cx="18288000" cy="10141527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15703117" y="6727148"/>
            <a:ext cx="888893" cy="230134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39610" y="0"/>
            <a:ext cx="1981504" cy="1488605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42269" y="7754093"/>
            <a:ext cx="1559359" cy="1559359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94640" y="6761071"/>
            <a:ext cx="2650471" cy="2735970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8339" y="1364879"/>
            <a:ext cx="3359661" cy="6389214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5243" y="3577702"/>
            <a:ext cx="3242269" cy="5518755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1147139" y="2310736"/>
            <a:ext cx="927703" cy="945430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07992" y="5076825"/>
            <a:ext cx="13768648" cy="117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6"/>
              </a:lnSpc>
            </a:pPr>
            <a:r>
              <a:rPr lang="en-US" sz="8332" dirty="0" smtClean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HỘP QUÀ BÍ MẬT</a:t>
            </a:r>
            <a:endParaRPr lang="en-US" sz="8332" dirty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347264" y="1374022"/>
            <a:ext cx="7880256" cy="1322943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106494" tIns="106494" rIns="106494" bIns="106494" rtlCol="0" anchor="ctr"/>
            <a:lstStyle/>
            <a:p>
              <a:pPr algn="ctr">
                <a:lnSpc>
                  <a:spcPts val="2906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42269" y="-438147"/>
            <a:ext cx="10954331" cy="3135112"/>
            <a:chOff x="0" y="0"/>
            <a:chExt cx="14605774" cy="4180149"/>
          </a:xfrm>
        </p:grpSpPr>
        <p:sp>
          <p:nvSpPr>
            <p:cNvPr id="16" name="TextBox 16"/>
            <p:cNvSpPr txBox="1"/>
            <p:nvPr/>
          </p:nvSpPr>
          <p:spPr>
            <a:xfrm>
              <a:off x="4597718" y="2651602"/>
              <a:ext cx="10008057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399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12556538" y="588704"/>
            <a:ext cx="1061132" cy="1081409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24396" y="3465977"/>
            <a:ext cx="7935840" cy="124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5"/>
              </a:lnSpc>
            </a:pPr>
            <a:r>
              <a:rPr lang="en-US" sz="8799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8799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chơi: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6351" y="6603980"/>
            <a:ext cx="8173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CHÚNG TA BẮT ĐẦU CHƠI TRÒ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12685201" y="862003"/>
            <a:ext cx="818880" cy="834527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33" y="3445179"/>
            <a:ext cx="18288000" cy="10141527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16609936" y="-44855"/>
            <a:ext cx="888893" cy="230134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39610" y="0"/>
            <a:ext cx="1981504" cy="1488605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59342" y="5843871"/>
            <a:ext cx="1559359" cy="1559359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10708" y="2553675"/>
            <a:ext cx="2650471" cy="2735970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40252" y="1059099"/>
            <a:ext cx="3359661" cy="6389214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613" y="2872537"/>
            <a:ext cx="3242269" cy="5518755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1257922" y="2162544"/>
            <a:ext cx="927703" cy="945430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07992" y="3908411"/>
            <a:ext cx="13975008" cy="4565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16"/>
              </a:lnSpc>
            </a:pPr>
            <a:r>
              <a:rPr lang="en-US" sz="4800" dirty="0" smtClean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HỘP QUÀ BÍ MẬT</a:t>
            </a:r>
          </a:p>
          <a:p>
            <a:pPr algn="ctr">
              <a:lnSpc>
                <a:spcPts val="8916"/>
              </a:lnSpc>
            </a:pP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Các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em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cùng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smtClean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: 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“ </a:t>
            </a:r>
            <a:r>
              <a:rPr lang="en-US" sz="4000" i="1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NỔI TRỐNG LÊN BẠN ƠI”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nhạc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và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lời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của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Phạm</a:t>
            </a:r>
            <a:r>
              <a:rPr lang="en-US" sz="4000" dirty="0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Faustina"/>
                <a:ea typeface="Faustina"/>
                <a:cs typeface="Faustina"/>
                <a:sym typeface="Faustina"/>
              </a:rPr>
              <a:t>Tuyên</a:t>
            </a:r>
            <a:endParaRPr lang="en-US" sz="4000" dirty="0" smtClean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  <a:p>
            <a:pPr algn="ctr">
              <a:lnSpc>
                <a:spcPts val="8916"/>
              </a:lnSpc>
            </a:pPr>
            <a:endParaRPr lang="en-US" sz="4800" dirty="0">
              <a:solidFill>
                <a:srgbClr val="FF3131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347264" y="1374022"/>
            <a:ext cx="7880256" cy="1322943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106494" tIns="106494" rIns="106494" bIns="106494" rtlCol="0" anchor="ctr"/>
            <a:lstStyle/>
            <a:p>
              <a:pPr algn="ctr">
                <a:lnSpc>
                  <a:spcPts val="2906"/>
                </a:lnSpc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9902" y="-647764"/>
            <a:ext cx="10954332" cy="2937778"/>
            <a:chOff x="0" y="263112"/>
            <a:chExt cx="14605775" cy="3917037"/>
          </a:xfrm>
        </p:grpSpPr>
        <p:sp>
          <p:nvSpPr>
            <p:cNvPr id="16" name="TextBox 16"/>
            <p:cNvSpPr txBox="1"/>
            <p:nvPr/>
          </p:nvSpPr>
          <p:spPr>
            <a:xfrm>
              <a:off x="4597718" y="2651602"/>
              <a:ext cx="10008057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399" dirty="0" smtClean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        KHỞI </a:t>
              </a:r>
              <a:r>
                <a:rPr lang="en-US" sz="6399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12558486" y="203598"/>
            <a:ext cx="1061132" cy="1081409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925690" y="2981844"/>
            <a:ext cx="7935840" cy="124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5"/>
              </a:lnSpc>
            </a:pPr>
            <a:r>
              <a:rPr lang="en-US" sz="8799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8799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8799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8799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70789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95695"/>
            <a:ext cx="18288000" cy="2491305"/>
          </a:xfrm>
          <a:prstGeom prst="rect">
            <a:avLst/>
          </a:prstGeom>
          <a:solidFill>
            <a:srgbClr val="EDECED"/>
          </a:solidFill>
        </p:spPr>
      </p:sp>
      <p:sp>
        <p:nvSpPr>
          <p:cNvPr id="3" name="Freeform 3"/>
          <p:cNvSpPr/>
          <p:nvPr/>
        </p:nvSpPr>
        <p:spPr>
          <a:xfrm>
            <a:off x="2048928" y="5518230"/>
            <a:ext cx="8003868" cy="4554929"/>
          </a:xfrm>
          <a:custGeom>
            <a:avLst/>
            <a:gdLst/>
            <a:ahLst/>
            <a:cxnLst/>
            <a:rect l="l" t="t" r="r" b="b"/>
            <a:pathLst>
              <a:path w="8003868" h="4554929">
                <a:moveTo>
                  <a:pt x="0" y="0"/>
                </a:moveTo>
                <a:lnTo>
                  <a:pt x="8003869" y="0"/>
                </a:lnTo>
                <a:lnTo>
                  <a:pt x="8003869" y="4554929"/>
                </a:lnTo>
                <a:lnTo>
                  <a:pt x="0" y="455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894067" y="5518230"/>
            <a:ext cx="7345004" cy="5034666"/>
          </a:xfrm>
          <a:custGeom>
            <a:avLst/>
            <a:gdLst/>
            <a:ahLst/>
            <a:cxnLst/>
            <a:rect l="l" t="t" r="r" b="b"/>
            <a:pathLst>
              <a:path w="7345004" h="5034666">
                <a:moveTo>
                  <a:pt x="7345005" y="0"/>
                </a:moveTo>
                <a:lnTo>
                  <a:pt x="0" y="0"/>
                </a:lnTo>
                <a:lnTo>
                  <a:pt x="0" y="5034667"/>
                </a:lnTo>
                <a:lnTo>
                  <a:pt x="7345005" y="5034667"/>
                </a:lnTo>
                <a:lnTo>
                  <a:pt x="73450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0600" y="2475319"/>
            <a:ext cx="16916400" cy="3054798"/>
            <a:chOff x="113899" y="-517125"/>
            <a:chExt cx="25285531" cy="3624640"/>
          </a:xfrm>
        </p:grpSpPr>
        <p:sp>
          <p:nvSpPr>
            <p:cNvPr id="6" name="TextBox 6"/>
            <p:cNvSpPr txBox="1"/>
            <p:nvPr/>
          </p:nvSpPr>
          <p:spPr>
            <a:xfrm>
              <a:off x="113899" y="1069165"/>
              <a:ext cx="25285531" cy="2038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dirty="0"/>
            </a:p>
            <a:p>
              <a:pPr algn="ctr">
                <a:lnSpc>
                  <a:spcPts val="8400"/>
                </a:lnSpc>
              </a:pPr>
              <a:r>
                <a:rPr lang="en-US" sz="7000" dirty="0">
                  <a:solidFill>
                    <a:srgbClr val="F75B56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QUY TẮC VIẾT TÊN RIÊNG NƯỚC NGOÀI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3393" y="-517125"/>
              <a:ext cx="21865569" cy="18107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3"/>
                </a:lnSpc>
              </a:pPr>
              <a:r>
                <a:rPr lang="en-US" sz="6399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Luyện</a:t>
              </a:r>
              <a:r>
                <a:rPr lang="en-US" sz="6399" b="1" dirty="0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 </a:t>
              </a:r>
              <a:r>
                <a:rPr lang="en-US" sz="6399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từ</a:t>
              </a:r>
              <a:r>
                <a:rPr lang="en-US" sz="6399" b="1" dirty="0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 </a:t>
              </a:r>
              <a:r>
                <a:rPr lang="en-US" sz="6399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và</a:t>
              </a:r>
              <a:r>
                <a:rPr lang="en-US" sz="6399" b="1" dirty="0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 </a:t>
              </a:r>
              <a:r>
                <a:rPr lang="en-US" sz="6399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câu</a:t>
              </a:r>
              <a:r>
                <a:rPr lang="en-US" sz="6399" b="1" dirty="0">
                  <a:solidFill>
                    <a:srgbClr val="000000"/>
                  </a:solidFill>
                  <a:latin typeface="Times New Roman" panose="02020603050405020304" pitchFamily="18" charset="0"/>
                  <a:ea typeface="Quicksand Bold"/>
                  <a:cs typeface="Times New Roman" panose="02020603050405020304" pitchFamily="18" charset="0"/>
                  <a:sym typeface="Quicksand Bold"/>
                </a:rPr>
                <a:t>: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781799" y="647698"/>
            <a:ext cx="108966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3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3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3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3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3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610676" y="1138415"/>
            <a:ext cx="14628394" cy="133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3"/>
              </a:lnSpc>
            </a:pPr>
            <a:r>
              <a:rPr lang="en-US" sz="5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TIẾNG VIỆT: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(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Tiết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Quicksand Bold"/>
                <a:cs typeface="Times New Roman" panose="02020603050405020304" pitchFamily="18" charset="0"/>
                <a:sym typeface="Quicksand Bold"/>
              </a:rPr>
              <a:t> 41)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ea typeface="Quicksand Bold"/>
              <a:cs typeface="Times New Roman" panose="02020603050405020304" pitchFamily="18" charset="0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96548" y="-302092"/>
            <a:ext cx="18157727" cy="3605170"/>
            <a:chOff x="-1058617" y="-24819"/>
            <a:chExt cx="19070049" cy="4806892"/>
          </a:xfrm>
        </p:grpSpPr>
        <p:grpSp>
          <p:nvGrpSpPr>
            <p:cNvPr id="3" name="Group 3"/>
            <p:cNvGrpSpPr/>
            <p:nvPr/>
          </p:nvGrpSpPr>
          <p:grpSpPr>
            <a:xfrm>
              <a:off x="1858487" y="2365732"/>
              <a:ext cx="16152945" cy="2416341"/>
              <a:chOff x="-524776" y="0"/>
              <a:chExt cx="3861829" cy="57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24776" y="340293"/>
                <a:ext cx="3173310" cy="237403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1058617" y="3697535"/>
              <a:ext cx="14753248" cy="94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40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</a:t>
              </a:r>
              <a:r>
                <a:rPr lang="en-US" sz="4000" dirty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KIẾN </a:t>
              </a:r>
              <a:r>
                <a:rPr lang="en-US" sz="40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4000" dirty="0">
                <a:solidFill>
                  <a:schemeClr val="accent1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2173853" y="-24819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32703" y="40917"/>
              <a:ext cx="2153990" cy="324980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81000" y="3212398"/>
            <a:ext cx="66294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động1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: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81000" y="4181179"/>
            <a:ext cx="5957212" cy="1052310"/>
            <a:chOff x="0" y="0"/>
            <a:chExt cx="2123050" cy="375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3050" cy="375026"/>
            </a:xfrm>
            <a:custGeom>
              <a:avLst/>
              <a:gdLst/>
              <a:ahLst/>
              <a:cxnLst/>
              <a:rect l="l" t="t" r="r" b="b"/>
              <a:pathLst>
                <a:path w="2123050" h="375026">
                  <a:moveTo>
                    <a:pt x="1919850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919850" y="375026"/>
                  </a:lnTo>
                  <a:lnTo>
                    <a:pt x="2123050" y="187513"/>
                  </a:lnTo>
                  <a:lnTo>
                    <a:pt x="1919850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2008750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3342" y="5381139"/>
            <a:ext cx="17664088" cy="4703063"/>
          </a:xfrm>
          <a:custGeom>
            <a:avLst/>
            <a:gdLst/>
            <a:ahLst/>
            <a:cxnLst/>
            <a:rect l="l" t="t" r="r" b="b"/>
            <a:pathLst>
              <a:path w="17664088" h="4703063">
                <a:moveTo>
                  <a:pt x="0" y="0"/>
                </a:moveTo>
                <a:lnTo>
                  <a:pt x="17664089" y="0"/>
                </a:lnTo>
                <a:lnTo>
                  <a:pt x="17664089" y="4703063"/>
                </a:lnTo>
                <a:lnTo>
                  <a:pt x="0" y="470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60342" y="4328829"/>
            <a:ext cx="27432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Bài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tập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05314" y="1128445"/>
            <a:ext cx="1307789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5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5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212" y="514356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99" y="2476500"/>
            <a:ext cx="15163801" cy="1876957"/>
            <a:chOff x="0" y="257614"/>
            <a:chExt cx="18901708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53477" y="2622176"/>
              <a:ext cx="14848231" cy="1432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3800" dirty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KIẾN </a:t>
              </a:r>
              <a:r>
                <a:rPr lang="en-US" sz="38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3800" dirty="0">
                <a:solidFill>
                  <a:schemeClr val="accent1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048000" y="4464468"/>
            <a:ext cx="63311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động1</a:t>
            </a:r>
            <a:r>
              <a:rPr lang="en-US" sz="4605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.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984634" y="5303841"/>
            <a:ext cx="2971801" cy="693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Bài</a:t>
            </a:r>
            <a:r>
              <a:rPr lang="en-US" sz="4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tập</a:t>
            </a:r>
            <a:r>
              <a:rPr lang="en-US" sz="4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b="1" i="1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34832" y="1021151"/>
            <a:ext cx="12095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41)</a:t>
            </a:r>
            <a:endParaRPr lang="en-US" sz="3600" u="sng" dirty="0" smtClean="0">
              <a:solidFill>
                <a:srgbClr val="F75B56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  <a:p>
            <a:pPr>
              <a:lnSpc>
                <a:spcPts val="8400"/>
              </a:lnSpc>
            </a:pPr>
            <a:r>
              <a:rPr lang="en-US" sz="3600" u="sng" dirty="0" err="1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Luyện</a:t>
            </a:r>
            <a:r>
              <a:rPr lang="en-US" sz="3600" u="sng" dirty="0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600" u="sng" dirty="0" err="1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từ</a:t>
            </a:r>
            <a:r>
              <a:rPr lang="en-US" sz="3600" u="sng" dirty="0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600" u="sng" dirty="0" err="1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và</a:t>
            </a:r>
            <a:r>
              <a:rPr lang="en-US" sz="3600" u="sng" dirty="0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600" u="sng" dirty="0" err="1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c</a:t>
            </a:r>
            <a:r>
              <a:rPr lang="en-US" sz="3600" dirty="0" err="1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âu</a:t>
            </a:r>
            <a:r>
              <a:rPr lang="en-US" sz="3600" dirty="0" smtClean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: QUY </a:t>
            </a:r>
            <a:r>
              <a:rPr lang="en-US" sz="3600" dirty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TẮC VIẾT TÊN RIÊNG NƯỚC NGOÀ</a:t>
            </a:r>
            <a:r>
              <a:rPr lang="en-US" sz="2800" dirty="0">
                <a:solidFill>
                  <a:srgbClr val="F75B56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05200" y="6016192"/>
            <a:ext cx="12725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lang="en-US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Lu-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162800" y="8648700"/>
            <a:ext cx="433104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601200" y="8187415"/>
            <a:ext cx="0" cy="461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66000" y="-29259"/>
            <a:ext cx="8747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        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96548" y="-302092"/>
            <a:ext cx="18157727" cy="3605170"/>
            <a:chOff x="-1058617" y="-24819"/>
            <a:chExt cx="19070049" cy="4806892"/>
          </a:xfrm>
        </p:grpSpPr>
        <p:grpSp>
          <p:nvGrpSpPr>
            <p:cNvPr id="3" name="Group 3"/>
            <p:cNvGrpSpPr/>
            <p:nvPr/>
          </p:nvGrpSpPr>
          <p:grpSpPr>
            <a:xfrm>
              <a:off x="1858487" y="2365732"/>
              <a:ext cx="16152945" cy="2416341"/>
              <a:chOff x="-524776" y="0"/>
              <a:chExt cx="3861829" cy="5776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24776" y="340293"/>
                <a:ext cx="3173310" cy="237403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1058617" y="3697535"/>
              <a:ext cx="14753248" cy="942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6"/>
                </a:lnSpc>
              </a:pPr>
              <a:r>
                <a:rPr lang="en-US" sz="40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HÌNH THÀNH </a:t>
              </a:r>
              <a:r>
                <a:rPr lang="en-US" sz="4000" dirty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KIẾN </a:t>
              </a:r>
              <a:r>
                <a:rPr lang="en-US" sz="4000" dirty="0" smtClean="0">
                  <a:solidFill>
                    <a:schemeClr val="accent1"/>
                  </a:solidFill>
                  <a:latin typeface="Times New Roman" panose="02020603050405020304" pitchFamily="18" charset="0"/>
                  <a:ea typeface="Bungee"/>
                  <a:cs typeface="Times New Roman" panose="02020603050405020304" pitchFamily="18" charset="0"/>
                  <a:sym typeface="Bungee"/>
                </a:rPr>
                <a:t>THỨC MỚI</a:t>
              </a:r>
              <a:endParaRPr lang="en-US" sz="4000" dirty="0">
                <a:solidFill>
                  <a:schemeClr val="accent1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2173853" y="-24819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32703" y="40917"/>
              <a:ext cx="2153990" cy="324980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381000" y="3212398"/>
            <a:ext cx="66294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4605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Hoạt</a:t>
            </a:r>
            <a:r>
              <a:rPr lang="en-US" sz="4605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động1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: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Nhận</a:t>
            </a:r>
            <a:r>
              <a:rPr lang="en-US" sz="4605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60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xét</a:t>
            </a:r>
            <a:endParaRPr lang="en-US" sz="4605" dirty="0">
              <a:solidFill>
                <a:srgbClr val="000000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81000" y="4181179"/>
            <a:ext cx="5957212" cy="1052310"/>
            <a:chOff x="0" y="0"/>
            <a:chExt cx="2123050" cy="375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3050" cy="375026"/>
            </a:xfrm>
            <a:custGeom>
              <a:avLst/>
              <a:gdLst/>
              <a:ahLst/>
              <a:cxnLst/>
              <a:rect l="l" t="t" r="r" b="b"/>
              <a:pathLst>
                <a:path w="2123050" h="375026">
                  <a:moveTo>
                    <a:pt x="1919850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919850" y="375026"/>
                  </a:lnTo>
                  <a:lnTo>
                    <a:pt x="2123050" y="187513"/>
                  </a:lnTo>
                  <a:lnTo>
                    <a:pt x="1919850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42875"/>
              <a:ext cx="2008750" cy="232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3342" y="5381139"/>
            <a:ext cx="17664088" cy="4703063"/>
          </a:xfrm>
          <a:custGeom>
            <a:avLst/>
            <a:gdLst/>
            <a:ahLst/>
            <a:cxnLst/>
            <a:rect l="l" t="t" r="r" b="b"/>
            <a:pathLst>
              <a:path w="17664088" h="4703063">
                <a:moveTo>
                  <a:pt x="0" y="0"/>
                </a:moveTo>
                <a:lnTo>
                  <a:pt x="17664089" y="0"/>
                </a:lnTo>
                <a:lnTo>
                  <a:pt x="17664089" y="4703063"/>
                </a:lnTo>
                <a:lnTo>
                  <a:pt x="0" y="470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60342" y="4328829"/>
            <a:ext cx="27432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Bài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tập</a:t>
            </a:r>
            <a:r>
              <a:rPr lang="en-US" sz="4200" dirty="0" smtClean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05314" y="1128445"/>
            <a:ext cx="1307789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5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5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VIẾT TÊN RIÊNG NƯỚC NGOÀI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212" y="514356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    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1292</Words>
  <Application>Microsoft Office PowerPoint</Application>
  <PresentationFormat>Custom</PresentationFormat>
  <Paragraphs>126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Bahnschrift SemiBold SemiConden</vt:lpstr>
      <vt:lpstr>Calibri</vt:lpstr>
      <vt:lpstr>Francois One</vt:lpstr>
      <vt:lpstr>Arial</vt:lpstr>
      <vt:lpstr>Quicksand Bold</vt:lpstr>
      <vt:lpstr>Sigmar One</vt:lpstr>
      <vt:lpstr>Bernoru</vt:lpstr>
      <vt:lpstr>Lobster</vt:lpstr>
      <vt:lpstr>Faustina Bold</vt:lpstr>
      <vt:lpstr>Times New Roman</vt:lpstr>
      <vt:lpstr>Faustina</vt:lpstr>
      <vt:lpstr>Bungee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LTVC QUY TẮC VIẾT TEN RIÊNG NƯỚC NGOÀI</dc:title>
  <cp:lastModifiedBy>Admin</cp:lastModifiedBy>
  <cp:revision>166</cp:revision>
  <cp:lastPrinted>2024-10-16T22:22:57Z</cp:lastPrinted>
  <dcterms:created xsi:type="dcterms:W3CDTF">2006-08-16T00:00:00Z</dcterms:created>
  <dcterms:modified xsi:type="dcterms:W3CDTF">2024-10-17T00:23:31Z</dcterms:modified>
  <dc:identifier>DAGSxorvEns</dc:identifier>
</cp:coreProperties>
</file>