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23"/>
  </p:notesMasterIdLst>
  <p:sldIdLst>
    <p:sldId id="321" r:id="rId2"/>
    <p:sldId id="257" r:id="rId3"/>
    <p:sldId id="258" r:id="rId4"/>
    <p:sldId id="273" r:id="rId5"/>
    <p:sldId id="259" r:id="rId6"/>
    <p:sldId id="372" r:id="rId7"/>
    <p:sldId id="261" r:id="rId8"/>
    <p:sldId id="262" r:id="rId9"/>
    <p:sldId id="381" r:id="rId10"/>
    <p:sldId id="327" r:id="rId11"/>
    <p:sldId id="380" r:id="rId12"/>
    <p:sldId id="373" r:id="rId13"/>
    <p:sldId id="382" r:id="rId14"/>
    <p:sldId id="374" r:id="rId15"/>
    <p:sldId id="375" r:id="rId16"/>
    <p:sldId id="376" r:id="rId17"/>
    <p:sldId id="377" r:id="rId18"/>
    <p:sldId id="378" r:id="rId19"/>
    <p:sldId id="339" r:id="rId20"/>
    <p:sldId id="379" r:id="rId21"/>
    <p:sldId id="330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00"/>
    <a:srgbClr val="120060"/>
    <a:srgbClr val="06165A"/>
    <a:srgbClr val="00FF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9BF23AA9-B989-1922-FFA4-57A3BE13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id="{95184EAD-E6BE-2BA2-5885-0A2259488E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id="{A333D787-3075-E871-F86F-ABCBDBC296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>
            <a:extLst>
              <a:ext uri="{FF2B5EF4-FFF2-40B4-BE49-F238E27FC236}">
                <a16:creationId xmlns:a16="http://schemas.microsoft.com/office/drawing/2014/main" id="{5136D7B4-BD16-8A48-C7CC-00D262DD9F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10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1.gi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AM\Downloads\C&#7849;m%20Nhung%20&#8211;%20H&#7893;ng%20D&#225;m%20&#272;&#226;u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8.gif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12" Type="http://schemas.openxmlformats.org/officeDocument/2006/relationships/image" Target="../media/image19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12612"/>
              </p:ext>
            </p:extLst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278331" imgH="1273759" progId="">
                  <p:embed/>
                </p:oleObj>
              </mc:Choice>
              <mc:Fallback>
                <p:oleObj name="Clip" r:id="rId7" imgW="1278331" imgH="1273759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5124451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76600" y="1295401"/>
            <a:ext cx="586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127176" y="3451453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955995" y="3025913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3008169" y="4732771"/>
            <a:ext cx="7058025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HIỆN: PHAN THỊ SEN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: 3C</a:t>
            </a:r>
            <a:endParaRPr lang="en-US" altLang="en-US" sz="1400" dirty="0">
              <a:solidFill>
                <a:srgbClr val="0000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11" y="2419579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33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49794" r="55789" b="28602"/>
          <a:stretch/>
        </p:blipFill>
        <p:spPr>
          <a:xfrm>
            <a:off x="3177816" y="1347533"/>
            <a:ext cx="5600423" cy="43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FF3B-FF97-B187-A405-8A21D075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606F3-5FAB-37C6-26BE-825F4558C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8440" r="34678" b="5559"/>
          <a:stretch/>
        </p:blipFill>
        <p:spPr>
          <a:xfrm>
            <a:off x="1558747" y="228596"/>
            <a:ext cx="6372665" cy="6203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C7A52-7040-A8F2-0587-A71DD17AE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4529" r="8421" b="4942"/>
          <a:stretch/>
        </p:blipFill>
        <p:spPr>
          <a:xfrm>
            <a:off x="7931412" y="0"/>
            <a:ext cx="4260590" cy="64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8200" y="3090155"/>
            <a:ext cx="647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3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907" y="5276671"/>
            <a:ext cx="3473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Vậy 12 x 3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6811" y="5211357"/>
            <a:ext cx="1047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3587" y="3107474"/>
            <a:ext cx="109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1642" y="3618567"/>
            <a:ext cx="109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8148" y="3483729"/>
            <a:ext cx="109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237708" y="4534457"/>
            <a:ext cx="10425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63587" y="4463520"/>
            <a:ext cx="270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0462" y="4437393"/>
            <a:ext cx="45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7429" y="3869794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3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1215" y="2322003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x 3 =?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5C222-B1BF-1155-63EE-CC2D9B900903}"/>
              </a:ext>
            </a:extLst>
          </p:cNvPr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3650-5326-271D-A076-F796B583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EE7DD1-A17D-52E8-BE8F-A0C78B0ABBB8}"/>
              </a:ext>
            </a:extLst>
          </p:cNvPr>
          <p:cNvGrpSpPr/>
          <p:nvPr/>
        </p:nvGrpSpPr>
        <p:grpSpPr>
          <a:xfrm>
            <a:off x="2282147" y="3291791"/>
            <a:ext cx="1395845" cy="1685330"/>
            <a:chOff x="432955" y="2438400"/>
            <a:chExt cx="1395845" cy="16853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9CB932-F6BC-5B94-2250-3205242737C1}"/>
                </a:ext>
              </a:extLst>
            </p:cNvPr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6AAD69-2F89-2896-BD4F-179B4B9AF066}"/>
                </a:ext>
              </a:extLst>
            </p:cNvPr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EAB32C-9B7F-33D1-0E24-44B2F29550C8}"/>
                </a:ext>
              </a:extLst>
            </p:cNvPr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EE3F0FB-74E7-BE6D-D38F-97A4AF44A969}"/>
                </a:ext>
              </a:extLst>
            </p:cNvPr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A7D40A-7C4F-9988-B7F2-7744C092D9E1}"/>
              </a:ext>
            </a:extLst>
          </p:cNvPr>
          <p:cNvGrpSpPr/>
          <p:nvPr/>
        </p:nvGrpSpPr>
        <p:grpSpPr>
          <a:xfrm>
            <a:off x="4659513" y="3306372"/>
            <a:ext cx="1395845" cy="1685330"/>
            <a:chOff x="2060865" y="2438400"/>
            <a:chExt cx="1395845" cy="1685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FE45A6-75C7-AA2B-94C6-844374706471}"/>
                </a:ext>
              </a:extLst>
            </p:cNvPr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A47B8-B604-4A4D-B502-4AD2682051B4}"/>
                </a:ext>
              </a:extLst>
            </p:cNvPr>
            <p:cNvSpPr txBox="1"/>
            <p:nvPr/>
          </p:nvSpPr>
          <p:spPr>
            <a:xfrm>
              <a:off x="2237510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4084E8-F2E9-1442-A09C-F9596E2BE3DA}"/>
                </a:ext>
              </a:extLst>
            </p:cNvPr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772F3E-B722-23EC-FE1C-131BFEB511F7}"/>
                </a:ext>
              </a:extLst>
            </p:cNvPr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995C3D-1651-1B91-7B86-389CE6311007}"/>
              </a:ext>
            </a:extLst>
          </p:cNvPr>
          <p:cNvGrpSpPr/>
          <p:nvPr/>
        </p:nvGrpSpPr>
        <p:grpSpPr>
          <a:xfrm>
            <a:off x="7163117" y="3267789"/>
            <a:ext cx="1447800" cy="1752600"/>
            <a:chOff x="3328555" y="2438400"/>
            <a:chExt cx="1447800" cy="17526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B4A6-6F07-4372-0344-A13E9E580717}"/>
                </a:ext>
              </a:extLst>
            </p:cNvPr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1FF16E-8AC1-26F1-E062-6091FB2A9100}"/>
                </a:ext>
              </a:extLst>
            </p:cNvPr>
            <p:cNvSpPr txBox="1"/>
            <p:nvPr/>
          </p:nvSpPr>
          <p:spPr>
            <a:xfrm>
              <a:off x="35571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CC699D-8BB4-5D40-DD33-56B77DAC6A77}"/>
                </a:ext>
              </a:extLst>
            </p:cNvPr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371F54-487F-0D35-0D0D-82F954663524}"/>
                </a:ext>
              </a:extLst>
            </p:cNvPr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C49F4E-CEDC-630C-E175-D5DE151DD57D}"/>
              </a:ext>
            </a:extLst>
          </p:cNvPr>
          <p:cNvGrpSpPr/>
          <p:nvPr/>
        </p:nvGrpSpPr>
        <p:grpSpPr>
          <a:xfrm>
            <a:off x="9523328" y="3221679"/>
            <a:ext cx="1319645" cy="1752600"/>
            <a:chOff x="4828310" y="2438400"/>
            <a:chExt cx="1319645" cy="17526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9CCFF6-C0DB-3EB4-A01F-C8716B821EDE}"/>
                </a:ext>
              </a:extLst>
            </p:cNvPr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F52154-FA4E-0369-DA9F-F2338EED1C48}"/>
                </a:ext>
              </a:extLst>
            </p:cNvPr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C23EC5-7F26-1AD6-3AAF-6D7CB27C5894}"/>
                </a:ext>
              </a:extLst>
            </p:cNvPr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C4372B-BD45-78B0-51AC-CA8AA6085C6B}"/>
                </a:ext>
              </a:extLst>
            </p:cNvPr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Box 8313">
            <a:extLst>
              <a:ext uri="{FF2B5EF4-FFF2-40B4-BE49-F238E27FC236}">
                <a16:creationId xmlns:a16="http://schemas.microsoft.com/office/drawing/2014/main" id="{8C0A0A6E-00A1-55A8-FC48-7B20DF80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481" y="2304328"/>
            <a:ext cx="4102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:Tính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2EA743-32A2-6DEE-A231-D5D5D4B27C0E}"/>
              </a:ext>
            </a:extLst>
          </p:cNvPr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2147" y="3291791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659513" y="3306372"/>
            <a:ext cx="1395845" cy="1685330"/>
            <a:chOff x="2060865" y="2438400"/>
            <a:chExt cx="1395845" cy="1685330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37510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163117" y="3267789"/>
            <a:ext cx="1447800" cy="1752600"/>
            <a:chOff x="3328555" y="2438400"/>
            <a:chExt cx="14478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571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547125" y="3249871"/>
            <a:ext cx="1319645" cy="1752600"/>
            <a:chOff x="4828310" y="2438400"/>
            <a:chExt cx="1319645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586947" y="495311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36603" y="4968191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88570" y="4968191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72310" y="5056669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1935481" y="2304328"/>
            <a:ext cx="4102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:Tính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920240"/>
            <a:ext cx="10724606" cy="4337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B86F16-7D31-506A-1186-DC4C382369E4}"/>
              </a:ext>
            </a:extLst>
          </p:cNvPr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7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693" y="3614876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868247" y="3642957"/>
            <a:ext cx="1395845" cy="1685330"/>
            <a:chOff x="2060865" y="2438400"/>
            <a:chExt cx="1395845" cy="1685330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37510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697345" y="3551739"/>
            <a:ext cx="1447800" cy="1752600"/>
            <a:chOff x="3328555" y="2438400"/>
            <a:chExt cx="14478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571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578398" y="3544577"/>
            <a:ext cx="1319645" cy="1752600"/>
            <a:chOff x="4828310" y="2438400"/>
            <a:chExt cx="1319645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434907" y="3575687"/>
            <a:ext cx="1371600" cy="1752600"/>
            <a:chOff x="6224155" y="2438400"/>
            <a:chExt cx="1371600" cy="1752600"/>
          </a:xfrm>
        </p:grpSpPr>
        <p:sp>
          <p:nvSpPr>
            <p:cNvPr id="23" name="TextBox 22"/>
            <p:cNvSpPr txBox="1"/>
            <p:nvPr/>
          </p:nvSpPr>
          <p:spPr>
            <a:xfrm>
              <a:off x="65047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765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41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3765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961367" y="5328287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26333" y="5378761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99968" y="5386672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67311" y="5378761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11533" y="5386672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1466067" y="2249568"/>
            <a:ext cx="65012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: Đặt tính rồi tính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32BF19-E5E2-6A94-5720-A94370695B8C}"/>
              </a:ext>
            </a:extLst>
          </p:cNvPr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020968"/>
            <a:ext cx="11338560" cy="45983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70CAB9-9475-D392-4182-3E92ECD6DE2F}"/>
              </a:ext>
            </a:extLst>
          </p:cNvPr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13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611" y="2532620"/>
            <a:ext cx="10321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Trong phòng có 3 hàng ghế, mỗi hàng ghế có 13 người ngồi. Hỏi trong phòng đó có tất cả bao nhiêu người ngồi?</a:t>
            </a:r>
          </a:p>
          <a:p>
            <a:pPr algn="just"/>
            <a:endParaRPr lang="en-US" sz="3200" dirty="0">
              <a:solidFill>
                <a:srgbClr val="120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50" y="3883158"/>
            <a:ext cx="286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tắt</a:t>
            </a:r>
            <a:endParaRPr lang="en-US" sz="3200" b="1" u="sng" dirty="0">
              <a:solidFill>
                <a:srgbClr val="C0000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611" y="4656830"/>
            <a:ext cx="5174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1 hàng ghế: 13 người ngồi</a:t>
            </a:r>
          </a:p>
          <a:p>
            <a:pPr algn="just"/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3 hàng ghế : … người ngồi?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5801193" y="4317167"/>
            <a:ext cx="0" cy="224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07844" y="4102872"/>
            <a:ext cx="6730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Bài </a:t>
            </a:r>
            <a:r>
              <a:rPr lang="en-US" sz="28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người ngồi trong phòng đó có là: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0150" y="5518425"/>
            <a:ext cx="487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Đáp số: 39 người ngồi.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4157" y="4942954"/>
            <a:ext cx="38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13</a:t>
            </a:r>
            <a:r>
              <a:rPr lang="en-US" sz="2800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3 = 39 (người)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5291" y="299592"/>
            <a:ext cx="9705703" cy="1312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TOÁN: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  <a:r>
              <a:rPr lang="en-US" alt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800" y="2274446"/>
            <a:ext cx="60452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</a:t>
            </a:r>
            <a:endParaRPr lang="en-US" sz="32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518" y="4399670"/>
            <a:ext cx="11832268" cy="235788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none">
            <a:prstTxWarp prst="textArchUp">
              <a:avLst>
                <a:gd name="adj" fmla="val 8263326"/>
              </a:avLst>
            </a:prstTxWarp>
            <a:spAutoFit/>
          </a:bodyPr>
          <a:lstStyle/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dụng – trải nghiệm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2577A-BFA5-FDAC-0E43-C753E982B007}"/>
              </a:ext>
            </a:extLst>
          </p:cNvPr>
          <p:cNvSpPr/>
          <p:nvPr/>
        </p:nvSpPr>
        <p:spPr>
          <a:xfrm>
            <a:off x="2982686" y="247341"/>
            <a:ext cx="6096000" cy="1773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TOÁN: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CÓ MỘT CHỮ SỐ (KHÔNG NHỚ)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1913699" y="2766636"/>
            <a:ext cx="76049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MỞ ĐẦU</a:t>
            </a:r>
          </a:p>
        </p:txBody>
      </p:sp>
      <p:sp>
        <p:nvSpPr>
          <p:cNvPr id="2" name="Google Shape;189;p2">
            <a:extLst>
              <a:ext uri="{FF2B5EF4-FFF2-40B4-BE49-F238E27FC236}">
                <a16:creationId xmlns:a16="http://schemas.microsoft.com/office/drawing/2014/main" id="{EF315DDD-8F32-4F12-FA66-20E0A6A81046}"/>
              </a:ext>
            </a:extLst>
          </p:cNvPr>
          <p:cNvSpPr txBox="1"/>
          <p:nvPr/>
        </p:nvSpPr>
        <p:spPr>
          <a:xfrm>
            <a:off x="2195053" y="3429000"/>
            <a:ext cx="76049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8" y="130463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0167" y="762001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>
                <a:latin typeface="Times New Roman" pitchFamily="18" charset="0"/>
                <a:cs typeface="Times New Roman" pitchFamily="18" charset="0"/>
              </a:rPr>
              <a:t>22 x 2 =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72513" y="711201"/>
            <a:ext cx="7850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80" y="127002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29207" y="1534210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11 x 5 =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499943" y="1511894"/>
            <a:ext cx="85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93" y="304801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303684" y="609601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>
                <a:latin typeface="Times New Roman" pitchFamily="18" charset="0"/>
                <a:cs typeface="Times New Roman" pitchFamily="18" charset="0"/>
              </a:rPr>
              <a:t>34 x 2 =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0261601" y="609601"/>
            <a:ext cx="86995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09" y="2484226"/>
            <a:ext cx="3415081" cy="178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84293" y="3082925"/>
            <a:ext cx="279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12 x 4 =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368800" y="3082925"/>
            <a:ext cx="899391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91" y="2514601"/>
            <a:ext cx="2676813" cy="1754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807200" y="3048001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>
                <a:latin typeface="Times New Roman" pitchFamily="18" charset="0"/>
                <a:cs typeface="Times New Roman" pitchFamily="18" charset="0"/>
              </a:rPr>
              <a:t>33 x 2 =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636001" y="3048001"/>
            <a:ext cx="83778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4533900"/>
            <a:ext cx="285750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04800" y="5219701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>
                <a:latin typeface="Times New Roman" pitchFamily="18" charset="0"/>
                <a:cs typeface="Times New Roman" pitchFamily="18" charset="0"/>
              </a:rPr>
              <a:t>10 x 5 =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336801" y="5219701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533900"/>
            <a:ext cx="340360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567767" y="5092701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>
                <a:latin typeface="Times New Roman" pitchFamily="18" charset="0"/>
                <a:cs typeface="Times New Roman" pitchFamily="18" charset="0"/>
              </a:rPr>
              <a:t>44 x 2 =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460762" y="5067301"/>
            <a:ext cx="85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</a:t>
            </a:r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36001" y="4564064"/>
            <a:ext cx="2495551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225367" y="5130801"/>
            <a:ext cx="279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 b="1">
                <a:latin typeface="Times New Roman" pitchFamily="18" charset="0"/>
                <a:cs typeface="Times New Roman" pitchFamily="18" charset="0"/>
              </a:rPr>
              <a:t>23 x 2 =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9948336" y="5105401"/>
            <a:ext cx="107103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8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9" grpId="0"/>
      <p:bldP spid="30" grpId="0"/>
      <p:bldP spid="32" grpId="0"/>
      <p:bldP spid="33" grpId="0"/>
      <p:bldP spid="35" grpId="0"/>
      <p:bldP spid="36" grpId="0"/>
      <p:bldP spid="38" grpId="0"/>
      <p:bldP spid="39" grpId="0"/>
      <p:bldP spid="41" grpId="0"/>
      <p:bldP spid="42" grpId="0"/>
      <p:bldP spid="44" grpId="0"/>
      <p:bldP spid="45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30 × 3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 ×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r>
              <a:rPr lang="en-US" sz="54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450458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80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20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4778" y="1777163"/>
            <a:ext cx="82055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HÌNH THÀNH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>
          <a:extLst>
            <a:ext uri="{FF2B5EF4-FFF2-40B4-BE49-F238E27FC236}">
              <a16:creationId xmlns:a16="http://schemas.microsoft.com/office/drawing/2014/main" id="{462FFDE7-03F2-FD10-0E65-303801C8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3B51A-467D-33E3-C19F-2AC4D3E9CA06}"/>
              </a:ext>
            </a:extLst>
          </p:cNvPr>
          <p:cNvSpPr/>
          <p:nvPr/>
        </p:nvSpPr>
        <p:spPr>
          <a:xfrm>
            <a:off x="3048000" y="423040"/>
            <a:ext cx="6096000" cy="4608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tháng 11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F98C7C-142C-02D9-3E52-162E6C0D84D2}"/>
              </a:ext>
            </a:extLst>
          </p:cNvPr>
          <p:cNvSpPr txBox="1"/>
          <p:nvPr/>
        </p:nvSpPr>
        <p:spPr>
          <a:xfrm>
            <a:off x="476188" y="2700059"/>
            <a:ext cx="10789920" cy="229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TOÁN:</a:t>
            </a: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50)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altLang="en-US" sz="4000" b="1" dirty="0">
              <a:solidFill>
                <a:srgbClr val="00CC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FCED8-71BB-CCDA-7985-C06424A7BF49}"/>
              </a:ext>
            </a:extLst>
          </p:cNvPr>
          <p:cNvSpPr txBox="1"/>
          <p:nvPr/>
        </p:nvSpPr>
        <p:spPr>
          <a:xfrm>
            <a:off x="-134912" y="3154817"/>
            <a:ext cx="10789920" cy="295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en-US" sz="40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NHÂN VỚI SỐ CÓ MỘT CHỮ SỐ 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(KHÔNG NHỚ)</a:t>
            </a:r>
          </a:p>
          <a:p>
            <a:pPr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</TotalTime>
  <Words>620</Words>
  <Application>Microsoft Office PowerPoint</Application>
  <PresentationFormat>Widescreen</PresentationFormat>
  <Paragraphs>162</Paragraphs>
  <Slides>21</Slides>
  <Notes>8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HP001 4 hàng</vt:lpstr>
      <vt:lpstr>Times New Roman</vt:lpstr>
      <vt:lpstr>UTM Avo</vt:lpstr>
      <vt:lpstr>Wingdings</vt:lpstr>
      <vt:lpstr>Wingdings 3</vt:lpstr>
      <vt:lpstr>Wisp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10</cp:lastModifiedBy>
  <cp:revision>206</cp:revision>
  <dcterms:created xsi:type="dcterms:W3CDTF">2021-02-20T02:56:00Z</dcterms:created>
  <dcterms:modified xsi:type="dcterms:W3CDTF">2024-11-14T01:05:46Z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