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89" r:id="rId2"/>
    <p:sldId id="281" r:id="rId3"/>
    <p:sldId id="294" r:id="rId4"/>
    <p:sldId id="304" r:id="rId5"/>
    <p:sldId id="292" r:id="rId6"/>
    <p:sldId id="284" r:id="rId7"/>
    <p:sldId id="290" r:id="rId8"/>
    <p:sldId id="285" r:id="rId9"/>
    <p:sldId id="286" r:id="rId10"/>
    <p:sldId id="297" r:id="rId11"/>
    <p:sldId id="314" r:id="rId12"/>
    <p:sldId id="298" r:id="rId13"/>
    <p:sldId id="316" r:id="rId14"/>
    <p:sldId id="299" r:id="rId15"/>
    <p:sldId id="318" r:id="rId16"/>
    <p:sldId id="300" r:id="rId17"/>
    <p:sldId id="320" r:id="rId18"/>
    <p:sldId id="301" r:id="rId19"/>
    <p:sldId id="322" r:id="rId20"/>
    <p:sldId id="302" r:id="rId21"/>
    <p:sldId id="310" r:id="rId22"/>
    <p:sldId id="311" r:id="rId23"/>
    <p:sldId id="309" r:id="rId24"/>
    <p:sldId id="308" r:id="rId25"/>
    <p:sldId id="312" r:id="rId26"/>
    <p:sldId id="287" r:id="rId27"/>
    <p:sldId id="295" r:id="rId28"/>
    <p:sldId id="296" r:id="rId29"/>
    <p:sldId id="288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F15"/>
    <a:srgbClr val="00FF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2E0B6-E391-8B41-A0CD-C7C9F5AB645F}" type="datetimeFigureOut">
              <a:rPr lang="x-none" smtClean="0"/>
              <a:pPr/>
              <a:t>12/15/2023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D10D1-699B-F74A-8581-424592458E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7814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CADC7-2CDE-AEAC-EDE4-FEAEAA906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CF9E00-4E61-BB58-F229-81B672FDC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AD467C-A1CD-7C26-A59A-125AB694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8C50-DA28-AC49-87E0-CE4ABA85C10B}" type="datetimeFigureOut">
              <a:rPr lang="x-none" smtClean="0"/>
              <a:pPr/>
              <a:t>12/15/2023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A3D3B8-DC54-C0EA-192C-F6597E3A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9E144C-8A5F-35F3-45C3-EE689428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346-A453-1244-B419-23B004E3D7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1232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A13D5-0D78-590E-678D-0632A101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97D850-0073-743B-30D5-F699E5C92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6091D2-C0B5-1056-0BBB-74635E9E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8C50-DA28-AC49-87E0-CE4ABA85C10B}" type="datetimeFigureOut">
              <a:rPr lang="x-none" smtClean="0"/>
              <a:pPr/>
              <a:t>12/15/2023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F6DA83-E637-6CE7-F147-49BB5096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D7D1FB-589C-B53B-695D-09B32F4F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346-A453-1244-B419-23B004E3D7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3978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FD39AC8-2DD0-8350-8BC4-3D163DF6E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8AD0C9-EE90-5273-7D81-79ED3BEA3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6585D0-5BD0-B786-7DC7-34449F4D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8C50-DA28-AC49-87E0-CE4ABA85C10B}" type="datetimeFigureOut">
              <a:rPr lang="x-none" smtClean="0"/>
              <a:pPr/>
              <a:t>12/15/2023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7E084D-B6CD-4ADC-EB29-8490A8C8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CB617-371F-0050-B824-FC9E6386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346-A453-1244-B419-23B004E3D7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781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2E84B-28E5-2BC0-6A47-9FAC4C3E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8776FF-439C-7994-F15A-ADB3BD937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09F01E-8A0D-33BC-79A0-2305447A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8C50-DA28-AC49-87E0-CE4ABA85C10B}" type="datetimeFigureOut">
              <a:rPr lang="x-none" smtClean="0"/>
              <a:pPr/>
              <a:t>12/15/2023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FC594D-0E6E-247E-8447-31D355E5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008A96-78C8-9AE2-190A-C3975F329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346-A453-1244-B419-23B004E3D7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4920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56E1CD-CB52-B47B-CA32-2D28135A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280C50-51EB-82EE-F35B-D30B36CD0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F1F31F-EE4C-FBA9-5596-3E2CAE3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8C50-DA28-AC49-87E0-CE4ABA85C10B}" type="datetimeFigureOut">
              <a:rPr lang="x-none" smtClean="0"/>
              <a:pPr/>
              <a:t>12/15/2023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82EF84-16C7-C95B-3B11-0AA10FCC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97EE-B76F-9375-C88D-0EC2D99A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346-A453-1244-B419-23B004E3D7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1278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508B5D-4B45-CFD4-68BB-C0B6A7D6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72441E-E1E3-B174-9E60-C7C2C06C8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51C828-FD68-7910-21DB-8AADF8854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DB813F-3F34-1206-A75B-CB9D7575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8C50-DA28-AC49-87E0-CE4ABA85C10B}" type="datetimeFigureOut">
              <a:rPr lang="x-none" smtClean="0"/>
              <a:pPr/>
              <a:t>12/15/2023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9BBE21-7688-054B-E660-D6A749C3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271A00-D25E-BFB2-E0C6-F8D53140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346-A453-1244-B419-23B004E3D7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4989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1F913-1AD1-BFBE-CB76-F4D6DD7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54BFBB-943A-CD16-51B1-F3C840B6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B46AD7-A9B5-27DA-D11F-8AFD19453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C603D3-D428-ACC4-9FF0-DB00DA0F9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D5E2F8-EB7B-CFC9-43BD-9FF3AB4B3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476BB62-92BE-B4F8-A62A-F3A3B01B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8C50-DA28-AC49-87E0-CE4ABA85C10B}" type="datetimeFigureOut">
              <a:rPr lang="x-none" smtClean="0"/>
              <a:pPr/>
              <a:t>12/15/2023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31AAC4-0D3E-F786-E017-29F06C17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A271D78-981F-985E-F996-0FEDA4F8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346-A453-1244-B419-23B004E3D7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2453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1AFC9-8C68-CA69-FF76-58275FE5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A5A7673-1EDC-FA21-8940-D49CD86D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8C50-DA28-AC49-87E0-CE4ABA85C10B}" type="datetimeFigureOut">
              <a:rPr lang="x-none" smtClean="0"/>
              <a:pPr/>
              <a:t>12/15/2023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CEC44B-1092-4EC6-E4C5-0F15552B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FD79B0-BAA4-9C99-96A3-4614C2E7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346-A453-1244-B419-23B004E3D7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436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2ACAAA-8AAE-16A7-0210-6244086AD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8C50-DA28-AC49-87E0-CE4ABA85C10B}" type="datetimeFigureOut">
              <a:rPr lang="x-none" smtClean="0"/>
              <a:pPr/>
              <a:t>12/15/2023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92F111-AE29-A913-83C7-60B86436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BE9DDC-3169-5413-6173-871FDED8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346-A453-1244-B419-23B004E3D7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3899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97568-B5CD-0B28-AEFF-E62FCE29D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D3050A-CB1C-B7F5-3CC2-3E097919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A3B9E9-C14E-EE54-9778-F2BC1F177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371AD6-CF42-F090-4C98-87A5BBAB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8C50-DA28-AC49-87E0-CE4ABA85C10B}" type="datetimeFigureOut">
              <a:rPr lang="x-none" smtClean="0"/>
              <a:pPr/>
              <a:t>12/15/2023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40D274-B13B-8DAC-9CB2-41FA54FB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93B85D-C295-2784-BBF4-D5402F43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346-A453-1244-B419-23B004E3D7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806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1DDE1-1343-A92B-EF42-530F2946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91D547-0AA2-E166-A9FA-264E964C3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F69428-A150-7607-643F-09F34A922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53E11A-A650-C033-E37C-953C7422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8C50-DA28-AC49-87E0-CE4ABA85C10B}" type="datetimeFigureOut">
              <a:rPr lang="x-none" smtClean="0"/>
              <a:pPr/>
              <a:t>12/15/2023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C5B819-1D4C-7904-87EF-091BA577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12CC33-2702-CE97-7B4C-0FA0FD6C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346-A453-1244-B419-23B004E3D7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3972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4B22C4-E4AC-C8A1-E87E-944B6716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215906-A953-5BB2-6646-B17BE92C2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DD8079-AA8C-9C0D-EDD4-34270CC52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58C50-DA28-AC49-87E0-CE4ABA85C10B}" type="datetimeFigureOut">
              <a:rPr lang="x-none" smtClean="0"/>
              <a:pPr/>
              <a:t>12/15/2023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964A7-3EC8-E880-882B-5FA006A25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A1C87F-37BF-4728-F658-B5894627A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CD346-A453-1244-B419-23B004E3D70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5122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slide_tro_troi_o_chu\slide_tro_troi_o_chu\tieng_vo_tay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4.wm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slide_tro_troi_o_chu\slide_tro_troi_o_chu\tieng_vo_tay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4.wm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slide_tro_troi_o_chu\slide_tro_troi_o_chu\tieng_vo_tay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4.wmf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slide_tro_troi_o_chu\slide_tro_troi_o_chu\tieng_vo_tay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4.wmf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slide_tro_troi_o_chu\slide_tro_troi_o_chu\tieng_vo_tay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slide_tro_troi_o_chu\slide_tro_troi_o_chu\tieng_vo_tay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4.wmf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slide_tro_troi_o_chu\slide_tro_troi_o_chu\tieng_vo_tay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4.wmf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wmf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TR&#210;%20CH&#416;I%20V&#7852;N%20&#272;&#7896;NG%20A%20Ram%20Sam%20Sam%20song%20for%20kids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454400" y="1143000"/>
            <a:ext cx="6807200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Xin chào mừng thầy, cô và các em học sinh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61317" y="1825625"/>
            <a:ext cx="34184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u="sng" dirty="0" smtClean="0">
                <a:solidFill>
                  <a:srgbClr val="0000FF"/>
                </a:solidFill>
                <a:latin typeface="Times New Roman" pitchFamily="18" charset="0"/>
              </a:rPr>
              <a:t>Tiếng Việt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9649" y="3010486"/>
            <a:ext cx="97641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GV: </a:t>
            </a:r>
            <a:r>
              <a:rPr lang="en-US" sz="6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TRẦN THỊ THÚY NGA</a:t>
            </a:r>
            <a:endParaRPr lang="en-US" sz="60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Meiryo UI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00"/>
                            </p:stCondLst>
                            <p:childTnLst>
                              <p:par>
                                <p:cTn id="13" presetID="3" presetClass="emph" presetSubtype="1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2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400"/>
                            </p:stCondLst>
                            <p:childTnLst>
                              <p:par>
                                <p:cTn id="21" presetID="3" presetClass="emph" presetSubtype="6" accel="50000" decel="50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1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4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0636" y="-530636"/>
            <a:ext cx="2344080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839" y="5307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372"/>
            <a:ext cx="1418897" cy="19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765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05352" y="257503"/>
            <a:ext cx="6596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248271" y="842278"/>
            <a:ext cx="260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680" y="1427053"/>
            <a:ext cx="9009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C2AD1F-0139-8C8C-7DC7-CD1156AB1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0" y="2344312"/>
            <a:ext cx="2719340" cy="33533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3022" y="2686929"/>
            <a:ext cx="5546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4000" b="1" dirty="0" smtClean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Thảo luận nhóm bốn:</a:t>
            </a:r>
          </a:p>
          <a:p>
            <a:pPr defTabSz="914377">
              <a:defRPr/>
            </a:pPr>
            <a:endParaRPr lang="en-US" sz="4000" b="1" dirty="0">
              <a:ln>
                <a:solidFill>
                  <a:prstClr val="white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45392" y="3717980"/>
            <a:ext cx="4149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(Thời gian: 5 phút </a:t>
            </a:r>
            <a:r>
              <a:rPr lang="en-US" dirty="0" smtClean="0">
                <a:latin typeface="UTM Avo"/>
              </a:rPr>
              <a:t>)</a:t>
            </a:r>
            <a:endParaRPr lang="en-US" dirty="0">
              <a:latin typeface="UTM Av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4110" y="375010"/>
            <a:ext cx="804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ngày16 tháng12 năm 2023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493172" y="989864"/>
            <a:ext cx="4242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7109" y="1592317"/>
            <a:ext cx="9228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5238" y="2471823"/>
            <a:ext cx="2600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hiểu:</a:t>
            </a:r>
          </a:p>
        </p:txBody>
      </p:sp>
      <p:pic>
        <p:nvPicPr>
          <p:cNvPr id="7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424970"/>
            <a:ext cx="4334745" cy="343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16082" y="-418921"/>
            <a:ext cx="2315120" cy="315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52918" y="-618710"/>
            <a:ext cx="2328316" cy="35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1902"/>
            <a:ext cx="1718441" cy="187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82958" y="3366075"/>
            <a:ext cx="10266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hỏi 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Nhân vật “ tôi” làm nhiệm vụ gì trong cuộc thi ma ra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tông 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C2AD1F-0139-8C8C-7DC7-CD1156AB1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" y="1961427"/>
            <a:ext cx="2035207" cy="2146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0636" y="-530636"/>
            <a:ext cx="2344080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839" y="5307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372"/>
            <a:ext cx="1418897" cy="19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765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05352" y="257503"/>
            <a:ext cx="6315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248271" y="842278"/>
            <a:ext cx="260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8289" y="1427053"/>
            <a:ext cx="9094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0835" y="2344080"/>
            <a:ext cx="1859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hiểu: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5733" y="4136885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trả lời: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80640" y="4165542"/>
            <a:ext cx="8741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Nhân vật “ tôi” làm nhiệm vụ ngồi trong xe cứu thương, theo sau các vận động viên, phòng khi ai đó cần được chăm sóc y tế.</a:t>
            </a:r>
          </a:p>
        </p:txBody>
      </p:sp>
      <p:pic>
        <p:nvPicPr>
          <p:cNvPr id="12" name="tieng_vo_t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557335" y="5590074"/>
            <a:ext cx="1161907" cy="11619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873" y="2928855"/>
            <a:ext cx="106042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hỏi 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Nhân vật “ tôi” làm nhiệm vụ gì trong cuộc thi ma ra tông 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0593" y="375010"/>
            <a:ext cx="7702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729654" y="977463"/>
            <a:ext cx="3643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4954" y="1655379"/>
            <a:ext cx="9193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3322" y="2363265"/>
            <a:ext cx="2156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hiểu:</a:t>
            </a:r>
          </a:p>
        </p:txBody>
      </p:sp>
      <p:pic>
        <p:nvPicPr>
          <p:cNvPr id="7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765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839" y="5307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0636" y="-530636"/>
            <a:ext cx="2344080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372"/>
            <a:ext cx="1418897" cy="19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18897" y="2968024"/>
            <a:ext cx="1021508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hỏi 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Người chạy cuối cùng có gì đặc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biệt 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C2AD1F-0139-8C8C-7DC7-CD1156AB1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2150719"/>
            <a:ext cx="1483600" cy="1594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0636" y="-530636"/>
            <a:ext cx="2344080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839" y="5307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372"/>
            <a:ext cx="1418897" cy="19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765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05353" y="257503"/>
            <a:ext cx="6456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65895" y="842278"/>
            <a:ext cx="260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0831" y="1427053"/>
            <a:ext cx="9094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  <a:endParaRPr lang="en-US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3599" y="2134939"/>
            <a:ext cx="1859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hiểu: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3377" y="3833409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trả lời: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05352" y="3879575"/>
            <a:ext cx="81884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Đó là một phụ nữ bị tật ở chân, di chuyển rất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khó khăn.</a:t>
            </a:r>
          </a:p>
        </p:txBody>
      </p:sp>
      <p:pic>
        <p:nvPicPr>
          <p:cNvPr id="13" name="tieng_vo_t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 flipV="1">
            <a:off x="4093698" y="5434390"/>
            <a:ext cx="872197" cy="8721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23599" y="2916551"/>
            <a:ext cx="1017518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hỏi 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Người chạy cuối cùng có gì đặc biệt 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0593" y="375010"/>
            <a:ext cx="7702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729654" y="977463"/>
            <a:ext cx="3643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4954" y="1655379"/>
            <a:ext cx="9193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3322" y="2363265"/>
            <a:ext cx="2156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hiểu:</a:t>
            </a:r>
          </a:p>
        </p:txBody>
      </p:sp>
      <p:pic>
        <p:nvPicPr>
          <p:cNvPr id="7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765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839" y="5307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0636" y="-530636"/>
            <a:ext cx="2344080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372"/>
            <a:ext cx="1418897" cy="19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18897" y="2968024"/>
            <a:ext cx="1021508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hỏi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Tìm trong bài những chi tiết miêu tả cảm xúc của nhân vật “ tôi” khi dõi theo người chạy cuối 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C2AD1F-0139-8C8C-7DC7-CD1156AB1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2150719"/>
            <a:ext cx="1483600" cy="1594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0636" y="-530636"/>
            <a:ext cx="2344080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839" y="5307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372"/>
            <a:ext cx="1418897" cy="19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765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14088" y="72837"/>
            <a:ext cx="6130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248271" y="657612"/>
            <a:ext cx="260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6425" y="1269435"/>
            <a:ext cx="9094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841829" y="2161987"/>
            <a:ext cx="1859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hiểu: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091" y="3967089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trả lời: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8998" y="3765679"/>
            <a:ext cx="848879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Nhìn chị chật vật nhích từng bước một, mặt đỏ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bừng như lửa mà tôi nín thở, rồi tự dưng reo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hò: “ Cố lên! Cố lên!”. Tôi vừa sờ sợ, vừa phấn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khích , vừa ngưỡng mộ dõi theo chị…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tieng_vo_t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035552" y="5989318"/>
            <a:ext cx="766689" cy="7666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4091" y="2838069"/>
            <a:ext cx="1072370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hỏi 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Tìm trong bài những chi tiết miêu tả cảm xúc của nhân vật “ tôi” khi dõi theo người chạy cuối cùng.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0593" y="375010"/>
            <a:ext cx="7702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729654" y="977463"/>
            <a:ext cx="3643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4954" y="1655379"/>
            <a:ext cx="9193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3322" y="2363265"/>
            <a:ext cx="2156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hiểu:</a:t>
            </a:r>
          </a:p>
        </p:txBody>
      </p:sp>
      <p:pic>
        <p:nvPicPr>
          <p:cNvPr id="7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765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839" y="5307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0636" y="-530636"/>
            <a:ext cx="2344080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372"/>
            <a:ext cx="1418897" cy="19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18897" y="2968024"/>
            <a:ext cx="1021508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hỏi 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Vì sao hình ảnh người chạy cuối cùng có thể tiếp thêm động lực cho nhân vật “ tôi” mỗi lúc gặp khó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khăn 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C2AD1F-0139-8C8C-7DC7-CD1156AB1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2150719"/>
            <a:ext cx="1483600" cy="1594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0636" y="-530636"/>
            <a:ext cx="2344080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839" y="5307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372"/>
            <a:ext cx="1418897" cy="19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765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05352" y="257503"/>
            <a:ext cx="6130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373858" y="842278"/>
            <a:ext cx="260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0154" y="1454101"/>
            <a:ext cx="9000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6437" y="2346653"/>
            <a:ext cx="1955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hiểu: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1344" y="4365597"/>
            <a:ext cx="8991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Vì đối với “tôi” người phụ nữ khuyết tật ấy là tấm gương sáng về nghị lực và quyết tâm vượt qua khó khăn.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6437" y="4365597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trả lời:</a:t>
            </a:r>
          </a:p>
        </p:txBody>
      </p:sp>
      <p:pic>
        <p:nvPicPr>
          <p:cNvPr id="13" name="tieng_vo_t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 flipV="1">
            <a:off x="870257" y="5760719"/>
            <a:ext cx="1097280" cy="10972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6437" y="3105835"/>
            <a:ext cx="109587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hỏi 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Vì sao hình ảnh người chạy cuối cùng có thể tiếp thêm động lực cho nhân vật “ tôi” mỗi lúc gặp khó khăn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0593" y="375010"/>
            <a:ext cx="7702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729654" y="977463"/>
            <a:ext cx="3643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4954" y="1655379"/>
            <a:ext cx="9193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3322" y="2363265"/>
            <a:ext cx="2156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dung:</a:t>
            </a:r>
            <a:endParaRPr lang="en-US" sz="32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765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839" y="5307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0636" y="-530636"/>
            <a:ext cx="2344080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372"/>
            <a:ext cx="1418897" cy="19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18897" y="2968024"/>
            <a:ext cx="1021508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Có ý chí, có quyết tâm công việc dù khó đến mấy cũng sẽ thành 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C2AD1F-0139-8C8C-7DC7-CD1156AB1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2150719"/>
            <a:ext cx="1483600" cy="1594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32541" y="-232539"/>
            <a:ext cx="2719555" cy="31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78966" y="1097279"/>
            <a:ext cx="7484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552341" y="448222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67718" y="-554352"/>
            <a:ext cx="2469930" cy="357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765679"/>
            <a:ext cx="4108773" cy="284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6400"/>
            <a:ext cx="2711669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72530" y="2785239"/>
            <a:ext cx="872196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Tiếng Việt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đọc 4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 chạy cuối cùng. ( Tiết 2)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2012" y="252247"/>
            <a:ext cx="6133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số 2 Bình Nghi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799" y="5076497"/>
            <a:ext cx="67512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 : TRẦN THỊ THÚY NGA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Lớp: 3C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0636" y="-530636"/>
            <a:ext cx="2344080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839" y="5307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372"/>
            <a:ext cx="1418897" cy="19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765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57656" y="257503"/>
            <a:ext cx="6130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154059" y="842278"/>
            <a:ext cx="260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7102" y="1454101"/>
            <a:ext cx="9179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252165" y="2346653"/>
            <a:ext cx="2109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3771" y="3059668"/>
            <a:ext cx="115123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Tìm những sự vật được so sánh với nhau trong các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câu dưới đây. Chúng được so sánh về đặc điểm gì ?</a:t>
            </a:r>
          </a:p>
          <a:p>
            <a:pPr marL="514350" indent="-514350"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Mặt chị đỏ bừng như lửa.</a:t>
            </a:r>
          </a:p>
          <a:p>
            <a:pPr marL="514350" indent="-514350"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Sợi ruy băng phấp phới như đôi cánh.</a:t>
            </a:r>
          </a:p>
          <a:p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0636" y="-530636"/>
            <a:ext cx="2344080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839" y="5307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372"/>
            <a:ext cx="1418897" cy="19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57656" y="257503"/>
            <a:ext cx="6130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154059" y="842278"/>
            <a:ext cx="260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7102" y="1427053"/>
            <a:ext cx="9179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252165" y="2051692"/>
            <a:ext cx="2109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151" y="4698570"/>
            <a:ext cx="117582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trả lời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 Mặt chị được so sánh với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về đặc điểm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 sắc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 Sợi ruy băng được so sánh với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 cánh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về đặc điểm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tieng_vo_t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315731" y="6078984"/>
            <a:ext cx="681689" cy="6816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8458" y="2636467"/>
            <a:ext cx="113502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Tìm những sự vật được so sánh với nhau trong các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câu dưới đây. Chúng được so sánh về đặc điểm gì ?</a:t>
            </a:r>
          </a:p>
          <a:p>
            <a:pPr marL="514350" indent="-514350"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Mặt chị đỏ bừng như lửa.</a:t>
            </a:r>
          </a:p>
          <a:p>
            <a:pPr marL="514350" indent="-514350"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Sợi ruy băng phấp phới như đôi cánh.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0636" y="-530636"/>
            <a:ext cx="2344080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839" y="5307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372"/>
            <a:ext cx="1418897" cy="19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765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57656" y="257503"/>
            <a:ext cx="6130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154059" y="842278"/>
            <a:ext cx="260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7102" y="1454101"/>
            <a:ext cx="9179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252165" y="2346653"/>
            <a:ext cx="2109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3771" y="3059668"/>
            <a:ext cx="11512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Xếp các bộ phận của mỗi câu trên vào ô trống thích hợp trong bảng sau:</a:t>
            </a:r>
          </a:p>
          <a:p>
            <a:endParaRPr lang="en-US" sz="32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83771" y="4111168"/>
          <a:ext cx="10234694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256"/>
                <a:gridCol w="2620146"/>
                <a:gridCol w="2620146"/>
                <a:gridCol w="26201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ea typeface="SwitzerlandCondensed" pitchFamily="34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aseline="0" dirty="0" smtClean="0">
                          <a:latin typeface="Times New Roman" pitchFamily="18" charset="0"/>
                          <a:ea typeface="SwitzerlandCondensed" pitchFamily="34" charset="0"/>
                          <a:cs typeface="Times New Roman" pitchFamily="18" charset="0"/>
                        </a:rPr>
                        <a:t> vật 1</a:t>
                      </a:r>
                      <a:endParaRPr lang="en-US" sz="2800" dirty="0">
                        <a:latin typeface="Times New Roman" pitchFamily="18" charset="0"/>
                        <a:ea typeface="SwitzerlandCondense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ea typeface="SwitzerlandCondensed" pitchFamily="34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ea typeface="SwitzerlandCondensed" pitchFamily="34" charset="0"/>
                          <a:cs typeface="Times New Roman" pitchFamily="18" charset="0"/>
                        </a:rPr>
                        <a:t> điểm</a:t>
                      </a:r>
                      <a:endParaRPr lang="en-US" sz="2800" dirty="0">
                        <a:latin typeface="Times New Roman" pitchFamily="18" charset="0"/>
                        <a:ea typeface="SwitzerlandCondense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ea typeface="SwitzerlandCondensed" pitchFamily="34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latin typeface="Times New Roman" pitchFamily="18" charset="0"/>
                          <a:ea typeface="SwitzerlandCondensed" pitchFamily="34" charset="0"/>
                          <a:cs typeface="Times New Roman" pitchFamily="18" charset="0"/>
                        </a:rPr>
                        <a:t> so sánh</a:t>
                      </a:r>
                      <a:endParaRPr lang="en-US" sz="2800" dirty="0">
                        <a:latin typeface="Times New Roman" pitchFamily="18" charset="0"/>
                        <a:ea typeface="SwitzerlandCondense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ea typeface="SwitzerlandCondensed" pitchFamily="34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aseline="0" dirty="0" smtClean="0">
                          <a:latin typeface="Times New Roman" pitchFamily="18" charset="0"/>
                          <a:ea typeface="SwitzerlandCondensed" pitchFamily="34" charset="0"/>
                          <a:cs typeface="Times New Roman" pitchFamily="18" charset="0"/>
                        </a:rPr>
                        <a:t> vật 2</a:t>
                      </a:r>
                      <a:endParaRPr lang="en-US" sz="2800" dirty="0">
                        <a:latin typeface="Times New Roman" pitchFamily="18" charset="0"/>
                        <a:ea typeface="SwitzerlandCondense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ea typeface="SwitzerlandCondense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ea typeface="SwitzerlandCondense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ea typeface="SwitzerlandCondense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ea typeface="SwitzerlandCondense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0636" y="-530636"/>
            <a:ext cx="2344080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839" y="5307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372"/>
            <a:ext cx="1418897" cy="19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765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57656" y="257503"/>
            <a:ext cx="6130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154059" y="842278"/>
            <a:ext cx="260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7102" y="1454101"/>
            <a:ext cx="9179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783772" y="2474893"/>
            <a:ext cx="2109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3772" y="4267312"/>
            <a:ext cx="2268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trả lời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18897" y="4950372"/>
          <a:ext cx="898241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629"/>
                <a:gridCol w="1927274"/>
                <a:gridCol w="2011680"/>
                <a:gridCol w="22508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vật 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điểm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so sánh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vật 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a) Mặt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chị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đỏ bừng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b) Sợi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ruy băng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phấp phới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cánh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tieng_vo_t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1092087" y="2270127"/>
            <a:ext cx="789541" cy="7895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3771" y="3205483"/>
            <a:ext cx="1070308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Xếp các bộ phận của mỗi câu trên vào ô trống thích hợp trong bảng sau:</a:t>
            </a:r>
          </a:p>
          <a:p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0636" y="-530636"/>
            <a:ext cx="2344080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839" y="5307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372"/>
            <a:ext cx="1418897" cy="19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765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57656" y="257503"/>
            <a:ext cx="6130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154059" y="842278"/>
            <a:ext cx="260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7102" y="1454101"/>
            <a:ext cx="9179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252165" y="2346653"/>
            <a:ext cx="2109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3771" y="3059668"/>
            <a:ext cx="11512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Tìm các câu khiến trong bài đọc.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0636" y="-530636"/>
            <a:ext cx="2344080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839" y="5307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372"/>
            <a:ext cx="1418897" cy="19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765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57656" y="257503"/>
            <a:ext cx="6130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154059" y="842278"/>
            <a:ext cx="260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7102" y="1454101"/>
            <a:ext cx="9179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252165" y="2346653"/>
            <a:ext cx="2109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8054" y="4113687"/>
            <a:ext cx="8819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trả lời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Anh lái xe chầm chậm thôi nhé!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Cố lên! Cố lên!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tieng_vo_t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968054" y="5916059"/>
            <a:ext cx="941941" cy="9419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00332" y="3180904"/>
            <a:ext cx="7502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Tìm các câu khiến trong bài đọc.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1573" y="375010"/>
            <a:ext cx="6664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928733" y="1005630"/>
            <a:ext cx="260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8462" y="1683547"/>
            <a:ext cx="91580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Người chạy cuối cùng ( Tiết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1240" y="2396360"/>
            <a:ext cx="3725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1462" y="-384149"/>
            <a:ext cx="2719555" cy="34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77715" y="-9989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902" y="4209393"/>
            <a:ext cx="3338657" cy="23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23793"/>
            <a:ext cx="1450428" cy="173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71240" y="4797017"/>
            <a:ext cx="8402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 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5303" y="2719555"/>
            <a:ext cx="7551132" cy="3807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4149" y="-384149"/>
            <a:ext cx="2719555" cy="34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978" y="2486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23793"/>
            <a:ext cx="1450428" cy="173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902" y="4209393"/>
            <a:ext cx="3338657" cy="23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3029" y="365760"/>
            <a:ext cx="7047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322871" y="970671"/>
            <a:ext cx="260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30" y="1575582"/>
            <a:ext cx="9550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cùng( Tiết 2)</a:t>
            </a:r>
          </a:p>
        </p:txBody>
      </p:sp>
      <p:pic>
        <p:nvPicPr>
          <p:cNvPr id="26626" name="Picture 2" descr=" 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9764" y="2318448"/>
            <a:ext cx="7858808" cy="378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4149" y="-384149"/>
            <a:ext cx="2719555" cy="34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978" y="2486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902" y="4209393"/>
            <a:ext cx="3338657" cy="23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23793"/>
            <a:ext cx="1450428" cy="173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87852" y="229298"/>
            <a:ext cx="6190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895557" y="773723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9477" y="1358498"/>
            <a:ext cx="9495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cùng( Tiết 2)</a:t>
            </a:r>
          </a:p>
        </p:txBody>
      </p:sp>
      <p:pic>
        <p:nvPicPr>
          <p:cNvPr id="1026" name="Picture 2" descr="Các giải thể thao người khuyết tật toàn quốc năm 2020 kết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8628" y="2412123"/>
            <a:ext cx="7290919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860331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XIN CHÂN THÀNH CẢM ƠN </a:t>
            </a:r>
          </a:p>
          <a:p>
            <a:pPr algn="ctr"/>
            <a:r>
              <a:rPr lang="vi-VN" sz="4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QUÝ THẦY CÔ GIÁO VÀ CÁC EM</a:t>
            </a:r>
            <a:r>
              <a:rPr lang="en-US" sz="4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 HỌC SINH</a:t>
            </a:r>
            <a:endParaRPr lang="en-US" sz="40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504"/>
            <a:ext cx="12454759" cy="789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5651" y="984738"/>
            <a:ext cx="2300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042" y="3456500"/>
            <a:ext cx="4272456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93481" y="5776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51033" y="-384149"/>
            <a:ext cx="2719555" cy="34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4" y="3977345"/>
            <a:ext cx="2239833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00997" y="604911"/>
            <a:ext cx="6286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10" name="Picture 10" descr="tumblr_m5gspumedh1rx3htoo1_100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2617" y="4914206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9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7062" y="18669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9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5600" y="3196883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9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855" y="4149383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15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92" y="18669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15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501095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15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9828" y="4149383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Ò CHƠI VẬN ĐỘNG A Ram Sam Sam song for kid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Thứ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bảy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ngày 16 tháng12 năm 2023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9457" y="984738"/>
            <a:ext cx="320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pic>
        <p:nvPicPr>
          <p:cNvPr id="5" name="Picture 4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042" y="3456500"/>
            <a:ext cx="4272456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93481" y="5776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4" y="3977345"/>
            <a:ext cx="2239833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4147" y="-397015"/>
            <a:ext cx="2719555" cy="34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53551" y="1690690"/>
            <a:ext cx="10200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C2AD1F-0139-8C8C-7DC7-CD1156AB1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50" y="2398577"/>
            <a:ext cx="5191915" cy="3355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4110" y="375010"/>
            <a:ext cx="804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ngày16 tháng12 năm 2023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493172" y="989864"/>
            <a:ext cx="4242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7109" y="1592317"/>
            <a:ext cx="9228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5238" y="2471823"/>
            <a:ext cx="2600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hiểu:</a:t>
            </a:r>
          </a:p>
        </p:txBody>
      </p:sp>
      <p:pic>
        <p:nvPicPr>
          <p:cNvPr id="7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424970"/>
            <a:ext cx="4334745" cy="343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16082" y="-418921"/>
            <a:ext cx="2315120" cy="315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52918" y="-618710"/>
            <a:ext cx="2328316" cy="35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1902"/>
            <a:ext cx="1718441" cy="187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82958" y="3366075"/>
            <a:ext cx="10266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hỏi 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Nhân vật “ tôi” làm nhiệm vụ gì trong cuộc thi ma ra tông?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C2AD1F-0139-8C8C-7DC7-CD1156AB1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" y="1961427"/>
            <a:ext cx="2035207" cy="2146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Thứ bảy ngày 16 tháng12 năm 2023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8122" y="1513243"/>
            <a:ext cx="9665677" cy="801879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</a:t>
            </a:r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 4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: Người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chạy cuối cùng ( Tiết 2)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2676" y="928468"/>
            <a:ext cx="294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pic>
        <p:nvPicPr>
          <p:cNvPr id="5" name="Picture 4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042" y="3456500"/>
            <a:ext cx="4281429" cy="340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71535" y="-632010"/>
            <a:ext cx="2633274" cy="380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4" y="3977345"/>
            <a:ext cx="2239833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2635" y="-548427"/>
            <a:ext cx="2063829" cy="316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16082" y="-418921"/>
            <a:ext cx="2315120" cy="315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68482" y="-266521"/>
            <a:ext cx="2315120" cy="315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06717" y="2981544"/>
            <a:ext cx="8553157" cy="155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hỏi 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Nhân vật “ tôi” làm nhiệm vụ gì trong cuộc thi ma ra tông 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Câu hỏi 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Người chạy cuối cùng có gì đặc biệt ?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C2AD1F-0139-8C8C-7DC7-CD1156AB1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3" y="1832269"/>
            <a:ext cx="1674055" cy="19432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06717" y="2219123"/>
            <a:ext cx="1859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hiểu: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159" y="485368"/>
            <a:ext cx="8428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603530" y="1070143"/>
            <a:ext cx="3186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2317" y="1699314"/>
            <a:ext cx="8775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Bước chạy cuối cùng ( Tiết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6034" y="2706689"/>
            <a:ext cx="1859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hiểu: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9159" y="3547967"/>
            <a:ext cx="7725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860" y="3551093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70899" y="-427151"/>
            <a:ext cx="2452312" cy="31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4147" y="-397015"/>
            <a:ext cx="2719555" cy="34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3890"/>
            <a:ext cx="1592317" cy="214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06769" y="3291464"/>
            <a:ext cx="9608234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Câu hỏi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Nhân vật “ tôi” làm nhiệm vụ gì trong cuộc thi ma ra tông?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Câu hỏi 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Người chạy cuối cùng có gì đặc biệt?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Câu hỏi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Tìm trong bài những chi tiết miêu tả cảm xúc của nhân vật “ tôi” khi dõi theo người chạy cuối cùng.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C2AD1F-0139-8C8C-7DC7-CD1156AB1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8" y="1754623"/>
            <a:ext cx="1614056" cy="1904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0593" y="375010"/>
            <a:ext cx="7702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bảy ngày 16 tháng12 năm 2023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729654" y="977463"/>
            <a:ext cx="3643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4954" y="1655379"/>
            <a:ext cx="9193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Người chạy cuối cùng ( Tiết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3322" y="2363265"/>
            <a:ext cx="2156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hiểu:</a:t>
            </a:r>
          </a:p>
        </p:txBody>
      </p:sp>
      <p:pic>
        <p:nvPicPr>
          <p:cNvPr id="7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3765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3839" y="5307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0636" y="-530636"/>
            <a:ext cx="2344080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372"/>
            <a:ext cx="1418897" cy="19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18897" y="2968024"/>
            <a:ext cx="10215085" cy="370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Câu hỏi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Nhân vật “ tôi” làm nhiệm vụ gì trong cuộc thi ma ra tông?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Câu hỏi 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Người chạy cuối cùng có gì đặc biệt?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Câu hỏi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Tìm trong bài những chi tiết miêu tả cảm xúc của nhân vật “ tôi” khi dõi theo người chạy cuối cùng.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Câu hỏi 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Vì sao hình ảnh người chạy cuối cùng có thể tiếp thêm động lực cho nhân vật “ tôi” mỗi lúc gặp khó khăn?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C2AD1F-0139-8C8C-7DC7-CD1156AB1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2150719"/>
            <a:ext cx="1483600" cy="1594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1457</Words>
  <Application>Microsoft Macintosh PowerPoint</Application>
  <PresentationFormat>Custom</PresentationFormat>
  <Paragraphs>174</Paragraphs>
  <Slides>29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Võ Nguyễn Phúc Hưng</dc:creator>
  <cp:lastModifiedBy>Admin</cp:lastModifiedBy>
  <cp:revision>80</cp:revision>
  <dcterms:created xsi:type="dcterms:W3CDTF">2022-10-17T04:13:06Z</dcterms:created>
  <dcterms:modified xsi:type="dcterms:W3CDTF">2023-12-15T04:37:41Z</dcterms:modified>
</cp:coreProperties>
</file>