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7"/>
  </p:notesMasterIdLst>
  <p:sldIdLst>
    <p:sldId id="277" r:id="rId2"/>
    <p:sldId id="279" r:id="rId3"/>
    <p:sldId id="269" r:id="rId4"/>
    <p:sldId id="280" r:id="rId5"/>
    <p:sldId id="271" r:id="rId6"/>
    <p:sldId id="282" r:id="rId7"/>
    <p:sldId id="283" r:id="rId8"/>
    <p:sldId id="284" r:id="rId9"/>
    <p:sldId id="286" r:id="rId10"/>
    <p:sldId id="287" r:id="rId11"/>
    <p:sldId id="288" r:id="rId12"/>
    <p:sldId id="298" r:id="rId13"/>
    <p:sldId id="289" r:id="rId14"/>
    <p:sldId id="290" r:id="rId15"/>
    <p:sldId id="291" r:id="rId16"/>
    <p:sldId id="273" r:id="rId17"/>
    <p:sldId id="295" r:id="rId18"/>
    <p:sldId id="293" r:id="rId19"/>
    <p:sldId id="296" r:id="rId20"/>
    <p:sldId id="292" r:id="rId21"/>
    <p:sldId id="262" r:id="rId22"/>
    <p:sldId id="272" r:id="rId23"/>
    <p:sldId id="268" r:id="rId24"/>
    <p:sldId id="297" r:id="rId25"/>
    <p:sldId id="265" r:id="rId26"/>
  </p:sldIdLst>
  <p:sldSz cx="9144000" cy="6858000" type="screen4x3"/>
  <p:notesSz cx="6858000" cy="9144000"/>
  <p:embeddedFontLst>
    <p:embeddedFont>
      <p:font typeface="Calibri" pitchFamily="34" charset="0"/>
      <p:regular r:id="rId28"/>
      <p:bold r:id="rId29"/>
      <p:italic r:id="rId30"/>
      <p:boldItalic r:id="rId31"/>
    </p:embeddedFont>
    <p:embeddedFont>
      <p:font typeface="Calibri Light" charset="0"/>
      <p:regular r:id="rId32"/>
      <p:italic r:id="rId33"/>
    </p:embeddedFont>
    <p:embeddedFont>
      <p:font typeface="Arial Rounded MT Bold" pitchFamily="34" charset="0"/>
      <p:regular r:id="rId34"/>
    </p:embeddedFont>
    <p:embeddedFont>
      <p:font typeface="Arial-SGK-TV"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EAFA"/>
    <a:srgbClr val="F8CBAD"/>
    <a:srgbClr val="FDD09E"/>
    <a:srgbClr val="78CDD1"/>
    <a:srgbClr val="FFFFFF"/>
    <a:srgbClr val="0CAE4C"/>
    <a:srgbClr val="D3EAD4"/>
    <a:srgbClr val="1D90D0"/>
    <a:srgbClr val="F7931C"/>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85" autoAdjust="0"/>
    <p:restoredTop sz="94660"/>
  </p:normalViewPr>
  <p:slideViewPr>
    <p:cSldViewPr snapToGrid="0">
      <p:cViewPr>
        <p:scale>
          <a:sx n="81" d="100"/>
          <a:sy n="81" d="100"/>
        </p:scale>
        <p:origin x="-11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6DF4EC-C5B4-4C54-955F-07C57CE0159C}" type="datetimeFigureOut">
              <a:rPr lang="en-US" smtClean="0"/>
              <a:t>14/11/2024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ED969D-F59E-440E-85F9-B689AD8C5588}" type="slidenum">
              <a:rPr lang="en-US" smtClean="0"/>
              <a:t>‹#›</a:t>
            </a:fld>
            <a:endParaRPr lang="en-US"/>
          </a:p>
        </p:txBody>
      </p:sp>
    </p:spTree>
    <p:extLst>
      <p:ext uri="{BB962C8B-B14F-4D97-AF65-F5344CB8AC3E}">
        <p14:creationId xmlns:p14="http://schemas.microsoft.com/office/powerpoint/2010/main" val="1601177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EC8A8A-6F8B-4AF7-A924-9DFE5A330B20}" type="slidenum">
              <a:rPr lang="en-US" smtClean="0"/>
              <a:t>3</a:t>
            </a:fld>
            <a:endParaRPr lang="en-US"/>
          </a:p>
        </p:txBody>
      </p:sp>
    </p:spTree>
    <p:extLst>
      <p:ext uri="{BB962C8B-B14F-4D97-AF65-F5344CB8AC3E}">
        <p14:creationId xmlns:p14="http://schemas.microsoft.com/office/powerpoint/2010/main" val="2372700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C8A8A-6F8B-4AF7-A924-9DFE5A330B20}" type="slidenum">
              <a:rPr lang="en-US" smtClean="0"/>
              <a:t>16</a:t>
            </a:fld>
            <a:endParaRPr lang="en-US"/>
          </a:p>
        </p:txBody>
      </p:sp>
    </p:spTree>
    <p:extLst>
      <p:ext uri="{BB962C8B-B14F-4D97-AF65-F5344CB8AC3E}">
        <p14:creationId xmlns:p14="http://schemas.microsoft.com/office/powerpoint/2010/main" val="153203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C8A8A-6F8B-4AF7-A924-9DFE5A330B20}" type="slidenum">
              <a:rPr lang="en-US" smtClean="0"/>
              <a:t>19</a:t>
            </a:fld>
            <a:endParaRPr lang="en-US"/>
          </a:p>
        </p:txBody>
      </p:sp>
    </p:spTree>
    <p:extLst>
      <p:ext uri="{BB962C8B-B14F-4D97-AF65-F5344CB8AC3E}">
        <p14:creationId xmlns:p14="http://schemas.microsoft.com/office/powerpoint/2010/main" val="153203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526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81A189B-8FC2-49C8-B672-E11AC4F9A842}" type="datetimeFigureOut">
              <a:rPr lang="en-US" smtClean="0"/>
              <a:t>14/11/2024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B96B7F9-2554-41AD-B077-E7C7FC30147E}" type="slidenum">
              <a:rPr lang="en-US" smtClean="0"/>
              <a:t>‹#›</a:t>
            </a:fld>
            <a:endParaRPr lang="en-US"/>
          </a:p>
        </p:txBody>
      </p:sp>
    </p:spTree>
    <p:extLst>
      <p:ext uri="{BB962C8B-B14F-4D97-AF65-F5344CB8AC3E}">
        <p14:creationId xmlns:p14="http://schemas.microsoft.com/office/powerpoint/2010/main" val="353603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81A189B-8FC2-49C8-B672-E11AC4F9A842}" type="datetimeFigureOut">
              <a:rPr lang="en-US" smtClean="0"/>
              <a:t>14/11/2024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B96B7F9-2554-41AD-B077-E7C7FC30147E}" type="slidenum">
              <a:rPr lang="en-US" smtClean="0"/>
              <a:t>‹#›</a:t>
            </a:fld>
            <a:endParaRPr lang="en-US"/>
          </a:p>
        </p:txBody>
      </p:sp>
    </p:spTree>
    <p:extLst>
      <p:ext uri="{BB962C8B-B14F-4D97-AF65-F5344CB8AC3E}">
        <p14:creationId xmlns:p14="http://schemas.microsoft.com/office/powerpoint/2010/main" val="3168114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2959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864D30-42DC-4542-81D3-4F58E777823E}" type="datetimeFigureOut">
              <a:rPr lang="en-US" smtClean="0"/>
              <a:t>14/11/2024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FA429-E65A-414F-8F01-96CAD2782B19}" type="slidenum">
              <a:rPr lang="en-US" smtClean="0"/>
              <a:t>‹#›</a:t>
            </a:fld>
            <a:endParaRPr lang="en-US"/>
          </a:p>
        </p:txBody>
      </p:sp>
    </p:spTree>
    <p:extLst>
      <p:ext uri="{BB962C8B-B14F-4D97-AF65-F5344CB8AC3E}">
        <p14:creationId xmlns:p14="http://schemas.microsoft.com/office/powerpoint/2010/main" val="20058214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864D30-42DC-4542-81D3-4F58E777823E}" type="datetimeFigureOut">
              <a:rPr lang="en-US" smtClean="0"/>
              <a:t>14/11/2024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FA429-E65A-414F-8F01-96CAD2782B19}" type="slidenum">
              <a:rPr lang="en-US" smtClean="0"/>
              <a:t>‹#›</a:t>
            </a:fld>
            <a:endParaRPr lang="en-US"/>
          </a:p>
        </p:txBody>
      </p:sp>
    </p:spTree>
    <p:extLst>
      <p:ext uri="{BB962C8B-B14F-4D97-AF65-F5344CB8AC3E}">
        <p14:creationId xmlns:p14="http://schemas.microsoft.com/office/powerpoint/2010/main" val="3816311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2411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81A189B-8FC2-49C8-B672-E11AC4F9A842}" type="datetimeFigureOut">
              <a:rPr lang="en-US" smtClean="0"/>
              <a:t>14/11/2024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B96B7F9-2554-41AD-B077-E7C7FC30147E}" type="slidenum">
              <a:rPr lang="en-US" smtClean="0"/>
              <a:t>‹#›</a:t>
            </a:fld>
            <a:endParaRPr lang="en-US"/>
          </a:p>
        </p:txBody>
      </p:sp>
    </p:spTree>
    <p:extLst>
      <p:ext uri="{BB962C8B-B14F-4D97-AF65-F5344CB8AC3E}">
        <p14:creationId xmlns:p14="http://schemas.microsoft.com/office/powerpoint/2010/main" val="1806814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81A189B-8FC2-49C8-B672-E11AC4F9A842}" type="datetimeFigureOut">
              <a:rPr lang="en-US" smtClean="0"/>
              <a:t>14/11/2024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7B96B7F9-2554-41AD-B077-E7C7FC30147E}" type="slidenum">
              <a:rPr lang="en-US" smtClean="0"/>
              <a:t>‹#›</a:t>
            </a:fld>
            <a:endParaRPr lang="en-US"/>
          </a:p>
        </p:txBody>
      </p:sp>
    </p:spTree>
    <p:extLst>
      <p:ext uri="{BB962C8B-B14F-4D97-AF65-F5344CB8AC3E}">
        <p14:creationId xmlns:p14="http://schemas.microsoft.com/office/powerpoint/2010/main" val="2741163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C81A189B-8FC2-49C8-B672-E11AC4F9A842}" type="datetimeFigureOut">
              <a:rPr lang="en-US" smtClean="0"/>
              <a:t>14/11/2024</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7B96B7F9-2554-41AD-B077-E7C7FC30147E}" type="slidenum">
              <a:rPr lang="en-US" smtClean="0"/>
              <a:t>‹#›</a:t>
            </a:fld>
            <a:endParaRPr lang="en-US"/>
          </a:p>
        </p:txBody>
      </p:sp>
    </p:spTree>
    <p:extLst>
      <p:ext uri="{BB962C8B-B14F-4D97-AF65-F5344CB8AC3E}">
        <p14:creationId xmlns:p14="http://schemas.microsoft.com/office/powerpoint/2010/main" val="3518026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81A189B-8FC2-49C8-B672-E11AC4F9A842}" type="datetimeFigureOut">
              <a:rPr lang="en-US" smtClean="0"/>
              <a:t>14/11/2024</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7B96B7F9-2554-41AD-B077-E7C7FC30147E}" type="slidenum">
              <a:rPr lang="en-US" smtClean="0"/>
              <a:t>‹#›</a:t>
            </a:fld>
            <a:endParaRPr lang="en-US"/>
          </a:p>
        </p:txBody>
      </p:sp>
    </p:spTree>
    <p:extLst>
      <p:ext uri="{BB962C8B-B14F-4D97-AF65-F5344CB8AC3E}">
        <p14:creationId xmlns:p14="http://schemas.microsoft.com/office/powerpoint/2010/main" val="3191274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C81A189B-8FC2-49C8-B672-E11AC4F9A842}" type="datetimeFigureOut">
              <a:rPr lang="en-US" smtClean="0"/>
              <a:t>14/11/2024</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7B96B7F9-2554-41AD-B077-E7C7FC30147E}" type="slidenum">
              <a:rPr lang="en-US" smtClean="0"/>
              <a:t>‹#›</a:t>
            </a:fld>
            <a:endParaRPr lang="en-US"/>
          </a:p>
        </p:txBody>
      </p:sp>
    </p:spTree>
    <p:extLst>
      <p:ext uri="{BB962C8B-B14F-4D97-AF65-F5344CB8AC3E}">
        <p14:creationId xmlns:p14="http://schemas.microsoft.com/office/powerpoint/2010/main" val="388070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81A189B-8FC2-49C8-B672-E11AC4F9A842}" type="datetimeFigureOut">
              <a:rPr lang="en-US" smtClean="0"/>
              <a:t>14/11/2024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7B96B7F9-2554-41AD-B077-E7C7FC30147E}" type="slidenum">
              <a:rPr lang="en-US" smtClean="0"/>
              <a:t>‹#›</a:t>
            </a:fld>
            <a:endParaRPr lang="en-US"/>
          </a:p>
        </p:txBody>
      </p:sp>
    </p:spTree>
    <p:extLst>
      <p:ext uri="{BB962C8B-B14F-4D97-AF65-F5344CB8AC3E}">
        <p14:creationId xmlns:p14="http://schemas.microsoft.com/office/powerpoint/2010/main" val="87428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81A189B-8FC2-49C8-B672-E11AC4F9A842}" type="datetimeFigureOut">
              <a:rPr lang="en-US" smtClean="0"/>
              <a:t>14/11/2024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7B96B7F9-2554-41AD-B077-E7C7FC30147E}" type="slidenum">
              <a:rPr lang="en-US" smtClean="0"/>
              <a:t>‹#›</a:t>
            </a:fld>
            <a:endParaRPr lang="en-US"/>
          </a:p>
        </p:txBody>
      </p:sp>
    </p:spTree>
    <p:extLst>
      <p:ext uri="{BB962C8B-B14F-4D97-AF65-F5344CB8AC3E}">
        <p14:creationId xmlns:p14="http://schemas.microsoft.com/office/powerpoint/2010/main" val="769288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62335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8"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4"/>
          <p:cNvSpPr>
            <a:spLocks noChangeArrowheads="1" noChangeShapeType="1" noTextEdit="1"/>
          </p:cNvSpPr>
          <p:nvPr/>
        </p:nvSpPr>
        <p:spPr bwMode="auto">
          <a:xfrm>
            <a:off x="2590800" y="1143000"/>
            <a:ext cx="5105400" cy="4343400"/>
          </a:xfrm>
          <a:prstGeom prst="rect">
            <a:avLst/>
          </a:prstGeom>
        </p:spPr>
        <p:txBody>
          <a:bodyPr spcFirstLastPara="1" wrap="none" fromWordArt="1">
            <a:prstTxWarp prst="textArchUp">
              <a:avLst>
                <a:gd name="adj" fmla="val 10800004"/>
              </a:avLst>
            </a:prstTxWarp>
          </a:bodyPr>
          <a:lstStyle/>
          <a:p>
            <a:pPr algn="ctr" fontAlgn="base">
              <a:spcBef>
                <a:spcPct val="0"/>
              </a:spcBef>
              <a:spcAft>
                <a:spcPct val="0"/>
              </a:spcAft>
            </a:pPr>
            <a:r>
              <a:rPr lang="en-US" sz="4800" kern="10" dirty="0" err="1" smtClean="0">
                <a:ln w="9525">
                  <a:solidFill>
                    <a:srgbClr val="000000"/>
                  </a:solidFill>
                  <a:round/>
                  <a:headEnd/>
                  <a:tailEnd/>
                </a:ln>
                <a:solidFill>
                  <a:srgbClr val="FFFFFF"/>
                </a:solidFill>
                <a:latin typeface="Times New Roman"/>
                <a:cs typeface="Times New Roman"/>
              </a:rPr>
              <a:t>Xin</a:t>
            </a:r>
            <a:r>
              <a:rPr lang="en-US" sz="4800" kern="10" dirty="0" smtClean="0">
                <a:ln w="9525">
                  <a:solidFill>
                    <a:srgbClr val="000000"/>
                  </a:solidFill>
                  <a:round/>
                  <a:headEnd/>
                  <a:tailEnd/>
                </a:ln>
                <a:solidFill>
                  <a:srgbClr val="FFFFFF"/>
                </a:solidFill>
                <a:latin typeface="Times New Roman"/>
                <a:cs typeface="Times New Roman"/>
              </a:rPr>
              <a:t> </a:t>
            </a:r>
            <a:r>
              <a:rPr lang="en-US" sz="4800" kern="10" dirty="0" err="1" smtClean="0">
                <a:ln w="9525">
                  <a:solidFill>
                    <a:srgbClr val="000000"/>
                  </a:solidFill>
                  <a:round/>
                  <a:headEnd/>
                  <a:tailEnd/>
                </a:ln>
                <a:solidFill>
                  <a:srgbClr val="FFFFFF"/>
                </a:solidFill>
                <a:latin typeface="Times New Roman"/>
                <a:cs typeface="Times New Roman"/>
              </a:rPr>
              <a:t>chào</a:t>
            </a:r>
            <a:r>
              <a:rPr lang="en-US" sz="4800" kern="10" dirty="0" smtClean="0">
                <a:ln w="9525">
                  <a:solidFill>
                    <a:srgbClr val="000000"/>
                  </a:solidFill>
                  <a:round/>
                  <a:headEnd/>
                  <a:tailEnd/>
                </a:ln>
                <a:solidFill>
                  <a:srgbClr val="FFFFFF"/>
                </a:solidFill>
                <a:latin typeface="Times New Roman"/>
                <a:cs typeface="Times New Roman"/>
              </a:rPr>
              <a:t> </a:t>
            </a:r>
            <a:r>
              <a:rPr lang="en-US" sz="4800" kern="10" dirty="0" err="1" smtClean="0">
                <a:ln w="9525">
                  <a:solidFill>
                    <a:srgbClr val="000000"/>
                  </a:solidFill>
                  <a:round/>
                  <a:headEnd/>
                  <a:tailEnd/>
                </a:ln>
                <a:solidFill>
                  <a:srgbClr val="FFFFFF"/>
                </a:solidFill>
                <a:latin typeface="Times New Roman"/>
                <a:cs typeface="Times New Roman"/>
              </a:rPr>
              <a:t>mừng</a:t>
            </a:r>
            <a:r>
              <a:rPr lang="en-US" sz="4800" kern="10" dirty="0" smtClean="0">
                <a:ln w="9525">
                  <a:solidFill>
                    <a:srgbClr val="000000"/>
                  </a:solidFill>
                  <a:round/>
                  <a:headEnd/>
                  <a:tailEnd/>
                </a:ln>
                <a:solidFill>
                  <a:srgbClr val="FFFFFF"/>
                </a:solidFill>
                <a:latin typeface="Times New Roman"/>
                <a:cs typeface="Times New Roman"/>
              </a:rPr>
              <a:t> </a:t>
            </a:r>
            <a:r>
              <a:rPr lang="en-US" sz="4800" kern="10" dirty="0" err="1" smtClean="0">
                <a:ln w="9525">
                  <a:solidFill>
                    <a:srgbClr val="000000"/>
                  </a:solidFill>
                  <a:round/>
                  <a:headEnd/>
                  <a:tailEnd/>
                </a:ln>
                <a:solidFill>
                  <a:srgbClr val="FFFFFF"/>
                </a:solidFill>
                <a:latin typeface="Times New Roman"/>
                <a:cs typeface="Times New Roman"/>
              </a:rPr>
              <a:t>thầy</a:t>
            </a:r>
            <a:r>
              <a:rPr lang="en-US" sz="4800" kern="10" dirty="0" smtClean="0">
                <a:ln w="9525">
                  <a:solidFill>
                    <a:srgbClr val="000000"/>
                  </a:solidFill>
                  <a:round/>
                  <a:headEnd/>
                  <a:tailEnd/>
                </a:ln>
                <a:solidFill>
                  <a:srgbClr val="FFFFFF"/>
                </a:solidFill>
                <a:latin typeface="Times New Roman"/>
                <a:cs typeface="Times New Roman"/>
              </a:rPr>
              <a:t>, </a:t>
            </a:r>
            <a:r>
              <a:rPr lang="en-US" sz="4800" kern="10" dirty="0" err="1" smtClean="0">
                <a:ln w="9525">
                  <a:solidFill>
                    <a:srgbClr val="000000"/>
                  </a:solidFill>
                  <a:round/>
                  <a:headEnd/>
                  <a:tailEnd/>
                </a:ln>
                <a:solidFill>
                  <a:srgbClr val="FFFFFF"/>
                </a:solidFill>
                <a:latin typeface="Times New Roman"/>
                <a:cs typeface="Times New Roman"/>
              </a:rPr>
              <a:t>cô</a:t>
            </a:r>
            <a:r>
              <a:rPr lang="en-US" sz="4800" kern="10" dirty="0" smtClean="0">
                <a:ln w="9525">
                  <a:solidFill>
                    <a:srgbClr val="000000"/>
                  </a:solidFill>
                  <a:round/>
                  <a:headEnd/>
                  <a:tailEnd/>
                </a:ln>
                <a:solidFill>
                  <a:srgbClr val="FFFFFF"/>
                </a:solidFill>
                <a:latin typeface="Times New Roman"/>
                <a:cs typeface="Times New Roman"/>
              </a:rPr>
              <a:t> </a:t>
            </a:r>
            <a:r>
              <a:rPr lang="en-US" sz="4800" kern="10" dirty="0" err="1" smtClean="0">
                <a:ln w="9525">
                  <a:solidFill>
                    <a:srgbClr val="000000"/>
                  </a:solidFill>
                  <a:round/>
                  <a:headEnd/>
                  <a:tailEnd/>
                </a:ln>
                <a:solidFill>
                  <a:srgbClr val="FFFFFF"/>
                </a:solidFill>
                <a:latin typeface="Times New Roman"/>
                <a:cs typeface="Times New Roman"/>
              </a:rPr>
              <a:t>và</a:t>
            </a:r>
            <a:r>
              <a:rPr lang="en-US" sz="4800" kern="10" dirty="0" smtClean="0">
                <a:ln w="9525">
                  <a:solidFill>
                    <a:srgbClr val="000000"/>
                  </a:solidFill>
                  <a:round/>
                  <a:headEnd/>
                  <a:tailEnd/>
                </a:ln>
                <a:solidFill>
                  <a:srgbClr val="FFFFFF"/>
                </a:solidFill>
                <a:latin typeface="Times New Roman"/>
                <a:cs typeface="Times New Roman"/>
              </a:rPr>
              <a:t> </a:t>
            </a:r>
            <a:r>
              <a:rPr lang="en-US" sz="4800" kern="10" dirty="0" err="1" smtClean="0">
                <a:ln w="9525">
                  <a:solidFill>
                    <a:srgbClr val="000000"/>
                  </a:solidFill>
                  <a:round/>
                  <a:headEnd/>
                  <a:tailEnd/>
                </a:ln>
                <a:solidFill>
                  <a:srgbClr val="FFFFFF"/>
                </a:solidFill>
                <a:latin typeface="Times New Roman"/>
                <a:cs typeface="Times New Roman"/>
              </a:rPr>
              <a:t>các</a:t>
            </a:r>
            <a:r>
              <a:rPr lang="en-US" sz="4800" kern="10" dirty="0" smtClean="0">
                <a:ln w="9525">
                  <a:solidFill>
                    <a:srgbClr val="000000"/>
                  </a:solidFill>
                  <a:round/>
                  <a:headEnd/>
                  <a:tailEnd/>
                </a:ln>
                <a:solidFill>
                  <a:srgbClr val="FFFFFF"/>
                </a:solidFill>
                <a:latin typeface="Times New Roman"/>
                <a:cs typeface="Times New Roman"/>
              </a:rPr>
              <a:t> </a:t>
            </a:r>
            <a:r>
              <a:rPr lang="en-US" sz="4800" kern="10" dirty="0" err="1" smtClean="0">
                <a:ln w="9525">
                  <a:solidFill>
                    <a:srgbClr val="000000"/>
                  </a:solidFill>
                  <a:round/>
                  <a:headEnd/>
                  <a:tailEnd/>
                </a:ln>
                <a:solidFill>
                  <a:srgbClr val="FFFFFF"/>
                </a:solidFill>
                <a:latin typeface="Times New Roman"/>
                <a:cs typeface="Times New Roman"/>
              </a:rPr>
              <a:t>em</a:t>
            </a:r>
            <a:r>
              <a:rPr lang="en-US" sz="4800" kern="10" dirty="0" smtClean="0">
                <a:ln w="9525">
                  <a:solidFill>
                    <a:srgbClr val="000000"/>
                  </a:solidFill>
                  <a:round/>
                  <a:headEnd/>
                  <a:tailEnd/>
                </a:ln>
                <a:solidFill>
                  <a:srgbClr val="FFFFFF"/>
                </a:solidFill>
                <a:latin typeface="Times New Roman"/>
                <a:cs typeface="Times New Roman"/>
              </a:rPr>
              <a:t> </a:t>
            </a:r>
            <a:r>
              <a:rPr lang="en-US" sz="4800" kern="10" dirty="0" err="1" smtClean="0">
                <a:ln w="9525">
                  <a:solidFill>
                    <a:srgbClr val="000000"/>
                  </a:solidFill>
                  <a:round/>
                  <a:headEnd/>
                  <a:tailEnd/>
                </a:ln>
                <a:solidFill>
                  <a:srgbClr val="FFFFFF"/>
                </a:solidFill>
                <a:latin typeface="Times New Roman"/>
                <a:cs typeface="Times New Roman"/>
              </a:rPr>
              <a:t>học</a:t>
            </a:r>
            <a:r>
              <a:rPr lang="en-US" sz="4800" kern="10" dirty="0" smtClean="0">
                <a:ln w="9525">
                  <a:solidFill>
                    <a:srgbClr val="000000"/>
                  </a:solidFill>
                  <a:round/>
                  <a:headEnd/>
                  <a:tailEnd/>
                </a:ln>
                <a:solidFill>
                  <a:srgbClr val="FFFFFF"/>
                </a:solidFill>
                <a:latin typeface="Times New Roman"/>
                <a:cs typeface="Times New Roman"/>
              </a:rPr>
              <a:t> </a:t>
            </a:r>
            <a:r>
              <a:rPr lang="en-US" sz="4800" kern="10" dirty="0" err="1" smtClean="0">
                <a:ln w="9525">
                  <a:solidFill>
                    <a:srgbClr val="000000"/>
                  </a:solidFill>
                  <a:round/>
                  <a:headEnd/>
                  <a:tailEnd/>
                </a:ln>
                <a:solidFill>
                  <a:srgbClr val="FFFFFF"/>
                </a:solidFill>
                <a:latin typeface="Times New Roman"/>
                <a:cs typeface="Times New Roman"/>
              </a:rPr>
              <a:t>sinh</a:t>
            </a:r>
            <a:r>
              <a:rPr lang="en-US" sz="4800" kern="10" dirty="0" smtClean="0">
                <a:ln w="9525">
                  <a:solidFill>
                    <a:srgbClr val="000000"/>
                  </a:solidFill>
                  <a:round/>
                  <a:headEnd/>
                  <a:tailEnd/>
                </a:ln>
                <a:solidFill>
                  <a:srgbClr val="FFFFFF"/>
                </a:solidFill>
                <a:latin typeface="Times New Roman"/>
                <a:cs typeface="Times New Roman"/>
              </a:rPr>
              <a:t>  </a:t>
            </a:r>
          </a:p>
        </p:txBody>
      </p:sp>
      <p:sp>
        <p:nvSpPr>
          <p:cNvPr id="6" name="Text Box 6"/>
          <p:cNvSpPr txBox="1">
            <a:spLocks noChangeArrowheads="1"/>
          </p:cNvSpPr>
          <p:nvPr/>
        </p:nvSpPr>
        <p:spPr bwMode="auto">
          <a:xfrm>
            <a:off x="3216166" y="2571750"/>
            <a:ext cx="44800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3600" b="1" u="sng" dirty="0">
                <a:solidFill>
                  <a:srgbClr val="000000"/>
                </a:solidFill>
                <a:latin typeface="Times New Roman" pitchFamily="18" charset="0"/>
              </a:rPr>
              <a:t>M</a:t>
            </a:r>
            <a:r>
              <a:rPr lang="en-US" sz="3600" b="1" u="sng" dirty="0" smtClean="0">
                <a:solidFill>
                  <a:srgbClr val="000000"/>
                </a:solidFill>
                <a:latin typeface="Times New Roman" pitchFamily="18" charset="0"/>
              </a:rPr>
              <a:t>ôn</a:t>
            </a:r>
            <a:r>
              <a:rPr lang="en-US" sz="3600" b="1" dirty="0" smtClean="0">
                <a:solidFill>
                  <a:srgbClr val="000000"/>
                </a:solidFill>
                <a:latin typeface="Times New Roman" pitchFamily="18" charset="0"/>
              </a:rPr>
              <a:t>: </a:t>
            </a:r>
            <a:r>
              <a:rPr lang="en-US" sz="3600" b="1" dirty="0" smtClean="0">
                <a:solidFill>
                  <a:srgbClr val="0000FF"/>
                </a:solidFill>
                <a:latin typeface="Times New Roman" pitchFamily="18" charset="0"/>
              </a:rPr>
              <a:t> Tiếng Việt</a:t>
            </a:r>
          </a:p>
        </p:txBody>
      </p:sp>
      <p:sp>
        <p:nvSpPr>
          <p:cNvPr id="9" name="Rectangle 8"/>
          <p:cNvSpPr/>
          <p:nvPr/>
        </p:nvSpPr>
        <p:spPr>
          <a:xfrm>
            <a:off x="2379785" y="3352807"/>
            <a:ext cx="5861538" cy="646331"/>
          </a:xfrm>
          <a:prstGeom prst="rect">
            <a:avLst/>
          </a:prstGeom>
          <a:noFill/>
        </p:spPr>
        <p:txBody>
          <a:bodyPr wrap="square">
            <a:spAutoFit/>
          </a:bodyPr>
          <a:lstStyle/>
          <a:p>
            <a:pPr algn="ctr">
              <a:defRPr/>
            </a:pPr>
            <a:r>
              <a:rPr lang="en-US" sz="3600" b="1" dirty="0">
                <a:ln w="18000">
                  <a:solidFill>
                    <a:srgbClr val="FFFF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GV: </a:t>
            </a:r>
            <a:r>
              <a:rPr lang="en-US" sz="3600" b="1" dirty="0" smtClean="0">
                <a:ln w="18000">
                  <a:solidFill>
                    <a:srgbClr val="FFFF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Nguyễn Thị Kim Châu</a:t>
            </a:r>
            <a:endParaRPr lang="en-US" sz="3600" b="1" dirty="0">
              <a:ln w="18000">
                <a:solidFill>
                  <a:srgbClr val="FFFF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883450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10" accel="50000" decel="50000" autoRev="1" fill="hold" grpId="0" nodeType="afterEffect">
                                  <p:stCondLst>
                                    <p:cond delay="0"/>
                                  </p:stCondLst>
                                  <p:childTnLst>
                                    <p:animClr clrSpc="hsl" dir="ccw">
                                      <p:cBhvr>
                                        <p:cTn id="6" dur="2000" fill="hold"/>
                                        <p:tgtEl>
                                          <p:spTgt spid="5"/>
                                        </p:tgtEl>
                                        <p:attrNameLst>
                                          <p:attrName>style.color</p:attrName>
                                        </p:attrNameLst>
                                      </p:cBhvr>
                                      <p:to>
                                        <a:schemeClr val="folHlink"/>
                                      </p:to>
                                    </p:animClr>
                                  </p:childTnLst>
                                </p:cTn>
                              </p:par>
                            </p:childTnLst>
                          </p:cTn>
                        </p:par>
                        <p:par>
                          <p:cTn id="7" fill="hold" nodeType="afterGroup">
                            <p:stCondLst>
                              <p:cond delay="4000"/>
                            </p:stCondLst>
                            <p:childTnLst>
                              <p:par>
                                <p:cTn id="8" presetID="2" presetClass="entr" presetSubtype="8" fill="hold" nodeType="afterEffect">
                                  <p:stCondLst>
                                    <p:cond delay="0"/>
                                  </p:stCondLst>
                                  <p:iterate type="lt">
                                    <p:tmPct val="10000"/>
                                  </p:iterate>
                                  <p:childTnLst>
                                    <p:set>
                                      <p:cBhvr>
                                        <p:cTn id="9" dur="1" fill="hold">
                                          <p:stCondLst>
                                            <p:cond delay="0"/>
                                          </p:stCondLst>
                                        </p:cTn>
                                        <p:tgtEl>
                                          <p:spTgt spid="9"/>
                                        </p:tgtEl>
                                        <p:attrNameLst>
                                          <p:attrName>style.visibility</p:attrName>
                                        </p:attrNameLst>
                                      </p:cBhvr>
                                      <p:to>
                                        <p:strVal val="visible"/>
                                      </p:to>
                                    </p:set>
                                    <p:anim calcmode="lin" valueType="num">
                                      <p:cBhvr additive="base">
                                        <p:cTn id="10" dur="2000" fill="hold"/>
                                        <p:tgtEl>
                                          <p:spTgt spid="9"/>
                                        </p:tgtEl>
                                        <p:attrNameLst>
                                          <p:attrName>ppt_x</p:attrName>
                                        </p:attrNameLst>
                                      </p:cBhvr>
                                      <p:tavLst>
                                        <p:tav tm="0">
                                          <p:val>
                                            <p:strVal val="0-#ppt_w/2"/>
                                          </p:val>
                                        </p:tav>
                                        <p:tav tm="100000">
                                          <p:val>
                                            <p:strVal val="#ppt_x"/>
                                          </p:val>
                                        </p:tav>
                                      </p:tavLst>
                                    </p:anim>
                                    <p:anim calcmode="lin" valueType="num">
                                      <p:cBhvr additive="base">
                                        <p:cTn id="11" dur="2000" fill="hold"/>
                                        <p:tgtEl>
                                          <p:spTgt spid="9"/>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9600"/>
                            </p:stCondLst>
                            <p:childTnLst>
                              <p:par>
                                <p:cTn id="13" presetID="3" presetClass="emph" presetSubtype="10" accel="50000" decel="50000" autoRev="1" fill="hold" grpId="1" nodeType="afterEffect">
                                  <p:stCondLst>
                                    <p:cond delay="0"/>
                                  </p:stCondLst>
                                  <p:childTnLst>
                                    <p:animClr clrSpc="hsl" dir="ccw">
                                      <p:cBhvr>
                                        <p:cTn id="14" dur="2000" fill="hold"/>
                                        <p:tgtEl>
                                          <p:spTgt spid="5"/>
                                        </p:tgtEl>
                                        <p:attrNameLst>
                                          <p:attrName>style.color</p:attrName>
                                        </p:attrNameLst>
                                      </p:cBhvr>
                                      <p:to>
                                        <a:srgbClr val="006600"/>
                                      </p:to>
                                    </p:animClr>
                                  </p:childTnLst>
                                </p:cTn>
                              </p:par>
                            </p:childTnLst>
                          </p:cTn>
                        </p:par>
                        <p:par>
                          <p:cTn id="15" fill="hold" nodeType="afterGroup">
                            <p:stCondLst>
                              <p:cond delay="13600"/>
                            </p:stCondLst>
                            <p:childTnLst>
                              <p:par>
                                <p:cTn id="16" presetID="2" presetClass="exit" presetSubtype="4" fill="hold" nodeType="afterEffect">
                                  <p:stCondLst>
                                    <p:cond delay="0"/>
                                  </p:stCondLst>
                                  <p:iterate type="lt">
                                    <p:tmPct val="10000"/>
                                  </p:iterate>
                                  <p:childTnLst>
                                    <p:anim calcmode="lin" valueType="num">
                                      <p:cBhvr additive="base">
                                        <p:cTn id="17" dur="2000"/>
                                        <p:tgtEl>
                                          <p:spTgt spid="9"/>
                                        </p:tgtEl>
                                        <p:attrNameLst>
                                          <p:attrName>ppt_x</p:attrName>
                                        </p:attrNameLst>
                                      </p:cBhvr>
                                      <p:tavLst>
                                        <p:tav tm="0">
                                          <p:val>
                                            <p:strVal val="ppt_x"/>
                                          </p:val>
                                        </p:tav>
                                        <p:tav tm="100000">
                                          <p:val>
                                            <p:strVal val="ppt_x"/>
                                          </p:val>
                                        </p:tav>
                                      </p:tavLst>
                                    </p:anim>
                                    <p:anim calcmode="lin" valueType="num">
                                      <p:cBhvr additive="base">
                                        <p:cTn id="18" dur="2000"/>
                                        <p:tgtEl>
                                          <p:spTgt spid="9"/>
                                        </p:tgtEl>
                                        <p:attrNameLst>
                                          <p:attrName>ppt_y</p:attrName>
                                        </p:attrNameLst>
                                      </p:cBhvr>
                                      <p:tavLst>
                                        <p:tav tm="0">
                                          <p:val>
                                            <p:strVal val="ppt_y"/>
                                          </p:val>
                                        </p:tav>
                                        <p:tav tm="100000">
                                          <p:val>
                                            <p:strVal val="1+ppt_h/2"/>
                                          </p:val>
                                        </p:tav>
                                      </p:tavLst>
                                    </p:anim>
                                    <p:set>
                                      <p:cBhvr>
                                        <p:cTn id="19" dur="1" fill="hold">
                                          <p:stCondLst>
                                            <p:cond delay="1999"/>
                                          </p:stCondLst>
                                        </p:cTn>
                                        <p:tgtEl>
                                          <p:spTgt spid="9"/>
                                        </p:tgtEl>
                                        <p:attrNameLst>
                                          <p:attrName>style.visibility</p:attrName>
                                        </p:attrNameLst>
                                      </p:cBhvr>
                                      <p:to>
                                        <p:strVal val="hidden"/>
                                      </p:to>
                                    </p:set>
                                  </p:childTnLst>
                                </p:cTn>
                              </p:par>
                            </p:childTnLst>
                          </p:cTn>
                        </p:par>
                        <p:par>
                          <p:cTn id="20" fill="hold" nodeType="afterGroup">
                            <p:stCondLst>
                              <p:cond delay="19200"/>
                            </p:stCondLst>
                            <p:childTnLst>
                              <p:par>
                                <p:cTn id="21" presetID="3" presetClass="emph" presetSubtype="6" accel="50000" decel="50000" autoRev="1" fill="hold" grpId="2" nodeType="afterEffect">
                                  <p:stCondLst>
                                    <p:cond delay="0"/>
                                  </p:stCondLst>
                                  <p:childTnLst>
                                    <p:animClr clrSpc="hsl" dir="cw">
                                      <p:cBhvr>
                                        <p:cTn id="22" dur="2000" fill="hold"/>
                                        <p:tgtEl>
                                          <p:spTgt spid="5"/>
                                        </p:tgtEl>
                                        <p:attrNameLst>
                                          <p:attrName>style.color</p:attrName>
                                        </p:attrNameLst>
                                      </p:cBhvr>
                                      <p:to>
                                        <a:srgbClr val="9900FF"/>
                                      </p:to>
                                    </p:animClr>
                                  </p:childTnLst>
                                </p:cTn>
                              </p:par>
                              <p:par>
                                <p:cTn id="23" presetID="3" presetClass="emph" presetSubtype="10" accel="50000" decel="50000" autoRev="1" fill="hold" grpId="0" nodeType="withEffect">
                                  <p:stCondLst>
                                    <p:cond delay="0"/>
                                  </p:stCondLst>
                                  <p:childTnLst>
                                    <p:animClr clrSpc="hsl" dir="ccw">
                                      <p:cBhvr override="childStyle">
                                        <p:cTn id="24" dur="2000" fill="hold"/>
                                        <p:tgtEl>
                                          <p:spTgt spid="6"/>
                                        </p:tgtEl>
                                        <p:attrNameLst>
                                          <p:attrName>style.color</p:attrName>
                                        </p:attrNameLst>
                                      </p:cBhvr>
                                      <p:to>
                                        <a:srgbClr val="FFFF00"/>
                                      </p:to>
                                    </p:animClr>
                                  </p:childTnLst>
                                </p:cTn>
                              </p:par>
                            </p:childTnLst>
                          </p:cTn>
                        </p:par>
                        <p:par>
                          <p:cTn id="25" fill="hold" nodeType="afterGroup">
                            <p:stCondLst>
                              <p:cond delay="23200"/>
                            </p:stCondLst>
                            <p:childTnLst>
                              <p:par>
                                <p:cTn id="26" presetID="2" presetClass="entr" presetSubtype="9" fill="hold"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additive="base">
                                        <p:cTn id="28" dur="2000" fill="hold"/>
                                        <p:tgtEl>
                                          <p:spTgt spid="9"/>
                                        </p:tgtEl>
                                        <p:attrNameLst>
                                          <p:attrName>ppt_x</p:attrName>
                                        </p:attrNameLst>
                                      </p:cBhvr>
                                      <p:tavLst>
                                        <p:tav tm="0">
                                          <p:val>
                                            <p:strVal val="0-#ppt_w/2"/>
                                          </p:val>
                                        </p:tav>
                                        <p:tav tm="100000">
                                          <p:val>
                                            <p:strVal val="#ppt_x"/>
                                          </p:val>
                                        </p:tav>
                                      </p:tavLst>
                                    </p:anim>
                                    <p:anim calcmode="lin" valueType="num">
                                      <p:cBhvr additive="base">
                                        <p:cTn id="29" dur="2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90600" y="165100"/>
            <a:ext cx="7251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Thứ</a:t>
            </a:r>
            <a:r>
              <a:rPr kumimoji="0" lang="en-US" sz="2400" b="0" i="0" u="none" strike="noStrike" cap="none" normalizeH="0" dirty="0" smtClean="0">
                <a:ln>
                  <a:noFill/>
                </a:ln>
                <a:solidFill>
                  <a:schemeClr val="tx1"/>
                </a:solidFill>
                <a:effectLst/>
                <a:latin typeface="Arial" pitchFamily="34" charset="0"/>
                <a:cs typeface="Arial" pitchFamily="34" charset="0"/>
              </a:rPr>
              <a:t> </a:t>
            </a:r>
            <a:r>
              <a:rPr lang="en-US" sz="2400" dirty="0" smtClean="0">
                <a:latin typeface="Arial" pitchFamily="34" charset="0"/>
                <a:cs typeface="Arial" pitchFamily="34" charset="0"/>
              </a:rPr>
              <a:t>sáu</a:t>
            </a:r>
            <a:r>
              <a:rPr kumimoji="0" lang="en-US" sz="2400" b="0" i="0" u="none" strike="noStrike" cap="none" normalizeH="0" dirty="0" smtClean="0">
                <a:ln>
                  <a:noFill/>
                </a:ln>
                <a:solidFill>
                  <a:schemeClr val="tx1"/>
                </a:solidFill>
                <a:effectLst/>
                <a:latin typeface="Arial" pitchFamily="34" charset="0"/>
                <a:cs typeface="Arial" pitchFamily="34" charset="0"/>
              </a:rPr>
              <a:t> ngày 15 tháng 11 năm 2024</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0" y="1143000"/>
            <a:ext cx="4865077" cy="523220"/>
          </a:xfrm>
          <a:prstGeom prst="rect">
            <a:avLst/>
          </a:prstGeom>
          <a:noFill/>
        </p:spPr>
        <p:txBody>
          <a:bodyPr wrap="square" rtlCol="0">
            <a:spAutoFit/>
          </a:bodyPr>
          <a:lstStyle/>
          <a:p>
            <a:r>
              <a:rPr lang="en-US" sz="2800" b="1" dirty="0" smtClean="0">
                <a:latin typeface="Arial" pitchFamily="34" charset="0"/>
                <a:cs typeface="Arial" pitchFamily="34" charset="0"/>
              </a:rPr>
              <a:t>Tiếng việt (tiết 117)Bài 10E:</a:t>
            </a:r>
            <a:endParaRPr lang="en-US" sz="2800" b="1" dirty="0">
              <a:latin typeface="Arial" pitchFamily="34" charset="0"/>
              <a:cs typeface="Arial" pitchFamily="34" charset="0"/>
            </a:endParaRPr>
          </a:p>
        </p:txBody>
      </p:sp>
      <p:sp>
        <p:nvSpPr>
          <p:cNvPr id="5" name="TextBox 4"/>
          <p:cNvSpPr txBox="1"/>
          <p:nvPr/>
        </p:nvSpPr>
        <p:spPr>
          <a:xfrm>
            <a:off x="4419600" y="1050666"/>
            <a:ext cx="4038600" cy="707886"/>
          </a:xfrm>
          <a:prstGeom prst="rect">
            <a:avLst/>
          </a:prstGeom>
          <a:noFill/>
        </p:spPr>
        <p:txBody>
          <a:bodyPr wrap="square" rtlCol="0">
            <a:spAutoFit/>
          </a:bodyPr>
          <a:lstStyle/>
          <a:p>
            <a:r>
              <a:rPr lang="en-US" sz="2800" dirty="0" smtClean="0">
                <a:latin typeface="Arial" pitchFamily="34" charset="0"/>
                <a:cs typeface="Arial" pitchFamily="34" charset="0"/>
              </a:rPr>
              <a:t>            </a:t>
            </a:r>
            <a:r>
              <a:rPr lang="en-US" sz="4000" b="1" dirty="0" smtClean="0">
                <a:solidFill>
                  <a:srgbClr val="FF0000"/>
                </a:solidFill>
                <a:latin typeface="Arial" pitchFamily="34" charset="0"/>
                <a:cs typeface="Arial" pitchFamily="34" charset="0"/>
              </a:rPr>
              <a:t>uôt   ươt</a:t>
            </a:r>
            <a:endParaRPr lang="en-US" sz="4000" b="1" dirty="0">
              <a:solidFill>
                <a:srgbClr val="FF0000"/>
              </a:solidFill>
              <a:latin typeface="Arial" pitchFamily="34" charset="0"/>
              <a:cs typeface="Arial" pitchFamily="34" charset="0"/>
            </a:endParaRPr>
          </a:p>
        </p:txBody>
      </p:sp>
      <p:sp>
        <p:nvSpPr>
          <p:cNvPr id="17" name="TextBox 16"/>
          <p:cNvSpPr txBox="1"/>
          <p:nvPr/>
        </p:nvSpPr>
        <p:spPr>
          <a:xfrm>
            <a:off x="779451" y="2507676"/>
            <a:ext cx="1929245" cy="523220"/>
          </a:xfrm>
          <a:prstGeom prst="rect">
            <a:avLst/>
          </a:prstGeom>
          <a:noFill/>
          <a:ln>
            <a:solidFill>
              <a:schemeClr val="tx1"/>
            </a:solidFill>
            <a:prstDash val="sysDash"/>
          </a:ln>
        </p:spPr>
        <p:txBody>
          <a:bodyPr wrap="square" rtlCol="0">
            <a:spAutoFit/>
          </a:bodyPr>
          <a:lstStyle/>
          <a:p>
            <a:pPr algn="ctr"/>
            <a:r>
              <a:rPr lang="en-US" sz="2800" dirty="0">
                <a:latin typeface="Arial" pitchFamily="34" charset="0"/>
                <a:cs typeface="Arial" pitchFamily="34" charset="0"/>
              </a:rPr>
              <a:t>r</a:t>
            </a:r>
            <a:r>
              <a:rPr lang="en-US" sz="2800" dirty="0" smtClean="0">
                <a:solidFill>
                  <a:srgbClr val="FF0000"/>
                </a:solidFill>
                <a:latin typeface="Arial" pitchFamily="34" charset="0"/>
                <a:cs typeface="Arial" pitchFamily="34" charset="0"/>
              </a:rPr>
              <a:t>ượt</a:t>
            </a:r>
            <a:r>
              <a:rPr lang="en-US" sz="2800" dirty="0" smtClean="0">
                <a:latin typeface="Arial" pitchFamily="34" charset="0"/>
                <a:cs typeface="Arial" pitchFamily="34" charset="0"/>
              </a:rPr>
              <a:t> đuổi</a:t>
            </a:r>
            <a:endParaRPr lang="en-US" sz="2800" dirty="0">
              <a:solidFill>
                <a:srgbClr val="FF0000"/>
              </a:solidFill>
              <a:latin typeface="Arial" pitchFamily="34" charset="0"/>
              <a:cs typeface="Arial" pitchFamily="34" charset="0"/>
            </a:endParaRPr>
          </a:p>
        </p:txBody>
      </p:sp>
      <p:sp>
        <p:nvSpPr>
          <p:cNvPr id="18" name="TextBox 17"/>
          <p:cNvSpPr txBox="1"/>
          <p:nvPr/>
        </p:nvSpPr>
        <p:spPr>
          <a:xfrm>
            <a:off x="3409950" y="2507676"/>
            <a:ext cx="2019300" cy="523220"/>
          </a:xfrm>
          <a:prstGeom prst="rect">
            <a:avLst/>
          </a:prstGeom>
          <a:noFill/>
          <a:ln>
            <a:solidFill>
              <a:schemeClr val="tx1"/>
            </a:solidFill>
            <a:prstDash val="sysDash"/>
          </a:ln>
        </p:spPr>
        <p:txBody>
          <a:bodyPr wrap="square" rtlCol="0">
            <a:spAutoFit/>
          </a:bodyPr>
          <a:lstStyle/>
          <a:p>
            <a:pPr algn="ctr"/>
            <a:r>
              <a:rPr lang="en-US" sz="2800" dirty="0">
                <a:latin typeface="Arial" pitchFamily="34" charset="0"/>
                <a:cs typeface="Arial" pitchFamily="34" charset="0"/>
              </a:rPr>
              <a:t>c</a:t>
            </a:r>
            <a:r>
              <a:rPr lang="en-US" sz="2800" dirty="0" smtClean="0">
                <a:latin typeface="Arial" pitchFamily="34" charset="0"/>
                <a:cs typeface="Arial" pitchFamily="34" charset="0"/>
              </a:rPr>
              <a:t>ầu tr</a:t>
            </a:r>
            <a:r>
              <a:rPr lang="en-US" sz="2800" dirty="0" smtClean="0">
                <a:solidFill>
                  <a:srgbClr val="FF0000"/>
                </a:solidFill>
                <a:latin typeface="Arial" pitchFamily="34" charset="0"/>
                <a:cs typeface="Arial" pitchFamily="34" charset="0"/>
              </a:rPr>
              <a:t>ượt</a:t>
            </a:r>
            <a:endParaRPr lang="en-US" sz="2800" b="1" dirty="0">
              <a:solidFill>
                <a:srgbClr val="FF0000"/>
              </a:solidFill>
              <a:latin typeface="Arial" pitchFamily="34" charset="0"/>
              <a:cs typeface="Arial" pitchFamily="34" charset="0"/>
            </a:endParaRPr>
          </a:p>
        </p:txBody>
      </p:sp>
      <p:sp>
        <p:nvSpPr>
          <p:cNvPr id="20" name="TextBox 19"/>
          <p:cNvSpPr txBox="1"/>
          <p:nvPr/>
        </p:nvSpPr>
        <p:spPr>
          <a:xfrm>
            <a:off x="6032321" y="2507676"/>
            <a:ext cx="2019300" cy="523220"/>
          </a:xfrm>
          <a:prstGeom prst="rect">
            <a:avLst/>
          </a:prstGeom>
          <a:noFill/>
          <a:ln>
            <a:solidFill>
              <a:schemeClr val="tx1"/>
            </a:solidFill>
            <a:prstDash val="sysDash"/>
          </a:ln>
        </p:spPr>
        <p:txBody>
          <a:bodyPr wrap="square" rtlCol="0">
            <a:spAutoFit/>
          </a:bodyPr>
          <a:lstStyle/>
          <a:p>
            <a:pPr algn="ctr"/>
            <a:r>
              <a:rPr lang="en-US" sz="2800" dirty="0">
                <a:latin typeface="Arial" pitchFamily="34" charset="0"/>
                <a:cs typeface="Arial" pitchFamily="34" charset="0"/>
              </a:rPr>
              <a:t>b</a:t>
            </a:r>
            <a:r>
              <a:rPr lang="en-US" sz="2800" dirty="0" smtClean="0">
                <a:solidFill>
                  <a:srgbClr val="FF0000"/>
                </a:solidFill>
                <a:latin typeface="Arial" pitchFamily="34" charset="0"/>
                <a:cs typeface="Arial" pitchFamily="34" charset="0"/>
              </a:rPr>
              <a:t>uốt</a:t>
            </a:r>
            <a:r>
              <a:rPr lang="en-US" sz="2800" dirty="0" smtClean="0">
                <a:latin typeface="Arial" pitchFamily="34" charset="0"/>
                <a:cs typeface="Arial" pitchFamily="34" charset="0"/>
              </a:rPr>
              <a:t> giá</a:t>
            </a:r>
            <a:endParaRPr lang="en-US" sz="2800" b="1" dirty="0">
              <a:solidFill>
                <a:srgbClr val="FF0000"/>
              </a:solidFill>
              <a:latin typeface="Arial" pitchFamily="34" charset="0"/>
              <a:cs typeface="Arial" pitchFamily="34" charset="0"/>
            </a:endParaRPr>
          </a:p>
        </p:txBody>
      </p:sp>
      <p:cxnSp>
        <p:nvCxnSpPr>
          <p:cNvPr id="21" name="Straight Connector 20"/>
          <p:cNvCxnSpPr/>
          <p:nvPr/>
        </p:nvCxnSpPr>
        <p:spPr>
          <a:xfrm>
            <a:off x="1153523" y="2996233"/>
            <a:ext cx="590550" cy="0"/>
          </a:xfrm>
          <a:prstGeom prst="line">
            <a:avLst/>
          </a:prstGeom>
          <a:ln w="38100">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22" name="Straight Connector 21"/>
          <p:cNvCxnSpPr/>
          <p:nvPr/>
        </p:nvCxnSpPr>
        <p:spPr>
          <a:xfrm>
            <a:off x="4569802" y="2987346"/>
            <a:ext cx="590550" cy="0"/>
          </a:xfrm>
          <a:prstGeom prst="line">
            <a:avLst/>
          </a:prstGeom>
          <a:ln w="38100">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6569181" y="2987346"/>
            <a:ext cx="476917" cy="0"/>
          </a:xfrm>
          <a:prstGeom prst="line">
            <a:avLst/>
          </a:prstGeom>
          <a:ln w="38100">
            <a:solidFill>
              <a:srgbClr val="C0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50416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90600" y="165100"/>
            <a:ext cx="7251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Thứ</a:t>
            </a:r>
            <a:r>
              <a:rPr kumimoji="0" lang="en-US" sz="2400" b="0" i="0" u="none" strike="noStrike" cap="none" normalizeH="0" dirty="0" smtClean="0">
                <a:ln>
                  <a:noFill/>
                </a:ln>
                <a:solidFill>
                  <a:schemeClr val="tx1"/>
                </a:solidFill>
                <a:effectLst/>
                <a:latin typeface="Arial" pitchFamily="34" charset="0"/>
                <a:cs typeface="Arial" pitchFamily="34" charset="0"/>
              </a:rPr>
              <a:t> </a:t>
            </a:r>
            <a:r>
              <a:rPr lang="en-US" sz="2400" dirty="0" smtClean="0">
                <a:latin typeface="Arial" pitchFamily="34" charset="0"/>
                <a:cs typeface="Arial" pitchFamily="34" charset="0"/>
              </a:rPr>
              <a:t>sáu</a:t>
            </a:r>
            <a:r>
              <a:rPr kumimoji="0" lang="en-US" sz="2400" b="0" i="0" u="none" strike="noStrike" cap="none" normalizeH="0" dirty="0" smtClean="0">
                <a:ln>
                  <a:noFill/>
                </a:ln>
                <a:solidFill>
                  <a:schemeClr val="tx1"/>
                </a:solidFill>
                <a:effectLst/>
                <a:latin typeface="Arial" pitchFamily="34" charset="0"/>
                <a:cs typeface="Arial" pitchFamily="34" charset="0"/>
              </a:rPr>
              <a:t> ngày 15 tháng 11 năm 2024</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0" y="1143000"/>
            <a:ext cx="4865077" cy="523220"/>
          </a:xfrm>
          <a:prstGeom prst="rect">
            <a:avLst/>
          </a:prstGeom>
          <a:noFill/>
        </p:spPr>
        <p:txBody>
          <a:bodyPr wrap="square" rtlCol="0">
            <a:spAutoFit/>
          </a:bodyPr>
          <a:lstStyle/>
          <a:p>
            <a:r>
              <a:rPr lang="en-US" sz="2800" b="1" dirty="0" smtClean="0">
                <a:latin typeface="Arial" pitchFamily="34" charset="0"/>
                <a:cs typeface="Arial" pitchFamily="34" charset="0"/>
              </a:rPr>
              <a:t>Tiếng việt (tiết 117)Bài 10E:</a:t>
            </a:r>
            <a:endParaRPr lang="en-US" sz="2800" b="1" dirty="0">
              <a:latin typeface="Arial" pitchFamily="34" charset="0"/>
              <a:cs typeface="Arial" pitchFamily="34" charset="0"/>
            </a:endParaRPr>
          </a:p>
        </p:txBody>
      </p:sp>
      <p:sp>
        <p:nvSpPr>
          <p:cNvPr id="5" name="TextBox 4"/>
          <p:cNvSpPr txBox="1"/>
          <p:nvPr/>
        </p:nvSpPr>
        <p:spPr>
          <a:xfrm>
            <a:off x="4419600" y="1050666"/>
            <a:ext cx="4038600" cy="707886"/>
          </a:xfrm>
          <a:prstGeom prst="rect">
            <a:avLst/>
          </a:prstGeom>
          <a:noFill/>
        </p:spPr>
        <p:txBody>
          <a:bodyPr wrap="square" rtlCol="0">
            <a:spAutoFit/>
          </a:bodyPr>
          <a:lstStyle/>
          <a:p>
            <a:r>
              <a:rPr lang="en-US" sz="2800" dirty="0" smtClean="0">
                <a:latin typeface="Arial" pitchFamily="34" charset="0"/>
                <a:cs typeface="Arial" pitchFamily="34" charset="0"/>
              </a:rPr>
              <a:t>            </a:t>
            </a:r>
            <a:r>
              <a:rPr lang="en-US" sz="4000" b="1" dirty="0" smtClean="0">
                <a:solidFill>
                  <a:srgbClr val="FF0000"/>
                </a:solidFill>
                <a:latin typeface="Arial" pitchFamily="34" charset="0"/>
                <a:cs typeface="Arial" pitchFamily="34" charset="0"/>
              </a:rPr>
              <a:t>uôt   ươt</a:t>
            </a:r>
            <a:endParaRPr lang="en-US" sz="4000" b="1" dirty="0">
              <a:solidFill>
                <a:srgbClr val="FF0000"/>
              </a:solidFill>
              <a:latin typeface="Arial" pitchFamily="34" charset="0"/>
              <a:cs typeface="Arial" pitchFamily="34" charset="0"/>
            </a:endParaRPr>
          </a:p>
        </p:txBody>
      </p:sp>
      <p:pic>
        <p:nvPicPr>
          <p:cNvPr id="5122" name="Picture 2" descr="https://img.lovepik.com/photo/20211204/medium/lovepik-a-couple-chasing-each-other-on-the-beach-picture_5015254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487" y="1922586"/>
            <a:ext cx="4316413" cy="431995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537927" y="6242540"/>
            <a:ext cx="2157046" cy="461665"/>
          </a:xfrm>
          <a:prstGeom prst="rect">
            <a:avLst/>
          </a:prstGeom>
          <a:noFill/>
        </p:spPr>
        <p:txBody>
          <a:bodyPr wrap="square" rtlCol="0">
            <a:spAutoFit/>
          </a:bodyPr>
          <a:lstStyle/>
          <a:p>
            <a:r>
              <a:rPr lang="en-US" sz="2400" dirty="0" smtClean="0">
                <a:latin typeface="Arial" pitchFamily="34" charset="0"/>
                <a:cs typeface="Arial" pitchFamily="34" charset="0"/>
              </a:rPr>
              <a:t>    rượt đuổi</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147564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90600" y="165100"/>
            <a:ext cx="7251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Thứ</a:t>
            </a:r>
            <a:r>
              <a:rPr kumimoji="0" lang="en-US" sz="2400" b="0" i="0" u="none" strike="noStrike" cap="none" normalizeH="0" dirty="0" smtClean="0">
                <a:ln>
                  <a:noFill/>
                </a:ln>
                <a:solidFill>
                  <a:schemeClr val="tx1"/>
                </a:solidFill>
                <a:effectLst/>
                <a:latin typeface="Arial" pitchFamily="34" charset="0"/>
                <a:cs typeface="Arial" pitchFamily="34" charset="0"/>
              </a:rPr>
              <a:t> </a:t>
            </a:r>
            <a:r>
              <a:rPr lang="en-US" sz="2400" dirty="0" smtClean="0">
                <a:latin typeface="Arial" pitchFamily="34" charset="0"/>
                <a:cs typeface="Arial" pitchFamily="34" charset="0"/>
              </a:rPr>
              <a:t>sáu</a:t>
            </a:r>
            <a:r>
              <a:rPr kumimoji="0" lang="en-US" sz="2400" b="0" i="0" u="none" strike="noStrike" cap="none" normalizeH="0" dirty="0" smtClean="0">
                <a:ln>
                  <a:noFill/>
                </a:ln>
                <a:solidFill>
                  <a:schemeClr val="tx1"/>
                </a:solidFill>
                <a:effectLst/>
                <a:latin typeface="Arial" pitchFamily="34" charset="0"/>
                <a:cs typeface="Arial" pitchFamily="34" charset="0"/>
              </a:rPr>
              <a:t> ngày 15 tháng 11 năm 2024</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0" y="1143000"/>
            <a:ext cx="4865077" cy="523220"/>
          </a:xfrm>
          <a:prstGeom prst="rect">
            <a:avLst/>
          </a:prstGeom>
          <a:noFill/>
        </p:spPr>
        <p:txBody>
          <a:bodyPr wrap="square" rtlCol="0">
            <a:spAutoFit/>
          </a:bodyPr>
          <a:lstStyle/>
          <a:p>
            <a:r>
              <a:rPr lang="en-US" sz="2800" b="1" dirty="0" smtClean="0">
                <a:latin typeface="Arial" pitchFamily="34" charset="0"/>
                <a:cs typeface="Arial" pitchFamily="34" charset="0"/>
              </a:rPr>
              <a:t>Tiếng việt (tiết 117)Bài 10E:</a:t>
            </a:r>
            <a:endParaRPr lang="en-US" sz="2800" b="1" dirty="0">
              <a:latin typeface="Arial" pitchFamily="34" charset="0"/>
              <a:cs typeface="Arial" pitchFamily="34" charset="0"/>
            </a:endParaRPr>
          </a:p>
        </p:txBody>
      </p:sp>
      <p:sp>
        <p:nvSpPr>
          <p:cNvPr id="5" name="TextBox 4"/>
          <p:cNvSpPr txBox="1"/>
          <p:nvPr/>
        </p:nvSpPr>
        <p:spPr>
          <a:xfrm>
            <a:off x="4419600" y="1050666"/>
            <a:ext cx="4038600" cy="707886"/>
          </a:xfrm>
          <a:prstGeom prst="rect">
            <a:avLst/>
          </a:prstGeom>
          <a:noFill/>
        </p:spPr>
        <p:txBody>
          <a:bodyPr wrap="square" rtlCol="0">
            <a:spAutoFit/>
          </a:bodyPr>
          <a:lstStyle/>
          <a:p>
            <a:r>
              <a:rPr lang="en-US" sz="2800" dirty="0" smtClean="0">
                <a:latin typeface="Arial" pitchFamily="34" charset="0"/>
                <a:cs typeface="Arial" pitchFamily="34" charset="0"/>
              </a:rPr>
              <a:t>            </a:t>
            </a:r>
            <a:r>
              <a:rPr lang="en-US" sz="4000" b="1" dirty="0" smtClean="0">
                <a:solidFill>
                  <a:srgbClr val="FF0000"/>
                </a:solidFill>
                <a:latin typeface="Arial" pitchFamily="34" charset="0"/>
                <a:cs typeface="Arial" pitchFamily="34" charset="0"/>
              </a:rPr>
              <a:t>uôt   ươt</a:t>
            </a:r>
            <a:endParaRPr lang="en-US" sz="4000" b="1" dirty="0">
              <a:solidFill>
                <a:srgbClr val="FF0000"/>
              </a:solidFill>
              <a:latin typeface="Arial" pitchFamily="34" charset="0"/>
              <a:cs typeface="Arial" pitchFamily="34" charset="0"/>
            </a:endParaRPr>
          </a:p>
        </p:txBody>
      </p:sp>
      <p:pic>
        <p:nvPicPr>
          <p:cNvPr id="5122" name="Picture 2" descr="https://img.lovepik.com/photo/20211204/medium/lovepik-a-couple-chasing-each-other-on-the-beach-picture_5015254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487" y="1922586"/>
            <a:ext cx="4316413" cy="431995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537927" y="6242540"/>
            <a:ext cx="2157046" cy="461665"/>
          </a:xfrm>
          <a:prstGeom prst="rect">
            <a:avLst/>
          </a:prstGeom>
          <a:noFill/>
        </p:spPr>
        <p:txBody>
          <a:bodyPr wrap="square" rtlCol="0">
            <a:spAutoFit/>
          </a:bodyPr>
          <a:lstStyle/>
          <a:p>
            <a:r>
              <a:rPr lang="en-US" sz="2400" dirty="0" smtClean="0">
                <a:latin typeface="Arial" pitchFamily="34" charset="0"/>
                <a:cs typeface="Arial" pitchFamily="34" charset="0"/>
              </a:rPr>
              <a:t>    rượt đuổi</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540862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90600" y="165100"/>
            <a:ext cx="7251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Thứ</a:t>
            </a:r>
            <a:r>
              <a:rPr kumimoji="0" lang="en-US" sz="2400" b="0" i="0" u="none" strike="noStrike" cap="none" normalizeH="0" dirty="0" smtClean="0">
                <a:ln>
                  <a:noFill/>
                </a:ln>
                <a:solidFill>
                  <a:schemeClr val="tx1"/>
                </a:solidFill>
                <a:effectLst/>
                <a:latin typeface="Arial" pitchFamily="34" charset="0"/>
                <a:cs typeface="Arial" pitchFamily="34" charset="0"/>
              </a:rPr>
              <a:t> </a:t>
            </a:r>
            <a:r>
              <a:rPr lang="en-US" sz="2400" dirty="0" smtClean="0">
                <a:latin typeface="Arial" pitchFamily="34" charset="0"/>
                <a:cs typeface="Arial" pitchFamily="34" charset="0"/>
              </a:rPr>
              <a:t>sáu</a:t>
            </a:r>
            <a:r>
              <a:rPr kumimoji="0" lang="en-US" sz="2400" b="0" i="0" u="none" strike="noStrike" cap="none" normalizeH="0" dirty="0" smtClean="0">
                <a:ln>
                  <a:noFill/>
                </a:ln>
                <a:solidFill>
                  <a:schemeClr val="tx1"/>
                </a:solidFill>
                <a:effectLst/>
                <a:latin typeface="Arial" pitchFamily="34" charset="0"/>
                <a:cs typeface="Arial" pitchFamily="34" charset="0"/>
              </a:rPr>
              <a:t> ngày 15 tháng 11 năm 2024</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0" y="1143000"/>
            <a:ext cx="4865077" cy="523220"/>
          </a:xfrm>
          <a:prstGeom prst="rect">
            <a:avLst/>
          </a:prstGeom>
          <a:noFill/>
        </p:spPr>
        <p:txBody>
          <a:bodyPr wrap="square" rtlCol="0">
            <a:spAutoFit/>
          </a:bodyPr>
          <a:lstStyle/>
          <a:p>
            <a:r>
              <a:rPr lang="en-US" sz="2800" b="1" dirty="0" smtClean="0">
                <a:latin typeface="Arial" pitchFamily="34" charset="0"/>
                <a:cs typeface="Arial" pitchFamily="34" charset="0"/>
              </a:rPr>
              <a:t>Tiếng việt (tiết 117)Bài 10E:</a:t>
            </a:r>
            <a:endParaRPr lang="en-US" sz="2800" b="1" dirty="0">
              <a:latin typeface="Arial" pitchFamily="34" charset="0"/>
              <a:cs typeface="Arial" pitchFamily="34" charset="0"/>
            </a:endParaRPr>
          </a:p>
        </p:txBody>
      </p:sp>
      <p:sp>
        <p:nvSpPr>
          <p:cNvPr id="5" name="TextBox 4"/>
          <p:cNvSpPr txBox="1"/>
          <p:nvPr/>
        </p:nvSpPr>
        <p:spPr>
          <a:xfrm>
            <a:off x="4419600" y="1050666"/>
            <a:ext cx="4038600" cy="707886"/>
          </a:xfrm>
          <a:prstGeom prst="rect">
            <a:avLst/>
          </a:prstGeom>
          <a:noFill/>
        </p:spPr>
        <p:txBody>
          <a:bodyPr wrap="square" rtlCol="0">
            <a:spAutoFit/>
          </a:bodyPr>
          <a:lstStyle/>
          <a:p>
            <a:r>
              <a:rPr lang="en-US" sz="2800" dirty="0" smtClean="0">
                <a:latin typeface="Arial" pitchFamily="34" charset="0"/>
                <a:cs typeface="Arial" pitchFamily="34" charset="0"/>
              </a:rPr>
              <a:t>            </a:t>
            </a:r>
            <a:r>
              <a:rPr lang="en-US" sz="4000" b="1" dirty="0" smtClean="0">
                <a:solidFill>
                  <a:srgbClr val="FF0000"/>
                </a:solidFill>
                <a:latin typeface="Arial" pitchFamily="34" charset="0"/>
                <a:cs typeface="Arial" pitchFamily="34" charset="0"/>
              </a:rPr>
              <a:t>uôt   ươt</a:t>
            </a:r>
            <a:endParaRPr lang="en-US" sz="4000" b="1" dirty="0">
              <a:solidFill>
                <a:srgbClr val="FF0000"/>
              </a:solidFill>
              <a:latin typeface="Arial" pitchFamily="34" charset="0"/>
              <a:cs typeface="Arial" pitchFamily="34" charset="0"/>
            </a:endParaRPr>
          </a:p>
        </p:txBody>
      </p:sp>
      <p:sp>
        <p:nvSpPr>
          <p:cNvPr id="2" name="AutoShape 2" descr="cầu trượt đơn mầm non s03V02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cầu trượt đơn mầm non s03V02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cầu trượt đơn mầm non s03V026"/>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cầu trượt đơn mầm non s03V026"/>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cầu trượt đơn mầm non s03V026"/>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758552"/>
            <a:ext cx="5389685" cy="439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537927" y="6242540"/>
            <a:ext cx="2157046" cy="461665"/>
          </a:xfrm>
          <a:prstGeom prst="rect">
            <a:avLst/>
          </a:prstGeom>
          <a:noFill/>
        </p:spPr>
        <p:txBody>
          <a:bodyPr wrap="square" rtlCol="0">
            <a:spAutoFit/>
          </a:bodyPr>
          <a:lstStyle/>
          <a:p>
            <a:r>
              <a:rPr lang="en-US" sz="2400" dirty="0" smtClean="0">
                <a:latin typeface="Arial" pitchFamily="34" charset="0"/>
                <a:cs typeface="Arial" pitchFamily="34" charset="0"/>
              </a:rPr>
              <a:t>    cầu trượt</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623467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90600" y="165100"/>
            <a:ext cx="7251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Thứ</a:t>
            </a:r>
            <a:r>
              <a:rPr kumimoji="0" lang="en-US" sz="2400" b="0" i="0" u="none" strike="noStrike" cap="none" normalizeH="0" dirty="0" smtClean="0">
                <a:ln>
                  <a:noFill/>
                </a:ln>
                <a:solidFill>
                  <a:schemeClr val="tx1"/>
                </a:solidFill>
                <a:effectLst/>
                <a:latin typeface="Arial" pitchFamily="34" charset="0"/>
                <a:cs typeface="Arial" pitchFamily="34" charset="0"/>
              </a:rPr>
              <a:t> </a:t>
            </a:r>
            <a:r>
              <a:rPr lang="en-US" sz="2400" dirty="0" smtClean="0">
                <a:latin typeface="Arial" pitchFamily="34" charset="0"/>
                <a:cs typeface="Arial" pitchFamily="34" charset="0"/>
              </a:rPr>
              <a:t>sáu</a:t>
            </a:r>
            <a:r>
              <a:rPr kumimoji="0" lang="en-US" sz="2400" b="0" i="0" u="none" strike="noStrike" cap="none" normalizeH="0" dirty="0" smtClean="0">
                <a:ln>
                  <a:noFill/>
                </a:ln>
                <a:solidFill>
                  <a:schemeClr val="tx1"/>
                </a:solidFill>
                <a:effectLst/>
                <a:latin typeface="Arial" pitchFamily="34" charset="0"/>
                <a:cs typeface="Arial" pitchFamily="34" charset="0"/>
              </a:rPr>
              <a:t> ngày 15 tháng 11 năm 2024</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0" y="1143000"/>
            <a:ext cx="4865077" cy="523220"/>
          </a:xfrm>
          <a:prstGeom prst="rect">
            <a:avLst/>
          </a:prstGeom>
          <a:noFill/>
        </p:spPr>
        <p:txBody>
          <a:bodyPr wrap="square" rtlCol="0">
            <a:spAutoFit/>
          </a:bodyPr>
          <a:lstStyle/>
          <a:p>
            <a:r>
              <a:rPr lang="en-US" sz="2800" b="1" dirty="0" smtClean="0">
                <a:latin typeface="Arial" pitchFamily="34" charset="0"/>
                <a:cs typeface="Arial" pitchFamily="34" charset="0"/>
              </a:rPr>
              <a:t>Tiếng việt (tiết 117)Bài 10E:</a:t>
            </a:r>
            <a:endParaRPr lang="en-US" sz="2800" b="1" dirty="0">
              <a:latin typeface="Arial" pitchFamily="34" charset="0"/>
              <a:cs typeface="Arial" pitchFamily="34" charset="0"/>
            </a:endParaRPr>
          </a:p>
        </p:txBody>
      </p:sp>
      <p:sp>
        <p:nvSpPr>
          <p:cNvPr id="5" name="TextBox 4"/>
          <p:cNvSpPr txBox="1"/>
          <p:nvPr/>
        </p:nvSpPr>
        <p:spPr>
          <a:xfrm>
            <a:off x="4419600" y="1050666"/>
            <a:ext cx="4038600" cy="707886"/>
          </a:xfrm>
          <a:prstGeom prst="rect">
            <a:avLst/>
          </a:prstGeom>
          <a:noFill/>
        </p:spPr>
        <p:txBody>
          <a:bodyPr wrap="square" rtlCol="0">
            <a:spAutoFit/>
          </a:bodyPr>
          <a:lstStyle/>
          <a:p>
            <a:r>
              <a:rPr lang="en-US" sz="2800" dirty="0" smtClean="0">
                <a:latin typeface="Arial" pitchFamily="34" charset="0"/>
                <a:cs typeface="Arial" pitchFamily="34" charset="0"/>
              </a:rPr>
              <a:t>            </a:t>
            </a:r>
            <a:r>
              <a:rPr lang="en-US" sz="4000" b="1" dirty="0" smtClean="0">
                <a:solidFill>
                  <a:srgbClr val="FF0000"/>
                </a:solidFill>
                <a:latin typeface="Arial" pitchFamily="34" charset="0"/>
                <a:cs typeface="Arial" pitchFamily="34" charset="0"/>
              </a:rPr>
              <a:t>uôt   ươt</a:t>
            </a:r>
            <a:endParaRPr lang="en-US" sz="4000" b="1" dirty="0">
              <a:solidFill>
                <a:srgbClr val="FF0000"/>
              </a:solidFill>
              <a:latin typeface="Arial" pitchFamily="34" charset="0"/>
              <a:cs typeface="Arial" pitchFamily="34" charset="0"/>
            </a:endParaRPr>
          </a:p>
        </p:txBody>
      </p:sp>
      <p:sp>
        <p:nvSpPr>
          <p:cNvPr id="2" name="AutoShape 2" descr="cầu trượt đơn mầm non s03V02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cầu trượt đơn mầm non s03V02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cầu trượt đơn mầm non s03V026"/>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cầu trượt đơn mầm non s03V026"/>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cầu trượt đơn mầm non s03V026"/>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3537927" y="6242540"/>
            <a:ext cx="2157046" cy="461665"/>
          </a:xfrm>
          <a:prstGeom prst="rect">
            <a:avLst/>
          </a:prstGeom>
          <a:noFill/>
        </p:spPr>
        <p:txBody>
          <a:bodyPr wrap="square" rtlCol="0">
            <a:spAutoFit/>
          </a:bodyPr>
          <a:lstStyle/>
          <a:p>
            <a:r>
              <a:rPr lang="en-US" sz="2400" dirty="0" smtClean="0">
                <a:latin typeface="Arial" pitchFamily="34" charset="0"/>
                <a:cs typeface="Arial" pitchFamily="34" charset="0"/>
              </a:rPr>
              <a:t>    buốt giá</a:t>
            </a:r>
            <a:endParaRPr lang="en-US" sz="2400" dirty="0">
              <a:latin typeface="Arial" pitchFamily="34" charset="0"/>
              <a:cs typeface="Arial"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027" y="1910951"/>
            <a:ext cx="6286500" cy="40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2604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90600" y="165100"/>
            <a:ext cx="7251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Thứ</a:t>
            </a:r>
            <a:r>
              <a:rPr kumimoji="0" lang="en-US" sz="2400" b="0" i="0" u="none" strike="noStrike" cap="none" normalizeH="0" dirty="0" smtClean="0">
                <a:ln>
                  <a:noFill/>
                </a:ln>
                <a:solidFill>
                  <a:schemeClr val="tx1"/>
                </a:solidFill>
                <a:effectLst/>
                <a:latin typeface="Arial" pitchFamily="34" charset="0"/>
                <a:cs typeface="Arial" pitchFamily="34" charset="0"/>
              </a:rPr>
              <a:t> </a:t>
            </a:r>
            <a:r>
              <a:rPr lang="en-US" sz="2400" dirty="0" smtClean="0">
                <a:latin typeface="Arial" pitchFamily="34" charset="0"/>
                <a:cs typeface="Arial" pitchFamily="34" charset="0"/>
              </a:rPr>
              <a:t>sáu</a:t>
            </a:r>
            <a:r>
              <a:rPr kumimoji="0" lang="en-US" sz="2400" b="0" i="0" u="none" strike="noStrike" cap="none" normalizeH="0" dirty="0" smtClean="0">
                <a:ln>
                  <a:noFill/>
                </a:ln>
                <a:solidFill>
                  <a:schemeClr val="tx1"/>
                </a:solidFill>
                <a:effectLst/>
                <a:latin typeface="Arial" pitchFamily="34" charset="0"/>
                <a:cs typeface="Arial" pitchFamily="34" charset="0"/>
              </a:rPr>
              <a:t> ngày 15 tháng 11 năm 2024</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0" y="1143000"/>
            <a:ext cx="4865077" cy="523220"/>
          </a:xfrm>
          <a:prstGeom prst="rect">
            <a:avLst/>
          </a:prstGeom>
          <a:noFill/>
        </p:spPr>
        <p:txBody>
          <a:bodyPr wrap="square" rtlCol="0">
            <a:spAutoFit/>
          </a:bodyPr>
          <a:lstStyle/>
          <a:p>
            <a:r>
              <a:rPr lang="en-US" sz="2800" b="1" dirty="0" smtClean="0">
                <a:latin typeface="Arial" pitchFamily="34" charset="0"/>
                <a:cs typeface="Arial" pitchFamily="34" charset="0"/>
              </a:rPr>
              <a:t>Tiếng việt (tiết 117)Bài 10E:</a:t>
            </a:r>
            <a:endParaRPr lang="en-US" sz="2800" b="1" dirty="0">
              <a:latin typeface="Arial" pitchFamily="34" charset="0"/>
              <a:cs typeface="Arial" pitchFamily="34" charset="0"/>
            </a:endParaRPr>
          </a:p>
        </p:txBody>
      </p:sp>
      <p:sp>
        <p:nvSpPr>
          <p:cNvPr id="5" name="TextBox 4"/>
          <p:cNvSpPr txBox="1"/>
          <p:nvPr/>
        </p:nvSpPr>
        <p:spPr>
          <a:xfrm>
            <a:off x="4419600" y="1050666"/>
            <a:ext cx="4038600" cy="707886"/>
          </a:xfrm>
          <a:prstGeom prst="rect">
            <a:avLst/>
          </a:prstGeom>
          <a:noFill/>
        </p:spPr>
        <p:txBody>
          <a:bodyPr wrap="square" rtlCol="0">
            <a:spAutoFit/>
          </a:bodyPr>
          <a:lstStyle/>
          <a:p>
            <a:r>
              <a:rPr lang="en-US" sz="2800" dirty="0" smtClean="0">
                <a:latin typeface="Arial" pitchFamily="34" charset="0"/>
                <a:cs typeface="Arial" pitchFamily="34" charset="0"/>
              </a:rPr>
              <a:t>            </a:t>
            </a:r>
            <a:r>
              <a:rPr lang="en-US" sz="4000" b="1" dirty="0" smtClean="0">
                <a:solidFill>
                  <a:srgbClr val="FF0000"/>
                </a:solidFill>
                <a:latin typeface="Arial" pitchFamily="34" charset="0"/>
                <a:cs typeface="Arial" pitchFamily="34" charset="0"/>
              </a:rPr>
              <a:t>uôt   ươt</a:t>
            </a:r>
            <a:endParaRPr lang="en-US" sz="4000" b="1" dirty="0">
              <a:solidFill>
                <a:srgbClr val="FF0000"/>
              </a:solidFill>
              <a:latin typeface="Arial" pitchFamily="34" charset="0"/>
              <a:cs typeface="Arial" pitchFamily="34" charset="0"/>
            </a:endParaRPr>
          </a:p>
        </p:txBody>
      </p:sp>
      <p:sp>
        <p:nvSpPr>
          <p:cNvPr id="17" name="TextBox 16"/>
          <p:cNvSpPr txBox="1"/>
          <p:nvPr/>
        </p:nvSpPr>
        <p:spPr>
          <a:xfrm>
            <a:off x="779451" y="2507676"/>
            <a:ext cx="1929245" cy="523220"/>
          </a:xfrm>
          <a:prstGeom prst="rect">
            <a:avLst/>
          </a:prstGeom>
          <a:noFill/>
          <a:ln>
            <a:solidFill>
              <a:schemeClr val="tx1"/>
            </a:solidFill>
            <a:prstDash val="sysDash"/>
          </a:ln>
        </p:spPr>
        <p:txBody>
          <a:bodyPr wrap="square" rtlCol="0">
            <a:spAutoFit/>
          </a:bodyPr>
          <a:lstStyle/>
          <a:p>
            <a:pPr algn="ctr"/>
            <a:r>
              <a:rPr lang="en-US" sz="2800" dirty="0">
                <a:latin typeface="Arial" pitchFamily="34" charset="0"/>
                <a:cs typeface="Arial" pitchFamily="34" charset="0"/>
              </a:rPr>
              <a:t>r</a:t>
            </a:r>
            <a:r>
              <a:rPr lang="en-US" sz="2800" dirty="0" smtClean="0">
                <a:solidFill>
                  <a:srgbClr val="FF0000"/>
                </a:solidFill>
                <a:latin typeface="Arial" pitchFamily="34" charset="0"/>
                <a:cs typeface="Arial" pitchFamily="34" charset="0"/>
              </a:rPr>
              <a:t>ượt</a:t>
            </a:r>
            <a:r>
              <a:rPr lang="en-US" sz="2800" dirty="0" smtClean="0">
                <a:latin typeface="Arial" pitchFamily="34" charset="0"/>
                <a:cs typeface="Arial" pitchFamily="34" charset="0"/>
              </a:rPr>
              <a:t> đuổi</a:t>
            </a:r>
            <a:endParaRPr lang="en-US" sz="2800" dirty="0">
              <a:solidFill>
                <a:srgbClr val="FF0000"/>
              </a:solidFill>
              <a:latin typeface="Arial" pitchFamily="34" charset="0"/>
              <a:cs typeface="Arial" pitchFamily="34" charset="0"/>
            </a:endParaRPr>
          </a:p>
        </p:txBody>
      </p:sp>
      <p:sp>
        <p:nvSpPr>
          <p:cNvPr id="18" name="TextBox 17"/>
          <p:cNvSpPr txBox="1"/>
          <p:nvPr/>
        </p:nvSpPr>
        <p:spPr>
          <a:xfrm>
            <a:off x="3409950" y="2507676"/>
            <a:ext cx="2019300" cy="523220"/>
          </a:xfrm>
          <a:prstGeom prst="rect">
            <a:avLst/>
          </a:prstGeom>
          <a:noFill/>
          <a:ln>
            <a:solidFill>
              <a:schemeClr val="tx1"/>
            </a:solidFill>
            <a:prstDash val="sysDash"/>
          </a:ln>
        </p:spPr>
        <p:txBody>
          <a:bodyPr wrap="square" rtlCol="0">
            <a:spAutoFit/>
          </a:bodyPr>
          <a:lstStyle/>
          <a:p>
            <a:pPr algn="ctr"/>
            <a:r>
              <a:rPr lang="en-US" sz="2800" dirty="0">
                <a:latin typeface="Arial" pitchFamily="34" charset="0"/>
                <a:cs typeface="Arial" pitchFamily="34" charset="0"/>
              </a:rPr>
              <a:t>c</a:t>
            </a:r>
            <a:r>
              <a:rPr lang="en-US" sz="2800" dirty="0" smtClean="0">
                <a:latin typeface="Arial" pitchFamily="34" charset="0"/>
                <a:cs typeface="Arial" pitchFamily="34" charset="0"/>
              </a:rPr>
              <a:t>ầu tr</a:t>
            </a:r>
            <a:r>
              <a:rPr lang="en-US" sz="2800" dirty="0" smtClean="0">
                <a:solidFill>
                  <a:srgbClr val="FF0000"/>
                </a:solidFill>
                <a:latin typeface="Arial" pitchFamily="34" charset="0"/>
                <a:cs typeface="Arial" pitchFamily="34" charset="0"/>
              </a:rPr>
              <a:t>ượt</a:t>
            </a:r>
            <a:endParaRPr lang="en-US" sz="2800" b="1" dirty="0">
              <a:solidFill>
                <a:srgbClr val="FF0000"/>
              </a:solidFill>
              <a:latin typeface="Arial" pitchFamily="34" charset="0"/>
              <a:cs typeface="Arial" pitchFamily="34" charset="0"/>
            </a:endParaRPr>
          </a:p>
        </p:txBody>
      </p:sp>
      <p:sp>
        <p:nvSpPr>
          <p:cNvPr id="20" name="TextBox 19"/>
          <p:cNvSpPr txBox="1"/>
          <p:nvPr/>
        </p:nvSpPr>
        <p:spPr>
          <a:xfrm>
            <a:off x="6032321" y="2507676"/>
            <a:ext cx="2019300" cy="523220"/>
          </a:xfrm>
          <a:prstGeom prst="rect">
            <a:avLst/>
          </a:prstGeom>
          <a:noFill/>
          <a:ln>
            <a:solidFill>
              <a:schemeClr val="tx1"/>
            </a:solidFill>
            <a:prstDash val="sysDash"/>
          </a:ln>
        </p:spPr>
        <p:txBody>
          <a:bodyPr wrap="square" rtlCol="0">
            <a:spAutoFit/>
          </a:bodyPr>
          <a:lstStyle/>
          <a:p>
            <a:pPr algn="ctr"/>
            <a:r>
              <a:rPr lang="en-US" sz="2800" dirty="0">
                <a:latin typeface="Arial" pitchFamily="34" charset="0"/>
                <a:cs typeface="Arial" pitchFamily="34" charset="0"/>
              </a:rPr>
              <a:t>b</a:t>
            </a:r>
            <a:r>
              <a:rPr lang="en-US" sz="2800" dirty="0" smtClean="0">
                <a:solidFill>
                  <a:srgbClr val="FF0000"/>
                </a:solidFill>
                <a:latin typeface="Arial" pitchFamily="34" charset="0"/>
                <a:cs typeface="Arial" pitchFamily="34" charset="0"/>
              </a:rPr>
              <a:t>uốt</a:t>
            </a:r>
            <a:r>
              <a:rPr lang="en-US" sz="2800" dirty="0" smtClean="0">
                <a:latin typeface="Arial" pitchFamily="34" charset="0"/>
                <a:cs typeface="Arial" pitchFamily="34" charset="0"/>
              </a:rPr>
              <a:t> giá</a:t>
            </a:r>
            <a:endParaRPr lang="en-US" sz="2800" b="1" dirty="0">
              <a:solidFill>
                <a:srgbClr val="FF0000"/>
              </a:solidFill>
              <a:latin typeface="Arial" pitchFamily="34" charset="0"/>
              <a:cs typeface="Arial" pitchFamily="34" charset="0"/>
            </a:endParaRPr>
          </a:p>
        </p:txBody>
      </p:sp>
      <p:cxnSp>
        <p:nvCxnSpPr>
          <p:cNvPr id="21" name="Straight Connector 20"/>
          <p:cNvCxnSpPr/>
          <p:nvPr/>
        </p:nvCxnSpPr>
        <p:spPr>
          <a:xfrm>
            <a:off x="1153523" y="2996233"/>
            <a:ext cx="590550" cy="0"/>
          </a:xfrm>
          <a:prstGeom prst="line">
            <a:avLst/>
          </a:prstGeom>
          <a:ln w="38100">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22" name="Straight Connector 21"/>
          <p:cNvCxnSpPr/>
          <p:nvPr/>
        </p:nvCxnSpPr>
        <p:spPr>
          <a:xfrm>
            <a:off x="4569802" y="2987346"/>
            <a:ext cx="590550" cy="0"/>
          </a:xfrm>
          <a:prstGeom prst="line">
            <a:avLst/>
          </a:prstGeom>
          <a:ln w="38100">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6569181" y="2987346"/>
            <a:ext cx="476917" cy="0"/>
          </a:xfrm>
          <a:prstGeom prst="line">
            <a:avLst/>
          </a:prstGeom>
          <a:ln w="38100">
            <a:solidFill>
              <a:srgbClr val="C0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768446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3161" y="2888654"/>
            <a:ext cx="3140216" cy="246615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621" y="3145686"/>
            <a:ext cx="2826312" cy="237497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3289" y="325770"/>
            <a:ext cx="3197422" cy="2184574"/>
          </a:xfrm>
          <a:prstGeom prst="rect">
            <a:avLst/>
          </a:prstGeom>
        </p:spPr>
      </p:pic>
      <p:sp>
        <p:nvSpPr>
          <p:cNvPr id="8" name="Rounded Rectangle 7"/>
          <p:cNvSpPr/>
          <p:nvPr/>
        </p:nvSpPr>
        <p:spPr>
          <a:xfrm>
            <a:off x="1714104" y="5525538"/>
            <a:ext cx="1443020" cy="638628"/>
          </a:xfrm>
          <a:prstGeom prst="roundRect">
            <a:avLst/>
          </a:prstGeom>
          <a:solidFill>
            <a:schemeClr val="bg1"/>
          </a:solidFill>
          <a:ln w="28575">
            <a:solidFill>
              <a:srgbClr val="78CDD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v</a:t>
            </a:r>
            <a:r>
              <a:rPr lang="en-US" sz="2400" dirty="0" smtClean="0">
                <a:solidFill>
                  <a:schemeClr val="tx1"/>
                </a:solidFill>
                <a:latin typeface="Arial" panose="020B0604020202020204" pitchFamily="34" charset="0"/>
                <a:cs typeface="Arial" panose="020B0604020202020204" pitchFamily="34" charset="0"/>
              </a:rPr>
              <a:t>ượt lên</a:t>
            </a:r>
            <a:endParaRPr lang="en-US" sz="2400" dirty="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3914159" y="2627209"/>
            <a:ext cx="1437602" cy="638628"/>
          </a:xfrm>
          <a:prstGeom prst="roundRect">
            <a:avLst/>
          </a:prstGeom>
          <a:solidFill>
            <a:schemeClr val="bg1"/>
          </a:solidFill>
          <a:ln w="28575">
            <a:solidFill>
              <a:srgbClr val="78CDD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t</a:t>
            </a:r>
            <a:r>
              <a:rPr lang="en-US" sz="2400" dirty="0" smtClean="0">
                <a:solidFill>
                  <a:schemeClr val="tx1"/>
                </a:solidFill>
                <a:latin typeface="Arial" panose="020B0604020202020204" pitchFamily="34" charset="0"/>
                <a:cs typeface="Arial" panose="020B0604020202020204" pitchFamily="34" charset="0"/>
              </a:rPr>
              <a:t>uốt lúa</a:t>
            </a:r>
            <a:endParaRPr lang="en-US" sz="2400"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477" y="989274"/>
            <a:ext cx="621792" cy="599846"/>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590" y="110898"/>
            <a:ext cx="706933" cy="714375"/>
          </a:xfrm>
          <a:prstGeom prst="rect">
            <a:avLst/>
          </a:prstGeom>
        </p:spPr>
      </p:pic>
      <p:sp>
        <p:nvSpPr>
          <p:cNvPr id="18" name="TextBox 17"/>
          <p:cNvSpPr txBox="1"/>
          <p:nvPr/>
        </p:nvSpPr>
        <p:spPr>
          <a:xfrm>
            <a:off x="1106939" y="306370"/>
            <a:ext cx="6117772" cy="461665"/>
          </a:xfrm>
          <a:prstGeom prst="rect">
            <a:avLst/>
          </a:prstGeom>
          <a:noFill/>
        </p:spPr>
        <p:txBody>
          <a:bodyPr wrap="square" rtlCol="0">
            <a:spAutoFit/>
          </a:bodyPr>
          <a:lstStyle/>
          <a:p>
            <a:r>
              <a:rPr lang="en-US" sz="2400" b="1" dirty="0" err="1" smtClean="0">
                <a:latin typeface="Arial-SGK-TV" pitchFamily="2" charset="0"/>
                <a:cs typeface="Arial-SGK-TV" pitchFamily="2" charset="0"/>
              </a:rPr>
              <a:t>Đọc</a:t>
            </a:r>
            <a:endParaRPr lang="en-US" sz="2400" b="1" dirty="0" smtClean="0">
              <a:latin typeface="Arial-SGK-TV" pitchFamily="2" charset="0"/>
              <a:cs typeface="Arial-SGK-TV" pitchFamily="2" charset="0"/>
            </a:endParaRPr>
          </a:p>
        </p:txBody>
      </p:sp>
      <p:sp>
        <p:nvSpPr>
          <p:cNvPr id="11" name="Rounded Rectangle 10"/>
          <p:cNvSpPr/>
          <p:nvPr/>
        </p:nvSpPr>
        <p:spPr>
          <a:xfrm>
            <a:off x="5844146" y="5525538"/>
            <a:ext cx="1443020" cy="638628"/>
          </a:xfrm>
          <a:prstGeom prst="roundRect">
            <a:avLst/>
          </a:prstGeom>
          <a:solidFill>
            <a:schemeClr val="bg1"/>
          </a:solidFill>
          <a:ln w="28575">
            <a:solidFill>
              <a:srgbClr val="78CDD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s</a:t>
            </a:r>
            <a:r>
              <a:rPr lang="en-US" sz="2400" dirty="0" smtClean="0">
                <a:solidFill>
                  <a:schemeClr val="tx1"/>
                </a:solidFill>
                <a:latin typeface="Arial" panose="020B0604020202020204" pitchFamily="34" charset="0"/>
                <a:cs typeface="Arial" panose="020B0604020202020204" pitchFamily="34" charset="0"/>
              </a:rPr>
              <a:t>uốt chỉ</a:t>
            </a:r>
            <a:endParaRPr lang="en-US" sz="2400" dirty="0">
              <a:solidFill>
                <a:schemeClr val="tx1"/>
              </a:solidFill>
              <a:latin typeface="Arial" panose="020B0604020202020204" pitchFamily="34" charset="0"/>
              <a:cs typeface="Arial" panose="020B0604020202020204" pitchFamily="34" charset="0"/>
            </a:endParaRPr>
          </a:p>
        </p:txBody>
      </p:sp>
      <p:cxnSp>
        <p:nvCxnSpPr>
          <p:cNvPr id="12" name="Straight Connector 11"/>
          <p:cNvCxnSpPr/>
          <p:nvPr/>
        </p:nvCxnSpPr>
        <p:spPr>
          <a:xfrm>
            <a:off x="4042410" y="3145686"/>
            <a:ext cx="590550" cy="0"/>
          </a:xfrm>
          <a:prstGeom prst="line">
            <a:avLst/>
          </a:prstGeom>
          <a:ln w="38100">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13" name="Straight Connector 12"/>
          <p:cNvCxnSpPr/>
          <p:nvPr/>
        </p:nvCxnSpPr>
        <p:spPr>
          <a:xfrm>
            <a:off x="1908502" y="6044233"/>
            <a:ext cx="590550" cy="0"/>
          </a:xfrm>
          <a:prstGeom prst="line">
            <a:avLst/>
          </a:prstGeom>
          <a:ln w="38100">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p:nvCxnSpPr>
        <p:spPr>
          <a:xfrm>
            <a:off x="5975106" y="6044233"/>
            <a:ext cx="590550" cy="0"/>
          </a:xfrm>
          <a:prstGeom prst="line">
            <a:avLst/>
          </a:prstGeom>
          <a:ln w="38100">
            <a:solidFill>
              <a:srgbClr val="C0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06099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90600" y="165100"/>
            <a:ext cx="7251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Thứ</a:t>
            </a:r>
            <a:r>
              <a:rPr kumimoji="0" lang="en-US" sz="2400" b="0" i="0" u="none" strike="noStrike" cap="none" normalizeH="0" dirty="0" smtClean="0">
                <a:ln>
                  <a:noFill/>
                </a:ln>
                <a:solidFill>
                  <a:schemeClr val="tx1"/>
                </a:solidFill>
                <a:effectLst/>
                <a:latin typeface="Arial" pitchFamily="34" charset="0"/>
                <a:cs typeface="Arial" pitchFamily="34" charset="0"/>
              </a:rPr>
              <a:t> </a:t>
            </a:r>
            <a:r>
              <a:rPr lang="en-US" sz="2400" dirty="0" smtClean="0">
                <a:latin typeface="Arial" pitchFamily="34" charset="0"/>
                <a:cs typeface="Arial" pitchFamily="34" charset="0"/>
              </a:rPr>
              <a:t>sáu</a:t>
            </a:r>
            <a:r>
              <a:rPr kumimoji="0" lang="en-US" sz="2400" b="0" i="0" u="none" strike="noStrike" cap="none" normalizeH="0" dirty="0" smtClean="0">
                <a:ln>
                  <a:noFill/>
                </a:ln>
                <a:solidFill>
                  <a:schemeClr val="tx1"/>
                </a:solidFill>
                <a:effectLst/>
                <a:latin typeface="Arial" pitchFamily="34" charset="0"/>
                <a:cs typeface="Arial" pitchFamily="34" charset="0"/>
              </a:rPr>
              <a:t> ngày 15 tháng 11 năm 2024</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0" y="1143000"/>
            <a:ext cx="4865077" cy="523220"/>
          </a:xfrm>
          <a:prstGeom prst="rect">
            <a:avLst/>
          </a:prstGeom>
          <a:noFill/>
        </p:spPr>
        <p:txBody>
          <a:bodyPr wrap="square" rtlCol="0">
            <a:spAutoFit/>
          </a:bodyPr>
          <a:lstStyle/>
          <a:p>
            <a:r>
              <a:rPr lang="en-US" sz="2800" b="1" dirty="0" smtClean="0">
                <a:latin typeface="Arial" pitchFamily="34" charset="0"/>
                <a:cs typeface="Arial" pitchFamily="34" charset="0"/>
              </a:rPr>
              <a:t>Tiếng việt (tiết 117)Bài 10E:</a:t>
            </a:r>
            <a:endParaRPr lang="en-US" sz="2800" b="1" dirty="0">
              <a:latin typeface="Arial" pitchFamily="34" charset="0"/>
              <a:cs typeface="Arial" pitchFamily="34" charset="0"/>
            </a:endParaRPr>
          </a:p>
        </p:txBody>
      </p:sp>
      <p:sp>
        <p:nvSpPr>
          <p:cNvPr id="5" name="TextBox 4"/>
          <p:cNvSpPr txBox="1"/>
          <p:nvPr/>
        </p:nvSpPr>
        <p:spPr>
          <a:xfrm>
            <a:off x="4419600" y="1050666"/>
            <a:ext cx="4038600" cy="707886"/>
          </a:xfrm>
          <a:prstGeom prst="rect">
            <a:avLst/>
          </a:prstGeom>
          <a:noFill/>
        </p:spPr>
        <p:txBody>
          <a:bodyPr wrap="square" rtlCol="0">
            <a:spAutoFit/>
          </a:bodyPr>
          <a:lstStyle/>
          <a:p>
            <a:r>
              <a:rPr lang="en-US" sz="2800" dirty="0" smtClean="0">
                <a:latin typeface="Arial" pitchFamily="34" charset="0"/>
                <a:cs typeface="Arial" pitchFamily="34" charset="0"/>
              </a:rPr>
              <a:t>            </a:t>
            </a:r>
            <a:r>
              <a:rPr lang="en-US" sz="4000" b="1" dirty="0" smtClean="0">
                <a:solidFill>
                  <a:srgbClr val="FF0000"/>
                </a:solidFill>
                <a:latin typeface="Arial" pitchFamily="34" charset="0"/>
                <a:cs typeface="Arial" pitchFamily="34" charset="0"/>
              </a:rPr>
              <a:t>uôt   ươt</a:t>
            </a:r>
            <a:endParaRPr lang="en-US" sz="4000" b="1" dirty="0">
              <a:solidFill>
                <a:srgbClr val="FF0000"/>
              </a:solidFill>
              <a:latin typeface="Arial" pitchFamily="34" charset="0"/>
              <a:cs typeface="Arial" pitchFamily="34" charset="0"/>
            </a:endParaRPr>
          </a:p>
        </p:txBody>
      </p:sp>
      <p:sp>
        <p:nvSpPr>
          <p:cNvPr id="7" name="TextBox 6"/>
          <p:cNvSpPr txBox="1"/>
          <p:nvPr/>
        </p:nvSpPr>
        <p:spPr>
          <a:xfrm>
            <a:off x="1463387" y="4612828"/>
            <a:ext cx="1794164" cy="584775"/>
          </a:xfrm>
          <a:prstGeom prst="rect">
            <a:avLst/>
          </a:prstGeom>
          <a:noFill/>
        </p:spPr>
        <p:txBody>
          <a:bodyPr wrap="square" rtlCol="0">
            <a:spAutoFit/>
          </a:bodyPr>
          <a:lstStyle/>
          <a:p>
            <a:r>
              <a:rPr lang="en-US" sz="2400" b="1" dirty="0" smtClean="0"/>
              <a:t>    </a:t>
            </a:r>
            <a:r>
              <a:rPr lang="en-US" sz="3200" b="1" dirty="0" smtClean="0">
                <a:latin typeface="Arial" pitchFamily="34" charset="0"/>
                <a:cs typeface="Arial" pitchFamily="34" charset="0"/>
              </a:rPr>
              <a:t>ch</a:t>
            </a:r>
            <a:r>
              <a:rPr lang="en-US" sz="3200" b="1" dirty="0" smtClean="0">
                <a:solidFill>
                  <a:srgbClr val="FF0000"/>
                </a:solidFill>
                <a:latin typeface="Arial" pitchFamily="34" charset="0"/>
                <a:cs typeface="Arial" pitchFamily="34" charset="0"/>
              </a:rPr>
              <a:t>uột</a:t>
            </a:r>
            <a:endParaRPr lang="en-US" sz="3200" b="1" dirty="0">
              <a:solidFill>
                <a:srgbClr val="FF0000"/>
              </a:solidFill>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821528567"/>
              </p:ext>
            </p:extLst>
          </p:nvPr>
        </p:nvGraphicFramePr>
        <p:xfrm>
          <a:off x="1200150" y="3347049"/>
          <a:ext cx="2286000" cy="609600"/>
        </p:xfrm>
        <a:graphic>
          <a:graphicData uri="http://schemas.openxmlformats.org/drawingml/2006/table">
            <a:tbl>
              <a:tblPr firstRow="1" bandRow="1">
                <a:tableStyleId>{BDBED569-4797-4DF1-A0F4-6AAB3CD982D8}</a:tableStyleId>
              </a:tblPr>
              <a:tblGrid>
                <a:gridCol w="1143000"/>
                <a:gridCol w="1143000"/>
              </a:tblGrid>
              <a:tr h="609600">
                <a:tc>
                  <a:txBody>
                    <a:bodyPr/>
                    <a:lstStyle/>
                    <a:p>
                      <a:r>
                        <a:rPr lang="en-US" dirty="0" smtClean="0"/>
                        <a:t>     </a:t>
                      </a:r>
                      <a:endParaRPr lang="en-US" sz="2400" dirty="0">
                        <a:latin typeface="Arial" pitchFamily="34" charset="0"/>
                        <a:cs typeface="Arial" pitchFamily="34" charset="0"/>
                      </a:endParaRPr>
                    </a:p>
                  </a:txBody>
                  <a:tcPr/>
                </a:tc>
                <a:tc>
                  <a:txBody>
                    <a:bodyPr/>
                    <a:lstStyle/>
                    <a:p>
                      <a:r>
                        <a:rPr lang="en-US" sz="2400" dirty="0" smtClean="0">
                          <a:latin typeface="Arial" pitchFamily="34" charset="0"/>
                          <a:cs typeface="Arial" pitchFamily="34" charset="0"/>
                        </a:rPr>
                        <a:t>  </a:t>
                      </a:r>
                      <a:endParaRPr lang="en-US" sz="2400" dirty="0">
                        <a:latin typeface="Arial" pitchFamily="34" charset="0"/>
                        <a:cs typeface="Arial" pitchFamily="34" charset="0"/>
                      </a:endParaRPr>
                    </a:p>
                  </a:txBody>
                  <a:tcPr/>
                </a:tc>
              </a:tr>
            </a:tbl>
          </a:graphicData>
        </a:graphic>
      </p:graphicFrame>
      <p:sp>
        <p:nvSpPr>
          <p:cNvPr id="2" name="TextBox 1"/>
          <p:cNvSpPr txBox="1"/>
          <p:nvPr/>
        </p:nvSpPr>
        <p:spPr>
          <a:xfrm>
            <a:off x="2222500" y="3327984"/>
            <a:ext cx="1308100" cy="584775"/>
          </a:xfrm>
          <a:prstGeom prst="rect">
            <a:avLst/>
          </a:prstGeom>
          <a:noFill/>
        </p:spPr>
        <p:txBody>
          <a:bodyPr wrap="square" rtlCol="0">
            <a:spAutoFit/>
          </a:bodyPr>
          <a:lstStyle/>
          <a:p>
            <a:r>
              <a:rPr lang="en-US" dirty="0" smtClean="0">
                <a:latin typeface="Arial" pitchFamily="34" charset="0"/>
                <a:cs typeface="Arial" pitchFamily="34" charset="0"/>
              </a:rPr>
              <a:t>    </a:t>
            </a:r>
            <a:r>
              <a:rPr lang="en-US" sz="3200" b="1" dirty="0" smtClean="0">
                <a:solidFill>
                  <a:srgbClr val="FF0000"/>
                </a:solidFill>
                <a:latin typeface="Arial" pitchFamily="34" charset="0"/>
                <a:cs typeface="Arial" pitchFamily="34" charset="0"/>
              </a:rPr>
              <a:t>uôt</a:t>
            </a:r>
            <a:endParaRPr lang="en-US" sz="2400" b="1" dirty="0">
              <a:solidFill>
                <a:srgbClr val="FF0000"/>
              </a:solidFill>
              <a:latin typeface="Arial" pitchFamily="34" charset="0"/>
              <a:cs typeface="Arial" pitchFamily="34" charset="0"/>
            </a:endParaRPr>
          </a:p>
        </p:txBody>
      </p:sp>
      <p:sp>
        <p:nvSpPr>
          <p:cNvPr id="6" name="TextBox 5"/>
          <p:cNvSpPr txBox="1"/>
          <p:nvPr/>
        </p:nvSpPr>
        <p:spPr>
          <a:xfrm>
            <a:off x="1206500" y="3327985"/>
            <a:ext cx="918441" cy="584775"/>
          </a:xfrm>
          <a:prstGeom prst="rect">
            <a:avLst/>
          </a:prstGeom>
          <a:noFill/>
        </p:spPr>
        <p:txBody>
          <a:bodyPr wrap="square" rtlCol="0">
            <a:spAutoFit/>
          </a:bodyPr>
          <a:lstStyle/>
          <a:p>
            <a:r>
              <a:rPr lang="en-US" sz="2400" dirty="0" smtClean="0">
                <a:latin typeface="Arial" pitchFamily="34" charset="0"/>
                <a:cs typeface="Arial" pitchFamily="34" charset="0"/>
              </a:rPr>
              <a:t>  </a:t>
            </a:r>
            <a:r>
              <a:rPr lang="en-US" sz="3200" b="1" dirty="0" smtClean="0">
                <a:latin typeface="Arial" pitchFamily="34" charset="0"/>
                <a:cs typeface="Arial" pitchFamily="34" charset="0"/>
              </a:rPr>
              <a:t>ch</a:t>
            </a:r>
            <a:endParaRPr lang="en-US" sz="2400" b="1" dirty="0">
              <a:latin typeface="Arial" pitchFamily="34" charset="0"/>
              <a:cs typeface="Arial" pitchFamily="34" charset="0"/>
            </a:endParaRPr>
          </a:p>
        </p:txBody>
      </p:sp>
      <p:sp>
        <p:nvSpPr>
          <p:cNvPr id="8" name="TextBox 7"/>
          <p:cNvSpPr txBox="1"/>
          <p:nvPr/>
        </p:nvSpPr>
        <p:spPr>
          <a:xfrm>
            <a:off x="2590800" y="3912760"/>
            <a:ext cx="571500" cy="523220"/>
          </a:xfrm>
          <a:prstGeom prst="rect">
            <a:avLst/>
          </a:prstGeom>
          <a:noFill/>
        </p:spPr>
        <p:txBody>
          <a:bodyPr wrap="square" rtlCol="0">
            <a:spAutoFit/>
          </a:bodyPr>
          <a:lstStyle/>
          <a:p>
            <a:r>
              <a:rPr lang="en-US" sz="2800" b="1" dirty="0" smtClean="0"/>
              <a:t>  .</a:t>
            </a:r>
            <a:endParaRPr lang="en-US" sz="2800" b="1" dirty="0"/>
          </a:p>
        </p:txBody>
      </p:sp>
      <p:sp>
        <p:nvSpPr>
          <p:cNvPr id="10" name="TextBox 9"/>
          <p:cNvSpPr txBox="1"/>
          <p:nvPr/>
        </p:nvSpPr>
        <p:spPr>
          <a:xfrm>
            <a:off x="647700" y="2250766"/>
            <a:ext cx="3138055" cy="584775"/>
          </a:xfrm>
          <a:prstGeom prst="rect">
            <a:avLst/>
          </a:prstGeom>
          <a:noFill/>
        </p:spPr>
        <p:txBody>
          <a:bodyPr wrap="square" rtlCol="0">
            <a:spAutoFit/>
          </a:bodyPr>
          <a:lstStyle/>
          <a:p>
            <a:r>
              <a:rPr lang="en-US" sz="3200" dirty="0" smtClean="0">
                <a:latin typeface="Arial" pitchFamily="34" charset="0"/>
                <a:cs typeface="Arial" pitchFamily="34" charset="0"/>
              </a:rPr>
              <a:t>     </a:t>
            </a:r>
            <a:r>
              <a:rPr lang="en-US" sz="3200" b="1" dirty="0" smtClean="0">
                <a:latin typeface="Arial" pitchFamily="34" charset="0"/>
                <a:cs typeface="Arial" pitchFamily="34" charset="0"/>
              </a:rPr>
              <a:t>ch</a:t>
            </a:r>
            <a:r>
              <a:rPr lang="en-US" sz="3200" b="1" dirty="0" smtClean="0">
                <a:solidFill>
                  <a:srgbClr val="FF0000"/>
                </a:solidFill>
                <a:latin typeface="Arial" pitchFamily="34" charset="0"/>
                <a:cs typeface="Arial" pitchFamily="34" charset="0"/>
              </a:rPr>
              <a:t>uột</a:t>
            </a:r>
            <a:r>
              <a:rPr lang="en-US" sz="3200" b="1" dirty="0" smtClean="0">
                <a:latin typeface="Arial" pitchFamily="34" charset="0"/>
                <a:cs typeface="Arial" pitchFamily="34" charset="0"/>
              </a:rPr>
              <a:t> nhắt</a:t>
            </a:r>
            <a:endParaRPr lang="en-US" sz="3200" b="1" dirty="0">
              <a:solidFill>
                <a:srgbClr val="FF0000"/>
              </a:solidFill>
              <a:latin typeface="Arial" pitchFamily="34" charset="0"/>
              <a:cs typeface="Arial" pitchFamily="34" charset="0"/>
            </a:endParaRPr>
          </a:p>
        </p:txBody>
      </p:sp>
      <p:sp>
        <p:nvSpPr>
          <p:cNvPr id="12" name="TextBox 11"/>
          <p:cNvSpPr txBox="1"/>
          <p:nvPr/>
        </p:nvSpPr>
        <p:spPr>
          <a:xfrm>
            <a:off x="5486400" y="4571263"/>
            <a:ext cx="1406237" cy="584775"/>
          </a:xfrm>
          <a:prstGeom prst="rect">
            <a:avLst/>
          </a:prstGeom>
          <a:noFill/>
        </p:spPr>
        <p:txBody>
          <a:bodyPr wrap="square" rtlCol="0">
            <a:spAutoFit/>
          </a:bodyPr>
          <a:lstStyle/>
          <a:p>
            <a:r>
              <a:rPr lang="en-US" sz="3200" b="1" dirty="0" smtClean="0">
                <a:latin typeface="Arial" pitchFamily="34" charset="0"/>
                <a:cs typeface="Arial" pitchFamily="34" charset="0"/>
              </a:rPr>
              <a:t>  l</a:t>
            </a:r>
            <a:r>
              <a:rPr lang="en-US" sz="3200" b="1" dirty="0" smtClean="0">
                <a:solidFill>
                  <a:srgbClr val="FF0000"/>
                </a:solidFill>
                <a:latin typeface="Arial" pitchFamily="34" charset="0"/>
                <a:cs typeface="Arial" pitchFamily="34" charset="0"/>
              </a:rPr>
              <a:t>ướt</a:t>
            </a:r>
            <a:endParaRPr lang="en-US" sz="3200" b="1" dirty="0">
              <a:solidFill>
                <a:srgbClr val="FF0000"/>
              </a:solidFill>
              <a:latin typeface="Arial" pitchFamily="34" charset="0"/>
              <a:cs typeface="Arial"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881885263"/>
              </p:ext>
            </p:extLst>
          </p:nvPr>
        </p:nvGraphicFramePr>
        <p:xfrm>
          <a:off x="5143500" y="3396622"/>
          <a:ext cx="2209800" cy="579430"/>
        </p:xfrm>
        <a:graphic>
          <a:graphicData uri="http://schemas.openxmlformats.org/drawingml/2006/table">
            <a:tbl>
              <a:tblPr firstRow="1" bandRow="1">
                <a:tableStyleId>{BDBED569-4797-4DF1-A0F4-6AAB3CD982D8}</a:tableStyleId>
              </a:tblPr>
              <a:tblGrid>
                <a:gridCol w="1141730"/>
                <a:gridCol w="1068070"/>
              </a:tblGrid>
              <a:tr h="579430">
                <a:tc>
                  <a:txBody>
                    <a:bodyPr/>
                    <a:lstStyle/>
                    <a:p>
                      <a:endParaRPr lang="en-US" dirty="0"/>
                    </a:p>
                  </a:txBody>
                  <a:tcPr/>
                </a:tc>
                <a:tc>
                  <a:txBody>
                    <a:bodyPr/>
                    <a:lstStyle/>
                    <a:p>
                      <a:endParaRPr lang="en-US" dirty="0"/>
                    </a:p>
                  </a:txBody>
                  <a:tcPr/>
                </a:tc>
              </a:tr>
            </a:tbl>
          </a:graphicData>
        </a:graphic>
      </p:graphicFrame>
      <p:sp>
        <p:nvSpPr>
          <p:cNvPr id="14" name="TextBox 13"/>
          <p:cNvSpPr txBox="1"/>
          <p:nvPr/>
        </p:nvSpPr>
        <p:spPr>
          <a:xfrm>
            <a:off x="6276110" y="2869048"/>
            <a:ext cx="1191490" cy="1077218"/>
          </a:xfrm>
          <a:prstGeom prst="rect">
            <a:avLst/>
          </a:prstGeom>
          <a:noFill/>
        </p:spPr>
        <p:txBody>
          <a:bodyPr wrap="square" rtlCol="0">
            <a:spAutoFit/>
          </a:bodyPr>
          <a:lstStyle/>
          <a:p>
            <a:r>
              <a:rPr lang="en-US" sz="3200" b="1" dirty="0" smtClean="0">
                <a:latin typeface="Arial" pitchFamily="34" charset="0"/>
                <a:cs typeface="Arial" pitchFamily="34" charset="0"/>
              </a:rPr>
              <a:t>       </a:t>
            </a:r>
            <a:r>
              <a:rPr lang="en-US" sz="3200" b="1" dirty="0" smtClean="0">
                <a:solidFill>
                  <a:srgbClr val="FF0000"/>
                </a:solidFill>
                <a:latin typeface="Arial" pitchFamily="34" charset="0"/>
                <a:cs typeface="Arial" pitchFamily="34" charset="0"/>
              </a:rPr>
              <a:t>ươt</a:t>
            </a:r>
            <a:endParaRPr lang="en-US" sz="3200" b="1" dirty="0">
              <a:solidFill>
                <a:srgbClr val="FF0000"/>
              </a:solidFill>
              <a:latin typeface="Arial" pitchFamily="34" charset="0"/>
              <a:cs typeface="Arial" pitchFamily="34" charset="0"/>
            </a:endParaRPr>
          </a:p>
        </p:txBody>
      </p:sp>
      <p:sp>
        <p:nvSpPr>
          <p:cNvPr id="15" name="TextBox 14"/>
          <p:cNvSpPr txBox="1"/>
          <p:nvPr/>
        </p:nvSpPr>
        <p:spPr>
          <a:xfrm>
            <a:off x="5181600" y="3327985"/>
            <a:ext cx="914400" cy="584775"/>
          </a:xfrm>
          <a:prstGeom prst="rect">
            <a:avLst/>
          </a:prstGeom>
          <a:noFill/>
        </p:spPr>
        <p:txBody>
          <a:bodyPr wrap="square" rtlCol="0">
            <a:spAutoFit/>
          </a:bodyPr>
          <a:lstStyle/>
          <a:p>
            <a:r>
              <a:rPr lang="en-US" sz="2400" dirty="0" smtClean="0">
                <a:latin typeface="Arial" pitchFamily="34" charset="0"/>
                <a:cs typeface="Arial" pitchFamily="34" charset="0"/>
              </a:rPr>
              <a:t>   </a:t>
            </a:r>
            <a:r>
              <a:rPr lang="en-US" sz="3200" b="1" dirty="0">
                <a:latin typeface="Arial" pitchFamily="34" charset="0"/>
                <a:cs typeface="Arial" pitchFamily="34" charset="0"/>
              </a:rPr>
              <a:t>l</a:t>
            </a:r>
            <a:endParaRPr lang="en-US" sz="2400" b="1" dirty="0">
              <a:latin typeface="Arial" pitchFamily="34" charset="0"/>
              <a:cs typeface="Arial" pitchFamily="34"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7017" y="3083903"/>
            <a:ext cx="160385" cy="166888"/>
          </a:xfrm>
          <a:prstGeom prst="rect">
            <a:avLst/>
          </a:prstGeom>
          <a:solidFill>
            <a:schemeClr val="bg1"/>
          </a:solidFill>
          <a:ln>
            <a:solidFill>
              <a:srgbClr val="FF0000"/>
            </a:solidFill>
          </a:ln>
          <a:effectLst/>
        </p:spPr>
      </p:pic>
      <p:sp>
        <p:nvSpPr>
          <p:cNvPr id="9" name="TextBox 8"/>
          <p:cNvSpPr txBox="1"/>
          <p:nvPr/>
        </p:nvSpPr>
        <p:spPr>
          <a:xfrm>
            <a:off x="5267925" y="2250765"/>
            <a:ext cx="2016369" cy="584775"/>
          </a:xfrm>
          <a:prstGeom prst="rect">
            <a:avLst/>
          </a:prstGeom>
          <a:noFill/>
        </p:spPr>
        <p:txBody>
          <a:bodyPr wrap="square" rtlCol="0">
            <a:spAutoFit/>
          </a:bodyPr>
          <a:lstStyle/>
          <a:p>
            <a:r>
              <a:rPr lang="en-US" sz="3200" b="1" dirty="0">
                <a:latin typeface="Arial" pitchFamily="34" charset="0"/>
                <a:cs typeface="Arial" pitchFamily="34" charset="0"/>
              </a:rPr>
              <a:t>l</a:t>
            </a:r>
            <a:r>
              <a:rPr lang="en-US" sz="3200" b="1" dirty="0" smtClean="0">
                <a:solidFill>
                  <a:srgbClr val="FF0000"/>
                </a:solidFill>
                <a:latin typeface="Arial" pitchFamily="34" charset="0"/>
                <a:cs typeface="Arial" pitchFamily="34" charset="0"/>
              </a:rPr>
              <a:t>ướt</a:t>
            </a:r>
            <a:r>
              <a:rPr lang="en-US" sz="3200" b="1" dirty="0" smtClean="0">
                <a:latin typeface="Arial" pitchFamily="34" charset="0"/>
                <a:cs typeface="Arial" pitchFamily="34" charset="0"/>
              </a:rPr>
              <a:t> ván</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2974368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90600" y="165100"/>
            <a:ext cx="7251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Thứ</a:t>
            </a:r>
            <a:r>
              <a:rPr kumimoji="0" lang="en-US" sz="2400" b="0" i="0" u="none" strike="noStrike" cap="none" normalizeH="0" dirty="0" smtClean="0">
                <a:ln>
                  <a:noFill/>
                </a:ln>
                <a:solidFill>
                  <a:schemeClr val="tx1"/>
                </a:solidFill>
                <a:effectLst/>
                <a:latin typeface="Arial" pitchFamily="34" charset="0"/>
                <a:cs typeface="Arial" pitchFamily="34" charset="0"/>
              </a:rPr>
              <a:t> </a:t>
            </a:r>
            <a:r>
              <a:rPr lang="en-US" sz="2400" dirty="0" smtClean="0">
                <a:latin typeface="Arial" pitchFamily="34" charset="0"/>
                <a:cs typeface="Arial" pitchFamily="34" charset="0"/>
              </a:rPr>
              <a:t>sáu</a:t>
            </a:r>
            <a:r>
              <a:rPr kumimoji="0" lang="en-US" sz="2400" b="0" i="0" u="none" strike="noStrike" cap="none" normalizeH="0" dirty="0" smtClean="0">
                <a:ln>
                  <a:noFill/>
                </a:ln>
                <a:solidFill>
                  <a:schemeClr val="tx1"/>
                </a:solidFill>
                <a:effectLst/>
                <a:latin typeface="Arial" pitchFamily="34" charset="0"/>
                <a:cs typeface="Arial" pitchFamily="34" charset="0"/>
              </a:rPr>
              <a:t> ngày 15 tháng 11 năm 2024</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0" y="1143000"/>
            <a:ext cx="4865077" cy="523220"/>
          </a:xfrm>
          <a:prstGeom prst="rect">
            <a:avLst/>
          </a:prstGeom>
          <a:noFill/>
        </p:spPr>
        <p:txBody>
          <a:bodyPr wrap="square" rtlCol="0">
            <a:spAutoFit/>
          </a:bodyPr>
          <a:lstStyle/>
          <a:p>
            <a:r>
              <a:rPr lang="en-US" sz="2800" b="1" dirty="0" smtClean="0">
                <a:latin typeface="Arial" pitchFamily="34" charset="0"/>
                <a:cs typeface="Arial" pitchFamily="34" charset="0"/>
              </a:rPr>
              <a:t>Tiếng việt (tiết 117)Bài 10E:</a:t>
            </a:r>
            <a:endParaRPr lang="en-US" sz="2800" b="1" dirty="0">
              <a:latin typeface="Arial" pitchFamily="34" charset="0"/>
              <a:cs typeface="Arial" pitchFamily="34" charset="0"/>
            </a:endParaRPr>
          </a:p>
        </p:txBody>
      </p:sp>
      <p:sp>
        <p:nvSpPr>
          <p:cNvPr id="5" name="TextBox 4"/>
          <p:cNvSpPr txBox="1"/>
          <p:nvPr/>
        </p:nvSpPr>
        <p:spPr>
          <a:xfrm>
            <a:off x="4419600" y="1050666"/>
            <a:ext cx="4038600" cy="707886"/>
          </a:xfrm>
          <a:prstGeom prst="rect">
            <a:avLst/>
          </a:prstGeom>
          <a:noFill/>
        </p:spPr>
        <p:txBody>
          <a:bodyPr wrap="square" rtlCol="0">
            <a:spAutoFit/>
          </a:bodyPr>
          <a:lstStyle/>
          <a:p>
            <a:r>
              <a:rPr lang="en-US" sz="2800" dirty="0" smtClean="0">
                <a:latin typeface="Arial" pitchFamily="34" charset="0"/>
                <a:cs typeface="Arial" pitchFamily="34" charset="0"/>
              </a:rPr>
              <a:t>            </a:t>
            </a:r>
            <a:r>
              <a:rPr lang="en-US" sz="4000" b="1" dirty="0" smtClean="0">
                <a:solidFill>
                  <a:srgbClr val="FF0000"/>
                </a:solidFill>
                <a:latin typeface="Arial" pitchFamily="34" charset="0"/>
                <a:cs typeface="Arial" pitchFamily="34" charset="0"/>
              </a:rPr>
              <a:t>uôt   ươt</a:t>
            </a:r>
            <a:endParaRPr lang="en-US" sz="4000" b="1" dirty="0">
              <a:solidFill>
                <a:srgbClr val="FF0000"/>
              </a:solidFill>
              <a:latin typeface="Arial" pitchFamily="34" charset="0"/>
              <a:cs typeface="Arial" pitchFamily="34" charset="0"/>
            </a:endParaRPr>
          </a:p>
        </p:txBody>
      </p:sp>
      <p:sp>
        <p:nvSpPr>
          <p:cNvPr id="17" name="TextBox 16"/>
          <p:cNvSpPr txBox="1"/>
          <p:nvPr/>
        </p:nvSpPr>
        <p:spPr>
          <a:xfrm>
            <a:off x="779451" y="2507676"/>
            <a:ext cx="1929245" cy="523220"/>
          </a:xfrm>
          <a:prstGeom prst="rect">
            <a:avLst/>
          </a:prstGeom>
          <a:noFill/>
          <a:ln>
            <a:solidFill>
              <a:schemeClr val="tx1"/>
            </a:solidFill>
            <a:prstDash val="sysDash"/>
          </a:ln>
        </p:spPr>
        <p:txBody>
          <a:bodyPr wrap="square" rtlCol="0">
            <a:spAutoFit/>
          </a:bodyPr>
          <a:lstStyle/>
          <a:p>
            <a:pPr algn="ctr"/>
            <a:r>
              <a:rPr lang="en-US" sz="2800" dirty="0">
                <a:latin typeface="Arial" pitchFamily="34" charset="0"/>
                <a:cs typeface="Arial" pitchFamily="34" charset="0"/>
              </a:rPr>
              <a:t>r</a:t>
            </a:r>
            <a:r>
              <a:rPr lang="en-US" sz="2800" dirty="0" smtClean="0">
                <a:solidFill>
                  <a:srgbClr val="FF0000"/>
                </a:solidFill>
                <a:latin typeface="Arial" pitchFamily="34" charset="0"/>
                <a:cs typeface="Arial" pitchFamily="34" charset="0"/>
              </a:rPr>
              <a:t>ượt</a:t>
            </a:r>
            <a:r>
              <a:rPr lang="en-US" sz="2800" dirty="0" smtClean="0">
                <a:latin typeface="Arial" pitchFamily="34" charset="0"/>
                <a:cs typeface="Arial" pitchFamily="34" charset="0"/>
              </a:rPr>
              <a:t> đuổi</a:t>
            </a:r>
            <a:endParaRPr lang="en-US" sz="2800" dirty="0">
              <a:solidFill>
                <a:srgbClr val="FF0000"/>
              </a:solidFill>
              <a:latin typeface="Arial" pitchFamily="34" charset="0"/>
              <a:cs typeface="Arial" pitchFamily="34" charset="0"/>
            </a:endParaRPr>
          </a:p>
        </p:txBody>
      </p:sp>
      <p:sp>
        <p:nvSpPr>
          <p:cNvPr id="18" name="TextBox 17"/>
          <p:cNvSpPr txBox="1"/>
          <p:nvPr/>
        </p:nvSpPr>
        <p:spPr>
          <a:xfrm>
            <a:off x="3409950" y="2507676"/>
            <a:ext cx="2019300" cy="523220"/>
          </a:xfrm>
          <a:prstGeom prst="rect">
            <a:avLst/>
          </a:prstGeom>
          <a:noFill/>
          <a:ln>
            <a:solidFill>
              <a:schemeClr val="tx1"/>
            </a:solidFill>
            <a:prstDash val="sysDash"/>
          </a:ln>
        </p:spPr>
        <p:txBody>
          <a:bodyPr wrap="square" rtlCol="0">
            <a:spAutoFit/>
          </a:bodyPr>
          <a:lstStyle/>
          <a:p>
            <a:pPr algn="ctr"/>
            <a:r>
              <a:rPr lang="en-US" sz="2800" dirty="0">
                <a:latin typeface="Arial" pitchFamily="34" charset="0"/>
                <a:cs typeface="Arial" pitchFamily="34" charset="0"/>
              </a:rPr>
              <a:t>c</a:t>
            </a:r>
            <a:r>
              <a:rPr lang="en-US" sz="2800" dirty="0" smtClean="0">
                <a:latin typeface="Arial" pitchFamily="34" charset="0"/>
                <a:cs typeface="Arial" pitchFamily="34" charset="0"/>
              </a:rPr>
              <a:t>ầu tr</a:t>
            </a:r>
            <a:r>
              <a:rPr lang="en-US" sz="2800" dirty="0" smtClean="0">
                <a:solidFill>
                  <a:srgbClr val="FF0000"/>
                </a:solidFill>
                <a:latin typeface="Arial" pitchFamily="34" charset="0"/>
                <a:cs typeface="Arial" pitchFamily="34" charset="0"/>
              </a:rPr>
              <a:t>ượt</a:t>
            </a:r>
            <a:endParaRPr lang="en-US" sz="2800" b="1" dirty="0">
              <a:solidFill>
                <a:srgbClr val="FF0000"/>
              </a:solidFill>
              <a:latin typeface="Arial" pitchFamily="34" charset="0"/>
              <a:cs typeface="Arial" pitchFamily="34" charset="0"/>
            </a:endParaRPr>
          </a:p>
        </p:txBody>
      </p:sp>
      <p:sp>
        <p:nvSpPr>
          <p:cNvPr id="20" name="TextBox 19"/>
          <p:cNvSpPr txBox="1"/>
          <p:nvPr/>
        </p:nvSpPr>
        <p:spPr>
          <a:xfrm>
            <a:off x="6032321" y="2507676"/>
            <a:ext cx="2019300" cy="523220"/>
          </a:xfrm>
          <a:prstGeom prst="rect">
            <a:avLst/>
          </a:prstGeom>
          <a:noFill/>
          <a:ln>
            <a:solidFill>
              <a:schemeClr val="tx1"/>
            </a:solidFill>
            <a:prstDash val="sysDash"/>
          </a:ln>
        </p:spPr>
        <p:txBody>
          <a:bodyPr wrap="square" rtlCol="0">
            <a:spAutoFit/>
          </a:bodyPr>
          <a:lstStyle/>
          <a:p>
            <a:pPr algn="ctr"/>
            <a:r>
              <a:rPr lang="en-US" sz="2800" dirty="0">
                <a:latin typeface="Arial" pitchFamily="34" charset="0"/>
                <a:cs typeface="Arial" pitchFamily="34" charset="0"/>
              </a:rPr>
              <a:t>b</a:t>
            </a:r>
            <a:r>
              <a:rPr lang="en-US" sz="2800" dirty="0" smtClean="0">
                <a:solidFill>
                  <a:srgbClr val="FF0000"/>
                </a:solidFill>
                <a:latin typeface="Arial" pitchFamily="34" charset="0"/>
                <a:cs typeface="Arial" pitchFamily="34" charset="0"/>
              </a:rPr>
              <a:t>uốt</a:t>
            </a:r>
            <a:r>
              <a:rPr lang="en-US" sz="2800" dirty="0" smtClean="0">
                <a:latin typeface="Arial" pitchFamily="34" charset="0"/>
                <a:cs typeface="Arial" pitchFamily="34" charset="0"/>
              </a:rPr>
              <a:t> giá</a:t>
            </a:r>
            <a:endParaRPr lang="en-US" sz="2800" b="1" dirty="0">
              <a:solidFill>
                <a:srgbClr val="FF0000"/>
              </a:solidFill>
              <a:latin typeface="Arial" pitchFamily="34" charset="0"/>
              <a:cs typeface="Arial" pitchFamily="34" charset="0"/>
            </a:endParaRPr>
          </a:p>
        </p:txBody>
      </p:sp>
      <p:cxnSp>
        <p:nvCxnSpPr>
          <p:cNvPr id="21" name="Straight Connector 20"/>
          <p:cNvCxnSpPr/>
          <p:nvPr/>
        </p:nvCxnSpPr>
        <p:spPr>
          <a:xfrm>
            <a:off x="1153523" y="2996233"/>
            <a:ext cx="590550" cy="0"/>
          </a:xfrm>
          <a:prstGeom prst="line">
            <a:avLst/>
          </a:prstGeom>
          <a:ln w="38100">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22" name="Straight Connector 21"/>
          <p:cNvCxnSpPr/>
          <p:nvPr/>
        </p:nvCxnSpPr>
        <p:spPr>
          <a:xfrm>
            <a:off x="4569802" y="2987346"/>
            <a:ext cx="590550" cy="0"/>
          </a:xfrm>
          <a:prstGeom prst="line">
            <a:avLst/>
          </a:prstGeom>
          <a:ln w="38100">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6569181" y="2987346"/>
            <a:ext cx="476917" cy="0"/>
          </a:xfrm>
          <a:prstGeom prst="line">
            <a:avLst/>
          </a:prstGeom>
          <a:ln w="38100">
            <a:solidFill>
              <a:srgbClr val="C0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404997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3161" y="2888654"/>
            <a:ext cx="3140216" cy="246615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931" y="3150561"/>
            <a:ext cx="2826312" cy="237497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3289" y="325770"/>
            <a:ext cx="3197422" cy="2184574"/>
          </a:xfrm>
          <a:prstGeom prst="rect">
            <a:avLst/>
          </a:prstGeom>
        </p:spPr>
      </p:pic>
      <p:sp>
        <p:nvSpPr>
          <p:cNvPr id="8" name="Rounded Rectangle 7"/>
          <p:cNvSpPr/>
          <p:nvPr/>
        </p:nvSpPr>
        <p:spPr>
          <a:xfrm>
            <a:off x="1714104" y="5525538"/>
            <a:ext cx="1443020" cy="638628"/>
          </a:xfrm>
          <a:prstGeom prst="roundRect">
            <a:avLst/>
          </a:prstGeom>
          <a:solidFill>
            <a:schemeClr val="bg1"/>
          </a:solidFill>
          <a:ln w="28575">
            <a:solidFill>
              <a:srgbClr val="78CDD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v</a:t>
            </a:r>
            <a:r>
              <a:rPr lang="en-US" sz="2400" dirty="0" smtClean="0">
                <a:solidFill>
                  <a:schemeClr val="tx1"/>
                </a:solidFill>
                <a:latin typeface="Arial" panose="020B0604020202020204" pitchFamily="34" charset="0"/>
                <a:cs typeface="Arial" panose="020B0604020202020204" pitchFamily="34" charset="0"/>
              </a:rPr>
              <a:t>ượt lên</a:t>
            </a:r>
            <a:endParaRPr lang="en-US" sz="2400" dirty="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3914159" y="2627209"/>
            <a:ext cx="1437602" cy="638628"/>
          </a:xfrm>
          <a:prstGeom prst="roundRect">
            <a:avLst/>
          </a:prstGeom>
          <a:solidFill>
            <a:schemeClr val="bg1"/>
          </a:solidFill>
          <a:ln w="28575">
            <a:solidFill>
              <a:srgbClr val="78CDD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t</a:t>
            </a:r>
            <a:r>
              <a:rPr lang="en-US" sz="2400" dirty="0" smtClean="0">
                <a:solidFill>
                  <a:schemeClr val="tx1"/>
                </a:solidFill>
                <a:latin typeface="Arial" panose="020B0604020202020204" pitchFamily="34" charset="0"/>
                <a:cs typeface="Arial" panose="020B0604020202020204" pitchFamily="34" charset="0"/>
              </a:rPr>
              <a:t>uốt lúa</a:t>
            </a:r>
            <a:endParaRPr lang="en-US" sz="2400"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477" y="989274"/>
            <a:ext cx="621792" cy="599846"/>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590" y="110898"/>
            <a:ext cx="706933" cy="714375"/>
          </a:xfrm>
          <a:prstGeom prst="rect">
            <a:avLst/>
          </a:prstGeom>
        </p:spPr>
      </p:pic>
      <p:sp>
        <p:nvSpPr>
          <p:cNvPr id="18" name="TextBox 17"/>
          <p:cNvSpPr txBox="1"/>
          <p:nvPr/>
        </p:nvSpPr>
        <p:spPr>
          <a:xfrm>
            <a:off x="1106939" y="306370"/>
            <a:ext cx="6117772" cy="461665"/>
          </a:xfrm>
          <a:prstGeom prst="rect">
            <a:avLst/>
          </a:prstGeom>
          <a:noFill/>
        </p:spPr>
        <p:txBody>
          <a:bodyPr wrap="square" rtlCol="0">
            <a:spAutoFit/>
          </a:bodyPr>
          <a:lstStyle/>
          <a:p>
            <a:r>
              <a:rPr lang="en-US" sz="2400" b="1" dirty="0" err="1" smtClean="0">
                <a:latin typeface="Arial-SGK-TV" pitchFamily="2" charset="0"/>
                <a:cs typeface="Arial-SGK-TV" pitchFamily="2" charset="0"/>
              </a:rPr>
              <a:t>Đọc</a:t>
            </a:r>
            <a:endParaRPr lang="en-US" sz="2400" b="1" dirty="0" smtClean="0">
              <a:latin typeface="Arial-SGK-TV" pitchFamily="2" charset="0"/>
              <a:cs typeface="Arial-SGK-TV" pitchFamily="2" charset="0"/>
            </a:endParaRPr>
          </a:p>
        </p:txBody>
      </p:sp>
      <p:sp>
        <p:nvSpPr>
          <p:cNvPr id="11" name="Rounded Rectangle 10"/>
          <p:cNvSpPr/>
          <p:nvPr/>
        </p:nvSpPr>
        <p:spPr>
          <a:xfrm>
            <a:off x="5844146" y="5525538"/>
            <a:ext cx="1443020" cy="638628"/>
          </a:xfrm>
          <a:prstGeom prst="roundRect">
            <a:avLst/>
          </a:prstGeom>
          <a:solidFill>
            <a:schemeClr val="bg1"/>
          </a:solidFill>
          <a:ln w="28575">
            <a:solidFill>
              <a:srgbClr val="78CDD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s</a:t>
            </a:r>
            <a:r>
              <a:rPr lang="en-US" sz="2400" dirty="0" smtClean="0">
                <a:solidFill>
                  <a:schemeClr val="tx1"/>
                </a:solidFill>
                <a:latin typeface="Arial" panose="020B0604020202020204" pitchFamily="34" charset="0"/>
                <a:cs typeface="Arial" panose="020B0604020202020204" pitchFamily="34" charset="0"/>
              </a:rPr>
              <a:t>uốt chỉ</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538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1" y="2511451"/>
            <a:ext cx="8264768" cy="384441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867" y="1155074"/>
            <a:ext cx="714375" cy="714375"/>
          </a:xfrm>
          <a:prstGeom prst="rect">
            <a:avLst/>
          </a:prstGeom>
        </p:spPr>
      </p:pic>
      <p:sp>
        <p:nvSpPr>
          <p:cNvPr id="3" name="TextBox 2"/>
          <p:cNvSpPr txBox="1"/>
          <p:nvPr/>
        </p:nvSpPr>
        <p:spPr>
          <a:xfrm>
            <a:off x="1000842" y="1038452"/>
            <a:ext cx="6117772" cy="830997"/>
          </a:xfrm>
          <a:prstGeom prst="rect">
            <a:avLst/>
          </a:prstGeom>
          <a:noFill/>
        </p:spPr>
        <p:txBody>
          <a:bodyPr wrap="square" rtlCol="0">
            <a:spAutoFit/>
          </a:bodyPr>
          <a:lstStyle/>
          <a:p>
            <a:r>
              <a:rPr lang="en-US" sz="2400" b="1" dirty="0" err="1">
                <a:latin typeface="Arial-SGK-TV" pitchFamily="2" charset="0"/>
                <a:cs typeface="Arial-SGK-TV" pitchFamily="2" charset="0"/>
              </a:rPr>
              <a:t>Nghe</a:t>
            </a:r>
            <a:r>
              <a:rPr lang="en-US" sz="2400" b="1" dirty="0">
                <a:latin typeface="Arial-SGK-TV" pitchFamily="2" charset="0"/>
                <a:cs typeface="Arial-SGK-TV" pitchFamily="2" charset="0"/>
              </a:rPr>
              <a:t> – </a:t>
            </a:r>
            <a:r>
              <a:rPr lang="en-US" sz="2400" b="1" dirty="0" err="1">
                <a:latin typeface="Arial-SGK-TV" pitchFamily="2" charset="0"/>
                <a:cs typeface="Arial-SGK-TV" pitchFamily="2" charset="0"/>
              </a:rPr>
              <a:t>nói</a:t>
            </a:r>
            <a:endParaRPr lang="en-US" sz="2400" b="1" dirty="0">
              <a:latin typeface="Arial-SGK-TV" pitchFamily="2" charset="0"/>
              <a:cs typeface="Arial-SGK-TV" pitchFamily="2" charset="0"/>
            </a:endParaRPr>
          </a:p>
          <a:p>
            <a:r>
              <a:rPr lang="en-US" sz="2400" dirty="0" smtClean="0">
                <a:latin typeface="Arial-SGK-TV" pitchFamily="2" charset="0"/>
                <a:cs typeface="Arial-SGK-TV" pitchFamily="2" charset="0"/>
              </a:rPr>
              <a:t>Đóng vai các con vật trong tranh.</a:t>
            </a:r>
            <a:endParaRPr lang="en-US" sz="2400" dirty="0">
              <a:latin typeface="Arial-SGK-TV" pitchFamily="2" charset="0"/>
              <a:cs typeface="Arial-SGK-TV" pitchFamily="2" charset="0"/>
            </a:endParaRPr>
          </a:p>
        </p:txBody>
      </p:sp>
      <p:grpSp>
        <p:nvGrpSpPr>
          <p:cNvPr id="14" name="Group 13"/>
          <p:cNvGrpSpPr/>
          <p:nvPr/>
        </p:nvGrpSpPr>
        <p:grpSpPr>
          <a:xfrm>
            <a:off x="4717473" y="2176233"/>
            <a:ext cx="2327564" cy="2257426"/>
            <a:chOff x="4717473" y="2176233"/>
            <a:chExt cx="2327564" cy="2257426"/>
          </a:xfrm>
        </p:grpSpPr>
        <p:sp>
          <p:nvSpPr>
            <p:cNvPr id="9" name="Rounded Rectangular Callout 8"/>
            <p:cNvSpPr/>
            <p:nvPr/>
          </p:nvSpPr>
          <p:spPr>
            <a:xfrm>
              <a:off x="4717473" y="2176233"/>
              <a:ext cx="2327564" cy="2257426"/>
            </a:xfrm>
            <a:custGeom>
              <a:avLst/>
              <a:gdLst>
                <a:gd name="connsiteX0" fmla="*/ 0 w 2327564"/>
                <a:gd name="connsiteY0" fmla="*/ 155867 h 935182"/>
                <a:gd name="connsiteX1" fmla="*/ 155867 w 2327564"/>
                <a:gd name="connsiteY1" fmla="*/ 0 h 935182"/>
                <a:gd name="connsiteX2" fmla="*/ 387927 w 2327564"/>
                <a:gd name="connsiteY2" fmla="*/ 0 h 935182"/>
                <a:gd name="connsiteX3" fmla="*/ 387927 w 2327564"/>
                <a:gd name="connsiteY3" fmla="*/ 0 h 935182"/>
                <a:gd name="connsiteX4" fmla="*/ 969818 w 2327564"/>
                <a:gd name="connsiteY4" fmla="*/ 0 h 935182"/>
                <a:gd name="connsiteX5" fmla="*/ 2171697 w 2327564"/>
                <a:gd name="connsiteY5" fmla="*/ 0 h 935182"/>
                <a:gd name="connsiteX6" fmla="*/ 2327564 w 2327564"/>
                <a:gd name="connsiteY6" fmla="*/ 155867 h 935182"/>
                <a:gd name="connsiteX7" fmla="*/ 2327564 w 2327564"/>
                <a:gd name="connsiteY7" fmla="*/ 545523 h 935182"/>
                <a:gd name="connsiteX8" fmla="*/ 2327564 w 2327564"/>
                <a:gd name="connsiteY8" fmla="*/ 545523 h 935182"/>
                <a:gd name="connsiteX9" fmla="*/ 2327564 w 2327564"/>
                <a:gd name="connsiteY9" fmla="*/ 779318 h 935182"/>
                <a:gd name="connsiteX10" fmla="*/ 2327564 w 2327564"/>
                <a:gd name="connsiteY10" fmla="*/ 779315 h 935182"/>
                <a:gd name="connsiteX11" fmla="*/ 2171697 w 2327564"/>
                <a:gd name="connsiteY11" fmla="*/ 935182 h 935182"/>
                <a:gd name="connsiteX12" fmla="*/ 969818 w 2327564"/>
                <a:gd name="connsiteY12" fmla="*/ 935182 h 935182"/>
                <a:gd name="connsiteX13" fmla="*/ 55419 w 2327564"/>
                <a:gd name="connsiteY13" fmla="*/ 2257426 h 935182"/>
                <a:gd name="connsiteX14" fmla="*/ 387927 w 2327564"/>
                <a:gd name="connsiteY14" fmla="*/ 935182 h 935182"/>
                <a:gd name="connsiteX15" fmla="*/ 155867 w 2327564"/>
                <a:gd name="connsiteY15" fmla="*/ 935182 h 935182"/>
                <a:gd name="connsiteX16" fmla="*/ 0 w 2327564"/>
                <a:gd name="connsiteY16" fmla="*/ 779315 h 935182"/>
                <a:gd name="connsiteX17" fmla="*/ 0 w 2327564"/>
                <a:gd name="connsiteY17" fmla="*/ 779318 h 935182"/>
                <a:gd name="connsiteX18" fmla="*/ 0 w 2327564"/>
                <a:gd name="connsiteY18" fmla="*/ 545523 h 935182"/>
                <a:gd name="connsiteX19" fmla="*/ 0 w 2327564"/>
                <a:gd name="connsiteY19" fmla="*/ 545523 h 935182"/>
                <a:gd name="connsiteX20" fmla="*/ 0 w 2327564"/>
                <a:gd name="connsiteY20" fmla="*/ 155867 h 935182"/>
                <a:gd name="connsiteX0" fmla="*/ 0 w 2327564"/>
                <a:gd name="connsiteY0" fmla="*/ 155867 h 2257426"/>
                <a:gd name="connsiteX1" fmla="*/ 155867 w 2327564"/>
                <a:gd name="connsiteY1" fmla="*/ 0 h 2257426"/>
                <a:gd name="connsiteX2" fmla="*/ 387927 w 2327564"/>
                <a:gd name="connsiteY2" fmla="*/ 0 h 2257426"/>
                <a:gd name="connsiteX3" fmla="*/ 387927 w 2327564"/>
                <a:gd name="connsiteY3" fmla="*/ 0 h 2257426"/>
                <a:gd name="connsiteX4" fmla="*/ 969818 w 2327564"/>
                <a:gd name="connsiteY4" fmla="*/ 0 h 2257426"/>
                <a:gd name="connsiteX5" fmla="*/ 2171697 w 2327564"/>
                <a:gd name="connsiteY5" fmla="*/ 0 h 2257426"/>
                <a:gd name="connsiteX6" fmla="*/ 2327564 w 2327564"/>
                <a:gd name="connsiteY6" fmla="*/ 155867 h 2257426"/>
                <a:gd name="connsiteX7" fmla="*/ 2327564 w 2327564"/>
                <a:gd name="connsiteY7" fmla="*/ 545523 h 2257426"/>
                <a:gd name="connsiteX8" fmla="*/ 2327564 w 2327564"/>
                <a:gd name="connsiteY8" fmla="*/ 545523 h 2257426"/>
                <a:gd name="connsiteX9" fmla="*/ 2327564 w 2327564"/>
                <a:gd name="connsiteY9" fmla="*/ 779318 h 2257426"/>
                <a:gd name="connsiteX10" fmla="*/ 2327564 w 2327564"/>
                <a:gd name="connsiteY10" fmla="*/ 779315 h 2257426"/>
                <a:gd name="connsiteX11" fmla="*/ 2171697 w 2327564"/>
                <a:gd name="connsiteY11" fmla="*/ 935182 h 2257426"/>
                <a:gd name="connsiteX12" fmla="*/ 541193 w 2327564"/>
                <a:gd name="connsiteY12" fmla="*/ 935182 h 2257426"/>
                <a:gd name="connsiteX13" fmla="*/ 55419 w 2327564"/>
                <a:gd name="connsiteY13" fmla="*/ 2257426 h 2257426"/>
                <a:gd name="connsiteX14" fmla="*/ 387927 w 2327564"/>
                <a:gd name="connsiteY14" fmla="*/ 935182 h 2257426"/>
                <a:gd name="connsiteX15" fmla="*/ 155867 w 2327564"/>
                <a:gd name="connsiteY15" fmla="*/ 935182 h 2257426"/>
                <a:gd name="connsiteX16" fmla="*/ 0 w 2327564"/>
                <a:gd name="connsiteY16" fmla="*/ 779315 h 2257426"/>
                <a:gd name="connsiteX17" fmla="*/ 0 w 2327564"/>
                <a:gd name="connsiteY17" fmla="*/ 779318 h 2257426"/>
                <a:gd name="connsiteX18" fmla="*/ 0 w 2327564"/>
                <a:gd name="connsiteY18" fmla="*/ 545523 h 2257426"/>
                <a:gd name="connsiteX19" fmla="*/ 0 w 2327564"/>
                <a:gd name="connsiteY19" fmla="*/ 545523 h 2257426"/>
                <a:gd name="connsiteX20" fmla="*/ 0 w 2327564"/>
                <a:gd name="connsiteY20" fmla="*/ 155867 h 225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27564" h="2257426">
                  <a:moveTo>
                    <a:pt x="0" y="155867"/>
                  </a:moveTo>
                  <a:cubicBezTo>
                    <a:pt x="0" y="69784"/>
                    <a:pt x="69784" y="0"/>
                    <a:pt x="155867" y="0"/>
                  </a:cubicBezTo>
                  <a:lnTo>
                    <a:pt x="387927" y="0"/>
                  </a:lnTo>
                  <a:lnTo>
                    <a:pt x="387927" y="0"/>
                  </a:lnTo>
                  <a:lnTo>
                    <a:pt x="969818" y="0"/>
                  </a:lnTo>
                  <a:lnTo>
                    <a:pt x="2171697" y="0"/>
                  </a:lnTo>
                  <a:cubicBezTo>
                    <a:pt x="2257780" y="0"/>
                    <a:pt x="2327564" y="69784"/>
                    <a:pt x="2327564" y="155867"/>
                  </a:cubicBezTo>
                  <a:lnTo>
                    <a:pt x="2327564" y="545523"/>
                  </a:lnTo>
                  <a:lnTo>
                    <a:pt x="2327564" y="545523"/>
                  </a:lnTo>
                  <a:lnTo>
                    <a:pt x="2327564" y="779318"/>
                  </a:lnTo>
                  <a:lnTo>
                    <a:pt x="2327564" y="779315"/>
                  </a:lnTo>
                  <a:cubicBezTo>
                    <a:pt x="2327564" y="865398"/>
                    <a:pt x="2257780" y="935182"/>
                    <a:pt x="2171697" y="935182"/>
                  </a:cubicBezTo>
                  <a:lnTo>
                    <a:pt x="541193" y="935182"/>
                  </a:lnTo>
                  <a:lnTo>
                    <a:pt x="55419" y="2257426"/>
                  </a:lnTo>
                  <a:lnTo>
                    <a:pt x="387927" y="935182"/>
                  </a:lnTo>
                  <a:lnTo>
                    <a:pt x="155867" y="935182"/>
                  </a:lnTo>
                  <a:cubicBezTo>
                    <a:pt x="69784" y="935182"/>
                    <a:pt x="0" y="865398"/>
                    <a:pt x="0" y="779315"/>
                  </a:cubicBezTo>
                  <a:lnTo>
                    <a:pt x="0" y="779318"/>
                  </a:lnTo>
                  <a:lnTo>
                    <a:pt x="0" y="545523"/>
                  </a:lnTo>
                  <a:lnTo>
                    <a:pt x="0" y="545523"/>
                  </a:lnTo>
                  <a:lnTo>
                    <a:pt x="0" y="155867"/>
                  </a:lnTo>
                  <a:close/>
                </a:path>
              </a:pathLst>
            </a:cu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53411" y="2335110"/>
              <a:ext cx="2191626" cy="830997"/>
            </a:xfrm>
            <a:prstGeom prst="rect">
              <a:avLst/>
            </a:prstGeom>
            <a:noFill/>
          </p:spPr>
          <p:txBody>
            <a:bodyPr wrap="none" rtlCol="0">
              <a:spAutoFit/>
            </a:bodyPr>
            <a:lstStyle/>
            <a:p>
              <a:r>
                <a:rPr lang="en-US" sz="2400" i="1" dirty="0" err="1">
                  <a:latin typeface="Arial-SGK-TV" pitchFamily="2" charset="0"/>
                  <a:cs typeface="Arial-SGK-TV" pitchFamily="2" charset="0"/>
                </a:rPr>
                <a:t>Trời</a:t>
              </a:r>
              <a:r>
                <a:rPr lang="en-US" sz="2400" i="1" dirty="0">
                  <a:latin typeface="Arial-SGK-TV" pitchFamily="2" charset="0"/>
                  <a:cs typeface="Arial-SGK-TV" pitchFamily="2" charset="0"/>
                </a:rPr>
                <a:t> </a:t>
              </a:r>
              <a:r>
                <a:rPr lang="en-US" sz="2400" i="1" dirty="0" err="1">
                  <a:latin typeface="Arial-SGK-TV" pitchFamily="2" charset="0"/>
                  <a:cs typeface="Arial-SGK-TV" pitchFamily="2" charset="0"/>
                </a:rPr>
                <a:t>đất</a:t>
              </a:r>
              <a:r>
                <a:rPr lang="en-US" sz="2400" i="1" dirty="0">
                  <a:latin typeface="Arial-SGK-TV" pitchFamily="2" charset="0"/>
                  <a:cs typeface="Arial-SGK-TV" pitchFamily="2" charset="0"/>
                </a:rPr>
                <a:t> </a:t>
              </a:r>
              <a:r>
                <a:rPr lang="en-US" sz="2400" i="1" dirty="0" err="1">
                  <a:latin typeface="Arial-SGK-TV" pitchFamily="2" charset="0"/>
                  <a:cs typeface="Arial-SGK-TV" pitchFamily="2" charset="0"/>
                </a:rPr>
                <a:t>ơi</a:t>
              </a:r>
              <a:r>
                <a:rPr lang="en-US" sz="2400" i="1" dirty="0">
                  <a:latin typeface="Arial-SGK-TV" pitchFamily="2" charset="0"/>
                  <a:cs typeface="Arial-SGK-TV" pitchFamily="2" charset="0"/>
                </a:rPr>
                <a:t>!</a:t>
              </a:r>
            </a:p>
            <a:p>
              <a:r>
                <a:rPr lang="en-US" sz="2400" i="1" dirty="0" err="1">
                  <a:latin typeface="Arial-SGK-TV" pitchFamily="2" charset="0"/>
                  <a:cs typeface="Arial-SGK-TV" pitchFamily="2" charset="0"/>
                </a:rPr>
                <a:t>Cá</a:t>
              </a:r>
              <a:r>
                <a:rPr lang="en-US" sz="2400" i="1" dirty="0">
                  <a:latin typeface="Arial-SGK-TV" pitchFamily="2" charset="0"/>
                  <a:cs typeface="Arial-SGK-TV" pitchFamily="2" charset="0"/>
                </a:rPr>
                <a:t> </a:t>
              </a:r>
              <a:r>
                <a:rPr lang="en-US" sz="2400" i="1" dirty="0" err="1">
                  <a:latin typeface="Arial-SGK-TV" pitchFamily="2" charset="0"/>
                  <a:cs typeface="Arial-SGK-TV" pitchFamily="2" charset="0"/>
                </a:rPr>
                <a:t>dữ</a:t>
              </a:r>
              <a:r>
                <a:rPr lang="en-US" sz="2400" i="1" dirty="0">
                  <a:latin typeface="Arial-SGK-TV" pitchFamily="2" charset="0"/>
                  <a:cs typeface="Arial-SGK-TV" pitchFamily="2" charset="0"/>
                </a:rPr>
                <a:t> </a:t>
              </a:r>
              <a:r>
                <a:rPr lang="en-US" sz="2400" i="1" dirty="0" err="1">
                  <a:latin typeface="Arial-SGK-TV" pitchFamily="2" charset="0"/>
                  <a:cs typeface="Arial-SGK-TV" pitchFamily="2" charset="0"/>
                </a:rPr>
                <a:t>nuốt</a:t>
              </a:r>
              <a:r>
                <a:rPr lang="en-US" sz="2400" i="1" dirty="0">
                  <a:latin typeface="Arial-SGK-TV" pitchFamily="2" charset="0"/>
                  <a:cs typeface="Arial-SGK-TV" pitchFamily="2" charset="0"/>
                </a:rPr>
                <a:t> </a:t>
              </a:r>
              <a:r>
                <a:rPr lang="en-US" sz="2400" i="1" dirty="0" err="1">
                  <a:latin typeface="Arial-SGK-TV" pitchFamily="2" charset="0"/>
                  <a:cs typeface="Arial-SGK-TV" pitchFamily="2" charset="0"/>
                </a:rPr>
                <a:t>tôi</a:t>
              </a:r>
              <a:r>
                <a:rPr lang="en-US" sz="2400" i="1" dirty="0" smtClean="0">
                  <a:latin typeface="Arial-SGK-TV" pitchFamily="2" charset="0"/>
                  <a:cs typeface="Arial-SGK-TV" pitchFamily="2" charset="0"/>
                </a:rPr>
                <a:t>!</a:t>
              </a:r>
              <a:endParaRPr lang="en-US" sz="2400" i="1" dirty="0">
                <a:latin typeface="Arial-SGK-TV" pitchFamily="2" charset="0"/>
                <a:cs typeface="Arial-SGK-TV" pitchFamily="2" charset="0"/>
              </a:endParaRPr>
            </a:p>
          </p:txBody>
        </p:sp>
      </p:grpSp>
      <p:grpSp>
        <p:nvGrpSpPr>
          <p:cNvPr id="13" name="Group 12"/>
          <p:cNvGrpSpPr/>
          <p:nvPr/>
        </p:nvGrpSpPr>
        <p:grpSpPr>
          <a:xfrm>
            <a:off x="1967806" y="2318049"/>
            <a:ext cx="2538845" cy="1457386"/>
            <a:chOff x="1967806" y="2318049"/>
            <a:chExt cx="2538845" cy="1457386"/>
          </a:xfrm>
        </p:grpSpPr>
        <p:sp>
          <p:nvSpPr>
            <p:cNvPr id="11" name="Rounded Rectangular Callout 10"/>
            <p:cNvSpPr/>
            <p:nvPr/>
          </p:nvSpPr>
          <p:spPr>
            <a:xfrm>
              <a:off x="2184398" y="2335110"/>
              <a:ext cx="2105659" cy="1440325"/>
            </a:xfrm>
            <a:custGeom>
              <a:avLst/>
              <a:gdLst>
                <a:gd name="connsiteX0" fmla="*/ 0 w 2105659"/>
                <a:gd name="connsiteY0" fmla="*/ 153930 h 923559"/>
                <a:gd name="connsiteX1" fmla="*/ 153930 w 2105659"/>
                <a:gd name="connsiteY1" fmla="*/ 0 h 923559"/>
                <a:gd name="connsiteX2" fmla="*/ 1228301 w 2105659"/>
                <a:gd name="connsiteY2" fmla="*/ 0 h 923559"/>
                <a:gd name="connsiteX3" fmla="*/ 1228301 w 2105659"/>
                <a:gd name="connsiteY3" fmla="*/ 0 h 923559"/>
                <a:gd name="connsiteX4" fmla="*/ 1754716 w 2105659"/>
                <a:gd name="connsiteY4" fmla="*/ 0 h 923559"/>
                <a:gd name="connsiteX5" fmla="*/ 1951729 w 2105659"/>
                <a:gd name="connsiteY5" fmla="*/ 0 h 923559"/>
                <a:gd name="connsiteX6" fmla="*/ 2105659 w 2105659"/>
                <a:gd name="connsiteY6" fmla="*/ 153930 h 923559"/>
                <a:gd name="connsiteX7" fmla="*/ 2105659 w 2105659"/>
                <a:gd name="connsiteY7" fmla="*/ 538743 h 923559"/>
                <a:gd name="connsiteX8" fmla="*/ 2105659 w 2105659"/>
                <a:gd name="connsiteY8" fmla="*/ 538743 h 923559"/>
                <a:gd name="connsiteX9" fmla="*/ 2105659 w 2105659"/>
                <a:gd name="connsiteY9" fmla="*/ 769633 h 923559"/>
                <a:gd name="connsiteX10" fmla="*/ 2105659 w 2105659"/>
                <a:gd name="connsiteY10" fmla="*/ 769629 h 923559"/>
                <a:gd name="connsiteX11" fmla="*/ 1951729 w 2105659"/>
                <a:gd name="connsiteY11" fmla="*/ 923559 h 923559"/>
                <a:gd name="connsiteX12" fmla="*/ 1754716 w 2105659"/>
                <a:gd name="connsiteY12" fmla="*/ 923559 h 923559"/>
                <a:gd name="connsiteX13" fmla="*/ 1236464 w 2105659"/>
                <a:gd name="connsiteY13" fmla="*/ 1356505 h 923559"/>
                <a:gd name="connsiteX14" fmla="*/ 1228301 w 2105659"/>
                <a:gd name="connsiteY14" fmla="*/ 923559 h 923559"/>
                <a:gd name="connsiteX15" fmla="*/ 153930 w 2105659"/>
                <a:gd name="connsiteY15" fmla="*/ 923559 h 923559"/>
                <a:gd name="connsiteX16" fmla="*/ 0 w 2105659"/>
                <a:gd name="connsiteY16" fmla="*/ 769629 h 923559"/>
                <a:gd name="connsiteX17" fmla="*/ 0 w 2105659"/>
                <a:gd name="connsiteY17" fmla="*/ 769633 h 923559"/>
                <a:gd name="connsiteX18" fmla="*/ 0 w 2105659"/>
                <a:gd name="connsiteY18" fmla="*/ 538743 h 923559"/>
                <a:gd name="connsiteX19" fmla="*/ 0 w 2105659"/>
                <a:gd name="connsiteY19" fmla="*/ 538743 h 923559"/>
                <a:gd name="connsiteX20" fmla="*/ 0 w 2105659"/>
                <a:gd name="connsiteY20" fmla="*/ 153930 h 923559"/>
                <a:gd name="connsiteX0" fmla="*/ 0 w 2105659"/>
                <a:gd name="connsiteY0" fmla="*/ 153930 h 1356505"/>
                <a:gd name="connsiteX1" fmla="*/ 153930 w 2105659"/>
                <a:gd name="connsiteY1" fmla="*/ 0 h 1356505"/>
                <a:gd name="connsiteX2" fmla="*/ 1228301 w 2105659"/>
                <a:gd name="connsiteY2" fmla="*/ 0 h 1356505"/>
                <a:gd name="connsiteX3" fmla="*/ 1228301 w 2105659"/>
                <a:gd name="connsiteY3" fmla="*/ 0 h 1356505"/>
                <a:gd name="connsiteX4" fmla="*/ 1754716 w 2105659"/>
                <a:gd name="connsiteY4" fmla="*/ 0 h 1356505"/>
                <a:gd name="connsiteX5" fmla="*/ 1951729 w 2105659"/>
                <a:gd name="connsiteY5" fmla="*/ 0 h 1356505"/>
                <a:gd name="connsiteX6" fmla="*/ 2105659 w 2105659"/>
                <a:gd name="connsiteY6" fmla="*/ 153930 h 1356505"/>
                <a:gd name="connsiteX7" fmla="*/ 2105659 w 2105659"/>
                <a:gd name="connsiteY7" fmla="*/ 538743 h 1356505"/>
                <a:gd name="connsiteX8" fmla="*/ 2105659 w 2105659"/>
                <a:gd name="connsiteY8" fmla="*/ 538743 h 1356505"/>
                <a:gd name="connsiteX9" fmla="*/ 2105659 w 2105659"/>
                <a:gd name="connsiteY9" fmla="*/ 769633 h 1356505"/>
                <a:gd name="connsiteX10" fmla="*/ 2105659 w 2105659"/>
                <a:gd name="connsiteY10" fmla="*/ 769629 h 1356505"/>
                <a:gd name="connsiteX11" fmla="*/ 1951729 w 2105659"/>
                <a:gd name="connsiteY11" fmla="*/ 923559 h 1356505"/>
                <a:gd name="connsiteX12" fmla="*/ 1754716 w 2105659"/>
                <a:gd name="connsiteY12" fmla="*/ 923559 h 1356505"/>
                <a:gd name="connsiteX13" fmla="*/ 1236464 w 2105659"/>
                <a:gd name="connsiteY13" fmla="*/ 1356505 h 1356505"/>
                <a:gd name="connsiteX14" fmla="*/ 1571201 w 2105659"/>
                <a:gd name="connsiteY14" fmla="*/ 915939 h 1356505"/>
                <a:gd name="connsiteX15" fmla="*/ 153930 w 2105659"/>
                <a:gd name="connsiteY15" fmla="*/ 923559 h 1356505"/>
                <a:gd name="connsiteX16" fmla="*/ 0 w 2105659"/>
                <a:gd name="connsiteY16" fmla="*/ 769629 h 1356505"/>
                <a:gd name="connsiteX17" fmla="*/ 0 w 2105659"/>
                <a:gd name="connsiteY17" fmla="*/ 769633 h 1356505"/>
                <a:gd name="connsiteX18" fmla="*/ 0 w 2105659"/>
                <a:gd name="connsiteY18" fmla="*/ 538743 h 1356505"/>
                <a:gd name="connsiteX19" fmla="*/ 0 w 2105659"/>
                <a:gd name="connsiteY19" fmla="*/ 538743 h 1356505"/>
                <a:gd name="connsiteX20" fmla="*/ 0 w 2105659"/>
                <a:gd name="connsiteY20" fmla="*/ 153930 h 1356505"/>
                <a:gd name="connsiteX0" fmla="*/ 0 w 2105659"/>
                <a:gd name="connsiteY0" fmla="*/ 153930 h 1440325"/>
                <a:gd name="connsiteX1" fmla="*/ 153930 w 2105659"/>
                <a:gd name="connsiteY1" fmla="*/ 0 h 1440325"/>
                <a:gd name="connsiteX2" fmla="*/ 1228301 w 2105659"/>
                <a:gd name="connsiteY2" fmla="*/ 0 h 1440325"/>
                <a:gd name="connsiteX3" fmla="*/ 1228301 w 2105659"/>
                <a:gd name="connsiteY3" fmla="*/ 0 h 1440325"/>
                <a:gd name="connsiteX4" fmla="*/ 1754716 w 2105659"/>
                <a:gd name="connsiteY4" fmla="*/ 0 h 1440325"/>
                <a:gd name="connsiteX5" fmla="*/ 1951729 w 2105659"/>
                <a:gd name="connsiteY5" fmla="*/ 0 h 1440325"/>
                <a:gd name="connsiteX6" fmla="*/ 2105659 w 2105659"/>
                <a:gd name="connsiteY6" fmla="*/ 153930 h 1440325"/>
                <a:gd name="connsiteX7" fmla="*/ 2105659 w 2105659"/>
                <a:gd name="connsiteY7" fmla="*/ 538743 h 1440325"/>
                <a:gd name="connsiteX8" fmla="*/ 2105659 w 2105659"/>
                <a:gd name="connsiteY8" fmla="*/ 538743 h 1440325"/>
                <a:gd name="connsiteX9" fmla="*/ 2105659 w 2105659"/>
                <a:gd name="connsiteY9" fmla="*/ 769633 h 1440325"/>
                <a:gd name="connsiteX10" fmla="*/ 2105659 w 2105659"/>
                <a:gd name="connsiteY10" fmla="*/ 769629 h 1440325"/>
                <a:gd name="connsiteX11" fmla="*/ 1951729 w 2105659"/>
                <a:gd name="connsiteY11" fmla="*/ 923559 h 1440325"/>
                <a:gd name="connsiteX12" fmla="*/ 1754716 w 2105659"/>
                <a:gd name="connsiteY12" fmla="*/ 923559 h 1440325"/>
                <a:gd name="connsiteX13" fmla="*/ 1533644 w 2105659"/>
                <a:gd name="connsiteY13" fmla="*/ 1440325 h 1440325"/>
                <a:gd name="connsiteX14" fmla="*/ 1571201 w 2105659"/>
                <a:gd name="connsiteY14" fmla="*/ 915939 h 1440325"/>
                <a:gd name="connsiteX15" fmla="*/ 153930 w 2105659"/>
                <a:gd name="connsiteY15" fmla="*/ 923559 h 1440325"/>
                <a:gd name="connsiteX16" fmla="*/ 0 w 2105659"/>
                <a:gd name="connsiteY16" fmla="*/ 769629 h 1440325"/>
                <a:gd name="connsiteX17" fmla="*/ 0 w 2105659"/>
                <a:gd name="connsiteY17" fmla="*/ 769633 h 1440325"/>
                <a:gd name="connsiteX18" fmla="*/ 0 w 2105659"/>
                <a:gd name="connsiteY18" fmla="*/ 538743 h 1440325"/>
                <a:gd name="connsiteX19" fmla="*/ 0 w 2105659"/>
                <a:gd name="connsiteY19" fmla="*/ 538743 h 1440325"/>
                <a:gd name="connsiteX20" fmla="*/ 0 w 2105659"/>
                <a:gd name="connsiteY20" fmla="*/ 153930 h 1440325"/>
                <a:gd name="connsiteX0" fmla="*/ 0 w 2105659"/>
                <a:gd name="connsiteY0" fmla="*/ 153930 h 1440325"/>
                <a:gd name="connsiteX1" fmla="*/ 153930 w 2105659"/>
                <a:gd name="connsiteY1" fmla="*/ 0 h 1440325"/>
                <a:gd name="connsiteX2" fmla="*/ 1228301 w 2105659"/>
                <a:gd name="connsiteY2" fmla="*/ 0 h 1440325"/>
                <a:gd name="connsiteX3" fmla="*/ 1228301 w 2105659"/>
                <a:gd name="connsiteY3" fmla="*/ 0 h 1440325"/>
                <a:gd name="connsiteX4" fmla="*/ 1754716 w 2105659"/>
                <a:gd name="connsiteY4" fmla="*/ 0 h 1440325"/>
                <a:gd name="connsiteX5" fmla="*/ 1951729 w 2105659"/>
                <a:gd name="connsiteY5" fmla="*/ 0 h 1440325"/>
                <a:gd name="connsiteX6" fmla="*/ 2105659 w 2105659"/>
                <a:gd name="connsiteY6" fmla="*/ 153930 h 1440325"/>
                <a:gd name="connsiteX7" fmla="*/ 2105659 w 2105659"/>
                <a:gd name="connsiteY7" fmla="*/ 538743 h 1440325"/>
                <a:gd name="connsiteX8" fmla="*/ 2105659 w 2105659"/>
                <a:gd name="connsiteY8" fmla="*/ 538743 h 1440325"/>
                <a:gd name="connsiteX9" fmla="*/ 2105659 w 2105659"/>
                <a:gd name="connsiteY9" fmla="*/ 769633 h 1440325"/>
                <a:gd name="connsiteX10" fmla="*/ 2105659 w 2105659"/>
                <a:gd name="connsiteY10" fmla="*/ 769629 h 1440325"/>
                <a:gd name="connsiteX11" fmla="*/ 1951729 w 2105659"/>
                <a:gd name="connsiteY11" fmla="*/ 923559 h 1440325"/>
                <a:gd name="connsiteX12" fmla="*/ 1754716 w 2105659"/>
                <a:gd name="connsiteY12" fmla="*/ 923559 h 1440325"/>
                <a:gd name="connsiteX13" fmla="*/ 1533644 w 2105659"/>
                <a:gd name="connsiteY13" fmla="*/ 1440325 h 1440325"/>
                <a:gd name="connsiteX14" fmla="*/ 1555961 w 2105659"/>
                <a:gd name="connsiteY14" fmla="*/ 923559 h 1440325"/>
                <a:gd name="connsiteX15" fmla="*/ 153930 w 2105659"/>
                <a:gd name="connsiteY15" fmla="*/ 923559 h 1440325"/>
                <a:gd name="connsiteX16" fmla="*/ 0 w 2105659"/>
                <a:gd name="connsiteY16" fmla="*/ 769629 h 1440325"/>
                <a:gd name="connsiteX17" fmla="*/ 0 w 2105659"/>
                <a:gd name="connsiteY17" fmla="*/ 769633 h 1440325"/>
                <a:gd name="connsiteX18" fmla="*/ 0 w 2105659"/>
                <a:gd name="connsiteY18" fmla="*/ 538743 h 1440325"/>
                <a:gd name="connsiteX19" fmla="*/ 0 w 2105659"/>
                <a:gd name="connsiteY19" fmla="*/ 538743 h 1440325"/>
                <a:gd name="connsiteX20" fmla="*/ 0 w 2105659"/>
                <a:gd name="connsiteY20" fmla="*/ 153930 h 144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05659" h="1440325">
                  <a:moveTo>
                    <a:pt x="0" y="153930"/>
                  </a:moveTo>
                  <a:cubicBezTo>
                    <a:pt x="0" y="68917"/>
                    <a:pt x="68917" y="0"/>
                    <a:pt x="153930" y="0"/>
                  </a:cubicBezTo>
                  <a:lnTo>
                    <a:pt x="1228301" y="0"/>
                  </a:lnTo>
                  <a:lnTo>
                    <a:pt x="1228301" y="0"/>
                  </a:lnTo>
                  <a:lnTo>
                    <a:pt x="1754716" y="0"/>
                  </a:lnTo>
                  <a:lnTo>
                    <a:pt x="1951729" y="0"/>
                  </a:lnTo>
                  <a:cubicBezTo>
                    <a:pt x="2036742" y="0"/>
                    <a:pt x="2105659" y="68917"/>
                    <a:pt x="2105659" y="153930"/>
                  </a:cubicBezTo>
                  <a:lnTo>
                    <a:pt x="2105659" y="538743"/>
                  </a:lnTo>
                  <a:lnTo>
                    <a:pt x="2105659" y="538743"/>
                  </a:lnTo>
                  <a:lnTo>
                    <a:pt x="2105659" y="769633"/>
                  </a:lnTo>
                  <a:lnTo>
                    <a:pt x="2105659" y="769629"/>
                  </a:lnTo>
                  <a:cubicBezTo>
                    <a:pt x="2105659" y="854642"/>
                    <a:pt x="2036742" y="923559"/>
                    <a:pt x="1951729" y="923559"/>
                  </a:cubicBezTo>
                  <a:lnTo>
                    <a:pt x="1754716" y="923559"/>
                  </a:lnTo>
                  <a:lnTo>
                    <a:pt x="1533644" y="1440325"/>
                  </a:lnTo>
                  <a:lnTo>
                    <a:pt x="1555961" y="923559"/>
                  </a:lnTo>
                  <a:lnTo>
                    <a:pt x="153930" y="923559"/>
                  </a:lnTo>
                  <a:cubicBezTo>
                    <a:pt x="68917" y="923559"/>
                    <a:pt x="0" y="854642"/>
                    <a:pt x="0" y="769629"/>
                  </a:cubicBezTo>
                  <a:lnTo>
                    <a:pt x="0" y="769633"/>
                  </a:lnTo>
                  <a:lnTo>
                    <a:pt x="0" y="538743"/>
                  </a:lnTo>
                  <a:lnTo>
                    <a:pt x="0" y="538743"/>
                  </a:lnTo>
                  <a:lnTo>
                    <a:pt x="0" y="153930"/>
                  </a:lnTo>
                  <a:close/>
                </a:path>
              </a:pathLst>
            </a:custGeom>
            <a:solidFill>
              <a:srgbClr val="C6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967806" y="2318049"/>
              <a:ext cx="2538845" cy="830997"/>
            </a:xfrm>
            <a:prstGeom prst="rect">
              <a:avLst/>
            </a:prstGeom>
          </p:spPr>
          <p:txBody>
            <a:bodyPr wrap="square">
              <a:spAutoFit/>
            </a:bodyPr>
            <a:lstStyle/>
            <a:p>
              <a:pPr algn="ctr"/>
              <a:r>
                <a:rPr lang="en-US" sz="2400" i="1" dirty="0" err="1">
                  <a:latin typeface="Arial-SGK-TV" pitchFamily="2" charset="0"/>
                  <a:cs typeface="Arial-SGK-TV" pitchFamily="2" charset="0"/>
                </a:rPr>
                <a:t>Lướt</a:t>
              </a:r>
              <a:r>
                <a:rPr lang="en-US" sz="2400" i="1" dirty="0">
                  <a:latin typeface="Arial-SGK-TV" pitchFamily="2" charset="0"/>
                  <a:cs typeface="Arial-SGK-TV" pitchFamily="2" charset="0"/>
                </a:rPr>
                <a:t> </a:t>
              </a:r>
              <a:r>
                <a:rPr lang="en-US" sz="2400" i="1" dirty="0" err="1">
                  <a:latin typeface="Arial-SGK-TV" pitchFamily="2" charset="0"/>
                  <a:cs typeface="Arial-SGK-TV" pitchFamily="2" charset="0"/>
                </a:rPr>
                <a:t>ván</a:t>
              </a:r>
              <a:r>
                <a:rPr lang="en-US" sz="2400" i="1" dirty="0">
                  <a:latin typeface="Arial-SGK-TV" pitchFamily="2" charset="0"/>
                  <a:cs typeface="Arial-SGK-TV" pitchFamily="2" charset="0"/>
                </a:rPr>
                <a:t> </a:t>
              </a:r>
              <a:r>
                <a:rPr lang="en-US" sz="2400" i="1" dirty="0" err="1">
                  <a:latin typeface="Arial-SGK-TV" pitchFamily="2" charset="0"/>
                  <a:cs typeface="Arial-SGK-TV" pitchFamily="2" charset="0"/>
                </a:rPr>
                <a:t>thôi</a:t>
              </a:r>
              <a:r>
                <a:rPr lang="en-US" sz="2400" i="1" dirty="0">
                  <a:latin typeface="Arial-SGK-TV" pitchFamily="2" charset="0"/>
                  <a:cs typeface="Arial-SGK-TV" pitchFamily="2" charset="0"/>
                </a:rPr>
                <a:t>!</a:t>
              </a:r>
            </a:p>
            <a:p>
              <a:pPr algn="ctr"/>
              <a:r>
                <a:rPr lang="en-US" sz="2400" i="1" dirty="0" err="1">
                  <a:latin typeface="Arial-SGK-TV" pitchFamily="2" charset="0"/>
                  <a:cs typeface="Arial-SGK-TV" pitchFamily="2" charset="0"/>
                </a:rPr>
                <a:t>Chuột</a:t>
              </a:r>
              <a:r>
                <a:rPr lang="en-US" sz="2400" i="1" dirty="0">
                  <a:latin typeface="Arial-SGK-TV" pitchFamily="2" charset="0"/>
                  <a:cs typeface="Arial-SGK-TV" pitchFamily="2" charset="0"/>
                </a:rPr>
                <a:t> </a:t>
              </a:r>
              <a:r>
                <a:rPr lang="en-US" sz="2400" i="1" dirty="0" err="1">
                  <a:latin typeface="Arial-SGK-TV" pitchFamily="2" charset="0"/>
                  <a:cs typeface="Arial-SGK-TV" pitchFamily="2" charset="0"/>
                </a:rPr>
                <a:t>nhắt</a:t>
              </a:r>
              <a:r>
                <a:rPr lang="en-US" sz="2400" i="1" dirty="0">
                  <a:latin typeface="Arial-SGK-TV" pitchFamily="2" charset="0"/>
                  <a:cs typeface="Arial-SGK-TV" pitchFamily="2" charset="0"/>
                </a:rPr>
                <a:t> </a:t>
              </a:r>
              <a:r>
                <a:rPr lang="en-US" sz="2400" i="1" dirty="0" err="1">
                  <a:latin typeface="Arial-SGK-TV" pitchFamily="2" charset="0"/>
                  <a:cs typeface="Arial-SGK-TV" pitchFamily="2" charset="0"/>
                </a:rPr>
                <a:t>ơi</a:t>
              </a:r>
              <a:r>
                <a:rPr lang="en-US" sz="2400" i="1" dirty="0">
                  <a:latin typeface="Arial-SGK-TV" pitchFamily="2" charset="0"/>
                  <a:cs typeface="Arial-SGK-TV" pitchFamily="2" charset="0"/>
                </a:rPr>
                <a:t>!</a:t>
              </a:r>
            </a:p>
          </p:txBody>
        </p:sp>
      </p:grpSp>
      <p:sp>
        <p:nvSpPr>
          <p:cNvPr id="7" name="TextBox 6"/>
          <p:cNvSpPr txBox="1"/>
          <p:nvPr/>
        </p:nvSpPr>
        <p:spPr>
          <a:xfrm>
            <a:off x="579627" y="559804"/>
            <a:ext cx="5315201" cy="461665"/>
          </a:xfrm>
          <a:prstGeom prst="rect">
            <a:avLst/>
          </a:prstGeom>
          <a:noFill/>
        </p:spPr>
        <p:txBody>
          <a:bodyPr wrap="square" rtlCol="0">
            <a:spAutoFit/>
          </a:bodyPr>
          <a:lstStyle/>
          <a:p>
            <a:r>
              <a:rPr lang="en-US" sz="2400" dirty="0" smtClean="0">
                <a:latin typeface="Arial" pitchFamily="34" charset="0"/>
                <a:cs typeface="Arial" pitchFamily="34" charset="0"/>
              </a:rPr>
              <a:t>Tiếng Việt (tiết 117) Bài 10E: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75140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wipe(left)">
                                      <p:cBhvr>
                                        <p:cTn id="9" dur="2000"/>
                                        <p:tgtEl>
                                          <p:spTgt spid="3">
                                            <p:txEl>
                                              <p:pRg st="0" end="0"/>
                                            </p:txEl>
                                          </p:spTgt>
                                        </p:tgtEl>
                                      </p:cBhvr>
                                    </p:animEffect>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2 4"/>
          <p:cNvSpPr/>
          <p:nvPr/>
        </p:nvSpPr>
        <p:spPr>
          <a:xfrm>
            <a:off x="228600" y="533399"/>
            <a:ext cx="9601200" cy="4542693"/>
          </a:xfrm>
          <a:prstGeom prst="irregularSeal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1" y="2209801"/>
            <a:ext cx="7315201" cy="132343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solidFill>
                  <a:schemeClr val="accent2">
                    <a:lumMod val="75000"/>
                  </a:schemeClr>
                </a:solidFill>
                <a:effectLst>
                  <a:outerShdw blurRad="80000" dist="40000" dir="5040000" algn="tl">
                    <a:srgbClr val="000000">
                      <a:alpha val="30000"/>
                    </a:srgbClr>
                  </a:outerShdw>
                </a:effectLst>
              </a:rPr>
              <a:t>  </a:t>
            </a:r>
            <a:r>
              <a:rPr lang="en-US" sz="4000" b="1" dirty="0" smtClean="0">
                <a:ln w="11430"/>
                <a:solidFill>
                  <a:srgbClr val="FFFF00"/>
                </a:solidFill>
                <a:effectLst>
                  <a:outerShdw blurRad="80000" dist="40000" dir="5040000" algn="tl">
                    <a:srgbClr val="000000">
                      <a:alpha val="30000"/>
                    </a:srgbClr>
                  </a:outerShdw>
                </a:effectLst>
              </a:rPr>
              <a:t>CHÚC CÁC EM CHĂM NGOAN, HỌC GIỎI!</a:t>
            </a:r>
            <a:endParaRPr lang="en-US" sz="4000" b="1" dirty="0">
              <a:ln w="11430"/>
              <a:solidFill>
                <a:srgbClr val="FFFF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394359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1301" y="349872"/>
            <a:ext cx="764724" cy="461665"/>
          </a:xfrm>
          <a:prstGeom prst="rect">
            <a:avLst/>
          </a:prstGeom>
          <a:noFill/>
        </p:spPr>
        <p:txBody>
          <a:bodyPr wrap="square" rtlCol="0">
            <a:spAutoFit/>
          </a:bodyPr>
          <a:lstStyle/>
          <a:p>
            <a:r>
              <a:rPr lang="en-US" sz="2400" b="1" dirty="0" err="1">
                <a:latin typeface="Arial-SGK-TV" pitchFamily="2" charset="0"/>
                <a:cs typeface="Arial-SGK-TV" pitchFamily="2" charset="0"/>
              </a:rPr>
              <a:t>Viết</a:t>
            </a:r>
            <a:endParaRPr lang="en-US" sz="2400" b="1" dirty="0">
              <a:latin typeface="Arial-SGK-TV" pitchFamily="2" charset="0"/>
              <a:cs typeface="Arial-SGK-TV"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966" y="107322"/>
            <a:ext cx="714375" cy="714375"/>
          </a:xfrm>
          <a:prstGeom prst="rect">
            <a:avLst/>
          </a:prstGeom>
        </p:spPr>
      </p:pic>
    </p:spTree>
    <p:extLst>
      <p:ext uri="{BB962C8B-B14F-4D97-AF65-F5344CB8AC3E}">
        <p14:creationId xmlns:p14="http://schemas.microsoft.com/office/powerpoint/2010/main" val="331949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3"/>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left)">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522" y="1108761"/>
            <a:ext cx="7952957" cy="5475899"/>
          </a:xfrm>
          <a:prstGeom prst="roundRect">
            <a:avLst>
              <a:gd name="adj" fmla="val 0"/>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Box 12"/>
          <p:cNvSpPr txBox="1"/>
          <p:nvPr/>
        </p:nvSpPr>
        <p:spPr>
          <a:xfrm>
            <a:off x="923244" y="394386"/>
            <a:ext cx="821874" cy="461665"/>
          </a:xfrm>
          <a:prstGeom prst="rect">
            <a:avLst/>
          </a:prstGeom>
          <a:noFill/>
        </p:spPr>
        <p:txBody>
          <a:bodyPr wrap="square" rtlCol="0">
            <a:spAutoFit/>
          </a:bodyPr>
          <a:lstStyle/>
          <a:p>
            <a:r>
              <a:rPr lang="en-US" sz="2400" b="1" dirty="0" err="1">
                <a:latin typeface="Arial" panose="020B0604020202020204" pitchFamily="34" charset="0"/>
                <a:cs typeface="Arial" panose="020B0604020202020204" pitchFamily="34" charset="0"/>
              </a:rPr>
              <a:t>Đọc</a:t>
            </a:r>
            <a:endParaRPr lang="en-US" sz="2400"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869" y="110898"/>
            <a:ext cx="714375" cy="714375"/>
          </a:xfrm>
          <a:prstGeom prst="rect">
            <a:avLst/>
          </a:prstGeom>
        </p:spPr>
      </p:pic>
    </p:spTree>
    <p:extLst>
      <p:ext uri="{BB962C8B-B14F-4D97-AF65-F5344CB8AC3E}">
        <p14:creationId xmlns:p14="http://schemas.microsoft.com/office/powerpoint/2010/main" val="259302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4"/>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wipe(left)">
                                      <p:cBhvr>
                                        <p:cTn id="9" dur="2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868" y="2042161"/>
            <a:ext cx="3821364" cy="2631146"/>
          </a:xfrm>
          <a:prstGeom prst="roundRect">
            <a:avLst>
              <a:gd name="adj" fmla="val 0"/>
            </a:avLst>
          </a:prstGeom>
        </p:spPr>
      </p:pic>
      <p:sp>
        <p:nvSpPr>
          <p:cNvPr id="7" name="TextBox 6"/>
          <p:cNvSpPr txBox="1"/>
          <p:nvPr/>
        </p:nvSpPr>
        <p:spPr>
          <a:xfrm>
            <a:off x="5493422" y="986154"/>
            <a:ext cx="1502334" cy="461665"/>
          </a:xfrm>
          <a:prstGeom prst="rect">
            <a:avLst/>
          </a:prstGeom>
          <a:noFill/>
        </p:spPr>
        <p:txBody>
          <a:bodyPr wrap="none" rtlCol="0">
            <a:spAutoFit/>
          </a:bodyPr>
          <a:lstStyle/>
          <a:p>
            <a:r>
              <a:rPr lang="en-US" sz="2400" b="1" i="1" dirty="0" smtClean="0">
                <a:solidFill>
                  <a:srgbClr val="1D90D0"/>
                </a:solidFill>
                <a:latin typeface="Arial-SGK-TV" pitchFamily="2" charset="0"/>
                <a:cs typeface="Arial-SGK-TV" pitchFamily="2" charset="0"/>
              </a:rPr>
              <a:t>Lướt ván</a:t>
            </a:r>
            <a:endParaRPr lang="en-US" sz="2400" b="1" i="1" dirty="0">
              <a:solidFill>
                <a:srgbClr val="1D90D0"/>
              </a:solidFill>
              <a:latin typeface="Arial-SGK-TV" pitchFamily="2" charset="0"/>
              <a:cs typeface="Arial-SGK-TV" pitchFamily="2" charset="0"/>
            </a:endParaRPr>
          </a:p>
        </p:txBody>
      </p:sp>
      <p:sp>
        <p:nvSpPr>
          <p:cNvPr id="8" name="TextBox 7"/>
          <p:cNvSpPr txBox="1"/>
          <p:nvPr/>
        </p:nvSpPr>
        <p:spPr>
          <a:xfrm>
            <a:off x="3779519" y="1528671"/>
            <a:ext cx="4930141" cy="4052391"/>
          </a:xfrm>
          <a:prstGeom prst="rect">
            <a:avLst/>
          </a:prstGeom>
          <a:noFill/>
        </p:spPr>
        <p:txBody>
          <a:bodyPr wrap="square" rtlCol="0">
            <a:spAutoFit/>
          </a:bodyPr>
          <a:lstStyle/>
          <a:p>
            <a:pPr indent="274320" algn="just">
              <a:lnSpc>
                <a:spcPts val="3500"/>
              </a:lnSpc>
            </a:pPr>
            <a:r>
              <a:rPr lang="en-US" sz="2400" dirty="0" smtClean="0">
                <a:latin typeface="Arial-SGK-TV" pitchFamily="2" charset="0"/>
                <a:cs typeface="Arial-SGK-TV" pitchFamily="2" charset="0"/>
              </a:rPr>
              <a:t>Chuột nhắt mê lướt ván. Nó đi ra bãi biển, mượn một cái ván trượt. Nó nhảy lên ván trượt và lao vút đi. Ván lướt như bay. Chuột nhắt cười tít mắt. Khi mở mắt ra, nó thấy một con cá dữ tợn lao tới. Sợ quá, nó lướt ván ra xa con cá dữ.</a:t>
            </a:r>
          </a:p>
          <a:p>
            <a:pPr indent="274320" algn="just">
              <a:lnSpc>
                <a:spcPts val="3500"/>
              </a:lnSpc>
            </a:pPr>
            <a:r>
              <a:rPr lang="en-US" sz="2400" dirty="0" smtClean="0">
                <a:latin typeface="Arial-SGK-TV" pitchFamily="2" charset="0"/>
                <a:cs typeface="Arial-SGK-TV" pitchFamily="2" charset="0"/>
              </a:rPr>
              <a:t>Thật hú vía!</a:t>
            </a:r>
          </a:p>
          <a:p>
            <a:pPr algn="just"/>
            <a:r>
              <a:rPr lang="en-US" sz="2400" dirty="0">
                <a:latin typeface="Arial-SGK-TV" pitchFamily="2" charset="0"/>
                <a:cs typeface="Arial-SGK-TV" pitchFamily="2" charset="0"/>
              </a:rPr>
              <a:t>	</a:t>
            </a:r>
            <a:r>
              <a:rPr lang="en-US" sz="2400" dirty="0" smtClean="0">
                <a:latin typeface="Arial-SGK-TV" pitchFamily="2" charset="0"/>
                <a:cs typeface="Arial-SGK-TV" pitchFamily="2" charset="0"/>
              </a:rPr>
              <a:t>		</a:t>
            </a:r>
            <a:endParaRPr lang="en-US" sz="2400" dirty="0">
              <a:latin typeface="Arial-SGK-TV" pitchFamily="2" charset="0"/>
              <a:cs typeface="Arial-SGK-TV" pitchFamily="2" charset="0"/>
            </a:endParaRPr>
          </a:p>
        </p:txBody>
      </p:sp>
      <p:sp>
        <p:nvSpPr>
          <p:cNvPr id="9" name="Rounded Rectangle 8"/>
          <p:cNvSpPr/>
          <p:nvPr/>
        </p:nvSpPr>
        <p:spPr>
          <a:xfrm>
            <a:off x="1783217" y="5318863"/>
            <a:ext cx="5120503" cy="986677"/>
          </a:xfrm>
          <a:prstGeom prst="roundRect">
            <a:avLst/>
          </a:prstGeom>
          <a:solidFill>
            <a:srgbClr val="D3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i="1" dirty="0">
              <a:solidFill>
                <a:schemeClr val="tx1"/>
              </a:solidFill>
              <a:latin typeface="Arial-SGK-TV" pitchFamily="2" charset="0"/>
              <a:cs typeface="Arial-SGK-TV" pitchFamily="2"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9973" y="5157159"/>
            <a:ext cx="333744" cy="423903"/>
          </a:xfrm>
          <a:prstGeom prst="rect">
            <a:avLst/>
          </a:prstGeom>
          <a:effectLst>
            <a:glow rad="38100">
              <a:srgbClr val="FFFFFF"/>
            </a:glow>
          </a:effectLst>
        </p:spPr>
      </p:pic>
      <p:sp>
        <p:nvSpPr>
          <p:cNvPr id="12" name="Rectangle 11">
            <a:extLst>
              <a:ext uri="{FF2B5EF4-FFF2-40B4-BE49-F238E27FC236}">
                <a16:creationId xmlns="" xmlns:a16="http://schemas.microsoft.com/office/drawing/2014/main" id="{E5F42FBD-FDE7-49EE-893B-5548BC3D91ED}"/>
              </a:ext>
            </a:extLst>
          </p:cNvPr>
          <p:cNvSpPr/>
          <p:nvPr/>
        </p:nvSpPr>
        <p:spPr>
          <a:xfrm>
            <a:off x="2133717" y="5505859"/>
            <a:ext cx="4355330" cy="646331"/>
          </a:xfrm>
          <a:prstGeom prst="rect">
            <a:avLst/>
          </a:prstGeom>
        </p:spPr>
        <p:txBody>
          <a:bodyPr wrap="square">
            <a:spAutoFit/>
          </a:bodyPr>
          <a:lstStyle/>
          <a:p>
            <a:pPr>
              <a:lnSpc>
                <a:spcPct val="150000"/>
              </a:lnSpc>
            </a:pPr>
            <a:r>
              <a:rPr lang="en-US" sz="2400" i="1" dirty="0" smtClean="0">
                <a:latin typeface="Arial-SGK-TV" pitchFamily="2" charset="0"/>
                <a:cs typeface="Arial-SGK-TV" pitchFamily="2" charset="0"/>
              </a:rPr>
              <a:t>Chuột nhắt sợ gì khi lướt ván?</a:t>
            </a:r>
          </a:p>
        </p:txBody>
      </p:sp>
      <p:sp>
        <p:nvSpPr>
          <p:cNvPr id="13" name="TextBox 12"/>
          <p:cNvSpPr txBox="1"/>
          <p:nvPr/>
        </p:nvSpPr>
        <p:spPr>
          <a:xfrm>
            <a:off x="923244" y="394386"/>
            <a:ext cx="821874" cy="461665"/>
          </a:xfrm>
          <a:prstGeom prst="rect">
            <a:avLst/>
          </a:prstGeom>
          <a:noFill/>
        </p:spPr>
        <p:txBody>
          <a:bodyPr wrap="square" rtlCol="0">
            <a:spAutoFit/>
          </a:bodyPr>
          <a:lstStyle/>
          <a:p>
            <a:r>
              <a:rPr lang="en-US" sz="2400" b="1" dirty="0" err="1">
                <a:latin typeface="Arial" panose="020B0604020202020204" pitchFamily="34" charset="0"/>
                <a:cs typeface="Arial" panose="020B0604020202020204" pitchFamily="34" charset="0"/>
              </a:rPr>
              <a:t>Đọc</a:t>
            </a:r>
            <a:endParaRPr lang="en-US" sz="2400"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869" y="110898"/>
            <a:ext cx="714375" cy="714375"/>
          </a:xfrm>
          <a:prstGeom prst="rect">
            <a:avLst/>
          </a:prstGeom>
        </p:spPr>
      </p:pic>
      <p:cxnSp>
        <p:nvCxnSpPr>
          <p:cNvPr id="15" name="Straight Connector 14"/>
          <p:cNvCxnSpPr/>
          <p:nvPr/>
        </p:nvCxnSpPr>
        <p:spPr>
          <a:xfrm>
            <a:off x="5654039" y="1442944"/>
            <a:ext cx="590550" cy="0"/>
          </a:xfrm>
          <a:prstGeom prst="line">
            <a:avLst/>
          </a:prstGeom>
          <a:ln w="38100">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16" name="Straight Connector 15"/>
          <p:cNvCxnSpPr/>
          <p:nvPr/>
        </p:nvCxnSpPr>
        <p:spPr>
          <a:xfrm>
            <a:off x="6193772" y="1941156"/>
            <a:ext cx="590550" cy="0"/>
          </a:xfrm>
          <a:prstGeom prst="line">
            <a:avLst/>
          </a:prstGeom>
          <a:ln w="38100">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17" name="Straight Connector 16"/>
          <p:cNvCxnSpPr/>
          <p:nvPr/>
        </p:nvCxnSpPr>
        <p:spPr>
          <a:xfrm>
            <a:off x="7917739" y="2433525"/>
            <a:ext cx="590550" cy="0"/>
          </a:xfrm>
          <a:prstGeom prst="line">
            <a:avLst/>
          </a:prstGeom>
          <a:ln w="38100">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18" name="Straight Connector 17"/>
          <p:cNvCxnSpPr/>
          <p:nvPr/>
        </p:nvCxnSpPr>
        <p:spPr>
          <a:xfrm>
            <a:off x="6193772" y="2867279"/>
            <a:ext cx="590550" cy="0"/>
          </a:xfrm>
          <a:prstGeom prst="line">
            <a:avLst/>
          </a:prstGeom>
          <a:ln w="38100">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19" name="Straight Connector 18"/>
          <p:cNvCxnSpPr/>
          <p:nvPr/>
        </p:nvCxnSpPr>
        <p:spPr>
          <a:xfrm>
            <a:off x="4471153" y="3357734"/>
            <a:ext cx="590550" cy="0"/>
          </a:xfrm>
          <a:prstGeom prst="line">
            <a:avLst/>
          </a:prstGeom>
          <a:ln w="38100">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a:xfrm>
            <a:off x="6489047" y="3305967"/>
            <a:ext cx="673753" cy="0"/>
          </a:xfrm>
          <a:prstGeom prst="line">
            <a:avLst/>
          </a:prstGeom>
          <a:ln w="38100">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21" name="Straight Connector 20"/>
          <p:cNvCxnSpPr/>
          <p:nvPr/>
        </p:nvCxnSpPr>
        <p:spPr>
          <a:xfrm>
            <a:off x="4149969" y="2025564"/>
            <a:ext cx="784049" cy="0"/>
          </a:xfrm>
          <a:prstGeom prst="line">
            <a:avLst/>
          </a:prstGeom>
          <a:ln w="38100">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22" name="Straight Connector 21"/>
          <p:cNvCxnSpPr/>
          <p:nvPr/>
        </p:nvCxnSpPr>
        <p:spPr>
          <a:xfrm>
            <a:off x="3779519" y="4656709"/>
            <a:ext cx="590550" cy="0"/>
          </a:xfrm>
          <a:prstGeom prst="line">
            <a:avLst/>
          </a:prstGeom>
          <a:ln w="38100">
            <a:solidFill>
              <a:srgbClr val="C0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08408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1000"/>
                                        <p:tgtEl>
                                          <p:spTgt spid="20"/>
                                        </p:tgtEl>
                                      </p:cBhvr>
                                    </p:animEffect>
                                    <p:anim calcmode="lin" valueType="num">
                                      <p:cBhvr>
                                        <p:cTn id="65" dur="1000" fill="hold"/>
                                        <p:tgtEl>
                                          <p:spTgt spid="20"/>
                                        </p:tgtEl>
                                        <p:attrNameLst>
                                          <p:attrName>ppt_x</p:attrName>
                                        </p:attrNameLst>
                                      </p:cBhvr>
                                      <p:tavLst>
                                        <p:tav tm="0">
                                          <p:val>
                                            <p:strVal val="#ppt_x"/>
                                          </p:val>
                                        </p:tav>
                                        <p:tav tm="100000">
                                          <p:val>
                                            <p:strVal val="#ppt_x"/>
                                          </p:val>
                                        </p:tav>
                                      </p:tavLst>
                                    </p:anim>
                                    <p:anim calcmode="lin" valueType="num">
                                      <p:cBhvr>
                                        <p:cTn id="6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barn(inVertical)">
                                      <p:cBhvr>
                                        <p:cTn id="7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2 4"/>
          <p:cNvSpPr/>
          <p:nvPr/>
        </p:nvSpPr>
        <p:spPr>
          <a:xfrm>
            <a:off x="228600" y="533399"/>
            <a:ext cx="9601200" cy="4542693"/>
          </a:xfrm>
          <a:prstGeom prst="irregularSeal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1" y="2209801"/>
            <a:ext cx="7315201" cy="132343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solidFill>
                  <a:schemeClr val="accent2">
                    <a:lumMod val="75000"/>
                  </a:schemeClr>
                </a:solidFill>
                <a:effectLst>
                  <a:outerShdw blurRad="80000" dist="40000" dir="5040000" algn="tl">
                    <a:srgbClr val="000000">
                      <a:alpha val="30000"/>
                    </a:srgbClr>
                  </a:outerShdw>
                </a:effectLst>
              </a:rPr>
              <a:t>  </a:t>
            </a:r>
            <a:r>
              <a:rPr lang="en-US" sz="4000" b="1" dirty="0" smtClean="0">
                <a:ln w="11430"/>
                <a:solidFill>
                  <a:srgbClr val="FFFF00"/>
                </a:solidFill>
                <a:effectLst>
                  <a:outerShdw blurRad="80000" dist="40000" dir="5040000" algn="tl">
                    <a:srgbClr val="000000">
                      <a:alpha val="30000"/>
                    </a:srgbClr>
                  </a:outerShdw>
                </a:effectLst>
              </a:rPr>
              <a:t>CHÚC CÁC EM CHĂM NGOAN, HỌC GIỎI!</a:t>
            </a:r>
            <a:endParaRPr lang="en-US" sz="4000" b="1" dirty="0">
              <a:ln w="11430"/>
              <a:solidFill>
                <a:srgbClr val="FFFF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516916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843" y="9000"/>
            <a:ext cx="9140312" cy="6840000"/>
          </a:xfrm>
          <a:prstGeom prst="rect">
            <a:avLst/>
          </a:prstGeom>
        </p:spPr>
      </p:pic>
    </p:spTree>
    <p:extLst>
      <p:ext uri="{BB962C8B-B14F-4D97-AF65-F5344CB8AC3E}">
        <p14:creationId xmlns:p14="http://schemas.microsoft.com/office/powerpoint/2010/main" val="2084140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144779" y="952895"/>
            <a:ext cx="1136850" cy="1323439"/>
          </a:xfrm>
          <a:prstGeom prst="rect">
            <a:avLst/>
          </a:prstGeom>
          <a:noFill/>
        </p:spPr>
        <p:txBody>
          <a:bodyPr wrap="none" rtlCol="0">
            <a:spAutoFit/>
          </a:bodyPr>
          <a:lstStyle/>
          <a:p>
            <a:pPr algn="ctr"/>
            <a:r>
              <a:rPr lang="en-US" sz="4000" b="1" dirty="0" err="1" smtClean="0">
                <a:solidFill>
                  <a:schemeClr val="bg1"/>
                </a:solidFill>
                <a:effectLst>
                  <a:outerShdw blurRad="50800" dist="38100" dir="2700000" algn="tl" rotWithShape="0">
                    <a:prstClr val="black">
                      <a:alpha val="80000"/>
                    </a:prstClr>
                  </a:outerShdw>
                </a:effectLst>
                <a:latin typeface="Arial Rounded MT Bold" panose="020F0704030504030204" pitchFamily="34" charset="0"/>
                <a:cs typeface="Arial-SGK-TV" pitchFamily="2" charset="0"/>
              </a:rPr>
              <a:t>Bài</a:t>
            </a:r>
            <a:endParaRPr lang="en-US" sz="4000" b="1" dirty="0" smtClean="0">
              <a:solidFill>
                <a:schemeClr val="bg1"/>
              </a:solidFill>
              <a:effectLst>
                <a:outerShdw blurRad="50800" dist="38100" dir="2700000" algn="tl" rotWithShape="0">
                  <a:prstClr val="black">
                    <a:alpha val="80000"/>
                  </a:prstClr>
                </a:outerShdw>
              </a:effectLst>
              <a:latin typeface="Arial Rounded MT Bold" panose="020F0704030504030204" pitchFamily="34" charset="0"/>
              <a:cs typeface="Arial-SGK-TV" pitchFamily="2" charset="0"/>
            </a:endParaRPr>
          </a:p>
          <a:p>
            <a:pPr algn="ctr"/>
            <a:r>
              <a:rPr lang="en-US" sz="4000" b="1" dirty="0" smtClean="0">
                <a:solidFill>
                  <a:schemeClr val="bg1"/>
                </a:solidFill>
                <a:effectLst>
                  <a:outerShdw blurRad="50800" dist="38100" dir="2700000" algn="tl" rotWithShape="0">
                    <a:prstClr val="black">
                      <a:alpha val="80000"/>
                    </a:prstClr>
                  </a:outerShdw>
                </a:effectLst>
                <a:latin typeface="Arial Rounded MT Bold" panose="020F0704030504030204" pitchFamily="34" charset="0"/>
                <a:cs typeface="Arial-SGK-TV" pitchFamily="2" charset="0"/>
              </a:rPr>
              <a:t>10E</a:t>
            </a:r>
            <a:endParaRPr lang="en-US" sz="4000" b="1" dirty="0">
              <a:solidFill>
                <a:schemeClr val="bg1"/>
              </a:solidFill>
              <a:effectLst>
                <a:outerShdw blurRad="50800" dist="38100" dir="2700000" algn="tl" rotWithShape="0">
                  <a:prstClr val="black">
                    <a:alpha val="80000"/>
                  </a:prstClr>
                </a:outerShdw>
              </a:effectLst>
              <a:latin typeface="Arial Rounded MT Bold" panose="020F0704030504030204" pitchFamily="34" charset="0"/>
              <a:cs typeface="Arial-SGK-TV" pitchFamily="2" charset="0"/>
            </a:endParaRPr>
          </a:p>
        </p:txBody>
      </p:sp>
      <p:sp>
        <p:nvSpPr>
          <p:cNvPr id="4" name="TextBox 3"/>
          <p:cNvSpPr txBox="1"/>
          <p:nvPr/>
        </p:nvSpPr>
        <p:spPr>
          <a:xfrm>
            <a:off x="2001425" y="2675343"/>
            <a:ext cx="5141151" cy="1569660"/>
          </a:xfrm>
          <a:prstGeom prst="rect">
            <a:avLst/>
          </a:prstGeom>
          <a:noFill/>
        </p:spPr>
        <p:txBody>
          <a:bodyPr wrap="none" rtlCol="0">
            <a:spAutoFit/>
          </a:bodyPr>
          <a:lstStyle/>
          <a:p>
            <a:r>
              <a:rPr lang="en-US" sz="9600" b="1" dirty="0" err="1" smtClean="0">
                <a:solidFill>
                  <a:schemeClr val="accent2"/>
                </a:solidFill>
                <a:latin typeface="Arial-SGK-TV" pitchFamily="2" charset="0"/>
                <a:cs typeface="Arial-SGK-TV" pitchFamily="2" charset="0"/>
              </a:rPr>
              <a:t>uôt</a:t>
            </a:r>
            <a:r>
              <a:rPr lang="en-US" sz="9600" b="1" dirty="0" smtClean="0">
                <a:solidFill>
                  <a:schemeClr val="accent2"/>
                </a:solidFill>
                <a:latin typeface="Arial-SGK-TV" pitchFamily="2" charset="0"/>
                <a:cs typeface="Arial-SGK-TV" pitchFamily="2" charset="0"/>
              </a:rPr>
              <a:t>   </a:t>
            </a:r>
            <a:r>
              <a:rPr lang="en-US" sz="9600" b="1" dirty="0" err="1" smtClean="0">
                <a:solidFill>
                  <a:schemeClr val="accent2"/>
                </a:solidFill>
                <a:latin typeface="Arial-SGK-TV" pitchFamily="2" charset="0"/>
                <a:cs typeface="Arial-SGK-TV" pitchFamily="2" charset="0"/>
              </a:rPr>
              <a:t>ươt</a:t>
            </a:r>
            <a:endParaRPr lang="en-US" sz="9600" b="1" dirty="0">
              <a:solidFill>
                <a:schemeClr val="accent2"/>
              </a:solidFill>
              <a:latin typeface="Arial-SGK-TV" pitchFamily="2" charset="0"/>
              <a:cs typeface="Arial-SGK-TV" pitchFamily="2" charset="0"/>
            </a:endParaRPr>
          </a:p>
        </p:txBody>
      </p:sp>
    </p:spTree>
    <p:extLst>
      <p:ext uri="{BB962C8B-B14F-4D97-AF65-F5344CB8AC3E}">
        <p14:creationId xmlns:p14="http://schemas.microsoft.com/office/powerpoint/2010/main" val="1919056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143000"/>
            <a:ext cx="5650523" cy="584775"/>
          </a:xfrm>
          <a:prstGeom prst="rect">
            <a:avLst/>
          </a:prstGeom>
          <a:noFill/>
        </p:spPr>
        <p:txBody>
          <a:bodyPr wrap="square" rtlCol="0">
            <a:spAutoFit/>
          </a:bodyPr>
          <a:lstStyle/>
          <a:p>
            <a:r>
              <a:rPr lang="en-US" sz="3200" b="1" dirty="0" smtClean="0">
                <a:latin typeface="Arial" pitchFamily="34" charset="0"/>
                <a:cs typeface="Arial" pitchFamily="34" charset="0"/>
              </a:rPr>
              <a:t>Tiếng việt (tiết 117)Bài 10E:</a:t>
            </a:r>
            <a:endParaRPr lang="en-US" sz="3200" b="1" dirty="0">
              <a:latin typeface="Arial" pitchFamily="34" charset="0"/>
              <a:cs typeface="Arial" pitchFamily="34" charset="0"/>
            </a:endParaRPr>
          </a:p>
        </p:txBody>
      </p:sp>
      <p:sp>
        <p:nvSpPr>
          <p:cNvPr id="5" name="TextBox 4"/>
          <p:cNvSpPr txBox="1"/>
          <p:nvPr/>
        </p:nvSpPr>
        <p:spPr>
          <a:xfrm>
            <a:off x="5486400" y="1050666"/>
            <a:ext cx="3276600" cy="769441"/>
          </a:xfrm>
          <a:prstGeom prst="rect">
            <a:avLst/>
          </a:prstGeom>
          <a:noFill/>
        </p:spPr>
        <p:txBody>
          <a:bodyPr wrap="square" rtlCol="0">
            <a:spAutoFit/>
          </a:bodyPr>
          <a:lstStyle/>
          <a:p>
            <a:r>
              <a:rPr lang="en-US" sz="2800" dirty="0" smtClean="0">
                <a:latin typeface="Arial" pitchFamily="34" charset="0"/>
                <a:cs typeface="Arial" pitchFamily="34" charset="0"/>
              </a:rPr>
              <a:t>   </a:t>
            </a:r>
            <a:r>
              <a:rPr lang="en-US" sz="4400" b="1" dirty="0" smtClean="0">
                <a:solidFill>
                  <a:srgbClr val="FF0000"/>
                </a:solidFill>
                <a:latin typeface="Arial" pitchFamily="34" charset="0"/>
                <a:cs typeface="Arial" pitchFamily="34" charset="0"/>
              </a:rPr>
              <a:t>uôt   ươt</a:t>
            </a:r>
            <a:endParaRPr lang="en-US" sz="4400" b="1" dirty="0">
              <a:solidFill>
                <a:srgbClr val="FF0000"/>
              </a:solidFill>
              <a:latin typeface="Arial" pitchFamily="34" charset="0"/>
              <a:cs typeface="Arial" pitchFamily="34" charset="0"/>
            </a:endParaRPr>
          </a:p>
        </p:txBody>
      </p:sp>
      <p:sp>
        <p:nvSpPr>
          <p:cNvPr id="7" name="TextBox 6"/>
          <p:cNvSpPr txBox="1"/>
          <p:nvPr/>
        </p:nvSpPr>
        <p:spPr>
          <a:xfrm>
            <a:off x="1459169" y="4400452"/>
            <a:ext cx="1794164" cy="584775"/>
          </a:xfrm>
          <a:prstGeom prst="rect">
            <a:avLst/>
          </a:prstGeom>
          <a:noFill/>
        </p:spPr>
        <p:txBody>
          <a:bodyPr wrap="square" rtlCol="0">
            <a:spAutoFit/>
          </a:bodyPr>
          <a:lstStyle/>
          <a:p>
            <a:r>
              <a:rPr lang="en-US" sz="2400" b="1" dirty="0" smtClean="0"/>
              <a:t>    </a:t>
            </a:r>
            <a:r>
              <a:rPr lang="en-US" sz="3200" b="1" dirty="0" smtClean="0">
                <a:latin typeface="Arial" pitchFamily="34" charset="0"/>
                <a:cs typeface="Arial" pitchFamily="34" charset="0"/>
              </a:rPr>
              <a:t>ch</a:t>
            </a:r>
            <a:r>
              <a:rPr lang="en-US" sz="3200" b="1" dirty="0" smtClean="0">
                <a:solidFill>
                  <a:srgbClr val="FF0000"/>
                </a:solidFill>
                <a:latin typeface="Arial" pitchFamily="34" charset="0"/>
                <a:cs typeface="Arial" pitchFamily="34" charset="0"/>
              </a:rPr>
              <a:t>uột</a:t>
            </a:r>
            <a:endParaRPr lang="en-US" sz="3200" b="1" dirty="0">
              <a:solidFill>
                <a:srgbClr val="FF0000"/>
              </a:solidFill>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354024663"/>
              </p:ext>
            </p:extLst>
          </p:nvPr>
        </p:nvGraphicFramePr>
        <p:xfrm>
          <a:off x="1200150" y="3347049"/>
          <a:ext cx="2286000" cy="609600"/>
        </p:xfrm>
        <a:graphic>
          <a:graphicData uri="http://schemas.openxmlformats.org/drawingml/2006/table">
            <a:tbl>
              <a:tblPr firstRow="1" bandRow="1">
                <a:tableStyleId>{BDBED569-4797-4DF1-A0F4-6AAB3CD982D8}</a:tableStyleId>
              </a:tblPr>
              <a:tblGrid>
                <a:gridCol w="1143000"/>
                <a:gridCol w="1143000"/>
              </a:tblGrid>
              <a:tr h="609600">
                <a:tc>
                  <a:txBody>
                    <a:bodyPr/>
                    <a:lstStyle/>
                    <a:p>
                      <a:r>
                        <a:rPr lang="en-US" dirty="0" smtClean="0"/>
                        <a:t>     </a:t>
                      </a:r>
                      <a:endParaRPr lang="en-US" sz="2400" dirty="0">
                        <a:latin typeface="Arial" pitchFamily="34" charset="0"/>
                        <a:cs typeface="Arial" pitchFamily="34" charset="0"/>
                      </a:endParaRPr>
                    </a:p>
                  </a:txBody>
                  <a:tcPr/>
                </a:tc>
                <a:tc>
                  <a:txBody>
                    <a:bodyPr/>
                    <a:lstStyle/>
                    <a:p>
                      <a:r>
                        <a:rPr lang="en-US" sz="2400" dirty="0" smtClean="0">
                          <a:latin typeface="Arial" pitchFamily="34" charset="0"/>
                          <a:cs typeface="Arial" pitchFamily="34" charset="0"/>
                        </a:rPr>
                        <a:t>  </a:t>
                      </a:r>
                      <a:endParaRPr lang="en-US" sz="2400" dirty="0">
                        <a:latin typeface="Arial" pitchFamily="34" charset="0"/>
                        <a:cs typeface="Arial" pitchFamily="34" charset="0"/>
                      </a:endParaRPr>
                    </a:p>
                  </a:txBody>
                  <a:tcPr/>
                </a:tc>
              </a:tr>
            </a:tbl>
          </a:graphicData>
        </a:graphic>
      </p:graphicFrame>
      <p:sp>
        <p:nvSpPr>
          <p:cNvPr id="2" name="TextBox 1"/>
          <p:cNvSpPr txBox="1"/>
          <p:nvPr/>
        </p:nvSpPr>
        <p:spPr>
          <a:xfrm>
            <a:off x="2365664" y="3327984"/>
            <a:ext cx="1203036" cy="584775"/>
          </a:xfrm>
          <a:prstGeom prst="rect">
            <a:avLst/>
          </a:prstGeom>
          <a:noFill/>
        </p:spPr>
        <p:txBody>
          <a:bodyPr wrap="square" rtlCol="0">
            <a:spAutoFit/>
          </a:bodyPr>
          <a:lstStyle/>
          <a:p>
            <a:r>
              <a:rPr lang="en-US" dirty="0" smtClean="0">
                <a:latin typeface="Arial" pitchFamily="34" charset="0"/>
                <a:cs typeface="Arial" pitchFamily="34" charset="0"/>
              </a:rPr>
              <a:t>  </a:t>
            </a:r>
            <a:r>
              <a:rPr lang="en-US" sz="3200" b="1" dirty="0" smtClean="0">
                <a:solidFill>
                  <a:srgbClr val="FF0000"/>
                </a:solidFill>
                <a:latin typeface="Arial" pitchFamily="34" charset="0"/>
                <a:cs typeface="Arial" pitchFamily="34" charset="0"/>
              </a:rPr>
              <a:t>uôt</a:t>
            </a:r>
            <a:endParaRPr lang="en-US" sz="2400" b="1" dirty="0">
              <a:solidFill>
                <a:srgbClr val="FF0000"/>
              </a:solidFill>
              <a:latin typeface="Arial" pitchFamily="34" charset="0"/>
              <a:cs typeface="Arial" pitchFamily="34" charset="0"/>
            </a:endParaRPr>
          </a:p>
        </p:txBody>
      </p:sp>
      <p:sp>
        <p:nvSpPr>
          <p:cNvPr id="6" name="TextBox 5"/>
          <p:cNvSpPr txBox="1"/>
          <p:nvPr/>
        </p:nvSpPr>
        <p:spPr>
          <a:xfrm>
            <a:off x="1244600" y="3327985"/>
            <a:ext cx="880341" cy="584775"/>
          </a:xfrm>
          <a:prstGeom prst="rect">
            <a:avLst/>
          </a:prstGeom>
          <a:noFill/>
        </p:spPr>
        <p:txBody>
          <a:bodyPr wrap="square" rtlCol="0">
            <a:spAutoFit/>
          </a:bodyPr>
          <a:lstStyle/>
          <a:p>
            <a:r>
              <a:rPr lang="en-US" sz="2400" dirty="0" smtClean="0">
                <a:latin typeface="Arial" pitchFamily="34" charset="0"/>
                <a:cs typeface="Arial" pitchFamily="34" charset="0"/>
              </a:rPr>
              <a:t>  </a:t>
            </a:r>
            <a:r>
              <a:rPr lang="en-US" sz="3200" b="1" dirty="0" smtClean="0">
                <a:latin typeface="Arial" pitchFamily="34" charset="0"/>
                <a:cs typeface="Arial" pitchFamily="34" charset="0"/>
              </a:rPr>
              <a:t>ch</a:t>
            </a:r>
            <a:endParaRPr lang="en-US" sz="2400" b="1" dirty="0">
              <a:latin typeface="Arial" pitchFamily="34" charset="0"/>
              <a:cs typeface="Arial" pitchFamily="34" charset="0"/>
            </a:endParaRPr>
          </a:p>
        </p:txBody>
      </p:sp>
      <p:sp>
        <p:nvSpPr>
          <p:cNvPr id="8" name="TextBox 7"/>
          <p:cNvSpPr txBox="1"/>
          <p:nvPr/>
        </p:nvSpPr>
        <p:spPr>
          <a:xfrm>
            <a:off x="2626058" y="3823157"/>
            <a:ext cx="571500" cy="523220"/>
          </a:xfrm>
          <a:prstGeom prst="rect">
            <a:avLst/>
          </a:prstGeom>
          <a:noFill/>
        </p:spPr>
        <p:txBody>
          <a:bodyPr wrap="square" rtlCol="0">
            <a:spAutoFit/>
          </a:bodyPr>
          <a:lstStyle/>
          <a:p>
            <a:r>
              <a:rPr lang="en-US" sz="2800" b="1" dirty="0" smtClean="0"/>
              <a:t>  </a:t>
            </a:r>
            <a:r>
              <a:rPr lang="en-US" sz="2800" b="1" dirty="0" smtClean="0">
                <a:solidFill>
                  <a:srgbClr val="FF0000"/>
                </a:solidFill>
              </a:rPr>
              <a:t>.</a:t>
            </a:r>
            <a:endParaRPr lang="en-US" sz="2800" b="1" dirty="0">
              <a:solidFill>
                <a:srgbClr val="FF0000"/>
              </a:solidFill>
            </a:endParaRPr>
          </a:p>
        </p:txBody>
      </p:sp>
      <p:sp>
        <p:nvSpPr>
          <p:cNvPr id="16" name="TextBox 15"/>
          <p:cNvSpPr txBox="1"/>
          <p:nvPr/>
        </p:nvSpPr>
        <p:spPr>
          <a:xfrm>
            <a:off x="6300356" y="3823157"/>
            <a:ext cx="838200" cy="369332"/>
          </a:xfrm>
          <a:prstGeom prst="rect">
            <a:avLst/>
          </a:prstGeom>
          <a:noFill/>
        </p:spPr>
        <p:txBody>
          <a:bodyPr wrap="square" rtlCol="0">
            <a:spAutoFit/>
          </a:bodyPr>
          <a:lstStyle/>
          <a:p>
            <a:r>
              <a:rPr lang="en-US" dirty="0" smtClean="0"/>
              <a:t>   </a:t>
            </a:r>
            <a:endParaRPr lang="en-US" sz="2400" dirty="0"/>
          </a:p>
        </p:txBody>
      </p:sp>
      <p:sp>
        <p:nvSpPr>
          <p:cNvPr id="4" name="TextBox 3"/>
          <p:cNvSpPr txBox="1"/>
          <p:nvPr/>
        </p:nvSpPr>
        <p:spPr>
          <a:xfrm>
            <a:off x="1684770" y="187569"/>
            <a:ext cx="5653876" cy="400110"/>
          </a:xfrm>
          <a:prstGeom prst="rect">
            <a:avLst/>
          </a:prstGeom>
          <a:noFill/>
        </p:spPr>
        <p:txBody>
          <a:bodyPr wrap="square" rtlCol="0">
            <a:spAutoFit/>
          </a:bodyPr>
          <a:lstStyle/>
          <a:p>
            <a:r>
              <a:rPr lang="en-US" dirty="0" smtClean="0">
                <a:latin typeface="Arial" pitchFamily="34" charset="0"/>
                <a:cs typeface="Arial" pitchFamily="34" charset="0"/>
              </a:rPr>
              <a:t>             </a:t>
            </a:r>
            <a:r>
              <a:rPr lang="en-US" sz="2000" dirty="0" smtClean="0">
                <a:latin typeface="Arial" pitchFamily="34" charset="0"/>
                <a:cs typeface="Arial" pitchFamily="34" charset="0"/>
              </a:rPr>
              <a:t>Thứ sáu ngày 15 tháng 11 năm 2024</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470864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8"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undefin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upload.wikimedia.org/wikipedia/commons/8/8f/Mouse_white_background.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upload.wikimedia.org/wikipedia/commons/8/8f/Mouse_white_background.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134" y="1746738"/>
            <a:ext cx="5549574" cy="337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54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90600" y="165100"/>
            <a:ext cx="7251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Thứ</a:t>
            </a:r>
            <a:r>
              <a:rPr kumimoji="0" lang="en-US" sz="2400" b="0" i="0" u="none" strike="noStrike" cap="none" normalizeH="0" dirty="0" smtClean="0">
                <a:ln>
                  <a:noFill/>
                </a:ln>
                <a:solidFill>
                  <a:schemeClr val="tx1"/>
                </a:solidFill>
                <a:effectLst/>
                <a:latin typeface="Arial" pitchFamily="34" charset="0"/>
                <a:cs typeface="Arial" pitchFamily="34" charset="0"/>
              </a:rPr>
              <a:t> </a:t>
            </a:r>
            <a:r>
              <a:rPr lang="en-US" sz="2400" dirty="0" smtClean="0">
                <a:latin typeface="Arial" pitchFamily="34" charset="0"/>
                <a:cs typeface="Arial" pitchFamily="34" charset="0"/>
              </a:rPr>
              <a:t>sáu</a:t>
            </a:r>
            <a:r>
              <a:rPr kumimoji="0" lang="en-US" sz="2400" b="0" i="0" u="none" strike="noStrike" cap="none" normalizeH="0" dirty="0" smtClean="0">
                <a:ln>
                  <a:noFill/>
                </a:ln>
                <a:solidFill>
                  <a:schemeClr val="tx1"/>
                </a:solidFill>
                <a:effectLst/>
                <a:latin typeface="Arial" pitchFamily="34" charset="0"/>
                <a:cs typeface="Arial" pitchFamily="34" charset="0"/>
              </a:rPr>
              <a:t> ngày 10 tháng 11 năm 2024</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0" y="1143000"/>
            <a:ext cx="5562600" cy="584775"/>
          </a:xfrm>
          <a:prstGeom prst="rect">
            <a:avLst/>
          </a:prstGeom>
          <a:noFill/>
        </p:spPr>
        <p:txBody>
          <a:bodyPr wrap="square" rtlCol="0">
            <a:spAutoFit/>
          </a:bodyPr>
          <a:lstStyle/>
          <a:p>
            <a:r>
              <a:rPr lang="en-US" sz="3200" b="1" dirty="0" smtClean="0">
                <a:latin typeface="Arial" pitchFamily="34" charset="0"/>
                <a:cs typeface="Arial" pitchFamily="34" charset="0"/>
              </a:rPr>
              <a:t>Tiếng việt (tiết 117)Bài 10E:</a:t>
            </a:r>
            <a:endParaRPr lang="en-US" sz="3200" b="1" dirty="0">
              <a:latin typeface="Arial" pitchFamily="34" charset="0"/>
              <a:cs typeface="Arial" pitchFamily="34" charset="0"/>
            </a:endParaRPr>
          </a:p>
        </p:txBody>
      </p:sp>
      <p:sp>
        <p:nvSpPr>
          <p:cNvPr id="5" name="TextBox 4"/>
          <p:cNvSpPr txBox="1"/>
          <p:nvPr/>
        </p:nvSpPr>
        <p:spPr>
          <a:xfrm>
            <a:off x="5322276" y="1050666"/>
            <a:ext cx="3516923" cy="769441"/>
          </a:xfrm>
          <a:prstGeom prst="rect">
            <a:avLst/>
          </a:prstGeom>
          <a:noFill/>
        </p:spPr>
        <p:txBody>
          <a:bodyPr wrap="square" rtlCol="0">
            <a:spAutoFit/>
          </a:bodyPr>
          <a:lstStyle/>
          <a:p>
            <a:r>
              <a:rPr lang="en-US" sz="4400" b="1" dirty="0" smtClean="0">
                <a:solidFill>
                  <a:srgbClr val="FF0000"/>
                </a:solidFill>
                <a:latin typeface="Arial" pitchFamily="34" charset="0"/>
                <a:cs typeface="Arial" pitchFamily="34" charset="0"/>
              </a:rPr>
              <a:t>   uôt   ươt</a:t>
            </a:r>
            <a:endParaRPr lang="en-US" sz="4400" b="1" dirty="0">
              <a:solidFill>
                <a:srgbClr val="FF0000"/>
              </a:solidFill>
              <a:latin typeface="Arial" pitchFamily="34" charset="0"/>
              <a:cs typeface="Arial" pitchFamily="34" charset="0"/>
            </a:endParaRPr>
          </a:p>
        </p:txBody>
      </p:sp>
      <p:sp>
        <p:nvSpPr>
          <p:cNvPr id="7" name="TextBox 6"/>
          <p:cNvSpPr txBox="1"/>
          <p:nvPr/>
        </p:nvSpPr>
        <p:spPr>
          <a:xfrm>
            <a:off x="1463387" y="4612828"/>
            <a:ext cx="1794164" cy="584775"/>
          </a:xfrm>
          <a:prstGeom prst="rect">
            <a:avLst/>
          </a:prstGeom>
          <a:noFill/>
        </p:spPr>
        <p:txBody>
          <a:bodyPr wrap="square" rtlCol="0">
            <a:spAutoFit/>
          </a:bodyPr>
          <a:lstStyle/>
          <a:p>
            <a:r>
              <a:rPr lang="en-US" sz="2400" b="1" dirty="0" smtClean="0"/>
              <a:t>    </a:t>
            </a:r>
            <a:r>
              <a:rPr lang="en-US" sz="3200" b="1" dirty="0" smtClean="0">
                <a:latin typeface="Arial" pitchFamily="34" charset="0"/>
                <a:cs typeface="Arial" pitchFamily="34" charset="0"/>
              </a:rPr>
              <a:t>ch</a:t>
            </a:r>
            <a:r>
              <a:rPr lang="en-US" sz="3200" b="1" dirty="0" smtClean="0">
                <a:solidFill>
                  <a:srgbClr val="FF0000"/>
                </a:solidFill>
                <a:latin typeface="Arial" pitchFamily="34" charset="0"/>
                <a:cs typeface="Arial" pitchFamily="34" charset="0"/>
              </a:rPr>
              <a:t>uột</a:t>
            </a:r>
            <a:endParaRPr lang="en-US" sz="3200" b="1" dirty="0">
              <a:solidFill>
                <a:srgbClr val="FF0000"/>
              </a:solidFill>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359377080"/>
              </p:ext>
            </p:extLst>
          </p:nvPr>
        </p:nvGraphicFramePr>
        <p:xfrm>
          <a:off x="1200150" y="3347049"/>
          <a:ext cx="2286000" cy="609600"/>
        </p:xfrm>
        <a:graphic>
          <a:graphicData uri="http://schemas.openxmlformats.org/drawingml/2006/table">
            <a:tbl>
              <a:tblPr firstRow="1" bandRow="1">
                <a:tableStyleId>{BDBED569-4797-4DF1-A0F4-6AAB3CD982D8}</a:tableStyleId>
              </a:tblPr>
              <a:tblGrid>
                <a:gridCol w="1143000"/>
                <a:gridCol w="1143000"/>
              </a:tblGrid>
              <a:tr h="609600">
                <a:tc>
                  <a:txBody>
                    <a:bodyPr/>
                    <a:lstStyle/>
                    <a:p>
                      <a:r>
                        <a:rPr lang="en-US" dirty="0" smtClean="0"/>
                        <a:t>     </a:t>
                      </a:r>
                      <a:endParaRPr lang="en-US" sz="2400" dirty="0">
                        <a:latin typeface="Arial" pitchFamily="34" charset="0"/>
                        <a:cs typeface="Arial" pitchFamily="34" charset="0"/>
                      </a:endParaRPr>
                    </a:p>
                  </a:txBody>
                  <a:tcPr/>
                </a:tc>
                <a:tc>
                  <a:txBody>
                    <a:bodyPr/>
                    <a:lstStyle/>
                    <a:p>
                      <a:r>
                        <a:rPr lang="en-US" sz="2400" dirty="0" smtClean="0">
                          <a:latin typeface="Arial" pitchFamily="34" charset="0"/>
                          <a:cs typeface="Arial" pitchFamily="34" charset="0"/>
                        </a:rPr>
                        <a:t>  </a:t>
                      </a:r>
                      <a:endParaRPr lang="en-US" sz="2400" dirty="0">
                        <a:latin typeface="Arial" pitchFamily="34" charset="0"/>
                        <a:cs typeface="Arial" pitchFamily="34" charset="0"/>
                      </a:endParaRPr>
                    </a:p>
                  </a:txBody>
                  <a:tcPr/>
                </a:tc>
              </a:tr>
            </a:tbl>
          </a:graphicData>
        </a:graphic>
      </p:graphicFrame>
      <p:sp>
        <p:nvSpPr>
          <p:cNvPr id="2" name="TextBox 1"/>
          <p:cNvSpPr txBox="1"/>
          <p:nvPr/>
        </p:nvSpPr>
        <p:spPr>
          <a:xfrm>
            <a:off x="2222500" y="3327984"/>
            <a:ext cx="1269999" cy="584775"/>
          </a:xfrm>
          <a:prstGeom prst="rect">
            <a:avLst/>
          </a:prstGeom>
          <a:noFill/>
        </p:spPr>
        <p:txBody>
          <a:bodyPr wrap="square" rtlCol="0">
            <a:spAutoFit/>
          </a:bodyPr>
          <a:lstStyle/>
          <a:p>
            <a:r>
              <a:rPr lang="en-US" dirty="0" smtClean="0">
                <a:latin typeface="Arial" pitchFamily="34" charset="0"/>
                <a:cs typeface="Arial" pitchFamily="34" charset="0"/>
              </a:rPr>
              <a:t>    </a:t>
            </a:r>
            <a:r>
              <a:rPr lang="en-US" sz="3200" b="1" dirty="0" smtClean="0">
                <a:solidFill>
                  <a:srgbClr val="FF0000"/>
                </a:solidFill>
                <a:latin typeface="Arial" pitchFamily="34" charset="0"/>
                <a:cs typeface="Arial" pitchFamily="34" charset="0"/>
              </a:rPr>
              <a:t>uôt</a:t>
            </a:r>
            <a:endParaRPr lang="en-US" sz="2400" b="1" dirty="0">
              <a:solidFill>
                <a:srgbClr val="FF0000"/>
              </a:solidFill>
              <a:latin typeface="Arial" pitchFamily="34" charset="0"/>
              <a:cs typeface="Arial" pitchFamily="34" charset="0"/>
            </a:endParaRPr>
          </a:p>
        </p:txBody>
      </p:sp>
      <p:sp>
        <p:nvSpPr>
          <p:cNvPr id="6" name="TextBox 5"/>
          <p:cNvSpPr txBox="1"/>
          <p:nvPr/>
        </p:nvSpPr>
        <p:spPr>
          <a:xfrm>
            <a:off x="1295400" y="3327983"/>
            <a:ext cx="927100" cy="584775"/>
          </a:xfrm>
          <a:prstGeom prst="rect">
            <a:avLst/>
          </a:prstGeom>
          <a:noFill/>
        </p:spPr>
        <p:txBody>
          <a:bodyPr wrap="square" rtlCol="0">
            <a:spAutoFit/>
          </a:bodyPr>
          <a:lstStyle/>
          <a:p>
            <a:r>
              <a:rPr lang="en-US" sz="2400" dirty="0" smtClean="0">
                <a:latin typeface="Arial" pitchFamily="34" charset="0"/>
                <a:cs typeface="Arial" pitchFamily="34" charset="0"/>
              </a:rPr>
              <a:t>  </a:t>
            </a:r>
            <a:r>
              <a:rPr lang="en-US" sz="3200" b="1" dirty="0" smtClean="0">
                <a:latin typeface="Arial" pitchFamily="34" charset="0"/>
                <a:cs typeface="Arial" pitchFamily="34" charset="0"/>
              </a:rPr>
              <a:t>ch</a:t>
            </a:r>
            <a:endParaRPr lang="en-US" sz="2400" b="1" dirty="0">
              <a:latin typeface="Arial" pitchFamily="34" charset="0"/>
              <a:cs typeface="Arial" pitchFamily="34" charset="0"/>
            </a:endParaRPr>
          </a:p>
        </p:txBody>
      </p:sp>
      <p:sp>
        <p:nvSpPr>
          <p:cNvPr id="8" name="TextBox 7"/>
          <p:cNvSpPr txBox="1"/>
          <p:nvPr/>
        </p:nvSpPr>
        <p:spPr>
          <a:xfrm>
            <a:off x="2691913" y="3912758"/>
            <a:ext cx="571500" cy="523220"/>
          </a:xfrm>
          <a:prstGeom prst="rect">
            <a:avLst/>
          </a:prstGeom>
          <a:noFill/>
        </p:spPr>
        <p:txBody>
          <a:bodyPr wrap="square" rtlCol="0">
            <a:spAutoFit/>
          </a:bodyPr>
          <a:lstStyle/>
          <a:p>
            <a:r>
              <a:rPr lang="en-US" sz="2800" b="1" dirty="0" smtClean="0"/>
              <a:t> .</a:t>
            </a:r>
            <a:endParaRPr lang="en-US" sz="2800" b="1" dirty="0"/>
          </a:p>
        </p:txBody>
      </p:sp>
      <p:sp>
        <p:nvSpPr>
          <p:cNvPr id="16" name="TextBox 15"/>
          <p:cNvSpPr txBox="1"/>
          <p:nvPr/>
        </p:nvSpPr>
        <p:spPr>
          <a:xfrm>
            <a:off x="6300356" y="3823157"/>
            <a:ext cx="838200" cy="369332"/>
          </a:xfrm>
          <a:prstGeom prst="rect">
            <a:avLst/>
          </a:prstGeom>
          <a:noFill/>
        </p:spPr>
        <p:txBody>
          <a:bodyPr wrap="square" rtlCol="0">
            <a:spAutoFit/>
          </a:bodyPr>
          <a:lstStyle/>
          <a:p>
            <a:r>
              <a:rPr lang="en-US" dirty="0" smtClean="0"/>
              <a:t>   </a:t>
            </a:r>
            <a:endParaRPr lang="en-US" sz="2400" dirty="0"/>
          </a:p>
        </p:txBody>
      </p:sp>
      <p:sp>
        <p:nvSpPr>
          <p:cNvPr id="9" name="TextBox 8"/>
          <p:cNvSpPr txBox="1"/>
          <p:nvPr/>
        </p:nvSpPr>
        <p:spPr>
          <a:xfrm>
            <a:off x="431800" y="2286000"/>
            <a:ext cx="3416300" cy="584775"/>
          </a:xfrm>
          <a:prstGeom prst="rect">
            <a:avLst/>
          </a:prstGeom>
          <a:noFill/>
        </p:spPr>
        <p:txBody>
          <a:bodyPr wrap="square" rtlCol="0">
            <a:spAutoFit/>
          </a:bodyPr>
          <a:lstStyle/>
          <a:p>
            <a:r>
              <a:rPr lang="en-US" sz="3200" b="1" dirty="0" smtClean="0">
                <a:latin typeface="Arial" pitchFamily="34" charset="0"/>
                <a:cs typeface="Arial" pitchFamily="34" charset="0"/>
              </a:rPr>
              <a:t>       ch</a:t>
            </a:r>
            <a:r>
              <a:rPr lang="en-US" sz="3200" b="1" dirty="0" smtClean="0">
                <a:solidFill>
                  <a:srgbClr val="FF0000"/>
                </a:solidFill>
                <a:latin typeface="Arial" pitchFamily="34" charset="0"/>
                <a:cs typeface="Arial" pitchFamily="34" charset="0"/>
              </a:rPr>
              <a:t>uột</a:t>
            </a:r>
            <a:r>
              <a:rPr lang="en-US" sz="3200" b="1" dirty="0" smtClean="0">
                <a:latin typeface="Arial" pitchFamily="34" charset="0"/>
                <a:cs typeface="Arial" pitchFamily="34" charset="0"/>
              </a:rPr>
              <a:t> nhắt</a:t>
            </a:r>
            <a:endParaRPr lang="en-US" sz="32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793398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90600" y="165100"/>
            <a:ext cx="7251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Thứ</a:t>
            </a:r>
            <a:r>
              <a:rPr kumimoji="0" lang="en-US" sz="2400" b="0" i="0" u="none" strike="noStrike" cap="none" normalizeH="0" dirty="0" smtClean="0">
                <a:ln>
                  <a:noFill/>
                </a:ln>
                <a:solidFill>
                  <a:schemeClr val="tx1"/>
                </a:solidFill>
                <a:effectLst/>
                <a:latin typeface="Arial" pitchFamily="34" charset="0"/>
                <a:cs typeface="Arial" pitchFamily="34" charset="0"/>
              </a:rPr>
              <a:t> </a:t>
            </a:r>
            <a:r>
              <a:rPr lang="en-US" sz="2400" dirty="0" smtClean="0">
                <a:latin typeface="Arial" pitchFamily="34" charset="0"/>
                <a:cs typeface="Arial" pitchFamily="34" charset="0"/>
              </a:rPr>
              <a:t>sáu</a:t>
            </a:r>
            <a:r>
              <a:rPr kumimoji="0" lang="en-US" sz="2400" b="0" i="0" u="none" strike="noStrike" cap="none" normalizeH="0" dirty="0" smtClean="0">
                <a:ln>
                  <a:noFill/>
                </a:ln>
                <a:solidFill>
                  <a:schemeClr val="tx1"/>
                </a:solidFill>
                <a:effectLst/>
                <a:latin typeface="Arial" pitchFamily="34" charset="0"/>
                <a:cs typeface="Arial" pitchFamily="34" charset="0"/>
              </a:rPr>
              <a:t> </a:t>
            </a:r>
            <a:r>
              <a:rPr kumimoji="0" lang="en-US" sz="2400" b="0" i="0" u="none" strike="noStrike" cap="none" normalizeH="0" smtClean="0">
                <a:ln>
                  <a:noFill/>
                </a:ln>
                <a:solidFill>
                  <a:schemeClr val="tx1"/>
                </a:solidFill>
                <a:effectLst/>
                <a:latin typeface="Arial" pitchFamily="34" charset="0"/>
                <a:cs typeface="Arial" pitchFamily="34" charset="0"/>
              </a:rPr>
              <a:t>ngày </a:t>
            </a:r>
            <a:r>
              <a:rPr kumimoji="0" lang="en-US" sz="2400" b="0" i="0" u="none" strike="noStrike" cap="none" normalizeH="0" smtClean="0">
                <a:ln>
                  <a:noFill/>
                </a:ln>
                <a:solidFill>
                  <a:schemeClr val="tx1"/>
                </a:solidFill>
                <a:effectLst/>
                <a:latin typeface="Arial" pitchFamily="34" charset="0"/>
                <a:cs typeface="Arial" pitchFamily="34" charset="0"/>
              </a:rPr>
              <a:t>15 </a:t>
            </a:r>
            <a:r>
              <a:rPr kumimoji="0" lang="en-US" sz="2400" b="0" i="0" u="none" strike="noStrike" cap="none" normalizeH="0" smtClean="0">
                <a:ln>
                  <a:noFill/>
                </a:ln>
                <a:solidFill>
                  <a:schemeClr val="tx1"/>
                </a:solidFill>
                <a:effectLst/>
                <a:latin typeface="Arial" pitchFamily="34" charset="0"/>
                <a:cs typeface="Arial" pitchFamily="34" charset="0"/>
              </a:rPr>
              <a:t>tháng </a:t>
            </a:r>
            <a:r>
              <a:rPr kumimoji="0" lang="en-US" sz="2400" b="0" i="0" u="none" strike="noStrike" cap="none" normalizeH="0" smtClean="0">
                <a:ln>
                  <a:noFill/>
                </a:ln>
                <a:solidFill>
                  <a:schemeClr val="tx1"/>
                </a:solidFill>
                <a:effectLst/>
                <a:latin typeface="Arial" pitchFamily="34" charset="0"/>
                <a:cs typeface="Arial" pitchFamily="34" charset="0"/>
              </a:rPr>
              <a:t>11 </a:t>
            </a:r>
            <a:r>
              <a:rPr kumimoji="0" lang="en-US" sz="2400" b="0" i="0" u="none" strike="noStrike" cap="none" normalizeH="0" smtClean="0">
                <a:ln>
                  <a:noFill/>
                </a:ln>
                <a:solidFill>
                  <a:schemeClr val="tx1"/>
                </a:solidFill>
                <a:effectLst/>
                <a:latin typeface="Arial" pitchFamily="34" charset="0"/>
                <a:cs typeface="Arial" pitchFamily="34" charset="0"/>
              </a:rPr>
              <a:t>năm </a:t>
            </a:r>
            <a:r>
              <a:rPr kumimoji="0" lang="en-US" sz="2400" b="0" i="0" u="none" strike="noStrike" cap="none" normalizeH="0" smtClean="0">
                <a:ln>
                  <a:noFill/>
                </a:ln>
                <a:solidFill>
                  <a:schemeClr val="tx1"/>
                </a:solidFill>
                <a:effectLst/>
                <a:latin typeface="Arial" pitchFamily="34" charset="0"/>
                <a:cs typeface="Arial" pitchFamily="34" charset="0"/>
              </a:rPr>
              <a:t>2024</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0" y="1143000"/>
            <a:ext cx="4865077" cy="523220"/>
          </a:xfrm>
          <a:prstGeom prst="rect">
            <a:avLst/>
          </a:prstGeom>
          <a:noFill/>
        </p:spPr>
        <p:txBody>
          <a:bodyPr wrap="square" rtlCol="0">
            <a:spAutoFit/>
          </a:bodyPr>
          <a:lstStyle/>
          <a:p>
            <a:r>
              <a:rPr lang="en-US" sz="2800" b="1" dirty="0" smtClean="0">
                <a:latin typeface="Arial" pitchFamily="34" charset="0"/>
                <a:cs typeface="Arial" pitchFamily="34" charset="0"/>
              </a:rPr>
              <a:t>Tiếng việt (tiết 117)Bài 10E:</a:t>
            </a:r>
            <a:endParaRPr lang="en-US" sz="2800" b="1" dirty="0">
              <a:latin typeface="Arial" pitchFamily="34" charset="0"/>
              <a:cs typeface="Arial" pitchFamily="34" charset="0"/>
            </a:endParaRPr>
          </a:p>
        </p:txBody>
      </p:sp>
      <p:sp>
        <p:nvSpPr>
          <p:cNvPr id="5" name="TextBox 4"/>
          <p:cNvSpPr txBox="1"/>
          <p:nvPr/>
        </p:nvSpPr>
        <p:spPr>
          <a:xfrm>
            <a:off x="4419600" y="1050666"/>
            <a:ext cx="4038600" cy="707886"/>
          </a:xfrm>
          <a:prstGeom prst="rect">
            <a:avLst/>
          </a:prstGeom>
          <a:noFill/>
        </p:spPr>
        <p:txBody>
          <a:bodyPr wrap="square" rtlCol="0">
            <a:spAutoFit/>
          </a:bodyPr>
          <a:lstStyle/>
          <a:p>
            <a:r>
              <a:rPr lang="en-US" sz="2800" dirty="0" smtClean="0">
                <a:latin typeface="Arial" pitchFamily="34" charset="0"/>
                <a:cs typeface="Arial" pitchFamily="34" charset="0"/>
              </a:rPr>
              <a:t>            </a:t>
            </a:r>
            <a:r>
              <a:rPr lang="en-US" sz="4000" b="1" dirty="0" smtClean="0">
                <a:solidFill>
                  <a:srgbClr val="FF0000"/>
                </a:solidFill>
                <a:latin typeface="Arial" pitchFamily="34" charset="0"/>
                <a:cs typeface="Arial" pitchFamily="34" charset="0"/>
              </a:rPr>
              <a:t>uôt   ươt</a:t>
            </a:r>
            <a:endParaRPr lang="en-US" sz="4000" b="1" dirty="0">
              <a:solidFill>
                <a:srgbClr val="FF0000"/>
              </a:solidFill>
              <a:latin typeface="Arial" pitchFamily="34" charset="0"/>
              <a:cs typeface="Arial" pitchFamily="34" charset="0"/>
            </a:endParaRPr>
          </a:p>
        </p:txBody>
      </p:sp>
      <p:sp>
        <p:nvSpPr>
          <p:cNvPr id="7" name="TextBox 6"/>
          <p:cNvSpPr txBox="1"/>
          <p:nvPr/>
        </p:nvSpPr>
        <p:spPr>
          <a:xfrm>
            <a:off x="1463387" y="4612828"/>
            <a:ext cx="1794164" cy="584775"/>
          </a:xfrm>
          <a:prstGeom prst="rect">
            <a:avLst/>
          </a:prstGeom>
          <a:noFill/>
        </p:spPr>
        <p:txBody>
          <a:bodyPr wrap="square" rtlCol="0">
            <a:spAutoFit/>
          </a:bodyPr>
          <a:lstStyle/>
          <a:p>
            <a:r>
              <a:rPr lang="en-US" sz="2400" b="1" dirty="0" smtClean="0"/>
              <a:t>    </a:t>
            </a:r>
            <a:r>
              <a:rPr lang="en-US" sz="3200" b="1" dirty="0" smtClean="0">
                <a:latin typeface="Arial" pitchFamily="34" charset="0"/>
                <a:cs typeface="Arial" pitchFamily="34" charset="0"/>
              </a:rPr>
              <a:t>ch</a:t>
            </a:r>
            <a:r>
              <a:rPr lang="en-US" sz="3200" b="1" dirty="0" smtClean="0">
                <a:solidFill>
                  <a:srgbClr val="FF0000"/>
                </a:solidFill>
                <a:latin typeface="Arial" pitchFamily="34" charset="0"/>
                <a:cs typeface="Arial" pitchFamily="34" charset="0"/>
              </a:rPr>
              <a:t>uột</a:t>
            </a:r>
            <a:endParaRPr lang="en-US" sz="3200" b="1" dirty="0">
              <a:solidFill>
                <a:srgbClr val="FF0000"/>
              </a:solidFill>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908927390"/>
              </p:ext>
            </p:extLst>
          </p:nvPr>
        </p:nvGraphicFramePr>
        <p:xfrm>
          <a:off x="1200150" y="3347049"/>
          <a:ext cx="2286000" cy="609600"/>
        </p:xfrm>
        <a:graphic>
          <a:graphicData uri="http://schemas.openxmlformats.org/drawingml/2006/table">
            <a:tbl>
              <a:tblPr firstRow="1" bandRow="1">
                <a:tableStyleId>{BDBED569-4797-4DF1-A0F4-6AAB3CD982D8}</a:tableStyleId>
              </a:tblPr>
              <a:tblGrid>
                <a:gridCol w="1143000"/>
                <a:gridCol w="1143000"/>
              </a:tblGrid>
              <a:tr h="609600">
                <a:tc>
                  <a:txBody>
                    <a:bodyPr/>
                    <a:lstStyle/>
                    <a:p>
                      <a:r>
                        <a:rPr lang="en-US" dirty="0" smtClean="0"/>
                        <a:t>     </a:t>
                      </a:r>
                      <a:endParaRPr lang="en-US" sz="2400" dirty="0">
                        <a:latin typeface="Arial" pitchFamily="34" charset="0"/>
                        <a:cs typeface="Arial" pitchFamily="34" charset="0"/>
                      </a:endParaRPr>
                    </a:p>
                  </a:txBody>
                  <a:tcPr/>
                </a:tc>
                <a:tc>
                  <a:txBody>
                    <a:bodyPr/>
                    <a:lstStyle/>
                    <a:p>
                      <a:r>
                        <a:rPr lang="en-US" sz="2400" dirty="0" smtClean="0">
                          <a:latin typeface="Arial" pitchFamily="34" charset="0"/>
                          <a:cs typeface="Arial" pitchFamily="34" charset="0"/>
                        </a:rPr>
                        <a:t>  </a:t>
                      </a:r>
                      <a:endParaRPr lang="en-US" sz="2400" dirty="0">
                        <a:latin typeface="Arial" pitchFamily="34" charset="0"/>
                        <a:cs typeface="Arial" pitchFamily="34" charset="0"/>
                      </a:endParaRPr>
                    </a:p>
                  </a:txBody>
                  <a:tcPr/>
                </a:tc>
              </a:tr>
            </a:tbl>
          </a:graphicData>
        </a:graphic>
      </p:graphicFrame>
      <p:sp>
        <p:nvSpPr>
          <p:cNvPr id="2" name="TextBox 1"/>
          <p:cNvSpPr txBox="1"/>
          <p:nvPr/>
        </p:nvSpPr>
        <p:spPr>
          <a:xfrm>
            <a:off x="2222500" y="3327984"/>
            <a:ext cx="1308100" cy="584775"/>
          </a:xfrm>
          <a:prstGeom prst="rect">
            <a:avLst/>
          </a:prstGeom>
          <a:noFill/>
        </p:spPr>
        <p:txBody>
          <a:bodyPr wrap="square" rtlCol="0">
            <a:spAutoFit/>
          </a:bodyPr>
          <a:lstStyle/>
          <a:p>
            <a:r>
              <a:rPr lang="en-US" dirty="0" smtClean="0">
                <a:latin typeface="Arial" pitchFamily="34" charset="0"/>
                <a:cs typeface="Arial" pitchFamily="34" charset="0"/>
              </a:rPr>
              <a:t>    </a:t>
            </a:r>
            <a:r>
              <a:rPr lang="en-US" sz="3200" b="1" dirty="0" smtClean="0">
                <a:solidFill>
                  <a:srgbClr val="FF0000"/>
                </a:solidFill>
                <a:latin typeface="Arial" pitchFamily="34" charset="0"/>
                <a:cs typeface="Arial" pitchFamily="34" charset="0"/>
              </a:rPr>
              <a:t>uôt</a:t>
            </a:r>
            <a:endParaRPr lang="en-US" sz="2400" b="1" dirty="0">
              <a:solidFill>
                <a:srgbClr val="FF0000"/>
              </a:solidFill>
              <a:latin typeface="Arial" pitchFamily="34" charset="0"/>
              <a:cs typeface="Arial" pitchFamily="34" charset="0"/>
            </a:endParaRPr>
          </a:p>
        </p:txBody>
      </p:sp>
      <p:sp>
        <p:nvSpPr>
          <p:cNvPr id="6" name="TextBox 5"/>
          <p:cNvSpPr txBox="1"/>
          <p:nvPr/>
        </p:nvSpPr>
        <p:spPr>
          <a:xfrm>
            <a:off x="1206500" y="3327985"/>
            <a:ext cx="918441" cy="584775"/>
          </a:xfrm>
          <a:prstGeom prst="rect">
            <a:avLst/>
          </a:prstGeom>
          <a:noFill/>
        </p:spPr>
        <p:txBody>
          <a:bodyPr wrap="square" rtlCol="0">
            <a:spAutoFit/>
          </a:bodyPr>
          <a:lstStyle/>
          <a:p>
            <a:r>
              <a:rPr lang="en-US" sz="2400" dirty="0" smtClean="0">
                <a:latin typeface="Arial" pitchFamily="34" charset="0"/>
                <a:cs typeface="Arial" pitchFamily="34" charset="0"/>
              </a:rPr>
              <a:t>  </a:t>
            </a:r>
            <a:r>
              <a:rPr lang="en-US" sz="3200" b="1" dirty="0" smtClean="0">
                <a:latin typeface="Arial" pitchFamily="34" charset="0"/>
                <a:cs typeface="Arial" pitchFamily="34" charset="0"/>
              </a:rPr>
              <a:t>ch</a:t>
            </a:r>
            <a:endParaRPr lang="en-US" sz="2400" b="1" dirty="0">
              <a:latin typeface="Arial" pitchFamily="34" charset="0"/>
              <a:cs typeface="Arial" pitchFamily="34" charset="0"/>
            </a:endParaRPr>
          </a:p>
        </p:txBody>
      </p:sp>
      <p:sp>
        <p:nvSpPr>
          <p:cNvPr id="8" name="TextBox 7"/>
          <p:cNvSpPr txBox="1"/>
          <p:nvPr/>
        </p:nvSpPr>
        <p:spPr>
          <a:xfrm>
            <a:off x="2590800" y="3912760"/>
            <a:ext cx="571500" cy="523220"/>
          </a:xfrm>
          <a:prstGeom prst="rect">
            <a:avLst/>
          </a:prstGeom>
          <a:noFill/>
        </p:spPr>
        <p:txBody>
          <a:bodyPr wrap="square" rtlCol="0">
            <a:spAutoFit/>
          </a:bodyPr>
          <a:lstStyle/>
          <a:p>
            <a:r>
              <a:rPr lang="en-US" sz="2800" b="1" dirty="0" smtClean="0"/>
              <a:t>  .</a:t>
            </a:r>
            <a:endParaRPr lang="en-US" sz="2800" b="1" dirty="0"/>
          </a:p>
        </p:txBody>
      </p:sp>
      <p:sp>
        <p:nvSpPr>
          <p:cNvPr id="10" name="TextBox 9"/>
          <p:cNvSpPr txBox="1"/>
          <p:nvPr/>
        </p:nvSpPr>
        <p:spPr>
          <a:xfrm>
            <a:off x="647700" y="2250766"/>
            <a:ext cx="3138055" cy="584775"/>
          </a:xfrm>
          <a:prstGeom prst="rect">
            <a:avLst/>
          </a:prstGeom>
          <a:noFill/>
        </p:spPr>
        <p:txBody>
          <a:bodyPr wrap="square" rtlCol="0">
            <a:spAutoFit/>
          </a:bodyPr>
          <a:lstStyle/>
          <a:p>
            <a:r>
              <a:rPr lang="en-US" sz="3200" dirty="0" smtClean="0">
                <a:latin typeface="Arial" pitchFamily="34" charset="0"/>
                <a:cs typeface="Arial" pitchFamily="34" charset="0"/>
              </a:rPr>
              <a:t>     </a:t>
            </a:r>
            <a:r>
              <a:rPr lang="en-US" sz="3200" b="1" dirty="0" smtClean="0">
                <a:latin typeface="Arial" pitchFamily="34" charset="0"/>
                <a:cs typeface="Arial" pitchFamily="34" charset="0"/>
              </a:rPr>
              <a:t>ch</a:t>
            </a:r>
            <a:r>
              <a:rPr lang="en-US" sz="3200" b="1" dirty="0" smtClean="0">
                <a:solidFill>
                  <a:srgbClr val="FF0000"/>
                </a:solidFill>
                <a:latin typeface="Arial" pitchFamily="34" charset="0"/>
                <a:cs typeface="Arial" pitchFamily="34" charset="0"/>
              </a:rPr>
              <a:t>uột</a:t>
            </a:r>
            <a:r>
              <a:rPr lang="en-US" sz="3200" b="1" dirty="0" smtClean="0">
                <a:latin typeface="Arial" pitchFamily="34" charset="0"/>
                <a:cs typeface="Arial" pitchFamily="34" charset="0"/>
              </a:rPr>
              <a:t> nhắt</a:t>
            </a:r>
            <a:endParaRPr lang="en-US" sz="3200" b="1" dirty="0">
              <a:solidFill>
                <a:srgbClr val="FF0000"/>
              </a:solidFill>
              <a:latin typeface="Arial" pitchFamily="34" charset="0"/>
              <a:cs typeface="Arial" pitchFamily="34" charset="0"/>
            </a:endParaRPr>
          </a:p>
        </p:txBody>
      </p:sp>
      <p:sp>
        <p:nvSpPr>
          <p:cNvPr id="12" name="TextBox 11"/>
          <p:cNvSpPr txBox="1"/>
          <p:nvPr/>
        </p:nvSpPr>
        <p:spPr>
          <a:xfrm>
            <a:off x="5486400" y="4571263"/>
            <a:ext cx="1406237" cy="584775"/>
          </a:xfrm>
          <a:prstGeom prst="rect">
            <a:avLst/>
          </a:prstGeom>
          <a:noFill/>
        </p:spPr>
        <p:txBody>
          <a:bodyPr wrap="square" rtlCol="0">
            <a:spAutoFit/>
          </a:bodyPr>
          <a:lstStyle/>
          <a:p>
            <a:r>
              <a:rPr lang="en-US" sz="3200" dirty="0" smtClean="0">
                <a:latin typeface="Arial" pitchFamily="34" charset="0"/>
                <a:cs typeface="Arial" pitchFamily="34" charset="0"/>
              </a:rPr>
              <a:t>  </a:t>
            </a:r>
            <a:r>
              <a:rPr lang="en-US" sz="3200" b="1" dirty="0" smtClean="0">
                <a:latin typeface="Arial" pitchFamily="34" charset="0"/>
                <a:cs typeface="Arial" pitchFamily="34" charset="0"/>
              </a:rPr>
              <a:t>l</a:t>
            </a:r>
            <a:r>
              <a:rPr lang="en-US" sz="3200" b="1" dirty="0" smtClean="0">
                <a:solidFill>
                  <a:srgbClr val="FF0000"/>
                </a:solidFill>
                <a:latin typeface="Arial" pitchFamily="34" charset="0"/>
                <a:cs typeface="Arial" pitchFamily="34" charset="0"/>
              </a:rPr>
              <a:t>ướt</a:t>
            </a:r>
            <a:endParaRPr lang="en-US" sz="3200" b="1" dirty="0">
              <a:solidFill>
                <a:srgbClr val="FF0000"/>
              </a:solidFill>
              <a:latin typeface="Arial" pitchFamily="34" charset="0"/>
              <a:cs typeface="Arial"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31857190"/>
              </p:ext>
            </p:extLst>
          </p:nvPr>
        </p:nvGraphicFramePr>
        <p:xfrm>
          <a:off x="5143500" y="3396622"/>
          <a:ext cx="2209800" cy="579430"/>
        </p:xfrm>
        <a:graphic>
          <a:graphicData uri="http://schemas.openxmlformats.org/drawingml/2006/table">
            <a:tbl>
              <a:tblPr firstRow="1" bandRow="1">
                <a:tableStyleId>{BDBED569-4797-4DF1-A0F4-6AAB3CD982D8}</a:tableStyleId>
              </a:tblPr>
              <a:tblGrid>
                <a:gridCol w="1141730"/>
                <a:gridCol w="1068070"/>
              </a:tblGrid>
              <a:tr h="579430">
                <a:tc>
                  <a:txBody>
                    <a:bodyPr/>
                    <a:lstStyle/>
                    <a:p>
                      <a:endParaRPr lang="en-US" dirty="0"/>
                    </a:p>
                  </a:txBody>
                  <a:tcPr/>
                </a:tc>
                <a:tc>
                  <a:txBody>
                    <a:bodyPr/>
                    <a:lstStyle/>
                    <a:p>
                      <a:endParaRPr lang="en-US" dirty="0"/>
                    </a:p>
                  </a:txBody>
                  <a:tcPr/>
                </a:tc>
              </a:tr>
            </a:tbl>
          </a:graphicData>
        </a:graphic>
      </p:graphicFrame>
      <p:sp>
        <p:nvSpPr>
          <p:cNvPr id="14" name="TextBox 13"/>
          <p:cNvSpPr txBox="1"/>
          <p:nvPr/>
        </p:nvSpPr>
        <p:spPr>
          <a:xfrm>
            <a:off x="6276110" y="2869048"/>
            <a:ext cx="1191490" cy="1077218"/>
          </a:xfrm>
          <a:prstGeom prst="rect">
            <a:avLst/>
          </a:prstGeom>
          <a:noFill/>
        </p:spPr>
        <p:txBody>
          <a:bodyPr wrap="square" rtlCol="0">
            <a:spAutoFit/>
          </a:bodyPr>
          <a:lstStyle/>
          <a:p>
            <a:r>
              <a:rPr lang="en-US" sz="3200" b="1" dirty="0" smtClean="0">
                <a:latin typeface="Arial" pitchFamily="34" charset="0"/>
                <a:cs typeface="Arial" pitchFamily="34" charset="0"/>
              </a:rPr>
              <a:t>       </a:t>
            </a:r>
            <a:r>
              <a:rPr lang="en-US" sz="3200" b="1" dirty="0" smtClean="0">
                <a:solidFill>
                  <a:srgbClr val="FF0000"/>
                </a:solidFill>
                <a:latin typeface="Arial" pitchFamily="34" charset="0"/>
                <a:cs typeface="Arial" pitchFamily="34" charset="0"/>
              </a:rPr>
              <a:t>ươt</a:t>
            </a:r>
            <a:endParaRPr lang="en-US" sz="3200" b="1" dirty="0">
              <a:solidFill>
                <a:srgbClr val="FF0000"/>
              </a:solidFill>
              <a:latin typeface="Arial" pitchFamily="34" charset="0"/>
              <a:cs typeface="Arial" pitchFamily="34" charset="0"/>
            </a:endParaRPr>
          </a:p>
        </p:txBody>
      </p:sp>
      <p:sp>
        <p:nvSpPr>
          <p:cNvPr id="15" name="TextBox 14"/>
          <p:cNvSpPr txBox="1"/>
          <p:nvPr/>
        </p:nvSpPr>
        <p:spPr>
          <a:xfrm>
            <a:off x="5181600" y="3327985"/>
            <a:ext cx="914400" cy="584775"/>
          </a:xfrm>
          <a:prstGeom prst="rect">
            <a:avLst/>
          </a:prstGeom>
          <a:noFill/>
        </p:spPr>
        <p:txBody>
          <a:bodyPr wrap="square" rtlCol="0">
            <a:spAutoFit/>
          </a:bodyPr>
          <a:lstStyle/>
          <a:p>
            <a:r>
              <a:rPr lang="en-US" sz="2400" dirty="0" smtClean="0">
                <a:latin typeface="Arial" pitchFamily="34" charset="0"/>
                <a:cs typeface="Arial" pitchFamily="34" charset="0"/>
              </a:rPr>
              <a:t>   </a:t>
            </a:r>
            <a:r>
              <a:rPr lang="en-US" sz="3200" b="1" dirty="0">
                <a:latin typeface="Arial" pitchFamily="34" charset="0"/>
                <a:cs typeface="Arial" pitchFamily="34" charset="0"/>
              </a:rPr>
              <a:t>l</a:t>
            </a:r>
            <a:endParaRPr lang="en-US" sz="2400" b="1" dirty="0">
              <a:latin typeface="Arial" pitchFamily="34" charset="0"/>
              <a:cs typeface="Arial" pitchFamily="34"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7017" y="3083903"/>
            <a:ext cx="160385" cy="166888"/>
          </a:xfrm>
          <a:prstGeom prst="rect">
            <a:avLst/>
          </a:prstGeom>
          <a:solidFill>
            <a:schemeClr val="bg1"/>
          </a:solidFill>
          <a:ln>
            <a:solidFill>
              <a:srgbClr val="FF0000"/>
            </a:solidFill>
          </a:ln>
          <a:effectLst/>
        </p:spPr>
      </p:pic>
    </p:spTree>
    <p:extLst>
      <p:ext uri="{BB962C8B-B14F-4D97-AF65-F5344CB8AC3E}">
        <p14:creationId xmlns:p14="http://schemas.microsoft.com/office/powerpoint/2010/main" val="3845728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1000"/>
                                        <p:tgtEl>
                                          <p:spTgt spid="14">
                                            <p:txEl>
                                              <p:pRg st="0" end="0"/>
                                            </p:txEl>
                                          </p:spTgt>
                                        </p:tgtEl>
                                      </p:cBhvr>
                                    </p:animEffect>
                                    <p:anim calcmode="lin" valueType="num">
                                      <p:cBhvr>
                                        <p:cTn id="1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90600" y="165100"/>
            <a:ext cx="7251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Thứ</a:t>
            </a:r>
            <a:r>
              <a:rPr kumimoji="0" lang="en-US" sz="2400" b="0" i="0" u="none" strike="noStrike" cap="none" normalizeH="0" dirty="0" smtClean="0">
                <a:ln>
                  <a:noFill/>
                </a:ln>
                <a:solidFill>
                  <a:schemeClr val="tx1"/>
                </a:solidFill>
                <a:effectLst/>
                <a:latin typeface="Arial" pitchFamily="34" charset="0"/>
                <a:cs typeface="Arial" pitchFamily="34" charset="0"/>
              </a:rPr>
              <a:t> </a:t>
            </a:r>
            <a:r>
              <a:rPr lang="en-US" sz="2400" dirty="0" smtClean="0">
                <a:latin typeface="Arial" pitchFamily="34" charset="0"/>
                <a:cs typeface="Arial" pitchFamily="34" charset="0"/>
              </a:rPr>
              <a:t>sáu</a:t>
            </a:r>
            <a:r>
              <a:rPr kumimoji="0" lang="en-US" sz="2400" b="0" i="0" u="none" strike="noStrike" cap="none" normalizeH="0" dirty="0" smtClean="0">
                <a:ln>
                  <a:noFill/>
                </a:ln>
                <a:solidFill>
                  <a:schemeClr val="tx1"/>
                </a:solidFill>
                <a:effectLst/>
                <a:latin typeface="Arial" pitchFamily="34" charset="0"/>
                <a:cs typeface="Arial" pitchFamily="34" charset="0"/>
              </a:rPr>
              <a:t> ngày 15 tháng 11 năm 2024</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0" y="1143000"/>
            <a:ext cx="4865077" cy="523220"/>
          </a:xfrm>
          <a:prstGeom prst="rect">
            <a:avLst/>
          </a:prstGeom>
          <a:noFill/>
        </p:spPr>
        <p:txBody>
          <a:bodyPr wrap="square" rtlCol="0">
            <a:spAutoFit/>
          </a:bodyPr>
          <a:lstStyle/>
          <a:p>
            <a:r>
              <a:rPr lang="en-US" sz="2800" b="1" dirty="0" smtClean="0">
                <a:latin typeface="Arial" pitchFamily="34" charset="0"/>
                <a:cs typeface="Arial" pitchFamily="34" charset="0"/>
              </a:rPr>
              <a:t>Tiếng việt (tiết 117)Bài 10E:</a:t>
            </a:r>
            <a:endParaRPr lang="en-US" sz="2800" b="1" dirty="0">
              <a:latin typeface="Arial" pitchFamily="34" charset="0"/>
              <a:cs typeface="Arial" pitchFamily="34" charset="0"/>
            </a:endParaRPr>
          </a:p>
        </p:txBody>
      </p:sp>
      <p:sp>
        <p:nvSpPr>
          <p:cNvPr id="5" name="TextBox 4"/>
          <p:cNvSpPr txBox="1"/>
          <p:nvPr/>
        </p:nvSpPr>
        <p:spPr>
          <a:xfrm>
            <a:off x="4419600" y="958334"/>
            <a:ext cx="4038600" cy="707886"/>
          </a:xfrm>
          <a:prstGeom prst="rect">
            <a:avLst/>
          </a:prstGeom>
          <a:noFill/>
        </p:spPr>
        <p:txBody>
          <a:bodyPr wrap="square" rtlCol="0">
            <a:spAutoFit/>
          </a:bodyPr>
          <a:lstStyle/>
          <a:p>
            <a:r>
              <a:rPr lang="en-US" sz="2800" dirty="0" smtClean="0">
                <a:latin typeface="Arial" pitchFamily="34" charset="0"/>
                <a:cs typeface="Arial" pitchFamily="34" charset="0"/>
              </a:rPr>
              <a:t>            </a:t>
            </a:r>
            <a:r>
              <a:rPr lang="en-US" sz="4000" b="1" dirty="0" smtClean="0">
                <a:solidFill>
                  <a:srgbClr val="FF0000"/>
                </a:solidFill>
                <a:latin typeface="Arial" pitchFamily="34" charset="0"/>
                <a:cs typeface="Arial" pitchFamily="34" charset="0"/>
              </a:rPr>
              <a:t>uôt   ươt</a:t>
            </a:r>
            <a:endParaRPr lang="en-US" sz="4000" b="1" dirty="0">
              <a:solidFill>
                <a:srgbClr val="FF0000"/>
              </a:solidFill>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139" y="2121877"/>
            <a:ext cx="7010399" cy="4149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953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90600" y="165100"/>
            <a:ext cx="7251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Thứ</a:t>
            </a:r>
            <a:r>
              <a:rPr kumimoji="0" lang="en-US" sz="2400" b="0" i="0" u="none" strike="noStrike" cap="none" normalizeH="0" dirty="0" smtClean="0">
                <a:ln>
                  <a:noFill/>
                </a:ln>
                <a:solidFill>
                  <a:schemeClr val="tx1"/>
                </a:solidFill>
                <a:effectLst/>
                <a:latin typeface="Arial" pitchFamily="34" charset="0"/>
                <a:cs typeface="Arial" pitchFamily="34" charset="0"/>
              </a:rPr>
              <a:t> </a:t>
            </a:r>
            <a:r>
              <a:rPr lang="en-US" sz="2400" dirty="0" smtClean="0">
                <a:latin typeface="Arial" pitchFamily="34" charset="0"/>
                <a:cs typeface="Arial" pitchFamily="34" charset="0"/>
              </a:rPr>
              <a:t>sáu</a:t>
            </a:r>
            <a:r>
              <a:rPr kumimoji="0" lang="en-US" sz="2400" b="0" i="0" u="none" strike="noStrike" cap="none" normalizeH="0" dirty="0" smtClean="0">
                <a:ln>
                  <a:noFill/>
                </a:ln>
                <a:solidFill>
                  <a:schemeClr val="tx1"/>
                </a:solidFill>
                <a:effectLst/>
                <a:latin typeface="Arial" pitchFamily="34" charset="0"/>
                <a:cs typeface="Arial" pitchFamily="34" charset="0"/>
              </a:rPr>
              <a:t> ngày 15 tháng 11 năm 2024</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0" y="1143000"/>
            <a:ext cx="4865077" cy="523220"/>
          </a:xfrm>
          <a:prstGeom prst="rect">
            <a:avLst/>
          </a:prstGeom>
          <a:noFill/>
        </p:spPr>
        <p:txBody>
          <a:bodyPr wrap="square" rtlCol="0">
            <a:spAutoFit/>
          </a:bodyPr>
          <a:lstStyle/>
          <a:p>
            <a:r>
              <a:rPr lang="en-US" sz="2800" b="1" dirty="0" smtClean="0">
                <a:latin typeface="Arial" pitchFamily="34" charset="0"/>
                <a:cs typeface="Arial" pitchFamily="34" charset="0"/>
              </a:rPr>
              <a:t>Tiếng việt (tiết 117)Bài 10E:</a:t>
            </a:r>
            <a:endParaRPr lang="en-US" sz="2800" b="1" dirty="0">
              <a:latin typeface="Arial" pitchFamily="34" charset="0"/>
              <a:cs typeface="Arial" pitchFamily="34" charset="0"/>
            </a:endParaRPr>
          </a:p>
        </p:txBody>
      </p:sp>
      <p:sp>
        <p:nvSpPr>
          <p:cNvPr id="5" name="TextBox 4"/>
          <p:cNvSpPr txBox="1"/>
          <p:nvPr/>
        </p:nvSpPr>
        <p:spPr>
          <a:xfrm>
            <a:off x="4419600" y="1050666"/>
            <a:ext cx="4038600" cy="707886"/>
          </a:xfrm>
          <a:prstGeom prst="rect">
            <a:avLst/>
          </a:prstGeom>
          <a:noFill/>
        </p:spPr>
        <p:txBody>
          <a:bodyPr wrap="square" rtlCol="0">
            <a:spAutoFit/>
          </a:bodyPr>
          <a:lstStyle/>
          <a:p>
            <a:r>
              <a:rPr lang="en-US" sz="2800" dirty="0" smtClean="0">
                <a:latin typeface="Arial" pitchFamily="34" charset="0"/>
                <a:cs typeface="Arial" pitchFamily="34" charset="0"/>
              </a:rPr>
              <a:t>            </a:t>
            </a:r>
            <a:r>
              <a:rPr lang="en-US" sz="4000" b="1" dirty="0" smtClean="0">
                <a:solidFill>
                  <a:srgbClr val="FF0000"/>
                </a:solidFill>
                <a:latin typeface="Arial" pitchFamily="34" charset="0"/>
                <a:cs typeface="Arial" pitchFamily="34" charset="0"/>
              </a:rPr>
              <a:t>uôt   ươt</a:t>
            </a:r>
            <a:endParaRPr lang="en-US" sz="4000" b="1" dirty="0">
              <a:solidFill>
                <a:srgbClr val="FF0000"/>
              </a:solidFill>
              <a:latin typeface="Arial" pitchFamily="34" charset="0"/>
              <a:cs typeface="Arial" pitchFamily="34" charset="0"/>
            </a:endParaRPr>
          </a:p>
        </p:txBody>
      </p:sp>
      <p:sp>
        <p:nvSpPr>
          <p:cNvPr id="7" name="TextBox 6"/>
          <p:cNvSpPr txBox="1"/>
          <p:nvPr/>
        </p:nvSpPr>
        <p:spPr>
          <a:xfrm>
            <a:off x="1463387" y="4612828"/>
            <a:ext cx="1794164" cy="584775"/>
          </a:xfrm>
          <a:prstGeom prst="rect">
            <a:avLst/>
          </a:prstGeom>
          <a:noFill/>
        </p:spPr>
        <p:txBody>
          <a:bodyPr wrap="square" rtlCol="0">
            <a:spAutoFit/>
          </a:bodyPr>
          <a:lstStyle/>
          <a:p>
            <a:r>
              <a:rPr lang="en-US" sz="2400" b="1" dirty="0" smtClean="0"/>
              <a:t>    </a:t>
            </a:r>
            <a:r>
              <a:rPr lang="en-US" sz="3200" b="1" dirty="0" smtClean="0">
                <a:latin typeface="Arial" pitchFamily="34" charset="0"/>
                <a:cs typeface="Arial" pitchFamily="34" charset="0"/>
              </a:rPr>
              <a:t>ch</a:t>
            </a:r>
            <a:r>
              <a:rPr lang="en-US" sz="3200" b="1" dirty="0" smtClean="0">
                <a:solidFill>
                  <a:srgbClr val="FF0000"/>
                </a:solidFill>
                <a:latin typeface="Arial" pitchFamily="34" charset="0"/>
                <a:cs typeface="Arial" pitchFamily="34" charset="0"/>
              </a:rPr>
              <a:t>uột</a:t>
            </a:r>
            <a:endParaRPr lang="en-US" sz="3200" b="1" dirty="0">
              <a:solidFill>
                <a:srgbClr val="FF0000"/>
              </a:solidFill>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220338143"/>
              </p:ext>
            </p:extLst>
          </p:nvPr>
        </p:nvGraphicFramePr>
        <p:xfrm>
          <a:off x="1200150" y="3347049"/>
          <a:ext cx="2286000" cy="609600"/>
        </p:xfrm>
        <a:graphic>
          <a:graphicData uri="http://schemas.openxmlformats.org/drawingml/2006/table">
            <a:tbl>
              <a:tblPr firstRow="1" bandRow="1">
                <a:tableStyleId>{BDBED569-4797-4DF1-A0F4-6AAB3CD982D8}</a:tableStyleId>
              </a:tblPr>
              <a:tblGrid>
                <a:gridCol w="1143000"/>
                <a:gridCol w="1143000"/>
              </a:tblGrid>
              <a:tr h="609600">
                <a:tc>
                  <a:txBody>
                    <a:bodyPr/>
                    <a:lstStyle/>
                    <a:p>
                      <a:r>
                        <a:rPr lang="en-US" dirty="0" smtClean="0"/>
                        <a:t>     </a:t>
                      </a:r>
                      <a:endParaRPr lang="en-US" sz="2400" dirty="0">
                        <a:latin typeface="Arial" pitchFamily="34" charset="0"/>
                        <a:cs typeface="Arial" pitchFamily="34" charset="0"/>
                      </a:endParaRPr>
                    </a:p>
                  </a:txBody>
                  <a:tcPr/>
                </a:tc>
                <a:tc>
                  <a:txBody>
                    <a:bodyPr/>
                    <a:lstStyle/>
                    <a:p>
                      <a:r>
                        <a:rPr lang="en-US" sz="2400" dirty="0" smtClean="0">
                          <a:latin typeface="Arial" pitchFamily="34" charset="0"/>
                          <a:cs typeface="Arial" pitchFamily="34" charset="0"/>
                        </a:rPr>
                        <a:t>  </a:t>
                      </a:r>
                      <a:endParaRPr lang="en-US" sz="2400" dirty="0">
                        <a:latin typeface="Arial" pitchFamily="34" charset="0"/>
                        <a:cs typeface="Arial" pitchFamily="34" charset="0"/>
                      </a:endParaRPr>
                    </a:p>
                  </a:txBody>
                  <a:tcPr/>
                </a:tc>
              </a:tr>
            </a:tbl>
          </a:graphicData>
        </a:graphic>
      </p:graphicFrame>
      <p:sp>
        <p:nvSpPr>
          <p:cNvPr id="2" name="TextBox 1"/>
          <p:cNvSpPr txBox="1"/>
          <p:nvPr/>
        </p:nvSpPr>
        <p:spPr>
          <a:xfrm>
            <a:off x="2222500" y="3327984"/>
            <a:ext cx="1308100" cy="584775"/>
          </a:xfrm>
          <a:prstGeom prst="rect">
            <a:avLst/>
          </a:prstGeom>
          <a:noFill/>
        </p:spPr>
        <p:txBody>
          <a:bodyPr wrap="square" rtlCol="0">
            <a:spAutoFit/>
          </a:bodyPr>
          <a:lstStyle/>
          <a:p>
            <a:r>
              <a:rPr lang="en-US" dirty="0" smtClean="0">
                <a:latin typeface="Arial" pitchFamily="34" charset="0"/>
                <a:cs typeface="Arial" pitchFamily="34" charset="0"/>
              </a:rPr>
              <a:t>    </a:t>
            </a:r>
            <a:r>
              <a:rPr lang="en-US" sz="3200" b="1" dirty="0" smtClean="0">
                <a:solidFill>
                  <a:srgbClr val="FF0000"/>
                </a:solidFill>
                <a:latin typeface="Arial" pitchFamily="34" charset="0"/>
                <a:cs typeface="Arial" pitchFamily="34" charset="0"/>
              </a:rPr>
              <a:t>uôt</a:t>
            </a:r>
            <a:endParaRPr lang="en-US" sz="2400" b="1" dirty="0">
              <a:solidFill>
                <a:srgbClr val="FF0000"/>
              </a:solidFill>
              <a:latin typeface="Arial" pitchFamily="34" charset="0"/>
              <a:cs typeface="Arial" pitchFamily="34" charset="0"/>
            </a:endParaRPr>
          </a:p>
        </p:txBody>
      </p:sp>
      <p:sp>
        <p:nvSpPr>
          <p:cNvPr id="6" name="TextBox 5"/>
          <p:cNvSpPr txBox="1"/>
          <p:nvPr/>
        </p:nvSpPr>
        <p:spPr>
          <a:xfrm>
            <a:off x="1206500" y="3327985"/>
            <a:ext cx="918441" cy="584775"/>
          </a:xfrm>
          <a:prstGeom prst="rect">
            <a:avLst/>
          </a:prstGeom>
          <a:noFill/>
        </p:spPr>
        <p:txBody>
          <a:bodyPr wrap="square" rtlCol="0">
            <a:spAutoFit/>
          </a:bodyPr>
          <a:lstStyle/>
          <a:p>
            <a:r>
              <a:rPr lang="en-US" sz="2400" dirty="0" smtClean="0">
                <a:latin typeface="Arial" pitchFamily="34" charset="0"/>
                <a:cs typeface="Arial" pitchFamily="34" charset="0"/>
              </a:rPr>
              <a:t>  </a:t>
            </a:r>
            <a:r>
              <a:rPr lang="en-US" sz="3200" b="1" dirty="0" smtClean="0">
                <a:latin typeface="Arial" pitchFamily="34" charset="0"/>
                <a:cs typeface="Arial" pitchFamily="34" charset="0"/>
              </a:rPr>
              <a:t>ch</a:t>
            </a:r>
            <a:endParaRPr lang="en-US" sz="2400" b="1" dirty="0">
              <a:latin typeface="Arial" pitchFamily="34" charset="0"/>
              <a:cs typeface="Arial" pitchFamily="34" charset="0"/>
            </a:endParaRPr>
          </a:p>
        </p:txBody>
      </p:sp>
      <p:sp>
        <p:nvSpPr>
          <p:cNvPr id="8" name="TextBox 7"/>
          <p:cNvSpPr txBox="1"/>
          <p:nvPr/>
        </p:nvSpPr>
        <p:spPr>
          <a:xfrm>
            <a:off x="2590800" y="3912760"/>
            <a:ext cx="571500" cy="523220"/>
          </a:xfrm>
          <a:prstGeom prst="rect">
            <a:avLst/>
          </a:prstGeom>
          <a:noFill/>
        </p:spPr>
        <p:txBody>
          <a:bodyPr wrap="square" rtlCol="0">
            <a:spAutoFit/>
          </a:bodyPr>
          <a:lstStyle/>
          <a:p>
            <a:r>
              <a:rPr lang="en-US" sz="2800" b="1" dirty="0" smtClean="0"/>
              <a:t>  .</a:t>
            </a:r>
            <a:endParaRPr lang="en-US" sz="2800" b="1" dirty="0"/>
          </a:p>
        </p:txBody>
      </p:sp>
      <p:sp>
        <p:nvSpPr>
          <p:cNvPr id="10" name="TextBox 9"/>
          <p:cNvSpPr txBox="1"/>
          <p:nvPr/>
        </p:nvSpPr>
        <p:spPr>
          <a:xfrm>
            <a:off x="647700" y="2250766"/>
            <a:ext cx="3138055" cy="584775"/>
          </a:xfrm>
          <a:prstGeom prst="rect">
            <a:avLst/>
          </a:prstGeom>
          <a:noFill/>
        </p:spPr>
        <p:txBody>
          <a:bodyPr wrap="square" rtlCol="0">
            <a:spAutoFit/>
          </a:bodyPr>
          <a:lstStyle/>
          <a:p>
            <a:r>
              <a:rPr lang="en-US" sz="3200" dirty="0" smtClean="0">
                <a:latin typeface="Arial" pitchFamily="34" charset="0"/>
                <a:cs typeface="Arial" pitchFamily="34" charset="0"/>
              </a:rPr>
              <a:t>     </a:t>
            </a:r>
            <a:r>
              <a:rPr lang="en-US" sz="3200" b="1" dirty="0" smtClean="0">
                <a:latin typeface="Arial" pitchFamily="34" charset="0"/>
                <a:cs typeface="Arial" pitchFamily="34" charset="0"/>
              </a:rPr>
              <a:t>ch</a:t>
            </a:r>
            <a:r>
              <a:rPr lang="en-US" sz="3200" b="1" dirty="0" smtClean="0">
                <a:solidFill>
                  <a:srgbClr val="FF0000"/>
                </a:solidFill>
                <a:latin typeface="Arial" pitchFamily="34" charset="0"/>
                <a:cs typeface="Arial" pitchFamily="34" charset="0"/>
              </a:rPr>
              <a:t>uột</a:t>
            </a:r>
            <a:r>
              <a:rPr lang="en-US" sz="3200" b="1" dirty="0" smtClean="0">
                <a:latin typeface="Arial" pitchFamily="34" charset="0"/>
                <a:cs typeface="Arial" pitchFamily="34" charset="0"/>
              </a:rPr>
              <a:t> nhắt</a:t>
            </a:r>
            <a:endParaRPr lang="en-US" sz="3200" b="1" dirty="0">
              <a:solidFill>
                <a:srgbClr val="FF0000"/>
              </a:solidFill>
              <a:latin typeface="Arial" pitchFamily="34" charset="0"/>
              <a:cs typeface="Arial" pitchFamily="34" charset="0"/>
            </a:endParaRPr>
          </a:p>
        </p:txBody>
      </p:sp>
      <p:sp>
        <p:nvSpPr>
          <p:cNvPr id="12" name="TextBox 11"/>
          <p:cNvSpPr txBox="1"/>
          <p:nvPr/>
        </p:nvSpPr>
        <p:spPr>
          <a:xfrm>
            <a:off x="5486400" y="4571263"/>
            <a:ext cx="1406237" cy="584775"/>
          </a:xfrm>
          <a:prstGeom prst="rect">
            <a:avLst/>
          </a:prstGeom>
          <a:noFill/>
        </p:spPr>
        <p:txBody>
          <a:bodyPr wrap="square" rtlCol="0">
            <a:spAutoFit/>
          </a:bodyPr>
          <a:lstStyle/>
          <a:p>
            <a:r>
              <a:rPr lang="en-US" sz="3200" b="1" dirty="0" smtClean="0">
                <a:latin typeface="Arial" pitchFamily="34" charset="0"/>
                <a:cs typeface="Arial" pitchFamily="34" charset="0"/>
              </a:rPr>
              <a:t>  l</a:t>
            </a:r>
            <a:r>
              <a:rPr lang="en-US" sz="3200" b="1" dirty="0" smtClean="0">
                <a:solidFill>
                  <a:srgbClr val="FF0000"/>
                </a:solidFill>
                <a:latin typeface="Arial" pitchFamily="34" charset="0"/>
                <a:cs typeface="Arial" pitchFamily="34" charset="0"/>
              </a:rPr>
              <a:t>ướt</a:t>
            </a:r>
            <a:endParaRPr lang="en-US" sz="3200" b="1" dirty="0">
              <a:solidFill>
                <a:srgbClr val="FF0000"/>
              </a:solidFill>
              <a:latin typeface="Arial" pitchFamily="34" charset="0"/>
              <a:cs typeface="Arial"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719072142"/>
              </p:ext>
            </p:extLst>
          </p:nvPr>
        </p:nvGraphicFramePr>
        <p:xfrm>
          <a:off x="5143500" y="3396622"/>
          <a:ext cx="2209800" cy="579430"/>
        </p:xfrm>
        <a:graphic>
          <a:graphicData uri="http://schemas.openxmlformats.org/drawingml/2006/table">
            <a:tbl>
              <a:tblPr firstRow="1" bandRow="1">
                <a:tableStyleId>{BDBED569-4797-4DF1-A0F4-6AAB3CD982D8}</a:tableStyleId>
              </a:tblPr>
              <a:tblGrid>
                <a:gridCol w="1141730"/>
                <a:gridCol w="1068070"/>
              </a:tblGrid>
              <a:tr h="579430">
                <a:tc>
                  <a:txBody>
                    <a:bodyPr/>
                    <a:lstStyle/>
                    <a:p>
                      <a:endParaRPr lang="en-US" dirty="0"/>
                    </a:p>
                  </a:txBody>
                  <a:tcPr/>
                </a:tc>
                <a:tc>
                  <a:txBody>
                    <a:bodyPr/>
                    <a:lstStyle/>
                    <a:p>
                      <a:endParaRPr lang="en-US" dirty="0"/>
                    </a:p>
                  </a:txBody>
                  <a:tcPr/>
                </a:tc>
              </a:tr>
            </a:tbl>
          </a:graphicData>
        </a:graphic>
      </p:graphicFrame>
      <p:sp>
        <p:nvSpPr>
          <p:cNvPr id="14" name="TextBox 13"/>
          <p:cNvSpPr txBox="1"/>
          <p:nvPr/>
        </p:nvSpPr>
        <p:spPr>
          <a:xfrm>
            <a:off x="6276110" y="2869048"/>
            <a:ext cx="1191490" cy="1077218"/>
          </a:xfrm>
          <a:prstGeom prst="rect">
            <a:avLst/>
          </a:prstGeom>
          <a:noFill/>
        </p:spPr>
        <p:txBody>
          <a:bodyPr wrap="square" rtlCol="0">
            <a:spAutoFit/>
          </a:bodyPr>
          <a:lstStyle/>
          <a:p>
            <a:r>
              <a:rPr lang="en-US" sz="3200" b="1" dirty="0" smtClean="0">
                <a:latin typeface="Arial" pitchFamily="34" charset="0"/>
                <a:cs typeface="Arial" pitchFamily="34" charset="0"/>
              </a:rPr>
              <a:t>       </a:t>
            </a:r>
            <a:r>
              <a:rPr lang="en-US" sz="3200" b="1" dirty="0" smtClean="0">
                <a:solidFill>
                  <a:srgbClr val="FF0000"/>
                </a:solidFill>
                <a:latin typeface="Arial" pitchFamily="34" charset="0"/>
                <a:cs typeface="Arial" pitchFamily="34" charset="0"/>
              </a:rPr>
              <a:t>ươt</a:t>
            </a:r>
            <a:endParaRPr lang="en-US" sz="3200" b="1" dirty="0">
              <a:solidFill>
                <a:srgbClr val="FF0000"/>
              </a:solidFill>
              <a:latin typeface="Arial" pitchFamily="34" charset="0"/>
              <a:cs typeface="Arial" pitchFamily="34" charset="0"/>
            </a:endParaRPr>
          </a:p>
        </p:txBody>
      </p:sp>
      <p:sp>
        <p:nvSpPr>
          <p:cNvPr id="15" name="TextBox 14"/>
          <p:cNvSpPr txBox="1"/>
          <p:nvPr/>
        </p:nvSpPr>
        <p:spPr>
          <a:xfrm>
            <a:off x="5181600" y="3327985"/>
            <a:ext cx="914400" cy="584775"/>
          </a:xfrm>
          <a:prstGeom prst="rect">
            <a:avLst/>
          </a:prstGeom>
          <a:noFill/>
        </p:spPr>
        <p:txBody>
          <a:bodyPr wrap="square" rtlCol="0">
            <a:spAutoFit/>
          </a:bodyPr>
          <a:lstStyle/>
          <a:p>
            <a:r>
              <a:rPr lang="en-US" sz="2400" dirty="0" smtClean="0">
                <a:latin typeface="Arial" pitchFamily="34" charset="0"/>
                <a:cs typeface="Arial" pitchFamily="34" charset="0"/>
              </a:rPr>
              <a:t>   </a:t>
            </a:r>
            <a:r>
              <a:rPr lang="en-US" sz="3200" b="1" dirty="0">
                <a:latin typeface="Arial" pitchFamily="34" charset="0"/>
                <a:cs typeface="Arial" pitchFamily="34" charset="0"/>
              </a:rPr>
              <a:t>l</a:t>
            </a:r>
            <a:endParaRPr lang="en-US" sz="2400" b="1" dirty="0">
              <a:latin typeface="Arial" pitchFamily="34" charset="0"/>
              <a:cs typeface="Arial" pitchFamily="34"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7017" y="3083903"/>
            <a:ext cx="160385" cy="166888"/>
          </a:xfrm>
          <a:prstGeom prst="rect">
            <a:avLst/>
          </a:prstGeom>
          <a:solidFill>
            <a:schemeClr val="bg1"/>
          </a:solidFill>
          <a:ln>
            <a:solidFill>
              <a:srgbClr val="FF0000"/>
            </a:solidFill>
          </a:ln>
          <a:effectLst/>
        </p:spPr>
      </p:pic>
      <p:sp>
        <p:nvSpPr>
          <p:cNvPr id="9" name="TextBox 8"/>
          <p:cNvSpPr txBox="1"/>
          <p:nvPr/>
        </p:nvSpPr>
        <p:spPr>
          <a:xfrm>
            <a:off x="5267925" y="2250765"/>
            <a:ext cx="2016369" cy="584775"/>
          </a:xfrm>
          <a:prstGeom prst="rect">
            <a:avLst/>
          </a:prstGeom>
          <a:noFill/>
        </p:spPr>
        <p:txBody>
          <a:bodyPr wrap="square" rtlCol="0">
            <a:spAutoFit/>
          </a:bodyPr>
          <a:lstStyle/>
          <a:p>
            <a:r>
              <a:rPr lang="en-US" sz="3200" b="1" dirty="0">
                <a:latin typeface="Arial" pitchFamily="34" charset="0"/>
                <a:cs typeface="Arial" pitchFamily="34" charset="0"/>
              </a:rPr>
              <a:t>l</a:t>
            </a:r>
            <a:r>
              <a:rPr lang="en-US" sz="3200" b="1" dirty="0" smtClean="0">
                <a:solidFill>
                  <a:srgbClr val="FF0000"/>
                </a:solidFill>
                <a:latin typeface="Arial" pitchFamily="34" charset="0"/>
                <a:cs typeface="Arial" pitchFamily="34" charset="0"/>
              </a:rPr>
              <a:t>ướt</a:t>
            </a:r>
            <a:r>
              <a:rPr lang="en-US" sz="3200" b="1" dirty="0" smtClean="0">
                <a:latin typeface="Arial" pitchFamily="34" charset="0"/>
                <a:cs typeface="Arial" pitchFamily="34" charset="0"/>
              </a:rPr>
              <a:t> ván</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4040291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2900</TotalTime>
  <Words>533</Words>
  <Application>Microsoft Office PowerPoint</Application>
  <PresentationFormat>On-screen Show (4:3)</PresentationFormat>
  <Paragraphs>133</Paragraphs>
  <Slides>25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Arial Rounded MT Bold</vt:lpstr>
      <vt:lpstr>Times New Roman</vt:lpstr>
      <vt:lpstr>Arial-SGK-TV</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HuyenTT</dc:creator>
  <cp:lastModifiedBy>Windows User</cp:lastModifiedBy>
  <cp:revision>251</cp:revision>
  <dcterms:created xsi:type="dcterms:W3CDTF">2019-12-10T02:20:27Z</dcterms:created>
  <dcterms:modified xsi:type="dcterms:W3CDTF">2024-11-15T03:22:40Z</dcterms:modified>
</cp:coreProperties>
</file>