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5"/>
  </p:notesMasterIdLst>
  <p:sldIdLst>
    <p:sldId id="257" r:id="rId2"/>
    <p:sldId id="280" r:id="rId3"/>
    <p:sldId id="301" r:id="rId4"/>
    <p:sldId id="264" r:id="rId5"/>
    <p:sldId id="354" r:id="rId6"/>
    <p:sldId id="355" r:id="rId7"/>
    <p:sldId id="356" r:id="rId8"/>
    <p:sldId id="357" r:id="rId9"/>
    <p:sldId id="358" r:id="rId10"/>
    <p:sldId id="359" r:id="rId11"/>
    <p:sldId id="360" r:id="rId12"/>
    <p:sldId id="361" r:id="rId13"/>
    <p:sldId id="362" r:id="rId14"/>
    <p:sldId id="353" r:id="rId15"/>
    <p:sldId id="323" r:id="rId16"/>
    <p:sldId id="327" r:id="rId17"/>
    <p:sldId id="333" r:id="rId18"/>
    <p:sldId id="350" r:id="rId19"/>
    <p:sldId id="335" r:id="rId20"/>
    <p:sldId id="334" r:id="rId21"/>
    <p:sldId id="319" r:id="rId22"/>
    <p:sldId id="345" r:id="rId23"/>
    <p:sldId id="256"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51C"/>
    <a:srgbClr val="FAD165"/>
    <a:srgbClr val="4A908D"/>
    <a:srgbClr val="4CC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p:restoredTop sz="94622"/>
  </p:normalViewPr>
  <p:slideViewPr>
    <p:cSldViewPr snapToGrid="0" snapToObjects="1">
      <p:cViewPr varScale="1">
        <p:scale>
          <a:sx n="62" d="100"/>
          <a:sy n="62" d="100"/>
        </p:scale>
        <p:origin x="804" y="48"/>
      </p:cViewPr>
      <p:guideLst/>
    </p:cSldViewPr>
  </p:slideViewPr>
  <p:notesTextViewPr>
    <p:cViewPr>
      <p:scale>
        <a:sx n="1" d="1"/>
        <a:sy n="1" d="1"/>
      </p:scale>
      <p:origin x="0" y="0"/>
    </p:cViewPr>
  </p:notesTextViewPr>
  <p:sorterViewPr>
    <p:cViewPr>
      <p:scale>
        <a:sx n="60" d="100"/>
        <a:sy n="60" d="100"/>
      </p:scale>
      <p:origin x="0" y="-210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04059-B641-48BE-B26D-D442FC7BEB76}" type="datetimeFigureOut">
              <a:rPr lang="zh-CN" altLang="en-US" smtClean="0"/>
              <a:t>2025/12/22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C7123-9E2E-477D-A376-3DBA591A5575}" type="slidenum">
              <a:rPr lang="zh-CN" altLang="en-US" smtClean="0"/>
              <a:t>‹#›</a:t>
            </a:fld>
            <a:endParaRPr lang="zh-CN" altLang="en-US"/>
          </a:p>
        </p:txBody>
      </p:sp>
    </p:spTree>
    <p:extLst>
      <p:ext uri="{BB962C8B-B14F-4D97-AF65-F5344CB8AC3E}">
        <p14:creationId xmlns:p14="http://schemas.microsoft.com/office/powerpoint/2010/main" val="238053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8C7123-9E2E-477D-A376-3DBA591A5575}" type="slidenum">
              <a:rPr lang="zh-CN" altLang="en-US" smtClean="0"/>
              <a:t>1</a:t>
            </a:fld>
            <a:endParaRPr lang="zh-CN" altLang="en-US"/>
          </a:p>
        </p:txBody>
      </p:sp>
    </p:spTree>
    <p:extLst>
      <p:ext uri="{BB962C8B-B14F-4D97-AF65-F5344CB8AC3E}">
        <p14:creationId xmlns:p14="http://schemas.microsoft.com/office/powerpoint/2010/main" val="5710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8C7123-9E2E-477D-A376-3DBA591A5575}" type="slidenum">
              <a:rPr lang="zh-CN" altLang="en-US" smtClean="0"/>
              <a:t>20</a:t>
            </a:fld>
            <a:endParaRPr lang="zh-CN" altLang="en-US"/>
          </a:p>
        </p:txBody>
      </p:sp>
    </p:spTree>
    <p:extLst>
      <p:ext uri="{BB962C8B-B14F-4D97-AF65-F5344CB8AC3E}">
        <p14:creationId xmlns:p14="http://schemas.microsoft.com/office/powerpoint/2010/main" val="1052404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8C7123-9E2E-477D-A376-3DBA591A5575}" type="slidenum">
              <a:rPr lang="zh-CN" altLang="en-US" smtClean="0"/>
              <a:t>21</a:t>
            </a:fld>
            <a:endParaRPr lang="zh-CN" altLang="en-US"/>
          </a:p>
        </p:txBody>
      </p:sp>
    </p:spTree>
    <p:extLst>
      <p:ext uri="{BB962C8B-B14F-4D97-AF65-F5344CB8AC3E}">
        <p14:creationId xmlns:p14="http://schemas.microsoft.com/office/powerpoint/2010/main" val="3116155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8C7123-9E2E-477D-A376-3DBA591A5575}" type="slidenum">
              <a:rPr lang="zh-CN" altLang="en-US" smtClean="0"/>
              <a:t>22</a:t>
            </a:fld>
            <a:endParaRPr lang="zh-CN" altLang="en-US"/>
          </a:p>
        </p:txBody>
      </p:sp>
    </p:spTree>
    <p:extLst>
      <p:ext uri="{BB962C8B-B14F-4D97-AF65-F5344CB8AC3E}">
        <p14:creationId xmlns:p14="http://schemas.microsoft.com/office/powerpoint/2010/main" val="2540116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8C7123-9E2E-477D-A376-3DBA591A5575}" type="slidenum">
              <a:rPr lang="zh-CN" altLang="en-US" smtClean="0"/>
              <a:t>23</a:t>
            </a:fld>
            <a:endParaRPr lang="zh-CN" altLang="en-US"/>
          </a:p>
        </p:txBody>
      </p:sp>
    </p:spTree>
    <p:extLst>
      <p:ext uri="{BB962C8B-B14F-4D97-AF65-F5344CB8AC3E}">
        <p14:creationId xmlns:p14="http://schemas.microsoft.com/office/powerpoint/2010/main" val="424814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8C7123-9E2E-477D-A376-3DBA591A5575}" type="slidenum">
              <a:rPr lang="zh-CN" altLang="en-US" smtClean="0"/>
              <a:t>2</a:t>
            </a:fld>
            <a:endParaRPr lang="zh-CN" altLang="en-US"/>
          </a:p>
        </p:txBody>
      </p:sp>
    </p:spTree>
    <p:extLst>
      <p:ext uri="{BB962C8B-B14F-4D97-AF65-F5344CB8AC3E}">
        <p14:creationId xmlns:p14="http://schemas.microsoft.com/office/powerpoint/2010/main" val="363408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C7123-9E2E-477D-A376-3DBA591A557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5399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C7123-9E2E-477D-A376-3DBA591A557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253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8C7123-9E2E-477D-A376-3DBA591A5575}" type="slidenum">
              <a:rPr lang="zh-CN" altLang="en-US" smtClean="0"/>
              <a:t>15</a:t>
            </a:fld>
            <a:endParaRPr lang="zh-CN" altLang="en-US"/>
          </a:p>
        </p:txBody>
      </p:sp>
    </p:spTree>
    <p:extLst>
      <p:ext uri="{BB962C8B-B14F-4D97-AF65-F5344CB8AC3E}">
        <p14:creationId xmlns:p14="http://schemas.microsoft.com/office/powerpoint/2010/main" val="81649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8C7123-9E2E-477D-A376-3DBA591A5575}" type="slidenum">
              <a:rPr lang="zh-CN" altLang="en-US" smtClean="0"/>
              <a:t>16</a:t>
            </a:fld>
            <a:endParaRPr lang="zh-CN" altLang="en-US"/>
          </a:p>
        </p:txBody>
      </p:sp>
    </p:spTree>
    <p:extLst>
      <p:ext uri="{BB962C8B-B14F-4D97-AF65-F5344CB8AC3E}">
        <p14:creationId xmlns:p14="http://schemas.microsoft.com/office/powerpoint/2010/main" val="155802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8C7123-9E2E-477D-A376-3DBA591A5575}" type="slidenum">
              <a:rPr lang="zh-CN" altLang="en-US" smtClean="0"/>
              <a:t>17</a:t>
            </a:fld>
            <a:endParaRPr lang="zh-CN" altLang="en-US"/>
          </a:p>
        </p:txBody>
      </p:sp>
    </p:spTree>
    <p:extLst>
      <p:ext uri="{BB962C8B-B14F-4D97-AF65-F5344CB8AC3E}">
        <p14:creationId xmlns:p14="http://schemas.microsoft.com/office/powerpoint/2010/main" val="1964724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8C7123-9E2E-477D-A376-3DBA591A5575}" type="slidenum">
              <a:rPr lang="zh-CN" altLang="en-US" smtClean="0"/>
              <a:t>18</a:t>
            </a:fld>
            <a:endParaRPr lang="zh-CN" altLang="en-US"/>
          </a:p>
        </p:txBody>
      </p:sp>
    </p:spTree>
    <p:extLst>
      <p:ext uri="{BB962C8B-B14F-4D97-AF65-F5344CB8AC3E}">
        <p14:creationId xmlns:p14="http://schemas.microsoft.com/office/powerpoint/2010/main" val="105240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8C7123-9E2E-477D-A376-3DBA591A5575}" type="slidenum">
              <a:rPr lang="zh-CN" altLang="en-US" smtClean="0"/>
              <a:t>19</a:t>
            </a:fld>
            <a:endParaRPr lang="zh-CN" altLang="en-US"/>
          </a:p>
        </p:txBody>
      </p:sp>
    </p:spTree>
    <p:extLst>
      <p:ext uri="{BB962C8B-B14F-4D97-AF65-F5344CB8AC3E}">
        <p14:creationId xmlns:p14="http://schemas.microsoft.com/office/powerpoint/2010/main" val="3349473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FEE0E7BA-7379-E64D-9FBF-720BE0625927}" type="datetimeFigureOut">
              <a:rPr kumimoji="1" lang="zh-CN" altLang="en-US" smtClean="0"/>
              <a:t>2025/12/22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C0F138F-D989-5048-97F6-119CF3B7ABCB}" type="slidenum">
              <a:rPr kumimoji="1" lang="zh-CN" altLang="en-US" smtClean="0"/>
              <a:t>‹#›</a:t>
            </a:fld>
            <a:endParaRPr kumimoji="1" lang="zh-CN" altLang="en-US"/>
          </a:p>
        </p:txBody>
      </p:sp>
    </p:spTree>
    <p:extLst>
      <p:ext uri="{BB962C8B-B14F-4D97-AF65-F5344CB8AC3E}">
        <p14:creationId xmlns:p14="http://schemas.microsoft.com/office/powerpoint/2010/main" val="1879972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FEE0E7BA-7379-E64D-9FBF-720BE0625927}" type="datetimeFigureOut">
              <a:rPr kumimoji="1" lang="zh-CN" altLang="en-US" smtClean="0"/>
              <a:t>2025/12/22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C0F138F-D989-5048-97F6-119CF3B7ABCB}" type="slidenum">
              <a:rPr kumimoji="1" lang="zh-CN" altLang="en-US" smtClean="0"/>
              <a:t>‹#›</a:t>
            </a:fld>
            <a:endParaRPr kumimoji="1" lang="zh-CN" altLang="en-US"/>
          </a:p>
        </p:txBody>
      </p:sp>
    </p:spTree>
    <p:extLst>
      <p:ext uri="{BB962C8B-B14F-4D97-AF65-F5344CB8AC3E}">
        <p14:creationId xmlns:p14="http://schemas.microsoft.com/office/powerpoint/2010/main" val="19942601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FEE0E7BA-7379-E64D-9FBF-720BE0625927}" type="datetimeFigureOut">
              <a:rPr kumimoji="1" lang="zh-CN" altLang="en-US" smtClean="0"/>
              <a:t>2025/12/22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C0F138F-D989-5048-97F6-119CF3B7ABCB}" type="slidenum">
              <a:rPr kumimoji="1" lang="zh-CN" altLang="en-US" smtClean="0"/>
              <a:t>‹#›</a:t>
            </a:fld>
            <a:endParaRPr kumimoji="1" lang="zh-CN" altLang="en-US"/>
          </a:p>
        </p:txBody>
      </p:sp>
    </p:spTree>
    <p:extLst>
      <p:ext uri="{BB962C8B-B14F-4D97-AF65-F5344CB8AC3E}">
        <p14:creationId xmlns:p14="http://schemas.microsoft.com/office/powerpoint/2010/main" val="17537514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FEE0E7BA-7379-E64D-9FBF-720BE0625927}" type="datetimeFigureOut">
              <a:rPr kumimoji="1" lang="zh-CN" altLang="en-US" smtClean="0"/>
              <a:t>2025/12/22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C0F138F-D989-5048-97F6-119CF3B7ABCB}" type="slidenum">
              <a:rPr kumimoji="1" lang="zh-CN" altLang="en-US" smtClean="0"/>
              <a:t>‹#›</a:t>
            </a:fld>
            <a:endParaRPr kumimoji="1" lang="zh-CN" altLang="en-US"/>
          </a:p>
        </p:txBody>
      </p:sp>
    </p:spTree>
    <p:extLst>
      <p:ext uri="{BB962C8B-B14F-4D97-AF65-F5344CB8AC3E}">
        <p14:creationId xmlns:p14="http://schemas.microsoft.com/office/powerpoint/2010/main" val="17661069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FEE0E7BA-7379-E64D-9FBF-720BE0625927}" type="datetimeFigureOut">
              <a:rPr kumimoji="1" lang="zh-CN" altLang="en-US" smtClean="0"/>
              <a:t>2025/12/22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C0F138F-D989-5048-97F6-119CF3B7ABCB}" type="slidenum">
              <a:rPr kumimoji="1" lang="zh-CN" altLang="en-US" smtClean="0"/>
              <a:t>‹#›</a:t>
            </a:fld>
            <a:endParaRPr kumimoji="1" lang="zh-CN" altLang="en-US"/>
          </a:p>
        </p:txBody>
      </p:sp>
    </p:spTree>
    <p:extLst>
      <p:ext uri="{BB962C8B-B14F-4D97-AF65-F5344CB8AC3E}">
        <p14:creationId xmlns:p14="http://schemas.microsoft.com/office/powerpoint/2010/main" val="44057343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FEE0E7BA-7379-E64D-9FBF-720BE0625927}" type="datetimeFigureOut">
              <a:rPr kumimoji="1" lang="zh-CN" altLang="en-US" smtClean="0"/>
              <a:t>2025/12/22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C0F138F-D989-5048-97F6-119CF3B7ABCB}" type="slidenum">
              <a:rPr kumimoji="1" lang="zh-CN" altLang="en-US" smtClean="0"/>
              <a:t>‹#›</a:t>
            </a:fld>
            <a:endParaRPr kumimoji="1" lang="zh-CN" altLang="en-US"/>
          </a:p>
        </p:txBody>
      </p:sp>
    </p:spTree>
    <p:extLst>
      <p:ext uri="{BB962C8B-B14F-4D97-AF65-F5344CB8AC3E}">
        <p14:creationId xmlns:p14="http://schemas.microsoft.com/office/powerpoint/2010/main" val="1940231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FEE0E7BA-7379-E64D-9FBF-720BE0625927}" type="datetimeFigureOut">
              <a:rPr kumimoji="1" lang="zh-CN" altLang="en-US" smtClean="0"/>
              <a:t>2025/12/22</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6C0F138F-D989-5048-97F6-119CF3B7ABCB}" type="slidenum">
              <a:rPr kumimoji="1" lang="zh-CN" altLang="en-US" smtClean="0"/>
              <a:t>‹#›</a:t>
            </a:fld>
            <a:endParaRPr kumimoji="1" lang="zh-CN" altLang="en-US"/>
          </a:p>
        </p:txBody>
      </p:sp>
    </p:spTree>
    <p:extLst>
      <p:ext uri="{BB962C8B-B14F-4D97-AF65-F5344CB8AC3E}">
        <p14:creationId xmlns:p14="http://schemas.microsoft.com/office/powerpoint/2010/main" val="106697313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FEE0E7BA-7379-E64D-9FBF-720BE0625927}" type="datetimeFigureOut">
              <a:rPr kumimoji="1" lang="zh-CN" altLang="en-US" smtClean="0"/>
              <a:t>2025/12/22</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6C0F138F-D989-5048-97F6-119CF3B7ABCB}" type="slidenum">
              <a:rPr kumimoji="1" lang="zh-CN" altLang="en-US" smtClean="0"/>
              <a:t>‹#›</a:t>
            </a:fld>
            <a:endParaRPr kumimoji="1" lang="zh-CN" altLang="en-US"/>
          </a:p>
        </p:txBody>
      </p:sp>
    </p:spTree>
    <p:extLst>
      <p:ext uri="{BB962C8B-B14F-4D97-AF65-F5344CB8AC3E}">
        <p14:creationId xmlns:p14="http://schemas.microsoft.com/office/powerpoint/2010/main" val="112897707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EE0E7BA-7379-E64D-9FBF-720BE0625927}" type="datetimeFigureOut">
              <a:rPr kumimoji="1" lang="zh-CN" altLang="en-US" smtClean="0"/>
              <a:t>2025/12/22</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6C0F138F-D989-5048-97F6-119CF3B7ABCB}" type="slidenum">
              <a:rPr kumimoji="1" lang="zh-CN" altLang="en-US" smtClean="0"/>
              <a:t>‹#›</a:t>
            </a:fld>
            <a:endParaRPr kumimoji="1" lang="zh-CN" altLang="en-US"/>
          </a:p>
        </p:txBody>
      </p:sp>
    </p:spTree>
    <p:extLst>
      <p:ext uri="{BB962C8B-B14F-4D97-AF65-F5344CB8AC3E}">
        <p14:creationId xmlns:p14="http://schemas.microsoft.com/office/powerpoint/2010/main" val="169966147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FEE0E7BA-7379-E64D-9FBF-720BE0625927}" type="datetimeFigureOut">
              <a:rPr kumimoji="1" lang="zh-CN" altLang="en-US" smtClean="0"/>
              <a:t>2025/12/22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C0F138F-D989-5048-97F6-119CF3B7ABCB}" type="slidenum">
              <a:rPr kumimoji="1" lang="zh-CN" altLang="en-US" smtClean="0"/>
              <a:t>‹#›</a:t>
            </a:fld>
            <a:endParaRPr kumimoji="1" lang="zh-CN" altLang="en-US"/>
          </a:p>
        </p:txBody>
      </p:sp>
    </p:spTree>
    <p:extLst>
      <p:ext uri="{BB962C8B-B14F-4D97-AF65-F5344CB8AC3E}">
        <p14:creationId xmlns:p14="http://schemas.microsoft.com/office/powerpoint/2010/main" val="3829043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FEE0E7BA-7379-E64D-9FBF-720BE0625927}" type="datetimeFigureOut">
              <a:rPr kumimoji="1" lang="zh-CN" altLang="en-US" smtClean="0"/>
              <a:t>2025/12/22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C0F138F-D989-5048-97F6-119CF3B7ABCB}" type="slidenum">
              <a:rPr kumimoji="1" lang="zh-CN" altLang="en-US" smtClean="0"/>
              <a:t>‹#›</a:t>
            </a:fld>
            <a:endParaRPr kumimoji="1" lang="zh-CN" altLang="en-US"/>
          </a:p>
        </p:txBody>
      </p:sp>
    </p:spTree>
    <p:extLst>
      <p:ext uri="{BB962C8B-B14F-4D97-AF65-F5344CB8AC3E}">
        <p14:creationId xmlns:p14="http://schemas.microsoft.com/office/powerpoint/2010/main" val="16118494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0E7BA-7379-E64D-9FBF-720BE0625927}" type="datetimeFigureOut">
              <a:rPr kumimoji="1" lang="zh-CN" altLang="en-US" smtClean="0"/>
              <a:t>2025/12/22</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F138F-D989-5048-97F6-119CF3B7ABCB}" type="slidenum">
              <a:rPr kumimoji="1" lang="zh-CN" altLang="en-US" smtClean="0"/>
              <a:t>‹#›</a:t>
            </a:fld>
            <a:endParaRPr kumimoji="1" lang="zh-CN" altLang="en-US"/>
          </a:p>
        </p:txBody>
      </p:sp>
    </p:spTree>
    <p:extLst>
      <p:ext uri="{BB962C8B-B14F-4D97-AF65-F5344CB8AC3E}">
        <p14:creationId xmlns:p14="http://schemas.microsoft.com/office/powerpoint/2010/main" val="550831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Box 2"/>
          <p:cNvSpPr txBox="1"/>
          <p:nvPr/>
        </p:nvSpPr>
        <p:spPr>
          <a:xfrm>
            <a:off x="158246" y="1091628"/>
            <a:ext cx="11875507" cy="2211696"/>
          </a:xfrm>
          <a:prstGeom prst="rect">
            <a:avLst/>
          </a:prstGeom>
          <a:solidFill>
            <a:schemeClr val="bg1"/>
          </a:solidFill>
        </p:spPr>
        <p:txBody>
          <a:bodyPr wrap="square" rtlCol="0">
            <a:spAutoFit/>
          </a:bodyPr>
          <a:lstStyle/>
          <a:p>
            <a:pPr algn="ctr">
              <a:lnSpc>
                <a:spcPct val="120000"/>
              </a:lnSpc>
            </a:pPr>
            <a:r>
              <a:rPr lang="en-US" altLang="zh-CN" sz="6000" b="1" dirty="0">
                <a:latin typeface="Times New Roman" panose="02020603050405020304" pitchFamily="18" charset="0"/>
                <a:ea typeface="Microsoft YaHei" charset="0"/>
                <a:cs typeface="Times New Roman" panose="02020603050405020304" pitchFamily="18" charset="0"/>
                <a:sym typeface="Times New Roman" panose="02020603050405020304" pitchFamily="18" charset="0"/>
              </a:rPr>
              <a:t>BÀI 16</a:t>
            </a:r>
          </a:p>
          <a:p>
            <a:pPr algn="ctr">
              <a:lnSpc>
                <a:spcPct val="120000"/>
              </a:lnSpc>
            </a:pPr>
            <a:r>
              <a:rPr lang="en-US" altLang="zh-CN" sz="6000" b="1" dirty="0">
                <a:solidFill>
                  <a:srgbClr val="FF0000"/>
                </a:solidFill>
                <a:latin typeface="Times New Roman" panose="02020603050405020304" pitchFamily="18" charset="0"/>
                <a:ea typeface="Microsoft YaHei" charset="0"/>
                <a:cs typeface="Times New Roman" panose="02020603050405020304" pitchFamily="18" charset="0"/>
                <a:sym typeface="Times New Roman" panose="02020603050405020304" pitchFamily="18" charset="0"/>
              </a:rPr>
              <a:t>TỐC ĐỘ PHẢN ỨNG HÓA HỌC</a:t>
            </a:r>
            <a:endParaRPr lang="zh-CN" altLang="en-US" sz="4800" b="1" dirty="0">
              <a:solidFill>
                <a:srgbClr val="FF0000"/>
              </a:solidFill>
              <a:latin typeface="Times New Roman" panose="02020603050405020304" pitchFamily="18" charset="0"/>
              <a:ea typeface="Microsoft YaHei"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08685918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B9F9C5-2AC2-406D-9E05-F07511DD5537}"/>
              </a:ext>
            </a:extLst>
          </p:cNvPr>
          <p:cNvSpPr/>
          <p:nvPr/>
        </p:nvSpPr>
        <p:spPr>
          <a:xfrm>
            <a:off x="406400" y="321377"/>
            <a:ext cx="11399520" cy="5781134"/>
          </a:xfrm>
          <a:prstGeom prst="rect">
            <a:avLst/>
          </a:prstGeom>
        </p:spPr>
        <p:txBody>
          <a:bodyPr wrap="square">
            <a:spAutoFit/>
          </a:bodyPr>
          <a:lstStyle/>
          <a:p>
            <a:pPr indent="139700" algn="just">
              <a:lnSpc>
                <a:spcPct val="115000"/>
              </a:lnSpc>
              <a:spcAft>
                <a:spcPts val="0"/>
              </a:spcAft>
              <a:tabLst>
                <a:tab pos="227330" algn="l"/>
              </a:tabLst>
            </a:pPr>
            <a:r>
              <a:rPr lang="en-US" sz="3200" b="1">
                <a:solidFill>
                  <a:srgbClr val="FF0000"/>
                </a:solidFill>
                <a:latin typeface="Times New Roman" panose="02020603050405020304" pitchFamily="18" charset="0"/>
                <a:ea typeface="Arial" panose="020B0604020202020204" pitchFamily="34" charset="0"/>
              </a:rPr>
              <a:t>5. Giải thích ảnh hưởng của chất xúc tác đến tốc độ phản ứng</a:t>
            </a:r>
            <a:r>
              <a:rPr lang="en-US" sz="3200">
                <a:solidFill>
                  <a:srgbClr val="FF0000"/>
                </a:solidFill>
                <a:latin typeface="Times New Roman" panose="02020603050405020304" pitchFamily="18" charset="0"/>
                <a:ea typeface="Arial" panose="020B0604020202020204" pitchFamily="34" charset="0"/>
              </a:rPr>
              <a:t> </a:t>
            </a:r>
            <a:endParaRPr lang="en-US" b="1">
              <a:solidFill>
                <a:srgbClr val="FF0000"/>
              </a:solidFill>
              <a:latin typeface="Arial" panose="020B0604020202020204" pitchFamily="34" charset="0"/>
              <a:ea typeface="Arial" panose="020B0604020202020204" pitchFamily="34" charset="0"/>
            </a:endParaRPr>
          </a:p>
          <a:p>
            <a:pPr marL="457200" indent="-457200" algn="just">
              <a:lnSpc>
                <a:spcPct val="115000"/>
              </a:lnSpc>
              <a:spcAft>
                <a:spcPts val="0"/>
              </a:spcAft>
              <a:buFontTx/>
              <a:buChar char="-"/>
            </a:pPr>
            <a:r>
              <a:rPr lang="en-US" sz="3200">
                <a:solidFill>
                  <a:srgbClr val="0000FF"/>
                </a:solidFill>
                <a:latin typeface="Times New Roman" panose="02020603050405020304" pitchFamily="18" charset="0"/>
                <a:ea typeface="Times New Roman" panose="02020603050405020304" pitchFamily="18" charset="0"/>
                <a:cs typeface=".VnTime" panose="020B7200000000000000" pitchFamily="34" charset="0"/>
              </a:rPr>
              <a:t>Ảnh hưởng của xúc tác đến tốc độ phản ứng được giải thích dựa vào năng lượng hoạt hoá. Đây là năng lượng tối thiểu cần cung cấp cho các hạt (nguyên tử, phân tử hoặc ion) để va chạm giữa chúng gây ra phản ứng hoá học.</a:t>
            </a:r>
          </a:p>
          <a:p>
            <a:pPr algn="just">
              <a:lnSpc>
                <a:spcPct val="115000"/>
              </a:lnSpc>
              <a:spcAft>
                <a:spcPts val="0"/>
              </a:spcAft>
            </a:pPr>
            <a:endParaRPr lang="en-US" sz="3600">
              <a:solidFill>
                <a:srgbClr val="0000FF"/>
              </a:solidFill>
              <a:latin typeface=".VnTime" panose="020B7200000000000000" pitchFamily="34" charset="0"/>
              <a:ea typeface="Times New Roman" panose="02020603050405020304" pitchFamily="18" charset="0"/>
              <a:cs typeface=".VnTime" panose="020B7200000000000000" pitchFamily="34" charset="0"/>
            </a:endParaRPr>
          </a:p>
          <a:p>
            <a:pPr algn="just">
              <a:lnSpc>
                <a:spcPct val="115000"/>
              </a:lnSpc>
              <a:spcAft>
                <a:spcPts val="0"/>
              </a:spcAft>
            </a:pPr>
            <a:r>
              <a:rPr lang="en-US" sz="3200">
                <a:solidFill>
                  <a:srgbClr val="0000FF"/>
                </a:solidFill>
                <a:latin typeface="Times New Roman" panose="02020603050405020304" pitchFamily="18" charset="0"/>
                <a:ea typeface="Times New Roman" panose="02020603050405020304" pitchFamily="18" charset="0"/>
                <a:cs typeface=".VnTime" panose="020B7200000000000000" pitchFamily="34" charset="0"/>
              </a:rPr>
              <a:t>- Khi có xúc tác, phản ứng sẽ xảy ra qua nhiều giai đoạn. Mỗi giai đoạn đều có năng lượng hoạt hoá thấp hơn so với phản ứng không xúc tác. Do đó số hạt có đủ năng lượng hoạt hoá sẽ nhiều hơn, dẫn đến tốc độ phản ứng tăng lên.</a:t>
            </a:r>
            <a:endParaRPr lang="en-US" sz="3600">
              <a:solidFill>
                <a:srgbClr val="0000FF"/>
              </a:solidFill>
              <a:latin typeface=".VnTime" panose="020B7200000000000000" pitchFamily="34" charset="0"/>
              <a:ea typeface="Times New Roman" panose="02020603050405020304" pitchFamily="18" charset="0"/>
              <a:cs typeface=".VnTime" panose="020B7200000000000000" pitchFamily="34" charset="0"/>
            </a:endParaRPr>
          </a:p>
        </p:txBody>
      </p:sp>
    </p:spTree>
    <p:extLst>
      <p:ext uri="{BB962C8B-B14F-4D97-AF65-F5344CB8AC3E}">
        <p14:creationId xmlns:p14="http://schemas.microsoft.com/office/powerpoint/2010/main" val="390497174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1EA2E6-15C4-466A-929C-9925E4251E54}"/>
              </a:ext>
            </a:extLst>
          </p:cNvPr>
          <p:cNvPicPr>
            <a:picLocks noChangeAspect="1"/>
          </p:cNvPicPr>
          <p:nvPr/>
        </p:nvPicPr>
        <p:blipFill rotWithShape="1">
          <a:blip r:embed="rId2"/>
          <a:srcRect t="13898"/>
          <a:stretch/>
        </p:blipFill>
        <p:spPr>
          <a:xfrm>
            <a:off x="1127760" y="254000"/>
            <a:ext cx="10271760" cy="6410960"/>
          </a:xfrm>
          <a:prstGeom prst="rect">
            <a:avLst/>
          </a:prstGeom>
        </p:spPr>
      </p:pic>
    </p:spTree>
    <p:extLst>
      <p:ext uri="{BB962C8B-B14F-4D97-AF65-F5344CB8AC3E}">
        <p14:creationId xmlns:p14="http://schemas.microsoft.com/office/powerpoint/2010/main" val="35268066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46EC764-5D9C-4406-BA88-352CF95B68E3}"/>
              </a:ext>
            </a:extLst>
          </p:cNvPr>
          <p:cNvGraphicFramePr>
            <a:graphicFrameLocks noGrp="1"/>
          </p:cNvGraphicFramePr>
          <p:nvPr>
            <p:extLst>
              <p:ext uri="{D42A27DB-BD31-4B8C-83A1-F6EECF244321}">
                <p14:modId xmlns:p14="http://schemas.microsoft.com/office/powerpoint/2010/main" val="146027229"/>
              </p:ext>
            </p:extLst>
          </p:nvPr>
        </p:nvGraphicFramePr>
        <p:xfrm>
          <a:off x="1361440" y="2306756"/>
          <a:ext cx="9641838" cy="4107434"/>
        </p:xfrm>
        <a:graphic>
          <a:graphicData uri="http://schemas.openxmlformats.org/drawingml/2006/table">
            <a:tbl>
              <a:tblPr firstRow="1" firstCol="1" bandRow="1"/>
              <a:tblGrid>
                <a:gridCol w="4467612">
                  <a:extLst>
                    <a:ext uri="{9D8B030D-6E8A-4147-A177-3AD203B41FA5}">
                      <a16:colId xmlns:a16="http://schemas.microsoft.com/office/drawing/2014/main" val="3444367925"/>
                    </a:ext>
                  </a:extLst>
                </a:gridCol>
                <a:gridCol w="1724742">
                  <a:extLst>
                    <a:ext uri="{9D8B030D-6E8A-4147-A177-3AD203B41FA5}">
                      <a16:colId xmlns:a16="http://schemas.microsoft.com/office/drawing/2014/main" val="3684047547"/>
                    </a:ext>
                  </a:extLst>
                </a:gridCol>
                <a:gridCol w="1724742">
                  <a:extLst>
                    <a:ext uri="{9D8B030D-6E8A-4147-A177-3AD203B41FA5}">
                      <a16:colId xmlns:a16="http://schemas.microsoft.com/office/drawing/2014/main" val="4027425161"/>
                    </a:ext>
                  </a:extLst>
                </a:gridCol>
                <a:gridCol w="1724742">
                  <a:extLst>
                    <a:ext uri="{9D8B030D-6E8A-4147-A177-3AD203B41FA5}">
                      <a16:colId xmlns:a16="http://schemas.microsoft.com/office/drawing/2014/main" val="1982768868"/>
                    </a:ext>
                  </a:extLst>
                </a:gridCol>
              </a:tblGrid>
              <a:tr h="347969">
                <a:tc rowSpan="2">
                  <a:txBody>
                    <a:bodyPr/>
                    <a:lstStyle/>
                    <a:p>
                      <a:pPr algn="ctr">
                        <a:lnSpc>
                          <a:spcPct val="115000"/>
                        </a:lnSpc>
                        <a:spcAft>
                          <a:spcPts val="0"/>
                        </a:spcAft>
                        <a:tabLst>
                          <a:tab pos="90170" algn="l"/>
                          <a:tab pos="1620520" algn="l"/>
                          <a:tab pos="3060700" algn="l"/>
                          <a:tab pos="4410710" algn="l"/>
                        </a:tabLst>
                      </a:pPr>
                      <a:r>
                        <a:rPr lang="en-US" sz="3200" b="1">
                          <a:effectLst/>
                          <a:latin typeface="Times New Roman" panose="02020603050405020304" pitchFamily="18" charset="0"/>
                          <a:ea typeface="Times New Roman" panose="02020603050405020304" pitchFamily="18" charset="0"/>
                        </a:rPr>
                        <a:t>Các yếu tố</a:t>
                      </a:r>
                      <a:endParaRPr lang="en-US" sz="3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tabLst>
                          <a:tab pos="90170" algn="l"/>
                          <a:tab pos="1620520" algn="l"/>
                          <a:tab pos="3060700" algn="l"/>
                          <a:tab pos="4410710" algn="l"/>
                        </a:tabLst>
                      </a:pPr>
                      <a:r>
                        <a:rPr lang="en-US" sz="2800" b="1">
                          <a:effectLst/>
                          <a:latin typeface="Times New Roman" panose="02020603050405020304" pitchFamily="18" charset="0"/>
                          <a:ea typeface="Times New Roman" panose="02020603050405020304" pitchFamily="18" charset="0"/>
                        </a:rPr>
                        <a:t>Tốc độ phản ứng</a:t>
                      </a:r>
                      <a:endParaRPr lang="en-US" sz="2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2989706"/>
                  </a:ext>
                </a:extLst>
              </a:tr>
              <a:tr h="726289">
                <a:tc vMerge="1">
                  <a:txBody>
                    <a:bodyPr/>
                    <a:lstStyle/>
                    <a:p>
                      <a:endParaRPr lang="en-US"/>
                    </a:p>
                  </a:txBody>
                  <a:tcPr/>
                </a:tc>
                <a:tc>
                  <a:txBody>
                    <a:bodyPr/>
                    <a:lstStyle/>
                    <a:p>
                      <a:pPr algn="ctr">
                        <a:lnSpc>
                          <a:spcPct val="115000"/>
                        </a:lnSpc>
                        <a:spcAft>
                          <a:spcPts val="0"/>
                        </a:spcAft>
                        <a:tabLst>
                          <a:tab pos="90170" algn="l"/>
                          <a:tab pos="1620520" algn="l"/>
                          <a:tab pos="3060700" algn="l"/>
                          <a:tab pos="4410710" algn="l"/>
                        </a:tabLst>
                      </a:pPr>
                      <a:r>
                        <a:rPr lang="en-US" sz="3200" b="1">
                          <a:effectLst/>
                          <a:latin typeface="Times New Roman" panose="02020603050405020304" pitchFamily="18" charset="0"/>
                          <a:ea typeface="Times New Roman" panose="02020603050405020304" pitchFamily="18" charset="0"/>
                        </a:rPr>
                        <a:t>Chất khí</a:t>
                      </a:r>
                      <a:endParaRPr lang="en-US" sz="3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b="1">
                          <a:effectLst/>
                          <a:latin typeface="Times New Roman" panose="02020603050405020304" pitchFamily="18" charset="0"/>
                          <a:ea typeface="Times New Roman" panose="02020603050405020304" pitchFamily="18" charset="0"/>
                        </a:rPr>
                        <a:t>Chất lỏng</a:t>
                      </a:r>
                      <a:endParaRPr lang="en-US" sz="3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b="1">
                          <a:effectLst/>
                          <a:latin typeface="Times New Roman" panose="02020603050405020304" pitchFamily="18" charset="0"/>
                          <a:ea typeface="Times New Roman" panose="02020603050405020304" pitchFamily="18" charset="0"/>
                        </a:rPr>
                        <a:t>Chất rắn</a:t>
                      </a:r>
                      <a:endParaRPr lang="en-US" sz="3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526841"/>
                  </a:ext>
                </a:extLst>
              </a:tr>
              <a:tr h="347969">
                <a:tc>
                  <a:txBody>
                    <a:bodyPr/>
                    <a:lstStyle/>
                    <a:p>
                      <a:pP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Times New Roman" panose="02020603050405020304" pitchFamily="18" charset="0"/>
                        </a:rPr>
                        <a:t>1.Tăng nồng độ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MS Mincho" panose="02020609040205080304" pitchFamily="49" charset="-128"/>
                        </a:rPr>
                        <a:t>↑</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MS Mincho" panose="02020609040205080304" pitchFamily="49" charset="-128"/>
                        </a:rPr>
                        <a:t>↑</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36610"/>
                  </a:ext>
                </a:extLst>
              </a:tr>
              <a:tr h="347969">
                <a:tc>
                  <a:txBody>
                    <a:bodyPr/>
                    <a:lstStyle/>
                    <a:p>
                      <a:pP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Times New Roman" panose="02020603050405020304" pitchFamily="18" charset="0"/>
                        </a:rPr>
                        <a:t>2.Tăng áp suất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MS Mincho" panose="02020609040205080304" pitchFamily="49" charset="-128"/>
                        </a:rPr>
                        <a:t>↑</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311314"/>
                  </a:ext>
                </a:extLst>
              </a:tr>
              <a:tr h="347969">
                <a:tc>
                  <a:txBody>
                    <a:bodyPr/>
                    <a:lstStyle/>
                    <a:p>
                      <a:pP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Times New Roman" panose="02020603050405020304" pitchFamily="18" charset="0"/>
                        </a:rPr>
                        <a:t>3.Tăng nhiệt độ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MS Mincho" panose="02020609040205080304" pitchFamily="49" charset="-128"/>
                        </a:rPr>
                        <a:t>↑</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MS Mincho" panose="02020609040205080304" pitchFamily="49" charset="-128"/>
                        </a:rPr>
                        <a:t>↑</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MS Mincho" panose="02020609040205080304" pitchFamily="49" charset="-128"/>
                        </a:rPr>
                        <a:t>↑</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738800"/>
                  </a:ext>
                </a:extLst>
              </a:tr>
              <a:tr h="347969">
                <a:tc>
                  <a:txBody>
                    <a:bodyPr/>
                    <a:lstStyle/>
                    <a:p>
                      <a:pP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Times New Roman" panose="02020603050405020304" pitchFamily="18" charset="0"/>
                        </a:rPr>
                        <a:t>4.Tăng diện tích tiếp xúc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MS Mincho" panose="02020609040205080304" pitchFamily="49" charset="-128"/>
                        </a:rPr>
                        <a:t>↑</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MS Mincho" panose="02020609040205080304" pitchFamily="49" charset="-128"/>
                        </a:rPr>
                        <a:t>↑</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MS Mincho" panose="02020609040205080304" pitchFamily="49" charset="-128"/>
                        </a:rPr>
                        <a:t>↑</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038741"/>
                  </a:ext>
                </a:extLst>
              </a:tr>
              <a:tr h="347969">
                <a:tc>
                  <a:txBody>
                    <a:bodyPr/>
                    <a:lstStyle/>
                    <a:p>
                      <a:pP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Times New Roman" panose="02020603050405020304" pitchFamily="18" charset="0"/>
                        </a:rPr>
                        <a:t>5.Thêm chất xúc tác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MS Mincho" panose="02020609040205080304" pitchFamily="49" charset="-128"/>
                        </a:rPr>
                        <a:t>↑</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MS Mincho" panose="02020609040205080304" pitchFamily="49" charset="-128"/>
                        </a:rPr>
                        <a:t>↑</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620520" algn="l"/>
                          <a:tab pos="3060700" algn="l"/>
                          <a:tab pos="4410710" algn="l"/>
                        </a:tabLst>
                      </a:pPr>
                      <a:r>
                        <a:rPr lang="en-US" sz="3200">
                          <a:effectLst/>
                          <a:latin typeface="Times New Roman" panose="02020603050405020304" pitchFamily="18" charset="0"/>
                          <a:ea typeface="MS Mincho" panose="02020609040205080304" pitchFamily="49" charset="-128"/>
                        </a:rPr>
                        <a:t>↑</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794288"/>
                  </a:ext>
                </a:extLst>
              </a:tr>
            </a:tbl>
          </a:graphicData>
        </a:graphic>
      </p:graphicFrame>
      <p:sp>
        <p:nvSpPr>
          <p:cNvPr id="3" name="TextBox 2">
            <a:extLst>
              <a:ext uri="{FF2B5EF4-FFF2-40B4-BE49-F238E27FC236}">
                <a16:creationId xmlns:a16="http://schemas.microsoft.com/office/drawing/2014/main" id="{67CF0165-26F3-404D-962F-68276281445B}"/>
              </a:ext>
            </a:extLst>
          </p:cNvPr>
          <p:cNvSpPr txBox="1"/>
          <p:nvPr/>
        </p:nvSpPr>
        <p:spPr>
          <a:xfrm>
            <a:off x="751840" y="213360"/>
            <a:ext cx="11054080" cy="2123658"/>
          </a:xfrm>
          <a:prstGeom prst="rect">
            <a:avLst/>
          </a:prstGeom>
          <a:noFill/>
        </p:spPr>
        <p:txBody>
          <a:bodyPr wrap="square" rtlCol="0">
            <a:spAutoFit/>
          </a:bodyPr>
          <a:lstStyle/>
          <a:p>
            <a:pPr algn="just"/>
            <a:r>
              <a:rPr lang="en-US" sz="4400">
                <a:solidFill>
                  <a:srgbClr val="FF0000"/>
                </a:solidFill>
                <a:latin typeface="Times New Roman" panose="02020603050405020304" pitchFamily="18" charset="0"/>
                <a:cs typeface="Times New Roman" panose="02020603050405020304" pitchFamily="18" charset="0"/>
              </a:rPr>
              <a:t>Kết luận: </a:t>
            </a:r>
            <a:r>
              <a:rPr lang="en-US" sz="4400">
                <a:latin typeface="Times New Roman" panose="02020603050405020304" pitchFamily="18" charset="0"/>
                <a:cs typeface="Times New Roman" panose="02020603050405020304" pitchFamily="18" charset="0"/>
              </a:rPr>
              <a:t>Tốc độ phản ứng phụ thuộc vào các yếu tố: </a:t>
            </a:r>
            <a:r>
              <a:rPr lang="en-US" sz="4400">
                <a:solidFill>
                  <a:srgbClr val="00B0F0"/>
                </a:solidFill>
                <a:latin typeface="Times New Roman" panose="02020603050405020304" pitchFamily="18" charset="0"/>
                <a:cs typeface="Times New Roman" panose="02020603050405020304" pitchFamily="18" charset="0"/>
              </a:rPr>
              <a:t>nồng độ, </a:t>
            </a:r>
            <a:r>
              <a:rPr lang="en-US" sz="4400">
                <a:solidFill>
                  <a:srgbClr val="C00000"/>
                </a:solidFill>
                <a:latin typeface="Times New Roman" panose="02020603050405020304" pitchFamily="18" charset="0"/>
                <a:cs typeface="Times New Roman" panose="02020603050405020304" pitchFamily="18" charset="0"/>
              </a:rPr>
              <a:t>áp suất, </a:t>
            </a:r>
            <a:r>
              <a:rPr lang="en-US" sz="4400">
                <a:solidFill>
                  <a:srgbClr val="7030A0"/>
                </a:solidFill>
                <a:latin typeface="Times New Roman" panose="02020603050405020304" pitchFamily="18" charset="0"/>
                <a:cs typeface="Times New Roman" panose="02020603050405020304" pitchFamily="18" charset="0"/>
              </a:rPr>
              <a:t>nhiệt độ, </a:t>
            </a:r>
            <a:r>
              <a:rPr lang="en-US" sz="4400">
                <a:solidFill>
                  <a:srgbClr val="00B050"/>
                </a:solidFill>
                <a:latin typeface="Times New Roman" panose="02020603050405020304" pitchFamily="18" charset="0"/>
                <a:cs typeface="Times New Roman" panose="02020603050405020304" pitchFamily="18" charset="0"/>
              </a:rPr>
              <a:t>diện tích bề mặt,</a:t>
            </a:r>
            <a:r>
              <a:rPr lang="en-US" sz="4400">
                <a:latin typeface="Times New Roman" panose="02020603050405020304" pitchFamily="18" charset="0"/>
                <a:cs typeface="Times New Roman" panose="02020603050405020304" pitchFamily="18" charset="0"/>
              </a:rPr>
              <a:t> </a:t>
            </a:r>
            <a:r>
              <a:rPr lang="en-US" sz="4400">
                <a:solidFill>
                  <a:schemeClr val="accent5"/>
                </a:solidFill>
                <a:latin typeface="Times New Roman" panose="02020603050405020304" pitchFamily="18" charset="0"/>
                <a:cs typeface="Times New Roman" panose="02020603050405020304" pitchFamily="18" charset="0"/>
              </a:rPr>
              <a:t>chất xúc tác</a:t>
            </a:r>
            <a:r>
              <a:rPr lang="en-US">
                <a:solidFill>
                  <a:schemeClr val="accent5"/>
                </a:solidFill>
              </a:rPr>
              <a:t>.</a:t>
            </a:r>
          </a:p>
        </p:txBody>
      </p:sp>
    </p:spTree>
    <p:extLst>
      <p:ext uri="{BB962C8B-B14F-4D97-AF65-F5344CB8AC3E}">
        <p14:creationId xmlns:p14="http://schemas.microsoft.com/office/powerpoint/2010/main" val="39667522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FA7150-05B2-4BB4-AEDE-93563CACEFB3}"/>
              </a:ext>
            </a:extLst>
          </p:cNvPr>
          <p:cNvSpPr/>
          <p:nvPr/>
        </p:nvSpPr>
        <p:spPr>
          <a:xfrm>
            <a:off x="375920" y="210106"/>
            <a:ext cx="11521440" cy="6747809"/>
          </a:xfrm>
          <a:prstGeom prst="rect">
            <a:avLst/>
          </a:prstGeom>
        </p:spPr>
        <p:txBody>
          <a:bodyPr wrap="square">
            <a:spAutoFit/>
          </a:bodyPr>
          <a:lstStyle/>
          <a:p>
            <a:pPr indent="457200" algn="ctr">
              <a:lnSpc>
                <a:spcPct val="115000"/>
              </a:lnSpc>
              <a:spcAft>
                <a:spcPts val="0"/>
              </a:spcAft>
            </a:pPr>
            <a:r>
              <a:rPr lang="en-US" sz="2400" b="1">
                <a:solidFill>
                  <a:srgbClr val="FF0000"/>
                </a:solidFill>
                <a:latin typeface="Times New Roman" panose="02020603050405020304" pitchFamily="18" charset="0"/>
                <a:ea typeface="Times New Roman" panose="02020603050405020304" pitchFamily="18" charset="0"/>
              </a:rPr>
              <a:t>MỘT SỐ ỨNG DỤNG CỦA VIỆC THAY ĐỔI TỐC ĐỘ PHẢN ỨNG.</a:t>
            </a:r>
          </a:p>
          <a:p>
            <a:pPr indent="457200" algn="ctr">
              <a:lnSpc>
                <a:spcPct val="115000"/>
              </a:lnSpc>
              <a:spcAft>
                <a:spcPts val="0"/>
              </a:spcAft>
            </a:pPr>
            <a:endParaRPr lang="en-US" sz="700">
              <a:solidFill>
                <a:srgbClr val="0000FF"/>
              </a:solidFill>
              <a:latin typeface="Times New Roman" panose="02020603050405020304" pitchFamily="18" charset="0"/>
              <a:ea typeface="Times New Roman" panose="02020603050405020304" pitchFamily="18" charset="0"/>
              <a:cs typeface=".VnTime" panose="020B7200000000000000" pitchFamily="34" charset="0"/>
            </a:endParaRPr>
          </a:p>
          <a:p>
            <a:pPr indent="457200" algn="just">
              <a:lnSpc>
                <a:spcPct val="115000"/>
              </a:lnSpc>
              <a:spcAft>
                <a:spcPts val="0"/>
              </a:spcAft>
            </a:pPr>
            <a:r>
              <a:rPr lang="en-US" sz="2400">
                <a:latin typeface="Times New Roman" panose="02020603050405020304" pitchFamily="18" charset="0"/>
                <a:ea typeface="Times New Roman" panose="02020603050405020304" pitchFamily="18" charset="0"/>
                <a:cs typeface=".VnTime" panose="020B7200000000000000" pitchFamily="34" charset="0"/>
              </a:rPr>
              <a:t>Trong đời sống và trong sản xuất, con người áp dụng nhiều biện pháp kĩ thuật để thay đổi tốc độ phản ứng như thay đổi nồng độ, nhiệt độ, dùng chất xúc tác,...góp phần có hiệu quả phục vụ đời sống, sản xuất, thúc đẩy quá trình diễn ra nhanh hơn hoặc hạn chế tốc độ của phản ứng, nhằm tối ưu hóa giá trị kinh tế. </a:t>
            </a:r>
            <a:r>
              <a:rPr lang="en-US" sz="2400" i="1">
                <a:latin typeface="Times New Roman" panose="02020603050405020304" pitchFamily="18" charset="0"/>
                <a:ea typeface="Times New Roman" panose="02020603050405020304" pitchFamily="18" charset="0"/>
                <a:cs typeface=".VnTime" panose="020B7200000000000000" pitchFamily="34" charset="0"/>
              </a:rPr>
              <a:t>Một số ví dụ: </a:t>
            </a:r>
            <a:endParaRPr lang="en-US" sz="2800" i="1">
              <a:latin typeface=".VnTime" panose="020B7200000000000000" pitchFamily="34" charset="0"/>
              <a:ea typeface="Times New Roman" panose="02020603050405020304" pitchFamily="18" charset="0"/>
              <a:cs typeface=".VnTime" panose="020B7200000000000000" pitchFamily="34" charset="0"/>
            </a:endParaRPr>
          </a:p>
          <a:p>
            <a:pPr marR="5080" algn="just">
              <a:lnSpc>
                <a:spcPct val="115000"/>
              </a:lnSpc>
              <a:spcAft>
                <a:spcPts val="0"/>
              </a:spcAft>
            </a:pPr>
            <a:r>
              <a:rPr lang="en-US" sz="2400">
                <a:solidFill>
                  <a:srgbClr val="C00000"/>
                </a:solidFill>
                <a:latin typeface="Times New Roman" panose="02020603050405020304" pitchFamily="18" charset="0"/>
                <a:ea typeface="Times New Roman" panose="02020603050405020304" pitchFamily="18" charset="0"/>
                <a:cs typeface=".VnTime" panose="020B7200000000000000" pitchFamily="34" charset="0"/>
              </a:rPr>
              <a:t>1. Trong hàn xì, đốt acetylene bằng oxygen nguyên chất cháy nhanh và cho nhiệt độ cao hơn khi đốt bằng oxygen trong không khí =&gt; </a:t>
            </a:r>
            <a:r>
              <a:rPr lang="en-US" sz="2400" b="1">
                <a:solidFill>
                  <a:srgbClr val="C00000"/>
                </a:solidFill>
                <a:latin typeface="Times New Roman" panose="02020603050405020304" pitchFamily="18" charset="0"/>
                <a:ea typeface="Times New Roman" panose="02020603050405020304" pitchFamily="18" charset="0"/>
                <a:cs typeface=".VnTime" panose="020B7200000000000000" pitchFamily="34" charset="0"/>
              </a:rPr>
              <a:t>tăng nồng độ oxi </a:t>
            </a:r>
            <a:r>
              <a:rPr lang="en-US" sz="2400">
                <a:solidFill>
                  <a:srgbClr val="C00000"/>
                </a:solidFill>
                <a:latin typeface="Times New Roman" panose="02020603050405020304" pitchFamily="18" charset="0"/>
                <a:ea typeface="Times New Roman" panose="02020603050405020304" pitchFamily="18" charset="0"/>
                <a:cs typeface=".VnTime" panose="020B7200000000000000" pitchFamily="34" charset="0"/>
              </a:rPr>
              <a:t>=&gt; tốc độ phản ứng tăng.</a:t>
            </a:r>
            <a:endParaRPr lang="en-US" sz="2800">
              <a:solidFill>
                <a:srgbClr val="C00000"/>
              </a:solidFill>
              <a:latin typeface=".VnTime" panose="020B7200000000000000" pitchFamily="34" charset="0"/>
              <a:ea typeface="Times New Roman" panose="02020603050405020304" pitchFamily="18" charset="0"/>
              <a:cs typeface=".VnTime" panose="020B7200000000000000" pitchFamily="34" charset="0"/>
            </a:endParaRPr>
          </a:p>
          <a:p>
            <a:pPr marR="5080" algn="just">
              <a:lnSpc>
                <a:spcPct val="115000"/>
              </a:lnSpc>
              <a:spcAft>
                <a:spcPts val="0"/>
              </a:spcAft>
            </a:pPr>
            <a:r>
              <a:rPr lang="en-US" sz="2400">
                <a:solidFill>
                  <a:srgbClr val="0000FF"/>
                </a:solidFill>
                <a:latin typeface="Times New Roman" panose="02020603050405020304" pitchFamily="18" charset="0"/>
                <a:ea typeface="Times New Roman" panose="02020603050405020304" pitchFamily="18" charset="0"/>
                <a:cs typeface=".VnTime" panose="020B7200000000000000" pitchFamily="34" charset="0"/>
              </a:rPr>
              <a:t>2. Thực phẩm nấu trong nồi áp suất sẽ nhanh chín hơn so với khi nấu ở áp suất thường =&gt; </a:t>
            </a:r>
            <a:r>
              <a:rPr lang="en-US" sz="2400" b="1">
                <a:solidFill>
                  <a:srgbClr val="0000FF"/>
                </a:solidFill>
                <a:latin typeface="Times New Roman" panose="02020603050405020304" pitchFamily="18" charset="0"/>
                <a:ea typeface="Times New Roman" panose="02020603050405020304" pitchFamily="18" charset="0"/>
                <a:cs typeface=".VnTime" panose="020B7200000000000000" pitchFamily="34" charset="0"/>
              </a:rPr>
              <a:t>tăng áp suất </a:t>
            </a:r>
            <a:r>
              <a:rPr lang="en-US" sz="2400">
                <a:solidFill>
                  <a:srgbClr val="0000FF"/>
                </a:solidFill>
                <a:latin typeface="Times New Roman" panose="02020603050405020304" pitchFamily="18" charset="0"/>
                <a:ea typeface="Times New Roman" panose="02020603050405020304" pitchFamily="18" charset="0"/>
                <a:cs typeface=".VnTime" panose="020B7200000000000000" pitchFamily="34" charset="0"/>
              </a:rPr>
              <a:t>=&gt; tốc độ phản ứng tăng.</a:t>
            </a:r>
            <a:endParaRPr lang="en-US" sz="2800">
              <a:solidFill>
                <a:srgbClr val="0000FF"/>
              </a:solidFill>
              <a:latin typeface=".VnTime" panose="020B7200000000000000" pitchFamily="34" charset="0"/>
              <a:ea typeface="Times New Roman" panose="02020603050405020304" pitchFamily="18" charset="0"/>
              <a:cs typeface=".VnTime" panose="020B7200000000000000" pitchFamily="34" charset="0"/>
            </a:endParaRPr>
          </a:p>
          <a:p>
            <a:pPr algn="just">
              <a:lnSpc>
                <a:spcPct val="115000"/>
              </a:lnSpc>
              <a:spcAft>
                <a:spcPts val="0"/>
              </a:spcAft>
              <a:tabLst>
                <a:tab pos="90170" algn="l"/>
              </a:tabLst>
            </a:pPr>
            <a:r>
              <a:rPr lang="en-US" sz="2400">
                <a:latin typeface="Times New Roman" panose="02020603050405020304" pitchFamily="18" charset="0"/>
                <a:ea typeface="Times New Roman" panose="02020603050405020304" pitchFamily="18" charset="0"/>
              </a:rPr>
              <a:t>	</a:t>
            </a:r>
            <a:r>
              <a:rPr lang="en-US" sz="2400">
                <a:solidFill>
                  <a:srgbClr val="00B050"/>
                </a:solidFill>
                <a:latin typeface="Times New Roman" panose="02020603050405020304" pitchFamily="18" charset="0"/>
                <a:ea typeface="Times New Roman" panose="02020603050405020304" pitchFamily="18" charset="0"/>
              </a:rPr>
              <a:t>3. Bảo quản thức ăn trong tủ lạnh để thức ăn lâu bị ôi thiu </a:t>
            </a:r>
            <a:r>
              <a:rPr lang="en-US" sz="2400" b="1">
                <a:solidFill>
                  <a:srgbClr val="00B050"/>
                </a:solidFill>
                <a:latin typeface="Times New Roman" panose="02020603050405020304" pitchFamily="18" charset="0"/>
                <a:ea typeface="Times New Roman" panose="02020603050405020304" pitchFamily="18" charset="0"/>
              </a:rPr>
              <a:t>=&gt; giảm nhiệt độ </a:t>
            </a:r>
            <a:r>
              <a:rPr lang="en-US" sz="2400">
                <a:solidFill>
                  <a:srgbClr val="00B050"/>
                </a:solidFill>
                <a:latin typeface="Times New Roman" panose="02020603050405020304" pitchFamily="18" charset="0"/>
                <a:ea typeface="Times New Roman" panose="02020603050405020304" pitchFamily="18" charset="0"/>
              </a:rPr>
              <a:t>=&gt; tốc độ phản ứng giảm. </a:t>
            </a:r>
          </a:p>
          <a:p>
            <a:pPr algn="just">
              <a:lnSpc>
                <a:spcPct val="115000"/>
              </a:lnSpc>
              <a:spcAft>
                <a:spcPts val="0"/>
              </a:spcAft>
              <a:tabLst>
                <a:tab pos="90170" algn="l"/>
              </a:tabLst>
            </a:pPr>
            <a:r>
              <a:rPr lang="en-US" sz="2400">
                <a:solidFill>
                  <a:srgbClr val="FF0000"/>
                </a:solidFill>
                <a:latin typeface="Times New Roman" panose="02020603050405020304" pitchFamily="18" charset="0"/>
                <a:ea typeface="Times New Roman" panose="02020603050405020304" pitchFamily="18" charset="0"/>
              </a:rPr>
              <a:t>	4. Các chất đốt rắn như than củi nếu dùng cùng một khối lượng mà có kích thước nhỏ sẽ cháy nhanh hơn =&gt; </a:t>
            </a:r>
            <a:r>
              <a:rPr lang="en-US" sz="2400" b="1">
                <a:solidFill>
                  <a:srgbClr val="FF0000"/>
                </a:solidFill>
                <a:latin typeface="Times New Roman" panose="02020603050405020304" pitchFamily="18" charset="0"/>
                <a:ea typeface="Times New Roman" panose="02020603050405020304" pitchFamily="18" charset="0"/>
              </a:rPr>
              <a:t>tăng diện tích tiếp xúc </a:t>
            </a:r>
            <a:r>
              <a:rPr lang="en-US" sz="2400">
                <a:solidFill>
                  <a:srgbClr val="FF0000"/>
                </a:solidFill>
                <a:latin typeface="Times New Roman" panose="02020603050405020304" pitchFamily="18" charset="0"/>
                <a:ea typeface="Times New Roman" panose="02020603050405020304" pitchFamily="18" charset="0"/>
              </a:rPr>
              <a:t>=&gt; tốc độ phản ứng tăng.  </a:t>
            </a:r>
          </a:p>
          <a:p>
            <a:pPr algn="just">
              <a:lnSpc>
                <a:spcPct val="115000"/>
              </a:lnSpc>
              <a:spcAft>
                <a:spcPts val="0"/>
              </a:spcAft>
              <a:tabLst>
                <a:tab pos="90170" algn="l"/>
              </a:tabLst>
            </a:pPr>
            <a:r>
              <a:rPr lang="en-US" sz="2400">
                <a:latin typeface="Times New Roman" panose="02020603050405020304" pitchFamily="18" charset="0"/>
                <a:ea typeface="Times New Roman" panose="02020603050405020304" pitchFamily="18" charset="0"/>
              </a:rPr>
              <a:t>	5. Rắc men vào tinh bột đã được nấu chín (cơm, ngô, khoai, sắn, …) để ủ rượu =&gt; </a:t>
            </a:r>
            <a:r>
              <a:rPr lang="en-US" sz="2400" b="1">
                <a:latin typeface="Times New Roman" panose="02020603050405020304" pitchFamily="18" charset="0"/>
                <a:ea typeface="Times New Roman" panose="02020603050405020304" pitchFamily="18" charset="0"/>
              </a:rPr>
              <a:t>dùng chất xúc tác </a:t>
            </a:r>
            <a:r>
              <a:rPr lang="en-US" sz="2400">
                <a:latin typeface="Times New Roman" panose="02020603050405020304" pitchFamily="18" charset="0"/>
                <a:ea typeface="Times New Roman" panose="02020603050405020304" pitchFamily="18" charset="0"/>
              </a:rPr>
              <a:t>=&gt; tốc độ phản ứng tăng.  </a:t>
            </a:r>
          </a:p>
        </p:txBody>
      </p:sp>
    </p:spTree>
    <p:extLst>
      <p:ext uri="{BB962C8B-B14F-4D97-AF65-F5344CB8AC3E}">
        <p14:creationId xmlns:p14="http://schemas.microsoft.com/office/powerpoint/2010/main" val="193710607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AB530F36-AC11-42C0-BD06-4603A66123B5}"/>
              </a:ext>
            </a:extLst>
          </p:cNvPr>
          <p:cNvSpPr txBox="1"/>
          <p:nvPr/>
        </p:nvSpPr>
        <p:spPr>
          <a:xfrm>
            <a:off x="4876800" y="1369130"/>
            <a:ext cx="6204857"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80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charset="0"/>
                <a:cs typeface="Times New Roman" panose="02020603050405020304" pitchFamily="18" charset="0"/>
                <a:sym typeface="Times New Roman" panose="02020603050405020304" pitchFamily="18" charset="0"/>
              </a:rPr>
              <a:t>LUYỆN TẬP</a:t>
            </a:r>
            <a:endParaRPr kumimoji="1" lang="zh-CN" altLang="en-US" sz="80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08626116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AD165"/>
          </a:solidFill>
          <a:ln>
            <a:solidFill>
              <a:srgbClr val="FAD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 name="Rectangle 2">
            <a:extLst>
              <a:ext uri="{FF2B5EF4-FFF2-40B4-BE49-F238E27FC236}">
                <a16:creationId xmlns:a16="http://schemas.microsoft.com/office/drawing/2014/main" id="{A15DDD0A-FBC2-AFFF-6C68-BA8690975D68}"/>
              </a:ext>
            </a:extLst>
          </p:cNvPr>
          <p:cNvSpPr/>
          <p:nvPr/>
        </p:nvSpPr>
        <p:spPr>
          <a:xfrm>
            <a:off x="211393" y="221226"/>
            <a:ext cx="11769213" cy="6400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sym typeface="Times New Roman" panose="02020603050405020304" pitchFamily="18" charset="0"/>
            </a:endParaRPr>
          </a:p>
        </p:txBody>
      </p:sp>
      <p:grpSp>
        <p:nvGrpSpPr>
          <p:cNvPr id="12" name="组合 2502">
            <a:extLst>
              <a:ext uri="{FF2B5EF4-FFF2-40B4-BE49-F238E27FC236}">
                <a16:creationId xmlns:a16="http://schemas.microsoft.com/office/drawing/2014/main" id="{ED697FD1-81AF-3689-25BD-5DD969A0811E}"/>
              </a:ext>
            </a:extLst>
          </p:cNvPr>
          <p:cNvGrpSpPr/>
          <p:nvPr/>
        </p:nvGrpSpPr>
        <p:grpSpPr>
          <a:xfrm>
            <a:off x="3948355" y="3261626"/>
            <a:ext cx="682542" cy="461665"/>
            <a:chOff x="5288209" y="5014229"/>
            <a:chExt cx="682543" cy="461666"/>
          </a:xfrm>
        </p:grpSpPr>
        <p:sp>
          <p:nvSpPr>
            <p:cNvPr id="13" name="文本框 18">
              <a:extLst>
                <a:ext uri="{FF2B5EF4-FFF2-40B4-BE49-F238E27FC236}">
                  <a16:creationId xmlns:a16="http://schemas.microsoft.com/office/drawing/2014/main" id="{7A2A85B9-B084-AFEE-0B2A-C00B7015C308}"/>
                </a:ext>
              </a:extLst>
            </p:cNvPr>
            <p:cNvSpPr txBox="1"/>
            <p:nvPr/>
          </p:nvSpPr>
          <p:spPr>
            <a:xfrm>
              <a:off x="5288209" y="5014229"/>
              <a:ext cx="492444" cy="461666"/>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78</a:t>
              </a:r>
              <a:endParaRPr lang="zh-CN" altLang="en-US"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矩形 19">
              <a:extLst>
                <a:ext uri="{FF2B5EF4-FFF2-40B4-BE49-F238E27FC236}">
                  <a16:creationId xmlns:a16="http://schemas.microsoft.com/office/drawing/2014/main" id="{203E5740-266F-65F2-E926-0AE1A529458E}"/>
                </a:ext>
              </a:extLst>
            </p:cNvPr>
            <p:cNvSpPr/>
            <p:nvPr/>
          </p:nvSpPr>
          <p:spPr>
            <a:xfrm>
              <a:off x="5661052" y="5171693"/>
              <a:ext cx="309700" cy="261611"/>
            </a:xfrm>
            <a:prstGeom prst="rect">
              <a:avLst/>
            </a:prstGeom>
          </p:spPr>
          <p:txBody>
            <a:bodyPr wrap="none">
              <a:spAutoFit/>
            </a:bodyPr>
            <a:lstStyle/>
            <a:p>
              <a:pPr defTabSz="1219170" eaLnBrk="0" fontAlgn="base" hangingPunct="0">
                <a:spcBef>
                  <a:spcPct val="0"/>
                </a:spcBef>
                <a:spcAft>
                  <a:spcPct val="0"/>
                </a:spcAft>
              </a:pPr>
              <a:r>
                <a:rPr lang="en-US" altLang="zh-CN"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nvGrpSpPr>
          <p:cNvPr id="15" name="组合 2508">
            <a:extLst>
              <a:ext uri="{FF2B5EF4-FFF2-40B4-BE49-F238E27FC236}">
                <a16:creationId xmlns:a16="http://schemas.microsoft.com/office/drawing/2014/main" id="{5C490158-216F-260C-ECD7-758ACCA762D0}"/>
              </a:ext>
            </a:extLst>
          </p:cNvPr>
          <p:cNvGrpSpPr/>
          <p:nvPr/>
        </p:nvGrpSpPr>
        <p:grpSpPr>
          <a:xfrm>
            <a:off x="3338755" y="5538102"/>
            <a:ext cx="682542" cy="461665"/>
            <a:chOff x="5288209" y="5014229"/>
            <a:chExt cx="682543" cy="461666"/>
          </a:xfrm>
        </p:grpSpPr>
        <p:sp>
          <p:nvSpPr>
            <p:cNvPr id="16" name="文本框 24">
              <a:extLst>
                <a:ext uri="{FF2B5EF4-FFF2-40B4-BE49-F238E27FC236}">
                  <a16:creationId xmlns:a16="http://schemas.microsoft.com/office/drawing/2014/main" id="{BB26638F-FA3A-9EBF-A4D1-938C09C575D5}"/>
                </a:ext>
              </a:extLst>
            </p:cNvPr>
            <p:cNvSpPr txBox="1"/>
            <p:nvPr/>
          </p:nvSpPr>
          <p:spPr>
            <a:xfrm>
              <a:off x="5288209" y="5014229"/>
              <a:ext cx="492444" cy="461666"/>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49</a:t>
              </a:r>
              <a:endParaRPr lang="zh-CN" altLang="en-US"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 name="矩形 25">
              <a:extLst>
                <a:ext uri="{FF2B5EF4-FFF2-40B4-BE49-F238E27FC236}">
                  <a16:creationId xmlns:a16="http://schemas.microsoft.com/office/drawing/2014/main" id="{CE626117-3263-6830-CA44-45E49837BA34}"/>
                </a:ext>
              </a:extLst>
            </p:cNvPr>
            <p:cNvSpPr/>
            <p:nvPr/>
          </p:nvSpPr>
          <p:spPr>
            <a:xfrm>
              <a:off x="5661052" y="5171693"/>
              <a:ext cx="309700" cy="261611"/>
            </a:xfrm>
            <a:prstGeom prst="rect">
              <a:avLst/>
            </a:prstGeom>
          </p:spPr>
          <p:txBody>
            <a:bodyPr wrap="none">
              <a:spAutoFit/>
            </a:bodyPr>
            <a:lstStyle/>
            <a:p>
              <a:pPr defTabSz="1219170" eaLnBrk="0" fontAlgn="base" hangingPunct="0">
                <a:spcBef>
                  <a:spcPct val="0"/>
                </a:spcBef>
                <a:spcAft>
                  <a:spcPct val="0"/>
                </a:spcAft>
              </a:pPr>
              <a:r>
                <a:rPr lang="en-US" altLang="zh-CN"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sp>
        <p:nvSpPr>
          <p:cNvPr id="18" name="Rectangle 2">
            <a:extLst>
              <a:ext uri="{FF2B5EF4-FFF2-40B4-BE49-F238E27FC236}">
                <a16:creationId xmlns:a16="http://schemas.microsoft.com/office/drawing/2014/main" id="{622A4A00-E20B-04DA-2A71-BC9FD29BB3CB}"/>
              </a:ext>
            </a:extLst>
          </p:cNvPr>
          <p:cNvSpPr txBox="1">
            <a:spLocks noChangeArrowheads="1"/>
          </p:cNvSpPr>
          <p:nvPr/>
        </p:nvSpPr>
        <p:spPr>
          <a:xfrm>
            <a:off x="589738" y="445727"/>
            <a:ext cx="11247358" cy="867930"/>
          </a:xfrm>
          <a:prstGeom prst="rect">
            <a:avLst/>
          </a:prstGeom>
          <a:solidFill>
            <a:schemeClr val="accent4">
              <a:lumMod val="60000"/>
              <a:lumOff val="40000"/>
            </a:schemeClr>
          </a:solidFill>
          <a:ln w="12700" cap="flat" cmpd="sng" algn="ctr">
            <a:noFill/>
            <a:prstDash val="solid"/>
            <a:miter lim="800000"/>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defRPr/>
            </a:pPr>
            <a:r>
              <a:rPr lang="en-US" sz="2800" b="1"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1: </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Khi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cùng</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l</a:t>
            </a:r>
            <a:r>
              <a:rPr lang="vi-VN"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ư</a:t>
            </a:r>
            <a:r>
              <a:rPr lang="en-US" sz="280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ợng</a:t>
            </a:r>
            <a:r>
              <a:rPr 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Zinc(Zn)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cốc</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đựng</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dịch</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HCl,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tốc</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phản</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ứng</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sẽ</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lớn</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dùng</a:t>
            </a:r>
            <a:r>
              <a:rPr 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Zinc(Zn) </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ở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dạng</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19" name="TextBox 18">
            <a:extLst>
              <a:ext uri="{FF2B5EF4-FFF2-40B4-BE49-F238E27FC236}">
                <a16:creationId xmlns:a16="http://schemas.microsoft.com/office/drawing/2014/main" id="{8C788716-B36C-1141-12ED-75EB8A02E706}"/>
              </a:ext>
            </a:extLst>
          </p:cNvPr>
          <p:cNvSpPr txBox="1"/>
          <p:nvPr/>
        </p:nvSpPr>
        <p:spPr>
          <a:xfrm>
            <a:off x="868572" y="1677955"/>
            <a:ext cx="2532476" cy="523220"/>
          </a:xfrm>
          <a:prstGeom prst="rect">
            <a:avLst/>
          </a:prstGeom>
          <a:noFill/>
        </p:spPr>
        <p:txBody>
          <a:bodyPr wrap="square" rtlCol="0">
            <a:spAutoFit/>
          </a:bodyPr>
          <a:lstStyle/>
          <a:p>
            <a:pPr marL="514350" indent="-514350">
              <a:buAutoNum type="alphaUcPeriod"/>
            </a:pP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20" name="TextBox 19">
            <a:extLst>
              <a:ext uri="{FF2B5EF4-FFF2-40B4-BE49-F238E27FC236}">
                <a16:creationId xmlns:a16="http://schemas.microsoft.com/office/drawing/2014/main" id="{5A6584CE-CC09-ECBA-3E46-D93F8FE899E3}"/>
              </a:ext>
            </a:extLst>
          </p:cNvPr>
          <p:cNvSpPr txBox="1"/>
          <p:nvPr/>
        </p:nvSpPr>
        <p:spPr>
          <a:xfrm>
            <a:off x="868572" y="2431097"/>
            <a:ext cx="2658632" cy="523220"/>
          </a:xfrm>
          <a:prstGeom prst="rect">
            <a:avLst/>
          </a:prstGeom>
          <a:noFill/>
        </p:spPr>
        <p:txBody>
          <a:bodyPr wrap="square" rtlCol="0">
            <a:spAutoFit/>
          </a:bodyPr>
          <a:lstStyle/>
          <a:p>
            <a:pPr marL="514350" indent="-514350">
              <a:buAutoNum type="alphaUcPeriod" startAt="2"/>
            </a:pP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mỏng</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21" name="TextBox 20">
            <a:extLst>
              <a:ext uri="{FF2B5EF4-FFF2-40B4-BE49-F238E27FC236}">
                <a16:creationId xmlns:a16="http://schemas.microsoft.com/office/drawing/2014/main" id="{735B3A2E-EF52-43E8-FD5B-4060439CDD34}"/>
              </a:ext>
            </a:extLst>
          </p:cNvPr>
          <p:cNvSpPr txBox="1"/>
          <p:nvPr/>
        </p:nvSpPr>
        <p:spPr>
          <a:xfrm>
            <a:off x="6508357" y="1677955"/>
            <a:ext cx="3163086" cy="523220"/>
          </a:xfrm>
          <a:prstGeom prst="rect">
            <a:avLst/>
          </a:prstGeom>
          <a:noFill/>
        </p:spPr>
        <p:txBody>
          <a:bodyPr wrap="square" rtlCol="0">
            <a:spAutoFit/>
          </a:bodyPr>
          <a:lstStyle/>
          <a:p>
            <a:pPr marL="514350" indent="-514350">
              <a:buAutoNum type="alphaUcPeriod" startAt="3"/>
            </a:pP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sợi</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22" name="TextBox 21">
            <a:extLst>
              <a:ext uri="{FF2B5EF4-FFF2-40B4-BE49-F238E27FC236}">
                <a16:creationId xmlns:a16="http://schemas.microsoft.com/office/drawing/2014/main" id="{FE646294-D8D4-C2AF-0EC7-F2BE98BD04FA}"/>
              </a:ext>
            </a:extLst>
          </p:cNvPr>
          <p:cNvSpPr txBox="1"/>
          <p:nvPr/>
        </p:nvSpPr>
        <p:spPr>
          <a:xfrm>
            <a:off x="6508358" y="2445015"/>
            <a:ext cx="316308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sym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bột</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mịn</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23" name="TextBox 22">
            <a:extLst>
              <a:ext uri="{FF2B5EF4-FFF2-40B4-BE49-F238E27FC236}">
                <a16:creationId xmlns:a16="http://schemas.microsoft.com/office/drawing/2014/main" id="{6CE8494C-0583-E293-A93C-25DEA7151384}"/>
              </a:ext>
            </a:extLst>
          </p:cNvPr>
          <p:cNvSpPr txBox="1"/>
          <p:nvPr/>
        </p:nvSpPr>
        <p:spPr>
          <a:xfrm>
            <a:off x="595447" y="3448499"/>
            <a:ext cx="10941024"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Kích</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th</a:t>
            </a:r>
            <a:r>
              <a:rPr lang="vi-VN"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ớc</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hạt</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rắn</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nhỏ</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diện</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tích</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tiếp</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xúc</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Tốc</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độ</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phản</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ứng</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a:t>
            </a:r>
          </a:p>
        </p:txBody>
      </p:sp>
      <p:sp>
        <p:nvSpPr>
          <p:cNvPr id="24" name="Rectangle 23">
            <a:extLst>
              <a:ext uri="{FF2B5EF4-FFF2-40B4-BE49-F238E27FC236}">
                <a16:creationId xmlns:a16="http://schemas.microsoft.com/office/drawing/2014/main" id="{55D63EB6-AFF7-5CDC-79D9-0D521AA7D53A}"/>
              </a:ext>
            </a:extLst>
          </p:cNvPr>
          <p:cNvSpPr/>
          <p:nvPr/>
        </p:nvSpPr>
        <p:spPr>
          <a:xfrm>
            <a:off x="6502071" y="2475110"/>
            <a:ext cx="2028153" cy="523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5476956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AD165"/>
          </a:solidFill>
          <a:ln>
            <a:solidFill>
              <a:srgbClr val="FAD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 name="Rectangle 2">
            <a:extLst>
              <a:ext uri="{FF2B5EF4-FFF2-40B4-BE49-F238E27FC236}">
                <a16:creationId xmlns:a16="http://schemas.microsoft.com/office/drawing/2014/main" id="{A15DDD0A-FBC2-AFFF-6C68-BA8690975D68}"/>
              </a:ext>
            </a:extLst>
          </p:cNvPr>
          <p:cNvSpPr/>
          <p:nvPr/>
        </p:nvSpPr>
        <p:spPr>
          <a:xfrm>
            <a:off x="211393" y="221226"/>
            <a:ext cx="11769213" cy="6400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sym typeface="Times New Roman" panose="02020603050405020304" pitchFamily="18" charset="0"/>
            </a:endParaRPr>
          </a:p>
        </p:txBody>
      </p:sp>
      <p:grpSp>
        <p:nvGrpSpPr>
          <p:cNvPr id="12" name="组合 2502">
            <a:extLst>
              <a:ext uri="{FF2B5EF4-FFF2-40B4-BE49-F238E27FC236}">
                <a16:creationId xmlns:a16="http://schemas.microsoft.com/office/drawing/2014/main" id="{ED697FD1-81AF-3689-25BD-5DD969A0811E}"/>
              </a:ext>
            </a:extLst>
          </p:cNvPr>
          <p:cNvGrpSpPr/>
          <p:nvPr/>
        </p:nvGrpSpPr>
        <p:grpSpPr>
          <a:xfrm>
            <a:off x="3948355" y="3261626"/>
            <a:ext cx="682542" cy="461665"/>
            <a:chOff x="5288209" y="5014229"/>
            <a:chExt cx="682543" cy="461666"/>
          </a:xfrm>
        </p:grpSpPr>
        <p:sp>
          <p:nvSpPr>
            <p:cNvPr id="13" name="文本框 18">
              <a:extLst>
                <a:ext uri="{FF2B5EF4-FFF2-40B4-BE49-F238E27FC236}">
                  <a16:creationId xmlns:a16="http://schemas.microsoft.com/office/drawing/2014/main" id="{7A2A85B9-B084-AFEE-0B2A-C00B7015C308}"/>
                </a:ext>
              </a:extLst>
            </p:cNvPr>
            <p:cNvSpPr txBox="1"/>
            <p:nvPr/>
          </p:nvSpPr>
          <p:spPr>
            <a:xfrm>
              <a:off x="5288209" y="5014229"/>
              <a:ext cx="492444" cy="461666"/>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78</a:t>
              </a:r>
              <a:endParaRPr lang="zh-CN" altLang="en-US"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矩形 19">
              <a:extLst>
                <a:ext uri="{FF2B5EF4-FFF2-40B4-BE49-F238E27FC236}">
                  <a16:creationId xmlns:a16="http://schemas.microsoft.com/office/drawing/2014/main" id="{203E5740-266F-65F2-E926-0AE1A529458E}"/>
                </a:ext>
              </a:extLst>
            </p:cNvPr>
            <p:cNvSpPr/>
            <p:nvPr/>
          </p:nvSpPr>
          <p:spPr>
            <a:xfrm>
              <a:off x="5661052" y="5171693"/>
              <a:ext cx="309700" cy="261611"/>
            </a:xfrm>
            <a:prstGeom prst="rect">
              <a:avLst/>
            </a:prstGeom>
          </p:spPr>
          <p:txBody>
            <a:bodyPr wrap="none">
              <a:spAutoFit/>
            </a:bodyPr>
            <a:lstStyle/>
            <a:p>
              <a:pPr defTabSz="1219170" eaLnBrk="0" fontAlgn="base" hangingPunct="0">
                <a:spcBef>
                  <a:spcPct val="0"/>
                </a:spcBef>
                <a:spcAft>
                  <a:spcPct val="0"/>
                </a:spcAft>
              </a:pPr>
              <a:r>
                <a:rPr lang="en-US" altLang="zh-CN"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nvGrpSpPr>
          <p:cNvPr id="15" name="组合 2508">
            <a:extLst>
              <a:ext uri="{FF2B5EF4-FFF2-40B4-BE49-F238E27FC236}">
                <a16:creationId xmlns:a16="http://schemas.microsoft.com/office/drawing/2014/main" id="{5C490158-216F-260C-ECD7-758ACCA762D0}"/>
              </a:ext>
            </a:extLst>
          </p:cNvPr>
          <p:cNvGrpSpPr/>
          <p:nvPr/>
        </p:nvGrpSpPr>
        <p:grpSpPr>
          <a:xfrm>
            <a:off x="3338755" y="5538102"/>
            <a:ext cx="682542" cy="461665"/>
            <a:chOff x="5288209" y="5014229"/>
            <a:chExt cx="682543" cy="461666"/>
          </a:xfrm>
        </p:grpSpPr>
        <p:sp>
          <p:nvSpPr>
            <p:cNvPr id="16" name="文本框 24">
              <a:extLst>
                <a:ext uri="{FF2B5EF4-FFF2-40B4-BE49-F238E27FC236}">
                  <a16:creationId xmlns:a16="http://schemas.microsoft.com/office/drawing/2014/main" id="{BB26638F-FA3A-9EBF-A4D1-938C09C575D5}"/>
                </a:ext>
              </a:extLst>
            </p:cNvPr>
            <p:cNvSpPr txBox="1"/>
            <p:nvPr/>
          </p:nvSpPr>
          <p:spPr>
            <a:xfrm>
              <a:off x="5288209" y="5014229"/>
              <a:ext cx="492444" cy="461666"/>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49</a:t>
              </a:r>
              <a:endParaRPr lang="zh-CN" altLang="en-US"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 name="矩形 25">
              <a:extLst>
                <a:ext uri="{FF2B5EF4-FFF2-40B4-BE49-F238E27FC236}">
                  <a16:creationId xmlns:a16="http://schemas.microsoft.com/office/drawing/2014/main" id="{CE626117-3263-6830-CA44-45E49837BA34}"/>
                </a:ext>
              </a:extLst>
            </p:cNvPr>
            <p:cNvSpPr/>
            <p:nvPr/>
          </p:nvSpPr>
          <p:spPr>
            <a:xfrm>
              <a:off x="5661052" y="5171693"/>
              <a:ext cx="309700" cy="261611"/>
            </a:xfrm>
            <a:prstGeom prst="rect">
              <a:avLst/>
            </a:prstGeom>
          </p:spPr>
          <p:txBody>
            <a:bodyPr wrap="none">
              <a:spAutoFit/>
            </a:bodyPr>
            <a:lstStyle/>
            <a:p>
              <a:pPr defTabSz="1219170" eaLnBrk="0" fontAlgn="base" hangingPunct="0">
                <a:spcBef>
                  <a:spcPct val="0"/>
                </a:spcBef>
                <a:spcAft>
                  <a:spcPct val="0"/>
                </a:spcAft>
              </a:pPr>
              <a:r>
                <a:rPr lang="en-US" altLang="zh-CN"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sp>
        <p:nvSpPr>
          <p:cNvPr id="18" name="Rectangle 2">
            <a:extLst>
              <a:ext uri="{FF2B5EF4-FFF2-40B4-BE49-F238E27FC236}">
                <a16:creationId xmlns:a16="http://schemas.microsoft.com/office/drawing/2014/main" id="{622A4A00-E20B-04DA-2A71-BC9FD29BB3CB}"/>
              </a:ext>
            </a:extLst>
          </p:cNvPr>
          <p:cNvSpPr txBox="1">
            <a:spLocks noChangeArrowheads="1"/>
          </p:cNvSpPr>
          <p:nvPr/>
        </p:nvSpPr>
        <p:spPr>
          <a:xfrm>
            <a:off x="589738" y="445727"/>
            <a:ext cx="11247358" cy="867930"/>
          </a:xfrm>
          <a:prstGeom prst="rect">
            <a:avLst/>
          </a:prstGeom>
          <a:solidFill>
            <a:schemeClr val="accent4">
              <a:lumMod val="60000"/>
              <a:lumOff val="40000"/>
            </a:schemeClr>
          </a:solidFill>
          <a:ln w="12700" cap="flat" cmpd="sng" algn="ctr">
            <a:noFill/>
            <a:prstDash val="solid"/>
            <a:miter lim="800000"/>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defRPr/>
            </a:pPr>
            <a:r>
              <a:rPr lang="en-US" sz="2800" b="1"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2: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ảnh</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dưới</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minh</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họa</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ảnh</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hưởng</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yếu</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tố</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tới</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tốc</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phản</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ứng</a:t>
            </a:r>
            <a:r>
              <a:rPr lang="en-US" sz="2800" dirty="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a:t>
            </a:r>
          </a:p>
        </p:txBody>
      </p:sp>
      <p:pic>
        <p:nvPicPr>
          <p:cNvPr id="7170" name="Picture 2" descr="Factors that affect Reaction Rate – KİMYA AKADEMİ">
            <a:extLst>
              <a:ext uri="{FF2B5EF4-FFF2-40B4-BE49-F238E27FC236}">
                <a16:creationId xmlns:a16="http://schemas.microsoft.com/office/drawing/2014/main" id="{EC88BB81-6319-F9EC-E2B4-CE2468F55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47" y="2158139"/>
            <a:ext cx="6288065" cy="313030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C34EDF1D-E9FB-859B-DFF2-7FF7543E30DD}"/>
              </a:ext>
            </a:extLst>
          </p:cNvPr>
          <p:cNvSpPr txBox="1"/>
          <p:nvPr/>
        </p:nvSpPr>
        <p:spPr>
          <a:xfrm>
            <a:off x="858113" y="1905736"/>
            <a:ext cx="3701441" cy="2866169"/>
          </a:xfrm>
          <a:prstGeom prst="rect">
            <a:avLst/>
          </a:prstGeom>
          <a:noFill/>
        </p:spPr>
        <p:txBody>
          <a:bodyPr wrap="square">
            <a:spAutoFit/>
          </a:bodyPr>
          <a:lstStyle/>
          <a:p>
            <a:pPr>
              <a:lnSpc>
                <a:spcPct val="120000"/>
              </a:lnSpc>
              <a:spcBef>
                <a:spcPts val="600"/>
              </a:spcBef>
              <a:spcAft>
                <a:spcPts val="600"/>
              </a:spcAft>
            </a:pPr>
            <a:r>
              <a:rPr lang="en-US" sz="3200" b="1"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suất</a:t>
            </a:r>
            <a:endParaRPr lang="en-US" sz="3200" dirty="0">
              <a:latin typeface="Times New Roman" panose="02020603050405020304" pitchFamily="18" charset="0"/>
              <a:cs typeface="Times New Roman" panose="02020603050405020304" pitchFamily="18" charset="0"/>
            </a:endParaRPr>
          </a:p>
          <a:p>
            <a:pPr>
              <a:lnSpc>
                <a:spcPct val="120000"/>
              </a:lnSpc>
              <a:spcBef>
                <a:spcPts val="600"/>
              </a:spcBef>
              <a:spcAft>
                <a:spcPts val="600"/>
              </a:spcAft>
            </a:pPr>
            <a:r>
              <a:rPr lang="en-US" sz="3200" b="1"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endParaRPr lang="en-US" sz="3200" dirty="0">
              <a:latin typeface="Times New Roman" panose="02020603050405020304" pitchFamily="18" charset="0"/>
              <a:cs typeface="Times New Roman" panose="02020603050405020304" pitchFamily="18" charset="0"/>
            </a:endParaRPr>
          </a:p>
          <a:p>
            <a:pPr>
              <a:lnSpc>
                <a:spcPct val="120000"/>
              </a:lnSpc>
              <a:spcBef>
                <a:spcPts val="600"/>
              </a:spcBef>
              <a:spcAft>
                <a:spcPts val="600"/>
              </a:spcAft>
            </a:pPr>
            <a:r>
              <a:rPr lang="en-US" sz="3200" b="1"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endParaRPr lang="en-US" sz="3200" dirty="0">
              <a:latin typeface="Times New Roman" panose="02020603050405020304" pitchFamily="18" charset="0"/>
              <a:cs typeface="Times New Roman" panose="02020603050405020304" pitchFamily="18" charset="0"/>
            </a:endParaRPr>
          </a:p>
          <a:p>
            <a:pPr>
              <a:lnSpc>
                <a:spcPct val="120000"/>
              </a:lnSpc>
              <a:spcBef>
                <a:spcPts val="600"/>
              </a:spcBef>
              <a:spcAft>
                <a:spcPts val="600"/>
              </a:spcAft>
            </a:pPr>
            <a:r>
              <a:rPr lang="en-US" sz="3200" b="1"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Nồng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endParaRPr lang="en-US" sz="320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144F35E7-A068-28A4-2C45-226AFD51F13D}"/>
              </a:ext>
            </a:extLst>
          </p:cNvPr>
          <p:cNvSpPr/>
          <p:nvPr/>
        </p:nvSpPr>
        <p:spPr>
          <a:xfrm>
            <a:off x="786770" y="2736720"/>
            <a:ext cx="3844127" cy="523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4010077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arn(inVertical)">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AD165"/>
          </a:solidFill>
          <a:ln>
            <a:solidFill>
              <a:srgbClr val="FAD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 name="Rectangle 2">
            <a:extLst>
              <a:ext uri="{FF2B5EF4-FFF2-40B4-BE49-F238E27FC236}">
                <a16:creationId xmlns:a16="http://schemas.microsoft.com/office/drawing/2014/main" id="{A15DDD0A-FBC2-AFFF-6C68-BA8690975D68}"/>
              </a:ext>
            </a:extLst>
          </p:cNvPr>
          <p:cNvSpPr/>
          <p:nvPr/>
        </p:nvSpPr>
        <p:spPr>
          <a:xfrm>
            <a:off x="211393" y="221226"/>
            <a:ext cx="11769213" cy="6400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sym typeface="Times New Roman" panose="02020603050405020304" pitchFamily="18" charset="0"/>
            </a:endParaRPr>
          </a:p>
        </p:txBody>
      </p:sp>
      <p:grpSp>
        <p:nvGrpSpPr>
          <p:cNvPr id="12" name="组合 2502">
            <a:extLst>
              <a:ext uri="{FF2B5EF4-FFF2-40B4-BE49-F238E27FC236}">
                <a16:creationId xmlns:a16="http://schemas.microsoft.com/office/drawing/2014/main" id="{ED697FD1-81AF-3689-25BD-5DD969A0811E}"/>
              </a:ext>
            </a:extLst>
          </p:cNvPr>
          <p:cNvGrpSpPr/>
          <p:nvPr/>
        </p:nvGrpSpPr>
        <p:grpSpPr>
          <a:xfrm>
            <a:off x="3948355" y="3261626"/>
            <a:ext cx="682542" cy="461665"/>
            <a:chOff x="5288209" y="5014229"/>
            <a:chExt cx="682543" cy="461666"/>
          </a:xfrm>
        </p:grpSpPr>
        <p:sp>
          <p:nvSpPr>
            <p:cNvPr id="13" name="文本框 18">
              <a:extLst>
                <a:ext uri="{FF2B5EF4-FFF2-40B4-BE49-F238E27FC236}">
                  <a16:creationId xmlns:a16="http://schemas.microsoft.com/office/drawing/2014/main" id="{7A2A85B9-B084-AFEE-0B2A-C00B7015C308}"/>
                </a:ext>
              </a:extLst>
            </p:cNvPr>
            <p:cNvSpPr txBox="1"/>
            <p:nvPr/>
          </p:nvSpPr>
          <p:spPr>
            <a:xfrm>
              <a:off x="5288209" y="5014229"/>
              <a:ext cx="492444" cy="461666"/>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78</a:t>
              </a:r>
              <a:endParaRPr lang="zh-CN" altLang="en-US"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矩形 19">
              <a:extLst>
                <a:ext uri="{FF2B5EF4-FFF2-40B4-BE49-F238E27FC236}">
                  <a16:creationId xmlns:a16="http://schemas.microsoft.com/office/drawing/2014/main" id="{203E5740-266F-65F2-E926-0AE1A529458E}"/>
                </a:ext>
              </a:extLst>
            </p:cNvPr>
            <p:cNvSpPr/>
            <p:nvPr/>
          </p:nvSpPr>
          <p:spPr>
            <a:xfrm>
              <a:off x="5661052" y="5171693"/>
              <a:ext cx="309700" cy="261611"/>
            </a:xfrm>
            <a:prstGeom prst="rect">
              <a:avLst/>
            </a:prstGeom>
          </p:spPr>
          <p:txBody>
            <a:bodyPr wrap="none">
              <a:spAutoFit/>
            </a:bodyPr>
            <a:lstStyle/>
            <a:p>
              <a:pPr defTabSz="1219170" eaLnBrk="0" fontAlgn="base" hangingPunct="0">
                <a:spcBef>
                  <a:spcPct val="0"/>
                </a:spcBef>
                <a:spcAft>
                  <a:spcPct val="0"/>
                </a:spcAft>
              </a:pPr>
              <a:r>
                <a:rPr lang="en-US" altLang="zh-CN"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nvGrpSpPr>
          <p:cNvPr id="15" name="组合 2508">
            <a:extLst>
              <a:ext uri="{FF2B5EF4-FFF2-40B4-BE49-F238E27FC236}">
                <a16:creationId xmlns:a16="http://schemas.microsoft.com/office/drawing/2014/main" id="{5C490158-216F-260C-ECD7-758ACCA762D0}"/>
              </a:ext>
            </a:extLst>
          </p:cNvPr>
          <p:cNvGrpSpPr/>
          <p:nvPr/>
        </p:nvGrpSpPr>
        <p:grpSpPr>
          <a:xfrm>
            <a:off x="3338755" y="5538102"/>
            <a:ext cx="682542" cy="461665"/>
            <a:chOff x="5288209" y="5014229"/>
            <a:chExt cx="682543" cy="461666"/>
          </a:xfrm>
        </p:grpSpPr>
        <p:sp>
          <p:nvSpPr>
            <p:cNvPr id="16" name="文本框 24">
              <a:extLst>
                <a:ext uri="{FF2B5EF4-FFF2-40B4-BE49-F238E27FC236}">
                  <a16:creationId xmlns:a16="http://schemas.microsoft.com/office/drawing/2014/main" id="{BB26638F-FA3A-9EBF-A4D1-938C09C575D5}"/>
                </a:ext>
              </a:extLst>
            </p:cNvPr>
            <p:cNvSpPr txBox="1"/>
            <p:nvPr/>
          </p:nvSpPr>
          <p:spPr>
            <a:xfrm>
              <a:off x="5288209" y="5014229"/>
              <a:ext cx="492444" cy="461666"/>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49</a:t>
              </a:r>
              <a:endParaRPr lang="zh-CN" altLang="en-US"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 name="矩形 25">
              <a:extLst>
                <a:ext uri="{FF2B5EF4-FFF2-40B4-BE49-F238E27FC236}">
                  <a16:creationId xmlns:a16="http://schemas.microsoft.com/office/drawing/2014/main" id="{CE626117-3263-6830-CA44-45E49837BA34}"/>
                </a:ext>
              </a:extLst>
            </p:cNvPr>
            <p:cNvSpPr/>
            <p:nvPr/>
          </p:nvSpPr>
          <p:spPr>
            <a:xfrm>
              <a:off x="5661052" y="5171693"/>
              <a:ext cx="309700" cy="261611"/>
            </a:xfrm>
            <a:prstGeom prst="rect">
              <a:avLst/>
            </a:prstGeom>
          </p:spPr>
          <p:txBody>
            <a:bodyPr wrap="none">
              <a:spAutoFit/>
            </a:bodyPr>
            <a:lstStyle/>
            <a:p>
              <a:pPr defTabSz="1219170" eaLnBrk="0" fontAlgn="base" hangingPunct="0">
                <a:spcBef>
                  <a:spcPct val="0"/>
                </a:spcBef>
                <a:spcAft>
                  <a:spcPct val="0"/>
                </a:spcAft>
              </a:pPr>
              <a:r>
                <a:rPr lang="en-US" altLang="zh-CN"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sp>
        <p:nvSpPr>
          <p:cNvPr id="19" name="Rectangle 2">
            <a:extLst>
              <a:ext uri="{FF2B5EF4-FFF2-40B4-BE49-F238E27FC236}">
                <a16:creationId xmlns:a16="http://schemas.microsoft.com/office/drawing/2014/main" id="{2C619DFA-0135-942D-3D29-B28C5F0E651B}"/>
              </a:ext>
            </a:extLst>
          </p:cNvPr>
          <p:cNvSpPr txBox="1">
            <a:spLocks noChangeArrowheads="1"/>
          </p:cNvSpPr>
          <p:nvPr/>
        </p:nvSpPr>
        <p:spPr>
          <a:xfrm>
            <a:off x="387372" y="420693"/>
            <a:ext cx="5999360" cy="480131"/>
          </a:xfrm>
          <a:prstGeom prst="rect">
            <a:avLst/>
          </a:prstGeom>
          <a:solidFill>
            <a:schemeClr val="accent4">
              <a:lumMod val="60000"/>
              <a:lumOff val="40000"/>
            </a:schemeClr>
          </a:solidFill>
          <a:ln w="12700" cap="flat" cmpd="sng" algn="ctr">
            <a:noFill/>
            <a:prstDash val="solid"/>
            <a:miter lim="800000"/>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defRPr/>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3: </a:t>
            </a:r>
            <a:r>
              <a:rPr lang="en-US" sz="2800" dirty="0" err="1">
                <a:solidFill>
                  <a:schemeClr val="tx1"/>
                </a:solidFill>
                <a:latin typeface="Times New Roman" panose="02020603050405020304" pitchFamily="18" charset="0"/>
                <a:cs typeface="Times New Roman" panose="02020603050405020304" pitchFamily="18" charset="0"/>
              </a:rPr>
              <a:t>Phát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d</a:t>
            </a:r>
            <a:r>
              <a:rPr lang="vi-VN" sz="2800" dirty="0">
                <a:solidFill>
                  <a:schemeClr val="tx1"/>
                </a:solidFill>
                <a:latin typeface="Times New Roman" panose="02020603050405020304" pitchFamily="18" charset="0"/>
                <a:cs typeface="Times New Roman" panose="02020603050405020304" pitchFamily="18" charset="0"/>
              </a:rPr>
              <a:t>ư</a:t>
            </a:r>
            <a:r>
              <a:rPr lang="en-US" sz="2800" dirty="0" err="1">
                <a:solidFill>
                  <a:schemeClr val="tx1"/>
                </a:solidFill>
                <a:latin typeface="Times New Roman" panose="02020603050405020304" pitchFamily="18" charset="0"/>
                <a:cs typeface="Times New Roman" panose="02020603050405020304" pitchFamily="18" charset="0"/>
              </a:rPr>
              <a:t>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 ĐÚNG?</a:t>
            </a:r>
          </a:p>
        </p:txBody>
      </p:sp>
      <p:sp>
        <p:nvSpPr>
          <p:cNvPr id="20" name="TextBox 19">
            <a:extLst>
              <a:ext uri="{FF2B5EF4-FFF2-40B4-BE49-F238E27FC236}">
                <a16:creationId xmlns:a16="http://schemas.microsoft.com/office/drawing/2014/main" id="{9DF39052-5B4D-E77A-DC34-751EAAE49140}"/>
              </a:ext>
            </a:extLst>
          </p:cNvPr>
          <p:cNvSpPr txBox="1"/>
          <p:nvPr/>
        </p:nvSpPr>
        <p:spPr>
          <a:xfrm>
            <a:off x="278410" y="948449"/>
            <a:ext cx="11643472" cy="954107"/>
          </a:xfrm>
          <a:prstGeom prst="rect">
            <a:avLst/>
          </a:prstGeom>
          <a:noFill/>
        </p:spPr>
        <p:txBody>
          <a:bodyPr wrap="square" rtlCol="0">
            <a:spAutoFit/>
          </a:bodyPr>
          <a:lstStyle/>
          <a:p>
            <a:pPr marL="514350" marR="0" lvl="0" indent="-514350" algn="l" defTabSz="914400" rtl="0" eaLnBrk="0" fontAlgn="base" latinLnBrk="0" hangingPunct="0">
              <a:lnSpc>
                <a:spcPct val="100000"/>
              </a:lnSpc>
              <a:spcBef>
                <a:spcPct val="0"/>
              </a:spcBef>
              <a:spcAft>
                <a:spcPct val="0"/>
              </a:spcAft>
              <a:buClrTx/>
              <a:buSzTx/>
              <a:buFontTx/>
              <a:buAutoNum type="alphaUcPeriod"/>
              <a:tabLst/>
              <a:defRPr/>
            </a:pP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Bất</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cứ</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phản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chỉ</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vận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dụng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đ</a:t>
            </a:r>
            <a:r>
              <a:rPr kumimoji="0" lang="vi-VN"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ư</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ợc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yếu</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tố</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ảnh</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h</a:t>
            </a:r>
            <a:r>
              <a:rPr kumimoji="0" lang="vi-VN"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ư</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ởng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tốc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độ</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phản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tăng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tốc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độ</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phản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21" name="TextBox 20">
            <a:extLst>
              <a:ext uri="{FF2B5EF4-FFF2-40B4-BE49-F238E27FC236}">
                <a16:creationId xmlns:a16="http://schemas.microsoft.com/office/drawing/2014/main" id="{C666FC41-4AB8-3F98-FD7F-867025377666}"/>
              </a:ext>
            </a:extLst>
          </p:cNvPr>
          <p:cNvSpPr txBox="1"/>
          <p:nvPr/>
        </p:nvSpPr>
        <p:spPr>
          <a:xfrm>
            <a:off x="290286" y="2016438"/>
            <a:ext cx="11783995" cy="954107"/>
          </a:xfrm>
          <a:prstGeom prst="rect">
            <a:avLst/>
          </a:prstGeom>
          <a:noFill/>
        </p:spPr>
        <p:txBody>
          <a:bodyPr wrap="none" rtlCol="0">
            <a:spAutoFit/>
          </a:bodyPr>
          <a:lstStyle/>
          <a:p>
            <a:pPr marL="514350" marR="0" lvl="0" indent="-514350" algn="l" defTabSz="914400" rtl="0" eaLnBrk="0" fontAlgn="base" latinLnBrk="0" hangingPunct="0">
              <a:lnSpc>
                <a:spcPct val="100000"/>
              </a:lnSpc>
              <a:spcBef>
                <a:spcPct val="0"/>
              </a:spcBef>
              <a:spcAft>
                <a:spcPct val="0"/>
              </a:spcAft>
              <a:buClrTx/>
              <a:buSzTx/>
              <a:buFontTx/>
              <a:buAutoNum type="alphaUcPeriod" startAt="2"/>
              <a:tabLst/>
              <a:defRPr/>
            </a:pP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Bất</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cứ</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phản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phải</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vận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dụng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đủ</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yếu</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tố</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ảnh</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h</a:t>
            </a:r>
            <a:r>
              <a:rPr kumimoji="0" lang="vi-VN"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ư</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ởng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tốc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độ</a:t>
            </a:r>
            <a:endPar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phản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mới</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tăng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đ</a:t>
            </a:r>
            <a:r>
              <a:rPr kumimoji="0" lang="vi-VN"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ư</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ợc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tốc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độ</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phản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22" name="TextBox 21">
            <a:extLst>
              <a:ext uri="{FF2B5EF4-FFF2-40B4-BE49-F238E27FC236}">
                <a16:creationId xmlns:a16="http://schemas.microsoft.com/office/drawing/2014/main" id="{D059F9C5-A2C3-5D84-DEAE-5251E94B1497}"/>
              </a:ext>
            </a:extLst>
          </p:cNvPr>
          <p:cNvSpPr txBox="1"/>
          <p:nvPr/>
        </p:nvSpPr>
        <p:spPr>
          <a:xfrm>
            <a:off x="387372" y="3220714"/>
            <a:ext cx="11779187" cy="954107"/>
          </a:xfrm>
          <a:prstGeom prst="rect">
            <a:avLst/>
          </a:prstGeom>
          <a:noFill/>
        </p:spPr>
        <p:txBody>
          <a:bodyPr wrap="none" rtlCol="0">
            <a:spAutoFit/>
          </a:bodyPr>
          <a:lstStyle/>
          <a:p>
            <a:pPr marL="514350" marR="0" lvl="0" indent="-514350" algn="l" defTabSz="914400" rtl="0" eaLnBrk="0" fontAlgn="base" latinLnBrk="0" hangingPunct="0">
              <a:lnSpc>
                <a:spcPct val="100000"/>
              </a:lnSpc>
              <a:spcBef>
                <a:spcPct val="0"/>
              </a:spcBef>
              <a:spcAft>
                <a:spcPct val="0"/>
              </a:spcAft>
              <a:buClrTx/>
              <a:buSzTx/>
              <a:buFontTx/>
              <a:buAutoNum type="alphaUcPeriod" startAt="3"/>
              <a:tabLst/>
              <a:defRPr/>
            </a:pP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Tùy</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theo</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phản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mà</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vận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dụng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hay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tất</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cả</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yếu</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tố</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ảnh</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h</a:t>
            </a:r>
            <a:r>
              <a:rPr kumimoji="0" lang="vi-VN"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ư</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ởng</a:t>
            </a:r>
            <a:endPar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tốc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độ</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phản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tăng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tốc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độ</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phản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23" name="TextBox 22">
            <a:extLst>
              <a:ext uri="{FF2B5EF4-FFF2-40B4-BE49-F238E27FC236}">
                <a16:creationId xmlns:a16="http://schemas.microsoft.com/office/drawing/2014/main" id="{821F025F-67D9-3647-3209-2503491BE5B1}"/>
              </a:ext>
            </a:extLst>
          </p:cNvPr>
          <p:cNvSpPr txBox="1"/>
          <p:nvPr/>
        </p:nvSpPr>
        <p:spPr>
          <a:xfrm>
            <a:off x="290286" y="4444695"/>
            <a:ext cx="1049518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Bất</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cứ</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phản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cần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chất</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xúc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tác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tăng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tốc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độ</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phản</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ứng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26" name="Rectangle 25">
            <a:extLst>
              <a:ext uri="{FF2B5EF4-FFF2-40B4-BE49-F238E27FC236}">
                <a16:creationId xmlns:a16="http://schemas.microsoft.com/office/drawing/2014/main" id="{625E3EC4-AB0E-4757-AC7C-13CF6EE660C3}"/>
              </a:ext>
            </a:extLst>
          </p:cNvPr>
          <p:cNvSpPr/>
          <p:nvPr/>
        </p:nvSpPr>
        <p:spPr>
          <a:xfrm>
            <a:off x="337134" y="3155807"/>
            <a:ext cx="11643472" cy="10769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7330163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AD165"/>
          </a:solidFill>
          <a:ln>
            <a:solidFill>
              <a:srgbClr val="FAD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 name="Rectangle 2">
            <a:extLst>
              <a:ext uri="{FF2B5EF4-FFF2-40B4-BE49-F238E27FC236}">
                <a16:creationId xmlns:a16="http://schemas.microsoft.com/office/drawing/2014/main" id="{A15DDD0A-FBC2-AFFF-6C68-BA8690975D68}"/>
              </a:ext>
            </a:extLst>
          </p:cNvPr>
          <p:cNvSpPr/>
          <p:nvPr/>
        </p:nvSpPr>
        <p:spPr>
          <a:xfrm>
            <a:off x="211393" y="167789"/>
            <a:ext cx="11769213" cy="6400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sym typeface="Times New Roman" panose="02020603050405020304" pitchFamily="18" charset="0"/>
            </a:endParaRPr>
          </a:p>
        </p:txBody>
      </p:sp>
      <p:grpSp>
        <p:nvGrpSpPr>
          <p:cNvPr id="12" name="组合 2502">
            <a:extLst>
              <a:ext uri="{FF2B5EF4-FFF2-40B4-BE49-F238E27FC236}">
                <a16:creationId xmlns:a16="http://schemas.microsoft.com/office/drawing/2014/main" id="{ED697FD1-81AF-3689-25BD-5DD969A0811E}"/>
              </a:ext>
            </a:extLst>
          </p:cNvPr>
          <p:cNvGrpSpPr/>
          <p:nvPr/>
        </p:nvGrpSpPr>
        <p:grpSpPr>
          <a:xfrm>
            <a:off x="3948355" y="3261626"/>
            <a:ext cx="682542" cy="461665"/>
            <a:chOff x="5288209" y="5014229"/>
            <a:chExt cx="682543" cy="461666"/>
          </a:xfrm>
        </p:grpSpPr>
        <p:sp>
          <p:nvSpPr>
            <p:cNvPr id="13" name="文本框 18">
              <a:extLst>
                <a:ext uri="{FF2B5EF4-FFF2-40B4-BE49-F238E27FC236}">
                  <a16:creationId xmlns:a16="http://schemas.microsoft.com/office/drawing/2014/main" id="{7A2A85B9-B084-AFEE-0B2A-C00B7015C308}"/>
                </a:ext>
              </a:extLst>
            </p:cNvPr>
            <p:cNvSpPr txBox="1"/>
            <p:nvPr/>
          </p:nvSpPr>
          <p:spPr>
            <a:xfrm>
              <a:off x="5288209" y="5014229"/>
              <a:ext cx="492444" cy="461666"/>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78</a:t>
              </a:r>
              <a:endParaRPr lang="zh-CN" altLang="en-US"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矩形 19">
              <a:extLst>
                <a:ext uri="{FF2B5EF4-FFF2-40B4-BE49-F238E27FC236}">
                  <a16:creationId xmlns:a16="http://schemas.microsoft.com/office/drawing/2014/main" id="{203E5740-266F-65F2-E926-0AE1A529458E}"/>
                </a:ext>
              </a:extLst>
            </p:cNvPr>
            <p:cNvSpPr/>
            <p:nvPr/>
          </p:nvSpPr>
          <p:spPr>
            <a:xfrm>
              <a:off x="5661052" y="5171693"/>
              <a:ext cx="309700" cy="261611"/>
            </a:xfrm>
            <a:prstGeom prst="rect">
              <a:avLst/>
            </a:prstGeom>
          </p:spPr>
          <p:txBody>
            <a:bodyPr wrap="none">
              <a:spAutoFit/>
            </a:bodyPr>
            <a:lstStyle/>
            <a:p>
              <a:pPr defTabSz="1219170" eaLnBrk="0" fontAlgn="base" hangingPunct="0">
                <a:spcBef>
                  <a:spcPct val="0"/>
                </a:spcBef>
                <a:spcAft>
                  <a:spcPct val="0"/>
                </a:spcAft>
              </a:pPr>
              <a:r>
                <a:rPr lang="en-US" altLang="zh-CN"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nvGrpSpPr>
          <p:cNvPr id="15" name="组合 2508">
            <a:extLst>
              <a:ext uri="{FF2B5EF4-FFF2-40B4-BE49-F238E27FC236}">
                <a16:creationId xmlns:a16="http://schemas.microsoft.com/office/drawing/2014/main" id="{5C490158-216F-260C-ECD7-758ACCA762D0}"/>
              </a:ext>
            </a:extLst>
          </p:cNvPr>
          <p:cNvGrpSpPr/>
          <p:nvPr/>
        </p:nvGrpSpPr>
        <p:grpSpPr>
          <a:xfrm>
            <a:off x="3338755" y="5538102"/>
            <a:ext cx="682542" cy="461665"/>
            <a:chOff x="5288209" y="5014229"/>
            <a:chExt cx="682543" cy="461666"/>
          </a:xfrm>
        </p:grpSpPr>
        <p:sp>
          <p:nvSpPr>
            <p:cNvPr id="16" name="文本框 24">
              <a:extLst>
                <a:ext uri="{FF2B5EF4-FFF2-40B4-BE49-F238E27FC236}">
                  <a16:creationId xmlns:a16="http://schemas.microsoft.com/office/drawing/2014/main" id="{BB26638F-FA3A-9EBF-A4D1-938C09C575D5}"/>
                </a:ext>
              </a:extLst>
            </p:cNvPr>
            <p:cNvSpPr txBox="1"/>
            <p:nvPr/>
          </p:nvSpPr>
          <p:spPr>
            <a:xfrm>
              <a:off x="5288209" y="5014229"/>
              <a:ext cx="492444" cy="461666"/>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49</a:t>
              </a:r>
              <a:endParaRPr lang="zh-CN" altLang="en-US"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 name="矩形 25">
              <a:extLst>
                <a:ext uri="{FF2B5EF4-FFF2-40B4-BE49-F238E27FC236}">
                  <a16:creationId xmlns:a16="http://schemas.microsoft.com/office/drawing/2014/main" id="{CE626117-3263-6830-CA44-45E49837BA34}"/>
                </a:ext>
              </a:extLst>
            </p:cNvPr>
            <p:cNvSpPr/>
            <p:nvPr/>
          </p:nvSpPr>
          <p:spPr>
            <a:xfrm>
              <a:off x="5661052" y="5171693"/>
              <a:ext cx="309700" cy="261611"/>
            </a:xfrm>
            <a:prstGeom prst="rect">
              <a:avLst/>
            </a:prstGeom>
          </p:spPr>
          <p:txBody>
            <a:bodyPr wrap="none">
              <a:spAutoFit/>
            </a:bodyPr>
            <a:lstStyle/>
            <a:p>
              <a:pPr defTabSz="1219170" eaLnBrk="0" fontAlgn="base" hangingPunct="0">
                <a:spcBef>
                  <a:spcPct val="0"/>
                </a:spcBef>
                <a:spcAft>
                  <a:spcPct val="0"/>
                </a:spcAft>
              </a:pPr>
              <a:r>
                <a:rPr lang="en-US" altLang="zh-CN"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sp>
        <p:nvSpPr>
          <p:cNvPr id="10" name="Rectangle 2">
            <a:extLst>
              <a:ext uri="{FF2B5EF4-FFF2-40B4-BE49-F238E27FC236}">
                <a16:creationId xmlns:a16="http://schemas.microsoft.com/office/drawing/2014/main" id="{09C6261F-112F-532B-1A1F-982D75545247}"/>
              </a:ext>
            </a:extLst>
          </p:cNvPr>
          <p:cNvSpPr txBox="1">
            <a:spLocks noChangeArrowheads="1"/>
          </p:cNvSpPr>
          <p:nvPr/>
        </p:nvSpPr>
        <p:spPr>
          <a:xfrm>
            <a:off x="381001" y="431334"/>
            <a:ext cx="11049000" cy="867930"/>
          </a:xfrm>
          <a:prstGeom prst="rect">
            <a:avLst/>
          </a:prstGeom>
          <a:solidFill>
            <a:schemeClr val="accent4">
              <a:lumMod val="60000"/>
              <a:lumOff val="40000"/>
            </a:schemeClr>
          </a:solidFill>
          <a:ln w="12700" cap="flat" cmpd="sng" algn="ctr">
            <a:noFill/>
            <a:prstDash val="solid"/>
            <a:miter lim="800000"/>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defRPr/>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4: </a:t>
            </a:r>
            <a:r>
              <a:rPr lang="en-US" sz="2800" dirty="0">
                <a:solidFill>
                  <a:schemeClr val="tx1"/>
                </a:solidFill>
                <a:latin typeface="Times New Roman" panose="02020603050405020304" pitchFamily="18" charset="0"/>
                <a:cs typeface="Times New Roman" panose="02020603050405020304" pitchFamily="18" charset="0"/>
              </a:rPr>
              <a:t>Khi </a:t>
            </a:r>
            <a:r>
              <a:rPr lang="en-US" sz="2800" dirty="0" err="1">
                <a:solidFill>
                  <a:schemeClr val="tx1"/>
                </a:solidFill>
                <a:latin typeface="Times New Roman" panose="02020603050405020304" pitchFamily="18" charset="0"/>
                <a:cs typeface="Times New Roman" panose="02020603050405020304" pitchFamily="18" charset="0"/>
              </a:rPr>
              <a:t>đốt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nhóm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lò</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 KHÔNG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cháy</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BAAC8637-4FFF-266B-B225-FDB7D3903E94}"/>
              </a:ext>
            </a:extLst>
          </p:cNvPr>
          <p:cNvSpPr txBox="1"/>
          <p:nvPr/>
        </p:nvSpPr>
        <p:spPr>
          <a:xfrm>
            <a:off x="363565" y="1624277"/>
            <a:ext cx="3502882" cy="523220"/>
          </a:xfrm>
          <a:prstGeom prst="rect">
            <a:avLst/>
          </a:prstGeom>
          <a:noFill/>
        </p:spPr>
        <p:txBody>
          <a:bodyPr wrap="none" rtlCol="0">
            <a:spAutoFit/>
          </a:bodyPr>
          <a:lstStyle/>
          <a:p>
            <a:pPr marL="514350" marR="0" lvl="0" indent="-514350" algn="l" defTabSz="914400" rtl="0" eaLnBrk="0" fontAlgn="base" latinLnBrk="0" hangingPunct="0">
              <a:lnSpc>
                <a:spcPct val="100000"/>
              </a:lnSpc>
              <a:spcBef>
                <a:spcPct val="0"/>
              </a:spcBef>
              <a:spcAft>
                <a:spcPct val="0"/>
              </a:spcAft>
              <a:buClrTx/>
              <a:buSzTx/>
              <a:buFontTx/>
              <a:buAutoNum type="alphaUcPeriod"/>
              <a:tabLst/>
              <a:defRPr/>
            </a:pP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Chẻ</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nhỏ</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thanh</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củi</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18" name="TextBox 17">
            <a:extLst>
              <a:ext uri="{FF2B5EF4-FFF2-40B4-BE49-F238E27FC236}">
                <a16:creationId xmlns:a16="http://schemas.microsoft.com/office/drawing/2014/main" id="{9752C1D2-68A6-6DA2-96DE-953568841C9C}"/>
              </a:ext>
            </a:extLst>
          </p:cNvPr>
          <p:cNvSpPr txBox="1"/>
          <p:nvPr/>
        </p:nvSpPr>
        <p:spPr>
          <a:xfrm>
            <a:off x="402176" y="2300085"/>
            <a:ext cx="3015569" cy="523220"/>
          </a:xfrm>
          <a:prstGeom prst="rect">
            <a:avLst/>
          </a:prstGeom>
          <a:noFill/>
        </p:spPr>
        <p:txBody>
          <a:bodyPr wrap="none" rtlCol="0">
            <a:spAutoFit/>
          </a:bodyPr>
          <a:lstStyle/>
          <a:p>
            <a:pPr marL="514350" marR="0" lvl="0" indent="-514350" algn="l" defTabSz="914400" rtl="0" eaLnBrk="0" fontAlgn="base" latinLnBrk="0" hangingPunct="0">
              <a:lnSpc>
                <a:spcPct val="100000"/>
              </a:lnSpc>
              <a:spcBef>
                <a:spcPct val="0"/>
              </a:spcBef>
              <a:spcAft>
                <a:spcPct val="0"/>
              </a:spcAft>
              <a:buClrTx/>
              <a:buSzTx/>
              <a:buFontTx/>
              <a:buAutoNum type="alphaUcPeriod" startAt="2"/>
              <a:tabLst/>
              <a:defRPr/>
            </a:pP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Quạt</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gió</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lò</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19" name="TextBox 18">
            <a:extLst>
              <a:ext uri="{FF2B5EF4-FFF2-40B4-BE49-F238E27FC236}">
                <a16:creationId xmlns:a16="http://schemas.microsoft.com/office/drawing/2014/main" id="{B624F034-2D94-9344-219D-3BFF6A403493}"/>
              </a:ext>
            </a:extLst>
          </p:cNvPr>
          <p:cNvSpPr txBox="1"/>
          <p:nvPr/>
        </p:nvSpPr>
        <p:spPr>
          <a:xfrm>
            <a:off x="402176" y="3055288"/>
            <a:ext cx="6800481" cy="523220"/>
          </a:xfrm>
          <a:prstGeom prst="rect">
            <a:avLst/>
          </a:prstGeom>
          <a:noFill/>
        </p:spPr>
        <p:txBody>
          <a:bodyPr wrap="square" rtlCol="0">
            <a:spAutoFit/>
          </a:bodyPr>
          <a:lstStyle/>
          <a:p>
            <a:pPr marL="514350" marR="0" lvl="0" indent="-514350" algn="l" defTabSz="914400" rtl="0" eaLnBrk="0" fontAlgn="base" latinLnBrk="0" hangingPunct="0">
              <a:lnSpc>
                <a:spcPct val="100000"/>
              </a:lnSpc>
              <a:spcBef>
                <a:spcPct val="0"/>
              </a:spcBef>
              <a:spcAft>
                <a:spcPct val="0"/>
              </a:spcAft>
              <a:buClrTx/>
              <a:buSzTx/>
              <a:buFontTx/>
              <a:buAutoNum type="alphaUcPeriod" startAt="3"/>
              <a:tabLst/>
              <a:defRPr/>
            </a:pP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Xếp</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tạo</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khoảng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trống</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giữa</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thanh</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củi</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20" name="TextBox 19">
            <a:extLst>
              <a:ext uri="{FF2B5EF4-FFF2-40B4-BE49-F238E27FC236}">
                <a16:creationId xmlns:a16="http://schemas.microsoft.com/office/drawing/2014/main" id="{D6E199B6-D13E-7437-CBBC-3AA29212C9F2}"/>
              </a:ext>
            </a:extLst>
          </p:cNvPr>
          <p:cNvSpPr txBox="1"/>
          <p:nvPr/>
        </p:nvSpPr>
        <p:spPr>
          <a:xfrm>
            <a:off x="402176" y="3824162"/>
            <a:ext cx="5899372"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Xếp</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thanh</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củi</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sát</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chặt</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nhau</a:t>
            </a: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pic>
        <p:nvPicPr>
          <p:cNvPr id="21" name="Picture 2" descr="Nằm mơ thấy bếp lửa đánh con mấy? điềm báo gì?, chiêm bao thấy bếp lửa">
            <a:extLst>
              <a:ext uri="{FF2B5EF4-FFF2-40B4-BE49-F238E27FC236}">
                <a16:creationId xmlns:a16="http://schemas.microsoft.com/office/drawing/2014/main" id="{7E19519E-851B-01B2-F598-8CA72ED9A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423" y="1823914"/>
            <a:ext cx="3770709" cy="242402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C79FBAF9-A2F2-46CF-658D-4A1FE26524B9}"/>
              </a:ext>
            </a:extLst>
          </p:cNvPr>
          <p:cNvSpPr/>
          <p:nvPr/>
        </p:nvSpPr>
        <p:spPr>
          <a:xfrm>
            <a:off x="402176" y="3824162"/>
            <a:ext cx="5899372" cy="523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66"/>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28604889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8" grpId="0"/>
      <p:bldP spid="19" grpId="0"/>
      <p:bldP spid="20"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AD165"/>
          </a:solidFill>
          <a:ln>
            <a:solidFill>
              <a:srgbClr val="FAD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 name="Rectangle 2">
            <a:extLst>
              <a:ext uri="{FF2B5EF4-FFF2-40B4-BE49-F238E27FC236}">
                <a16:creationId xmlns:a16="http://schemas.microsoft.com/office/drawing/2014/main" id="{A15DDD0A-FBC2-AFFF-6C68-BA8690975D68}"/>
              </a:ext>
            </a:extLst>
          </p:cNvPr>
          <p:cNvSpPr/>
          <p:nvPr/>
        </p:nvSpPr>
        <p:spPr>
          <a:xfrm>
            <a:off x="211393" y="187875"/>
            <a:ext cx="11769213" cy="6400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0" name="Rectangle 2">
            <a:extLst>
              <a:ext uri="{FF2B5EF4-FFF2-40B4-BE49-F238E27FC236}">
                <a16:creationId xmlns:a16="http://schemas.microsoft.com/office/drawing/2014/main" id="{99D43FC4-7B38-7993-A6CE-1F82491BC8A6}"/>
              </a:ext>
            </a:extLst>
          </p:cNvPr>
          <p:cNvSpPr txBox="1">
            <a:spLocks noChangeArrowheads="1"/>
          </p:cNvSpPr>
          <p:nvPr/>
        </p:nvSpPr>
        <p:spPr>
          <a:xfrm>
            <a:off x="444476" y="636305"/>
            <a:ext cx="9311194" cy="480131"/>
          </a:xfrm>
          <a:prstGeom prst="rect">
            <a:avLst/>
          </a:prstGeom>
          <a:solidFill>
            <a:schemeClr val="accent4">
              <a:lumMod val="60000"/>
              <a:lumOff val="40000"/>
            </a:schemeClr>
          </a:solidFill>
          <a:ln w="12700" cap="flat" cmpd="sng" algn="ctr">
            <a:noFill/>
            <a:prstDash val="solid"/>
            <a:miter lim="800000"/>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defRPr/>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5: </a:t>
            </a:r>
            <a:r>
              <a:rPr lang="en-US" sz="2800" dirty="0">
                <a:solidFill>
                  <a:schemeClr val="tx1"/>
                </a:solidFill>
                <a:latin typeface="Times New Roman" panose="02020603050405020304" pitchFamily="18" charset="0"/>
                <a:cs typeface="Times New Roman" panose="02020603050405020304" pitchFamily="18" charset="0"/>
              </a:rPr>
              <a:t>So </a:t>
            </a:r>
            <a:r>
              <a:rPr lang="en-US" sz="2800" dirty="0" err="1">
                <a:solidFill>
                  <a:schemeClr val="tx1"/>
                </a:solidFill>
                <a:latin typeface="Times New Roman" panose="02020603050405020304" pitchFamily="18" charset="0"/>
                <a:cs typeface="Times New Roman" panose="02020603050405020304" pitchFamily="18" charset="0"/>
              </a:rPr>
              <a:t>sánh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cặp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a:t>
            </a:r>
          </a:p>
        </p:txBody>
      </p:sp>
      <p:graphicFrame>
        <p:nvGraphicFramePr>
          <p:cNvPr id="19" name="Table 15">
            <a:extLst>
              <a:ext uri="{FF2B5EF4-FFF2-40B4-BE49-F238E27FC236}">
                <a16:creationId xmlns:a16="http://schemas.microsoft.com/office/drawing/2014/main" id="{F165443C-6ED6-0881-3559-72844B2A548E}"/>
              </a:ext>
            </a:extLst>
          </p:cNvPr>
          <p:cNvGraphicFramePr>
            <a:graphicFrameLocks noGrp="1"/>
          </p:cNvGraphicFramePr>
          <p:nvPr>
            <p:extLst>
              <p:ext uri="{D42A27DB-BD31-4B8C-83A1-F6EECF244321}">
                <p14:modId xmlns:p14="http://schemas.microsoft.com/office/powerpoint/2010/main" val="2729658730"/>
              </p:ext>
            </p:extLst>
          </p:nvPr>
        </p:nvGraphicFramePr>
        <p:xfrm>
          <a:off x="484518" y="1439347"/>
          <a:ext cx="11379464" cy="4482705"/>
        </p:xfrm>
        <a:graphic>
          <a:graphicData uri="http://schemas.openxmlformats.org/drawingml/2006/table">
            <a:tbl>
              <a:tblPr firstRow="1" bandRow="1">
                <a:tableStyleId>{5C22544A-7EE6-4342-B048-85BDC9FD1C3A}</a:tableStyleId>
              </a:tblPr>
              <a:tblGrid>
                <a:gridCol w="4841488">
                  <a:extLst>
                    <a:ext uri="{9D8B030D-6E8A-4147-A177-3AD203B41FA5}">
                      <a16:colId xmlns:a16="http://schemas.microsoft.com/office/drawing/2014/main" val="233922919"/>
                    </a:ext>
                  </a:extLst>
                </a:gridCol>
                <a:gridCol w="4841488">
                  <a:extLst>
                    <a:ext uri="{9D8B030D-6E8A-4147-A177-3AD203B41FA5}">
                      <a16:colId xmlns:a16="http://schemas.microsoft.com/office/drawing/2014/main" val="2276520332"/>
                    </a:ext>
                  </a:extLst>
                </a:gridCol>
                <a:gridCol w="1696488">
                  <a:extLst>
                    <a:ext uri="{9D8B030D-6E8A-4147-A177-3AD203B41FA5}">
                      <a16:colId xmlns:a16="http://schemas.microsoft.com/office/drawing/2014/main" val="2083570553"/>
                    </a:ext>
                  </a:extLst>
                </a:gridCol>
              </a:tblGrid>
              <a:tr h="703185">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Thí</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nghiệm</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800" b="0" dirty="0">
                        <a:solidFill>
                          <a:srgbClr val="FFFFFF"/>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sz="2800" b="0" cap="none" spc="0">
                          <a:ln w="0"/>
                          <a:solidFill>
                            <a:schemeClr val="tx1"/>
                          </a:solidFill>
                          <a:effectLst>
                            <a:outerShdw blurRad="38100" dist="19050" dir="2700000" algn="tl" rotWithShape="0">
                              <a:schemeClr val="dk1">
                                <a:alpha val="40000"/>
                              </a:schemeClr>
                            </a:outerShdw>
                          </a:effectLst>
                        </a:rPr>
                        <a:t>Kết quả</a:t>
                      </a:r>
                      <a:endParaRPr lang="en-US" sz="280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26856123"/>
                  </a:ext>
                </a:extLst>
              </a:tr>
              <a:tr h="76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 </a:t>
                      </a:r>
                      <a:r>
                        <a:rPr lang="en-US" sz="2800" b="0" cap="none" spc="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Bột</a:t>
                      </a:r>
                      <a:r>
                        <a:rPr lang="en-US" sz="28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Fe    </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dd HCl 0,1M ở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nhiệt</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t>
                      </a:r>
                      <a:r>
                        <a:rPr lang="vi-VN"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ờng</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1b. </a:t>
                      </a:r>
                      <a:r>
                        <a:rPr lang="en-US" sz="2800" b="0" cap="none" spc="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Bột</a:t>
                      </a:r>
                      <a:r>
                        <a:rPr lang="en-US" sz="28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Fe    </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dd HCl 2M ở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nhiệt</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t>
                      </a:r>
                      <a:r>
                        <a:rPr lang="vi-VN"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ờng</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endParaRPr lang="en-US" sz="280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661045639"/>
                  </a:ext>
                </a:extLst>
              </a:tr>
              <a:tr h="492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Lá</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Al + dd NaOH 2M ở 50</a:t>
                      </a:r>
                      <a:r>
                        <a:rPr lang="en-US" sz="2800" b="0" cap="none" spc="0"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2b.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Lá</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Al+ dd NaOH 2M ở 25</a:t>
                      </a:r>
                      <a:r>
                        <a:rPr lang="en-US" sz="2800" b="0" cap="none" spc="0"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endParaRPr lang="en-US" sz="280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923819832"/>
                  </a:ext>
                </a:extLst>
              </a:tr>
              <a:tr h="660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a:t>
                      </a:r>
                      <a:r>
                        <a:rPr lang="en-US" sz="28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Zn </a:t>
                      </a:r>
                      <a:r>
                        <a:rPr lang="en-US" sz="2800" b="0" cap="none" spc="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hạt</a:t>
                      </a:r>
                      <a:r>
                        <a:rPr lang="en-US" sz="28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dd HCl 1M ở 25</a:t>
                      </a:r>
                      <a:r>
                        <a:rPr lang="en-US" sz="2800" b="0" cap="none" spc="0"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3b</a:t>
                      </a:r>
                      <a:r>
                        <a:rPr lang="en-US" sz="28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Zn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bột</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dd HCl 1M ở 25</a:t>
                      </a:r>
                      <a:r>
                        <a:rPr lang="en-US" sz="2800" b="0" cap="none" spc="0"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endParaRPr lang="en-US" sz="2800" b="0" cap="none" spc="0">
                        <a:ln w="0"/>
                        <a:solidFill>
                          <a:schemeClr val="tx1"/>
                        </a:solidFill>
                        <a:effectLst>
                          <a:outerShdw blurRad="38100" dist="19050" dir="2700000" algn="tl" rotWithShape="0">
                            <a:schemeClr val="dk1">
                              <a:alpha val="40000"/>
                            </a:schemeClr>
                          </a:outerShdw>
                        </a:effectLst>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69278939"/>
                  </a:ext>
                </a:extLst>
              </a:tr>
              <a:tr h="7236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4a.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Nung</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hỗn</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hợp</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SO</a:t>
                      </a:r>
                      <a:r>
                        <a:rPr lang="en-US" sz="2800" b="0" cap="none" spc="0" baseline="-25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O</a:t>
                      </a:r>
                      <a:r>
                        <a:rPr lang="en-US" sz="2800" b="0" cap="none" spc="0" baseline="-25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ở 450</a:t>
                      </a:r>
                      <a:r>
                        <a:rPr lang="en-US" sz="2800" b="0" cap="none" spc="0"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a:t>
                      </a:r>
                      <a:r>
                        <a:rPr lang="en-US" sz="28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mặt</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V</a:t>
                      </a:r>
                      <a:r>
                        <a:rPr lang="en-US" sz="2800" b="0" cap="none" spc="0" baseline="-25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a:t>
                      </a:r>
                      <a:r>
                        <a:rPr lang="en-US" sz="2800" b="0" cap="none" spc="0" baseline="-25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4b.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Nung</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hỗn</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hợp</a:t>
                      </a:r>
                      <a:r>
                        <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SO</a:t>
                      </a:r>
                      <a:r>
                        <a:rPr lang="en-US" sz="2800" b="0" cap="none" spc="0" baseline="-25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O</a:t>
                      </a:r>
                      <a:r>
                        <a:rPr lang="en-US" sz="2800" b="0" cap="none" spc="0" baseline="-25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ở 450</a:t>
                      </a:r>
                      <a:r>
                        <a:rPr lang="en-US" sz="2800" b="0" cap="none" spc="0"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a:t>
                      </a:r>
                      <a:r>
                        <a:rPr lang="en-US" sz="28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endParaRPr lang="en-US" sz="280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4094814904"/>
                  </a:ext>
                </a:extLst>
              </a:tr>
            </a:tbl>
          </a:graphicData>
        </a:graphic>
      </p:graphicFrame>
      <p:grpSp>
        <p:nvGrpSpPr>
          <p:cNvPr id="12" name="组合 2502">
            <a:extLst>
              <a:ext uri="{FF2B5EF4-FFF2-40B4-BE49-F238E27FC236}">
                <a16:creationId xmlns:a16="http://schemas.microsoft.com/office/drawing/2014/main" id="{ED697FD1-81AF-3689-25BD-5DD969A0811E}"/>
              </a:ext>
            </a:extLst>
          </p:cNvPr>
          <p:cNvGrpSpPr/>
          <p:nvPr/>
        </p:nvGrpSpPr>
        <p:grpSpPr>
          <a:xfrm>
            <a:off x="4026606" y="2677410"/>
            <a:ext cx="682542" cy="461665"/>
            <a:chOff x="5288209" y="5014229"/>
            <a:chExt cx="682543" cy="461666"/>
          </a:xfrm>
        </p:grpSpPr>
        <p:sp>
          <p:nvSpPr>
            <p:cNvPr id="13" name="文本框 18">
              <a:extLst>
                <a:ext uri="{FF2B5EF4-FFF2-40B4-BE49-F238E27FC236}">
                  <a16:creationId xmlns:a16="http://schemas.microsoft.com/office/drawing/2014/main" id="{7A2A85B9-B084-AFEE-0B2A-C00B7015C308}"/>
                </a:ext>
              </a:extLst>
            </p:cNvPr>
            <p:cNvSpPr txBox="1"/>
            <p:nvPr/>
          </p:nvSpPr>
          <p:spPr>
            <a:xfrm>
              <a:off x="5288209" y="5014229"/>
              <a:ext cx="492444" cy="461666"/>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78</a:t>
              </a:r>
              <a:endParaRPr lang="zh-CN" altLang="en-US"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矩形 19">
              <a:extLst>
                <a:ext uri="{FF2B5EF4-FFF2-40B4-BE49-F238E27FC236}">
                  <a16:creationId xmlns:a16="http://schemas.microsoft.com/office/drawing/2014/main" id="{203E5740-266F-65F2-E926-0AE1A529458E}"/>
                </a:ext>
              </a:extLst>
            </p:cNvPr>
            <p:cNvSpPr/>
            <p:nvPr/>
          </p:nvSpPr>
          <p:spPr>
            <a:xfrm>
              <a:off x="5661052" y="5171693"/>
              <a:ext cx="309700" cy="261611"/>
            </a:xfrm>
            <a:prstGeom prst="rect">
              <a:avLst/>
            </a:prstGeom>
          </p:spPr>
          <p:txBody>
            <a:bodyPr wrap="none">
              <a:spAutoFit/>
            </a:bodyPr>
            <a:lstStyle/>
            <a:p>
              <a:pPr defTabSz="1219170" eaLnBrk="0" fontAlgn="base" hangingPunct="0">
                <a:spcBef>
                  <a:spcPct val="0"/>
                </a:spcBef>
                <a:spcAft>
                  <a:spcPct val="0"/>
                </a:spcAft>
              </a:pPr>
              <a:r>
                <a:rPr lang="en-US" altLang="zh-CN"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sp>
        <p:nvSpPr>
          <p:cNvPr id="20" name="TextBox 19">
            <a:extLst>
              <a:ext uri="{FF2B5EF4-FFF2-40B4-BE49-F238E27FC236}">
                <a16:creationId xmlns:a16="http://schemas.microsoft.com/office/drawing/2014/main" id="{BCDEC7AE-BE53-A329-730A-86AD8FBC994B}"/>
              </a:ext>
            </a:extLst>
          </p:cNvPr>
          <p:cNvSpPr txBox="1"/>
          <p:nvPr/>
        </p:nvSpPr>
        <p:spPr>
          <a:xfrm>
            <a:off x="10398881" y="2294089"/>
            <a:ext cx="1414170"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2" panose="05020102010507070707" pitchFamily="18" charset="2"/>
              </a:rPr>
              <a:t>1b &gt; 1a</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1" name="TextBox 20">
            <a:extLst>
              <a:ext uri="{FF2B5EF4-FFF2-40B4-BE49-F238E27FC236}">
                <a16:creationId xmlns:a16="http://schemas.microsoft.com/office/drawing/2014/main" id="{F307D107-6D2D-D967-56D9-DDC47F5C80A6}"/>
              </a:ext>
            </a:extLst>
          </p:cNvPr>
          <p:cNvSpPr txBox="1"/>
          <p:nvPr/>
        </p:nvSpPr>
        <p:spPr>
          <a:xfrm>
            <a:off x="10382504" y="3237458"/>
            <a:ext cx="1414170"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sym typeface="Wingdings 2" panose="05020102010507070707" pitchFamily="18" charset="2"/>
              </a:rPr>
              <a:t>2a &gt; 2b</a:t>
            </a:r>
          </a:p>
        </p:txBody>
      </p:sp>
      <p:sp>
        <p:nvSpPr>
          <p:cNvPr id="22" name="TextBox 21">
            <a:extLst>
              <a:ext uri="{FF2B5EF4-FFF2-40B4-BE49-F238E27FC236}">
                <a16:creationId xmlns:a16="http://schemas.microsoft.com/office/drawing/2014/main" id="{6AC8B532-EEAE-6835-9E91-F1CC025807E7}"/>
              </a:ext>
            </a:extLst>
          </p:cNvPr>
          <p:cNvSpPr txBox="1"/>
          <p:nvPr/>
        </p:nvSpPr>
        <p:spPr>
          <a:xfrm>
            <a:off x="10382504" y="4167008"/>
            <a:ext cx="143180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Calibri" panose="020F0502020204030204" pitchFamily="34" charset="0"/>
                <a:ea typeface="+mn-ea"/>
                <a:cs typeface="+mn-cs"/>
                <a:sym typeface="Wingdings 2" panose="05020102010507070707" pitchFamily="18" charset="2"/>
              </a:rPr>
              <a:t>3b &gt; 3a</a:t>
            </a:r>
            <a:endParaRPr kumimoji="0" lang="en-US" sz="3200" b="1" i="0" u="none" strike="noStrike" kern="1200" cap="none" spc="0" normalizeH="0" baseline="0" noProof="0" dirty="0">
              <a:ln>
                <a:noFill/>
              </a:ln>
              <a:effectLst/>
              <a:uLnTx/>
              <a:uFillTx/>
              <a:latin typeface="Calibri" panose="020F0502020204030204" pitchFamily="34" charset="0"/>
              <a:ea typeface="+mn-ea"/>
              <a:cs typeface="+mn-cs"/>
            </a:endParaRPr>
          </a:p>
        </p:txBody>
      </p:sp>
      <p:sp>
        <p:nvSpPr>
          <p:cNvPr id="23" name="TextBox 22">
            <a:extLst>
              <a:ext uri="{FF2B5EF4-FFF2-40B4-BE49-F238E27FC236}">
                <a16:creationId xmlns:a16="http://schemas.microsoft.com/office/drawing/2014/main" id="{BE6F4F03-CBDD-8E6E-7501-7DB4D8638F2C}"/>
              </a:ext>
            </a:extLst>
          </p:cNvPr>
          <p:cNvSpPr txBox="1"/>
          <p:nvPr/>
        </p:nvSpPr>
        <p:spPr>
          <a:xfrm>
            <a:off x="10399757" y="5103189"/>
            <a:ext cx="1414170"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sym typeface="Wingdings 2" panose="05020102010507070707" pitchFamily="18" charset="2"/>
              </a:rPr>
              <a:t>4a &gt; 4b</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sp>
        <p:nvSpPr>
          <p:cNvPr id="24" name="Rectangle: Rounded Corners 23">
            <a:extLst>
              <a:ext uri="{FF2B5EF4-FFF2-40B4-BE49-F238E27FC236}">
                <a16:creationId xmlns:a16="http://schemas.microsoft.com/office/drawing/2014/main" id="{B4770CE2-6AF9-AA91-1C3A-65BB34F18F7C}"/>
              </a:ext>
            </a:extLst>
          </p:cNvPr>
          <p:cNvSpPr/>
          <p:nvPr/>
        </p:nvSpPr>
        <p:spPr>
          <a:xfrm>
            <a:off x="7525120" y="2158984"/>
            <a:ext cx="1676400" cy="54350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sto MT" panose="02040603050505030304"/>
              <a:ea typeface="+mn-ea"/>
              <a:cs typeface="+mn-cs"/>
            </a:endParaRPr>
          </a:p>
        </p:txBody>
      </p:sp>
      <p:sp>
        <p:nvSpPr>
          <p:cNvPr id="25" name="Rectangle: Rounded Corners 24">
            <a:extLst>
              <a:ext uri="{FF2B5EF4-FFF2-40B4-BE49-F238E27FC236}">
                <a16:creationId xmlns:a16="http://schemas.microsoft.com/office/drawing/2014/main" id="{30A8149A-3A1F-0183-13C9-090EDDDE7663}"/>
              </a:ext>
            </a:extLst>
          </p:cNvPr>
          <p:cNvSpPr/>
          <p:nvPr/>
        </p:nvSpPr>
        <p:spPr>
          <a:xfrm>
            <a:off x="2669614" y="2138451"/>
            <a:ext cx="1981200" cy="54350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sto MT" panose="02040603050505030304"/>
              <a:ea typeface="+mn-ea"/>
              <a:cs typeface="+mn-cs"/>
            </a:endParaRPr>
          </a:p>
        </p:txBody>
      </p:sp>
      <p:sp>
        <p:nvSpPr>
          <p:cNvPr id="26" name="Rectangle: Rounded Corners 25">
            <a:extLst>
              <a:ext uri="{FF2B5EF4-FFF2-40B4-BE49-F238E27FC236}">
                <a16:creationId xmlns:a16="http://schemas.microsoft.com/office/drawing/2014/main" id="{23AFA1E3-4377-A7A1-CB5A-4DD7D32F5C70}"/>
              </a:ext>
            </a:extLst>
          </p:cNvPr>
          <p:cNvSpPr/>
          <p:nvPr/>
        </p:nvSpPr>
        <p:spPr>
          <a:xfrm>
            <a:off x="562769" y="3530583"/>
            <a:ext cx="990600" cy="41148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sto MT" panose="02040603050505030304"/>
              <a:ea typeface="+mn-ea"/>
              <a:cs typeface="+mn-cs"/>
            </a:endParaRPr>
          </a:p>
        </p:txBody>
      </p:sp>
      <p:sp>
        <p:nvSpPr>
          <p:cNvPr id="27" name="Rectangle: Rounded Corners 26">
            <a:extLst>
              <a:ext uri="{FF2B5EF4-FFF2-40B4-BE49-F238E27FC236}">
                <a16:creationId xmlns:a16="http://schemas.microsoft.com/office/drawing/2014/main" id="{668AF6E5-7184-FBC1-9472-ADC4D17D3BD3}"/>
              </a:ext>
            </a:extLst>
          </p:cNvPr>
          <p:cNvSpPr/>
          <p:nvPr/>
        </p:nvSpPr>
        <p:spPr>
          <a:xfrm>
            <a:off x="5404731" y="3565754"/>
            <a:ext cx="990600" cy="41148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sto MT" panose="02040603050505030304"/>
              <a:ea typeface="+mn-ea"/>
              <a:cs typeface="+mn-cs"/>
            </a:endParaRPr>
          </a:p>
        </p:txBody>
      </p:sp>
      <p:sp>
        <p:nvSpPr>
          <p:cNvPr id="28" name="Rectangle: Rounded Corners 27">
            <a:extLst>
              <a:ext uri="{FF2B5EF4-FFF2-40B4-BE49-F238E27FC236}">
                <a16:creationId xmlns:a16="http://schemas.microsoft.com/office/drawing/2014/main" id="{01667F0E-E90F-7A15-8565-DEAB835784BC}"/>
              </a:ext>
            </a:extLst>
          </p:cNvPr>
          <p:cNvSpPr/>
          <p:nvPr/>
        </p:nvSpPr>
        <p:spPr>
          <a:xfrm>
            <a:off x="5934537" y="4130609"/>
            <a:ext cx="1096184" cy="41148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sto MT" panose="02040603050505030304"/>
              <a:ea typeface="+mn-ea"/>
              <a:cs typeface="+mn-cs"/>
            </a:endParaRPr>
          </a:p>
        </p:txBody>
      </p:sp>
      <p:sp>
        <p:nvSpPr>
          <p:cNvPr id="29" name="Rectangle: Rounded Corners 28">
            <a:extLst>
              <a:ext uri="{FF2B5EF4-FFF2-40B4-BE49-F238E27FC236}">
                <a16:creationId xmlns:a16="http://schemas.microsoft.com/office/drawing/2014/main" id="{01B91BE9-DF27-3DD4-446E-9089C6C9145D}"/>
              </a:ext>
            </a:extLst>
          </p:cNvPr>
          <p:cNvSpPr/>
          <p:nvPr/>
        </p:nvSpPr>
        <p:spPr>
          <a:xfrm>
            <a:off x="972821" y="4106445"/>
            <a:ext cx="1181099" cy="41148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sto MT" panose="02040603050505030304"/>
              <a:ea typeface="+mn-ea"/>
              <a:cs typeface="+mn-cs"/>
            </a:endParaRPr>
          </a:p>
        </p:txBody>
      </p:sp>
      <p:sp>
        <p:nvSpPr>
          <p:cNvPr id="30" name="Rectangle: Rounded Corners 29">
            <a:extLst>
              <a:ext uri="{FF2B5EF4-FFF2-40B4-BE49-F238E27FC236}">
                <a16:creationId xmlns:a16="http://schemas.microsoft.com/office/drawing/2014/main" id="{ED66766F-2BC6-1210-DC26-2F553121D16D}"/>
              </a:ext>
            </a:extLst>
          </p:cNvPr>
          <p:cNvSpPr/>
          <p:nvPr/>
        </p:nvSpPr>
        <p:spPr>
          <a:xfrm>
            <a:off x="1501610" y="5460565"/>
            <a:ext cx="1981200" cy="45629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41447581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1" grpId="0"/>
      <p:bldP spid="22" grpId="0"/>
      <p:bldP spid="23" grpId="0"/>
      <p:bldP spid="24" grpId="0" animBg="1"/>
      <p:bldP spid="25" grpId="0" animBg="1"/>
      <p:bldP spid="26" grpId="0" animBg="1"/>
      <p:bldP spid="27" grpId="0" animBg="1"/>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AD165"/>
          </a:solidFill>
          <a:ln>
            <a:solidFill>
              <a:srgbClr val="FAD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cs typeface="Times New Roman" panose="02020603050405020304" pitchFamily="18" charset="0"/>
              <a:sym typeface="Times New Roman" panose="02020603050405020304" pitchFamily="18" charset="0"/>
            </a:endParaRPr>
          </a:p>
        </p:txBody>
      </p:sp>
      <p:grpSp>
        <p:nvGrpSpPr>
          <p:cNvPr id="3" name="组合 37"/>
          <p:cNvGrpSpPr/>
          <p:nvPr/>
        </p:nvGrpSpPr>
        <p:grpSpPr>
          <a:xfrm>
            <a:off x="262132" y="1631995"/>
            <a:ext cx="3254451" cy="4116701"/>
            <a:chOff x="1296064" y="1985296"/>
            <a:chExt cx="3375481" cy="4269796"/>
          </a:xfrm>
        </p:grpSpPr>
        <p:sp>
          <p:nvSpPr>
            <p:cNvPr id="4" name="任意多边形 4"/>
            <p:cNvSpPr/>
            <p:nvPr/>
          </p:nvSpPr>
          <p:spPr>
            <a:xfrm>
              <a:off x="1322848" y="1985296"/>
              <a:ext cx="3261852" cy="986504"/>
            </a:xfrm>
            <a:custGeom>
              <a:avLst/>
              <a:gdLst>
                <a:gd name="connsiteX0" fmla="*/ 0 w 1778000"/>
                <a:gd name="connsiteY0" fmla="*/ 0 h 685800"/>
                <a:gd name="connsiteX1" fmla="*/ 1435100 w 1778000"/>
                <a:gd name="connsiteY1" fmla="*/ 0 h 685800"/>
                <a:gd name="connsiteX2" fmla="*/ 1778000 w 1778000"/>
                <a:gd name="connsiteY2" fmla="*/ 342900 h 685800"/>
                <a:gd name="connsiteX3" fmla="*/ 1435100 w 1778000"/>
                <a:gd name="connsiteY3" fmla="*/ 685800 h 685800"/>
                <a:gd name="connsiteX4" fmla="*/ 38100 w 1778000"/>
                <a:gd name="connsiteY4" fmla="*/ 685800 h 685800"/>
                <a:gd name="connsiteX5" fmla="*/ 330200 w 1778000"/>
                <a:gd name="connsiteY5" fmla="*/ 393700 h 685800"/>
                <a:gd name="connsiteX6" fmla="*/ 0 w 1778000"/>
                <a:gd name="connsiteY6" fmla="*/ 0 h 685800"/>
                <a:gd name="connsiteX0" fmla="*/ 0 w 1778000"/>
                <a:gd name="connsiteY0" fmla="*/ 0 h 685800"/>
                <a:gd name="connsiteX1" fmla="*/ 1435100 w 1778000"/>
                <a:gd name="connsiteY1" fmla="*/ 0 h 685800"/>
                <a:gd name="connsiteX2" fmla="*/ 1778000 w 1778000"/>
                <a:gd name="connsiteY2" fmla="*/ 342900 h 685800"/>
                <a:gd name="connsiteX3" fmla="*/ 1435100 w 1778000"/>
                <a:gd name="connsiteY3" fmla="*/ 685800 h 685800"/>
                <a:gd name="connsiteX4" fmla="*/ 38100 w 1778000"/>
                <a:gd name="connsiteY4" fmla="*/ 685800 h 685800"/>
                <a:gd name="connsiteX5" fmla="*/ 344843 w 1778000"/>
                <a:gd name="connsiteY5" fmla="*/ 313980 h 685800"/>
                <a:gd name="connsiteX6" fmla="*/ 0 w 1778000"/>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000" h="685800">
                  <a:moveTo>
                    <a:pt x="0" y="0"/>
                  </a:moveTo>
                  <a:lnTo>
                    <a:pt x="1435100" y="0"/>
                  </a:lnTo>
                  <a:lnTo>
                    <a:pt x="1778000" y="342900"/>
                  </a:lnTo>
                  <a:lnTo>
                    <a:pt x="1435100" y="685800"/>
                  </a:lnTo>
                  <a:lnTo>
                    <a:pt x="38100" y="685800"/>
                  </a:lnTo>
                  <a:lnTo>
                    <a:pt x="344843" y="313980"/>
                  </a:lnTo>
                  <a:lnTo>
                    <a:pt x="0" y="0"/>
                  </a:lnTo>
                  <a:close/>
                </a:path>
              </a:pathLst>
            </a:custGeom>
            <a:solidFill>
              <a:srgbClr val="4CC8E4"/>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 name="任意多边形 5"/>
            <p:cNvSpPr/>
            <p:nvPr/>
          </p:nvSpPr>
          <p:spPr>
            <a:xfrm>
              <a:off x="1296064" y="3679657"/>
              <a:ext cx="3261852" cy="986504"/>
            </a:xfrm>
            <a:custGeom>
              <a:avLst/>
              <a:gdLst>
                <a:gd name="connsiteX0" fmla="*/ 0 w 1778000"/>
                <a:gd name="connsiteY0" fmla="*/ 0 h 685800"/>
                <a:gd name="connsiteX1" fmla="*/ 1435100 w 1778000"/>
                <a:gd name="connsiteY1" fmla="*/ 0 h 685800"/>
                <a:gd name="connsiteX2" fmla="*/ 1778000 w 1778000"/>
                <a:gd name="connsiteY2" fmla="*/ 342900 h 685800"/>
                <a:gd name="connsiteX3" fmla="*/ 1435100 w 1778000"/>
                <a:gd name="connsiteY3" fmla="*/ 685800 h 685800"/>
                <a:gd name="connsiteX4" fmla="*/ 38100 w 1778000"/>
                <a:gd name="connsiteY4" fmla="*/ 685800 h 685800"/>
                <a:gd name="connsiteX5" fmla="*/ 330200 w 1778000"/>
                <a:gd name="connsiteY5" fmla="*/ 393700 h 685800"/>
                <a:gd name="connsiteX6" fmla="*/ 0 w 1778000"/>
                <a:gd name="connsiteY6" fmla="*/ 0 h 685800"/>
                <a:gd name="connsiteX0" fmla="*/ 0 w 1778000"/>
                <a:gd name="connsiteY0" fmla="*/ 0 h 685800"/>
                <a:gd name="connsiteX1" fmla="*/ 1435100 w 1778000"/>
                <a:gd name="connsiteY1" fmla="*/ 0 h 685800"/>
                <a:gd name="connsiteX2" fmla="*/ 1778000 w 1778000"/>
                <a:gd name="connsiteY2" fmla="*/ 342900 h 685800"/>
                <a:gd name="connsiteX3" fmla="*/ 1435100 w 1778000"/>
                <a:gd name="connsiteY3" fmla="*/ 685800 h 685800"/>
                <a:gd name="connsiteX4" fmla="*/ 38100 w 1778000"/>
                <a:gd name="connsiteY4" fmla="*/ 685800 h 685800"/>
                <a:gd name="connsiteX5" fmla="*/ 344843 w 1778000"/>
                <a:gd name="connsiteY5" fmla="*/ 313980 h 685800"/>
                <a:gd name="connsiteX6" fmla="*/ 0 w 1778000"/>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000" h="685800">
                  <a:moveTo>
                    <a:pt x="0" y="0"/>
                  </a:moveTo>
                  <a:lnTo>
                    <a:pt x="1435100" y="0"/>
                  </a:lnTo>
                  <a:lnTo>
                    <a:pt x="1778000" y="342900"/>
                  </a:lnTo>
                  <a:lnTo>
                    <a:pt x="1435100" y="685800"/>
                  </a:lnTo>
                  <a:lnTo>
                    <a:pt x="38100" y="685800"/>
                  </a:lnTo>
                  <a:lnTo>
                    <a:pt x="344843" y="313980"/>
                  </a:lnTo>
                  <a:lnTo>
                    <a:pt x="0" y="0"/>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dirty="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6" name="任意多边形 6"/>
            <p:cNvSpPr/>
            <p:nvPr/>
          </p:nvSpPr>
          <p:spPr>
            <a:xfrm>
              <a:off x="1409693" y="5268588"/>
              <a:ext cx="3261852" cy="986504"/>
            </a:xfrm>
            <a:custGeom>
              <a:avLst/>
              <a:gdLst>
                <a:gd name="connsiteX0" fmla="*/ 0 w 1778000"/>
                <a:gd name="connsiteY0" fmla="*/ 0 h 685800"/>
                <a:gd name="connsiteX1" fmla="*/ 1435100 w 1778000"/>
                <a:gd name="connsiteY1" fmla="*/ 0 h 685800"/>
                <a:gd name="connsiteX2" fmla="*/ 1778000 w 1778000"/>
                <a:gd name="connsiteY2" fmla="*/ 342900 h 685800"/>
                <a:gd name="connsiteX3" fmla="*/ 1435100 w 1778000"/>
                <a:gd name="connsiteY3" fmla="*/ 685800 h 685800"/>
                <a:gd name="connsiteX4" fmla="*/ 38100 w 1778000"/>
                <a:gd name="connsiteY4" fmla="*/ 685800 h 685800"/>
                <a:gd name="connsiteX5" fmla="*/ 330200 w 1778000"/>
                <a:gd name="connsiteY5" fmla="*/ 393700 h 685800"/>
                <a:gd name="connsiteX6" fmla="*/ 0 w 1778000"/>
                <a:gd name="connsiteY6" fmla="*/ 0 h 685800"/>
                <a:gd name="connsiteX0" fmla="*/ 0 w 1778000"/>
                <a:gd name="connsiteY0" fmla="*/ 0 h 685800"/>
                <a:gd name="connsiteX1" fmla="*/ 1435100 w 1778000"/>
                <a:gd name="connsiteY1" fmla="*/ 0 h 685800"/>
                <a:gd name="connsiteX2" fmla="*/ 1778000 w 1778000"/>
                <a:gd name="connsiteY2" fmla="*/ 342900 h 685800"/>
                <a:gd name="connsiteX3" fmla="*/ 1435100 w 1778000"/>
                <a:gd name="connsiteY3" fmla="*/ 685800 h 685800"/>
                <a:gd name="connsiteX4" fmla="*/ 38100 w 1778000"/>
                <a:gd name="connsiteY4" fmla="*/ 685800 h 685800"/>
                <a:gd name="connsiteX5" fmla="*/ 344843 w 1778000"/>
                <a:gd name="connsiteY5" fmla="*/ 313980 h 685800"/>
                <a:gd name="connsiteX6" fmla="*/ 0 w 1778000"/>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000" h="685800">
                  <a:moveTo>
                    <a:pt x="0" y="0"/>
                  </a:moveTo>
                  <a:lnTo>
                    <a:pt x="1435100" y="0"/>
                  </a:lnTo>
                  <a:lnTo>
                    <a:pt x="1778000" y="342900"/>
                  </a:lnTo>
                  <a:lnTo>
                    <a:pt x="1435100" y="685800"/>
                  </a:lnTo>
                  <a:lnTo>
                    <a:pt x="38100" y="685800"/>
                  </a:lnTo>
                  <a:lnTo>
                    <a:pt x="344843" y="313980"/>
                  </a:lnTo>
                  <a:lnTo>
                    <a:pt x="0" y="0"/>
                  </a:lnTo>
                  <a:close/>
                </a:path>
              </a:pathLst>
            </a:custGeom>
            <a:solidFill>
              <a:srgbClr val="4CC8E4"/>
            </a:solidFill>
            <a:ln>
              <a:noFill/>
            </a:ln>
          </p:spPr>
          <p:txBody>
            <a:bodyPr vert="horz" wrap="square" lIns="121920" tIns="60960" rIns="121920" bIns="6096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nvGrpSpPr>
            <p:cNvPr id="8" name="组合 8"/>
            <p:cNvGrpSpPr/>
            <p:nvPr/>
          </p:nvGrpSpPr>
          <p:grpSpPr>
            <a:xfrm>
              <a:off x="2120911" y="4497717"/>
              <a:ext cx="255047" cy="455027"/>
              <a:chOff x="7593013" y="4706938"/>
              <a:chExt cx="279400" cy="498475"/>
            </a:xfrm>
            <a:solidFill>
              <a:schemeClr val="bg1"/>
            </a:solidFill>
          </p:grpSpPr>
          <p:sp>
            <p:nvSpPr>
              <p:cNvPr id="17" name="Freeform 17"/>
              <p:cNvSpPr>
                <a:spLocks/>
              </p:cNvSpPr>
              <p:nvPr/>
            </p:nvSpPr>
            <p:spPr bwMode="auto">
              <a:xfrm>
                <a:off x="7610476" y="4706938"/>
                <a:ext cx="230188" cy="204788"/>
              </a:xfrm>
              <a:custGeom>
                <a:avLst/>
                <a:gdLst>
                  <a:gd name="T0" fmla="*/ 27 w 80"/>
                  <a:gd name="T1" fmla="*/ 65 h 71"/>
                  <a:gd name="T2" fmla="*/ 80 w 80"/>
                  <a:gd name="T3" fmla="*/ 12 h 71"/>
                  <a:gd name="T4" fmla="*/ 38 w 80"/>
                  <a:gd name="T5" fmla="*/ 12 h 71"/>
                  <a:gd name="T6" fmla="*/ 6 w 80"/>
                  <a:gd name="T7" fmla="*/ 44 h 71"/>
                  <a:gd name="T8" fmla="*/ 6 w 80"/>
                  <a:gd name="T9" fmla="*/ 65 h 71"/>
                  <a:gd name="T10" fmla="*/ 27 w 80"/>
                  <a:gd name="T11" fmla="*/ 65 h 71"/>
                </a:gdLst>
                <a:ahLst/>
                <a:cxnLst>
                  <a:cxn ang="0">
                    <a:pos x="T0" y="T1"/>
                  </a:cxn>
                  <a:cxn ang="0">
                    <a:pos x="T2" y="T3"/>
                  </a:cxn>
                  <a:cxn ang="0">
                    <a:pos x="T4" y="T5"/>
                  </a:cxn>
                  <a:cxn ang="0">
                    <a:pos x="T6" y="T7"/>
                  </a:cxn>
                  <a:cxn ang="0">
                    <a:pos x="T8" y="T9"/>
                  </a:cxn>
                  <a:cxn ang="0">
                    <a:pos x="T10" y="T11"/>
                  </a:cxn>
                </a:cxnLst>
                <a:rect l="0" t="0" r="r" b="b"/>
                <a:pathLst>
                  <a:path w="80" h="71">
                    <a:moveTo>
                      <a:pt x="27" y="65"/>
                    </a:moveTo>
                    <a:cubicBezTo>
                      <a:pt x="80" y="12"/>
                      <a:pt x="80" y="12"/>
                      <a:pt x="80" y="12"/>
                    </a:cubicBezTo>
                    <a:cubicBezTo>
                      <a:pt x="69" y="0"/>
                      <a:pt x="49" y="0"/>
                      <a:pt x="38" y="12"/>
                    </a:cubicBezTo>
                    <a:cubicBezTo>
                      <a:pt x="6" y="44"/>
                      <a:pt x="6" y="44"/>
                      <a:pt x="6" y="44"/>
                    </a:cubicBezTo>
                    <a:cubicBezTo>
                      <a:pt x="0" y="50"/>
                      <a:pt x="0" y="59"/>
                      <a:pt x="6" y="65"/>
                    </a:cubicBezTo>
                    <a:cubicBezTo>
                      <a:pt x="12" y="71"/>
                      <a:pt x="21" y="71"/>
                      <a:pt x="2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9" name="Freeform 19"/>
              <p:cNvSpPr>
                <a:spLocks/>
              </p:cNvSpPr>
              <p:nvPr/>
            </p:nvSpPr>
            <p:spPr bwMode="auto">
              <a:xfrm>
                <a:off x="7758113" y="4926013"/>
                <a:ext cx="114300" cy="115888"/>
              </a:xfrm>
              <a:custGeom>
                <a:avLst/>
                <a:gdLst>
                  <a:gd name="T0" fmla="*/ 3 w 40"/>
                  <a:gd name="T1" fmla="*/ 5 h 40"/>
                  <a:gd name="T2" fmla="*/ 3 w 40"/>
                  <a:gd name="T3" fmla="*/ 16 h 40"/>
                  <a:gd name="T4" fmla="*/ 24 w 40"/>
                  <a:gd name="T5" fmla="*/ 37 h 40"/>
                  <a:gd name="T6" fmla="*/ 35 w 40"/>
                  <a:gd name="T7" fmla="*/ 37 h 40"/>
                  <a:gd name="T8" fmla="*/ 40 w 40"/>
                  <a:gd name="T9" fmla="*/ 32 h 40"/>
                  <a:gd name="T10" fmla="*/ 8 w 40"/>
                  <a:gd name="T11" fmla="*/ 0 h 40"/>
                  <a:gd name="T12" fmla="*/ 3 w 40"/>
                  <a:gd name="T13" fmla="*/ 5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3" y="5"/>
                    </a:moveTo>
                    <a:cubicBezTo>
                      <a:pt x="0" y="8"/>
                      <a:pt x="0" y="13"/>
                      <a:pt x="3" y="16"/>
                    </a:cubicBezTo>
                    <a:cubicBezTo>
                      <a:pt x="24" y="37"/>
                      <a:pt x="24" y="37"/>
                      <a:pt x="24" y="37"/>
                    </a:cubicBezTo>
                    <a:cubicBezTo>
                      <a:pt x="27" y="40"/>
                      <a:pt x="32" y="40"/>
                      <a:pt x="35" y="37"/>
                    </a:cubicBezTo>
                    <a:cubicBezTo>
                      <a:pt x="40" y="32"/>
                      <a:pt x="40" y="32"/>
                      <a:pt x="40" y="32"/>
                    </a:cubicBezTo>
                    <a:cubicBezTo>
                      <a:pt x="8" y="0"/>
                      <a:pt x="8" y="0"/>
                      <a:pt x="8" y="0"/>
                    </a:cubicBezTo>
                    <a:lnTo>
                      <a:pt x="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0" name="Freeform 20"/>
              <p:cNvSpPr>
                <a:spLocks/>
              </p:cNvSpPr>
              <p:nvPr/>
            </p:nvSpPr>
            <p:spPr bwMode="auto">
              <a:xfrm>
                <a:off x="7593013" y="4989513"/>
                <a:ext cx="215900" cy="215900"/>
              </a:xfrm>
              <a:custGeom>
                <a:avLst/>
                <a:gdLst>
                  <a:gd name="T0" fmla="*/ 0 w 75"/>
                  <a:gd name="T1" fmla="*/ 75 h 75"/>
                  <a:gd name="T2" fmla="*/ 60 w 75"/>
                  <a:gd name="T3" fmla="*/ 15 h 75"/>
                  <a:gd name="T4" fmla="*/ 0 w 75"/>
                  <a:gd name="T5" fmla="*/ 75 h 75"/>
                </a:gdLst>
                <a:ahLst/>
                <a:cxnLst>
                  <a:cxn ang="0">
                    <a:pos x="T0" y="T1"/>
                  </a:cxn>
                  <a:cxn ang="0">
                    <a:pos x="T2" y="T3"/>
                  </a:cxn>
                  <a:cxn ang="0">
                    <a:pos x="T4" y="T5"/>
                  </a:cxn>
                </a:cxnLst>
                <a:rect l="0" t="0" r="r" b="b"/>
                <a:pathLst>
                  <a:path w="75" h="75">
                    <a:moveTo>
                      <a:pt x="0" y="75"/>
                    </a:moveTo>
                    <a:cubicBezTo>
                      <a:pt x="30" y="60"/>
                      <a:pt x="75" y="30"/>
                      <a:pt x="60" y="15"/>
                    </a:cubicBezTo>
                    <a:cubicBezTo>
                      <a:pt x="45" y="0"/>
                      <a:pt x="15" y="45"/>
                      <a:pt x="0"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eaLnBrk="0" fontAlgn="base" hangingPunct="0">
                  <a:spcBef>
                    <a:spcPct val="0"/>
                  </a:spcBef>
                  <a:spcAft>
                    <a:spcPct val="0"/>
                  </a:spcAft>
                </a:pPr>
                <a:endParaRPr lang="zh-CN" altLang="en-US" sz="2400" dirty="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sp>
          <p:nvSpPr>
            <p:cNvPr id="10" name="Freeform 28"/>
            <p:cNvSpPr>
              <a:spLocks noEditPoints="1"/>
            </p:cNvSpPr>
            <p:nvPr/>
          </p:nvSpPr>
          <p:spPr bwMode="auto">
            <a:xfrm>
              <a:off x="2184519" y="5508899"/>
              <a:ext cx="504610" cy="505882"/>
            </a:xfrm>
            <a:custGeom>
              <a:avLst/>
              <a:gdLst>
                <a:gd name="T0" fmla="*/ 130 w 260"/>
                <a:gd name="T1" fmla="*/ 0 h 261"/>
                <a:gd name="T2" fmla="*/ 0 w 260"/>
                <a:gd name="T3" fmla="*/ 131 h 261"/>
                <a:gd name="T4" fmla="*/ 130 w 260"/>
                <a:gd name="T5" fmla="*/ 261 h 261"/>
                <a:gd name="T6" fmla="*/ 260 w 260"/>
                <a:gd name="T7" fmla="*/ 131 h 261"/>
                <a:gd name="T8" fmla="*/ 130 w 260"/>
                <a:gd name="T9" fmla="*/ 0 h 261"/>
                <a:gd name="T10" fmla="*/ 130 w 260"/>
                <a:gd name="T11" fmla="*/ 0 h 261"/>
                <a:gd name="T12" fmla="*/ 130 w 260"/>
                <a:gd name="T13" fmla="*/ 235 h 261"/>
                <a:gd name="T14" fmla="*/ 26 w 260"/>
                <a:gd name="T15" fmla="*/ 131 h 261"/>
                <a:gd name="T16" fmla="*/ 130 w 260"/>
                <a:gd name="T17" fmla="*/ 26 h 261"/>
                <a:gd name="T18" fmla="*/ 234 w 260"/>
                <a:gd name="T19" fmla="*/ 131 h 261"/>
                <a:gd name="T20" fmla="*/ 130 w 260"/>
                <a:gd name="T21" fmla="*/ 235 h 261"/>
                <a:gd name="T22" fmla="*/ 130 w 260"/>
                <a:gd name="T23" fmla="*/ 235 h 261"/>
                <a:gd name="T24" fmla="*/ 182 w 260"/>
                <a:gd name="T25" fmla="*/ 118 h 261"/>
                <a:gd name="T26" fmla="*/ 143 w 260"/>
                <a:gd name="T27" fmla="*/ 118 h 261"/>
                <a:gd name="T28" fmla="*/ 143 w 260"/>
                <a:gd name="T29" fmla="*/ 52 h 261"/>
                <a:gd name="T30" fmla="*/ 130 w 260"/>
                <a:gd name="T31" fmla="*/ 39 h 261"/>
                <a:gd name="T32" fmla="*/ 117 w 260"/>
                <a:gd name="T33" fmla="*/ 52 h 261"/>
                <a:gd name="T34" fmla="*/ 117 w 260"/>
                <a:gd name="T35" fmla="*/ 131 h 261"/>
                <a:gd name="T36" fmla="*/ 130 w 260"/>
                <a:gd name="T37" fmla="*/ 144 h 261"/>
                <a:gd name="T38" fmla="*/ 182 w 260"/>
                <a:gd name="T39" fmla="*/ 144 h 261"/>
                <a:gd name="T40" fmla="*/ 195 w 260"/>
                <a:gd name="T41" fmla="*/ 131 h 261"/>
                <a:gd name="T42" fmla="*/ 182 w 260"/>
                <a:gd name="T43" fmla="*/ 118 h 261"/>
                <a:gd name="T44" fmla="*/ 182 w 260"/>
                <a:gd name="T45" fmla="*/ 118 h 261"/>
                <a:gd name="T46" fmla="*/ 182 w 260"/>
                <a:gd name="T47" fmla="*/ 118 h 261"/>
                <a:gd name="T48" fmla="*/ 182 w 260"/>
                <a:gd name="T49" fmla="*/ 11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0" h="261">
                  <a:moveTo>
                    <a:pt x="130" y="0"/>
                  </a:moveTo>
                  <a:cubicBezTo>
                    <a:pt x="58" y="0"/>
                    <a:pt x="0" y="59"/>
                    <a:pt x="0" y="131"/>
                  </a:cubicBezTo>
                  <a:cubicBezTo>
                    <a:pt x="0" y="203"/>
                    <a:pt x="58" y="261"/>
                    <a:pt x="130" y="261"/>
                  </a:cubicBezTo>
                  <a:cubicBezTo>
                    <a:pt x="202" y="261"/>
                    <a:pt x="260" y="203"/>
                    <a:pt x="260" y="131"/>
                  </a:cubicBezTo>
                  <a:cubicBezTo>
                    <a:pt x="260" y="59"/>
                    <a:pt x="202" y="0"/>
                    <a:pt x="130" y="0"/>
                  </a:cubicBezTo>
                  <a:cubicBezTo>
                    <a:pt x="130" y="0"/>
                    <a:pt x="130" y="0"/>
                    <a:pt x="130" y="0"/>
                  </a:cubicBezTo>
                  <a:close/>
                  <a:moveTo>
                    <a:pt x="130" y="235"/>
                  </a:moveTo>
                  <a:cubicBezTo>
                    <a:pt x="72" y="235"/>
                    <a:pt x="26" y="188"/>
                    <a:pt x="26" y="131"/>
                  </a:cubicBezTo>
                  <a:cubicBezTo>
                    <a:pt x="26" y="73"/>
                    <a:pt x="72" y="26"/>
                    <a:pt x="130" y="26"/>
                  </a:cubicBezTo>
                  <a:cubicBezTo>
                    <a:pt x="188" y="26"/>
                    <a:pt x="234" y="73"/>
                    <a:pt x="234" y="131"/>
                  </a:cubicBezTo>
                  <a:cubicBezTo>
                    <a:pt x="234" y="188"/>
                    <a:pt x="188" y="235"/>
                    <a:pt x="130" y="235"/>
                  </a:cubicBezTo>
                  <a:cubicBezTo>
                    <a:pt x="130" y="235"/>
                    <a:pt x="130" y="235"/>
                    <a:pt x="130" y="235"/>
                  </a:cubicBezTo>
                  <a:close/>
                  <a:moveTo>
                    <a:pt x="182" y="118"/>
                  </a:moveTo>
                  <a:cubicBezTo>
                    <a:pt x="143" y="118"/>
                    <a:pt x="143" y="118"/>
                    <a:pt x="143" y="118"/>
                  </a:cubicBezTo>
                  <a:cubicBezTo>
                    <a:pt x="143" y="52"/>
                    <a:pt x="143" y="52"/>
                    <a:pt x="143" y="52"/>
                  </a:cubicBezTo>
                  <a:cubicBezTo>
                    <a:pt x="143" y="45"/>
                    <a:pt x="137" y="39"/>
                    <a:pt x="130" y="39"/>
                  </a:cubicBezTo>
                  <a:cubicBezTo>
                    <a:pt x="123" y="39"/>
                    <a:pt x="117" y="45"/>
                    <a:pt x="117" y="52"/>
                  </a:cubicBezTo>
                  <a:cubicBezTo>
                    <a:pt x="117" y="131"/>
                    <a:pt x="117" y="131"/>
                    <a:pt x="117" y="131"/>
                  </a:cubicBezTo>
                  <a:cubicBezTo>
                    <a:pt x="117" y="138"/>
                    <a:pt x="123" y="144"/>
                    <a:pt x="130" y="144"/>
                  </a:cubicBezTo>
                  <a:cubicBezTo>
                    <a:pt x="182" y="144"/>
                    <a:pt x="182" y="144"/>
                    <a:pt x="182" y="144"/>
                  </a:cubicBezTo>
                  <a:cubicBezTo>
                    <a:pt x="189" y="144"/>
                    <a:pt x="195" y="138"/>
                    <a:pt x="195" y="131"/>
                  </a:cubicBezTo>
                  <a:cubicBezTo>
                    <a:pt x="195" y="123"/>
                    <a:pt x="189" y="118"/>
                    <a:pt x="182" y="118"/>
                  </a:cubicBezTo>
                  <a:cubicBezTo>
                    <a:pt x="182" y="118"/>
                    <a:pt x="182" y="118"/>
                    <a:pt x="182" y="118"/>
                  </a:cubicBezTo>
                  <a:close/>
                  <a:moveTo>
                    <a:pt x="182" y="118"/>
                  </a:moveTo>
                  <a:cubicBezTo>
                    <a:pt x="182" y="118"/>
                    <a:pt x="182" y="118"/>
                    <a:pt x="182" y="1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Freeform 32"/>
            <p:cNvSpPr>
              <a:spLocks noEditPoints="1"/>
            </p:cNvSpPr>
            <p:nvPr/>
          </p:nvSpPr>
          <p:spPr bwMode="auto">
            <a:xfrm>
              <a:off x="2190232" y="2211162"/>
              <a:ext cx="604286" cy="493938"/>
            </a:xfrm>
            <a:custGeom>
              <a:avLst/>
              <a:gdLst>
                <a:gd name="T0" fmla="*/ 142 w 192"/>
                <a:gd name="T1" fmla="*/ 111 h 156"/>
                <a:gd name="T2" fmla="*/ 96 w 192"/>
                <a:gd name="T3" fmla="*/ 134 h 156"/>
                <a:gd name="T4" fmla="*/ 40 w 192"/>
                <a:gd name="T5" fmla="*/ 78 h 156"/>
                <a:gd name="T6" fmla="*/ 47 w 192"/>
                <a:gd name="T7" fmla="*/ 78 h 156"/>
                <a:gd name="T8" fmla="*/ 58 w 192"/>
                <a:gd name="T9" fmla="*/ 78 h 156"/>
                <a:gd name="T10" fmla="*/ 29 w 192"/>
                <a:gd name="T11" fmla="*/ 49 h 156"/>
                <a:gd name="T12" fmla="*/ 0 w 192"/>
                <a:gd name="T13" fmla="*/ 78 h 156"/>
                <a:gd name="T14" fmla="*/ 15 w 192"/>
                <a:gd name="T15" fmla="*/ 78 h 156"/>
                <a:gd name="T16" fmla="*/ 16 w 192"/>
                <a:gd name="T17" fmla="*/ 78 h 156"/>
                <a:gd name="T18" fmla="*/ 18 w 192"/>
                <a:gd name="T19" fmla="*/ 78 h 156"/>
                <a:gd name="T20" fmla="*/ 96 w 192"/>
                <a:gd name="T21" fmla="*/ 156 h 156"/>
                <a:gd name="T22" fmla="*/ 157 w 192"/>
                <a:gd name="T23" fmla="*/ 126 h 156"/>
                <a:gd name="T24" fmla="*/ 151 w 192"/>
                <a:gd name="T25" fmla="*/ 120 h 156"/>
                <a:gd name="T26" fmla="*/ 142 w 192"/>
                <a:gd name="T27" fmla="*/ 111 h 156"/>
                <a:gd name="T28" fmla="*/ 180 w 192"/>
                <a:gd name="T29" fmla="*/ 78 h 156"/>
                <a:gd name="T30" fmla="*/ 180 w 192"/>
                <a:gd name="T31" fmla="*/ 78 h 156"/>
                <a:gd name="T32" fmla="*/ 174 w 192"/>
                <a:gd name="T33" fmla="*/ 78 h 156"/>
                <a:gd name="T34" fmla="*/ 174 w 192"/>
                <a:gd name="T35" fmla="*/ 78 h 156"/>
                <a:gd name="T36" fmla="*/ 174 w 192"/>
                <a:gd name="T37" fmla="*/ 78 h 156"/>
                <a:gd name="T38" fmla="*/ 96 w 192"/>
                <a:gd name="T39" fmla="*/ 0 h 156"/>
                <a:gd name="T40" fmla="*/ 35 w 192"/>
                <a:gd name="T41" fmla="*/ 30 h 156"/>
                <a:gd name="T42" fmla="*/ 41 w 192"/>
                <a:gd name="T43" fmla="*/ 37 h 156"/>
                <a:gd name="T44" fmla="*/ 50 w 192"/>
                <a:gd name="T45" fmla="*/ 46 h 156"/>
                <a:gd name="T46" fmla="*/ 96 w 192"/>
                <a:gd name="T47" fmla="*/ 22 h 156"/>
                <a:gd name="T48" fmla="*/ 152 w 192"/>
                <a:gd name="T49" fmla="*/ 78 h 156"/>
                <a:gd name="T50" fmla="*/ 152 w 192"/>
                <a:gd name="T51" fmla="*/ 78 h 156"/>
                <a:gd name="T52" fmla="*/ 152 w 192"/>
                <a:gd name="T53" fmla="*/ 78 h 156"/>
                <a:gd name="T54" fmla="*/ 145 w 192"/>
                <a:gd name="T55" fmla="*/ 78 h 156"/>
                <a:gd name="T56" fmla="*/ 145 w 192"/>
                <a:gd name="T57" fmla="*/ 78 h 156"/>
                <a:gd name="T58" fmla="*/ 134 w 192"/>
                <a:gd name="T59" fmla="*/ 78 h 156"/>
                <a:gd name="T60" fmla="*/ 163 w 192"/>
                <a:gd name="T61" fmla="*/ 107 h 156"/>
                <a:gd name="T62" fmla="*/ 192 w 192"/>
                <a:gd name="T63" fmla="*/ 78 h 156"/>
                <a:gd name="T64" fmla="*/ 180 w 192"/>
                <a:gd name="T65" fmla="*/ 78 h 156"/>
                <a:gd name="T66" fmla="*/ 123 w 192"/>
                <a:gd name="T67" fmla="*/ 43 h 156"/>
                <a:gd name="T68" fmla="*/ 104 w 192"/>
                <a:gd name="T69" fmla="*/ 76 h 156"/>
                <a:gd name="T70" fmla="*/ 119 w 192"/>
                <a:gd name="T71" fmla="*/ 76 h 156"/>
                <a:gd name="T72" fmla="*/ 119 w 192"/>
                <a:gd name="T73" fmla="*/ 83 h 156"/>
                <a:gd name="T74" fmla="*/ 102 w 192"/>
                <a:gd name="T75" fmla="*/ 83 h 156"/>
                <a:gd name="T76" fmla="*/ 102 w 192"/>
                <a:gd name="T77" fmla="*/ 93 h 156"/>
                <a:gd name="T78" fmla="*/ 119 w 192"/>
                <a:gd name="T79" fmla="*/ 93 h 156"/>
                <a:gd name="T80" fmla="*/ 119 w 192"/>
                <a:gd name="T81" fmla="*/ 100 h 156"/>
                <a:gd name="T82" fmla="*/ 102 w 192"/>
                <a:gd name="T83" fmla="*/ 100 h 156"/>
                <a:gd name="T84" fmla="*/ 102 w 192"/>
                <a:gd name="T85" fmla="*/ 115 h 156"/>
                <a:gd name="T86" fmla="*/ 93 w 192"/>
                <a:gd name="T87" fmla="*/ 115 h 156"/>
                <a:gd name="T88" fmla="*/ 93 w 192"/>
                <a:gd name="T89" fmla="*/ 100 h 156"/>
                <a:gd name="T90" fmla="*/ 74 w 192"/>
                <a:gd name="T91" fmla="*/ 100 h 156"/>
                <a:gd name="T92" fmla="*/ 74 w 192"/>
                <a:gd name="T93" fmla="*/ 93 h 156"/>
                <a:gd name="T94" fmla="*/ 93 w 192"/>
                <a:gd name="T95" fmla="*/ 93 h 156"/>
                <a:gd name="T96" fmla="*/ 93 w 192"/>
                <a:gd name="T97" fmla="*/ 83 h 156"/>
                <a:gd name="T98" fmla="*/ 74 w 192"/>
                <a:gd name="T99" fmla="*/ 83 h 156"/>
                <a:gd name="T100" fmla="*/ 74 w 192"/>
                <a:gd name="T101" fmla="*/ 76 h 156"/>
                <a:gd name="T102" fmla="*/ 90 w 192"/>
                <a:gd name="T103" fmla="*/ 76 h 156"/>
                <a:gd name="T104" fmla="*/ 71 w 192"/>
                <a:gd name="T105" fmla="*/ 43 h 156"/>
                <a:gd name="T106" fmla="*/ 81 w 192"/>
                <a:gd name="T107" fmla="*/ 43 h 156"/>
                <a:gd name="T108" fmla="*/ 97 w 192"/>
                <a:gd name="T109" fmla="*/ 74 h 156"/>
                <a:gd name="T110" fmla="*/ 98 w 192"/>
                <a:gd name="T111" fmla="*/ 74 h 156"/>
                <a:gd name="T112" fmla="*/ 103 w 192"/>
                <a:gd name="T113" fmla="*/ 63 h 156"/>
                <a:gd name="T114" fmla="*/ 114 w 192"/>
                <a:gd name="T115" fmla="*/ 43 h 156"/>
                <a:gd name="T116" fmla="*/ 123 w 192"/>
                <a:gd name="T117" fmla="*/ 43 h 156"/>
                <a:gd name="T118" fmla="*/ 123 w 192"/>
                <a:gd name="T119" fmla="*/ 43 h 156"/>
                <a:gd name="T120" fmla="*/ 123 w 192"/>
                <a:gd name="T121" fmla="*/ 4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56">
                  <a:moveTo>
                    <a:pt x="142" y="111"/>
                  </a:moveTo>
                  <a:cubicBezTo>
                    <a:pt x="131" y="125"/>
                    <a:pt x="115" y="134"/>
                    <a:pt x="96" y="134"/>
                  </a:cubicBezTo>
                  <a:cubicBezTo>
                    <a:pt x="65" y="134"/>
                    <a:pt x="40" y="109"/>
                    <a:pt x="40" y="78"/>
                  </a:cubicBezTo>
                  <a:cubicBezTo>
                    <a:pt x="47" y="78"/>
                    <a:pt x="47" y="78"/>
                    <a:pt x="47" y="78"/>
                  </a:cubicBezTo>
                  <a:cubicBezTo>
                    <a:pt x="58" y="78"/>
                    <a:pt x="58" y="78"/>
                    <a:pt x="58" y="78"/>
                  </a:cubicBezTo>
                  <a:cubicBezTo>
                    <a:pt x="29" y="49"/>
                    <a:pt x="29" y="49"/>
                    <a:pt x="29" y="49"/>
                  </a:cubicBezTo>
                  <a:cubicBezTo>
                    <a:pt x="0" y="78"/>
                    <a:pt x="0" y="78"/>
                    <a:pt x="0" y="78"/>
                  </a:cubicBezTo>
                  <a:cubicBezTo>
                    <a:pt x="15" y="78"/>
                    <a:pt x="15" y="78"/>
                    <a:pt x="15" y="78"/>
                  </a:cubicBezTo>
                  <a:cubicBezTo>
                    <a:pt x="16" y="78"/>
                    <a:pt x="16" y="78"/>
                    <a:pt x="16" y="78"/>
                  </a:cubicBezTo>
                  <a:cubicBezTo>
                    <a:pt x="18" y="78"/>
                    <a:pt x="18" y="78"/>
                    <a:pt x="18" y="78"/>
                  </a:cubicBezTo>
                  <a:cubicBezTo>
                    <a:pt x="19" y="121"/>
                    <a:pt x="53" y="156"/>
                    <a:pt x="96" y="156"/>
                  </a:cubicBezTo>
                  <a:cubicBezTo>
                    <a:pt x="121" y="156"/>
                    <a:pt x="143" y="144"/>
                    <a:pt x="157" y="126"/>
                  </a:cubicBezTo>
                  <a:cubicBezTo>
                    <a:pt x="151" y="120"/>
                    <a:pt x="151" y="120"/>
                    <a:pt x="151" y="120"/>
                  </a:cubicBezTo>
                  <a:cubicBezTo>
                    <a:pt x="142" y="111"/>
                    <a:pt x="142" y="111"/>
                    <a:pt x="142" y="111"/>
                  </a:cubicBezTo>
                  <a:close/>
                  <a:moveTo>
                    <a:pt x="180" y="78"/>
                  </a:moveTo>
                  <a:cubicBezTo>
                    <a:pt x="180" y="78"/>
                    <a:pt x="180" y="78"/>
                    <a:pt x="180" y="78"/>
                  </a:cubicBezTo>
                  <a:cubicBezTo>
                    <a:pt x="174" y="78"/>
                    <a:pt x="174" y="78"/>
                    <a:pt x="174" y="78"/>
                  </a:cubicBezTo>
                  <a:cubicBezTo>
                    <a:pt x="174" y="78"/>
                    <a:pt x="174" y="78"/>
                    <a:pt x="174" y="78"/>
                  </a:cubicBezTo>
                  <a:cubicBezTo>
                    <a:pt x="174" y="78"/>
                    <a:pt x="174" y="78"/>
                    <a:pt x="174" y="78"/>
                  </a:cubicBezTo>
                  <a:cubicBezTo>
                    <a:pt x="174" y="35"/>
                    <a:pt x="139" y="0"/>
                    <a:pt x="96" y="0"/>
                  </a:cubicBezTo>
                  <a:cubicBezTo>
                    <a:pt x="71" y="0"/>
                    <a:pt x="49" y="12"/>
                    <a:pt x="35" y="30"/>
                  </a:cubicBezTo>
                  <a:cubicBezTo>
                    <a:pt x="41" y="37"/>
                    <a:pt x="41" y="37"/>
                    <a:pt x="41" y="37"/>
                  </a:cubicBezTo>
                  <a:cubicBezTo>
                    <a:pt x="50" y="46"/>
                    <a:pt x="50" y="46"/>
                    <a:pt x="50" y="46"/>
                  </a:cubicBezTo>
                  <a:cubicBezTo>
                    <a:pt x="60" y="31"/>
                    <a:pt x="77" y="22"/>
                    <a:pt x="96" y="22"/>
                  </a:cubicBezTo>
                  <a:cubicBezTo>
                    <a:pt x="127" y="22"/>
                    <a:pt x="152" y="47"/>
                    <a:pt x="152" y="78"/>
                  </a:cubicBezTo>
                  <a:cubicBezTo>
                    <a:pt x="152" y="78"/>
                    <a:pt x="152" y="78"/>
                    <a:pt x="152" y="78"/>
                  </a:cubicBezTo>
                  <a:cubicBezTo>
                    <a:pt x="152" y="78"/>
                    <a:pt x="152" y="78"/>
                    <a:pt x="152" y="78"/>
                  </a:cubicBezTo>
                  <a:cubicBezTo>
                    <a:pt x="145" y="78"/>
                    <a:pt x="145" y="78"/>
                    <a:pt x="145" y="78"/>
                  </a:cubicBezTo>
                  <a:cubicBezTo>
                    <a:pt x="145" y="78"/>
                    <a:pt x="145" y="78"/>
                    <a:pt x="145" y="78"/>
                  </a:cubicBezTo>
                  <a:cubicBezTo>
                    <a:pt x="134" y="78"/>
                    <a:pt x="134" y="78"/>
                    <a:pt x="134" y="78"/>
                  </a:cubicBezTo>
                  <a:cubicBezTo>
                    <a:pt x="163" y="107"/>
                    <a:pt x="163" y="107"/>
                    <a:pt x="163" y="107"/>
                  </a:cubicBezTo>
                  <a:cubicBezTo>
                    <a:pt x="192" y="78"/>
                    <a:pt x="192" y="78"/>
                    <a:pt x="192" y="78"/>
                  </a:cubicBezTo>
                  <a:cubicBezTo>
                    <a:pt x="180" y="78"/>
                    <a:pt x="180" y="78"/>
                    <a:pt x="180" y="78"/>
                  </a:cubicBezTo>
                  <a:close/>
                  <a:moveTo>
                    <a:pt x="123" y="43"/>
                  </a:moveTo>
                  <a:cubicBezTo>
                    <a:pt x="104" y="76"/>
                    <a:pt x="104" y="76"/>
                    <a:pt x="104" y="76"/>
                  </a:cubicBezTo>
                  <a:cubicBezTo>
                    <a:pt x="119" y="76"/>
                    <a:pt x="119" y="76"/>
                    <a:pt x="119" y="76"/>
                  </a:cubicBezTo>
                  <a:cubicBezTo>
                    <a:pt x="119" y="83"/>
                    <a:pt x="119" y="83"/>
                    <a:pt x="119" y="83"/>
                  </a:cubicBezTo>
                  <a:cubicBezTo>
                    <a:pt x="102" y="83"/>
                    <a:pt x="102" y="83"/>
                    <a:pt x="102" y="83"/>
                  </a:cubicBezTo>
                  <a:cubicBezTo>
                    <a:pt x="102" y="93"/>
                    <a:pt x="102" y="93"/>
                    <a:pt x="102" y="93"/>
                  </a:cubicBezTo>
                  <a:cubicBezTo>
                    <a:pt x="119" y="93"/>
                    <a:pt x="119" y="93"/>
                    <a:pt x="119" y="93"/>
                  </a:cubicBezTo>
                  <a:cubicBezTo>
                    <a:pt x="119" y="100"/>
                    <a:pt x="119" y="100"/>
                    <a:pt x="119" y="100"/>
                  </a:cubicBezTo>
                  <a:cubicBezTo>
                    <a:pt x="102" y="100"/>
                    <a:pt x="102" y="100"/>
                    <a:pt x="102" y="100"/>
                  </a:cubicBezTo>
                  <a:cubicBezTo>
                    <a:pt x="102" y="115"/>
                    <a:pt x="102" y="115"/>
                    <a:pt x="102" y="115"/>
                  </a:cubicBezTo>
                  <a:cubicBezTo>
                    <a:pt x="93" y="115"/>
                    <a:pt x="93" y="115"/>
                    <a:pt x="93" y="115"/>
                  </a:cubicBezTo>
                  <a:cubicBezTo>
                    <a:pt x="93" y="100"/>
                    <a:pt x="93" y="100"/>
                    <a:pt x="93" y="100"/>
                  </a:cubicBezTo>
                  <a:cubicBezTo>
                    <a:pt x="74" y="100"/>
                    <a:pt x="74" y="100"/>
                    <a:pt x="74" y="100"/>
                  </a:cubicBezTo>
                  <a:cubicBezTo>
                    <a:pt x="74" y="93"/>
                    <a:pt x="74" y="93"/>
                    <a:pt x="74" y="93"/>
                  </a:cubicBezTo>
                  <a:cubicBezTo>
                    <a:pt x="93" y="93"/>
                    <a:pt x="93" y="93"/>
                    <a:pt x="93" y="93"/>
                  </a:cubicBezTo>
                  <a:cubicBezTo>
                    <a:pt x="93" y="83"/>
                    <a:pt x="93" y="83"/>
                    <a:pt x="93" y="83"/>
                  </a:cubicBezTo>
                  <a:cubicBezTo>
                    <a:pt x="74" y="83"/>
                    <a:pt x="74" y="83"/>
                    <a:pt x="74" y="83"/>
                  </a:cubicBezTo>
                  <a:cubicBezTo>
                    <a:pt x="74" y="76"/>
                    <a:pt x="74" y="76"/>
                    <a:pt x="74" y="76"/>
                  </a:cubicBezTo>
                  <a:cubicBezTo>
                    <a:pt x="90" y="76"/>
                    <a:pt x="90" y="76"/>
                    <a:pt x="90" y="76"/>
                  </a:cubicBezTo>
                  <a:cubicBezTo>
                    <a:pt x="71" y="43"/>
                    <a:pt x="71" y="43"/>
                    <a:pt x="71" y="43"/>
                  </a:cubicBezTo>
                  <a:cubicBezTo>
                    <a:pt x="81" y="43"/>
                    <a:pt x="81" y="43"/>
                    <a:pt x="81" y="43"/>
                  </a:cubicBezTo>
                  <a:cubicBezTo>
                    <a:pt x="90" y="59"/>
                    <a:pt x="96" y="70"/>
                    <a:pt x="97" y="74"/>
                  </a:cubicBezTo>
                  <a:cubicBezTo>
                    <a:pt x="98" y="74"/>
                    <a:pt x="98" y="74"/>
                    <a:pt x="98" y="74"/>
                  </a:cubicBezTo>
                  <a:cubicBezTo>
                    <a:pt x="98" y="72"/>
                    <a:pt x="100" y="69"/>
                    <a:pt x="103" y="63"/>
                  </a:cubicBezTo>
                  <a:cubicBezTo>
                    <a:pt x="114" y="43"/>
                    <a:pt x="114" y="43"/>
                    <a:pt x="114" y="43"/>
                  </a:cubicBezTo>
                  <a:cubicBezTo>
                    <a:pt x="123" y="43"/>
                    <a:pt x="123" y="43"/>
                    <a:pt x="123" y="43"/>
                  </a:cubicBezTo>
                  <a:close/>
                  <a:moveTo>
                    <a:pt x="123" y="43"/>
                  </a:moveTo>
                  <a:cubicBezTo>
                    <a:pt x="123" y="43"/>
                    <a:pt x="123" y="43"/>
                    <a:pt x="123" y="4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1219170" eaLnBrk="0" fontAlgn="base" hangingPunct="0">
                <a:spcBef>
                  <a:spcPct val="0"/>
                </a:spcBef>
                <a:spcAft>
                  <a:spcPct val="0"/>
                </a:spcAft>
              </a:pPr>
              <a:endParaRPr lang="zh-CN" altLang="en-US" sz="2400">
                <a:solidFill>
                  <a:prstClr val="black"/>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sp>
        <p:nvSpPr>
          <p:cNvPr id="23" name="文本框 22"/>
          <p:cNvSpPr txBox="1"/>
          <p:nvPr/>
        </p:nvSpPr>
        <p:spPr>
          <a:xfrm>
            <a:off x="3516583" y="1494150"/>
            <a:ext cx="8794056" cy="1222642"/>
          </a:xfrm>
          <a:prstGeom prst="rect">
            <a:avLst/>
          </a:prstGeom>
          <a:noFill/>
        </p:spPr>
        <p:txBody>
          <a:bodyPr wrap="square" rtlCol="0">
            <a:spAutoFit/>
          </a:bodyPr>
          <a:lstStyle/>
          <a:p>
            <a:pPr defTabSz="1219170" eaLnBrk="0" fontAlgn="base" hangingPunct="0">
              <a:lnSpc>
                <a:spcPct val="120000"/>
              </a:lnSpc>
              <a:spcBef>
                <a:spcPct val="0"/>
              </a:spcBef>
              <a:spcAft>
                <a:spcPct val="0"/>
              </a:spcAft>
            </a:pPr>
            <a:r>
              <a:rPr lang="en-US" altLang="zh-CN" sz="32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KHÁI NIỆM TỐC ĐỘ PHẢN ỨNG, TỐC ĐỘ TRUNG BÌNH CỦA PHẢN ỨNG.</a:t>
            </a:r>
            <a:endParaRPr lang="zh-CN" altLang="en-US" sz="3200" b="1" dirty="0">
              <a:solidFill>
                <a:srgbClr val="0070C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3" name="文本框 32"/>
          <p:cNvSpPr txBox="1"/>
          <p:nvPr/>
        </p:nvSpPr>
        <p:spPr>
          <a:xfrm>
            <a:off x="1994814" y="1764710"/>
            <a:ext cx="646331" cy="646331"/>
          </a:xfrm>
          <a:prstGeom prst="rect">
            <a:avLst/>
          </a:prstGeom>
          <a:noFill/>
        </p:spPr>
        <p:txBody>
          <a:bodyPr wrap="none" rtlCol="0">
            <a:spAutoFit/>
          </a:bodyPr>
          <a:lstStyle/>
          <a:p>
            <a:pPr defTabSz="1219170" eaLnBrk="0" fontAlgn="base" hangingPunct="0">
              <a:spcBef>
                <a:spcPct val="0"/>
              </a:spcBef>
              <a:spcAft>
                <a:spcPct val="0"/>
              </a:spcAft>
            </a:pPr>
            <a:r>
              <a:rPr lang="en-US" altLang="zh-CN" sz="3600" dirty="0">
                <a:latin typeface="Times New Roman" panose="02020603050405020304" pitchFamily="18" charset="0"/>
                <a:cs typeface="Times New Roman" panose="02020603050405020304" pitchFamily="18" charset="0"/>
                <a:sym typeface="Times New Roman" panose="02020603050405020304" pitchFamily="18" charset="0"/>
              </a:rPr>
              <a:t>01</a:t>
            </a:r>
            <a:endParaRPr lang="zh-CN" altLang="en-US" sz="36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4" name="文本框 33"/>
          <p:cNvSpPr txBox="1"/>
          <p:nvPr/>
        </p:nvSpPr>
        <p:spPr>
          <a:xfrm>
            <a:off x="1954024" y="3462283"/>
            <a:ext cx="646331" cy="646331"/>
          </a:xfrm>
          <a:prstGeom prst="rect">
            <a:avLst/>
          </a:prstGeom>
          <a:noFill/>
        </p:spPr>
        <p:txBody>
          <a:bodyPr wrap="none" rtlCol="0">
            <a:spAutoFit/>
          </a:bodyPr>
          <a:lstStyle/>
          <a:p>
            <a:pPr defTabSz="1219170" eaLnBrk="0" fontAlgn="base" hangingPunct="0">
              <a:spcBef>
                <a:spcPct val="0"/>
              </a:spcBef>
              <a:spcAft>
                <a:spcPct val="0"/>
              </a:spcAft>
            </a:pPr>
            <a:r>
              <a:rPr lang="en-US" altLang="zh-CN" sz="36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02</a:t>
            </a:r>
            <a:endParaRPr lang="zh-CN" altLang="en-US" sz="36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5" name="文本框 34"/>
          <p:cNvSpPr txBox="1"/>
          <p:nvPr/>
        </p:nvSpPr>
        <p:spPr>
          <a:xfrm>
            <a:off x="2029126" y="5029258"/>
            <a:ext cx="646331" cy="646331"/>
          </a:xfrm>
          <a:prstGeom prst="rect">
            <a:avLst/>
          </a:prstGeom>
          <a:noFill/>
        </p:spPr>
        <p:txBody>
          <a:bodyPr wrap="none" rtlCol="0">
            <a:spAutoFit/>
          </a:bodyPr>
          <a:lstStyle/>
          <a:p>
            <a:pPr defTabSz="1219170" eaLnBrk="0" fontAlgn="base" hangingPunct="0">
              <a:spcBef>
                <a:spcPct val="0"/>
              </a:spcBef>
              <a:spcAft>
                <a:spcPct val="0"/>
              </a:spcAft>
            </a:pPr>
            <a:r>
              <a:rPr lang="en-US" altLang="zh-CN" sz="3600" dirty="0">
                <a:latin typeface="Times New Roman" panose="02020603050405020304" pitchFamily="18" charset="0"/>
                <a:cs typeface="Times New Roman" panose="02020603050405020304" pitchFamily="18" charset="0"/>
                <a:sym typeface="Times New Roman" panose="02020603050405020304" pitchFamily="18" charset="0"/>
              </a:rPr>
              <a:t>03</a:t>
            </a:r>
            <a:endParaRPr lang="zh-CN" altLang="en-US" sz="36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7" name="Title 1"/>
          <p:cNvSpPr txBox="1">
            <a:spLocks/>
          </p:cNvSpPr>
          <p:nvPr/>
        </p:nvSpPr>
        <p:spPr>
          <a:xfrm>
            <a:off x="4569087" y="167770"/>
            <a:ext cx="4016164" cy="983304"/>
          </a:xfrm>
          <a:prstGeom prst="rect">
            <a:avLst/>
          </a:prstGeom>
          <a:solidFill>
            <a:schemeClr val="bg1"/>
          </a:solidFill>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nSpc>
                <a:spcPct val="120000"/>
              </a:lnSpc>
            </a:pPr>
            <a:r>
              <a:rPr lang="en-US" altLang="zh-CN" sz="5400" dirty="0">
                <a:latin typeface="Times New Roman" panose="02020603050405020304" pitchFamily="18" charset="0"/>
                <a:ea typeface="Microsoft YaHei" charset="0"/>
                <a:cs typeface="Times New Roman" panose="02020603050405020304" pitchFamily="18" charset="0"/>
                <a:sym typeface="Times New Roman" panose="02020603050405020304" pitchFamily="18" charset="0"/>
              </a:rPr>
              <a:t>NỘI DUNG</a:t>
            </a:r>
            <a:endParaRPr lang="en-US" sz="5400" dirty="0">
              <a:latin typeface="Times New Roman" panose="02020603050405020304" pitchFamily="18" charset="0"/>
              <a:ea typeface="Microsoft YaHei" charset="0"/>
              <a:cs typeface="Times New Roman" panose="02020603050405020304" pitchFamily="18" charset="0"/>
              <a:sym typeface="Times New Roman" panose="02020603050405020304" pitchFamily="18" charset="0"/>
            </a:endParaRPr>
          </a:p>
        </p:txBody>
      </p:sp>
      <p:sp>
        <p:nvSpPr>
          <p:cNvPr id="38" name="文本框 22">
            <a:extLst>
              <a:ext uri="{FF2B5EF4-FFF2-40B4-BE49-F238E27FC236}">
                <a16:creationId xmlns:a16="http://schemas.microsoft.com/office/drawing/2014/main" id="{4B37ADA6-E2B8-730C-1D4F-CB66D7A30027}"/>
              </a:ext>
            </a:extLst>
          </p:cNvPr>
          <p:cNvSpPr txBox="1"/>
          <p:nvPr/>
        </p:nvSpPr>
        <p:spPr>
          <a:xfrm>
            <a:off x="3741938" y="3293287"/>
            <a:ext cx="7830645" cy="631711"/>
          </a:xfrm>
          <a:prstGeom prst="rect">
            <a:avLst/>
          </a:prstGeom>
          <a:noFill/>
        </p:spPr>
        <p:txBody>
          <a:bodyPr wrap="square" rtlCol="0">
            <a:spAutoFit/>
          </a:bodyPr>
          <a:lstStyle/>
          <a:p>
            <a:pPr defTabSz="1219170" eaLnBrk="0" fontAlgn="base" hangingPunct="0">
              <a:lnSpc>
                <a:spcPct val="120000"/>
              </a:lnSpc>
              <a:spcBef>
                <a:spcPct val="0"/>
              </a:spcBef>
              <a:spcAft>
                <a:spcPct val="0"/>
              </a:spcAft>
            </a:pPr>
            <a:r>
              <a:rPr lang="en-US" altLang="zh-CN" sz="3200" b="1" dirty="0">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ĐỊNH LUẬT TÁC DỤNG KHỐI LƯỢNG</a:t>
            </a:r>
            <a:endParaRPr lang="zh-CN" altLang="en-US" sz="3200" b="1"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9" name="文本框 22">
            <a:extLst>
              <a:ext uri="{FF2B5EF4-FFF2-40B4-BE49-F238E27FC236}">
                <a16:creationId xmlns:a16="http://schemas.microsoft.com/office/drawing/2014/main" id="{9737AD5F-65CA-438D-4739-6044B9FA0582}"/>
              </a:ext>
            </a:extLst>
          </p:cNvPr>
          <p:cNvSpPr txBox="1"/>
          <p:nvPr/>
        </p:nvSpPr>
        <p:spPr>
          <a:xfrm>
            <a:off x="3167756" y="4663898"/>
            <a:ext cx="8979008" cy="1222642"/>
          </a:xfrm>
          <a:prstGeom prst="rect">
            <a:avLst/>
          </a:prstGeom>
          <a:noFill/>
        </p:spPr>
        <p:txBody>
          <a:bodyPr wrap="square" rtlCol="0">
            <a:spAutoFit/>
          </a:bodyPr>
          <a:lstStyle/>
          <a:p>
            <a:pPr algn="ctr" defTabSz="1219170" eaLnBrk="0" fontAlgn="base" hangingPunct="0">
              <a:lnSpc>
                <a:spcPct val="120000"/>
              </a:lnSpc>
              <a:spcBef>
                <a:spcPct val="0"/>
              </a:spcBef>
              <a:spcAft>
                <a:spcPct val="0"/>
              </a:spcAft>
            </a:pPr>
            <a:r>
              <a:rPr lang="en-US" altLang="zh-CN"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CÁC YẾU TỐ ẢNH HƯỞNG TỚI TỐC ĐỘ PHẢN ỨNG, HỆ SỐ NHIỆT ĐỘ VAN’T HOFF</a:t>
            </a:r>
            <a:endParaRPr lang="zh-CN" altLang="en-US" sz="32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3087620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37" grpId="0" animBg="1"/>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AD165"/>
          </a:solidFill>
          <a:ln>
            <a:solidFill>
              <a:srgbClr val="FAD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 name="Rectangle 2">
            <a:extLst>
              <a:ext uri="{FF2B5EF4-FFF2-40B4-BE49-F238E27FC236}">
                <a16:creationId xmlns:a16="http://schemas.microsoft.com/office/drawing/2014/main" id="{A15DDD0A-FBC2-AFFF-6C68-BA8690975D68}"/>
              </a:ext>
            </a:extLst>
          </p:cNvPr>
          <p:cNvSpPr/>
          <p:nvPr/>
        </p:nvSpPr>
        <p:spPr>
          <a:xfrm>
            <a:off x="211393" y="218691"/>
            <a:ext cx="11769213" cy="64007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dirty="0">
              <a:latin typeface="Times New Roman" panose="02020603050405020304" pitchFamily="18" charset="0"/>
              <a:cs typeface="Times New Roman" panose="02020603050405020304" pitchFamily="18" charset="0"/>
              <a:sym typeface="Times New Roman" panose="02020603050405020304" pitchFamily="18" charset="0"/>
            </a:endParaRPr>
          </a:p>
        </p:txBody>
      </p:sp>
      <p:grpSp>
        <p:nvGrpSpPr>
          <p:cNvPr id="12" name="组合 2502">
            <a:extLst>
              <a:ext uri="{FF2B5EF4-FFF2-40B4-BE49-F238E27FC236}">
                <a16:creationId xmlns:a16="http://schemas.microsoft.com/office/drawing/2014/main" id="{ED697FD1-81AF-3689-25BD-5DD969A0811E}"/>
              </a:ext>
            </a:extLst>
          </p:cNvPr>
          <p:cNvGrpSpPr/>
          <p:nvPr/>
        </p:nvGrpSpPr>
        <p:grpSpPr>
          <a:xfrm>
            <a:off x="3948355" y="3261626"/>
            <a:ext cx="682542" cy="461665"/>
            <a:chOff x="5288209" y="5014229"/>
            <a:chExt cx="682543" cy="461666"/>
          </a:xfrm>
        </p:grpSpPr>
        <p:sp>
          <p:nvSpPr>
            <p:cNvPr id="13" name="文本框 18">
              <a:extLst>
                <a:ext uri="{FF2B5EF4-FFF2-40B4-BE49-F238E27FC236}">
                  <a16:creationId xmlns:a16="http://schemas.microsoft.com/office/drawing/2014/main" id="{7A2A85B9-B084-AFEE-0B2A-C00B7015C308}"/>
                </a:ext>
              </a:extLst>
            </p:cNvPr>
            <p:cNvSpPr txBox="1"/>
            <p:nvPr/>
          </p:nvSpPr>
          <p:spPr>
            <a:xfrm>
              <a:off x="5288209" y="5014229"/>
              <a:ext cx="492444" cy="461666"/>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78</a:t>
              </a:r>
              <a:endParaRPr lang="zh-CN" altLang="en-US"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4" name="矩形 19">
              <a:extLst>
                <a:ext uri="{FF2B5EF4-FFF2-40B4-BE49-F238E27FC236}">
                  <a16:creationId xmlns:a16="http://schemas.microsoft.com/office/drawing/2014/main" id="{203E5740-266F-65F2-E926-0AE1A529458E}"/>
                </a:ext>
              </a:extLst>
            </p:cNvPr>
            <p:cNvSpPr/>
            <p:nvPr/>
          </p:nvSpPr>
          <p:spPr>
            <a:xfrm>
              <a:off x="5661052" y="5171693"/>
              <a:ext cx="309700" cy="261611"/>
            </a:xfrm>
            <a:prstGeom prst="rect">
              <a:avLst/>
            </a:prstGeom>
          </p:spPr>
          <p:txBody>
            <a:bodyPr wrap="none">
              <a:spAutoFit/>
            </a:bodyPr>
            <a:lstStyle/>
            <a:p>
              <a:pPr defTabSz="1219170" eaLnBrk="0" fontAlgn="base" hangingPunct="0">
                <a:spcBef>
                  <a:spcPct val="0"/>
                </a:spcBef>
                <a:spcAft>
                  <a:spcPct val="0"/>
                </a:spcAft>
              </a:pPr>
              <a:r>
                <a:rPr lang="en-US" altLang="zh-CN"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nvGrpSpPr>
          <p:cNvPr id="15" name="组合 2508">
            <a:extLst>
              <a:ext uri="{FF2B5EF4-FFF2-40B4-BE49-F238E27FC236}">
                <a16:creationId xmlns:a16="http://schemas.microsoft.com/office/drawing/2014/main" id="{5C490158-216F-260C-ECD7-758ACCA762D0}"/>
              </a:ext>
            </a:extLst>
          </p:cNvPr>
          <p:cNvGrpSpPr/>
          <p:nvPr/>
        </p:nvGrpSpPr>
        <p:grpSpPr>
          <a:xfrm>
            <a:off x="3338755" y="5538102"/>
            <a:ext cx="682542" cy="461665"/>
            <a:chOff x="5288209" y="5014229"/>
            <a:chExt cx="682543" cy="461666"/>
          </a:xfrm>
        </p:grpSpPr>
        <p:sp>
          <p:nvSpPr>
            <p:cNvPr id="16" name="文本框 24">
              <a:extLst>
                <a:ext uri="{FF2B5EF4-FFF2-40B4-BE49-F238E27FC236}">
                  <a16:creationId xmlns:a16="http://schemas.microsoft.com/office/drawing/2014/main" id="{BB26638F-FA3A-9EBF-A4D1-938C09C575D5}"/>
                </a:ext>
              </a:extLst>
            </p:cNvPr>
            <p:cNvSpPr txBox="1"/>
            <p:nvPr/>
          </p:nvSpPr>
          <p:spPr>
            <a:xfrm>
              <a:off x="5288209" y="5014229"/>
              <a:ext cx="492444" cy="461666"/>
            </a:xfrm>
            <a:prstGeom prst="rect">
              <a:avLst/>
            </a:prstGeom>
            <a:noFill/>
          </p:spPr>
          <p:txBody>
            <a:bodyPr wrap="none" rtlCol="0">
              <a:spAutoFit/>
            </a:bodyPr>
            <a:lstStyle/>
            <a:p>
              <a:pPr defTabSz="1219170" eaLnBrk="0" fontAlgn="base" hangingPunct="0">
                <a:spcBef>
                  <a:spcPct val="0"/>
                </a:spcBef>
                <a:spcAft>
                  <a:spcPct val="0"/>
                </a:spcAft>
              </a:pPr>
              <a:r>
                <a:rPr lang="en-US" altLang="zh-CN"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49</a:t>
              </a:r>
              <a:endParaRPr lang="zh-CN" altLang="en-US" sz="24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 name="矩形 25">
              <a:extLst>
                <a:ext uri="{FF2B5EF4-FFF2-40B4-BE49-F238E27FC236}">
                  <a16:creationId xmlns:a16="http://schemas.microsoft.com/office/drawing/2014/main" id="{CE626117-3263-6830-CA44-45E49837BA34}"/>
                </a:ext>
              </a:extLst>
            </p:cNvPr>
            <p:cNvSpPr/>
            <p:nvPr/>
          </p:nvSpPr>
          <p:spPr>
            <a:xfrm>
              <a:off x="5661052" y="5171693"/>
              <a:ext cx="309700" cy="261611"/>
            </a:xfrm>
            <a:prstGeom prst="rect">
              <a:avLst/>
            </a:prstGeom>
          </p:spPr>
          <p:txBody>
            <a:bodyPr wrap="none">
              <a:spAutoFit/>
            </a:bodyPr>
            <a:lstStyle/>
            <a:p>
              <a:pPr defTabSz="1219170" eaLnBrk="0" fontAlgn="base" hangingPunct="0">
                <a:spcBef>
                  <a:spcPct val="0"/>
                </a:spcBef>
                <a:spcAft>
                  <a:spcPct val="0"/>
                </a:spcAft>
              </a:pPr>
              <a:r>
                <a:rPr lang="en-US" altLang="zh-CN"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rPr>
                <a:t>%</a:t>
              </a:r>
              <a:endParaRPr lang="zh-CN" altLang="en-US" sz="1100" dirty="0">
                <a:solidFill>
                  <a:schemeClr val="bg1"/>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sp>
        <p:nvSpPr>
          <p:cNvPr id="10" name="Rectangle 2">
            <a:extLst>
              <a:ext uri="{FF2B5EF4-FFF2-40B4-BE49-F238E27FC236}">
                <a16:creationId xmlns:a16="http://schemas.microsoft.com/office/drawing/2014/main" id="{09C6261F-112F-532B-1A1F-982D75545247}"/>
              </a:ext>
            </a:extLst>
          </p:cNvPr>
          <p:cNvSpPr txBox="1">
            <a:spLocks noChangeArrowheads="1"/>
          </p:cNvSpPr>
          <p:nvPr/>
        </p:nvSpPr>
        <p:spPr>
          <a:xfrm>
            <a:off x="381001" y="431334"/>
            <a:ext cx="11472332" cy="978729"/>
          </a:xfrm>
          <a:prstGeom prst="rect">
            <a:avLst/>
          </a:prstGeom>
          <a:solidFill>
            <a:schemeClr val="accent4">
              <a:lumMod val="60000"/>
              <a:lumOff val="40000"/>
            </a:schemeClr>
          </a:solidFill>
          <a:ln w="12700" cap="flat" cmpd="sng" algn="ctr">
            <a:noFill/>
            <a:prstDash val="solid"/>
            <a:miter lim="800000"/>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6: </a:t>
            </a:r>
            <a:r>
              <a:rPr lang="vi-VN" sz="3200" dirty="0" err="1">
                <a:solidFill>
                  <a:schemeClr val="tx1"/>
                </a:solidFill>
                <a:latin typeface="Times New Roman" panose="02020603050405020304" pitchFamily="18" charset="0"/>
                <a:cs typeface="Times New Roman" panose="02020603050405020304" pitchFamily="18" charset="0"/>
              </a:rPr>
              <a:t>Dưới</a:t>
            </a:r>
            <a:r>
              <a:rPr lang="vi-VN" sz="3200" dirty="0">
                <a:solidFill>
                  <a:schemeClr val="tx1"/>
                </a:solidFill>
                <a:latin typeface="Times New Roman" panose="02020603050405020304" pitchFamily="18" charset="0"/>
                <a:cs typeface="Times New Roman" panose="02020603050405020304" pitchFamily="18" charset="0"/>
              </a:rPr>
              <a:t> đây </a:t>
            </a:r>
            <a:r>
              <a:rPr lang="vi-VN" sz="3200" dirty="0" err="1">
                <a:solidFill>
                  <a:schemeClr val="tx1"/>
                </a:solidFill>
                <a:latin typeface="Times New Roman" panose="02020603050405020304" pitchFamily="18" charset="0"/>
                <a:cs typeface="Times New Roman" panose="02020603050405020304" pitchFamily="18" charset="0"/>
              </a:rPr>
              <a:t>là</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một</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số</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hiện</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tượng</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xảy</a:t>
            </a:r>
            <a:r>
              <a:rPr lang="vi-VN" sz="3200" dirty="0">
                <a:solidFill>
                  <a:schemeClr val="tx1"/>
                </a:solidFill>
                <a:latin typeface="Times New Roman" panose="02020603050405020304" pitchFamily="18" charset="0"/>
                <a:cs typeface="Times New Roman" panose="02020603050405020304" pitchFamily="18" charset="0"/>
              </a:rPr>
              <a:t> ra trong </a:t>
            </a:r>
            <a:r>
              <a:rPr lang="vi-VN" sz="3200" dirty="0" err="1">
                <a:solidFill>
                  <a:schemeClr val="tx1"/>
                </a:solidFill>
                <a:latin typeface="Times New Roman" panose="02020603050405020304" pitchFamily="18" charset="0"/>
                <a:cs typeface="Times New Roman" panose="02020603050405020304" pitchFamily="18" charset="0"/>
              </a:rPr>
              <a:t>đời</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sống</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hãy</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sắp</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xếp</a:t>
            </a:r>
            <a:r>
              <a:rPr lang="vi-VN" sz="3200" dirty="0">
                <a:solidFill>
                  <a:schemeClr val="tx1"/>
                </a:solidFill>
                <a:latin typeface="Times New Roman" panose="02020603050405020304" pitchFamily="18" charset="0"/>
                <a:cs typeface="Times New Roman" panose="02020603050405020304" pitchFamily="18" charset="0"/>
              </a:rPr>
              <a:t> theo </a:t>
            </a:r>
            <a:r>
              <a:rPr lang="vi-VN" sz="3200" dirty="0" err="1">
                <a:solidFill>
                  <a:schemeClr val="tx1"/>
                </a:solidFill>
                <a:latin typeface="Times New Roman" panose="02020603050405020304" pitchFamily="18" charset="0"/>
                <a:cs typeface="Times New Roman" panose="02020603050405020304" pitchFamily="18" charset="0"/>
              </a:rPr>
              <a:t>thứ</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tự</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tốc</a:t>
            </a:r>
            <a:r>
              <a:rPr lang="vi-VN" sz="3200" dirty="0">
                <a:solidFill>
                  <a:schemeClr val="tx1"/>
                </a:solidFill>
                <a:latin typeface="Times New Roman" panose="02020603050405020304" pitchFamily="18" charset="0"/>
                <a:cs typeface="Times New Roman" panose="02020603050405020304" pitchFamily="18" charset="0"/>
              </a:rPr>
              <a:t> </a:t>
            </a:r>
            <a:r>
              <a:rPr lang="vi-VN" sz="3200" err="1">
                <a:solidFill>
                  <a:schemeClr val="tx1"/>
                </a:solidFill>
                <a:latin typeface="Times New Roman" panose="02020603050405020304" pitchFamily="18" charset="0"/>
                <a:cs typeface="Times New Roman" panose="02020603050405020304" pitchFamily="18" charset="0"/>
              </a:rPr>
              <a:t>độ</a:t>
            </a:r>
            <a:r>
              <a:rPr lang="vi-VN" sz="320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phản ứng </a:t>
            </a:r>
            <a:r>
              <a:rPr lang="vi-VN" sz="3200">
                <a:solidFill>
                  <a:schemeClr val="tx1"/>
                </a:solidFill>
                <a:latin typeface="Times New Roman" panose="02020603050405020304" pitchFamily="18" charset="0"/>
                <a:cs typeface="Times New Roman" panose="02020603050405020304" pitchFamily="18" charset="0"/>
              </a:rPr>
              <a:t>giảm </a:t>
            </a:r>
            <a:r>
              <a:rPr lang="vi-VN" sz="3200" dirty="0" err="1">
                <a:solidFill>
                  <a:schemeClr val="tx1"/>
                </a:solidFill>
                <a:latin typeface="Times New Roman" panose="02020603050405020304" pitchFamily="18" charset="0"/>
                <a:cs typeface="Times New Roman" panose="02020603050405020304" pitchFamily="18" charset="0"/>
              </a:rPr>
              <a:t>dần</a:t>
            </a:r>
            <a:r>
              <a:rPr lang="en-US" sz="3200" dirty="0">
                <a:solidFill>
                  <a:schemeClr val="tx1"/>
                </a:solidFill>
                <a:latin typeface="Times New Roman" panose="02020603050405020304" pitchFamily="18" charset="0"/>
                <a:cs typeface="Times New Roman" panose="02020603050405020304" pitchFamily="18" charset="0"/>
              </a:rPr>
              <a:t>. </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97FD737-3838-421E-ED85-21C356AC6C45}"/>
              </a:ext>
            </a:extLst>
          </p:cNvPr>
          <p:cNvPicPr>
            <a:picLocks noChangeAspect="1"/>
          </p:cNvPicPr>
          <p:nvPr/>
        </p:nvPicPr>
        <p:blipFill>
          <a:blip r:embed="rId3"/>
          <a:stretch>
            <a:fillRect/>
          </a:stretch>
        </p:blipFill>
        <p:spPr>
          <a:xfrm>
            <a:off x="3443020" y="1998308"/>
            <a:ext cx="2870713" cy="1887692"/>
          </a:xfrm>
          <a:prstGeom prst="rect">
            <a:avLst/>
          </a:prstGeom>
        </p:spPr>
      </p:pic>
      <p:pic>
        <p:nvPicPr>
          <p:cNvPr id="5" name="Picture 4">
            <a:extLst>
              <a:ext uri="{FF2B5EF4-FFF2-40B4-BE49-F238E27FC236}">
                <a16:creationId xmlns:a16="http://schemas.microsoft.com/office/drawing/2014/main" id="{2F8E3EB8-E969-A311-9074-709B0EEF4492}"/>
              </a:ext>
            </a:extLst>
          </p:cNvPr>
          <p:cNvPicPr>
            <a:picLocks noChangeAspect="1"/>
          </p:cNvPicPr>
          <p:nvPr/>
        </p:nvPicPr>
        <p:blipFill>
          <a:blip r:embed="rId4"/>
          <a:stretch>
            <a:fillRect/>
          </a:stretch>
        </p:blipFill>
        <p:spPr>
          <a:xfrm>
            <a:off x="554781" y="1638665"/>
            <a:ext cx="2658533" cy="1780426"/>
          </a:xfrm>
          <a:prstGeom prst="rect">
            <a:avLst/>
          </a:prstGeom>
        </p:spPr>
      </p:pic>
      <p:sp>
        <p:nvSpPr>
          <p:cNvPr id="23" name="TextBox 22">
            <a:extLst>
              <a:ext uri="{FF2B5EF4-FFF2-40B4-BE49-F238E27FC236}">
                <a16:creationId xmlns:a16="http://schemas.microsoft.com/office/drawing/2014/main" id="{BF2092DF-C4D4-92A4-F84E-8FDE7C53E35F}"/>
              </a:ext>
            </a:extLst>
          </p:cNvPr>
          <p:cNvSpPr txBox="1"/>
          <p:nvPr/>
        </p:nvSpPr>
        <p:spPr>
          <a:xfrm>
            <a:off x="495066" y="3699480"/>
            <a:ext cx="2658533" cy="461665"/>
          </a:xfrm>
          <a:prstGeom prst="rect">
            <a:avLst/>
          </a:prstGeom>
          <a:noFill/>
          <a:ln>
            <a:solidFill>
              <a:srgbClr val="FAB51C"/>
            </a:solidFill>
          </a:ln>
        </p:spPr>
        <p:txBody>
          <a:bodyPr wrap="square">
            <a:spAutoFit/>
          </a:bodyPr>
          <a:lstStyle/>
          <a:p>
            <a:r>
              <a:rPr lang="en-US" sz="2400" dirty="0" err="1">
                <a:solidFill>
                  <a:srgbClr val="C00000"/>
                </a:solidFill>
                <a:latin typeface="Times New Roman" panose="02020603050405020304" pitchFamily="18" charset="0"/>
                <a:cs typeface="Times New Roman" panose="02020603050405020304" pitchFamily="18" charset="0"/>
              </a:rPr>
              <a:t>Nướng</a:t>
            </a:r>
            <a:r>
              <a:rPr lang="en-US" sz="2400" dirty="0">
                <a:solidFill>
                  <a:srgbClr val="C00000"/>
                </a:solidFill>
                <a:latin typeface="Times New Roman" panose="02020603050405020304" pitchFamily="18" charset="0"/>
                <a:cs typeface="Times New Roman" panose="02020603050405020304" pitchFamily="18" charset="0"/>
              </a:rPr>
              <a:t> bánh </a:t>
            </a:r>
            <a:r>
              <a:rPr lang="en-US" sz="2400" dirty="0" err="1">
                <a:solidFill>
                  <a:srgbClr val="C00000"/>
                </a:solidFill>
                <a:latin typeface="Times New Roman" panose="02020603050405020304" pitchFamily="18" charset="0"/>
                <a:cs typeface="Times New Roman" panose="02020603050405020304" pitchFamily="18" charset="0"/>
              </a:rPr>
              <a:t>mì</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a:t>
            </a:r>
          </a:p>
        </p:txBody>
      </p:sp>
      <p:sp>
        <p:nvSpPr>
          <p:cNvPr id="24" name="TextBox 23">
            <a:extLst>
              <a:ext uri="{FF2B5EF4-FFF2-40B4-BE49-F238E27FC236}">
                <a16:creationId xmlns:a16="http://schemas.microsoft.com/office/drawing/2014/main" id="{98A16CA3-69F7-AFAF-59AE-767609A849BD}"/>
              </a:ext>
            </a:extLst>
          </p:cNvPr>
          <p:cNvSpPr txBox="1"/>
          <p:nvPr/>
        </p:nvSpPr>
        <p:spPr>
          <a:xfrm>
            <a:off x="3363746" y="4098285"/>
            <a:ext cx="3020307" cy="461665"/>
          </a:xfrm>
          <a:prstGeom prst="rect">
            <a:avLst/>
          </a:prstGeom>
          <a:noFill/>
          <a:ln>
            <a:solidFill>
              <a:srgbClr val="FAB51C"/>
            </a:solidFill>
          </a:ln>
        </p:spPr>
        <p:txBody>
          <a:bodyPr wrap="square">
            <a:spAutoFit/>
          </a:bodyPr>
          <a:lstStyle/>
          <a:p>
            <a:r>
              <a:rPr lang="en-US" sz="2400" dirty="0" err="1">
                <a:solidFill>
                  <a:srgbClr val="00B0F0"/>
                </a:solidFill>
                <a:latin typeface="Times New Roman" panose="02020603050405020304" pitchFamily="18" charset="0"/>
                <a:cs typeface="Times New Roman" panose="02020603050405020304" pitchFamily="18" charset="0"/>
              </a:rPr>
              <a:t>Đốt</a:t>
            </a:r>
            <a:r>
              <a:rPr lang="en-US" sz="2400" dirty="0">
                <a:solidFill>
                  <a:srgbClr val="00B0F0"/>
                </a:solidFill>
                <a:latin typeface="Times New Roman" panose="02020603050405020304" pitchFamily="18" charset="0"/>
                <a:cs typeface="Times New Roman" panose="02020603050405020304" pitchFamily="18" charset="0"/>
              </a:rPr>
              <a:t> gas </a:t>
            </a:r>
            <a:r>
              <a:rPr lang="en-US" sz="2400" dirty="0" err="1">
                <a:solidFill>
                  <a:srgbClr val="00B0F0"/>
                </a:solidFill>
                <a:latin typeface="Times New Roman" panose="02020603050405020304" pitchFamily="18" charset="0"/>
                <a:cs typeface="Times New Roman" panose="02020603050405020304" pitchFamily="18" charset="0"/>
              </a:rPr>
              <a:t>khi</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nấu</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err="1">
                <a:solidFill>
                  <a:srgbClr val="00B0F0"/>
                </a:solidFill>
                <a:latin typeface="Times New Roman" panose="02020603050405020304" pitchFamily="18" charset="0"/>
                <a:cs typeface="Times New Roman" panose="02020603050405020304" pitchFamily="18" charset="0"/>
              </a:rPr>
              <a:t>ăn</a:t>
            </a:r>
            <a:r>
              <a:rPr lang="en-US" sz="2400" dirty="0">
                <a:solidFill>
                  <a:srgbClr val="00B0F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a:t>
            </a:r>
          </a:p>
        </p:txBody>
      </p:sp>
      <p:pic>
        <p:nvPicPr>
          <p:cNvPr id="7" name="Picture 6">
            <a:extLst>
              <a:ext uri="{FF2B5EF4-FFF2-40B4-BE49-F238E27FC236}">
                <a16:creationId xmlns:a16="http://schemas.microsoft.com/office/drawing/2014/main" id="{CC24CEA4-73EC-754A-01CF-306113570A71}"/>
              </a:ext>
            </a:extLst>
          </p:cNvPr>
          <p:cNvPicPr>
            <a:picLocks noChangeAspect="1"/>
          </p:cNvPicPr>
          <p:nvPr/>
        </p:nvPicPr>
        <p:blipFill>
          <a:blip r:embed="rId5"/>
          <a:stretch>
            <a:fillRect/>
          </a:stretch>
        </p:blipFill>
        <p:spPr>
          <a:xfrm>
            <a:off x="6498096" y="2528878"/>
            <a:ext cx="2516924" cy="1887693"/>
          </a:xfrm>
          <a:prstGeom prst="rect">
            <a:avLst/>
          </a:prstGeom>
        </p:spPr>
      </p:pic>
      <p:sp>
        <p:nvSpPr>
          <p:cNvPr id="25" name="TextBox 24">
            <a:extLst>
              <a:ext uri="{FF2B5EF4-FFF2-40B4-BE49-F238E27FC236}">
                <a16:creationId xmlns:a16="http://schemas.microsoft.com/office/drawing/2014/main" id="{8031FA53-EFF7-01D7-CAC1-05C62293CEA1}"/>
              </a:ext>
            </a:extLst>
          </p:cNvPr>
          <p:cNvSpPr txBox="1"/>
          <p:nvPr/>
        </p:nvSpPr>
        <p:spPr>
          <a:xfrm>
            <a:off x="6654691" y="4530967"/>
            <a:ext cx="2203734" cy="830997"/>
          </a:xfrm>
          <a:prstGeom prst="rect">
            <a:avLst/>
          </a:prstGeom>
          <a:noFill/>
          <a:ln>
            <a:solidFill>
              <a:srgbClr val="FAB51C"/>
            </a:solidFill>
          </a:ln>
        </p:spPr>
        <p:txBody>
          <a:bodyPr wrap="square">
            <a:spAutoFit/>
          </a:bodyPr>
          <a:lstStyle/>
          <a:p>
            <a:pPr algn="ctr"/>
            <a:r>
              <a:rPr lang="en-US" sz="2400" dirty="0" err="1">
                <a:solidFill>
                  <a:srgbClr val="7030A0"/>
                </a:solidFill>
                <a:latin typeface="Times New Roman" panose="02020603050405020304" pitchFamily="18" charset="0"/>
                <a:cs typeface="Times New Roman" panose="02020603050405020304" pitchFamily="18" charset="0"/>
              </a:rPr>
              <a:t>Lên</a:t>
            </a:r>
            <a:r>
              <a:rPr lang="en-US" sz="2400" dirty="0">
                <a:solidFill>
                  <a:srgbClr val="7030A0"/>
                </a:solidFill>
                <a:latin typeface="Times New Roman" panose="02020603050405020304" pitchFamily="18" charset="0"/>
                <a:cs typeface="Times New Roman" panose="02020603050405020304" pitchFamily="18" charset="0"/>
              </a:rPr>
              <a:t> men </a:t>
            </a:r>
            <a:r>
              <a:rPr lang="en-US" sz="2400" dirty="0" err="1">
                <a:solidFill>
                  <a:srgbClr val="7030A0"/>
                </a:solidFill>
                <a:latin typeface="Times New Roman" panose="02020603050405020304" pitchFamily="18" charset="0"/>
                <a:cs typeface="Times New Roman" panose="02020603050405020304" pitchFamily="18" charset="0"/>
              </a:rPr>
              <a:t>tạo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sữa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chua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a:t>
            </a:r>
          </a:p>
        </p:txBody>
      </p:sp>
      <p:pic>
        <p:nvPicPr>
          <p:cNvPr id="1026" name="Picture 2" descr="TÔN LẠNH CÓ BỊ RỈ SÉT KHÔNG?">
            <a:extLst>
              <a:ext uri="{FF2B5EF4-FFF2-40B4-BE49-F238E27FC236}">
                <a16:creationId xmlns:a16="http://schemas.microsoft.com/office/drawing/2014/main" id="{75AD44CD-9203-186E-31AA-C55E326250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9063" y="3154438"/>
            <a:ext cx="2626919" cy="188769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C9A0DF69-91F6-CA29-EC2F-F3C54AE49C5A}"/>
              </a:ext>
            </a:extLst>
          </p:cNvPr>
          <p:cNvSpPr txBox="1"/>
          <p:nvPr/>
        </p:nvSpPr>
        <p:spPr>
          <a:xfrm>
            <a:off x="9340655" y="5157275"/>
            <a:ext cx="2203734" cy="830997"/>
          </a:xfrm>
          <a:prstGeom prst="rect">
            <a:avLst/>
          </a:prstGeom>
          <a:noFill/>
          <a:ln>
            <a:solidFill>
              <a:srgbClr val="FAB51C"/>
            </a:solidFill>
          </a:ln>
        </p:spPr>
        <p:txBody>
          <a:bodyPr wrap="square">
            <a:spAutoFit/>
          </a:bodyPr>
          <a:lstStyle/>
          <a:p>
            <a:pPr algn="ctr"/>
            <a:r>
              <a:rPr lang="en-US" sz="2400" b="0" i="0" dirty="0" err="1">
                <a:solidFill>
                  <a:srgbClr val="FF0000"/>
                </a:solidFill>
                <a:effectLst/>
                <a:latin typeface="Times New Roman" panose="02020603050405020304" pitchFamily="18" charset="0"/>
                <a:cs typeface="Times New Roman" panose="02020603050405020304" pitchFamily="18" charset="0"/>
              </a:rPr>
              <a:t>Tấm</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tôn</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thiếc</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bị</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gỉ</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sét</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(4)</a:t>
            </a:r>
          </a:p>
        </p:txBody>
      </p:sp>
      <p:sp>
        <p:nvSpPr>
          <p:cNvPr id="28" name="TextBox 27">
            <a:extLst>
              <a:ext uri="{FF2B5EF4-FFF2-40B4-BE49-F238E27FC236}">
                <a16:creationId xmlns:a16="http://schemas.microsoft.com/office/drawing/2014/main" id="{F4E4A2FD-EED6-8724-31B6-DA7671555B9E}"/>
              </a:ext>
            </a:extLst>
          </p:cNvPr>
          <p:cNvSpPr txBox="1"/>
          <p:nvPr/>
        </p:nvSpPr>
        <p:spPr>
          <a:xfrm>
            <a:off x="1405336" y="5353436"/>
            <a:ext cx="4075367" cy="646331"/>
          </a:xfrm>
          <a:prstGeom prst="rect">
            <a:avLst/>
          </a:prstGeom>
          <a:solidFill>
            <a:schemeClr val="accent4"/>
          </a:solidFill>
        </p:spPr>
        <p:txBody>
          <a:bodyPr wrap="square">
            <a:spAutoFit/>
          </a:bodyPr>
          <a:lstStyle/>
          <a:p>
            <a:r>
              <a:rPr lang="en-US" sz="3600" b="1" dirty="0">
                <a:solidFill>
                  <a:srgbClr val="000000"/>
                </a:solidFill>
                <a:latin typeface="Times New Roman" panose="02020603050405020304" pitchFamily="18" charset="0"/>
                <a:cs typeface="Times New Roman" panose="02020603050405020304" pitchFamily="18" charset="0"/>
              </a:rPr>
              <a:t>(2) &gt; (1) &gt; (3) &gt; (4)</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3574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additive="base">
                                        <p:cTn id="36" dur="500" fill="hold"/>
                                        <p:tgtEl>
                                          <p:spTgt spid="1026"/>
                                        </p:tgtEl>
                                        <p:attrNameLst>
                                          <p:attrName>ppt_x</p:attrName>
                                        </p:attrNameLst>
                                      </p:cBhvr>
                                      <p:tavLst>
                                        <p:tav tm="0">
                                          <p:val>
                                            <p:strVal val="#ppt_x"/>
                                          </p:val>
                                        </p:tav>
                                        <p:tav tm="100000">
                                          <p:val>
                                            <p:strVal val="#ppt_x"/>
                                          </p:val>
                                        </p:tav>
                                      </p:tavLst>
                                    </p:anim>
                                    <p:anim calcmode="lin" valueType="num">
                                      <p:cBhvr additive="base">
                                        <p:cTn id="37" dur="500" fill="hold"/>
                                        <p:tgtEl>
                                          <p:spTgt spid="102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ppt_x"/>
                                          </p:val>
                                        </p:tav>
                                        <p:tav tm="100000">
                                          <p:val>
                                            <p:strVal val="#ppt_x"/>
                                          </p:val>
                                        </p:tav>
                                      </p:tavLst>
                                    </p:anim>
                                    <p:anim calcmode="lin" valueType="num">
                                      <p:cBhvr additive="base">
                                        <p:cTn id="4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4" grpId="0" animBg="1"/>
      <p:bldP spid="25"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8" y="0"/>
            <a:ext cx="6243638" cy="6858000"/>
          </a:xfrm>
          <a:prstGeom prst="rect">
            <a:avLst/>
          </a:prstGeom>
          <a:solidFill>
            <a:srgbClr val="FAD165"/>
          </a:solidFill>
          <a:ln>
            <a:solidFill>
              <a:srgbClr val="FAD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6" name="Picture 5">
            <a:extLst>
              <a:ext uri="{FF2B5EF4-FFF2-40B4-BE49-F238E27FC236}">
                <a16:creationId xmlns:a16="http://schemas.microsoft.com/office/drawing/2014/main" id="{7BBD7B55-6A16-3E37-EFA1-EC74645F2D72}"/>
              </a:ext>
            </a:extLst>
          </p:cNvPr>
          <p:cNvPicPr>
            <a:picLocks noChangeAspect="1"/>
          </p:cNvPicPr>
          <p:nvPr/>
        </p:nvPicPr>
        <p:blipFill>
          <a:blip r:embed="rId3"/>
          <a:stretch>
            <a:fillRect/>
          </a:stretch>
        </p:blipFill>
        <p:spPr>
          <a:xfrm>
            <a:off x="1600199" y="1274589"/>
            <a:ext cx="2747963" cy="1735556"/>
          </a:xfrm>
          <a:prstGeom prst="rect">
            <a:avLst/>
          </a:prstGeom>
          <a:solidFill>
            <a:schemeClr val="bg1"/>
          </a:solidFill>
        </p:spPr>
      </p:pic>
      <p:sp>
        <p:nvSpPr>
          <p:cNvPr id="17" name="TextBox 16">
            <a:extLst>
              <a:ext uri="{FF2B5EF4-FFF2-40B4-BE49-F238E27FC236}">
                <a16:creationId xmlns:a16="http://schemas.microsoft.com/office/drawing/2014/main" id="{1EE71AE6-B8E7-D7DD-CB65-77732869D1B4}"/>
              </a:ext>
            </a:extLst>
          </p:cNvPr>
          <p:cNvSpPr txBox="1"/>
          <p:nvPr/>
        </p:nvSpPr>
        <p:spPr>
          <a:xfrm>
            <a:off x="-147638" y="436181"/>
            <a:ext cx="6243638" cy="461665"/>
          </a:xfrm>
          <a:prstGeom prst="rect">
            <a:avLst/>
          </a:prstGeom>
          <a:solidFill>
            <a:schemeClr val="bg1"/>
          </a:solidFill>
        </p:spPr>
        <p:txBody>
          <a:bodyPr wrap="square">
            <a:spAutoFit/>
          </a:bodyPr>
          <a:lstStyle/>
          <a:p>
            <a:pPr algn="ctr"/>
            <a:r>
              <a:rPr lang="en-US" sz="2400" b="1" dirty="0" err="1">
                <a:latin typeface="Times New Roman" panose="02020603050405020304" pitchFamily="18" charset="0"/>
                <a:cs typeface="Times New Roman" panose="02020603050405020304" pitchFamily="18" charset="0"/>
                <a:sym typeface="Times New Roman" panose="02020603050405020304" pitchFamily="18" charset="0"/>
              </a:rPr>
              <a:t>Mối</a:t>
            </a:r>
            <a:r>
              <a:rPr lang="en-US" sz="24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sym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sym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sym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sym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sym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sym typeface="Times New Roman" panose="02020603050405020304" pitchFamily="18" charset="0"/>
              </a:rPr>
              <a:t>Van’t</a:t>
            </a:r>
            <a:r>
              <a:rPr lang="en-US" sz="2400" b="1" dirty="0">
                <a:latin typeface="Times New Roman" panose="02020603050405020304" pitchFamily="18" charset="0"/>
                <a:cs typeface="Times New Roman" panose="02020603050405020304" pitchFamily="18" charset="0"/>
                <a:sym typeface="Times New Roman" panose="02020603050405020304" pitchFamily="18" charset="0"/>
              </a:rPr>
              <a:t> Hoff </a:t>
            </a:r>
            <a:r>
              <a:rPr lang="en-US" sz="2400" b="1" dirty="0" err="1">
                <a:latin typeface="Times New Roman" panose="02020603050405020304" pitchFamily="18" charset="0"/>
                <a:cs typeface="Times New Roman" panose="02020603050405020304" pitchFamily="18" charset="0"/>
                <a:sym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sym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sym typeface="Times New Roman" panose="02020603050405020304" pitchFamily="18" charset="0"/>
              </a:rPr>
              <a:t>độ</a:t>
            </a:r>
            <a:endParaRPr lang="en-US" sz="2400" b="1" dirty="0">
              <a:latin typeface="Times New Roman" panose="02020603050405020304" pitchFamily="18" charset="0"/>
              <a:cs typeface="Times New Roman" panose="02020603050405020304" pitchFamily="18" charset="0"/>
              <a:sym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6DDA6CC-44B1-DCD4-3EDB-B46A380D5D50}"/>
                  </a:ext>
                </a:extLst>
              </p:cNvPr>
              <p:cNvSpPr txBox="1"/>
              <p:nvPr/>
            </p:nvSpPr>
            <p:spPr>
              <a:xfrm>
                <a:off x="6219948" y="667013"/>
                <a:ext cx="5526575" cy="1384995"/>
              </a:xfrm>
              <a:prstGeom prst="rect">
                <a:avLst/>
              </a:prstGeom>
              <a:solidFill>
                <a:schemeClr val="accent4">
                  <a:lumMod val="20000"/>
                  <a:lumOff val="80000"/>
                </a:schemeClr>
              </a:solidFill>
            </p:spPr>
            <p:txBody>
              <a:bodyPr wrap="square" rtlCol="0">
                <a:spAutoFit/>
              </a:bodyPr>
              <a:lstStyle/>
              <a:p>
                <a:pPr algn="just"/>
                <a:r>
                  <a:rPr lang="en-US" sz="2800" b="1">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Câu 7: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14:m>
                  <m:oMath xmlns:m="http://schemas.openxmlformats.org/officeDocument/2006/math">
                    <m:r>
                      <a:rPr lang="en-US" sz="2800" i="1" smtClean="0">
                        <a:latin typeface="Cambria Math" panose="02040503050406030204" pitchFamily="18" charset="0"/>
                      </a:rPr>
                      <m:t>𝛾</m:t>
                    </m:r>
                    <m:r>
                      <a:rPr lang="en-US" sz="2800" i="0">
                        <a:latin typeface="Cambria Math" panose="02040503050406030204" pitchFamily="18" charset="0"/>
                      </a:rPr>
                      <m:t>=2</m:t>
                    </m:r>
                  </m:oMath>
                </a14:m>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20</a:t>
                </a:r>
                <a:r>
                  <a:rPr lang="en-US" sz="2800" baseline="30000" dirty="0">
                    <a:latin typeface="Times New Roman" panose="02020603050405020304" pitchFamily="18" charset="0"/>
                    <a:cs typeface="Times New Roman" panose="02020603050405020304" pitchFamily="18" charset="0"/>
                    <a:sym typeface="Times New Roman" panose="02020603050405020304" pitchFamily="18" charset="0"/>
                  </a:rPr>
                  <a:t>o</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50</a:t>
                </a:r>
                <a:r>
                  <a:rPr lang="en-US" sz="2800" baseline="30000" dirty="0">
                    <a:latin typeface="Times New Roman" panose="02020603050405020304" pitchFamily="18" charset="0"/>
                    <a:cs typeface="Times New Roman" panose="02020603050405020304" pitchFamily="18" charset="0"/>
                    <a:sym typeface="Times New Roman" panose="02020603050405020304" pitchFamily="18" charset="0"/>
                  </a:rPr>
                  <a:t>o</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sym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sym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sym typeface="Times New Roman" panose="02020603050405020304" pitchFamily="18" charset="0"/>
                  </a:rPr>
                  <a:t>  </a:t>
                </a:r>
              </a:p>
            </p:txBody>
          </p:sp>
        </mc:Choice>
        <mc:Fallback xmlns="">
          <p:sp>
            <p:nvSpPr>
              <p:cNvPr id="5" name="TextBox 4">
                <a:extLst>
                  <a:ext uri="{FF2B5EF4-FFF2-40B4-BE49-F238E27FC236}">
                    <a16:creationId xmlns:a16="http://schemas.microsoft.com/office/drawing/2014/main" id="{46DDA6CC-44B1-DCD4-3EDB-B46A380D5D50}"/>
                  </a:ext>
                </a:extLst>
              </p:cNvPr>
              <p:cNvSpPr txBox="1">
                <a:spLocks noRot="1" noChangeAspect="1" noMove="1" noResize="1" noEditPoints="1" noAdjustHandles="1" noChangeArrowheads="1" noChangeShapeType="1" noTextEdit="1"/>
              </p:cNvSpPr>
              <p:nvPr/>
            </p:nvSpPr>
            <p:spPr>
              <a:xfrm>
                <a:off x="6219948" y="667013"/>
                <a:ext cx="5526575" cy="1384995"/>
              </a:xfrm>
              <a:prstGeom prst="rect">
                <a:avLst/>
              </a:prstGeom>
              <a:blipFill>
                <a:blip r:embed="rId4"/>
                <a:stretch>
                  <a:fillRect l="-2205" t="-4386" r="-2315" b="-1096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9C0D692-9D72-98EA-BFF0-315C58E56428}"/>
              </a:ext>
            </a:extLst>
          </p:cNvPr>
          <p:cNvPicPr>
            <a:picLocks noChangeAspect="1"/>
          </p:cNvPicPr>
          <p:nvPr/>
        </p:nvPicPr>
        <p:blipFill>
          <a:blip r:embed="rId5"/>
          <a:stretch>
            <a:fillRect/>
          </a:stretch>
        </p:blipFill>
        <p:spPr>
          <a:xfrm>
            <a:off x="7525703" y="2516339"/>
            <a:ext cx="3387606" cy="1225667"/>
          </a:xfrm>
          <a:prstGeom prst="rect">
            <a:avLst/>
          </a:prstGeom>
        </p:spPr>
      </p:pic>
      <p:sp>
        <p:nvSpPr>
          <p:cNvPr id="11" name="TextBox 10">
            <a:extLst>
              <a:ext uri="{FF2B5EF4-FFF2-40B4-BE49-F238E27FC236}">
                <a16:creationId xmlns:a16="http://schemas.microsoft.com/office/drawing/2014/main" id="{313D819F-FBE0-D65A-F7D9-EFE728E548CC}"/>
              </a:ext>
            </a:extLst>
          </p:cNvPr>
          <p:cNvSpPr txBox="1"/>
          <p:nvPr/>
        </p:nvSpPr>
        <p:spPr>
          <a:xfrm>
            <a:off x="6529437" y="4174725"/>
            <a:ext cx="5217086" cy="523220"/>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sym typeface="Times New Roman" panose="02020603050405020304" pitchFamily="18" charset="0"/>
              </a:rPr>
              <a:t>Tốc</a:t>
            </a:r>
            <a:r>
              <a:rPr lang="en-US" sz="28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sym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sym typeface="Times New Roman" panose="02020603050405020304" pitchFamily="18" charset="0"/>
              </a:rPr>
              <a:t>phản</a:t>
            </a:r>
            <a:r>
              <a:rPr lang="en-US" sz="28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sym typeface="Times New Roman" panose="02020603050405020304" pitchFamily="18" charset="0"/>
              </a:rPr>
              <a:t>ứng</a:t>
            </a:r>
            <a:r>
              <a:rPr lang="en-US" sz="28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sym typeface="Times New Roman" panose="02020603050405020304" pitchFamily="18" charset="0"/>
              </a:rPr>
              <a:t>tăng</a:t>
            </a:r>
            <a:r>
              <a:rPr lang="en-US" sz="2800" b="1" dirty="0">
                <a:latin typeface="Times New Roman" panose="02020603050405020304" pitchFamily="18" charset="0"/>
                <a:cs typeface="Times New Roman" panose="02020603050405020304" pitchFamily="18" charset="0"/>
                <a:sym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sym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sym typeface="Times New Roman" panose="02020603050405020304" pitchFamily="18" charset="0"/>
              </a:rPr>
              <a:t> 8 </a:t>
            </a:r>
            <a:r>
              <a:rPr lang="en-US" sz="2800" b="1" dirty="0" err="1">
                <a:latin typeface="Times New Roman" panose="02020603050405020304" pitchFamily="18" charset="0"/>
                <a:cs typeface="Times New Roman" panose="02020603050405020304" pitchFamily="18" charset="0"/>
                <a:sym typeface="Times New Roman" panose="02020603050405020304" pitchFamily="18" charset="0"/>
              </a:rPr>
              <a:t>lần</a:t>
            </a:r>
            <a:r>
              <a:rPr lang="en-US" sz="2800" b="1" dirty="0">
                <a:latin typeface="Times New Roman" panose="02020603050405020304" pitchFamily="18" charset="0"/>
                <a:cs typeface="Times New Roman" panose="02020603050405020304" pitchFamily="18" charset="0"/>
                <a:sym typeface="Times New Roman" panose="02020603050405020304" pitchFamily="18" charset="0"/>
              </a:rPr>
              <a:t>.</a:t>
            </a:r>
            <a:endParaRPr lang="en-US" sz="2800" b="1" dirty="0"/>
          </a:p>
        </p:txBody>
      </p:sp>
      <p:sp>
        <p:nvSpPr>
          <p:cNvPr id="13" name="TextBox 12">
            <a:extLst>
              <a:ext uri="{FF2B5EF4-FFF2-40B4-BE49-F238E27FC236}">
                <a16:creationId xmlns:a16="http://schemas.microsoft.com/office/drawing/2014/main" id="{B87FD81E-C615-AE90-C658-7B13527640DF}"/>
              </a:ext>
            </a:extLst>
          </p:cNvPr>
          <p:cNvSpPr txBox="1"/>
          <p:nvPr/>
        </p:nvSpPr>
        <p:spPr>
          <a:xfrm>
            <a:off x="207604" y="3075901"/>
            <a:ext cx="5725551" cy="830997"/>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p>
        </p:txBody>
      </p:sp>
      <p:pic>
        <p:nvPicPr>
          <p:cNvPr id="5122" name="Picture 2" descr="Jacobus Henricus van 't Hoff | Utrecht University">
            <a:extLst>
              <a:ext uri="{FF2B5EF4-FFF2-40B4-BE49-F238E27FC236}">
                <a16:creationId xmlns:a16="http://schemas.microsoft.com/office/drawing/2014/main" id="{904D2BCF-49F6-A178-ACBC-47A5BA202C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686" y="3972654"/>
            <a:ext cx="4078494" cy="271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49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barn(inVertical)">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7315200" cy="6858000"/>
          </a:xfrm>
          <a:prstGeom prst="rect">
            <a:avLst/>
          </a:prstGeom>
          <a:solidFill>
            <a:srgbClr val="FAD165"/>
          </a:solidFill>
          <a:ln>
            <a:solidFill>
              <a:srgbClr val="FAD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 name="TextBox 16">
            <a:extLst>
              <a:ext uri="{FF2B5EF4-FFF2-40B4-BE49-F238E27FC236}">
                <a16:creationId xmlns:a16="http://schemas.microsoft.com/office/drawing/2014/main" id="{5C28DC05-0125-AB52-AF63-415C0B4851DF}"/>
              </a:ext>
            </a:extLst>
          </p:cNvPr>
          <p:cNvSpPr txBox="1"/>
          <p:nvPr/>
        </p:nvSpPr>
        <p:spPr>
          <a:xfrm>
            <a:off x="903519" y="1143860"/>
            <a:ext cx="6182996" cy="1815882"/>
          </a:xfrm>
          <a:prstGeom prst="rect">
            <a:avLst/>
          </a:prstGeom>
          <a:solidFill>
            <a:schemeClr val="bg1"/>
          </a:solid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Câu 8. </a:t>
            </a:r>
            <a:r>
              <a:rPr lang="vi-VN" sz="2800" b="1">
                <a:latin typeface="Times New Roman" panose="02020603050405020304" pitchFamily="18" charset="0"/>
                <a:cs typeface="Times New Roman" panose="02020603050405020304" pitchFamily="18" charset="0"/>
              </a:rPr>
              <a:t>Áp </a:t>
            </a:r>
            <a:r>
              <a:rPr lang="vi-VN" sz="2800" b="1" dirty="0">
                <a:latin typeface="Times New Roman" panose="02020603050405020304" pitchFamily="18" charset="0"/>
                <a:cs typeface="Times New Roman" panose="02020603050405020304" pitchFamily="18" charset="0"/>
              </a:rPr>
              <a:t>suất ảnh hưởng đến tốc độ phản ứng nào sau đây?</a:t>
            </a:r>
          </a:p>
          <a:p>
            <a:endParaRPr lang="vi-VN" sz="2800" dirty="0">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0F80AA78-831B-DFB2-036F-BEB388CDC5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986"/>
          <a:stretch/>
        </p:blipFill>
        <p:spPr bwMode="auto">
          <a:xfrm>
            <a:off x="903519" y="2321004"/>
            <a:ext cx="6182996" cy="293397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0988C34-27A5-0A3A-91BD-0882D1409B36}"/>
              </a:ext>
            </a:extLst>
          </p:cNvPr>
          <p:cNvSpPr txBox="1"/>
          <p:nvPr/>
        </p:nvSpPr>
        <p:spPr>
          <a:xfrm>
            <a:off x="7315200" y="1051838"/>
            <a:ext cx="4604340" cy="4700774"/>
          </a:xfrm>
          <a:prstGeom prst="rect">
            <a:avLst/>
          </a:prstGeom>
          <a:noFill/>
        </p:spPr>
        <p:txBody>
          <a:bodyPr wrap="square">
            <a:spAutoFit/>
          </a:bodyPr>
          <a:lstStyle/>
          <a:p>
            <a:pPr marL="342900" indent="-342900" algn="just">
              <a:lnSpc>
                <a:spcPct val="120000"/>
              </a:lnSpc>
              <a:buFont typeface="Arial" panose="020B0604020202020204" pitchFamily="34" charset="0"/>
              <a:buChar char="•"/>
            </a:pPr>
            <a:r>
              <a:rPr lang="vi-VN" sz="2800" dirty="0" err="1">
                <a:latin typeface="+mj-lt"/>
              </a:rPr>
              <a:t>Việc</a:t>
            </a:r>
            <a:r>
              <a:rPr lang="vi-VN" sz="2800" dirty="0">
                <a:latin typeface="+mj-lt"/>
              </a:rPr>
              <a:t> thay </a:t>
            </a:r>
            <a:r>
              <a:rPr lang="vi-VN" sz="2800" dirty="0" err="1">
                <a:latin typeface="+mj-lt"/>
              </a:rPr>
              <a:t>đổi</a:t>
            </a:r>
            <a:r>
              <a:rPr lang="vi-VN" sz="2800" dirty="0">
                <a:latin typeface="+mj-lt"/>
              </a:rPr>
              <a:t> </a:t>
            </a:r>
            <a:r>
              <a:rPr lang="vi-VN" sz="2800" dirty="0" err="1">
                <a:solidFill>
                  <a:srgbClr val="FF0000"/>
                </a:solidFill>
                <a:latin typeface="+mj-lt"/>
              </a:rPr>
              <a:t>áp</a:t>
            </a:r>
            <a:r>
              <a:rPr lang="vi-VN" sz="2800" dirty="0">
                <a:solidFill>
                  <a:srgbClr val="FF0000"/>
                </a:solidFill>
                <a:latin typeface="+mj-lt"/>
              </a:rPr>
              <a:t> </a:t>
            </a:r>
            <a:r>
              <a:rPr lang="vi-VN" sz="2800" dirty="0" err="1">
                <a:solidFill>
                  <a:srgbClr val="FF0000"/>
                </a:solidFill>
                <a:latin typeface="+mj-lt"/>
              </a:rPr>
              <a:t>suất</a:t>
            </a:r>
            <a:r>
              <a:rPr lang="vi-VN" sz="2800" dirty="0">
                <a:solidFill>
                  <a:srgbClr val="FF0000"/>
                </a:solidFill>
                <a:latin typeface="+mj-lt"/>
              </a:rPr>
              <a:t> không </a:t>
            </a:r>
            <a:r>
              <a:rPr lang="vi-VN" sz="2800" dirty="0" err="1">
                <a:solidFill>
                  <a:srgbClr val="FF0000"/>
                </a:solidFill>
                <a:latin typeface="+mj-lt"/>
              </a:rPr>
              <a:t>làm</a:t>
            </a:r>
            <a:r>
              <a:rPr lang="vi-VN" sz="2800" dirty="0">
                <a:solidFill>
                  <a:srgbClr val="FF0000"/>
                </a:solidFill>
                <a:latin typeface="+mj-lt"/>
              </a:rPr>
              <a:t> </a:t>
            </a:r>
            <a:r>
              <a:rPr lang="vi-VN" sz="2800" dirty="0" err="1">
                <a:solidFill>
                  <a:srgbClr val="FF0000"/>
                </a:solidFill>
                <a:latin typeface="+mj-lt"/>
              </a:rPr>
              <a:t>ảnh</a:t>
            </a:r>
            <a:r>
              <a:rPr lang="vi-VN" sz="2800" dirty="0">
                <a:solidFill>
                  <a:srgbClr val="FF0000"/>
                </a:solidFill>
                <a:latin typeface="+mj-lt"/>
              </a:rPr>
              <a:t> </a:t>
            </a:r>
            <a:r>
              <a:rPr lang="vi-VN" sz="2800" dirty="0" err="1">
                <a:solidFill>
                  <a:srgbClr val="FF0000"/>
                </a:solidFill>
                <a:latin typeface="+mj-lt"/>
              </a:rPr>
              <a:t>hưởng</a:t>
            </a:r>
            <a:r>
              <a:rPr lang="vi-VN" sz="2800" dirty="0">
                <a:solidFill>
                  <a:srgbClr val="FF0000"/>
                </a:solidFill>
                <a:latin typeface="+mj-lt"/>
              </a:rPr>
              <a:t> </a:t>
            </a:r>
            <a:r>
              <a:rPr lang="vi-VN" sz="2800" dirty="0" err="1">
                <a:latin typeface="+mj-lt"/>
              </a:rPr>
              <a:t>đến</a:t>
            </a:r>
            <a:r>
              <a:rPr lang="vi-VN" sz="2800" dirty="0">
                <a:latin typeface="+mj-lt"/>
              </a:rPr>
              <a:t> </a:t>
            </a:r>
            <a:r>
              <a:rPr lang="vi-VN" sz="2800" dirty="0" err="1">
                <a:latin typeface="+mj-lt"/>
              </a:rPr>
              <a:t>tốc</a:t>
            </a:r>
            <a:r>
              <a:rPr lang="vi-VN" sz="2800" dirty="0">
                <a:latin typeface="+mj-lt"/>
              </a:rPr>
              <a:t> </a:t>
            </a:r>
            <a:r>
              <a:rPr lang="vi-VN" sz="2800" dirty="0" err="1">
                <a:latin typeface="+mj-lt"/>
              </a:rPr>
              <a:t>độ</a:t>
            </a:r>
            <a:r>
              <a:rPr lang="vi-VN" sz="2800" dirty="0">
                <a:latin typeface="+mj-lt"/>
              </a:rPr>
              <a:t> </a:t>
            </a:r>
            <a:r>
              <a:rPr lang="vi-VN" sz="2800" dirty="0" err="1">
                <a:latin typeface="+mj-lt"/>
              </a:rPr>
              <a:t>của</a:t>
            </a:r>
            <a:r>
              <a:rPr lang="vi-VN" sz="2800" dirty="0">
                <a:latin typeface="+mj-lt"/>
              </a:rPr>
              <a:t> </a:t>
            </a:r>
            <a:r>
              <a:rPr lang="vi-VN" sz="2800" dirty="0" err="1">
                <a:solidFill>
                  <a:srgbClr val="FF0000"/>
                </a:solidFill>
                <a:latin typeface="+mj-lt"/>
              </a:rPr>
              <a:t>phản</a:t>
            </a:r>
            <a:r>
              <a:rPr lang="vi-VN" sz="2800" dirty="0">
                <a:solidFill>
                  <a:srgbClr val="FF0000"/>
                </a:solidFill>
                <a:latin typeface="+mj-lt"/>
              </a:rPr>
              <a:t> </a:t>
            </a:r>
            <a:r>
              <a:rPr lang="vi-VN" sz="2800" dirty="0" err="1">
                <a:solidFill>
                  <a:srgbClr val="FF0000"/>
                </a:solidFill>
                <a:latin typeface="+mj-lt"/>
              </a:rPr>
              <a:t>ứng</a:t>
            </a:r>
            <a:r>
              <a:rPr lang="vi-VN" sz="2800" dirty="0">
                <a:solidFill>
                  <a:srgbClr val="FF0000"/>
                </a:solidFill>
                <a:latin typeface="+mj-lt"/>
              </a:rPr>
              <a:t> không </a:t>
            </a:r>
            <a:r>
              <a:rPr lang="vi-VN" sz="2800" dirty="0" err="1">
                <a:solidFill>
                  <a:srgbClr val="FF0000"/>
                </a:solidFill>
                <a:latin typeface="+mj-lt"/>
              </a:rPr>
              <a:t>có</a:t>
            </a:r>
            <a:r>
              <a:rPr lang="vi-VN" sz="2800" dirty="0">
                <a:solidFill>
                  <a:srgbClr val="FF0000"/>
                </a:solidFill>
                <a:latin typeface="+mj-lt"/>
              </a:rPr>
              <a:t> </a:t>
            </a:r>
            <a:r>
              <a:rPr lang="vi-VN" sz="2800" dirty="0" err="1">
                <a:solidFill>
                  <a:srgbClr val="FF0000"/>
                </a:solidFill>
                <a:latin typeface="+mj-lt"/>
              </a:rPr>
              <a:t>chất</a:t>
            </a:r>
            <a:r>
              <a:rPr lang="vi-VN" sz="2800" dirty="0">
                <a:solidFill>
                  <a:srgbClr val="FF0000"/>
                </a:solidFill>
                <a:latin typeface="+mj-lt"/>
              </a:rPr>
              <a:t> </a:t>
            </a:r>
            <a:r>
              <a:rPr lang="vi-VN" sz="2800" dirty="0" err="1">
                <a:solidFill>
                  <a:srgbClr val="FF0000"/>
                </a:solidFill>
                <a:latin typeface="+mj-lt"/>
              </a:rPr>
              <a:t>khí</a:t>
            </a:r>
            <a:r>
              <a:rPr lang="vi-VN" sz="2800" dirty="0">
                <a:solidFill>
                  <a:srgbClr val="FF0000"/>
                </a:solidFill>
                <a:latin typeface="+mj-lt"/>
              </a:rPr>
              <a:t> tham </a:t>
            </a:r>
            <a:r>
              <a:rPr lang="vi-VN" sz="2800">
                <a:solidFill>
                  <a:srgbClr val="FF0000"/>
                </a:solidFill>
                <a:latin typeface="+mj-lt"/>
              </a:rPr>
              <a:t>gia</a:t>
            </a:r>
            <a:r>
              <a:rPr lang="vi-VN" sz="2800">
                <a:latin typeface="+mj-lt"/>
              </a:rPr>
              <a:t>.</a:t>
            </a:r>
            <a:endParaRPr lang="en-US" sz="2800">
              <a:latin typeface="+mj-lt"/>
            </a:endParaRPr>
          </a:p>
          <a:p>
            <a:pPr algn="just">
              <a:lnSpc>
                <a:spcPct val="120000"/>
              </a:lnSpc>
            </a:pPr>
            <a:endParaRPr lang="vi-VN" sz="2800" dirty="0">
              <a:latin typeface="+mj-lt"/>
            </a:endParaRPr>
          </a:p>
          <a:p>
            <a:pPr marL="342900" indent="-342900" algn="just">
              <a:lnSpc>
                <a:spcPct val="120000"/>
              </a:lnSpc>
              <a:buFont typeface="Arial" panose="020B0604020202020204" pitchFamily="34" charset="0"/>
              <a:buChar char="•"/>
            </a:pPr>
            <a:r>
              <a:rPr lang="vi-VN" sz="2800" dirty="0" err="1">
                <a:latin typeface="+mj-lt"/>
              </a:rPr>
              <a:t>Phản</a:t>
            </a:r>
            <a:r>
              <a:rPr lang="vi-VN" sz="2800" dirty="0">
                <a:latin typeface="+mj-lt"/>
              </a:rPr>
              <a:t> </a:t>
            </a:r>
            <a:r>
              <a:rPr lang="vi-VN" sz="2800" dirty="0" err="1">
                <a:latin typeface="+mj-lt"/>
              </a:rPr>
              <a:t>ứng</a:t>
            </a:r>
            <a:r>
              <a:rPr lang="vi-VN" sz="2800" dirty="0">
                <a:latin typeface="+mj-lt"/>
              </a:rPr>
              <a:t> (1) </a:t>
            </a:r>
            <a:r>
              <a:rPr lang="vi-VN" sz="2800" dirty="0" err="1">
                <a:latin typeface="+mj-lt"/>
              </a:rPr>
              <a:t>và</a:t>
            </a:r>
            <a:r>
              <a:rPr lang="vi-VN" sz="2800" dirty="0">
                <a:latin typeface="+mj-lt"/>
              </a:rPr>
              <a:t> (2) </a:t>
            </a:r>
            <a:r>
              <a:rPr lang="vi-VN" sz="2800" dirty="0" err="1">
                <a:latin typeface="+mj-lt"/>
              </a:rPr>
              <a:t>có</a:t>
            </a:r>
            <a:r>
              <a:rPr lang="vi-VN" sz="2800" dirty="0">
                <a:latin typeface="+mj-lt"/>
              </a:rPr>
              <a:t> </a:t>
            </a:r>
            <a:r>
              <a:rPr lang="vi-VN" sz="2800" dirty="0" err="1">
                <a:latin typeface="+mj-lt"/>
              </a:rPr>
              <a:t>sự</a:t>
            </a:r>
            <a:r>
              <a:rPr lang="vi-VN" sz="2800" dirty="0">
                <a:latin typeface="+mj-lt"/>
              </a:rPr>
              <a:t> tham gia </a:t>
            </a:r>
            <a:r>
              <a:rPr lang="vi-VN" sz="2800" dirty="0" err="1">
                <a:latin typeface="+mj-lt"/>
              </a:rPr>
              <a:t>của</a:t>
            </a:r>
            <a:r>
              <a:rPr lang="vi-VN" sz="2800" dirty="0">
                <a:latin typeface="+mj-lt"/>
              </a:rPr>
              <a:t> </a:t>
            </a:r>
            <a:r>
              <a:rPr lang="vi-VN" sz="2800" err="1">
                <a:latin typeface="+mj-lt"/>
              </a:rPr>
              <a:t>chất</a:t>
            </a:r>
            <a:r>
              <a:rPr lang="vi-VN" sz="2800">
                <a:latin typeface="+mj-lt"/>
              </a:rPr>
              <a:t> khí</a:t>
            </a:r>
            <a:r>
              <a:rPr lang="en-US" sz="2800">
                <a:latin typeface="Times New Roman" panose="02020603050405020304" pitchFamily="18" charset="0"/>
                <a:cs typeface="Times New Roman" panose="02020603050405020304" pitchFamily="18" charset="0"/>
              </a:rPr>
              <a:t>(gas-g)</a:t>
            </a:r>
            <a:endParaRPr lang="vi-VN" sz="2800" dirty="0">
              <a:latin typeface="Times New Roman" panose="02020603050405020304" pitchFamily="18" charset="0"/>
              <a:cs typeface="Times New Roman" panose="02020603050405020304" pitchFamily="18" charset="0"/>
            </a:endParaRPr>
          </a:p>
          <a:p>
            <a:pPr marL="342900" indent="-342900" algn="just">
              <a:lnSpc>
                <a:spcPct val="120000"/>
              </a:lnSpc>
              <a:buFont typeface="Arial" panose="020B0604020202020204" pitchFamily="34" charset="0"/>
              <a:buChar char="•"/>
            </a:pPr>
            <a:r>
              <a:rPr lang="vi-VN" sz="2800" dirty="0">
                <a:latin typeface="+mj-lt"/>
              </a:rPr>
              <a:t>=&gt; </a:t>
            </a:r>
            <a:r>
              <a:rPr lang="vi-VN" sz="2800" b="1" dirty="0" err="1">
                <a:solidFill>
                  <a:srgbClr val="00B050"/>
                </a:solidFill>
                <a:latin typeface="+mj-lt"/>
              </a:rPr>
              <a:t>Áp</a:t>
            </a:r>
            <a:r>
              <a:rPr lang="vi-VN" sz="2800" b="1" dirty="0">
                <a:solidFill>
                  <a:srgbClr val="00B050"/>
                </a:solidFill>
                <a:latin typeface="+mj-lt"/>
              </a:rPr>
              <a:t> </a:t>
            </a:r>
            <a:r>
              <a:rPr lang="vi-VN" sz="2800" b="1" dirty="0" err="1">
                <a:solidFill>
                  <a:srgbClr val="00B050"/>
                </a:solidFill>
                <a:latin typeface="+mj-lt"/>
              </a:rPr>
              <a:t>suất</a:t>
            </a:r>
            <a:r>
              <a:rPr lang="vi-VN" sz="2800" b="1" dirty="0">
                <a:solidFill>
                  <a:srgbClr val="00B050"/>
                </a:solidFill>
                <a:latin typeface="+mj-lt"/>
              </a:rPr>
              <a:t> </a:t>
            </a:r>
            <a:r>
              <a:rPr lang="vi-VN" sz="2800" b="1" dirty="0" err="1">
                <a:solidFill>
                  <a:srgbClr val="00B050"/>
                </a:solidFill>
                <a:latin typeface="+mj-lt"/>
              </a:rPr>
              <a:t>ảnh</a:t>
            </a:r>
            <a:r>
              <a:rPr lang="vi-VN" sz="2800" b="1" dirty="0">
                <a:solidFill>
                  <a:srgbClr val="00B050"/>
                </a:solidFill>
                <a:latin typeface="+mj-lt"/>
              </a:rPr>
              <a:t> </a:t>
            </a:r>
            <a:r>
              <a:rPr lang="vi-VN" sz="2800" b="1" dirty="0" err="1">
                <a:solidFill>
                  <a:srgbClr val="00B050"/>
                </a:solidFill>
                <a:latin typeface="+mj-lt"/>
              </a:rPr>
              <a:t>hưởng</a:t>
            </a:r>
            <a:r>
              <a:rPr lang="vi-VN" sz="2800" b="1" dirty="0">
                <a:solidFill>
                  <a:srgbClr val="00B050"/>
                </a:solidFill>
                <a:latin typeface="+mj-lt"/>
              </a:rPr>
              <a:t> </a:t>
            </a:r>
            <a:r>
              <a:rPr lang="vi-VN" sz="2800" b="1" dirty="0" err="1">
                <a:solidFill>
                  <a:srgbClr val="00B050"/>
                </a:solidFill>
                <a:latin typeface="+mj-lt"/>
              </a:rPr>
              <a:t>đến</a:t>
            </a:r>
            <a:r>
              <a:rPr lang="vi-VN" sz="2800" b="1" dirty="0">
                <a:solidFill>
                  <a:srgbClr val="00B050"/>
                </a:solidFill>
                <a:latin typeface="+mj-lt"/>
              </a:rPr>
              <a:t> </a:t>
            </a:r>
            <a:r>
              <a:rPr lang="vi-VN" sz="2800" b="1" dirty="0" err="1">
                <a:solidFill>
                  <a:srgbClr val="00B050"/>
                </a:solidFill>
                <a:latin typeface="+mj-lt"/>
              </a:rPr>
              <a:t>tốc</a:t>
            </a:r>
            <a:r>
              <a:rPr lang="vi-VN" sz="2800" b="1" dirty="0">
                <a:solidFill>
                  <a:srgbClr val="00B050"/>
                </a:solidFill>
                <a:latin typeface="+mj-lt"/>
              </a:rPr>
              <a:t> </a:t>
            </a:r>
            <a:r>
              <a:rPr lang="vi-VN" sz="2800" b="1" dirty="0" err="1">
                <a:solidFill>
                  <a:srgbClr val="00B050"/>
                </a:solidFill>
                <a:latin typeface="+mj-lt"/>
              </a:rPr>
              <a:t>độ</a:t>
            </a:r>
            <a:r>
              <a:rPr lang="vi-VN" sz="2800" b="1" dirty="0">
                <a:solidFill>
                  <a:srgbClr val="00B050"/>
                </a:solidFill>
                <a:latin typeface="+mj-lt"/>
              </a:rPr>
              <a:t> </a:t>
            </a:r>
            <a:r>
              <a:rPr lang="vi-VN" sz="2800" b="1" dirty="0" err="1">
                <a:solidFill>
                  <a:srgbClr val="00B050"/>
                </a:solidFill>
                <a:latin typeface="+mj-lt"/>
              </a:rPr>
              <a:t>phản</a:t>
            </a:r>
            <a:r>
              <a:rPr lang="vi-VN" sz="2800" b="1" dirty="0">
                <a:solidFill>
                  <a:srgbClr val="00B050"/>
                </a:solidFill>
                <a:latin typeface="+mj-lt"/>
              </a:rPr>
              <a:t> </a:t>
            </a:r>
            <a:r>
              <a:rPr lang="vi-VN" sz="2800" b="1" dirty="0" err="1">
                <a:solidFill>
                  <a:srgbClr val="00B050"/>
                </a:solidFill>
                <a:latin typeface="+mj-lt"/>
              </a:rPr>
              <a:t>ứng</a:t>
            </a:r>
            <a:r>
              <a:rPr lang="vi-VN" sz="2800" b="1" dirty="0">
                <a:solidFill>
                  <a:srgbClr val="00B050"/>
                </a:solidFill>
                <a:latin typeface="+mj-lt"/>
              </a:rPr>
              <a:t> (1) </a:t>
            </a:r>
            <a:r>
              <a:rPr lang="vi-VN" sz="2800" b="1" dirty="0" err="1">
                <a:solidFill>
                  <a:srgbClr val="00B050"/>
                </a:solidFill>
                <a:latin typeface="+mj-lt"/>
              </a:rPr>
              <a:t>và</a:t>
            </a:r>
            <a:r>
              <a:rPr lang="vi-VN" sz="2800" b="1" dirty="0">
                <a:solidFill>
                  <a:srgbClr val="00B050"/>
                </a:solidFill>
                <a:latin typeface="+mj-lt"/>
              </a:rPr>
              <a:t> (2).</a:t>
            </a:r>
          </a:p>
        </p:txBody>
      </p:sp>
      <p:sp>
        <p:nvSpPr>
          <p:cNvPr id="10" name="Oval 9">
            <a:extLst>
              <a:ext uri="{FF2B5EF4-FFF2-40B4-BE49-F238E27FC236}">
                <a16:creationId xmlns:a16="http://schemas.microsoft.com/office/drawing/2014/main" id="{EF88D5BE-C313-14B1-37E5-C58016CABCA5}"/>
              </a:ext>
            </a:extLst>
          </p:cNvPr>
          <p:cNvSpPr/>
          <p:nvPr/>
        </p:nvSpPr>
        <p:spPr>
          <a:xfrm>
            <a:off x="184911" y="2321004"/>
            <a:ext cx="533698" cy="584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1</a:t>
            </a:r>
          </a:p>
        </p:txBody>
      </p:sp>
      <p:sp>
        <p:nvSpPr>
          <p:cNvPr id="24" name="Oval 23">
            <a:extLst>
              <a:ext uri="{FF2B5EF4-FFF2-40B4-BE49-F238E27FC236}">
                <a16:creationId xmlns:a16="http://schemas.microsoft.com/office/drawing/2014/main" id="{E834B697-CEF2-F2CE-9F29-D7226DD10DD1}"/>
              </a:ext>
            </a:extLst>
          </p:cNvPr>
          <p:cNvSpPr/>
          <p:nvPr/>
        </p:nvSpPr>
        <p:spPr>
          <a:xfrm>
            <a:off x="141136" y="3109838"/>
            <a:ext cx="533698" cy="584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2</a:t>
            </a:r>
          </a:p>
        </p:txBody>
      </p:sp>
      <p:sp>
        <p:nvSpPr>
          <p:cNvPr id="25" name="Oval 24">
            <a:extLst>
              <a:ext uri="{FF2B5EF4-FFF2-40B4-BE49-F238E27FC236}">
                <a16:creationId xmlns:a16="http://schemas.microsoft.com/office/drawing/2014/main" id="{00FFE027-B934-A1ED-CC6C-5481D79E8C21}"/>
              </a:ext>
            </a:extLst>
          </p:cNvPr>
          <p:cNvSpPr/>
          <p:nvPr/>
        </p:nvSpPr>
        <p:spPr>
          <a:xfrm>
            <a:off x="179087" y="3933382"/>
            <a:ext cx="533698" cy="584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3</a:t>
            </a:r>
          </a:p>
        </p:txBody>
      </p:sp>
      <p:sp>
        <p:nvSpPr>
          <p:cNvPr id="26" name="Oval 25">
            <a:extLst>
              <a:ext uri="{FF2B5EF4-FFF2-40B4-BE49-F238E27FC236}">
                <a16:creationId xmlns:a16="http://schemas.microsoft.com/office/drawing/2014/main" id="{FB090EF5-10F3-5482-43B2-48874F1C316D}"/>
              </a:ext>
            </a:extLst>
          </p:cNvPr>
          <p:cNvSpPr/>
          <p:nvPr/>
        </p:nvSpPr>
        <p:spPr>
          <a:xfrm>
            <a:off x="184911" y="4750782"/>
            <a:ext cx="533698" cy="584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4</a:t>
            </a:r>
          </a:p>
        </p:txBody>
      </p:sp>
      <p:sp>
        <p:nvSpPr>
          <p:cNvPr id="27" name="TextBox 26">
            <a:extLst>
              <a:ext uri="{FF2B5EF4-FFF2-40B4-BE49-F238E27FC236}">
                <a16:creationId xmlns:a16="http://schemas.microsoft.com/office/drawing/2014/main" id="{DDCEA9BF-BB79-2E52-09DA-BBE5C271CFC0}"/>
              </a:ext>
            </a:extLst>
          </p:cNvPr>
          <p:cNvSpPr txBox="1"/>
          <p:nvPr/>
        </p:nvSpPr>
        <p:spPr>
          <a:xfrm>
            <a:off x="7523207" y="314335"/>
            <a:ext cx="2429842" cy="461665"/>
          </a:xfrm>
          <a:prstGeom prst="rect">
            <a:avLst/>
          </a:prstGeom>
          <a:noFill/>
        </p:spPr>
        <p:txBody>
          <a:bodyPr wrap="square">
            <a:spAutoFit/>
          </a:bodyPr>
          <a:lstStyle/>
          <a:p>
            <a:r>
              <a:rPr lang="en-US" sz="2400" b="1" i="1" dirty="0" err="1">
                <a:solidFill>
                  <a:schemeClr val="accent2"/>
                </a:solidFill>
                <a:latin typeface="Times New Roman" panose="02020603050405020304" pitchFamily="18" charset="0"/>
                <a:cs typeface="Times New Roman" panose="02020603050405020304" pitchFamily="18" charset="0"/>
              </a:rPr>
              <a:t>Hướng</a:t>
            </a:r>
            <a:r>
              <a:rPr lang="en-US" sz="2400" b="1" i="1" dirty="0">
                <a:solidFill>
                  <a:schemeClr val="accent2"/>
                </a:solidFill>
                <a:latin typeface="Times New Roman" panose="02020603050405020304" pitchFamily="18" charset="0"/>
                <a:cs typeface="Times New Roman" panose="02020603050405020304" pitchFamily="18" charset="0"/>
              </a:rPr>
              <a:t> </a:t>
            </a:r>
            <a:r>
              <a:rPr lang="en-US" sz="2400" b="1" i="1" dirty="0" err="1">
                <a:solidFill>
                  <a:schemeClr val="accent2"/>
                </a:solidFill>
                <a:latin typeface="Times New Roman" panose="02020603050405020304" pitchFamily="18" charset="0"/>
                <a:cs typeface="Times New Roman" panose="02020603050405020304" pitchFamily="18" charset="0"/>
              </a:rPr>
              <a:t>dẫn</a:t>
            </a:r>
            <a:r>
              <a:rPr lang="en-US" sz="2400" b="1" i="1" dirty="0">
                <a:solidFill>
                  <a:schemeClr val="accent2"/>
                </a:solidFill>
                <a:latin typeface="Times New Roman" panose="02020603050405020304" pitchFamily="18" charset="0"/>
                <a:cs typeface="Times New Roman" panose="02020603050405020304" pitchFamily="18" charset="0"/>
              </a:rPr>
              <a:t> </a:t>
            </a:r>
            <a:r>
              <a:rPr lang="en-US" sz="2400" b="1" i="1" dirty="0" err="1">
                <a:solidFill>
                  <a:schemeClr val="accent2"/>
                </a:solidFill>
                <a:latin typeface="Times New Roman" panose="02020603050405020304" pitchFamily="18" charset="0"/>
                <a:cs typeface="Times New Roman" panose="02020603050405020304" pitchFamily="18" charset="0"/>
              </a:rPr>
              <a:t>giải</a:t>
            </a:r>
            <a:r>
              <a:rPr lang="en-US" sz="2400" b="1" i="1" dirty="0">
                <a:solidFill>
                  <a:schemeClr val="accent2"/>
                </a:solidFill>
                <a:latin typeface="Times New Roman" panose="02020603050405020304" pitchFamily="18" charset="0"/>
                <a:cs typeface="Times New Roman" panose="02020603050405020304" pitchFamily="18" charset="0"/>
              </a:rPr>
              <a:t>:</a:t>
            </a:r>
            <a:endParaRPr lang="en-US" sz="2400" b="1" i="1" dirty="0">
              <a:solidFill>
                <a:schemeClr val="accent2"/>
              </a:solidFill>
            </a:endParaRPr>
          </a:p>
        </p:txBody>
      </p:sp>
    </p:spTree>
    <p:extLst>
      <p:ext uri="{BB962C8B-B14F-4D97-AF65-F5344CB8AC3E}">
        <p14:creationId xmlns:p14="http://schemas.microsoft.com/office/powerpoint/2010/main" val="12902703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10" grpId="0" animBg="1"/>
      <p:bldP spid="24" grpId="0" animBg="1"/>
      <p:bldP spid="25" grpId="0" animBg="1"/>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矩形 4"/>
          <p:cNvSpPr/>
          <p:nvPr/>
        </p:nvSpPr>
        <p:spPr>
          <a:xfrm>
            <a:off x="762689" y="171412"/>
            <a:ext cx="10464111" cy="1787797"/>
          </a:xfrm>
          <a:prstGeom prst="rect">
            <a:avLst/>
          </a:prstGeom>
          <a:solidFill>
            <a:schemeClr val="bg1"/>
          </a:solidFill>
        </p:spPr>
        <p:txBody>
          <a:bodyPr wrap="square">
            <a:spAutoFit/>
          </a:bodyPr>
          <a:lstStyle/>
          <a:p>
            <a:pPr algn="ctr">
              <a:lnSpc>
                <a:spcPct val="120000"/>
              </a:lnSpc>
            </a:pPr>
            <a:r>
              <a:rPr lang="en-US" altLang="zh-CN" sz="4800" b="1">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XIN CẢM </a:t>
            </a:r>
            <a:r>
              <a:rPr lang="vi-VN" altLang="zh-CN" sz="4800" b="1">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Ơ</a:t>
            </a:r>
            <a:r>
              <a:rPr lang="en-US" altLang="zh-CN" sz="4800" b="1">
                <a:solidFill>
                  <a:srgbClr val="00B05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N, XIN CHÀO </a:t>
            </a:r>
          </a:p>
          <a:p>
            <a:pPr algn="ctr">
              <a:lnSpc>
                <a:spcPct val="120000"/>
              </a:lnSpc>
            </a:pPr>
            <a:r>
              <a:rPr lang="en-US" altLang="zh-CN" sz="48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VÀ </a:t>
            </a:r>
            <a:r>
              <a:rPr lang="en-US" altLang="zh-CN" sz="4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HẸN </a:t>
            </a:r>
            <a:r>
              <a:rPr lang="en-US" altLang="zh-CN" sz="4800" b="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GẶP LẠI !</a:t>
            </a:r>
            <a:endParaRPr lang="zh-CN" altLang="en-US" sz="4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868987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784ADB8F-ACA5-4FAC-989E-A3EC9BB9FBCA}"/>
              </a:ext>
            </a:extLst>
          </p:cNvPr>
          <p:cNvSpPr txBox="1"/>
          <p:nvPr/>
        </p:nvSpPr>
        <p:spPr>
          <a:xfrm>
            <a:off x="0" y="1424353"/>
            <a:ext cx="1427460" cy="1107996"/>
          </a:xfrm>
          <a:custGeom>
            <a:avLst/>
            <a:gdLst>
              <a:gd name="connsiteX0" fmla="*/ 0 w 1427460"/>
              <a:gd name="connsiteY0" fmla="*/ 0 h 1107996"/>
              <a:gd name="connsiteX1" fmla="*/ 490095 w 1427460"/>
              <a:gd name="connsiteY1" fmla="*/ 0 h 1107996"/>
              <a:gd name="connsiteX2" fmla="*/ 937365 w 1427460"/>
              <a:gd name="connsiteY2" fmla="*/ 0 h 1107996"/>
              <a:gd name="connsiteX3" fmla="*/ 1427460 w 1427460"/>
              <a:gd name="connsiteY3" fmla="*/ 0 h 1107996"/>
              <a:gd name="connsiteX4" fmla="*/ 1427460 w 1427460"/>
              <a:gd name="connsiteY4" fmla="*/ 542918 h 1107996"/>
              <a:gd name="connsiteX5" fmla="*/ 1427460 w 1427460"/>
              <a:gd name="connsiteY5" fmla="*/ 1107996 h 1107996"/>
              <a:gd name="connsiteX6" fmla="*/ 965915 w 1427460"/>
              <a:gd name="connsiteY6" fmla="*/ 1107996 h 1107996"/>
              <a:gd name="connsiteX7" fmla="*/ 490095 w 1427460"/>
              <a:gd name="connsiteY7" fmla="*/ 1107996 h 1107996"/>
              <a:gd name="connsiteX8" fmla="*/ 0 w 1427460"/>
              <a:gd name="connsiteY8" fmla="*/ 1107996 h 1107996"/>
              <a:gd name="connsiteX9" fmla="*/ 0 w 1427460"/>
              <a:gd name="connsiteY9" fmla="*/ 553998 h 1107996"/>
              <a:gd name="connsiteX10" fmla="*/ 0 w 1427460"/>
              <a:gd name="connsiteY10"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7460" h="1107996" fill="none" extrusionOk="0">
                <a:moveTo>
                  <a:pt x="0" y="0"/>
                </a:moveTo>
                <a:cubicBezTo>
                  <a:pt x="117180" y="-54547"/>
                  <a:pt x="277577" y="52196"/>
                  <a:pt x="490095" y="0"/>
                </a:cubicBezTo>
                <a:cubicBezTo>
                  <a:pt x="702614" y="-52196"/>
                  <a:pt x="828545" y="46833"/>
                  <a:pt x="937365" y="0"/>
                </a:cubicBezTo>
                <a:cubicBezTo>
                  <a:pt x="1046185" y="-46833"/>
                  <a:pt x="1272641" y="32417"/>
                  <a:pt x="1427460" y="0"/>
                </a:cubicBezTo>
                <a:cubicBezTo>
                  <a:pt x="1440347" y="121908"/>
                  <a:pt x="1374506" y="361317"/>
                  <a:pt x="1427460" y="542918"/>
                </a:cubicBezTo>
                <a:cubicBezTo>
                  <a:pt x="1480414" y="724519"/>
                  <a:pt x="1410176" y="972096"/>
                  <a:pt x="1427460" y="1107996"/>
                </a:cubicBezTo>
                <a:cubicBezTo>
                  <a:pt x="1231318" y="1153455"/>
                  <a:pt x="1196049" y="1076414"/>
                  <a:pt x="965915" y="1107996"/>
                </a:cubicBezTo>
                <a:cubicBezTo>
                  <a:pt x="735782" y="1139578"/>
                  <a:pt x="709265" y="1056272"/>
                  <a:pt x="490095" y="1107996"/>
                </a:cubicBezTo>
                <a:cubicBezTo>
                  <a:pt x="270925" y="1159720"/>
                  <a:pt x="125527" y="1064289"/>
                  <a:pt x="0" y="1107996"/>
                </a:cubicBezTo>
                <a:cubicBezTo>
                  <a:pt x="-58735" y="856585"/>
                  <a:pt x="370" y="775375"/>
                  <a:pt x="0" y="553998"/>
                </a:cubicBezTo>
                <a:cubicBezTo>
                  <a:pt x="-370" y="332621"/>
                  <a:pt x="14941" y="236043"/>
                  <a:pt x="0" y="0"/>
                </a:cubicBezTo>
                <a:close/>
              </a:path>
              <a:path w="1427460" h="1107996" stroke="0" extrusionOk="0">
                <a:moveTo>
                  <a:pt x="0" y="0"/>
                </a:moveTo>
                <a:cubicBezTo>
                  <a:pt x="127624" y="-10280"/>
                  <a:pt x="290406" y="18354"/>
                  <a:pt x="475820" y="0"/>
                </a:cubicBezTo>
                <a:cubicBezTo>
                  <a:pt x="661234" y="-18354"/>
                  <a:pt x="755138" y="26521"/>
                  <a:pt x="965915" y="0"/>
                </a:cubicBezTo>
                <a:cubicBezTo>
                  <a:pt x="1176693" y="-26521"/>
                  <a:pt x="1247697" y="31121"/>
                  <a:pt x="1427460" y="0"/>
                </a:cubicBezTo>
                <a:cubicBezTo>
                  <a:pt x="1460789" y="163132"/>
                  <a:pt x="1390337" y="395276"/>
                  <a:pt x="1427460" y="553998"/>
                </a:cubicBezTo>
                <a:cubicBezTo>
                  <a:pt x="1464583" y="712720"/>
                  <a:pt x="1371661" y="833385"/>
                  <a:pt x="1427460" y="1107996"/>
                </a:cubicBezTo>
                <a:cubicBezTo>
                  <a:pt x="1287323" y="1116021"/>
                  <a:pt x="1105148" y="1082901"/>
                  <a:pt x="994464" y="1107996"/>
                </a:cubicBezTo>
                <a:cubicBezTo>
                  <a:pt x="883780" y="1133091"/>
                  <a:pt x="713320" y="1076753"/>
                  <a:pt x="518644" y="1107996"/>
                </a:cubicBezTo>
                <a:cubicBezTo>
                  <a:pt x="323968" y="1139239"/>
                  <a:pt x="185172" y="1092123"/>
                  <a:pt x="0" y="1107996"/>
                </a:cubicBezTo>
                <a:cubicBezTo>
                  <a:pt x="-25224" y="954453"/>
                  <a:pt x="34466" y="655442"/>
                  <a:pt x="0" y="531838"/>
                </a:cubicBezTo>
                <a:cubicBezTo>
                  <a:pt x="-34466" y="408234"/>
                  <a:pt x="39979" y="199883"/>
                  <a:pt x="0" y="0"/>
                </a:cubicBezTo>
                <a:close/>
              </a:path>
            </a:pathLst>
          </a:custGeom>
          <a:solidFill>
            <a:schemeClr val="bg1"/>
          </a:solidFill>
          <a:ln>
            <a:solidFill>
              <a:schemeClr val="tx1"/>
            </a:solidFill>
            <a:extLst>
              <a:ext uri="{C807C97D-BFC1-408E-A445-0C87EB9F89A2}">
                <ask:lineSketchStyleProps xmlns="" xmlns:ask="http://schemas.microsoft.com/office/drawing/2018/sketchyshapes" sd="1420030167">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charset="0"/>
                <a:cs typeface="Times New Roman" panose="02020603050405020304" pitchFamily="18" charset="0"/>
                <a:sym typeface="Times New Roman" panose="02020603050405020304" pitchFamily="18" charset="0"/>
              </a:rPr>
              <a:t>03</a:t>
            </a:r>
            <a:endParaRPr kumimoji="1" lang="zh-CN" altLang="en-US" sz="66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charset="0"/>
              <a:cs typeface="Times New Roman" panose="02020603050405020304" pitchFamily="18" charset="0"/>
              <a:sym typeface="Times New Roman" panose="02020603050405020304" pitchFamily="18" charset="0"/>
            </a:endParaRPr>
          </a:p>
        </p:txBody>
      </p:sp>
      <p:sp>
        <p:nvSpPr>
          <p:cNvPr id="4" name="文本框 22">
            <a:extLst>
              <a:ext uri="{FF2B5EF4-FFF2-40B4-BE49-F238E27FC236}">
                <a16:creationId xmlns:a16="http://schemas.microsoft.com/office/drawing/2014/main" id="{AE6CC81B-C52F-9E11-3842-6D7AAED28992}"/>
              </a:ext>
            </a:extLst>
          </p:cNvPr>
          <p:cNvSpPr txBox="1"/>
          <p:nvPr/>
        </p:nvSpPr>
        <p:spPr>
          <a:xfrm>
            <a:off x="1322659" y="1439101"/>
            <a:ext cx="10771163" cy="1505220"/>
          </a:xfrm>
          <a:prstGeom prst="rect">
            <a:avLst/>
          </a:prstGeom>
          <a:solidFill>
            <a:schemeClr val="bg1"/>
          </a:solidFill>
        </p:spPr>
        <p:txBody>
          <a:bodyPr wrap="square" rtlCol="0">
            <a:spAutoFit/>
          </a:bodyPr>
          <a:lstStyle/>
          <a:p>
            <a:pPr marL="0" marR="0" lvl="0" indent="0" algn="ctr" defTabSz="1219170" rtl="0" eaLnBrk="0" fontAlgn="base" latinLnBrk="0" hangingPunct="0">
              <a:lnSpc>
                <a:spcPct val="120000"/>
              </a:lnSpc>
              <a:spcBef>
                <a:spcPct val="0"/>
              </a:spcBef>
              <a:spcAft>
                <a:spcPct val="0"/>
              </a:spcAft>
              <a:buClrTx/>
              <a:buSzTx/>
              <a:buFontTx/>
              <a:buNone/>
              <a:tabLst/>
              <a:defRPr/>
            </a:pPr>
            <a:r>
              <a:rPr kumimoji="0" lang="en-US" altLang="zh-CN" sz="4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CÁC YẾU TỐ ẢNH HƯỞNG TỚI TỐC ĐỘ PHẢN ỨNG</a:t>
            </a:r>
            <a:endParaRPr kumimoji="0" lang="zh-C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1794173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
            <a:extLst>
              <a:ext uri="{FF2B5EF4-FFF2-40B4-BE49-F238E27FC236}">
                <a16:creationId xmlns:a16="http://schemas.microsoft.com/office/drawing/2014/main" id="{563877DB-5FAD-55E2-9E4A-DEAB74D0A58E}"/>
              </a:ext>
            </a:extLst>
          </p:cNvPr>
          <p:cNvGrpSpPr/>
          <p:nvPr/>
        </p:nvGrpSpPr>
        <p:grpSpPr>
          <a:xfrm rot="-10800000">
            <a:off x="4851863" y="242064"/>
            <a:ext cx="2861105" cy="598631"/>
            <a:chOff x="0" y="0"/>
            <a:chExt cx="6305741" cy="1319354"/>
          </a:xfrm>
        </p:grpSpPr>
        <p:sp>
          <p:nvSpPr>
            <p:cNvPr id="33" name="Freeform 4">
              <a:extLst>
                <a:ext uri="{FF2B5EF4-FFF2-40B4-BE49-F238E27FC236}">
                  <a16:creationId xmlns:a16="http://schemas.microsoft.com/office/drawing/2014/main" id="{A057214D-6528-5109-29B3-290D662ED5C9}"/>
                </a:ext>
              </a:extLst>
            </p:cNvPr>
            <p:cNvSpPr/>
            <p:nvPr/>
          </p:nvSpPr>
          <p:spPr>
            <a:xfrm>
              <a:off x="0" y="-4262"/>
              <a:ext cx="6313487" cy="1325840"/>
            </a:xfrm>
            <a:custGeom>
              <a:avLst/>
              <a:gdLst/>
              <a:ahLst/>
              <a:cxnLst/>
              <a:rect l="l" t="t" r="r" b="b"/>
              <a:pathLst>
                <a:path w="6313487" h="1325840">
                  <a:moveTo>
                    <a:pt x="5374587" y="1314653"/>
                  </a:moveTo>
                  <a:cubicBezTo>
                    <a:pt x="5374587" y="1314653"/>
                    <a:pt x="4954834" y="1325840"/>
                    <a:pt x="4492250" y="1323219"/>
                  </a:cubicBezTo>
                  <a:cubicBezTo>
                    <a:pt x="2357919" y="1321056"/>
                    <a:pt x="1057073" y="1313232"/>
                    <a:pt x="1057073" y="1313232"/>
                  </a:cubicBezTo>
                  <a:cubicBezTo>
                    <a:pt x="812931" y="1304398"/>
                    <a:pt x="565145" y="1287416"/>
                    <a:pt x="398404" y="1229239"/>
                  </a:cubicBezTo>
                  <a:cubicBezTo>
                    <a:pt x="120505" y="1132277"/>
                    <a:pt x="0" y="954749"/>
                    <a:pt x="0" y="628876"/>
                  </a:cubicBezTo>
                  <a:lnTo>
                    <a:pt x="0" y="628873"/>
                  </a:lnTo>
                  <a:cubicBezTo>
                    <a:pt x="8536" y="440430"/>
                    <a:pt x="34263" y="311302"/>
                    <a:pt x="140291" y="225758"/>
                  </a:cubicBezTo>
                  <a:cubicBezTo>
                    <a:pt x="342602" y="62530"/>
                    <a:pt x="736658" y="7673"/>
                    <a:pt x="1155311" y="7673"/>
                  </a:cubicBezTo>
                  <a:cubicBezTo>
                    <a:pt x="1155311" y="7673"/>
                    <a:pt x="1551711" y="15681"/>
                    <a:pt x="3824157" y="7673"/>
                  </a:cubicBezTo>
                  <a:cubicBezTo>
                    <a:pt x="4735908" y="0"/>
                    <a:pt x="5199835" y="7673"/>
                    <a:pt x="5199835" y="7673"/>
                  </a:cubicBezTo>
                  <a:cubicBezTo>
                    <a:pt x="5568143" y="15152"/>
                    <a:pt x="5931455" y="84484"/>
                    <a:pt x="6129196" y="207066"/>
                  </a:cubicBezTo>
                  <a:cubicBezTo>
                    <a:pt x="6280213" y="300683"/>
                    <a:pt x="6313487" y="425358"/>
                    <a:pt x="6304347" y="628876"/>
                  </a:cubicBezTo>
                  <a:lnTo>
                    <a:pt x="6304347" y="628879"/>
                  </a:lnTo>
                  <a:cubicBezTo>
                    <a:pt x="6304347" y="1072714"/>
                    <a:pt x="6021350" y="1286812"/>
                    <a:pt x="5374587" y="1314653"/>
                  </a:cubicBezTo>
                  <a:close/>
                </a:path>
              </a:pathLst>
            </a:custGeom>
            <a:solidFill>
              <a:srgbClr val="844B36"/>
            </a:solidFill>
          </p:spPr>
        </p:sp>
      </p:grpSp>
      <p:pic>
        <p:nvPicPr>
          <p:cNvPr id="2" name="Picture 2"/>
          <p:cNvPicPr>
            <a:picLocks noChangeAspect="1"/>
          </p:cNvPicPr>
          <p:nvPr/>
        </p:nvPicPr>
        <p:blipFill>
          <a:blip r:embed="rId2"/>
          <a:srcRect/>
          <a:stretch>
            <a:fillRect/>
          </a:stretch>
        </p:blipFill>
        <p:spPr>
          <a:xfrm>
            <a:off x="4171261" y="1448185"/>
            <a:ext cx="3778123" cy="5404999"/>
          </a:xfrm>
          <a:prstGeom prst="rect">
            <a:avLst/>
          </a:prstGeom>
        </p:spPr>
      </p:pic>
      <p:grpSp>
        <p:nvGrpSpPr>
          <p:cNvPr id="3" name="Group 3"/>
          <p:cNvGrpSpPr/>
          <p:nvPr/>
        </p:nvGrpSpPr>
        <p:grpSpPr>
          <a:xfrm rot="-10800000">
            <a:off x="978205" y="913431"/>
            <a:ext cx="2861105" cy="598631"/>
            <a:chOff x="0" y="0"/>
            <a:chExt cx="6305741" cy="1319354"/>
          </a:xfrm>
        </p:grpSpPr>
        <p:sp>
          <p:nvSpPr>
            <p:cNvPr id="4" name="Freeform 4"/>
            <p:cNvSpPr/>
            <p:nvPr/>
          </p:nvSpPr>
          <p:spPr>
            <a:xfrm>
              <a:off x="0" y="-4262"/>
              <a:ext cx="6313487" cy="1325840"/>
            </a:xfrm>
            <a:custGeom>
              <a:avLst/>
              <a:gdLst/>
              <a:ahLst/>
              <a:cxnLst/>
              <a:rect l="l" t="t" r="r" b="b"/>
              <a:pathLst>
                <a:path w="6313487" h="1325840">
                  <a:moveTo>
                    <a:pt x="5374587" y="1314653"/>
                  </a:moveTo>
                  <a:cubicBezTo>
                    <a:pt x="5374587" y="1314653"/>
                    <a:pt x="4954834" y="1325840"/>
                    <a:pt x="4492250" y="1323219"/>
                  </a:cubicBezTo>
                  <a:cubicBezTo>
                    <a:pt x="2357919" y="1321056"/>
                    <a:pt x="1057073" y="1313232"/>
                    <a:pt x="1057073" y="1313232"/>
                  </a:cubicBezTo>
                  <a:cubicBezTo>
                    <a:pt x="812931" y="1304398"/>
                    <a:pt x="565145" y="1287416"/>
                    <a:pt x="398404" y="1229239"/>
                  </a:cubicBezTo>
                  <a:cubicBezTo>
                    <a:pt x="120505" y="1132277"/>
                    <a:pt x="0" y="954749"/>
                    <a:pt x="0" y="628876"/>
                  </a:cubicBezTo>
                  <a:lnTo>
                    <a:pt x="0" y="628873"/>
                  </a:lnTo>
                  <a:cubicBezTo>
                    <a:pt x="8536" y="440430"/>
                    <a:pt x="34263" y="311302"/>
                    <a:pt x="140291" y="225758"/>
                  </a:cubicBezTo>
                  <a:cubicBezTo>
                    <a:pt x="342602" y="62530"/>
                    <a:pt x="736658" y="7673"/>
                    <a:pt x="1155311" y="7673"/>
                  </a:cubicBezTo>
                  <a:cubicBezTo>
                    <a:pt x="1155311" y="7673"/>
                    <a:pt x="1551711" y="15681"/>
                    <a:pt x="3824157" y="7673"/>
                  </a:cubicBezTo>
                  <a:cubicBezTo>
                    <a:pt x="4735908" y="0"/>
                    <a:pt x="5199835" y="7673"/>
                    <a:pt x="5199835" y="7673"/>
                  </a:cubicBezTo>
                  <a:cubicBezTo>
                    <a:pt x="5568143" y="15152"/>
                    <a:pt x="5931455" y="84484"/>
                    <a:pt x="6129196" y="207066"/>
                  </a:cubicBezTo>
                  <a:cubicBezTo>
                    <a:pt x="6280213" y="300683"/>
                    <a:pt x="6313487" y="425358"/>
                    <a:pt x="6304347" y="628876"/>
                  </a:cubicBezTo>
                  <a:lnTo>
                    <a:pt x="6304347" y="628879"/>
                  </a:lnTo>
                  <a:cubicBezTo>
                    <a:pt x="6304347" y="1072714"/>
                    <a:pt x="6021350" y="1286812"/>
                    <a:pt x="5374587" y="1314653"/>
                  </a:cubicBezTo>
                  <a:close/>
                </a:path>
              </a:pathLst>
            </a:custGeom>
            <a:solidFill>
              <a:srgbClr val="844B36"/>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34031">
            <a:off x="3784516" y="1474697"/>
            <a:ext cx="1380361" cy="389952"/>
          </a:xfrm>
          <a:prstGeom prst="rect">
            <a:avLst/>
          </a:prstGeom>
        </p:spPr>
      </p:pic>
      <p:sp>
        <p:nvSpPr>
          <p:cNvPr id="6" name="TextBox 6"/>
          <p:cNvSpPr txBox="1"/>
          <p:nvPr/>
        </p:nvSpPr>
        <p:spPr>
          <a:xfrm>
            <a:off x="1278629" y="1134028"/>
            <a:ext cx="2260256" cy="317395"/>
          </a:xfrm>
          <a:prstGeom prst="rect">
            <a:avLst/>
          </a:prstGeom>
        </p:spPr>
        <p:txBody>
          <a:bodyPr lIns="0" tIns="0" rIns="0" bIns="0" rtlCol="0" anchor="t">
            <a:spAutoFit/>
          </a:bodyPr>
          <a:lstStyle/>
          <a:p>
            <a:pPr algn="ctr">
              <a:lnSpc>
                <a:spcPts val="2333"/>
              </a:lnSpc>
            </a:pPr>
            <a:r>
              <a:rPr lang="en-US" sz="3200" spc="47" dirty="0" err="1">
                <a:solidFill>
                  <a:srgbClr val="FFFFFF"/>
                </a:solidFill>
                <a:latin typeface="Times New Roman" panose="02020603050405020304" pitchFamily="18" charset="0"/>
                <a:cs typeface="Times New Roman" panose="02020603050405020304" pitchFamily="18" charset="0"/>
              </a:rPr>
              <a:t>Nhóm</a:t>
            </a:r>
            <a:r>
              <a:rPr lang="en-US" sz="3200" spc="47" dirty="0">
                <a:solidFill>
                  <a:srgbClr val="FFFFFF"/>
                </a:solidFill>
                <a:latin typeface="Times New Roman" panose="02020603050405020304" pitchFamily="18" charset="0"/>
                <a:cs typeface="Times New Roman" panose="02020603050405020304" pitchFamily="18" charset="0"/>
              </a:rPr>
              <a:t> 1</a:t>
            </a:r>
          </a:p>
        </p:txBody>
      </p:sp>
      <p:sp>
        <p:nvSpPr>
          <p:cNvPr id="7" name="TextBox 7"/>
          <p:cNvSpPr txBox="1"/>
          <p:nvPr/>
        </p:nvSpPr>
        <p:spPr>
          <a:xfrm>
            <a:off x="649224" y="1646556"/>
            <a:ext cx="3531303" cy="1506053"/>
          </a:xfrm>
          <a:prstGeom prst="rect">
            <a:avLst/>
          </a:prstGeom>
        </p:spPr>
        <p:txBody>
          <a:bodyPr wrap="square" lIns="0" tIns="0" rIns="0" bIns="0" rtlCol="0" anchor="t">
            <a:spAutoFit/>
          </a:bodyPr>
          <a:lstStyle/>
          <a:p>
            <a:pPr>
              <a:lnSpc>
                <a:spcPct val="120000"/>
              </a:lnSpc>
            </a:pPr>
            <a:r>
              <a:rPr lang="en-US" sz="2800" spc="41" dirty="0" err="1">
                <a:solidFill>
                  <a:srgbClr val="000000"/>
                </a:solidFill>
                <a:latin typeface="Times New Roman" panose="02020603050405020304" pitchFamily="18" charset="0"/>
                <a:cs typeface="Times New Roman" panose="02020603050405020304" pitchFamily="18" charset="0"/>
              </a:rPr>
              <a:t>Nghiên</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cứu</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ảnh</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hưởng</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của</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b="1" spc="41" dirty="0" err="1">
                <a:solidFill>
                  <a:srgbClr val="000000"/>
                </a:solidFill>
                <a:latin typeface="Times New Roman" panose="02020603050405020304" pitchFamily="18" charset="0"/>
                <a:cs typeface="Times New Roman" panose="02020603050405020304" pitchFamily="18" charset="0"/>
              </a:rPr>
              <a:t>nồng</a:t>
            </a:r>
            <a:r>
              <a:rPr lang="en-US" sz="2800" b="1" spc="41" dirty="0">
                <a:solidFill>
                  <a:srgbClr val="000000"/>
                </a:solidFill>
                <a:latin typeface="Times New Roman" panose="02020603050405020304" pitchFamily="18" charset="0"/>
                <a:cs typeface="Times New Roman" panose="02020603050405020304" pitchFamily="18" charset="0"/>
              </a:rPr>
              <a:t> </a:t>
            </a:r>
            <a:r>
              <a:rPr lang="en-US" sz="2800" b="1" spc="41" dirty="0" err="1">
                <a:solidFill>
                  <a:srgbClr val="000000"/>
                </a:solidFill>
                <a:latin typeface="Times New Roman" panose="02020603050405020304" pitchFamily="18" charset="0"/>
                <a:cs typeface="Times New Roman" panose="02020603050405020304" pitchFamily="18" charset="0"/>
              </a:rPr>
              <a:t>độ</a:t>
            </a:r>
            <a:r>
              <a:rPr lang="en-US" sz="2800" b="1"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tới</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tốc</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độ</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phản</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ứng</a:t>
            </a:r>
            <a:r>
              <a:rPr lang="en-US" sz="2800" spc="41" dirty="0">
                <a:solidFill>
                  <a:srgbClr val="000000"/>
                </a:solidFill>
                <a:latin typeface="Times New Roman" panose="02020603050405020304" pitchFamily="18" charset="0"/>
                <a:cs typeface="Times New Roman" panose="02020603050405020304" pitchFamily="18" charset="0"/>
              </a:rPr>
              <a:t>. </a:t>
            </a:r>
          </a:p>
        </p:txBody>
      </p:sp>
      <p:sp>
        <p:nvSpPr>
          <p:cNvPr id="8" name="TextBox 8"/>
          <p:cNvSpPr txBox="1"/>
          <p:nvPr/>
        </p:nvSpPr>
        <p:spPr>
          <a:xfrm>
            <a:off x="4450567" y="2491628"/>
            <a:ext cx="2781411" cy="1538883"/>
          </a:xfrm>
          <a:prstGeom prst="rect">
            <a:avLst/>
          </a:prstGeom>
        </p:spPr>
        <p:txBody>
          <a:bodyPr lIns="0" tIns="0" rIns="0" bIns="0" rtlCol="0" anchor="t">
            <a:spAutoFit/>
          </a:bodyPr>
          <a:lstStyle/>
          <a:p>
            <a:pPr algn="ctr">
              <a:lnSpc>
                <a:spcPts val="4042"/>
              </a:lnSpc>
            </a:pPr>
            <a:r>
              <a:rPr lang="en-US" sz="4042" b="1" spc="81" dirty="0">
                <a:solidFill>
                  <a:srgbClr val="FFFFFF"/>
                </a:solidFill>
                <a:latin typeface="Times New Roman" panose="02020603050405020304" pitchFamily="18" charset="0"/>
                <a:cs typeface="Times New Roman" panose="02020603050405020304" pitchFamily="18" charset="0"/>
              </a:rPr>
              <a:t>HOẠT ĐỘNG NHÓM</a:t>
            </a:r>
          </a:p>
        </p:txBody>
      </p:sp>
      <p:sp>
        <p:nvSpPr>
          <p:cNvPr id="11" name="TextBox 11"/>
          <p:cNvSpPr txBox="1"/>
          <p:nvPr/>
        </p:nvSpPr>
        <p:spPr>
          <a:xfrm>
            <a:off x="8730122" y="1509637"/>
            <a:ext cx="2260256" cy="300210"/>
          </a:xfrm>
          <a:prstGeom prst="rect">
            <a:avLst/>
          </a:prstGeom>
        </p:spPr>
        <p:txBody>
          <a:bodyPr lIns="0" tIns="0" rIns="0" bIns="0" rtlCol="0" anchor="t">
            <a:spAutoFit/>
          </a:bodyPr>
          <a:lstStyle/>
          <a:p>
            <a:pPr algn="ctr">
              <a:lnSpc>
                <a:spcPts val="2333"/>
              </a:lnSpc>
            </a:pPr>
            <a:r>
              <a:rPr lang="en-US" sz="2333" spc="47">
                <a:solidFill>
                  <a:srgbClr val="FFFFFF"/>
                </a:solidFill>
                <a:latin typeface="More Sugar Thin"/>
              </a:rPr>
              <a:t>SYNTHESIS 2</a:t>
            </a:r>
          </a:p>
        </p:txBody>
      </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23032">
            <a:off x="6951360" y="2228005"/>
            <a:ext cx="1380361" cy="389952"/>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34031" flipV="1">
            <a:off x="3575422" y="4639708"/>
            <a:ext cx="1053274" cy="297550"/>
          </a:xfrm>
          <a:prstGeom prst="rect">
            <a:avLst/>
          </a:prstGeom>
        </p:spPr>
      </p:pic>
      <p:grpSp>
        <p:nvGrpSpPr>
          <p:cNvPr id="20" name="Group 3">
            <a:extLst>
              <a:ext uri="{FF2B5EF4-FFF2-40B4-BE49-F238E27FC236}">
                <a16:creationId xmlns:a16="http://schemas.microsoft.com/office/drawing/2014/main" id="{21DD50C7-F99F-4DCC-AB59-E96B319FAA90}"/>
              </a:ext>
            </a:extLst>
          </p:cNvPr>
          <p:cNvGrpSpPr/>
          <p:nvPr/>
        </p:nvGrpSpPr>
        <p:grpSpPr>
          <a:xfrm rot="-10800000">
            <a:off x="848415" y="3958149"/>
            <a:ext cx="2861105" cy="598631"/>
            <a:chOff x="0" y="0"/>
            <a:chExt cx="6305741" cy="1319354"/>
          </a:xfrm>
        </p:grpSpPr>
        <p:sp>
          <p:nvSpPr>
            <p:cNvPr id="21" name="Freeform 4">
              <a:extLst>
                <a:ext uri="{FF2B5EF4-FFF2-40B4-BE49-F238E27FC236}">
                  <a16:creationId xmlns:a16="http://schemas.microsoft.com/office/drawing/2014/main" id="{DA6FC48F-1E60-3375-448F-0D3ADA8BA988}"/>
                </a:ext>
              </a:extLst>
            </p:cNvPr>
            <p:cNvSpPr/>
            <p:nvPr/>
          </p:nvSpPr>
          <p:spPr>
            <a:xfrm>
              <a:off x="0" y="-4262"/>
              <a:ext cx="6313487" cy="1325840"/>
            </a:xfrm>
            <a:custGeom>
              <a:avLst/>
              <a:gdLst/>
              <a:ahLst/>
              <a:cxnLst/>
              <a:rect l="l" t="t" r="r" b="b"/>
              <a:pathLst>
                <a:path w="6313487" h="1325840">
                  <a:moveTo>
                    <a:pt x="5374587" y="1314653"/>
                  </a:moveTo>
                  <a:cubicBezTo>
                    <a:pt x="5374587" y="1314653"/>
                    <a:pt x="4954834" y="1325840"/>
                    <a:pt x="4492250" y="1323219"/>
                  </a:cubicBezTo>
                  <a:cubicBezTo>
                    <a:pt x="2357919" y="1321056"/>
                    <a:pt x="1057073" y="1313232"/>
                    <a:pt x="1057073" y="1313232"/>
                  </a:cubicBezTo>
                  <a:cubicBezTo>
                    <a:pt x="812931" y="1304398"/>
                    <a:pt x="565145" y="1287416"/>
                    <a:pt x="398404" y="1229239"/>
                  </a:cubicBezTo>
                  <a:cubicBezTo>
                    <a:pt x="120505" y="1132277"/>
                    <a:pt x="0" y="954749"/>
                    <a:pt x="0" y="628876"/>
                  </a:cubicBezTo>
                  <a:lnTo>
                    <a:pt x="0" y="628873"/>
                  </a:lnTo>
                  <a:cubicBezTo>
                    <a:pt x="8536" y="440430"/>
                    <a:pt x="34263" y="311302"/>
                    <a:pt x="140291" y="225758"/>
                  </a:cubicBezTo>
                  <a:cubicBezTo>
                    <a:pt x="342602" y="62530"/>
                    <a:pt x="736658" y="7673"/>
                    <a:pt x="1155311" y="7673"/>
                  </a:cubicBezTo>
                  <a:cubicBezTo>
                    <a:pt x="1155311" y="7673"/>
                    <a:pt x="1551711" y="15681"/>
                    <a:pt x="3824157" y="7673"/>
                  </a:cubicBezTo>
                  <a:cubicBezTo>
                    <a:pt x="4735908" y="0"/>
                    <a:pt x="5199835" y="7673"/>
                    <a:pt x="5199835" y="7673"/>
                  </a:cubicBezTo>
                  <a:cubicBezTo>
                    <a:pt x="5568143" y="15152"/>
                    <a:pt x="5931455" y="84484"/>
                    <a:pt x="6129196" y="207066"/>
                  </a:cubicBezTo>
                  <a:cubicBezTo>
                    <a:pt x="6280213" y="300683"/>
                    <a:pt x="6313487" y="425358"/>
                    <a:pt x="6304347" y="628876"/>
                  </a:cubicBezTo>
                  <a:lnTo>
                    <a:pt x="6304347" y="628879"/>
                  </a:lnTo>
                  <a:cubicBezTo>
                    <a:pt x="6304347" y="1072714"/>
                    <a:pt x="6021350" y="1286812"/>
                    <a:pt x="5374587" y="1314653"/>
                  </a:cubicBezTo>
                  <a:close/>
                </a:path>
              </a:pathLst>
            </a:custGeom>
            <a:solidFill>
              <a:srgbClr val="844B36"/>
            </a:solidFill>
          </p:spPr>
        </p:sp>
      </p:grpSp>
      <p:sp>
        <p:nvSpPr>
          <p:cNvPr id="22" name="TextBox 6">
            <a:extLst>
              <a:ext uri="{FF2B5EF4-FFF2-40B4-BE49-F238E27FC236}">
                <a16:creationId xmlns:a16="http://schemas.microsoft.com/office/drawing/2014/main" id="{0E9D88A8-7873-DF4D-CC42-DCBA0D9ABDBA}"/>
              </a:ext>
            </a:extLst>
          </p:cNvPr>
          <p:cNvSpPr txBox="1"/>
          <p:nvPr/>
        </p:nvSpPr>
        <p:spPr>
          <a:xfrm>
            <a:off x="1047699" y="4167145"/>
            <a:ext cx="2260256" cy="317395"/>
          </a:xfrm>
          <a:prstGeom prst="rect">
            <a:avLst/>
          </a:prstGeom>
        </p:spPr>
        <p:txBody>
          <a:bodyPr lIns="0" tIns="0" rIns="0" bIns="0" rtlCol="0" anchor="t">
            <a:spAutoFit/>
          </a:bodyPr>
          <a:lstStyle/>
          <a:p>
            <a:pPr algn="ctr">
              <a:lnSpc>
                <a:spcPts val="2333"/>
              </a:lnSpc>
            </a:pPr>
            <a:r>
              <a:rPr lang="en-US" sz="3200" spc="47" dirty="0" err="1">
                <a:solidFill>
                  <a:srgbClr val="FFFFFF"/>
                </a:solidFill>
                <a:latin typeface="Times New Roman" panose="02020603050405020304" pitchFamily="18" charset="0"/>
                <a:cs typeface="Times New Roman" panose="02020603050405020304" pitchFamily="18" charset="0"/>
              </a:rPr>
              <a:t>Nhóm</a:t>
            </a:r>
            <a:r>
              <a:rPr lang="en-US" sz="3200" spc="47" dirty="0">
                <a:solidFill>
                  <a:srgbClr val="FFFFFF"/>
                </a:solidFill>
                <a:latin typeface="Times New Roman" panose="02020603050405020304" pitchFamily="18" charset="0"/>
                <a:cs typeface="Times New Roman" panose="02020603050405020304" pitchFamily="18" charset="0"/>
              </a:rPr>
              <a:t> 2</a:t>
            </a:r>
          </a:p>
        </p:txBody>
      </p:sp>
      <p:sp>
        <p:nvSpPr>
          <p:cNvPr id="23" name="TextBox 7">
            <a:extLst>
              <a:ext uri="{FF2B5EF4-FFF2-40B4-BE49-F238E27FC236}">
                <a16:creationId xmlns:a16="http://schemas.microsoft.com/office/drawing/2014/main" id="{F50151AA-DCCB-ADCB-6937-22C587523742}"/>
              </a:ext>
            </a:extLst>
          </p:cNvPr>
          <p:cNvSpPr txBox="1"/>
          <p:nvPr/>
        </p:nvSpPr>
        <p:spPr>
          <a:xfrm>
            <a:off x="412175" y="4928321"/>
            <a:ext cx="3531303" cy="1506053"/>
          </a:xfrm>
          <a:prstGeom prst="rect">
            <a:avLst/>
          </a:prstGeom>
        </p:spPr>
        <p:txBody>
          <a:bodyPr wrap="square" lIns="0" tIns="0" rIns="0" bIns="0" rtlCol="0" anchor="t">
            <a:spAutoFit/>
          </a:bodyPr>
          <a:lstStyle/>
          <a:p>
            <a:pPr>
              <a:lnSpc>
                <a:spcPct val="120000"/>
              </a:lnSpc>
            </a:pPr>
            <a:r>
              <a:rPr lang="en-US" sz="2800" spc="41" dirty="0" err="1">
                <a:solidFill>
                  <a:srgbClr val="000000"/>
                </a:solidFill>
                <a:latin typeface="Times New Roman" panose="02020603050405020304" pitchFamily="18" charset="0"/>
                <a:cs typeface="Times New Roman" panose="02020603050405020304" pitchFamily="18" charset="0"/>
              </a:rPr>
              <a:t>Nghiên</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cứu</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ảnh</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hưởng</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của</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b="1" spc="41" dirty="0" err="1">
                <a:solidFill>
                  <a:srgbClr val="000000"/>
                </a:solidFill>
                <a:latin typeface="Times New Roman" panose="02020603050405020304" pitchFamily="18" charset="0"/>
                <a:cs typeface="Times New Roman" panose="02020603050405020304" pitchFamily="18" charset="0"/>
              </a:rPr>
              <a:t>áp</a:t>
            </a:r>
            <a:r>
              <a:rPr lang="en-US" sz="2800" b="1" spc="41" dirty="0">
                <a:solidFill>
                  <a:srgbClr val="000000"/>
                </a:solidFill>
                <a:latin typeface="Times New Roman" panose="02020603050405020304" pitchFamily="18" charset="0"/>
                <a:cs typeface="Times New Roman" panose="02020603050405020304" pitchFamily="18" charset="0"/>
              </a:rPr>
              <a:t> </a:t>
            </a:r>
            <a:r>
              <a:rPr lang="en-US" sz="2800" b="1" spc="41" dirty="0" err="1">
                <a:solidFill>
                  <a:srgbClr val="000000"/>
                </a:solidFill>
                <a:latin typeface="Times New Roman" panose="02020603050405020304" pitchFamily="18" charset="0"/>
                <a:cs typeface="Times New Roman" panose="02020603050405020304" pitchFamily="18" charset="0"/>
              </a:rPr>
              <a:t>suất</a:t>
            </a:r>
            <a:r>
              <a:rPr lang="en-US" sz="2800" b="1"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tới</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tốc</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độ</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phản</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ứng</a:t>
            </a:r>
            <a:r>
              <a:rPr lang="en-US" sz="2800" spc="41" dirty="0">
                <a:solidFill>
                  <a:srgbClr val="000000"/>
                </a:solidFill>
                <a:latin typeface="Times New Roman" panose="02020603050405020304" pitchFamily="18" charset="0"/>
                <a:cs typeface="Times New Roman" panose="02020603050405020304" pitchFamily="18" charset="0"/>
              </a:rPr>
              <a:t>.</a:t>
            </a:r>
          </a:p>
        </p:txBody>
      </p:sp>
      <p:grpSp>
        <p:nvGrpSpPr>
          <p:cNvPr id="24" name="Group 3">
            <a:extLst>
              <a:ext uri="{FF2B5EF4-FFF2-40B4-BE49-F238E27FC236}">
                <a16:creationId xmlns:a16="http://schemas.microsoft.com/office/drawing/2014/main" id="{D0598BDC-E8CE-7226-8BD9-5600E51CCD7A}"/>
              </a:ext>
            </a:extLst>
          </p:cNvPr>
          <p:cNvGrpSpPr/>
          <p:nvPr/>
        </p:nvGrpSpPr>
        <p:grpSpPr>
          <a:xfrm rot="-10800000">
            <a:off x="8342861" y="1892997"/>
            <a:ext cx="2861105" cy="598631"/>
            <a:chOff x="0" y="0"/>
            <a:chExt cx="6305741" cy="1319354"/>
          </a:xfrm>
        </p:grpSpPr>
        <p:sp>
          <p:nvSpPr>
            <p:cNvPr id="25" name="Freeform 4">
              <a:extLst>
                <a:ext uri="{FF2B5EF4-FFF2-40B4-BE49-F238E27FC236}">
                  <a16:creationId xmlns:a16="http://schemas.microsoft.com/office/drawing/2014/main" id="{5A20EEFE-9B10-1E0E-D126-72B46F9FC602}"/>
                </a:ext>
              </a:extLst>
            </p:cNvPr>
            <p:cNvSpPr/>
            <p:nvPr/>
          </p:nvSpPr>
          <p:spPr>
            <a:xfrm>
              <a:off x="0" y="-4262"/>
              <a:ext cx="6313487" cy="1325840"/>
            </a:xfrm>
            <a:custGeom>
              <a:avLst/>
              <a:gdLst/>
              <a:ahLst/>
              <a:cxnLst/>
              <a:rect l="l" t="t" r="r" b="b"/>
              <a:pathLst>
                <a:path w="6313487" h="1325840">
                  <a:moveTo>
                    <a:pt x="5374587" y="1314653"/>
                  </a:moveTo>
                  <a:cubicBezTo>
                    <a:pt x="5374587" y="1314653"/>
                    <a:pt x="4954834" y="1325840"/>
                    <a:pt x="4492250" y="1323219"/>
                  </a:cubicBezTo>
                  <a:cubicBezTo>
                    <a:pt x="2357919" y="1321056"/>
                    <a:pt x="1057073" y="1313232"/>
                    <a:pt x="1057073" y="1313232"/>
                  </a:cubicBezTo>
                  <a:cubicBezTo>
                    <a:pt x="812931" y="1304398"/>
                    <a:pt x="565145" y="1287416"/>
                    <a:pt x="398404" y="1229239"/>
                  </a:cubicBezTo>
                  <a:cubicBezTo>
                    <a:pt x="120505" y="1132277"/>
                    <a:pt x="0" y="954749"/>
                    <a:pt x="0" y="628876"/>
                  </a:cubicBezTo>
                  <a:lnTo>
                    <a:pt x="0" y="628873"/>
                  </a:lnTo>
                  <a:cubicBezTo>
                    <a:pt x="8536" y="440430"/>
                    <a:pt x="34263" y="311302"/>
                    <a:pt x="140291" y="225758"/>
                  </a:cubicBezTo>
                  <a:cubicBezTo>
                    <a:pt x="342602" y="62530"/>
                    <a:pt x="736658" y="7673"/>
                    <a:pt x="1155311" y="7673"/>
                  </a:cubicBezTo>
                  <a:cubicBezTo>
                    <a:pt x="1155311" y="7673"/>
                    <a:pt x="1551711" y="15681"/>
                    <a:pt x="3824157" y="7673"/>
                  </a:cubicBezTo>
                  <a:cubicBezTo>
                    <a:pt x="4735908" y="0"/>
                    <a:pt x="5199835" y="7673"/>
                    <a:pt x="5199835" y="7673"/>
                  </a:cubicBezTo>
                  <a:cubicBezTo>
                    <a:pt x="5568143" y="15152"/>
                    <a:pt x="5931455" y="84484"/>
                    <a:pt x="6129196" y="207066"/>
                  </a:cubicBezTo>
                  <a:cubicBezTo>
                    <a:pt x="6280213" y="300683"/>
                    <a:pt x="6313487" y="425358"/>
                    <a:pt x="6304347" y="628876"/>
                  </a:cubicBezTo>
                  <a:lnTo>
                    <a:pt x="6304347" y="628879"/>
                  </a:lnTo>
                  <a:cubicBezTo>
                    <a:pt x="6304347" y="1072714"/>
                    <a:pt x="6021350" y="1286812"/>
                    <a:pt x="5374587" y="1314653"/>
                  </a:cubicBezTo>
                  <a:close/>
                </a:path>
              </a:pathLst>
            </a:custGeom>
            <a:solidFill>
              <a:srgbClr val="844B36"/>
            </a:solidFill>
          </p:spPr>
        </p:sp>
      </p:grpSp>
      <p:sp>
        <p:nvSpPr>
          <p:cNvPr id="26" name="TextBox 6">
            <a:extLst>
              <a:ext uri="{FF2B5EF4-FFF2-40B4-BE49-F238E27FC236}">
                <a16:creationId xmlns:a16="http://schemas.microsoft.com/office/drawing/2014/main" id="{E580E7AA-5844-6FC9-1675-36E7478ADC4F}"/>
              </a:ext>
            </a:extLst>
          </p:cNvPr>
          <p:cNvSpPr txBox="1"/>
          <p:nvPr/>
        </p:nvSpPr>
        <p:spPr>
          <a:xfrm>
            <a:off x="5150530" y="410175"/>
            <a:ext cx="2260256" cy="317395"/>
          </a:xfrm>
          <a:prstGeom prst="rect">
            <a:avLst/>
          </a:prstGeom>
        </p:spPr>
        <p:txBody>
          <a:bodyPr lIns="0" tIns="0" rIns="0" bIns="0" rtlCol="0" anchor="t">
            <a:spAutoFit/>
          </a:bodyPr>
          <a:lstStyle/>
          <a:p>
            <a:pPr algn="ctr">
              <a:lnSpc>
                <a:spcPts val="2333"/>
              </a:lnSpc>
            </a:pPr>
            <a:r>
              <a:rPr lang="en-US" sz="3200" spc="47" dirty="0" err="1">
                <a:solidFill>
                  <a:srgbClr val="FFFFFF"/>
                </a:solidFill>
                <a:latin typeface="Times New Roman" panose="02020603050405020304" pitchFamily="18" charset="0"/>
                <a:cs typeface="Times New Roman" panose="02020603050405020304" pitchFamily="18" charset="0"/>
              </a:rPr>
              <a:t>Nhóm</a:t>
            </a:r>
            <a:r>
              <a:rPr lang="en-US" sz="3200" spc="47" dirty="0">
                <a:solidFill>
                  <a:srgbClr val="FFFFFF"/>
                </a:solidFill>
                <a:latin typeface="Times New Roman" panose="02020603050405020304" pitchFamily="18" charset="0"/>
                <a:cs typeface="Times New Roman" panose="02020603050405020304" pitchFamily="18" charset="0"/>
              </a:rPr>
              <a:t> 3</a:t>
            </a:r>
          </a:p>
        </p:txBody>
      </p:sp>
      <p:sp>
        <p:nvSpPr>
          <p:cNvPr id="27" name="TextBox 7">
            <a:extLst>
              <a:ext uri="{FF2B5EF4-FFF2-40B4-BE49-F238E27FC236}">
                <a16:creationId xmlns:a16="http://schemas.microsoft.com/office/drawing/2014/main" id="{0871782A-0677-407E-B8A2-F6CF2DEF0BCB}"/>
              </a:ext>
            </a:extLst>
          </p:cNvPr>
          <p:cNvSpPr txBox="1"/>
          <p:nvPr/>
        </p:nvSpPr>
        <p:spPr>
          <a:xfrm>
            <a:off x="7712968" y="77046"/>
            <a:ext cx="4235191" cy="1506053"/>
          </a:xfrm>
          <a:prstGeom prst="rect">
            <a:avLst/>
          </a:prstGeom>
        </p:spPr>
        <p:txBody>
          <a:bodyPr wrap="square" lIns="0" tIns="0" rIns="0" bIns="0" rtlCol="0" anchor="t">
            <a:spAutoFit/>
          </a:bodyPr>
          <a:lstStyle/>
          <a:p>
            <a:pPr algn="just">
              <a:lnSpc>
                <a:spcPct val="120000"/>
              </a:lnSpc>
            </a:pPr>
            <a:r>
              <a:rPr lang="en-US" sz="2800" spc="41" dirty="0" err="1">
                <a:solidFill>
                  <a:srgbClr val="000000"/>
                </a:solidFill>
                <a:latin typeface="Times New Roman" panose="02020603050405020304" pitchFamily="18" charset="0"/>
                <a:cs typeface="Times New Roman" panose="02020603050405020304" pitchFamily="18" charset="0"/>
              </a:rPr>
              <a:t>Nghiên</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cứu</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ảnh</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hưởng</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của</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b="1" spc="41" dirty="0" err="1">
                <a:solidFill>
                  <a:srgbClr val="000000"/>
                </a:solidFill>
                <a:latin typeface="Times New Roman" panose="02020603050405020304" pitchFamily="18" charset="0"/>
                <a:cs typeface="Times New Roman" panose="02020603050405020304" pitchFamily="18" charset="0"/>
              </a:rPr>
              <a:t>diện</a:t>
            </a:r>
            <a:r>
              <a:rPr lang="en-US" sz="2800" b="1" spc="41" dirty="0">
                <a:solidFill>
                  <a:srgbClr val="000000"/>
                </a:solidFill>
                <a:latin typeface="Times New Roman" panose="02020603050405020304" pitchFamily="18" charset="0"/>
                <a:cs typeface="Times New Roman" panose="02020603050405020304" pitchFamily="18" charset="0"/>
              </a:rPr>
              <a:t> </a:t>
            </a:r>
            <a:r>
              <a:rPr lang="en-US" sz="2800" b="1" spc="41" dirty="0" err="1">
                <a:solidFill>
                  <a:srgbClr val="000000"/>
                </a:solidFill>
                <a:latin typeface="Times New Roman" panose="02020603050405020304" pitchFamily="18" charset="0"/>
                <a:cs typeface="Times New Roman" panose="02020603050405020304" pitchFamily="18" charset="0"/>
              </a:rPr>
              <a:t>tích</a:t>
            </a:r>
            <a:r>
              <a:rPr lang="en-US" sz="2800" b="1" spc="41" dirty="0">
                <a:solidFill>
                  <a:srgbClr val="000000"/>
                </a:solidFill>
                <a:latin typeface="Times New Roman" panose="02020603050405020304" pitchFamily="18" charset="0"/>
                <a:cs typeface="Times New Roman" panose="02020603050405020304" pitchFamily="18" charset="0"/>
              </a:rPr>
              <a:t> </a:t>
            </a:r>
            <a:r>
              <a:rPr lang="en-US" sz="2800" b="1" spc="41" err="1">
                <a:solidFill>
                  <a:srgbClr val="000000"/>
                </a:solidFill>
                <a:latin typeface="Times New Roman" panose="02020603050405020304" pitchFamily="18" charset="0"/>
                <a:cs typeface="Times New Roman" panose="02020603050405020304" pitchFamily="18" charset="0"/>
              </a:rPr>
              <a:t>tiếp</a:t>
            </a:r>
            <a:r>
              <a:rPr lang="en-US" sz="2800" b="1" spc="41">
                <a:solidFill>
                  <a:srgbClr val="000000"/>
                </a:solidFill>
                <a:latin typeface="Times New Roman" panose="02020603050405020304" pitchFamily="18" charset="0"/>
                <a:cs typeface="Times New Roman" panose="02020603050405020304" pitchFamily="18" charset="0"/>
              </a:rPr>
              <a:t> xúc, chất xúc tác </a:t>
            </a:r>
            <a:r>
              <a:rPr lang="en-US" sz="2800" spc="41">
                <a:solidFill>
                  <a:srgbClr val="000000"/>
                </a:solidFill>
                <a:latin typeface="Times New Roman" panose="02020603050405020304" pitchFamily="18" charset="0"/>
                <a:cs typeface="Times New Roman" panose="02020603050405020304" pitchFamily="18" charset="0"/>
              </a:rPr>
              <a:t>tới </a:t>
            </a:r>
            <a:r>
              <a:rPr lang="en-US" sz="2800" spc="41" dirty="0" err="1">
                <a:solidFill>
                  <a:srgbClr val="000000"/>
                </a:solidFill>
                <a:latin typeface="Times New Roman" panose="02020603050405020304" pitchFamily="18" charset="0"/>
                <a:cs typeface="Times New Roman" panose="02020603050405020304" pitchFamily="18" charset="0"/>
              </a:rPr>
              <a:t>tốc</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độ</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phản</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ứng</a:t>
            </a:r>
            <a:r>
              <a:rPr lang="en-US" sz="2800" spc="41" dirty="0">
                <a:solidFill>
                  <a:srgbClr val="000000"/>
                </a:solidFill>
                <a:latin typeface="Times New Roman" panose="02020603050405020304" pitchFamily="18" charset="0"/>
                <a:cs typeface="Times New Roman" panose="02020603050405020304" pitchFamily="18" charset="0"/>
              </a:rPr>
              <a:t>. </a:t>
            </a:r>
          </a:p>
        </p:txBody>
      </p:sp>
      <p:sp>
        <p:nvSpPr>
          <p:cNvPr id="30" name="TextBox 6">
            <a:extLst>
              <a:ext uri="{FF2B5EF4-FFF2-40B4-BE49-F238E27FC236}">
                <a16:creationId xmlns:a16="http://schemas.microsoft.com/office/drawing/2014/main" id="{3FBD9F00-0760-6F99-D376-617BD3409251}"/>
              </a:ext>
            </a:extLst>
          </p:cNvPr>
          <p:cNvSpPr txBox="1"/>
          <p:nvPr/>
        </p:nvSpPr>
        <p:spPr>
          <a:xfrm>
            <a:off x="8643885" y="2019943"/>
            <a:ext cx="2260256" cy="317395"/>
          </a:xfrm>
          <a:prstGeom prst="rect">
            <a:avLst/>
          </a:prstGeom>
        </p:spPr>
        <p:txBody>
          <a:bodyPr lIns="0" tIns="0" rIns="0" bIns="0" rtlCol="0" anchor="t">
            <a:spAutoFit/>
          </a:bodyPr>
          <a:lstStyle/>
          <a:p>
            <a:pPr algn="ctr">
              <a:lnSpc>
                <a:spcPts val="2333"/>
              </a:lnSpc>
            </a:pPr>
            <a:r>
              <a:rPr lang="en-US" sz="3200" spc="47" dirty="0" err="1">
                <a:solidFill>
                  <a:srgbClr val="FFFFFF"/>
                </a:solidFill>
                <a:latin typeface="Times New Roman" panose="02020603050405020304" pitchFamily="18" charset="0"/>
                <a:cs typeface="Times New Roman" panose="02020603050405020304" pitchFamily="18" charset="0"/>
              </a:rPr>
              <a:t>Nhóm</a:t>
            </a:r>
            <a:r>
              <a:rPr lang="en-US" sz="3200" spc="47" dirty="0">
                <a:solidFill>
                  <a:srgbClr val="FFFFFF"/>
                </a:solidFill>
                <a:latin typeface="Times New Roman" panose="02020603050405020304" pitchFamily="18" charset="0"/>
                <a:cs typeface="Times New Roman" panose="02020603050405020304" pitchFamily="18" charset="0"/>
              </a:rPr>
              <a:t> 4</a:t>
            </a:r>
          </a:p>
        </p:txBody>
      </p:sp>
      <p:sp>
        <p:nvSpPr>
          <p:cNvPr id="31" name="TextBox 7">
            <a:extLst>
              <a:ext uri="{FF2B5EF4-FFF2-40B4-BE49-F238E27FC236}">
                <a16:creationId xmlns:a16="http://schemas.microsoft.com/office/drawing/2014/main" id="{9E4BCA5A-BD57-334B-8E09-C6B527DEF182}"/>
              </a:ext>
            </a:extLst>
          </p:cNvPr>
          <p:cNvSpPr txBox="1"/>
          <p:nvPr/>
        </p:nvSpPr>
        <p:spPr>
          <a:xfrm>
            <a:off x="8062427" y="2621518"/>
            <a:ext cx="3531303" cy="1506053"/>
          </a:xfrm>
          <a:prstGeom prst="rect">
            <a:avLst/>
          </a:prstGeom>
        </p:spPr>
        <p:txBody>
          <a:bodyPr wrap="square" lIns="0" tIns="0" rIns="0" bIns="0" rtlCol="0" anchor="t">
            <a:spAutoFit/>
          </a:bodyPr>
          <a:lstStyle/>
          <a:p>
            <a:pPr algn="just">
              <a:lnSpc>
                <a:spcPct val="120000"/>
              </a:lnSpc>
            </a:pPr>
            <a:r>
              <a:rPr lang="en-US" sz="2800" spc="41" dirty="0" err="1">
                <a:solidFill>
                  <a:srgbClr val="000000"/>
                </a:solidFill>
                <a:latin typeface="Times New Roman" panose="02020603050405020304" pitchFamily="18" charset="0"/>
                <a:cs typeface="Times New Roman" panose="02020603050405020304" pitchFamily="18" charset="0"/>
              </a:rPr>
              <a:t>Nghiên</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cứu</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ảnh</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hưởng</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của</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b="1" spc="41" dirty="0" err="1">
                <a:solidFill>
                  <a:srgbClr val="000000"/>
                </a:solidFill>
                <a:latin typeface="Times New Roman" panose="02020603050405020304" pitchFamily="18" charset="0"/>
                <a:cs typeface="Times New Roman" panose="02020603050405020304" pitchFamily="18" charset="0"/>
              </a:rPr>
              <a:t>nhiệt</a:t>
            </a:r>
            <a:r>
              <a:rPr lang="en-US" sz="2800" b="1" spc="41" dirty="0">
                <a:solidFill>
                  <a:srgbClr val="000000"/>
                </a:solidFill>
                <a:latin typeface="Times New Roman" panose="02020603050405020304" pitchFamily="18" charset="0"/>
                <a:cs typeface="Times New Roman" panose="02020603050405020304" pitchFamily="18" charset="0"/>
              </a:rPr>
              <a:t> </a:t>
            </a:r>
            <a:r>
              <a:rPr lang="en-US" sz="2800" b="1" spc="41" dirty="0" err="1">
                <a:solidFill>
                  <a:srgbClr val="000000"/>
                </a:solidFill>
                <a:latin typeface="Times New Roman" panose="02020603050405020304" pitchFamily="18" charset="0"/>
                <a:cs typeface="Times New Roman" panose="02020603050405020304" pitchFamily="18" charset="0"/>
              </a:rPr>
              <a:t>độ</a:t>
            </a:r>
            <a:r>
              <a:rPr lang="en-US" sz="2800" b="1"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tới</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tốc</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độ</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phản</a:t>
            </a:r>
            <a:r>
              <a:rPr lang="en-US" sz="2800" spc="41" dirty="0">
                <a:solidFill>
                  <a:srgbClr val="000000"/>
                </a:solidFill>
                <a:latin typeface="Times New Roman" panose="02020603050405020304" pitchFamily="18" charset="0"/>
                <a:cs typeface="Times New Roman" panose="02020603050405020304" pitchFamily="18" charset="0"/>
              </a:rPr>
              <a:t> </a:t>
            </a:r>
            <a:r>
              <a:rPr lang="en-US" sz="2800" spc="41" dirty="0" err="1">
                <a:solidFill>
                  <a:srgbClr val="000000"/>
                </a:solidFill>
                <a:latin typeface="Times New Roman" panose="02020603050405020304" pitchFamily="18" charset="0"/>
                <a:cs typeface="Times New Roman" panose="02020603050405020304" pitchFamily="18" charset="0"/>
              </a:rPr>
              <a:t>ứng</a:t>
            </a:r>
            <a:r>
              <a:rPr lang="en-US" sz="2800" spc="41" dirty="0">
                <a:solidFill>
                  <a:srgbClr val="000000"/>
                </a:solidFill>
                <a:latin typeface="Times New Roman" panose="02020603050405020304" pitchFamily="18" charset="0"/>
                <a:cs typeface="Times New Roman" panose="02020603050405020304" pitchFamily="18" charset="0"/>
              </a:rPr>
              <a:t>. </a:t>
            </a:r>
          </a:p>
        </p:txBody>
      </p:sp>
      <p:pic>
        <p:nvPicPr>
          <p:cNvPr id="28" name="Picture 13">
            <a:extLst>
              <a:ext uri="{FF2B5EF4-FFF2-40B4-BE49-F238E27FC236}">
                <a16:creationId xmlns:a16="http://schemas.microsoft.com/office/drawing/2014/main" id="{BA6108D3-616E-45FC-BCDB-F153445265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792086">
            <a:off x="5512061" y="1115029"/>
            <a:ext cx="1380361" cy="38995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par>
                                <p:cTn id="27" presetID="16" presetClass="entr" presetSubtype="21"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par>
                                <p:cTn id="49" presetID="16" presetClass="entr" presetSubtype="21"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2" grpId="0"/>
      <p:bldP spid="23" grpId="0"/>
      <p:bldP spid="26" grpId="0"/>
      <p:bldP spid="27"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10B784A-2E8F-4E81-B60E-CE5236592C10}"/>
              </a:ext>
            </a:extLst>
          </p:cNvPr>
          <p:cNvGraphicFramePr>
            <a:graphicFrameLocks noGrp="1"/>
          </p:cNvGraphicFramePr>
          <p:nvPr>
            <p:extLst>
              <p:ext uri="{D42A27DB-BD31-4B8C-83A1-F6EECF244321}">
                <p14:modId xmlns:p14="http://schemas.microsoft.com/office/powerpoint/2010/main" val="968785240"/>
              </p:ext>
            </p:extLst>
          </p:nvPr>
        </p:nvGraphicFramePr>
        <p:xfrm>
          <a:off x="193040" y="81280"/>
          <a:ext cx="11816080" cy="6637274"/>
        </p:xfrm>
        <a:graphic>
          <a:graphicData uri="http://schemas.openxmlformats.org/drawingml/2006/table">
            <a:tbl>
              <a:tblPr firstRow="1" firstCol="1" bandRow="1"/>
              <a:tblGrid>
                <a:gridCol w="2874247">
                  <a:extLst>
                    <a:ext uri="{9D8B030D-6E8A-4147-A177-3AD203B41FA5}">
                      <a16:colId xmlns:a16="http://schemas.microsoft.com/office/drawing/2014/main" val="3965021787"/>
                    </a:ext>
                  </a:extLst>
                </a:gridCol>
                <a:gridCol w="8941833">
                  <a:extLst>
                    <a:ext uri="{9D8B030D-6E8A-4147-A177-3AD203B41FA5}">
                      <a16:colId xmlns:a16="http://schemas.microsoft.com/office/drawing/2014/main" val="2155331294"/>
                    </a:ext>
                  </a:extLst>
                </a:gridCol>
              </a:tblGrid>
              <a:tr h="220072">
                <a:tc>
                  <a:txBody>
                    <a:bodyPr/>
                    <a:lstStyle/>
                    <a:p>
                      <a:pPr algn="ctr">
                        <a:lnSpc>
                          <a:spcPct val="105000"/>
                        </a:lnSpc>
                        <a:spcAft>
                          <a:spcPts val="0"/>
                        </a:spcAft>
                      </a:pPr>
                      <a:r>
                        <a:rPr lang="en-US" sz="3200" b="1">
                          <a:solidFill>
                            <a:srgbClr val="C00000"/>
                          </a:solidFill>
                          <a:effectLst/>
                          <a:latin typeface="Times New Roman" panose="02020603050405020304" pitchFamily="18" charset="0"/>
                          <a:ea typeface="Calibri" panose="020F0502020204030204" pitchFamily="34" charset="0"/>
                        </a:rPr>
                        <a:t>Nhóm</a:t>
                      </a:r>
                      <a:endParaRPr lang="en-US" sz="3200">
                        <a:effectLst/>
                        <a:latin typeface="Times New Roman" panose="02020603050405020304" pitchFamily="18" charset="0"/>
                        <a:ea typeface="Calibri" panose="020F0502020204030204" pitchFamily="34" charset="0"/>
                      </a:endParaRPr>
                    </a:p>
                  </a:txBody>
                  <a:tcPr marL="64267" marR="6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3200" b="1">
                          <a:solidFill>
                            <a:srgbClr val="C00000"/>
                          </a:solidFill>
                          <a:effectLst/>
                          <a:latin typeface="Times New Roman" panose="02020603050405020304" pitchFamily="18" charset="0"/>
                          <a:ea typeface="Calibri" panose="020F0502020204030204" pitchFamily="34" charset="0"/>
                        </a:rPr>
                        <a:t>Nội dung yêu cầu nhóm thảo luận để báo cáo</a:t>
                      </a:r>
                      <a:endParaRPr lang="en-US" sz="3200">
                        <a:effectLst/>
                        <a:latin typeface="Times New Roman" panose="02020603050405020304" pitchFamily="18" charset="0"/>
                        <a:ea typeface="Calibri" panose="020F0502020204030204" pitchFamily="34" charset="0"/>
                      </a:endParaRPr>
                    </a:p>
                  </a:txBody>
                  <a:tcPr marL="64267" marR="6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207732"/>
                  </a:ext>
                </a:extLst>
              </a:tr>
              <a:tr h="999264">
                <a:tc>
                  <a:txBody>
                    <a:bodyPr/>
                    <a:lstStyle/>
                    <a:p>
                      <a:pPr algn="ctr">
                        <a:lnSpc>
                          <a:spcPct val="105000"/>
                        </a:lnSpc>
                        <a:spcAft>
                          <a:spcPts val="0"/>
                        </a:spcAft>
                        <a:tabLst>
                          <a:tab pos="90170" algn="l"/>
                        </a:tabLst>
                      </a:pPr>
                      <a:r>
                        <a:rPr lang="en-US" sz="2400" b="1">
                          <a:solidFill>
                            <a:srgbClr val="00B0F0"/>
                          </a:solidFill>
                          <a:effectLst/>
                          <a:latin typeface="Times New Roman" panose="02020603050405020304" pitchFamily="18" charset="0"/>
                          <a:ea typeface="Calibri" panose="020F0502020204030204" pitchFamily="34" charset="0"/>
                        </a:rPr>
                        <a:t>Nhóm </a:t>
                      </a:r>
                      <a:r>
                        <a:rPr lang="vi-VN" sz="2400" b="1">
                          <a:solidFill>
                            <a:srgbClr val="00B0F0"/>
                          </a:solidFill>
                          <a:effectLst/>
                          <a:latin typeface="Times New Roman" panose="02020603050405020304" pitchFamily="18" charset="0"/>
                          <a:ea typeface="Calibri" panose="020F0502020204030204" pitchFamily="34" charset="0"/>
                        </a:rPr>
                        <a:t> 1</a:t>
                      </a:r>
                      <a:r>
                        <a:rPr lang="vi-VN" sz="2400">
                          <a:solidFill>
                            <a:srgbClr val="00B0F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p>
                      <a:pPr algn="ctr">
                        <a:lnSpc>
                          <a:spcPct val="105000"/>
                        </a:lnSpc>
                        <a:spcAft>
                          <a:spcPts val="0"/>
                        </a:spcAft>
                        <a:tabLst>
                          <a:tab pos="90170" algn="l"/>
                        </a:tabLst>
                      </a:pPr>
                      <a:r>
                        <a:rPr lang="vi-VN" sz="2400" b="1" i="1">
                          <a:solidFill>
                            <a:srgbClr val="FF0000"/>
                          </a:solidFill>
                          <a:effectLst/>
                          <a:latin typeface="Times New Roman" panose="02020603050405020304" pitchFamily="18" charset="0"/>
                          <a:ea typeface="Calibri" panose="020F0502020204030204" pitchFamily="34" charset="0"/>
                        </a:rPr>
                        <a:t>Xét ảnh hưởng của nồng độ</a:t>
                      </a:r>
                      <a:endParaRPr lang="en-US" sz="2000">
                        <a:effectLst/>
                        <a:latin typeface="Times New Roman" panose="02020603050405020304" pitchFamily="18" charset="0"/>
                        <a:ea typeface="Calibri" panose="020F0502020204030204" pitchFamily="34" charset="0"/>
                      </a:endParaRPr>
                    </a:p>
                  </a:txBody>
                  <a:tcPr marL="64267" marR="64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tabLst>
                          <a:tab pos="90170" algn="l"/>
                        </a:tabLst>
                      </a:pPr>
                      <a:r>
                        <a:rPr lang="en-US" sz="2800">
                          <a:effectLst/>
                          <a:latin typeface="Times New Roman" panose="02020603050405020304" pitchFamily="18" charset="0"/>
                          <a:ea typeface="Calibri" panose="020F0502020204030204" pitchFamily="34" charset="0"/>
                        </a:rPr>
                        <a:t>1. Nghiên cứu ảnh hưởng của </a:t>
                      </a:r>
                      <a:r>
                        <a:rPr lang="en-US" sz="2800" b="1" i="1">
                          <a:effectLst/>
                          <a:latin typeface="Times New Roman" panose="02020603050405020304" pitchFamily="18" charset="0"/>
                          <a:ea typeface="Calibri" panose="020F0502020204030204" pitchFamily="34" charset="0"/>
                        </a:rPr>
                        <a:t>nồng độ</a:t>
                      </a:r>
                      <a:r>
                        <a:rPr lang="en-US" sz="2800">
                          <a:effectLst/>
                          <a:latin typeface="Times New Roman" panose="02020603050405020304" pitchFamily="18" charset="0"/>
                          <a:ea typeface="Calibri" panose="020F0502020204030204" pitchFamily="34" charset="0"/>
                        </a:rPr>
                        <a:t> đến tốc độ phản ứng và giải thích tại sao ? </a:t>
                      </a:r>
                      <a:endParaRPr lang="en-US" sz="2400">
                        <a:effectLst/>
                        <a:latin typeface="Times New Roman" panose="02020603050405020304" pitchFamily="18" charset="0"/>
                        <a:ea typeface="Calibri" panose="020F0502020204030204" pitchFamily="34" charset="0"/>
                      </a:endParaRPr>
                    </a:p>
                    <a:p>
                      <a:pPr algn="just">
                        <a:lnSpc>
                          <a:spcPct val="105000"/>
                        </a:lnSpc>
                        <a:spcAft>
                          <a:spcPts val="0"/>
                        </a:spcAft>
                        <a:tabLst>
                          <a:tab pos="90170" algn="l"/>
                        </a:tabLst>
                      </a:pPr>
                      <a:r>
                        <a:rPr lang="en-US" sz="2800">
                          <a:effectLst/>
                          <a:latin typeface="Times New Roman" panose="02020603050405020304" pitchFamily="18" charset="0"/>
                          <a:ea typeface="Calibri" panose="020F0502020204030204" pitchFamily="34" charset="0"/>
                        </a:rPr>
                        <a:t> 2. Lấy ví dụ thực tiễn để minh họa</a:t>
                      </a:r>
                      <a:endParaRPr lang="en-US" sz="2400">
                        <a:effectLst/>
                        <a:latin typeface="Times New Roman" panose="02020603050405020304" pitchFamily="18" charset="0"/>
                        <a:ea typeface="Calibri" panose="020F0502020204030204" pitchFamily="34" charset="0"/>
                      </a:endParaRPr>
                    </a:p>
                  </a:txBody>
                  <a:tcPr marL="64267" marR="6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869"/>
                  </a:ext>
                </a:extLst>
              </a:tr>
              <a:tr h="1217577">
                <a:tc>
                  <a:txBody>
                    <a:bodyPr/>
                    <a:lstStyle/>
                    <a:p>
                      <a:pPr algn="ctr">
                        <a:lnSpc>
                          <a:spcPct val="105000"/>
                        </a:lnSpc>
                        <a:spcAft>
                          <a:spcPts val="0"/>
                        </a:spcAft>
                        <a:tabLst>
                          <a:tab pos="90170" algn="l"/>
                        </a:tabLst>
                      </a:pPr>
                      <a:r>
                        <a:rPr lang="en-US" sz="2400" b="1">
                          <a:solidFill>
                            <a:srgbClr val="00B0F0"/>
                          </a:solidFill>
                          <a:effectLst/>
                          <a:latin typeface="Times New Roman" panose="02020603050405020304" pitchFamily="18" charset="0"/>
                          <a:ea typeface="Calibri" panose="020F0502020204030204" pitchFamily="34" charset="0"/>
                        </a:rPr>
                        <a:t>Nhóm  2</a:t>
                      </a:r>
                      <a:r>
                        <a:rPr lang="vi-VN" sz="2400">
                          <a:solidFill>
                            <a:srgbClr val="00B0F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p>
                      <a:pPr algn="ctr">
                        <a:lnSpc>
                          <a:spcPct val="105000"/>
                        </a:lnSpc>
                        <a:spcAft>
                          <a:spcPts val="0"/>
                        </a:spcAft>
                        <a:tabLst>
                          <a:tab pos="90170" algn="l"/>
                        </a:tabLst>
                      </a:pPr>
                      <a:r>
                        <a:rPr lang="vi-VN" sz="2400">
                          <a:solidFill>
                            <a:srgbClr val="00B0F0"/>
                          </a:solidFill>
                          <a:effectLst/>
                          <a:latin typeface="Times New Roman" panose="02020603050405020304" pitchFamily="18" charset="0"/>
                          <a:ea typeface="Calibri" panose="020F0502020204030204" pitchFamily="34" charset="0"/>
                        </a:rPr>
                        <a:t> </a:t>
                      </a:r>
                      <a:r>
                        <a:rPr lang="vi-VN" sz="2400" b="1" i="1">
                          <a:solidFill>
                            <a:srgbClr val="FF0000"/>
                          </a:solidFill>
                          <a:effectLst/>
                          <a:latin typeface="Times New Roman" panose="02020603050405020304" pitchFamily="18" charset="0"/>
                          <a:ea typeface="Calibri" panose="020F0502020204030204" pitchFamily="34" charset="0"/>
                        </a:rPr>
                        <a:t>Xét ảnh hưởng của áp suất</a:t>
                      </a:r>
                      <a:endParaRPr lang="en-US" sz="2000">
                        <a:effectLst/>
                        <a:latin typeface="Times New Roman" panose="02020603050405020304" pitchFamily="18" charset="0"/>
                        <a:ea typeface="Calibri" panose="020F0502020204030204" pitchFamily="34" charset="0"/>
                      </a:endParaRPr>
                    </a:p>
                  </a:txBody>
                  <a:tcPr marL="64267" marR="64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tabLst>
                          <a:tab pos="90170" algn="l"/>
                        </a:tabLst>
                      </a:pPr>
                      <a:r>
                        <a:rPr lang="en-US" sz="2800">
                          <a:effectLst/>
                          <a:latin typeface="Times New Roman" panose="02020603050405020304" pitchFamily="18" charset="0"/>
                          <a:ea typeface="Calibri" panose="020F0502020204030204" pitchFamily="34" charset="0"/>
                        </a:rPr>
                        <a:t>1. Nghiên cứu ảnh hưởng của </a:t>
                      </a:r>
                      <a:r>
                        <a:rPr lang="en-US" sz="2800" b="1" i="1">
                          <a:effectLst/>
                          <a:latin typeface="Times New Roman" panose="02020603050405020304" pitchFamily="18" charset="0"/>
                          <a:ea typeface="Calibri" panose="020F0502020204030204" pitchFamily="34" charset="0"/>
                        </a:rPr>
                        <a:t>áp suất</a:t>
                      </a:r>
                      <a:r>
                        <a:rPr lang="en-US" sz="2800">
                          <a:effectLst/>
                          <a:latin typeface="Times New Roman" panose="02020603050405020304" pitchFamily="18" charset="0"/>
                          <a:ea typeface="Calibri" panose="020F0502020204030204" pitchFamily="34" charset="0"/>
                        </a:rPr>
                        <a:t> đến tốc độ phản ứng và giải thích tại sao ? </a:t>
                      </a:r>
                      <a:endParaRPr lang="en-US" sz="2400">
                        <a:effectLst/>
                        <a:latin typeface="Times New Roman" panose="02020603050405020304" pitchFamily="18" charset="0"/>
                        <a:ea typeface="Calibri" panose="020F0502020204030204" pitchFamily="34" charset="0"/>
                      </a:endParaRPr>
                    </a:p>
                    <a:p>
                      <a:pPr algn="just">
                        <a:lnSpc>
                          <a:spcPct val="105000"/>
                        </a:lnSpc>
                        <a:spcAft>
                          <a:spcPts val="0"/>
                        </a:spcAft>
                        <a:tabLst>
                          <a:tab pos="90170" algn="l"/>
                        </a:tabLst>
                      </a:pPr>
                      <a:r>
                        <a:rPr lang="en-US" sz="2800">
                          <a:effectLst/>
                          <a:latin typeface="Times New Roman" panose="02020603050405020304" pitchFamily="18" charset="0"/>
                          <a:ea typeface="Calibri" panose="020F0502020204030204" pitchFamily="34" charset="0"/>
                        </a:rPr>
                        <a:t> 2. Lấy ví dụ thực tiễn để minh họa</a:t>
                      </a:r>
                      <a:endParaRPr lang="en-US" sz="2400">
                        <a:effectLst/>
                        <a:latin typeface="Times New Roman" panose="02020603050405020304" pitchFamily="18" charset="0"/>
                        <a:ea typeface="Calibri" panose="020F0502020204030204" pitchFamily="34" charset="0"/>
                      </a:endParaRPr>
                    </a:p>
                  </a:txBody>
                  <a:tcPr marL="64267" marR="6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831212"/>
                  </a:ext>
                </a:extLst>
              </a:tr>
              <a:tr h="1678811">
                <a:tc>
                  <a:txBody>
                    <a:bodyPr/>
                    <a:lstStyle/>
                    <a:p>
                      <a:pPr algn="ctr">
                        <a:lnSpc>
                          <a:spcPct val="105000"/>
                        </a:lnSpc>
                        <a:spcAft>
                          <a:spcPts val="0"/>
                        </a:spcAft>
                        <a:tabLst>
                          <a:tab pos="90170" algn="l"/>
                        </a:tabLst>
                      </a:pPr>
                      <a:r>
                        <a:rPr lang="en-US" sz="2400" b="1">
                          <a:solidFill>
                            <a:srgbClr val="00B0F0"/>
                          </a:solidFill>
                          <a:effectLst/>
                          <a:latin typeface="Times New Roman" panose="02020603050405020304" pitchFamily="18" charset="0"/>
                          <a:ea typeface="Calibri" panose="020F0502020204030204" pitchFamily="34" charset="0"/>
                        </a:rPr>
                        <a:t>Nhóm  3</a:t>
                      </a:r>
                      <a:r>
                        <a:rPr lang="vi-VN" sz="2400">
                          <a:solidFill>
                            <a:srgbClr val="00B0F0"/>
                          </a:solidFill>
                          <a:effectLst/>
                          <a:latin typeface="Times New Roman" panose="02020603050405020304" pitchFamily="18" charset="0"/>
                          <a:ea typeface="Calibri" panose="020F0502020204030204" pitchFamily="34" charset="0"/>
                        </a:rPr>
                        <a:t>:</a:t>
                      </a:r>
                      <a:endParaRPr lang="en-US" sz="2000">
                        <a:effectLst/>
                        <a:latin typeface="Times New Roman" panose="02020603050405020304" pitchFamily="18" charset="0"/>
                        <a:ea typeface="Calibri" panose="020F0502020204030204" pitchFamily="34" charset="0"/>
                      </a:endParaRPr>
                    </a:p>
                    <a:p>
                      <a:pPr algn="ctr">
                        <a:lnSpc>
                          <a:spcPct val="105000"/>
                        </a:lnSpc>
                        <a:spcAft>
                          <a:spcPts val="0"/>
                        </a:spcAft>
                        <a:tabLst>
                          <a:tab pos="90170" algn="l"/>
                        </a:tabLst>
                      </a:pPr>
                      <a:r>
                        <a:rPr lang="vi-VN" sz="2400" b="1" i="1">
                          <a:solidFill>
                            <a:srgbClr val="FF0000"/>
                          </a:solidFill>
                          <a:effectLst/>
                          <a:latin typeface="Times New Roman" panose="02020603050405020304" pitchFamily="18" charset="0"/>
                          <a:ea typeface="Calibri" panose="020F0502020204030204" pitchFamily="34" charset="0"/>
                        </a:rPr>
                        <a:t>Xét ảnh hưởng của diện tích bề mặt</a:t>
                      </a:r>
                      <a:r>
                        <a:rPr lang="en-US" sz="2400" b="1" i="1">
                          <a:solidFill>
                            <a:srgbClr val="FF000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p>
                      <a:pPr algn="ctr">
                        <a:lnSpc>
                          <a:spcPct val="105000"/>
                        </a:lnSpc>
                        <a:spcAft>
                          <a:spcPts val="0"/>
                        </a:spcAft>
                        <a:tabLst>
                          <a:tab pos="90170" algn="l"/>
                        </a:tabLst>
                      </a:pPr>
                      <a:r>
                        <a:rPr lang="vi-VN" sz="2400" b="1" i="1">
                          <a:solidFill>
                            <a:srgbClr val="FF0000"/>
                          </a:solidFill>
                          <a:effectLst/>
                          <a:latin typeface="Times New Roman" panose="02020603050405020304" pitchFamily="18" charset="0"/>
                          <a:ea typeface="Calibri" panose="020F0502020204030204" pitchFamily="34" charset="0"/>
                        </a:rPr>
                        <a:t>  chất xúc tác</a:t>
                      </a:r>
                      <a:endParaRPr lang="en-US" sz="2000">
                        <a:effectLst/>
                        <a:latin typeface="Times New Roman" panose="02020603050405020304" pitchFamily="18" charset="0"/>
                        <a:ea typeface="Calibri" panose="020F0502020204030204" pitchFamily="34" charset="0"/>
                      </a:endParaRPr>
                    </a:p>
                  </a:txBody>
                  <a:tcPr marL="64267" marR="64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tabLst>
                          <a:tab pos="90170" algn="l"/>
                        </a:tabLst>
                      </a:pPr>
                      <a:r>
                        <a:rPr lang="en-US" sz="2800">
                          <a:effectLst/>
                          <a:latin typeface="Times New Roman" panose="02020603050405020304" pitchFamily="18" charset="0"/>
                          <a:ea typeface="Calibri" panose="020F0502020204030204" pitchFamily="34" charset="0"/>
                        </a:rPr>
                        <a:t>1. Nghiên cứu ảnh hưởng của </a:t>
                      </a:r>
                      <a:r>
                        <a:rPr lang="vi-VN" sz="2800" b="1" i="1">
                          <a:effectLst/>
                          <a:latin typeface="Times New Roman" panose="02020603050405020304" pitchFamily="18" charset="0"/>
                          <a:ea typeface="Calibri" panose="020F0502020204030204" pitchFamily="34" charset="0"/>
                        </a:rPr>
                        <a:t>diện tích bề mặt</a:t>
                      </a:r>
                      <a:r>
                        <a:rPr lang="en-US" sz="2800">
                          <a:effectLst/>
                          <a:latin typeface="Times New Roman" panose="02020603050405020304" pitchFamily="18" charset="0"/>
                          <a:ea typeface="Calibri" panose="020F0502020204030204" pitchFamily="34" charset="0"/>
                        </a:rPr>
                        <a:t>, </a:t>
                      </a:r>
                      <a:r>
                        <a:rPr lang="vi-VN" sz="2800" b="1" i="1">
                          <a:effectLst/>
                          <a:latin typeface="Times New Roman" panose="02020603050405020304" pitchFamily="18" charset="0"/>
                          <a:ea typeface="Calibri" panose="020F0502020204030204" pitchFamily="34" charset="0"/>
                        </a:rPr>
                        <a:t>chất xúc tác</a:t>
                      </a:r>
                      <a:r>
                        <a:rPr lang="vi-VN" sz="2800">
                          <a:effectLst/>
                          <a:latin typeface="Times New Roman" panose="02020603050405020304" pitchFamily="18" charset="0"/>
                          <a:ea typeface="Calibri" panose="020F0502020204030204" pitchFamily="34" charset="0"/>
                        </a:rPr>
                        <a:t> </a:t>
                      </a:r>
                      <a:r>
                        <a:rPr lang="en-US" sz="2800">
                          <a:effectLst/>
                          <a:latin typeface="Times New Roman" panose="02020603050405020304" pitchFamily="18" charset="0"/>
                          <a:ea typeface="Calibri" panose="020F0502020204030204" pitchFamily="34" charset="0"/>
                        </a:rPr>
                        <a:t>đến tốc độ phản ứng và giải thích tại sao ? </a:t>
                      </a:r>
                      <a:endParaRPr lang="en-US" sz="2400">
                        <a:effectLst/>
                        <a:latin typeface="Times New Roman" panose="02020603050405020304" pitchFamily="18" charset="0"/>
                        <a:ea typeface="Calibri" panose="020F0502020204030204" pitchFamily="34" charset="0"/>
                      </a:endParaRPr>
                    </a:p>
                    <a:p>
                      <a:pPr algn="just">
                        <a:lnSpc>
                          <a:spcPct val="105000"/>
                        </a:lnSpc>
                        <a:spcAft>
                          <a:spcPts val="0"/>
                        </a:spcAft>
                        <a:tabLst>
                          <a:tab pos="90170" algn="l"/>
                        </a:tabLst>
                      </a:pPr>
                      <a:r>
                        <a:rPr lang="en-US" sz="2800">
                          <a:effectLst/>
                          <a:latin typeface="Times New Roman" panose="02020603050405020304" pitchFamily="18" charset="0"/>
                          <a:ea typeface="Calibri" panose="020F0502020204030204" pitchFamily="34" charset="0"/>
                        </a:rPr>
                        <a:t> 2. Lấy ví dụ thực tiễn để minh họa</a:t>
                      </a:r>
                      <a:endParaRPr lang="en-US" sz="2400">
                        <a:effectLst/>
                        <a:latin typeface="Times New Roman" panose="02020603050405020304" pitchFamily="18" charset="0"/>
                        <a:ea typeface="Calibri" panose="020F0502020204030204" pitchFamily="34" charset="0"/>
                      </a:endParaRPr>
                    </a:p>
                    <a:p>
                      <a:pPr algn="just">
                        <a:lnSpc>
                          <a:spcPct val="105000"/>
                        </a:lnSpc>
                        <a:spcAft>
                          <a:spcPts val="0"/>
                        </a:spcAft>
                        <a:tabLst>
                          <a:tab pos="90170" algn="l"/>
                        </a:tabLst>
                      </a:pPr>
                      <a:r>
                        <a:rPr lang="en-US" sz="2800">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Calibri" panose="020F0502020204030204" pitchFamily="34" charset="0"/>
                      </a:endParaRPr>
                    </a:p>
                  </a:txBody>
                  <a:tcPr marL="64267" marR="6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301239"/>
                  </a:ext>
                </a:extLst>
              </a:tr>
              <a:tr h="1235612">
                <a:tc>
                  <a:txBody>
                    <a:bodyPr/>
                    <a:lstStyle/>
                    <a:p>
                      <a:pPr algn="ctr">
                        <a:lnSpc>
                          <a:spcPct val="105000"/>
                        </a:lnSpc>
                        <a:spcAft>
                          <a:spcPts val="0"/>
                        </a:spcAft>
                        <a:tabLst>
                          <a:tab pos="90170" algn="l"/>
                        </a:tabLst>
                      </a:pPr>
                      <a:r>
                        <a:rPr lang="en-US" sz="2400" b="1">
                          <a:solidFill>
                            <a:srgbClr val="00B0F0"/>
                          </a:solidFill>
                          <a:effectLst/>
                          <a:latin typeface="Times New Roman" panose="02020603050405020304" pitchFamily="18" charset="0"/>
                          <a:ea typeface="Calibri" panose="020F0502020204030204" pitchFamily="34" charset="0"/>
                        </a:rPr>
                        <a:t>Nhóm  4</a:t>
                      </a:r>
                      <a:r>
                        <a:rPr lang="vi-VN" sz="2400">
                          <a:solidFill>
                            <a:srgbClr val="00B0F0"/>
                          </a:solidFill>
                          <a:effectLst/>
                          <a:latin typeface="Times New Roman" panose="02020603050405020304" pitchFamily="18" charset="0"/>
                          <a:ea typeface="Calibri" panose="020F0502020204030204" pitchFamily="34" charset="0"/>
                        </a:rPr>
                        <a:t>: </a:t>
                      </a:r>
                      <a:endParaRPr lang="en-US" sz="2000">
                        <a:effectLst/>
                        <a:latin typeface="Times New Roman" panose="02020603050405020304" pitchFamily="18" charset="0"/>
                        <a:ea typeface="Calibri" panose="020F0502020204030204" pitchFamily="34" charset="0"/>
                      </a:endParaRPr>
                    </a:p>
                    <a:p>
                      <a:pPr algn="ctr">
                        <a:lnSpc>
                          <a:spcPct val="105000"/>
                        </a:lnSpc>
                        <a:spcAft>
                          <a:spcPts val="0"/>
                        </a:spcAft>
                        <a:tabLst>
                          <a:tab pos="90170" algn="l"/>
                        </a:tabLst>
                      </a:pPr>
                      <a:r>
                        <a:rPr lang="vi-VN" sz="2400" b="1" i="1">
                          <a:effectLst/>
                          <a:latin typeface="Times New Roman" panose="02020603050405020304" pitchFamily="18" charset="0"/>
                          <a:ea typeface="Calibri" panose="020F0502020204030204" pitchFamily="34" charset="0"/>
                        </a:rPr>
                        <a:t> </a:t>
                      </a:r>
                      <a:r>
                        <a:rPr lang="vi-VN" sz="2400" b="1" i="1">
                          <a:solidFill>
                            <a:srgbClr val="FF0000"/>
                          </a:solidFill>
                          <a:effectLst/>
                          <a:latin typeface="Times New Roman" panose="02020603050405020304" pitchFamily="18" charset="0"/>
                          <a:ea typeface="Calibri" panose="020F0502020204030204" pitchFamily="34" charset="0"/>
                        </a:rPr>
                        <a:t>Xét ảnh hưởng của nhiệt độ</a:t>
                      </a:r>
                      <a:endParaRPr lang="en-US" sz="2000">
                        <a:effectLst/>
                        <a:latin typeface="Times New Roman" panose="02020603050405020304" pitchFamily="18" charset="0"/>
                        <a:ea typeface="Calibri" panose="020F0502020204030204" pitchFamily="34" charset="0"/>
                      </a:endParaRPr>
                    </a:p>
                  </a:txBody>
                  <a:tcPr marL="64267" marR="64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5000"/>
                        </a:lnSpc>
                        <a:spcAft>
                          <a:spcPts val="0"/>
                        </a:spcAft>
                        <a:tabLst>
                          <a:tab pos="90170" algn="l"/>
                        </a:tabLst>
                      </a:pPr>
                      <a:r>
                        <a:rPr lang="en-US" sz="2800">
                          <a:effectLst/>
                          <a:latin typeface="Times New Roman" panose="02020603050405020304" pitchFamily="18" charset="0"/>
                          <a:ea typeface="Calibri" panose="020F0502020204030204" pitchFamily="34" charset="0"/>
                        </a:rPr>
                        <a:t>1. Nghiên cứu ảnh hưởng của </a:t>
                      </a:r>
                      <a:r>
                        <a:rPr lang="en-US" sz="2800" b="1" i="1">
                          <a:effectLst/>
                          <a:latin typeface="Times New Roman" panose="02020603050405020304" pitchFamily="18" charset="0"/>
                          <a:ea typeface="Calibri" panose="020F0502020204030204" pitchFamily="34" charset="0"/>
                        </a:rPr>
                        <a:t>nhiệt độ</a:t>
                      </a:r>
                      <a:r>
                        <a:rPr lang="en-US" sz="2800">
                          <a:effectLst/>
                          <a:latin typeface="Times New Roman" panose="02020603050405020304" pitchFamily="18" charset="0"/>
                          <a:ea typeface="Calibri" panose="020F0502020204030204" pitchFamily="34" charset="0"/>
                        </a:rPr>
                        <a:t> đến tốc độ phản ứng và giải thích tại sao ? </a:t>
                      </a:r>
                      <a:endParaRPr lang="en-US" sz="2400">
                        <a:effectLst/>
                        <a:latin typeface="Times New Roman" panose="02020603050405020304" pitchFamily="18" charset="0"/>
                        <a:ea typeface="Calibri" panose="020F0502020204030204" pitchFamily="34" charset="0"/>
                      </a:endParaRPr>
                    </a:p>
                    <a:p>
                      <a:pPr algn="just">
                        <a:lnSpc>
                          <a:spcPct val="105000"/>
                        </a:lnSpc>
                        <a:spcAft>
                          <a:spcPts val="0"/>
                        </a:spcAft>
                        <a:tabLst>
                          <a:tab pos="90170" algn="l"/>
                        </a:tabLst>
                      </a:pPr>
                      <a:r>
                        <a:rPr lang="en-US" sz="2800">
                          <a:effectLst/>
                          <a:latin typeface="Times New Roman" panose="02020603050405020304" pitchFamily="18" charset="0"/>
                          <a:ea typeface="Calibri" panose="020F0502020204030204" pitchFamily="34" charset="0"/>
                        </a:rPr>
                        <a:t> 2. Lấy ví dụ thực tiễn để minh họa</a:t>
                      </a:r>
                      <a:endParaRPr lang="en-US" sz="2400">
                        <a:effectLst/>
                        <a:latin typeface="Times New Roman" panose="02020603050405020304" pitchFamily="18" charset="0"/>
                        <a:ea typeface="Calibri" panose="020F0502020204030204" pitchFamily="34" charset="0"/>
                      </a:endParaRPr>
                    </a:p>
                    <a:p>
                      <a:pPr algn="just">
                        <a:lnSpc>
                          <a:spcPct val="105000"/>
                        </a:lnSpc>
                        <a:spcAft>
                          <a:spcPts val="0"/>
                        </a:spcAft>
                        <a:tabLst>
                          <a:tab pos="90170" algn="l"/>
                        </a:tabLst>
                      </a:pPr>
                      <a:r>
                        <a:rPr lang="vi-VN" sz="2800">
                          <a:effectLst/>
                          <a:latin typeface="Times New Roman" panose="02020603050405020304" pitchFamily="18" charset="0"/>
                          <a:ea typeface="Calibri" panose="020F0502020204030204" pitchFamily="34" charset="0"/>
                        </a:rPr>
                        <a:t> </a:t>
                      </a:r>
                      <a:endParaRPr lang="en-US" sz="2400">
                        <a:effectLst/>
                        <a:latin typeface="Times New Roman" panose="02020603050405020304" pitchFamily="18" charset="0"/>
                        <a:ea typeface="Calibri" panose="020F0502020204030204" pitchFamily="34" charset="0"/>
                      </a:endParaRPr>
                    </a:p>
                  </a:txBody>
                  <a:tcPr marL="64267" marR="64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556320"/>
                  </a:ext>
                </a:extLst>
              </a:tr>
            </a:tbl>
          </a:graphicData>
        </a:graphic>
      </p:graphicFrame>
    </p:spTree>
    <p:extLst>
      <p:ext uri="{BB962C8B-B14F-4D97-AF65-F5344CB8AC3E}">
        <p14:creationId xmlns:p14="http://schemas.microsoft.com/office/powerpoint/2010/main" val="12483536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D60801-C882-4B63-838C-EC87A5E7D7C6}"/>
              </a:ext>
            </a:extLst>
          </p:cNvPr>
          <p:cNvSpPr/>
          <p:nvPr/>
        </p:nvSpPr>
        <p:spPr>
          <a:xfrm>
            <a:off x="528320" y="461666"/>
            <a:ext cx="11287760" cy="6129435"/>
          </a:xfrm>
          <a:prstGeom prst="rect">
            <a:avLst/>
          </a:prstGeom>
        </p:spPr>
        <p:txBody>
          <a:bodyPr wrap="square">
            <a:spAutoFit/>
          </a:bodyPr>
          <a:lstStyle/>
          <a:p>
            <a:pPr>
              <a:lnSpc>
                <a:spcPct val="115000"/>
              </a:lnSpc>
              <a:spcAft>
                <a:spcPts val="0"/>
              </a:spcAft>
              <a:tabLst>
                <a:tab pos="2632075" algn="l"/>
              </a:tabLst>
            </a:pPr>
            <a:r>
              <a:rPr lang="en-US" sz="3200" b="1">
                <a:solidFill>
                  <a:srgbClr val="FF0000"/>
                </a:solidFill>
                <a:latin typeface="Times New Roman" panose="02020603050405020304" pitchFamily="18" charset="0"/>
                <a:ea typeface="Times New Roman" panose="02020603050405020304" pitchFamily="18" charset="0"/>
                <a:cs typeface=".VnTime" panose="020B7200000000000000" pitchFamily="34" charset="0"/>
              </a:rPr>
              <a:t>1. Giải thích ảnh hưởng của nồng độ đến tốc độ phản ứng.</a:t>
            </a:r>
            <a:endParaRPr lang="en-US" sz="3600">
              <a:solidFill>
                <a:srgbClr val="FF0000"/>
              </a:solidFill>
              <a:latin typeface=".VnTime" panose="020B7200000000000000" pitchFamily="34" charset="0"/>
              <a:ea typeface="Times New Roman" panose="02020603050405020304" pitchFamily="18" charset="0"/>
              <a:cs typeface=".VnTime" panose="020B7200000000000000" pitchFamily="34" charset="0"/>
            </a:endParaRPr>
          </a:p>
          <a:p>
            <a:pPr marL="457200" indent="-457200" algn="just">
              <a:lnSpc>
                <a:spcPct val="115000"/>
              </a:lnSpc>
              <a:spcAft>
                <a:spcPts val="0"/>
              </a:spcAft>
              <a:buFontTx/>
              <a:buChar char="-"/>
            </a:pPr>
            <a:r>
              <a:rPr lang="en-US" sz="3600">
                <a:solidFill>
                  <a:srgbClr val="0000FF"/>
                </a:solidFill>
                <a:latin typeface="Times New Roman" panose="02020603050405020304" pitchFamily="18" charset="0"/>
                <a:ea typeface="Times New Roman" panose="02020603050405020304" pitchFamily="18" charset="0"/>
                <a:cs typeface=".VnTime" panose="020B7200000000000000" pitchFamily="34" charset="0"/>
              </a:rPr>
              <a:t>Trong quá trình phản ứng, các hạt (phân tử, nguyên tử hoặc ion) luôn chuyển động không ngừng và va chạm với nhau. Những va chạm có năng lượng đủ lớn phá vỡ liên kết cũ và hình thành liên kết mới dẫn tới phản ứng hoá học, được gọi là va chạm hiệu quả.</a:t>
            </a:r>
          </a:p>
          <a:p>
            <a:pPr algn="just">
              <a:lnSpc>
                <a:spcPct val="115000"/>
              </a:lnSpc>
              <a:spcAft>
                <a:spcPts val="0"/>
              </a:spcAft>
            </a:pPr>
            <a:endParaRPr lang="en-US" sz="2000">
              <a:solidFill>
                <a:srgbClr val="0000FF"/>
              </a:solidFill>
              <a:latin typeface=".VnTime" panose="020B7200000000000000" pitchFamily="34" charset="0"/>
              <a:ea typeface="Times New Roman" panose="02020603050405020304" pitchFamily="18" charset="0"/>
              <a:cs typeface=".VnTime" panose="020B7200000000000000" pitchFamily="34" charset="0"/>
            </a:endParaRPr>
          </a:p>
          <a:p>
            <a:pPr algn="just">
              <a:lnSpc>
                <a:spcPct val="115000"/>
              </a:lnSpc>
              <a:spcAft>
                <a:spcPts val="0"/>
              </a:spcAft>
            </a:pPr>
            <a:r>
              <a:rPr lang="en-US" sz="3600">
                <a:solidFill>
                  <a:srgbClr val="0000FF"/>
                </a:solidFill>
                <a:latin typeface="Times New Roman" panose="02020603050405020304" pitchFamily="18" charset="0"/>
                <a:ea typeface="Times New Roman" panose="02020603050405020304" pitchFamily="18" charset="0"/>
                <a:cs typeface=".VnTime" panose="020B7200000000000000" pitchFamily="34" charset="0"/>
              </a:rPr>
              <a:t>- Khi nồng độ chất phản ứng tăng lên, số va chạm giữa các hạt tăng lên, làm số va chạm hiệu quả cũng tăng lên và dẫn đến tốc độ phản ứng tăng.</a:t>
            </a:r>
            <a:endParaRPr lang="en-US" sz="4000">
              <a:solidFill>
                <a:srgbClr val="0000FF"/>
              </a:solidFill>
              <a:effectLst/>
              <a:latin typeface=".VnTime" panose="020B7200000000000000" pitchFamily="34" charset="0"/>
              <a:ea typeface="Times New Roman" panose="02020603050405020304" pitchFamily="18" charset="0"/>
              <a:cs typeface=".VnTime" panose="020B7200000000000000" pitchFamily="34" charset="0"/>
            </a:endParaRPr>
          </a:p>
        </p:txBody>
      </p:sp>
    </p:spTree>
    <p:extLst>
      <p:ext uri="{BB962C8B-B14F-4D97-AF65-F5344CB8AC3E}">
        <p14:creationId xmlns:p14="http://schemas.microsoft.com/office/powerpoint/2010/main" val="7323158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169717-48BB-4D89-8938-BA5B30AF4C4C}"/>
              </a:ext>
            </a:extLst>
          </p:cNvPr>
          <p:cNvSpPr/>
          <p:nvPr/>
        </p:nvSpPr>
        <p:spPr>
          <a:xfrm>
            <a:off x="426720" y="417740"/>
            <a:ext cx="11369040" cy="6135077"/>
          </a:xfrm>
          <a:prstGeom prst="rect">
            <a:avLst/>
          </a:prstGeom>
        </p:spPr>
        <p:txBody>
          <a:bodyPr wrap="square">
            <a:spAutoFit/>
          </a:bodyPr>
          <a:lstStyle/>
          <a:p>
            <a:pPr indent="139700">
              <a:lnSpc>
                <a:spcPct val="115000"/>
              </a:lnSpc>
              <a:spcAft>
                <a:spcPts val="0"/>
              </a:spcAft>
              <a:tabLst>
                <a:tab pos="367030" algn="l"/>
              </a:tabLst>
            </a:pPr>
            <a:r>
              <a:rPr lang="en-US" sz="3200" b="1">
                <a:solidFill>
                  <a:srgbClr val="FF0000"/>
                </a:solidFill>
                <a:latin typeface="Times New Roman" panose="02020603050405020304" pitchFamily="18" charset="0"/>
                <a:ea typeface="Arial" panose="020B0604020202020204" pitchFamily="34" charset="0"/>
              </a:rPr>
              <a:t>2. Giải thích ảnh hưởng của áp suất đến tốc độ phản ứng</a:t>
            </a:r>
            <a:endParaRPr lang="en-US" b="1">
              <a:solidFill>
                <a:srgbClr val="FF0000"/>
              </a:solidFill>
              <a:latin typeface="Arial" panose="020B0604020202020204" pitchFamily="34" charset="0"/>
              <a:ea typeface="Arial" panose="020B0604020202020204" pitchFamily="34" charset="0"/>
            </a:endParaRPr>
          </a:p>
          <a:p>
            <a:pPr marL="457200" indent="-457200" algn="just">
              <a:lnSpc>
                <a:spcPct val="115000"/>
              </a:lnSpc>
              <a:spcAft>
                <a:spcPts val="0"/>
              </a:spcAft>
              <a:buFontTx/>
              <a:buChar char="-"/>
            </a:pPr>
            <a:r>
              <a:rPr lang="en-US" sz="3200">
                <a:solidFill>
                  <a:srgbClr val="0000FF"/>
                </a:solidFill>
                <a:latin typeface="Times New Roman" panose="02020603050405020304" pitchFamily="18" charset="0"/>
                <a:ea typeface="Times New Roman" panose="02020603050405020304" pitchFamily="18" charset="0"/>
                <a:cs typeface=".VnTime" panose="020B7200000000000000" pitchFamily="34" charset="0"/>
              </a:rPr>
              <a:t>Trong phản ứng hóa học có sự tham gia chất khí, áp suất có ảnh hưởng đến tốc độ phản ứng.</a:t>
            </a:r>
          </a:p>
          <a:p>
            <a:pPr algn="just">
              <a:lnSpc>
                <a:spcPct val="115000"/>
              </a:lnSpc>
              <a:spcAft>
                <a:spcPts val="0"/>
              </a:spcAft>
            </a:pPr>
            <a:endParaRPr lang="en-US" sz="2000">
              <a:solidFill>
                <a:srgbClr val="0000FF"/>
              </a:solidFill>
              <a:latin typeface=".VnTime" panose="020B7200000000000000" pitchFamily="34" charset="0"/>
              <a:ea typeface="Times New Roman" panose="02020603050405020304" pitchFamily="18" charset="0"/>
              <a:cs typeface=".VnTime" panose="020B7200000000000000" pitchFamily="34" charset="0"/>
            </a:endParaRPr>
          </a:p>
          <a:p>
            <a:pPr marL="457200" indent="-457200" algn="just">
              <a:lnSpc>
                <a:spcPct val="115000"/>
              </a:lnSpc>
              <a:spcAft>
                <a:spcPts val="0"/>
              </a:spcAft>
              <a:buFontTx/>
              <a:buChar char="-"/>
            </a:pPr>
            <a:r>
              <a:rPr lang="en-US" sz="3200">
                <a:solidFill>
                  <a:srgbClr val="0000FF"/>
                </a:solidFill>
                <a:latin typeface="Times New Roman" panose="02020603050405020304" pitchFamily="18" charset="0"/>
                <a:ea typeface="Times New Roman" panose="02020603050405020304" pitchFamily="18" charset="0"/>
                <a:cs typeface=".VnTime" panose="020B7200000000000000" pitchFamily="34" charset="0"/>
              </a:rPr>
              <a:t>Trong hỗn hợp khí, nồng độ mỗi khí tỉ lệ thuận với áp suất của nó. Khi nén hỗn hợp khí (giảm thể tích) thì nồng độ mỗi khí tăng lên. Việc tăng áp suất hỗn hợp khí cũng tương tự như tăng nồng độ, sẽ làm tốc độ phản ứng tăng.</a:t>
            </a:r>
          </a:p>
          <a:p>
            <a:pPr algn="just">
              <a:lnSpc>
                <a:spcPct val="115000"/>
              </a:lnSpc>
              <a:spcAft>
                <a:spcPts val="0"/>
              </a:spcAft>
            </a:pPr>
            <a:endParaRPr lang="en-US" sz="2400">
              <a:solidFill>
                <a:srgbClr val="0000FF"/>
              </a:solidFill>
              <a:latin typeface=".VnTime" panose="020B7200000000000000" pitchFamily="34" charset="0"/>
              <a:ea typeface="Times New Roman" panose="02020603050405020304" pitchFamily="18" charset="0"/>
              <a:cs typeface=".VnTime" panose="020B7200000000000000" pitchFamily="34" charset="0"/>
            </a:endParaRPr>
          </a:p>
          <a:p>
            <a:pPr algn="just">
              <a:lnSpc>
                <a:spcPct val="115000"/>
              </a:lnSpc>
              <a:spcAft>
                <a:spcPts val="0"/>
              </a:spcAft>
            </a:pPr>
            <a:r>
              <a:rPr lang="en-US" sz="3200">
                <a:solidFill>
                  <a:srgbClr val="0000FF"/>
                </a:solidFill>
                <a:latin typeface="Times New Roman" panose="02020603050405020304" pitchFamily="18" charset="0"/>
                <a:ea typeface="Times New Roman" panose="02020603050405020304" pitchFamily="18" charset="0"/>
                <a:cs typeface=".VnTime" panose="020B7200000000000000" pitchFamily="34" charset="0"/>
              </a:rPr>
              <a:t>- Việc thay đổi áp suất không làm ảnh hưởng đến tốc độ của phản ứng không có chất khí tham gia.</a:t>
            </a:r>
            <a:endParaRPr lang="en-US" sz="3600">
              <a:solidFill>
                <a:srgbClr val="0000FF"/>
              </a:solidFill>
              <a:effectLst/>
              <a:latin typeface=".VnTime" panose="020B7200000000000000" pitchFamily="34" charset="0"/>
              <a:ea typeface="Times New Roman" panose="02020603050405020304" pitchFamily="18" charset="0"/>
              <a:cs typeface=".VnTime" panose="020B7200000000000000" pitchFamily="34" charset="0"/>
            </a:endParaRPr>
          </a:p>
        </p:txBody>
      </p:sp>
    </p:spTree>
    <p:extLst>
      <p:ext uri="{BB962C8B-B14F-4D97-AF65-F5344CB8AC3E}">
        <p14:creationId xmlns:p14="http://schemas.microsoft.com/office/powerpoint/2010/main" val="19686411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8B1B82F-5F48-40F7-9A41-246538D99B95}"/>
              </a:ext>
            </a:extLst>
          </p:cNvPr>
          <p:cNvPicPr>
            <a:picLocks noChangeAspect="1"/>
          </p:cNvPicPr>
          <p:nvPr/>
        </p:nvPicPr>
        <p:blipFill>
          <a:blip r:embed="rId2"/>
          <a:stretch>
            <a:fillRect/>
          </a:stretch>
        </p:blipFill>
        <p:spPr>
          <a:xfrm>
            <a:off x="457200" y="243840"/>
            <a:ext cx="11308080" cy="6390640"/>
          </a:xfrm>
          <a:prstGeom prst="rect">
            <a:avLst/>
          </a:prstGeom>
        </p:spPr>
      </p:pic>
    </p:spTree>
    <p:extLst>
      <p:ext uri="{BB962C8B-B14F-4D97-AF65-F5344CB8AC3E}">
        <p14:creationId xmlns:p14="http://schemas.microsoft.com/office/powerpoint/2010/main" val="25086053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DF1C03-7C29-4484-B06D-63E56E54FD81}"/>
              </a:ext>
            </a:extLst>
          </p:cNvPr>
          <p:cNvSpPr/>
          <p:nvPr/>
        </p:nvSpPr>
        <p:spPr>
          <a:xfrm>
            <a:off x="426720" y="271911"/>
            <a:ext cx="11409680" cy="6276655"/>
          </a:xfrm>
          <a:prstGeom prst="rect">
            <a:avLst/>
          </a:prstGeom>
        </p:spPr>
        <p:txBody>
          <a:bodyPr wrap="square">
            <a:spAutoFit/>
          </a:bodyPr>
          <a:lstStyle/>
          <a:p>
            <a:pPr indent="139700" algn="just">
              <a:lnSpc>
                <a:spcPct val="115000"/>
              </a:lnSpc>
              <a:spcAft>
                <a:spcPts val="0"/>
              </a:spcAft>
              <a:tabLst>
                <a:tab pos="227330" algn="l"/>
              </a:tabLst>
            </a:pPr>
            <a:r>
              <a:rPr lang="en-US" sz="3200" b="1">
                <a:solidFill>
                  <a:srgbClr val="FF0000"/>
                </a:solidFill>
                <a:latin typeface="Times New Roman" panose="02020603050405020304" pitchFamily="18" charset="0"/>
                <a:ea typeface="Arial" panose="020B0604020202020204" pitchFamily="34" charset="0"/>
              </a:rPr>
              <a:t>4. Giải thích ảnh hưởng của diện tích bề mặt đến tốc độ phản ứng</a:t>
            </a:r>
            <a:endParaRPr lang="en-US" b="1">
              <a:solidFill>
                <a:srgbClr val="FF0000"/>
              </a:solidFill>
              <a:latin typeface="Arial" panose="020B0604020202020204" pitchFamily="34" charset="0"/>
              <a:ea typeface="Arial" panose="020B0604020202020204" pitchFamily="34" charset="0"/>
            </a:endParaRPr>
          </a:p>
          <a:p>
            <a:pPr algn="just">
              <a:lnSpc>
                <a:spcPct val="115000"/>
              </a:lnSpc>
              <a:spcAft>
                <a:spcPts val="0"/>
              </a:spcAft>
            </a:pPr>
            <a:r>
              <a:rPr lang="en-US" sz="3200">
                <a:solidFill>
                  <a:srgbClr val="0000FF"/>
                </a:solidFill>
                <a:latin typeface="Times New Roman" panose="02020603050405020304" pitchFamily="18" charset="0"/>
                <a:ea typeface="Times New Roman" panose="02020603050405020304" pitchFamily="18" charset="0"/>
                <a:cs typeface=".VnTime" panose="020B7200000000000000" pitchFamily="34" charset="0"/>
              </a:rPr>
              <a:t>- Khi tăng diện tích bề mặt tiếp xúc, số va chạm giữa các chất đầu tăng lên, số va chạm hiệu quả cũng tăng theo, dẫn đến tốc độ phản ứng tăng.</a:t>
            </a:r>
            <a:endParaRPr lang="en-US" sz="3600">
              <a:solidFill>
                <a:srgbClr val="0000FF"/>
              </a:solidFill>
              <a:latin typeface=".VnTime" panose="020B7200000000000000" pitchFamily="34" charset="0"/>
              <a:ea typeface="Times New Roman" panose="02020603050405020304" pitchFamily="18" charset="0"/>
              <a:cs typeface=".VnTime" panose="020B7200000000000000" pitchFamily="34" charset="0"/>
            </a:endParaRPr>
          </a:p>
          <a:p>
            <a:pPr algn="just">
              <a:lnSpc>
                <a:spcPct val="115000"/>
              </a:lnSpc>
              <a:spcAft>
                <a:spcPts val="0"/>
              </a:spcAft>
            </a:pPr>
            <a:r>
              <a:rPr lang="en-US" sz="3200">
                <a:solidFill>
                  <a:srgbClr val="0000FF"/>
                </a:solidFill>
                <a:latin typeface="Times New Roman" panose="02020603050405020304" pitchFamily="18" charset="0"/>
                <a:ea typeface="Times New Roman" panose="02020603050405020304" pitchFamily="18" charset="0"/>
                <a:cs typeface=".VnTime" panose="020B7200000000000000" pitchFamily="34" charset="0"/>
              </a:rPr>
              <a:t>- Nếu kích thước hạt càng nhỏ thì tổng diện tích bề mặt càng lớn, nên có thể tăng diện tích tiếp xúc bằng cách đập nhỏ hạt. Ngoài ra, có thể tăng diện tích bề mặt của một khối chất bằng cách tạo nhiều đường rãnh, lỗ xốp trong lòng khối chất đó (tương tự như miếng bọt biển). Khi đó diện tích bề mặt bao gồm diện tích bề mặt trong và diện tích bề mặt ngoài.</a:t>
            </a:r>
            <a:endParaRPr lang="en-US" sz="3600">
              <a:solidFill>
                <a:srgbClr val="0000FF"/>
              </a:solidFill>
              <a:effectLst/>
              <a:latin typeface=".VnTime" panose="020B7200000000000000" pitchFamily="34" charset="0"/>
              <a:ea typeface="Times New Roman" panose="02020603050405020304" pitchFamily="18" charset="0"/>
              <a:cs typeface=".VnTime" panose="020B7200000000000000" pitchFamily="34" charset="0"/>
            </a:endParaRPr>
          </a:p>
        </p:txBody>
      </p:sp>
    </p:spTree>
    <p:extLst>
      <p:ext uri="{BB962C8B-B14F-4D97-AF65-F5344CB8AC3E}">
        <p14:creationId xmlns:p14="http://schemas.microsoft.com/office/powerpoint/2010/main" val="22213450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学教育课件"/>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1708</Words>
  <Application>Microsoft Office PowerPoint</Application>
  <PresentationFormat>Widescreen</PresentationFormat>
  <Paragraphs>189</Paragraphs>
  <Slides>23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.VnTime</vt:lpstr>
      <vt:lpstr>Arial</vt:lpstr>
      <vt:lpstr>Calibri</vt:lpstr>
      <vt:lpstr>Calibri Light</vt:lpstr>
      <vt:lpstr>Calisto MT</vt:lpstr>
      <vt:lpstr>Cambria Math</vt:lpstr>
      <vt:lpstr>More Sugar Thin</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教学教育课件</dc:title>
  <dc:creator>21566820@qq.com</dc:creator>
  <cp:lastModifiedBy>Dell-7390</cp:lastModifiedBy>
  <cp:revision>59</cp:revision>
  <dcterms:created xsi:type="dcterms:W3CDTF">2017-03-10T12:08:10Z</dcterms:created>
  <dcterms:modified xsi:type="dcterms:W3CDTF">2025-12-22T03:49:51Z</dcterms:modified>
</cp:coreProperties>
</file>