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8" r:id="rId2"/>
    <p:sldId id="262" r:id="rId3"/>
    <p:sldId id="257" r:id="rId4"/>
    <p:sldId id="272" r:id="rId5"/>
    <p:sldId id="276" r:id="rId6"/>
    <p:sldId id="278" r:id="rId7"/>
    <p:sldId id="261" r:id="rId8"/>
    <p:sldId id="279" r:id="rId9"/>
    <p:sldId id="273" r:id="rId10"/>
    <p:sldId id="281" r:id="rId11"/>
    <p:sldId id="284" r:id="rId12"/>
    <p:sldId id="285" r:id="rId13"/>
    <p:sldId id="270" r:id="rId14"/>
    <p:sldId id="286" r:id="rId15"/>
    <p:sldId id="282" r:id="rId16"/>
    <p:sldId id="268" r:id="rId17"/>
    <p:sldId id="288" r:id="rId18"/>
    <p:sldId id="274" r:id="rId19"/>
    <p:sldId id="287" r:id="rId20"/>
    <p:sldId id="283" r:id="rId21"/>
    <p:sldId id="289" r:id="rId22"/>
    <p:sldId id="290" r:id="rId23"/>
    <p:sldId id="291" r:id="rId24"/>
    <p:sldId id="292" r:id="rId25"/>
    <p:sldId id="271" r:id="rId26"/>
    <p:sldId id="267" r:id="rId27"/>
    <p:sldId id="275" r:id="rId28"/>
    <p:sldId id="260" r:id="rId29"/>
    <p:sldId id="280" r:id="rId30"/>
    <p:sldId id="265" r:id="rId31"/>
  </p:sldIdLst>
  <p:sldSz cx="18288000" cy="10287000"/>
  <p:notesSz cx="6858000" cy="9144000"/>
  <p:embeddedFontLst>
    <p:embeddedFont>
      <p:font typeface="Nunito Bold" panose="020B0604020202020204"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868"/>
    <a:srgbClr val="FAF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622" autoAdjust="0"/>
  </p:normalViewPr>
  <p:slideViewPr>
    <p:cSldViewPr>
      <p:cViewPr varScale="1">
        <p:scale>
          <a:sx n="49" d="100"/>
          <a:sy n="49" d="100"/>
        </p:scale>
        <p:origin x="5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5E068-8EDD-4507-B06A-12EA544AC5E9}" type="datetimeFigureOut">
              <a:rPr lang="en-US" smtClean="0"/>
              <a:t>19/12/2025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C195B-8424-4D21-B54F-148748498D87}" type="slidenum">
              <a:rPr lang="en-US" smtClean="0"/>
              <a:t>‹#›</a:t>
            </a:fld>
            <a:endParaRPr lang="en-US"/>
          </a:p>
        </p:txBody>
      </p:sp>
    </p:spTree>
    <p:extLst>
      <p:ext uri="{BB962C8B-B14F-4D97-AF65-F5344CB8AC3E}">
        <p14:creationId xmlns:p14="http://schemas.microsoft.com/office/powerpoint/2010/main" val="196087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C195B-8424-4D21-B54F-148748498D87}" type="slidenum">
              <a:rPr lang="en-US" smtClean="0"/>
              <a:t>17</a:t>
            </a:fld>
            <a:endParaRPr lang="en-US"/>
          </a:p>
        </p:txBody>
      </p:sp>
    </p:spTree>
    <p:extLst>
      <p:ext uri="{BB962C8B-B14F-4D97-AF65-F5344CB8AC3E}">
        <p14:creationId xmlns:p14="http://schemas.microsoft.com/office/powerpoint/2010/main" val="145037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11.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11.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6.png"/><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12" Type="http://schemas.openxmlformats.org/officeDocument/2006/relationships/image" Target="../media/image29.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9.svg"/><Relationship Id="rId4" Type="http://schemas.openxmlformats.org/officeDocument/2006/relationships/image" Target="../media/image12.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5.pn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svg"/><Relationship Id="rId5" Type="http://schemas.openxmlformats.org/officeDocument/2006/relationships/image" Target="../media/image3.sv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5.svg"/><Relationship Id="rId12" Type="http://schemas.openxmlformats.org/officeDocument/2006/relationships/image" Target="../media/image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3.svg"/><Relationship Id="rId4" Type="http://schemas.openxmlformats.org/officeDocument/2006/relationships/audio" Target="../media/media2.mp3"/><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6" Type="http://schemas.openxmlformats.org/officeDocument/2006/relationships/image" Target="../media/image22.png"/><Relationship Id="rId3" Type="http://schemas.openxmlformats.org/officeDocument/2006/relationships/image" Target="../media/image21.png"/><Relationship Id="rId25"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2" name="Group 2"/>
          <p:cNvGrpSpPr/>
          <p:nvPr/>
        </p:nvGrpSpPr>
        <p:grpSpPr>
          <a:xfrm>
            <a:off x="589579" y="571735"/>
            <a:ext cx="17123233" cy="9143765"/>
            <a:chOff x="0" y="0"/>
            <a:chExt cx="9329252" cy="4981798"/>
          </a:xfrm>
        </p:grpSpPr>
        <p:sp>
          <p:nvSpPr>
            <p:cNvPr id="3" name="Freeform 3"/>
            <p:cNvSpPr/>
            <p:nvPr/>
          </p:nvSpPr>
          <p:spPr>
            <a:xfrm>
              <a:off x="0" y="0"/>
              <a:ext cx="9329252" cy="4981798"/>
            </a:xfrm>
            <a:custGeom>
              <a:avLst/>
              <a:gdLst/>
              <a:ahLst/>
              <a:cxnLst/>
              <a:rect l="l" t="t" r="r" b="b"/>
              <a:pathLst>
                <a:path w="9329252" h="4981798">
                  <a:moveTo>
                    <a:pt x="9204792" y="4981798"/>
                  </a:moveTo>
                  <a:lnTo>
                    <a:pt x="124460" y="4981798"/>
                  </a:lnTo>
                  <a:cubicBezTo>
                    <a:pt x="55880" y="4981798"/>
                    <a:pt x="0" y="4925918"/>
                    <a:pt x="0" y="4857338"/>
                  </a:cubicBezTo>
                  <a:lnTo>
                    <a:pt x="0" y="124460"/>
                  </a:lnTo>
                  <a:cubicBezTo>
                    <a:pt x="0" y="55880"/>
                    <a:pt x="55880" y="0"/>
                    <a:pt x="124460" y="0"/>
                  </a:cubicBezTo>
                  <a:lnTo>
                    <a:pt x="9204792" y="0"/>
                  </a:lnTo>
                  <a:cubicBezTo>
                    <a:pt x="9273372" y="0"/>
                    <a:pt x="9329252" y="55880"/>
                    <a:pt x="9329252" y="124460"/>
                  </a:cubicBezTo>
                  <a:lnTo>
                    <a:pt x="9329252" y="4857338"/>
                  </a:lnTo>
                  <a:cubicBezTo>
                    <a:pt x="9329252" y="4925918"/>
                    <a:pt x="9273372" y="4981798"/>
                    <a:pt x="9204792" y="4981798"/>
                  </a:cubicBezTo>
                  <a:close/>
                </a:path>
              </a:pathLst>
            </a:custGeom>
            <a:solidFill>
              <a:srgbClr val="FAF9F5"/>
            </a:solidFill>
          </p:spPr>
        </p:sp>
      </p:grpSp>
      <p:grpSp>
        <p:nvGrpSpPr>
          <p:cNvPr id="4" name="Group 4"/>
          <p:cNvGrpSpPr/>
          <p:nvPr/>
        </p:nvGrpSpPr>
        <p:grpSpPr>
          <a:xfrm>
            <a:off x="1778668" y="822689"/>
            <a:ext cx="4339324" cy="1212121"/>
            <a:chOff x="0" y="0"/>
            <a:chExt cx="2364194" cy="660400"/>
          </a:xfrm>
        </p:grpSpPr>
        <p:sp>
          <p:nvSpPr>
            <p:cNvPr id="5" name="Freeform 5"/>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87944D"/>
            </a:solidFill>
          </p:spPr>
        </p:sp>
      </p:grpSp>
      <p:grpSp>
        <p:nvGrpSpPr>
          <p:cNvPr id="6" name="Group 6"/>
          <p:cNvGrpSpPr/>
          <p:nvPr/>
        </p:nvGrpSpPr>
        <p:grpSpPr>
          <a:xfrm>
            <a:off x="6263584" y="822689"/>
            <a:ext cx="1212121" cy="1212121"/>
            <a:chOff x="0" y="0"/>
            <a:chExt cx="660400" cy="660400"/>
          </a:xfrm>
        </p:grpSpPr>
        <p:sp>
          <p:nvSpPr>
            <p:cNvPr id="7" name="Freeform 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8" name="Group 8"/>
          <p:cNvGrpSpPr/>
          <p:nvPr/>
        </p:nvGrpSpPr>
        <p:grpSpPr>
          <a:xfrm>
            <a:off x="684829" y="1657350"/>
            <a:ext cx="16932733" cy="7962900"/>
            <a:chOff x="0" y="0"/>
            <a:chExt cx="9225462" cy="4338427"/>
          </a:xfrm>
        </p:grpSpPr>
        <p:sp>
          <p:nvSpPr>
            <p:cNvPr id="9" name="Freeform 9"/>
            <p:cNvSpPr/>
            <p:nvPr/>
          </p:nvSpPr>
          <p:spPr>
            <a:xfrm>
              <a:off x="0" y="0"/>
              <a:ext cx="9225462" cy="4338427"/>
            </a:xfrm>
            <a:custGeom>
              <a:avLst/>
              <a:gdLst/>
              <a:ahLst/>
              <a:cxnLst/>
              <a:rect l="l" t="t" r="r" b="b"/>
              <a:pathLst>
                <a:path w="9225462" h="4338427">
                  <a:moveTo>
                    <a:pt x="9101002" y="4338427"/>
                  </a:moveTo>
                  <a:lnTo>
                    <a:pt x="124460" y="4338427"/>
                  </a:lnTo>
                  <a:cubicBezTo>
                    <a:pt x="55880" y="4338427"/>
                    <a:pt x="0" y="4282548"/>
                    <a:pt x="0" y="4213968"/>
                  </a:cubicBezTo>
                  <a:lnTo>
                    <a:pt x="0" y="124460"/>
                  </a:lnTo>
                  <a:cubicBezTo>
                    <a:pt x="0" y="55880"/>
                    <a:pt x="55880" y="0"/>
                    <a:pt x="124460" y="0"/>
                  </a:cubicBezTo>
                  <a:lnTo>
                    <a:pt x="9101002" y="0"/>
                  </a:lnTo>
                  <a:cubicBezTo>
                    <a:pt x="9169582" y="0"/>
                    <a:pt x="9225462" y="55880"/>
                    <a:pt x="9225462" y="124460"/>
                  </a:cubicBezTo>
                  <a:lnTo>
                    <a:pt x="9225462" y="4213968"/>
                  </a:lnTo>
                  <a:cubicBezTo>
                    <a:pt x="9225462" y="4282548"/>
                    <a:pt x="9169582" y="4338427"/>
                    <a:pt x="9101002" y="4338427"/>
                  </a:cubicBezTo>
                  <a:close/>
                </a:path>
              </a:pathLst>
            </a:custGeom>
            <a:solidFill>
              <a:srgbClr val="87944D"/>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1418" y="860789"/>
            <a:ext cx="606061" cy="606061"/>
          </a:xfrm>
          <a:prstGeom prst="rect">
            <a:avLst/>
          </a:prstGeom>
        </p:spPr>
      </p:pic>
      <p:grpSp>
        <p:nvGrpSpPr>
          <p:cNvPr id="11" name="Group 11"/>
          <p:cNvGrpSpPr/>
          <p:nvPr/>
        </p:nvGrpSpPr>
        <p:grpSpPr>
          <a:xfrm>
            <a:off x="1028700" y="1969856"/>
            <a:ext cx="14596178" cy="803358"/>
            <a:chOff x="0" y="0"/>
            <a:chExt cx="17505273" cy="963471"/>
          </a:xfrm>
        </p:grpSpPr>
        <p:sp>
          <p:nvSpPr>
            <p:cNvPr id="12" name="Freeform 12"/>
            <p:cNvSpPr/>
            <p:nvPr/>
          </p:nvSpPr>
          <p:spPr>
            <a:xfrm>
              <a:off x="0" y="0"/>
              <a:ext cx="17506542" cy="963471"/>
            </a:xfrm>
            <a:custGeom>
              <a:avLst/>
              <a:gdLst/>
              <a:ahLst/>
              <a:cxnLst/>
              <a:rect l="l" t="t" r="r" b="b"/>
              <a:pathLst>
                <a:path w="17506542" h="963471">
                  <a:moveTo>
                    <a:pt x="16952823" y="963471"/>
                  </a:moveTo>
                  <a:lnTo>
                    <a:pt x="553720" y="963471"/>
                  </a:lnTo>
                  <a:cubicBezTo>
                    <a:pt x="247650" y="963471"/>
                    <a:pt x="0" y="747748"/>
                    <a:pt x="0" y="482275"/>
                  </a:cubicBezTo>
                  <a:cubicBezTo>
                    <a:pt x="0" y="215697"/>
                    <a:pt x="247650" y="0"/>
                    <a:pt x="553720" y="0"/>
                  </a:cubicBezTo>
                  <a:lnTo>
                    <a:pt x="16952823" y="0"/>
                  </a:lnTo>
                  <a:cubicBezTo>
                    <a:pt x="17258892" y="0"/>
                    <a:pt x="17506542" y="215697"/>
                    <a:pt x="17506542" y="482275"/>
                  </a:cubicBezTo>
                  <a:cubicBezTo>
                    <a:pt x="17505273" y="747748"/>
                    <a:pt x="17257623" y="963471"/>
                    <a:pt x="16952823" y="963471"/>
                  </a:cubicBezTo>
                  <a:close/>
                </a:path>
              </a:pathLst>
            </a:custGeom>
            <a:solidFill>
              <a:srgbClr val="FAF9F5"/>
            </a:solidFill>
          </p:spPr>
        </p:sp>
      </p:grpSp>
      <p:grpSp>
        <p:nvGrpSpPr>
          <p:cNvPr id="13" name="Group 13"/>
          <p:cNvGrpSpPr/>
          <p:nvPr/>
        </p:nvGrpSpPr>
        <p:grpSpPr>
          <a:xfrm>
            <a:off x="1028700" y="3067050"/>
            <a:ext cx="16244990" cy="6248400"/>
            <a:chOff x="0" y="0"/>
            <a:chExt cx="8850759" cy="3404316"/>
          </a:xfrm>
        </p:grpSpPr>
        <p:sp>
          <p:nvSpPr>
            <p:cNvPr id="14" name="Freeform 14"/>
            <p:cNvSpPr/>
            <p:nvPr/>
          </p:nvSpPr>
          <p:spPr>
            <a:xfrm>
              <a:off x="0" y="0"/>
              <a:ext cx="8850759" cy="3404316"/>
            </a:xfrm>
            <a:custGeom>
              <a:avLst/>
              <a:gdLst/>
              <a:ahLst/>
              <a:cxnLst/>
              <a:rect l="l" t="t" r="r" b="b"/>
              <a:pathLst>
                <a:path w="8850759" h="3404316">
                  <a:moveTo>
                    <a:pt x="8726299" y="3404316"/>
                  </a:moveTo>
                  <a:lnTo>
                    <a:pt x="124460" y="3404316"/>
                  </a:lnTo>
                  <a:cubicBezTo>
                    <a:pt x="55880" y="3404316"/>
                    <a:pt x="0" y="3348436"/>
                    <a:pt x="0" y="3279856"/>
                  </a:cubicBezTo>
                  <a:lnTo>
                    <a:pt x="0" y="124460"/>
                  </a:lnTo>
                  <a:cubicBezTo>
                    <a:pt x="0" y="55880"/>
                    <a:pt x="55880" y="0"/>
                    <a:pt x="124460" y="0"/>
                  </a:cubicBezTo>
                  <a:lnTo>
                    <a:pt x="8726299" y="0"/>
                  </a:lnTo>
                  <a:cubicBezTo>
                    <a:pt x="8794879" y="0"/>
                    <a:pt x="8850759" y="55880"/>
                    <a:pt x="8850759" y="124460"/>
                  </a:cubicBezTo>
                  <a:lnTo>
                    <a:pt x="8850759" y="3279856"/>
                  </a:lnTo>
                  <a:cubicBezTo>
                    <a:pt x="8850759" y="3348436"/>
                    <a:pt x="8794879" y="3404316"/>
                    <a:pt x="8726299" y="3404316"/>
                  </a:cubicBezTo>
                  <a:close/>
                </a:path>
              </a:pathLst>
            </a:custGeom>
            <a:solidFill>
              <a:srgbClr val="FAF9F5"/>
            </a:solidFill>
          </p:spPr>
        </p:sp>
      </p:grpSp>
      <p:grpSp>
        <p:nvGrpSpPr>
          <p:cNvPr id="15" name="Group 15"/>
          <p:cNvGrpSpPr/>
          <p:nvPr/>
        </p:nvGrpSpPr>
        <p:grpSpPr>
          <a:xfrm>
            <a:off x="16098473" y="860789"/>
            <a:ext cx="506933" cy="506933"/>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7" name="Group 17"/>
          <p:cNvGrpSpPr/>
          <p:nvPr/>
        </p:nvGrpSpPr>
        <p:grpSpPr>
          <a:xfrm>
            <a:off x="15371411" y="860789"/>
            <a:ext cx="506933" cy="506933"/>
            <a:chOff x="0" y="0"/>
            <a:chExt cx="660400" cy="660400"/>
          </a:xfrm>
        </p:grpSpPr>
        <p:sp>
          <p:nvSpPr>
            <p:cNvPr id="18" name="Freeform 1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9" name="Group 19"/>
          <p:cNvGrpSpPr/>
          <p:nvPr/>
        </p:nvGrpSpPr>
        <p:grpSpPr>
          <a:xfrm>
            <a:off x="16825535" y="860789"/>
            <a:ext cx="506933" cy="506933"/>
            <a:chOff x="0" y="0"/>
            <a:chExt cx="660400" cy="660400"/>
          </a:xfrm>
        </p:grpSpPr>
        <p:sp>
          <p:nvSpPr>
            <p:cNvPr id="20" name="Freeform 2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07823" y="2133409"/>
            <a:ext cx="476250" cy="47625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30650" y="2143100"/>
            <a:ext cx="587613" cy="456869"/>
          </a:xfrm>
          <a:prstGeom prst="rect">
            <a:avLst/>
          </a:prstGeom>
        </p:spPr>
      </p:pic>
      <p:sp>
        <p:nvSpPr>
          <p:cNvPr id="25" name="TextBox 24"/>
          <p:cNvSpPr txBox="1"/>
          <p:nvPr/>
        </p:nvSpPr>
        <p:spPr>
          <a:xfrm>
            <a:off x="1537638" y="2094638"/>
            <a:ext cx="13321361" cy="584775"/>
          </a:xfrm>
          <a:prstGeom prst="rect">
            <a:avLst/>
          </a:prstGeom>
          <a:noFill/>
        </p:spPr>
        <p:txBody>
          <a:bodyPr wrap="square" rtlCol="0">
            <a:spAutoFit/>
          </a:bodyPr>
          <a:lstStyle/>
          <a:p>
            <a:r>
              <a:rPr lang="en-US" sz="3200" b="1" dirty="0" smtClean="0">
                <a:solidFill>
                  <a:srgbClr val="C00000"/>
                </a:solidFill>
                <a:latin typeface="Arial" panose="020B0604020202020204" pitchFamily="34" charset="0"/>
                <a:cs typeface="Arial" panose="020B0604020202020204" pitchFamily="34" charset="0"/>
              </a:rPr>
              <a:t>CHỦ ĐỀ 5: GIẢI QUYẾT VẤN ĐỀ VỚI SỰ TRỢ GIÚP CỦA MÁY TÍNH</a:t>
            </a:r>
            <a:endParaRPr lang="en-US" sz="3200" b="1" dirty="0">
              <a:solidFill>
                <a:srgbClr val="C00000"/>
              </a:solidFill>
              <a:latin typeface="Arial" panose="020B0604020202020204" pitchFamily="34" charset="0"/>
              <a:cs typeface="Arial" panose="020B0604020202020204" pitchFamily="34" charset="0"/>
            </a:endParaRPr>
          </a:p>
        </p:txBody>
      </p:sp>
      <p:sp>
        <p:nvSpPr>
          <p:cNvPr id="26" name="TextBox 25"/>
          <p:cNvSpPr txBox="1"/>
          <p:nvPr/>
        </p:nvSpPr>
        <p:spPr>
          <a:xfrm>
            <a:off x="1565119" y="4009669"/>
            <a:ext cx="14835290" cy="3211007"/>
          </a:xfrm>
          <a:prstGeom prst="rect">
            <a:avLst/>
          </a:prstGeom>
          <a:noFill/>
        </p:spPr>
        <p:txBody>
          <a:bodyPr wrap="square" rtlCol="0">
            <a:spAutoFit/>
          </a:bodyPr>
          <a:lstStyle/>
          <a:p>
            <a:pPr algn="ctr">
              <a:lnSpc>
                <a:spcPct val="150000"/>
              </a:lnSpc>
            </a:pPr>
            <a:r>
              <a:rPr lang="en-US" sz="7200" b="1" dirty="0" smtClean="0">
                <a:solidFill>
                  <a:schemeClr val="accent4">
                    <a:lumMod val="50000"/>
                  </a:schemeClr>
                </a:solidFill>
                <a:latin typeface="Arial" panose="020B0604020202020204" pitchFamily="34" charset="0"/>
                <a:cs typeface="Arial" panose="020B0604020202020204" pitchFamily="34" charset="0"/>
              </a:rPr>
              <a:t>BÀI 16: NGÔN NGỮ LẬP TRÌNH BẬC CAO VÀ PYTHON</a:t>
            </a:r>
            <a:endParaRPr lang="en-US" sz="7200" b="1"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3" name="Group 3"/>
          <p:cNvGrpSpPr/>
          <p:nvPr/>
        </p:nvGrpSpPr>
        <p:grpSpPr>
          <a:xfrm>
            <a:off x="838200" y="647700"/>
            <a:ext cx="6447846" cy="9143765"/>
            <a:chOff x="0" y="0"/>
            <a:chExt cx="3512980" cy="4981798"/>
          </a:xfrm>
        </p:grpSpPr>
        <p:sp>
          <p:nvSpPr>
            <p:cNvPr id="4" name="Freeform 4"/>
            <p:cNvSpPr/>
            <p:nvPr/>
          </p:nvSpPr>
          <p:spPr>
            <a:xfrm>
              <a:off x="0" y="0"/>
              <a:ext cx="3512981" cy="4981798"/>
            </a:xfrm>
            <a:custGeom>
              <a:avLst/>
              <a:gdLst/>
              <a:ahLst/>
              <a:cxnLst/>
              <a:rect l="l" t="t" r="r" b="b"/>
              <a:pathLst>
                <a:path w="3512981" h="4981798">
                  <a:moveTo>
                    <a:pt x="3388520" y="4981798"/>
                  </a:moveTo>
                  <a:lnTo>
                    <a:pt x="124460" y="4981798"/>
                  </a:lnTo>
                  <a:cubicBezTo>
                    <a:pt x="55880" y="4981798"/>
                    <a:pt x="0" y="4925918"/>
                    <a:pt x="0" y="4857338"/>
                  </a:cubicBezTo>
                  <a:lnTo>
                    <a:pt x="0" y="124460"/>
                  </a:lnTo>
                  <a:cubicBezTo>
                    <a:pt x="0" y="55880"/>
                    <a:pt x="55880" y="0"/>
                    <a:pt x="124460" y="0"/>
                  </a:cubicBezTo>
                  <a:lnTo>
                    <a:pt x="3388521" y="0"/>
                  </a:lnTo>
                  <a:cubicBezTo>
                    <a:pt x="3457101" y="0"/>
                    <a:pt x="3512981" y="55880"/>
                    <a:pt x="3512981" y="124460"/>
                  </a:cubicBezTo>
                  <a:lnTo>
                    <a:pt x="3512981" y="4857338"/>
                  </a:lnTo>
                  <a:cubicBezTo>
                    <a:pt x="3512981" y="4925918"/>
                    <a:pt x="3457101" y="4981798"/>
                    <a:pt x="3388521" y="4981798"/>
                  </a:cubicBezTo>
                  <a:close/>
                </a:path>
              </a:pathLst>
            </a:custGeom>
            <a:solidFill>
              <a:srgbClr val="FAF9F5"/>
            </a:solidFill>
          </p:spPr>
        </p:sp>
      </p:grpSp>
      <p:grpSp>
        <p:nvGrpSpPr>
          <p:cNvPr id="5" name="Group 5"/>
          <p:cNvGrpSpPr/>
          <p:nvPr/>
        </p:nvGrpSpPr>
        <p:grpSpPr>
          <a:xfrm>
            <a:off x="952500" y="1733314"/>
            <a:ext cx="6238296" cy="7962900"/>
            <a:chOff x="0" y="0"/>
            <a:chExt cx="3398811" cy="4338427"/>
          </a:xfrm>
        </p:grpSpPr>
        <p:sp>
          <p:nvSpPr>
            <p:cNvPr id="6" name="Freeform 6"/>
            <p:cNvSpPr/>
            <p:nvPr/>
          </p:nvSpPr>
          <p:spPr>
            <a:xfrm>
              <a:off x="0" y="0"/>
              <a:ext cx="3398812" cy="4338427"/>
            </a:xfrm>
            <a:custGeom>
              <a:avLst/>
              <a:gdLst/>
              <a:ahLst/>
              <a:cxnLst/>
              <a:rect l="l" t="t" r="r" b="b"/>
              <a:pathLst>
                <a:path w="3398812" h="4338427">
                  <a:moveTo>
                    <a:pt x="3274351" y="4338427"/>
                  </a:moveTo>
                  <a:lnTo>
                    <a:pt x="124460" y="4338427"/>
                  </a:lnTo>
                  <a:cubicBezTo>
                    <a:pt x="55880" y="4338427"/>
                    <a:pt x="0" y="4282548"/>
                    <a:pt x="0" y="4213968"/>
                  </a:cubicBezTo>
                  <a:lnTo>
                    <a:pt x="0" y="124460"/>
                  </a:lnTo>
                  <a:cubicBezTo>
                    <a:pt x="0" y="55880"/>
                    <a:pt x="55880" y="0"/>
                    <a:pt x="124460" y="0"/>
                  </a:cubicBezTo>
                  <a:lnTo>
                    <a:pt x="3274351" y="0"/>
                  </a:lnTo>
                  <a:cubicBezTo>
                    <a:pt x="3342931" y="0"/>
                    <a:pt x="3398812" y="55880"/>
                    <a:pt x="3398812" y="124460"/>
                  </a:cubicBezTo>
                  <a:lnTo>
                    <a:pt x="3398812" y="4213968"/>
                  </a:lnTo>
                  <a:cubicBezTo>
                    <a:pt x="3398812" y="4282548"/>
                    <a:pt x="3342931" y="4338427"/>
                    <a:pt x="3274351" y="4338427"/>
                  </a:cubicBezTo>
                  <a:close/>
                </a:path>
              </a:pathLst>
            </a:custGeom>
            <a:solidFill>
              <a:srgbClr val="E49592"/>
            </a:solidFill>
          </p:spPr>
        </p:sp>
      </p:grpSp>
      <p:grpSp>
        <p:nvGrpSpPr>
          <p:cNvPr id="7" name="Group 7"/>
          <p:cNvGrpSpPr/>
          <p:nvPr/>
        </p:nvGrpSpPr>
        <p:grpSpPr>
          <a:xfrm>
            <a:off x="1238079" y="3009664"/>
            <a:ext cx="5675280" cy="6400800"/>
            <a:chOff x="0" y="0"/>
            <a:chExt cx="3092063" cy="3487348"/>
          </a:xfrm>
        </p:grpSpPr>
        <p:sp>
          <p:nvSpPr>
            <p:cNvPr id="8" name="Freeform 8"/>
            <p:cNvSpPr/>
            <p:nvPr/>
          </p:nvSpPr>
          <p:spPr>
            <a:xfrm>
              <a:off x="0" y="0"/>
              <a:ext cx="3092063" cy="3487348"/>
            </a:xfrm>
            <a:custGeom>
              <a:avLst/>
              <a:gdLst/>
              <a:ahLst/>
              <a:cxnLst/>
              <a:rect l="l" t="t" r="r" b="b"/>
              <a:pathLst>
                <a:path w="3092063" h="3487348">
                  <a:moveTo>
                    <a:pt x="2967603" y="3487348"/>
                  </a:moveTo>
                  <a:lnTo>
                    <a:pt x="124460" y="3487348"/>
                  </a:lnTo>
                  <a:cubicBezTo>
                    <a:pt x="55880" y="3487348"/>
                    <a:pt x="0" y="3431468"/>
                    <a:pt x="0" y="3362888"/>
                  </a:cubicBezTo>
                  <a:lnTo>
                    <a:pt x="0" y="124460"/>
                  </a:lnTo>
                  <a:cubicBezTo>
                    <a:pt x="0" y="55880"/>
                    <a:pt x="55880" y="0"/>
                    <a:pt x="124460" y="0"/>
                  </a:cubicBezTo>
                  <a:lnTo>
                    <a:pt x="2967603" y="0"/>
                  </a:lnTo>
                  <a:cubicBezTo>
                    <a:pt x="3036183" y="0"/>
                    <a:pt x="3092063" y="55880"/>
                    <a:pt x="3092063" y="124460"/>
                  </a:cubicBezTo>
                  <a:lnTo>
                    <a:pt x="3092063" y="3362889"/>
                  </a:lnTo>
                  <a:cubicBezTo>
                    <a:pt x="3092063" y="3431468"/>
                    <a:pt x="3036183" y="3487348"/>
                    <a:pt x="2967603" y="3487348"/>
                  </a:cubicBezTo>
                  <a:close/>
                </a:path>
              </a:pathLst>
            </a:custGeom>
            <a:solidFill>
              <a:srgbClr val="FAF9F5"/>
            </a:solidFill>
          </p:spPr>
        </p:sp>
      </p:grpSp>
      <p:grpSp>
        <p:nvGrpSpPr>
          <p:cNvPr id="9" name="Group 9"/>
          <p:cNvGrpSpPr/>
          <p:nvPr/>
        </p:nvGrpSpPr>
        <p:grpSpPr>
          <a:xfrm>
            <a:off x="1238079" y="2019064"/>
            <a:ext cx="5675280" cy="803358"/>
            <a:chOff x="0" y="0"/>
            <a:chExt cx="6806393" cy="963471"/>
          </a:xfrm>
        </p:grpSpPr>
        <p:sp>
          <p:nvSpPr>
            <p:cNvPr id="10" name="Freeform 10"/>
            <p:cNvSpPr/>
            <p:nvPr/>
          </p:nvSpPr>
          <p:spPr>
            <a:xfrm>
              <a:off x="0" y="0"/>
              <a:ext cx="6807663" cy="963471"/>
            </a:xfrm>
            <a:custGeom>
              <a:avLst/>
              <a:gdLst/>
              <a:ahLst/>
              <a:cxnLst/>
              <a:rect l="l" t="t" r="r" b="b"/>
              <a:pathLst>
                <a:path w="6807663" h="963471">
                  <a:moveTo>
                    <a:pt x="6253943" y="963471"/>
                  </a:moveTo>
                  <a:lnTo>
                    <a:pt x="553720" y="963471"/>
                  </a:lnTo>
                  <a:cubicBezTo>
                    <a:pt x="247650" y="963471"/>
                    <a:pt x="0" y="747748"/>
                    <a:pt x="0" y="482275"/>
                  </a:cubicBezTo>
                  <a:cubicBezTo>
                    <a:pt x="0" y="215697"/>
                    <a:pt x="247650" y="0"/>
                    <a:pt x="553720" y="0"/>
                  </a:cubicBezTo>
                  <a:lnTo>
                    <a:pt x="6253943" y="0"/>
                  </a:lnTo>
                  <a:cubicBezTo>
                    <a:pt x="6560013" y="0"/>
                    <a:pt x="6807663" y="215697"/>
                    <a:pt x="6807663" y="482275"/>
                  </a:cubicBezTo>
                  <a:cubicBezTo>
                    <a:pt x="6806393" y="747748"/>
                    <a:pt x="6558743" y="963471"/>
                    <a:pt x="6253943" y="963471"/>
                  </a:cubicBezTo>
                  <a:close/>
                </a:path>
              </a:pathLst>
            </a:custGeom>
            <a:solidFill>
              <a:srgbClr val="FAF9F5"/>
            </a:solidFill>
          </p:spPr>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99954" y="999654"/>
            <a:ext cx="476250" cy="476250"/>
          </a:xfrm>
          <a:prstGeom prst="rect">
            <a:avLst/>
          </a:prstGeom>
        </p:spPr>
      </p:pic>
      <p:grpSp>
        <p:nvGrpSpPr>
          <p:cNvPr id="12" name="Group 12"/>
          <p:cNvGrpSpPr/>
          <p:nvPr/>
        </p:nvGrpSpPr>
        <p:grpSpPr>
          <a:xfrm>
            <a:off x="5846781" y="995147"/>
            <a:ext cx="400915" cy="400915"/>
            <a:chOff x="0" y="0"/>
            <a:chExt cx="660400" cy="660400"/>
          </a:xfrm>
        </p:grpSpPr>
        <p:sp>
          <p:nvSpPr>
            <p:cNvPr id="13" name="Freeform 1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14" name="Group 14"/>
          <p:cNvGrpSpPr/>
          <p:nvPr/>
        </p:nvGrpSpPr>
        <p:grpSpPr>
          <a:xfrm>
            <a:off x="5189430" y="995147"/>
            <a:ext cx="400915" cy="400915"/>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16" name="Group 16"/>
          <p:cNvGrpSpPr/>
          <p:nvPr/>
        </p:nvGrpSpPr>
        <p:grpSpPr>
          <a:xfrm>
            <a:off x="6504131" y="995147"/>
            <a:ext cx="400915" cy="40091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sp>
        <p:nvSpPr>
          <p:cNvPr id="18" name="TextBox 18"/>
          <p:cNvSpPr txBox="1"/>
          <p:nvPr/>
        </p:nvSpPr>
        <p:spPr>
          <a:xfrm>
            <a:off x="2362803" y="2345027"/>
            <a:ext cx="3126537" cy="445828"/>
          </a:xfrm>
          <a:prstGeom prst="rect">
            <a:avLst/>
          </a:prstGeom>
        </p:spPr>
        <p:txBody>
          <a:bodyPr wrap="square" lIns="0" tIns="0" rIns="0" bIns="0" rtlCol="0" anchor="t">
            <a:spAutoFit/>
          </a:bodyPr>
          <a:lstStyle/>
          <a:p>
            <a:pPr algn="ctr">
              <a:lnSpc>
                <a:spcPts val="3300"/>
              </a:lnSpc>
            </a:pPr>
            <a:r>
              <a:rPr lang="en-US" sz="4400" b="1" dirty="0" smtClean="0">
                <a:solidFill>
                  <a:srgbClr val="C00000"/>
                </a:solidFill>
                <a:latin typeface="Arial" panose="020B0604020202020204" pitchFamily="34" charset="0"/>
                <a:cs typeface="Arial" panose="020B0604020202020204" pitchFamily="34" charset="0"/>
              </a:rPr>
              <a:t>KẾT LUẬN</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795568" y="6713945"/>
            <a:ext cx="552161" cy="867837"/>
          </a:xfrm>
          <a:prstGeom prst="rect">
            <a:avLst/>
          </a:prstGeom>
        </p:spPr>
      </p:pic>
      <p:grpSp>
        <p:nvGrpSpPr>
          <p:cNvPr id="24" name="Group 19"/>
          <p:cNvGrpSpPr/>
          <p:nvPr/>
        </p:nvGrpSpPr>
        <p:grpSpPr>
          <a:xfrm>
            <a:off x="7829312" y="645160"/>
            <a:ext cx="9849088" cy="4419365"/>
            <a:chOff x="0" y="0"/>
            <a:chExt cx="4217216" cy="2283383"/>
          </a:xfrm>
        </p:grpSpPr>
        <p:sp>
          <p:nvSpPr>
            <p:cNvPr id="2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27" name="Group 30"/>
          <p:cNvGrpSpPr/>
          <p:nvPr/>
        </p:nvGrpSpPr>
        <p:grpSpPr>
          <a:xfrm>
            <a:off x="16060783" y="1088419"/>
            <a:ext cx="324784" cy="324784"/>
            <a:chOff x="0" y="0"/>
            <a:chExt cx="660400" cy="660400"/>
          </a:xfrm>
        </p:grpSpPr>
        <p:sp>
          <p:nvSpPr>
            <p:cNvPr id="28"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9" name="Group 32"/>
          <p:cNvGrpSpPr/>
          <p:nvPr/>
        </p:nvGrpSpPr>
        <p:grpSpPr>
          <a:xfrm>
            <a:off x="15498682" y="1088419"/>
            <a:ext cx="324784" cy="324784"/>
            <a:chOff x="0" y="0"/>
            <a:chExt cx="660400" cy="660400"/>
          </a:xfrm>
        </p:grpSpPr>
        <p:sp>
          <p:nvSpPr>
            <p:cNvPr id="30"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1" name="Group 34"/>
          <p:cNvGrpSpPr/>
          <p:nvPr/>
        </p:nvGrpSpPr>
        <p:grpSpPr>
          <a:xfrm>
            <a:off x="16622883" y="1088419"/>
            <a:ext cx="324784" cy="324784"/>
            <a:chOff x="0" y="0"/>
            <a:chExt cx="660400" cy="660400"/>
          </a:xfrm>
        </p:grpSpPr>
        <p:sp>
          <p:nvSpPr>
            <p:cNvPr id="32"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3" name="Group 19"/>
          <p:cNvGrpSpPr/>
          <p:nvPr/>
        </p:nvGrpSpPr>
        <p:grpSpPr>
          <a:xfrm>
            <a:off x="7829312" y="5372100"/>
            <a:ext cx="9849088" cy="4419365"/>
            <a:chOff x="0" y="0"/>
            <a:chExt cx="4217216" cy="2283383"/>
          </a:xfrm>
        </p:grpSpPr>
        <p:sp>
          <p:nvSpPr>
            <p:cNvPr id="34"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061906" y="5832046"/>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499805" y="5832046"/>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624006" y="5832046"/>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42" name="Rectangle 41"/>
          <p:cNvSpPr/>
          <p:nvPr/>
        </p:nvSpPr>
        <p:spPr>
          <a:xfrm>
            <a:off x="1491343" y="3833870"/>
            <a:ext cx="5213245" cy="1998176"/>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Môi trường lập trình có hai chế độ:</a:t>
            </a:r>
            <a:endParaRPr lang="en-US" sz="4400" dirty="0">
              <a:latin typeface="Arial" panose="020B0604020202020204" pitchFamily="34" charset="0"/>
              <a:cs typeface="Arial" panose="020B0604020202020204" pitchFamily="34" charset="0"/>
            </a:endParaRPr>
          </a:p>
        </p:txBody>
      </p:sp>
      <p:sp>
        <p:nvSpPr>
          <p:cNvPr id="43" name="Rectangle 42"/>
          <p:cNvSpPr/>
          <p:nvPr/>
        </p:nvSpPr>
        <p:spPr>
          <a:xfrm>
            <a:off x="8272558" y="866090"/>
            <a:ext cx="7053534" cy="769441"/>
          </a:xfrm>
          <a:prstGeom prst="rect">
            <a:avLst/>
          </a:prstGeom>
        </p:spPr>
        <p:txBody>
          <a:bodyPr wrap="none">
            <a:spAutoFit/>
          </a:bodyPr>
          <a:lstStyle/>
          <a:p>
            <a:r>
              <a:rPr lang="en-US" sz="4400" b="1" dirty="0" err="1">
                <a:latin typeface="Arial" panose="020B0604020202020204" pitchFamily="34" charset="0"/>
                <a:cs typeface="Arial" panose="020B0604020202020204" pitchFamily="34" charset="0"/>
              </a:rPr>
              <a:t>Chế</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độ</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gõ</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lệnh</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trực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tiếp</a:t>
            </a:r>
            <a:r>
              <a:rPr lang="en-US" sz="4400" b="1" dirty="0">
                <a:latin typeface="Arial" panose="020B0604020202020204" pitchFamily="34" charset="0"/>
                <a:cs typeface="Arial" panose="020B0604020202020204" pitchFamily="34" charset="0"/>
              </a:rPr>
              <a:t>: </a:t>
            </a:r>
          </a:p>
        </p:txBody>
      </p:sp>
      <p:sp>
        <p:nvSpPr>
          <p:cNvPr id="44" name="Rectangle 43"/>
          <p:cNvSpPr/>
          <p:nvPr/>
        </p:nvSpPr>
        <p:spPr>
          <a:xfrm>
            <a:off x="8332781" y="5609717"/>
            <a:ext cx="5264583" cy="769441"/>
          </a:xfrm>
          <a:prstGeom prst="rect">
            <a:avLst/>
          </a:prstGeom>
        </p:spPr>
        <p:txBody>
          <a:bodyPr wrap="none">
            <a:spAutoFit/>
          </a:bodyPr>
          <a:lstStyle/>
          <a:p>
            <a:r>
              <a:rPr lang="en-US" sz="4400" b="1" dirty="0" err="1">
                <a:latin typeface="Arial" panose="020B0604020202020204" pitchFamily="34" charset="0"/>
                <a:cs typeface="Arial" panose="020B0604020202020204" pitchFamily="34" charset="0"/>
              </a:rPr>
              <a:t>Chế</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độ</a:t>
            </a:r>
            <a:r>
              <a:rPr lang="en-US" sz="4400" b="1" dirty="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soạn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thảo</a:t>
            </a:r>
            <a:r>
              <a:rPr lang="en-US" sz="4400" b="1" dirty="0" smtClean="0">
                <a:latin typeface="Arial" panose="020B0604020202020204" pitchFamily="34" charset="0"/>
                <a:cs typeface="Arial" panose="020B0604020202020204" pitchFamily="34" charset="0"/>
              </a:rPr>
              <a:t>: </a:t>
            </a:r>
            <a:endParaRPr lang="en-US" sz="4400" b="1" dirty="0">
              <a:latin typeface="Arial" panose="020B0604020202020204" pitchFamily="34" charset="0"/>
              <a:cs typeface="Arial" panose="020B0604020202020204" pitchFamily="34" charset="0"/>
            </a:endParaRPr>
          </a:p>
        </p:txBody>
      </p:sp>
      <p:sp>
        <p:nvSpPr>
          <p:cNvPr id="45" name="Rectangle 44"/>
          <p:cNvSpPr/>
          <p:nvPr/>
        </p:nvSpPr>
        <p:spPr>
          <a:xfrm>
            <a:off x="8295202" y="1720778"/>
            <a:ext cx="8652465" cy="2123658"/>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T</a:t>
            </a:r>
            <a:r>
              <a:rPr lang="vi-VN" sz="4400" dirty="0" smtClean="0">
                <a:latin typeface="Arial" panose="020B0604020202020204" pitchFamily="34" charset="0"/>
                <a:cs typeface="Arial" panose="020B0604020202020204" pitchFamily="34" charset="0"/>
              </a:rPr>
              <a:t>hường </a:t>
            </a:r>
            <a:r>
              <a:rPr lang="vi-VN" sz="4400" dirty="0">
                <a:latin typeface="Arial" panose="020B0604020202020204" pitchFamily="34" charset="0"/>
                <a:cs typeface="Arial" panose="020B0604020202020204" pitchFamily="34" charset="0"/>
              </a:rPr>
              <a:t>được dùng để tính toán và kiểm tra các lệnh.</a:t>
            </a:r>
            <a:endParaRPr lang="en-US" sz="4400" dirty="0">
              <a:latin typeface="Arial" panose="020B0604020202020204" pitchFamily="34" charset="0"/>
              <a:cs typeface="Arial" panose="020B0604020202020204" pitchFamily="34" charset="0"/>
            </a:endParaRPr>
          </a:p>
        </p:txBody>
      </p:sp>
      <p:sp>
        <p:nvSpPr>
          <p:cNvPr id="46" name="Rectangle 45"/>
          <p:cNvSpPr/>
          <p:nvPr/>
        </p:nvSpPr>
        <p:spPr>
          <a:xfrm>
            <a:off x="8332781" y="6407098"/>
            <a:ext cx="8745735" cy="199817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D</a:t>
            </a:r>
            <a:r>
              <a:rPr lang="vi-VN" sz="4400" dirty="0" smtClean="0">
                <a:latin typeface="Arial" panose="020B0604020202020204" pitchFamily="34" charset="0"/>
                <a:cs typeface="Arial" panose="020B0604020202020204" pitchFamily="34" charset="0"/>
              </a:rPr>
              <a:t>ùng </a:t>
            </a:r>
            <a:r>
              <a:rPr lang="vi-VN" sz="4400" dirty="0">
                <a:latin typeface="Arial" panose="020B0604020202020204" pitchFamily="34" charset="0"/>
                <a:cs typeface="Arial" panose="020B0604020202020204" pitchFamily="34" charset="0"/>
              </a:rPr>
              <a:t>để viết các chương trình có nhiều dòng lệnh.</a:t>
            </a:r>
            <a:endParaRPr lang="en-US" sz="4400" dirty="0">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48247" y="7613511"/>
            <a:ext cx="4833738" cy="1957970"/>
          </a:xfrm>
          <a:prstGeom prst="rect">
            <a:avLst/>
          </a:prstGeom>
          <a:ln>
            <a:noFill/>
          </a:ln>
          <a:effectLst>
            <a:outerShdw blurRad="190500" algn="tl" rotWithShape="0">
              <a:srgbClr val="000000">
                <a:alpha val="70000"/>
              </a:srgbClr>
            </a:outerShdw>
          </a:effectLst>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4294" y="3929683"/>
            <a:ext cx="4411632" cy="7281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2912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par>
                                <p:cTn id="9" presetID="1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anim calcmode="lin" valueType="num">
                                      <p:cBhvr>
                                        <p:cTn id="23" dur="500" fill="hold"/>
                                        <p:tgtEl>
                                          <p:spTgt spid="45"/>
                                        </p:tgtEl>
                                        <p:attrNameLst>
                                          <p:attrName>ppt_x</p:attrName>
                                        </p:attrNameLst>
                                      </p:cBhvr>
                                      <p:tavLst>
                                        <p:tav tm="0">
                                          <p:val>
                                            <p:strVal val="#ppt_x"/>
                                          </p:val>
                                        </p:tav>
                                        <p:tav tm="100000">
                                          <p:val>
                                            <p:strVal val="#ppt_x"/>
                                          </p:val>
                                        </p:tav>
                                      </p:tavLst>
                                    </p:anim>
                                    <p:anim calcmode="lin" valueType="num">
                                      <p:cBhvr>
                                        <p:cTn id="24" dur="5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anim calcmode="lin" valueType="num">
                                      <p:cBhvr>
                                        <p:cTn id="28" dur="500" fill="hold"/>
                                        <p:tgtEl>
                                          <p:spTgt spid="48"/>
                                        </p:tgtEl>
                                        <p:attrNameLst>
                                          <p:attrName>ppt_x</p:attrName>
                                        </p:attrNameLst>
                                      </p:cBhvr>
                                      <p:tavLst>
                                        <p:tav tm="0">
                                          <p:val>
                                            <p:strVal val="#ppt_x"/>
                                          </p:val>
                                        </p:tav>
                                        <p:tav tm="100000">
                                          <p:val>
                                            <p:strVal val="#ppt_x"/>
                                          </p:val>
                                        </p:tav>
                                      </p:tavLst>
                                    </p:anim>
                                    <p:anim calcmode="lin" valueType="num">
                                      <p:cBhvr>
                                        <p:cTn id="2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anim calcmode="lin" valueType="num">
                                      <p:cBhvr>
                                        <p:cTn id="40" dur="500" fill="hold"/>
                                        <p:tgtEl>
                                          <p:spTgt spid="46"/>
                                        </p:tgtEl>
                                        <p:attrNameLst>
                                          <p:attrName>ppt_x</p:attrName>
                                        </p:attrNameLst>
                                      </p:cBhvr>
                                      <p:tavLst>
                                        <p:tav tm="0">
                                          <p:val>
                                            <p:strVal val="#ppt_x"/>
                                          </p:val>
                                        </p:tav>
                                        <p:tav tm="100000">
                                          <p:val>
                                            <p:strVal val="#ppt_x"/>
                                          </p:val>
                                        </p:tav>
                                      </p:tavLst>
                                    </p:anim>
                                    <p:anim calcmode="lin" valueType="num">
                                      <p:cBhvr>
                                        <p:cTn id="41" dur="500" fill="hold"/>
                                        <p:tgtEl>
                                          <p:spTgt spid="4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anim calcmode="lin" valueType="num">
                                      <p:cBhvr>
                                        <p:cTn id="45" dur="500" fill="hold"/>
                                        <p:tgtEl>
                                          <p:spTgt spid="47"/>
                                        </p:tgtEl>
                                        <p:attrNameLst>
                                          <p:attrName>ppt_x</p:attrName>
                                        </p:attrNameLst>
                                      </p:cBhvr>
                                      <p:tavLst>
                                        <p:tav tm="0">
                                          <p:val>
                                            <p:strVal val="#ppt_x"/>
                                          </p:val>
                                        </p:tav>
                                        <p:tav tm="100000">
                                          <p:val>
                                            <p:strVal val="#ppt_x"/>
                                          </p:val>
                                        </p:tav>
                                      </p:tavLst>
                                    </p:anim>
                                    <p:anim calcmode="lin" valueType="num">
                                      <p:cBhvr>
                                        <p:cTn id="46"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0" name="Rounded Rectangle 9"/>
          <p:cNvSpPr/>
          <p:nvPr/>
        </p:nvSpPr>
        <p:spPr>
          <a:xfrm>
            <a:off x="1569125" y="1173572"/>
            <a:ext cx="8305800" cy="1143000"/>
          </a:xfrm>
          <a:prstGeom prst="round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Câu</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hỏi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củng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cố</a:t>
            </a:r>
            <a:endParaRPr lang="en-US" sz="4400" b="1" dirty="0">
              <a:latin typeface="Arial" panose="020B0604020202020204" pitchFamily="34" charset="0"/>
              <a:cs typeface="Arial" panose="020B0604020202020204" pitchFamily="34" charset="0"/>
            </a:endParaRPr>
          </a:p>
        </p:txBody>
      </p:sp>
      <p:sp>
        <p:nvSpPr>
          <p:cNvPr id="2" name="Rectangle 1"/>
          <p:cNvSpPr/>
          <p:nvPr/>
        </p:nvSpPr>
        <p:spPr>
          <a:xfrm>
            <a:off x="1569125" y="3004841"/>
            <a:ext cx="1074420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1. Dấu nhắc chính là con trỏ soạn thảo chương trình Python. Đúng hay sai?</a:t>
            </a:r>
            <a:endParaRPr lang="en-US" sz="4400" dirty="0">
              <a:latin typeface="Arial" panose="020B0604020202020204" pitchFamily="34" charset="0"/>
              <a:cs typeface="Arial" panose="020B0604020202020204" pitchFamily="34" charset="0"/>
            </a:endParaRPr>
          </a:p>
        </p:txBody>
      </p:sp>
      <p:sp>
        <p:nvSpPr>
          <p:cNvPr id="3" name="Right Arrow 2"/>
          <p:cNvSpPr/>
          <p:nvPr/>
        </p:nvSpPr>
        <p:spPr>
          <a:xfrm>
            <a:off x="13211301" y="3543300"/>
            <a:ext cx="914400" cy="762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4595764" y="3238500"/>
            <a:ext cx="2035820" cy="13716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smtClean="0">
                <a:solidFill>
                  <a:schemeClr val="tx1">
                    <a:lumMod val="95000"/>
                    <a:lumOff val="5000"/>
                  </a:schemeClr>
                </a:solidFill>
                <a:latin typeface="Arial" panose="020B0604020202020204" pitchFamily="34" charset="0"/>
                <a:cs typeface="Arial" panose="020B0604020202020204" pitchFamily="34" charset="0"/>
              </a:rPr>
              <a:t>Sai</a:t>
            </a:r>
            <a:endParaRPr lang="en-US" sz="4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4"/>
          <p:cNvSpPr/>
          <p:nvPr/>
        </p:nvSpPr>
        <p:spPr>
          <a:xfrm>
            <a:off x="1631470" y="5793845"/>
            <a:ext cx="10681855" cy="3139321"/>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2. </a:t>
            </a:r>
            <a:r>
              <a:rPr lang="en-US" sz="4400" dirty="0" err="1">
                <a:latin typeface="Arial" panose="020B0604020202020204" pitchFamily="34" charset="0"/>
                <a:cs typeface="Arial" panose="020B0604020202020204" pitchFamily="34" charset="0"/>
              </a:rPr>
              <a:t>Việc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câu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lệnh</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chế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gõ</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lệnh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pic>
        <p:nvPicPr>
          <p:cNvPr id="15" name="Picture 12"/>
          <p:cNvPicPr>
            <a:picLocks noChangeAspect="1"/>
          </p:cNvPicPr>
          <p:nvPr/>
        </p:nvPicPr>
        <p:blipFill>
          <a:blip r:embed="rId2"/>
          <a:srcRect/>
          <a:stretch>
            <a:fillRect/>
          </a:stretch>
        </p:blipFill>
        <p:spPr>
          <a:xfrm flipH="1">
            <a:off x="13446978" y="5816768"/>
            <a:ext cx="2859822" cy="4308584"/>
          </a:xfrm>
          <a:prstGeom prst="rect">
            <a:avLst/>
          </a:prstGeom>
        </p:spPr>
      </p:pic>
    </p:spTree>
    <p:extLst>
      <p:ext uri="{BB962C8B-B14F-4D97-AF65-F5344CB8AC3E}">
        <p14:creationId xmlns:p14="http://schemas.microsoft.com/office/powerpoint/2010/main" val="102737408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right)">
                                      <p:cBhvr>
                                        <p:cTn id="18" dur="500"/>
                                        <p:tgtEl>
                                          <p:spTgt spid="3"/>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21" name="Group 20"/>
          <p:cNvGrpSpPr/>
          <p:nvPr/>
        </p:nvGrpSpPr>
        <p:grpSpPr>
          <a:xfrm>
            <a:off x="726284" y="571616"/>
            <a:ext cx="6447846" cy="9143765"/>
            <a:chOff x="726284" y="571616"/>
            <a:chExt cx="6447846" cy="9143765"/>
          </a:xfrm>
        </p:grpSpPr>
        <p:grpSp>
          <p:nvGrpSpPr>
            <p:cNvPr id="15" name="Group 15"/>
            <p:cNvGrpSpPr/>
            <p:nvPr/>
          </p:nvGrpSpPr>
          <p:grpSpPr>
            <a:xfrm>
              <a:off x="726284" y="571616"/>
              <a:ext cx="6447846" cy="9143765"/>
              <a:chOff x="0" y="0"/>
              <a:chExt cx="3512980" cy="4981798"/>
            </a:xfrm>
          </p:grpSpPr>
          <p:sp>
            <p:nvSpPr>
              <p:cNvPr id="16" name="Freeform 16"/>
              <p:cNvSpPr/>
              <p:nvPr/>
            </p:nvSpPr>
            <p:spPr>
              <a:xfrm>
                <a:off x="0" y="0"/>
                <a:ext cx="3512981" cy="4981798"/>
              </a:xfrm>
              <a:custGeom>
                <a:avLst/>
                <a:gdLst/>
                <a:ahLst/>
                <a:cxnLst/>
                <a:rect l="l" t="t" r="r" b="b"/>
                <a:pathLst>
                  <a:path w="3512981" h="4981798">
                    <a:moveTo>
                      <a:pt x="3388520" y="4981798"/>
                    </a:moveTo>
                    <a:lnTo>
                      <a:pt x="124460" y="4981798"/>
                    </a:lnTo>
                    <a:cubicBezTo>
                      <a:pt x="55880" y="4981798"/>
                      <a:pt x="0" y="4925918"/>
                      <a:pt x="0" y="4857338"/>
                    </a:cubicBezTo>
                    <a:lnTo>
                      <a:pt x="0" y="124460"/>
                    </a:lnTo>
                    <a:cubicBezTo>
                      <a:pt x="0" y="55880"/>
                      <a:pt x="55880" y="0"/>
                      <a:pt x="124460" y="0"/>
                    </a:cubicBezTo>
                    <a:lnTo>
                      <a:pt x="3388521" y="0"/>
                    </a:lnTo>
                    <a:cubicBezTo>
                      <a:pt x="3457101" y="0"/>
                      <a:pt x="3512981" y="55880"/>
                      <a:pt x="3512981" y="124460"/>
                    </a:cubicBezTo>
                    <a:lnTo>
                      <a:pt x="3512981" y="4857338"/>
                    </a:lnTo>
                    <a:cubicBezTo>
                      <a:pt x="3512981" y="4925918"/>
                      <a:pt x="3457101" y="4981798"/>
                      <a:pt x="3388521" y="4981798"/>
                    </a:cubicBezTo>
                    <a:close/>
                  </a:path>
                </a:pathLst>
              </a:custGeom>
              <a:solidFill>
                <a:srgbClr val="FAF9F5"/>
              </a:solidFill>
            </p:spPr>
          </p:sp>
        </p:grpSp>
        <p:grpSp>
          <p:nvGrpSpPr>
            <p:cNvPr id="17" name="Group 17"/>
            <p:cNvGrpSpPr/>
            <p:nvPr/>
          </p:nvGrpSpPr>
          <p:grpSpPr>
            <a:xfrm>
              <a:off x="840584" y="1657230"/>
              <a:ext cx="6238296" cy="7962900"/>
              <a:chOff x="0" y="0"/>
              <a:chExt cx="3398811" cy="4338427"/>
            </a:xfrm>
          </p:grpSpPr>
          <p:sp>
            <p:nvSpPr>
              <p:cNvPr id="18" name="Freeform 18"/>
              <p:cNvSpPr/>
              <p:nvPr/>
            </p:nvSpPr>
            <p:spPr>
              <a:xfrm>
                <a:off x="0" y="0"/>
                <a:ext cx="3398812" cy="4338427"/>
              </a:xfrm>
              <a:custGeom>
                <a:avLst/>
                <a:gdLst/>
                <a:ahLst/>
                <a:cxnLst/>
                <a:rect l="l" t="t" r="r" b="b"/>
                <a:pathLst>
                  <a:path w="3398812" h="4338427">
                    <a:moveTo>
                      <a:pt x="3274351" y="4338427"/>
                    </a:moveTo>
                    <a:lnTo>
                      <a:pt x="124460" y="4338427"/>
                    </a:lnTo>
                    <a:cubicBezTo>
                      <a:pt x="55880" y="4338427"/>
                      <a:pt x="0" y="4282548"/>
                      <a:pt x="0" y="4213968"/>
                    </a:cubicBezTo>
                    <a:lnTo>
                      <a:pt x="0" y="124460"/>
                    </a:lnTo>
                    <a:cubicBezTo>
                      <a:pt x="0" y="55880"/>
                      <a:pt x="55880" y="0"/>
                      <a:pt x="124460" y="0"/>
                    </a:cubicBezTo>
                    <a:lnTo>
                      <a:pt x="3274351" y="0"/>
                    </a:lnTo>
                    <a:cubicBezTo>
                      <a:pt x="3342931" y="0"/>
                      <a:pt x="3398812" y="55880"/>
                      <a:pt x="3398812" y="124460"/>
                    </a:cubicBezTo>
                    <a:lnTo>
                      <a:pt x="3398812" y="4213968"/>
                    </a:lnTo>
                    <a:cubicBezTo>
                      <a:pt x="3398812" y="4282548"/>
                      <a:pt x="3342931" y="4338427"/>
                      <a:pt x="3274351" y="4338427"/>
                    </a:cubicBezTo>
                    <a:close/>
                  </a:path>
                </a:pathLst>
              </a:custGeom>
              <a:solidFill>
                <a:srgbClr val="E49592"/>
              </a:solidFill>
            </p:spPr>
          </p:sp>
        </p:grpSp>
        <p:grpSp>
          <p:nvGrpSpPr>
            <p:cNvPr id="19" name="Group 19"/>
            <p:cNvGrpSpPr/>
            <p:nvPr/>
          </p:nvGrpSpPr>
          <p:grpSpPr>
            <a:xfrm>
              <a:off x="1126163" y="1942979"/>
              <a:ext cx="5675280" cy="7391401"/>
              <a:chOff x="0" y="-539709"/>
              <a:chExt cx="3092063" cy="4027057"/>
            </a:xfrm>
          </p:grpSpPr>
          <p:sp>
            <p:nvSpPr>
              <p:cNvPr id="20" name="Freeform 20"/>
              <p:cNvSpPr/>
              <p:nvPr/>
            </p:nvSpPr>
            <p:spPr>
              <a:xfrm>
                <a:off x="0" y="-539709"/>
                <a:ext cx="3092063" cy="4027057"/>
              </a:xfrm>
              <a:custGeom>
                <a:avLst/>
                <a:gdLst/>
                <a:ahLst/>
                <a:cxnLst/>
                <a:rect l="l" t="t" r="r" b="b"/>
                <a:pathLst>
                  <a:path w="3092063" h="3487348">
                    <a:moveTo>
                      <a:pt x="2967603" y="3487348"/>
                    </a:moveTo>
                    <a:lnTo>
                      <a:pt x="124460" y="3487348"/>
                    </a:lnTo>
                    <a:cubicBezTo>
                      <a:pt x="55880" y="3487348"/>
                      <a:pt x="0" y="3431468"/>
                      <a:pt x="0" y="3362888"/>
                    </a:cubicBezTo>
                    <a:lnTo>
                      <a:pt x="0" y="124460"/>
                    </a:lnTo>
                    <a:cubicBezTo>
                      <a:pt x="0" y="55880"/>
                      <a:pt x="55880" y="0"/>
                      <a:pt x="124460" y="0"/>
                    </a:cubicBezTo>
                    <a:lnTo>
                      <a:pt x="2967603" y="0"/>
                    </a:lnTo>
                    <a:cubicBezTo>
                      <a:pt x="3036183" y="0"/>
                      <a:pt x="3092063" y="55880"/>
                      <a:pt x="3092063" y="124460"/>
                    </a:cubicBezTo>
                    <a:lnTo>
                      <a:pt x="3092063" y="3362889"/>
                    </a:lnTo>
                    <a:cubicBezTo>
                      <a:pt x="3092063" y="3431468"/>
                      <a:pt x="3036183" y="3487348"/>
                      <a:pt x="2967603" y="3487348"/>
                    </a:cubicBezTo>
                    <a:close/>
                  </a:path>
                </a:pathLst>
              </a:custGeom>
              <a:solidFill>
                <a:srgbClr val="FAF9F5"/>
              </a:solidFill>
            </p:spPr>
          </p:sp>
        </p:grpSp>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712083" y="2281883"/>
              <a:ext cx="476250" cy="476250"/>
            </a:xfrm>
            <a:prstGeom prst="rect">
              <a:avLst/>
            </a:prstGeom>
          </p:spPr>
        </p:pic>
        <p:grpSp>
          <p:nvGrpSpPr>
            <p:cNvPr id="24" name="Group 24"/>
            <p:cNvGrpSpPr/>
            <p:nvPr/>
          </p:nvGrpSpPr>
          <p:grpSpPr>
            <a:xfrm>
              <a:off x="5734865" y="919063"/>
              <a:ext cx="400915" cy="400915"/>
              <a:chOff x="0" y="0"/>
              <a:chExt cx="660400" cy="660400"/>
            </a:xfrm>
          </p:grpSpPr>
          <p:sp>
            <p:nvSpPr>
              <p:cNvPr id="25" name="Freeform 2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6" name="Group 26"/>
            <p:cNvGrpSpPr/>
            <p:nvPr/>
          </p:nvGrpSpPr>
          <p:grpSpPr>
            <a:xfrm>
              <a:off x="5077514" y="919063"/>
              <a:ext cx="400915" cy="400915"/>
              <a:chOff x="0" y="0"/>
              <a:chExt cx="660400" cy="660400"/>
            </a:xfrm>
          </p:grpSpPr>
          <p:sp>
            <p:nvSpPr>
              <p:cNvPr id="27" name="Freeform 2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8" name="Group 28"/>
            <p:cNvGrpSpPr/>
            <p:nvPr/>
          </p:nvGrpSpPr>
          <p:grpSpPr>
            <a:xfrm>
              <a:off x="6392215" y="919063"/>
              <a:ext cx="400915" cy="400915"/>
              <a:chOff x="0" y="0"/>
              <a:chExt cx="660400" cy="660400"/>
            </a:xfrm>
          </p:grpSpPr>
          <p:sp>
            <p:nvSpPr>
              <p:cNvPr id="29" name="Freeform 2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696512" y="8632124"/>
              <a:ext cx="537714" cy="845131"/>
            </a:xfrm>
            <a:prstGeom prst="rect">
              <a:avLst/>
            </a:prstGeom>
          </p:spPr>
        </p:pic>
      </p:grpSp>
      <p:sp>
        <p:nvSpPr>
          <p:cNvPr id="30" name="TextBox 30"/>
          <p:cNvSpPr txBox="1"/>
          <p:nvPr/>
        </p:nvSpPr>
        <p:spPr>
          <a:xfrm>
            <a:off x="1126163" y="1011201"/>
            <a:ext cx="3570349" cy="423193"/>
          </a:xfrm>
          <a:prstGeom prst="rect">
            <a:avLst/>
          </a:prstGeom>
        </p:spPr>
        <p:txBody>
          <a:bodyPr wrap="square" lIns="0" tIns="0" rIns="0" bIns="0" rtlCol="0" anchor="t">
            <a:spAutoFit/>
          </a:bodyPr>
          <a:lstStyle/>
          <a:p>
            <a:pPr>
              <a:lnSpc>
                <a:spcPts val="3300"/>
              </a:lnSpc>
            </a:pPr>
            <a:r>
              <a:rPr lang="en-US" sz="4400" b="1" dirty="0" err="1" smtClean="0">
                <a:solidFill>
                  <a:srgbClr val="1D1D1B"/>
                </a:solidFill>
                <a:latin typeface="Arial" panose="020B0604020202020204" pitchFamily="34" charset="0"/>
                <a:cs typeface="Arial" panose="020B0604020202020204" pitchFamily="34" charset="0"/>
              </a:rPr>
              <a:t>Điểm</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giống</a:t>
            </a:r>
            <a:endParaRPr lang="en-US" sz="4400" b="1" dirty="0">
              <a:solidFill>
                <a:srgbClr val="1D1D1B"/>
              </a:solidFill>
              <a:latin typeface="Arial" panose="020B0604020202020204" pitchFamily="34" charset="0"/>
              <a:cs typeface="Arial" panose="020B0604020202020204" pitchFamily="34" charset="0"/>
            </a:endParaRPr>
          </a:p>
        </p:txBody>
      </p:sp>
      <p:grpSp>
        <p:nvGrpSpPr>
          <p:cNvPr id="40" name="Group 39"/>
          <p:cNvGrpSpPr/>
          <p:nvPr/>
        </p:nvGrpSpPr>
        <p:grpSpPr>
          <a:xfrm>
            <a:off x="7720539" y="571616"/>
            <a:ext cx="10021053" cy="9143765"/>
            <a:chOff x="567938" y="571618"/>
            <a:chExt cx="10021053" cy="9143765"/>
          </a:xfrm>
        </p:grpSpPr>
        <p:grpSp>
          <p:nvGrpSpPr>
            <p:cNvPr id="3" name="Group 3"/>
            <p:cNvGrpSpPr/>
            <p:nvPr/>
          </p:nvGrpSpPr>
          <p:grpSpPr>
            <a:xfrm>
              <a:off x="567938" y="571618"/>
              <a:ext cx="10021053" cy="9143765"/>
              <a:chOff x="0" y="0"/>
              <a:chExt cx="5459771" cy="4981798"/>
            </a:xfrm>
          </p:grpSpPr>
          <p:sp>
            <p:nvSpPr>
              <p:cNvPr id="4" name="Freeform 4"/>
              <p:cNvSpPr/>
              <p:nvPr/>
            </p:nvSpPr>
            <p:spPr>
              <a:xfrm>
                <a:off x="0" y="0"/>
                <a:ext cx="5459771" cy="4981798"/>
              </a:xfrm>
              <a:custGeom>
                <a:avLst/>
                <a:gdLst/>
                <a:ahLst/>
                <a:cxnLst/>
                <a:rect l="l" t="t" r="r" b="b"/>
                <a:pathLst>
                  <a:path w="5459771" h="4981798">
                    <a:moveTo>
                      <a:pt x="5335311" y="4981798"/>
                    </a:moveTo>
                    <a:lnTo>
                      <a:pt x="124460" y="4981798"/>
                    </a:lnTo>
                    <a:cubicBezTo>
                      <a:pt x="55880" y="4981798"/>
                      <a:pt x="0" y="4925918"/>
                      <a:pt x="0" y="4857338"/>
                    </a:cubicBezTo>
                    <a:lnTo>
                      <a:pt x="0" y="124460"/>
                    </a:lnTo>
                    <a:cubicBezTo>
                      <a:pt x="0" y="55880"/>
                      <a:pt x="55880" y="0"/>
                      <a:pt x="124460" y="0"/>
                    </a:cubicBezTo>
                    <a:lnTo>
                      <a:pt x="5335311" y="0"/>
                    </a:lnTo>
                    <a:cubicBezTo>
                      <a:pt x="5403891" y="0"/>
                      <a:pt x="5459771" y="55880"/>
                      <a:pt x="5459771" y="124460"/>
                    </a:cubicBezTo>
                    <a:lnTo>
                      <a:pt x="5459771" y="4857338"/>
                    </a:lnTo>
                    <a:cubicBezTo>
                      <a:pt x="5459771" y="4925918"/>
                      <a:pt x="5403891" y="4981798"/>
                      <a:pt x="5335311" y="4981798"/>
                    </a:cubicBezTo>
                    <a:close/>
                  </a:path>
                </a:pathLst>
              </a:custGeom>
              <a:solidFill>
                <a:srgbClr val="FAF9F5"/>
              </a:solidFill>
            </p:spPr>
          </p:sp>
        </p:grpSp>
        <p:grpSp>
          <p:nvGrpSpPr>
            <p:cNvPr id="5" name="Group 5"/>
            <p:cNvGrpSpPr/>
            <p:nvPr/>
          </p:nvGrpSpPr>
          <p:grpSpPr>
            <a:xfrm>
              <a:off x="663188" y="1657232"/>
              <a:ext cx="9830553" cy="7962900"/>
              <a:chOff x="0" y="0"/>
              <a:chExt cx="5355981" cy="4338427"/>
            </a:xfrm>
          </p:grpSpPr>
          <p:sp>
            <p:nvSpPr>
              <p:cNvPr id="6" name="Freeform 6"/>
              <p:cNvSpPr/>
              <p:nvPr/>
            </p:nvSpPr>
            <p:spPr>
              <a:xfrm>
                <a:off x="0" y="0"/>
                <a:ext cx="5355981" cy="4338427"/>
              </a:xfrm>
              <a:custGeom>
                <a:avLst/>
                <a:gdLst/>
                <a:ahLst/>
                <a:cxnLst/>
                <a:rect l="l" t="t" r="r" b="b"/>
                <a:pathLst>
                  <a:path w="5355981" h="4338427">
                    <a:moveTo>
                      <a:pt x="5231521" y="4338427"/>
                    </a:moveTo>
                    <a:lnTo>
                      <a:pt x="124460" y="4338427"/>
                    </a:lnTo>
                    <a:cubicBezTo>
                      <a:pt x="55880" y="4338427"/>
                      <a:pt x="0" y="4282548"/>
                      <a:pt x="0" y="4213968"/>
                    </a:cubicBezTo>
                    <a:lnTo>
                      <a:pt x="0" y="124460"/>
                    </a:lnTo>
                    <a:cubicBezTo>
                      <a:pt x="0" y="55880"/>
                      <a:pt x="55880" y="0"/>
                      <a:pt x="124460" y="0"/>
                    </a:cubicBezTo>
                    <a:lnTo>
                      <a:pt x="5231521" y="0"/>
                    </a:lnTo>
                    <a:cubicBezTo>
                      <a:pt x="5300101" y="0"/>
                      <a:pt x="5355981" y="55880"/>
                      <a:pt x="5355981" y="124460"/>
                    </a:cubicBezTo>
                    <a:lnTo>
                      <a:pt x="5355981" y="4213968"/>
                    </a:lnTo>
                    <a:cubicBezTo>
                      <a:pt x="5355981" y="4282548"/>
                      <a:pt x="5300101" y="4338427"/>
                      <a:pt x="5231521" y="4338427"/>
                    </a:cubicBezTo>
                    <a:close/>
                  </a:path>
                </a:pathLst>
              </a:custGeom>
              <a:solidFill>
                <a:srgbClr val="EFBF6E"/>
              </a:solidFill>
            </p:spPr>
          </p:sp>
        </p:grpSp>
        <p:grpSp>
          <p:nvGrpSpPr>
            <p:cNvPr id="7" name="Group 7"/>
            <p:cNvGrpSpPr/>
            <p:nvPr/>
          </p:nvGrpSpPr>
          <p:grpSpPr>
            <a:xfrm>
              <a:off x="9158909" y="919065"/>
              <a:ext cx="400915" cy="400915"/>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9" name="Group 9"/>
            <p:cNvGrpSpPr/>
            <p:nvPr/>
          </p:nvGrpSpPr>
          <p:grpSpPr>
            <a:xfrm>
              <a:off x="8501559" y="919065"/>
              <a:ext cx="400915" cy="400915"/>
              <a:chOff x="0" y="0"/>
              <a:chExt cx="660400" cy="660400"/>
            </a:xfrm>
          </p:grpSpPr>
          <p:sp>
            <p:nvSpPr>
              <p:cNvPr id="10" name="Freeform 1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1" name="Group 11"/>
            <p:cNvGrpSpPr/>
            <p:nvPr/>
          </p:nvGrpSpPr>
          <p:grpSpPr>
            <a:xfrm>
              <a:off x="9813198" y="919065"/>
              <a:ext cx="400915" cy="400915"/>
              <a:chOff x="0" y="0"/>
              <a:chExt cx="660400" cy="660400"/>
            </a:xfrm>
          </p:grpSpPr>
          <p:sp>
            <p:nvSpPr>
              <p:cNvPr id="12" name="Freeform 1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3" name="Group 13"/>
            <p:cNvGrpSpPr/>
            <p:nvPr/>
          </p:nvGrpSpPr>
          <p:grpSpPr>
            <a:xfrm>
              <a:off x="945877" y="1942980"/>
              <a:ext cx="9265175" cy="3147635"/>
              <a:chOff x="0" y="-1"/>
              <a:chExt cx="5047946" cy="1714927"/>
            </a:xfrm>
          </p:grpSpPr>
          <p:sp>
            <p:nvSpPr>
              <p:cNvPr id="14" name="Freeform 14"/>
              <p:cNvSpPr/>
              <p:nvPr/>
            </p:nvSpPr>
            <p:spPr>
              <a:xfrm>
                <a:off x="0" y="-1"/>
                <a:ext cx="5047946" cy="1714927"/>
              </a:xfrm>
              <a:custGeom>
                <a:avLst/>
                <a:gdLst/>
                <a:ahLst/>
                <a:cxnLst/>
                <a:rect l="l" t="t" r="r" b="b"/>
                <a:pathLst>
                  <a:path w="5047946" h="1637117">
                    <a:moveTo>
                      <a:pt x="4923486" y="1637117"/>
                    </a:moveTo>
                    <a:lnTo>
                      <a:pt x="124460" y="1637117"/>
                    </a:lnTo>
                    <a:cubicBezTo>
                      <a:pt x="55880" y="1637117"/>
                      <a:pt x="0" y="1581236"/>
                      <a:pt x="0" y="1512657"/>
                    </a:cubicBezTo>
                    <a:lnTo>
                      <a:pt x="0" y="124460"/>
                    </a:lnTo>
                    <a:cubicBezTo>
                      <a:pt x="0" y="55880"/>
                      <a:pt x="55880" y="0"/>
                      <a:pt x="124460" y="0"/>
                    </a:cubicBezTo>
                    <a:lnTo>
                      <a:pt x="4923486" y="0"/>
                    </a:lnTo>
                    <a:cubicBezTo>
                      <a:pt x="4992066" y="0"/>
                      <a:pt x="5047946" y="55880"/>
                      <a:pt x="5047946" y="124460"/>
                    </a:cubicBezTo>
                    <a:lnTo>
                      <a:pt x="5047946" y="1512657"/>
                    </a:lnTo>
                    <a:cubicBezTo>
                      <a:pt x="5047946" y="1581237"/>
                      <a:pt x="4992066" y="1637117"/>
                      <a:pt x="4923486" y="1637117"/>
                    </a:cubicBezTo>
                    <a:close/>
                  </a:path>
                </a:pathLst>
              </a:custGeom>
              <a:solidFill>
                <a:srgbClr val="FAF9F5"/>
              </a:solidFill>
            </p:spPr>
          </p:sp>
        </p:grpSp>
        <p:grpSp>
          <p:nvGrpSpPr>
            <p:cNvPr id="38" name="Group 38"/>
            <p:cNvGrpSpPr/>
            <p:nvPr/>
          </p:nvGrpSpPr>
          <p:grpSpPr>
            <a:xfrm>
              <a:off x="945877" y="5519418"/>
              <a:ext cx="9265175" cy="3814964"/>
              <a:chOff x="0" y="158106"/>
              <a:chExt cx="5047946" cy="2078507"/>
            </a:xfrm>
          </p:grpSpPr>
          <p:sp>
            <p:nvSpPr>
              <p:cNvPr id="39" name="Freeform 39"/>
              <p:cNvSpPr/>
              <p:nvPr/>
            </p:nvSpPr>
            <p:spPr>
              <a:xfrm>
                <a:off x="0" y="158106"/>
                <a:ext cx="5047946" cy="2078507"/>
              </a:xfrm>
              <a:custGeom>
                <a:avLst/>
                <a:gdLst/>
                <a:ahLst/>
                <a:cxnLst/>
                <a:rect l="l" t="t" r="r" b="b"/>
                <a:pathLst>
                  <a:path w="5047946" h="2236613">
                    <a:moveTo>
                      <a:pt x="4923486" y="2236613"/>
                    </a:moveTo>
                    <a:lnTo>
                      <a:pt x="124460" y="2236613"/>
                    </a:lnTo>
                    <a:cubicBezTo>
                      <a:pt x="55880" y="2236613"/>
                      <a:pt x="0" y="2180733"/>
                      <a:pt x="0" y="2112153"/>
                    </a:cubicBezTo>
                    <a:lnTo>
                      <a:pt x="0" y="124460"/>
                    </a:lnTo>
                    <a:cubicBezTo>
                      <a:pt x="0" y="55880"/>
                      <a:pt x="55880" y="0"/>
                      <a:pt x="124460" y="0"/>
                    </a:cubicBezTo>
                    <a:lnTo>
                      <a:pt x="4923486" y="0"/>
                    </a:lnTo>
                    <a:cubicBezTo>
                      <a:pt x="4992066" y="0"/>
                      <a:pt x="5047946" y="55880"/>
                      <a:pt x="5047946" y="124460"/>
                    </a:cubicBezTo>
                    <a:lnTo>
                      <a:pt x="5047946" y="2112153"/>
                    </a:lnTo>
                    <a:cubicBezTo>
                      <a:pt x="5047946" y="2180733"/>
                      <a:pt x="4992066" y="2236613"/>
                      <a:pt x="4923486" y="2236613"/>
                    </a:cubicBezTo>
                    <a:close/>
                  </a:path>
                </a:pathLst>
              </a:custGeom>
              <a:solidFill>
                <a:srgbClr val="FAF9F5"/>
              </a:solidFill>
            </p:spPr>
          </p:sp>
        </p:grpSp>
      </p:grpSp>
      <p:sp>
        <p:nvSpPr>
          <p:cNvPr id="42" name="TextBox 30"/>
          <p:cNvSpPr txBox="1"/>
          <p:nvPr/>
        </p:nvSpPr>
        <p:spPr>
          <a:xfrm>
            <a:off x="8553466" y="988430"/>
            <a:ext cx="3570349" cy="445828"/>
          </a:xfrm>
          <a:prstGeom prst="rect">
            <a:avLst/>
          </a:prstGeom>
        </p:spPr>
        <p:txBody>
          <a:bodyPr wrap="square" lIns="0" tIns="0" rIns="0" bIns="0" rtlCol="0" anchor="t">
            <a:spAutoFit/>
          </a:bodyPr>
          <a:lstStyle/>
          <a:p>
            <a:pPr>
              <a:lnSpc>
                <a:spcPts val="3300"/>
              </a:lnSpc>
            </a:pPr>
            <a:r>
              <a:rPr lang="en-US" sz="4400" b="1" dirty="0" err="1" smtClean="0">
                <a:solidFill>
                  <a:srgbClr val="1D1D1B"/>
                </a:solidFill>
                <a:latin typeface="Arial" panose="020B0604020202020204" pitchFamily="34" charset="0"/>
                <a:cs typeface="Arial" panose="020B0604020202020204" pitchFamily="34" charset="0"/>
              </a:rPr>
              <a:t>Điểm</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khác</a:t>
            </a:r>
            <a:endParaRPr lang="en-US" sz="4400" b="1" dirty="0">
              <a:solidFill>
                <a:srgbClr val="1D1D1B"/>
              </a:solidFill>
              <a:latin typeface="Arial" panose="020B0604020202020204" pitchFamily="34" charset="0"/>
              <a:cs typeface="Arial" panose="020B0604020202020204" pitchFamily="34" charset="0"/>
            </a:endParaRPr>
          </a:p>
        </p:txBody>
      </p:sp>
      <p:sp>
        <p:nvSpPr>
          <p:cNvPr id="43" name="Rectangle 42"/>
          <p:cNvSpPr/>
          <p:nvPr/>
        </p:nvSpPr>
        <p:spPr>
          <a:xfrm>
            <a:off x="1313272" y="2814614"/>
            <a:ext cx="5454835" cy="2123658"/>
          </a:xfrm>
          <a:prstGeom prst="rect">
            <a:avLst/>
          </a:prstGeom>
        </p:spPr>
        <p:txBody>
          <a:bodyPr wrap="square">
            <a:spAutoFit/>
          </a:bodyPr>
          <a:lstStyle/>
          <a:p>
            <a:pPr algn="just">
              <a:lnSpc>
                <a:spcPct val="150000"/>
              </a:lnSpc>
            </a:pPr>
            <a:r>
              <a:rPr lang="en-US" sz="4400" dirty="0" err="1" smtClean="0">
                <a:latin typeface="Arial" panose="020B0604020202020204" pitchFamily="34" charset="0"/>
                <a:cs typeface="Arial" panose="020B0604020202020204" pitchFamily="34" charset="0"/>
              </a:rPr>
              <a:t>Mỗi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câu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lệnh</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đều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gõ</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dòng</a:t>
            </a:r>
            <a:r>
              <a:rPr lang="en-US" sz="4400" dirty="0">
                <a:latin typeface="Arial" panose="020B0604020202020204" pitchFamily="34" charset="0"/>
                <a:cs typeface="Arial" panose="020B0604020202020204" pitchFamily="34" charset="0"/>
              </a:rPr>
              <a:t>.</a:t>
            </a: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8477" y="6398150"/>
            <a:ext cx="4833738" cy="1957970"/>
          </a:xfrm>
          <a:prstGeom prst="rect">
            <a:avLst/>
          </a:prstGeom>
          <a:ln>
            <a:noFill/>
          </a:ln>
          <a:effectLst>
            <a:outerShdw blurRad="190500" algn="tl" rotWithShape="0">
              <a:srgbClr val="000000">
                <a:alpha val="70000"/>
              </a:srgbClr>
            </a:outerShdw>
          </a:effectLst>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8477" y="5314598"/>
            <a:ext cx="4833738" cy="797801"/>
          </a:xfrm>
          <a:prstGeom prst="rect">
            <a:avLst/>
          </a:prstGeom>
          <a:ln>
            <a:noFill/>
          </a:ln>
          <a:effectLst>
            <a:outerShdw blurRad="190500" algn="tl" rotWithShape="0">
              <a:srgbClr val="000000">
                <a:alpha val="70000"/>
              </a:srgbClr>
            </a:outerShdw>
          </a:effectLst>
        </p:spPr>
      </p:pic>
      <p:sp>
        <p:nvSpPr>
          <p:cNvPr id="46" name="Rectangle 45"/>
          <p:cNvSpPr/>
          <p:nvPr/>
        </p:nvSpPr>
        <p:spPr>
          <a:xfrm>
            <a:off x="8548386" y="1942978"/>
            <a:ext cx="8355198" cy="3139321"/>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Ở </a:t>
            </a:r>
            <a:r>
              <a:rPr lang="en-US" sz="4400" dirty="0" err="1">
                <a:latin typeface="Arial" panose="020B0604020202020204" pitchFamily="34" charset="0"/>
                <a:cs typeface="Arial" panose="020B0604020202020204" pitchFamily="34" charset="0"/>
              </a:rPr>
              <a:t>chế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gõ</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lệnh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gõ</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lệnh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phím</a:t>
            </a:r>
            <a:r>
              <a:rPr lang="en-US" sz="4400" dirty="0">
                <a:latin typeface="Arial" panose="020B0604020202020204" pitchFamily="34" charset="0"/>
                <a:cs typeface="Arial" panose="020B0604020202020204" pitchFamily="34" charset="0"/>
              </a:rPr>
              <a:t> Enter </a:t>
            </a:r>
            <a:r>
              <a:rPr lang="en-US" sz="4400" dirty="0" err="1">
                <a:latin typeface="Arial" panose="020B0604020202020204" pitchFamily="34" charset="0"/>
                <a:cs typeface="Arial" panose="020B0604020202020204" pitchFamily="34" charset="0"/>
              </a:rPr>
              <a:t>sẽ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chạy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ngay</a:t>
            </a:r>
            <a:r>
              <a:rPr lang="en-US" sz="4400" dirty="0">
                <a:latin typeface="Arial" panose="020B0604020202020204" pitchFamily="34" charset="0"/>
                <a:cs typeface="Arial" panose="020B0604020202020204" pitchFamily="34" charset="0"/>
              </a:rPr>
              <a:t>.</a:t>
            </a:r>
          </a:p>
        </p:txBody>
      </p:sp>
      <p:sp>
        <p:nvSpPr>
          <p:cNvPr id="47" name="Rectangle 46"/>
          <p:cNvSpPr/>
          <p:nvPr/>
        </p:nvSpPr>
        <p:spPr>
          <a:xfrm>
            <a:off x="8477244" y="5766258"/>
            <a:ext cx="8689012"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Ở chế độ soạn thảo chương trình, gõ nhiều lệnh trong một tệp và thực hiện chạy một lần.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13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ppt_w</p:attrName>
                                        </p:attrNameLst>
                                      </p:cBhvr>
                                      <p:tavLst>
                                        <p:tav tm="0">
                                          <p:val>
                                            <p:fltVal val="0"/>
                                          </p:val>
                                        </p:tav>
                                        <p:tav tm="100000">
                                          <p:val>
                                            <p:strVal val="#ppt_w"/>
                                          </p:val>
                                        </p:tav>
                                      </p:tavLst>
                                    </p:anim>
                                    <p:anim calcmode="lin" valueType="num">
                                      <p:cBhvr>
                                        <p:cTn id="17" dur="500" fill="hold"/>
                                        <p:tgtEl>
                                          <p:spTgt spid="4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arn(inVertical)">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2" grpId="0"/>
      <p:bldP spid="43"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0" name="Group 30"/>
          <p:cNvGrpSpPr/>
          <p:nvPr/>
        </p:nvGrpSpPr>
        <p:grpSpPr>
          <a:xfrm>
            <a:off x="16306800" y="723900"/>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5744699" y="723900"/>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6868900" y="723900"/>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42" name="TextBox 32"/>
          <p:cNvSpPr txBox="1"/>
          <p:nvPr/>
        </p:nvSpPr>
        <p:spPr>
          <a:xfrm>
            <a:off x="1295400" y="952174"/>
            <a:ext cx="8890006" cy="564257"/>
          </a:xfrm>
          <a:prstGeom prst="rect">
            <a:avLst/>
          </a:prstGeom>
        </p:spPr>
        <p:txBody>
          <a:bodyPr wrap="square" lIns="0" tIns="0" rIns="0" bIns="0" rtlCol="0" anchor="t">
            <a:spAutoFit/>
          </a:bodyPr>
          <a:lstStyle/>
          <a:p>
            <a:pPr algn="just">
              <a:lnSpc>
                <a:spcPts val="4440"/>
              </a:lnSpc>
            </a:pPr>
            <a:r>
              <a:rPr lang="en-US" sz="4800" b="1" dirty="0" smtClean="0">
                <a:solidFill>
                  <a:srgbClr val="C00000"/>
                </a:solidFill>
                <a:latin typeface="Arial" panose="020B0604020202020204" pitchFamily="34" charset="0"/>
                <a:cs typeface="Arial" panose="020B0604020202020204" pitchFamily="34" charset="0"/>
              </a:rPr>
              <a:t>3. </a:t>
            </a:r>
            <a:r>
              <a:rPr lang="en-US" sz="4800" b="1" dirty="0" err="1" smtClean="0">
                <a:solidFill>
                  <a:srgbClr val="C00000"/>
                </a:solidFill>
                <a:latin typeface="Arial" panose="020B0604020202020204" pitchFamily="34" charset="0"/>
                <a:cs typeface="Arial" panose="020B0604020202020204" pitchFamily="34" charset="0"/>
              </a:rPr>
              <a:t>Một</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số</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lệnh</a:t>
            </a:r>
            <a:r>
              <a:rPr lang="en-US" sz="4800" b="1" dirty="0" smtClean="0">
                <a:solidFill>
                  <a:srgbClr val="C00000"/>
                </a:solidFill>
                <a:latin typeface="Arial" panose="020B0604020202020204" pitchFamily="34" charset="0"/>
                <a:cs typeface="Arial" panose="020B0604020202020204" pitchFamily="34" charset="0"/>
              </a:rPr>
              <a:t> Python </a:t>
            </a:r>
            <a:r>
              <a:rPr lang="en-US" sz="4800" b="1" dirty="0" err="1" smtClean="0">
                <a:solidFill>
                  <a:srgbClr val="C00000"/>
                </a:solidFill>
                <a:latin typeface="Arial" panose="020B0604020202020204" pitchFamily="34" charset="0"/>
                <a:cs typeface="Arial" panose="020B0604020202020204" pitchFamily="34" charset="0"/>
              </a:rPr>
              <a:t>đầu</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tiên</a:t>
            </a:r>
            <a:endParaRPr lang="en-US" sz="4800" b="1" dirty="0">
              <a:solidFill>
                <a:srgbClr val="C0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750111"/>
            <a:ext cx="2019300" cy="2019300"/>
          </a:xfrm>
          <a:prstGeom prst="rect">
            <a:avLst/>
          </a:prstGeom>
        </p:spPr>
      </p:pic>
      <p:sp>
        <p:nvSpPr>
          <p:cNvPr id="44" name="TextBox 43"/>
          <p:cNvSpPr txBox="1"/>
          <p:nvPr/>
        </p:nvSpPr>
        <p:spPr>
          <a:xfrm>
            <a:off x="3060700" y="1764880"/>
            <a:ext cx="13764684" cy="2123658"/>
          </a:xfrm>
          <a:prstGeom prst="rect">
            <a:avLst/>
          </a:prstGeom>
          <a:noFill/>
        </p:spPr>
        <p:txBody>
          <a:bodyPr wrap="square" rtlCol="0">
            <a:spAutoFit/>
          </a:bodyPr>
          <a:lstStyle/>
          <a:p>
            <a:pPr algn="just">
              <a:lnSpc>
                <a:spcPct val="150000"/>
              </a:lnSpc>
            </a:pPr>
            <a:r>
              <a:rPr lang="en-US" sz="4400" i="1" dirty="0" err="1" smtClean="0">
                <a:solidFill>
                  <a:srgbClr val="002060"/>
                </a:solidFill>
                <a:latin typeface="Arial" panose="020B0604020202020204" pitchFamily="34" charset="0"/>
                <a:cs typeface="Arial" panose="020B0604020202020204" pitchFamily="34" charset="0"/>
              </a:rPr>
              <a:t>Em</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hãy</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quan</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sát</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một</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số</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lệnh</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trong</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chế</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độ</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gõ</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trực</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tiếp</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để</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biết</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chức</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năng</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của</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các</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lệnh</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này</a:t>
            </a:r>
            <a:r>
              <a:rPr lang="en-US" sz="4400" i="1" dirty="0" smtClean="0">
                <a:solidFill>
                  <a:srgbClr val="002060"/>
                </a:solidFill>
                <a:latin typeface="Arial" panose="020B0604020202020204" pitchFamily="34" charset="0"/>
                <a:cs typeface="Arial" panose="020B0604020202020204" pitchFamily="34" charset="0"/>
              </a:rPr>
              <a:t>.</a:t>
            </a:r>
            <a:endParaRPr lang="en-US" sz="4400" i="1" dirty="0">
              <a:solidFill>
                <a:srgbClr val="002060"/>
              </a:solidFill>
              <a:latin typeface="Arial" panose="020B0604020202020204" pitchFamily="34" charset="0"/>
              <a:cs typeface="Arial" panose="020B0604020202020204" pitchFamily="34" charset="0"/>
            </a:endParaRPr>
          </a:p>
        </p:txBody>
      </p:sp>
      <p:sp>
        <p:nvSpPr>
          <p:cNvPr id="45" name="TextBox 44"/>
          <p:cNvSpPr txBox="1"/>
          <p:nvPr/>
        </p:nvSpPr>
        <p:spPr>
          <a:xfrm>
            <a:off x="1337310" y="4170024"/>
            <a:ext cx="7125758"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Ví</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dụ</a:t>
            </a:r>
            <a:r>
              <a:rPr lang="en-US" sz="4400" b="1" dirty="0" smtClean="0">
                <a:solidFill>
                  <a:schemeClr val="accent6">
                    <a:lumMod val="75000"/>
                  </a:schemeClr>
                </a:solidFill>
                <a:latin typeface="Arial" panose="020B0604020202020204" pitchFamily="34" charset="0"/>
                <a:cs typeface="Arial" panose="020B0604020202020204" pitchFamily="34" charset="0"/>
              </a:rPr>
              <a:t> 1.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lệnh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đầu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tiên</a:t>
            </a:r>
            <a:endParaRPr lang="en-US" sz="4400" b="1" dirty="0">
              <a:latin typeface="Arial" panose="020B0604020202020204" pitchFamily="34" charset="0"/>
              <a:cs typeface="Arial" panose="020B0604020202020204" pitchFamily="34" charset="0"/>
            </a:endParaRPr>
          </a:p>
        </p:txBody>
      </p:sp>
      <p:grpSp>
        <p:nvGrpSpPr>
          <p:cNvPr id="67" name="Group 66"/>
          <p:cNvGrpSpPr/>
          <p:nvPr/>
        </p:nvGrpSpPr>
        <p:grpSpPr>
          <a:xfrm>
            <a:off x="1158243" y="5226730"/>
            <a:ext cx="10064747" cy="4456874"/>
            <a:chOff x="1158243" y="5226730"/>
            <a:chExt cx="10064747" cy="4456874"/>
          </a:xfrm>
        </p:grpSpPr>
        <p:sp>
          <p:nvSpPr>
            <p:cNvPr id="50" name="TextBox 49"/>
            <p:cNvSpPr txBox="1"/>
            <p:nvPr/>
          </p:nvSpPr>
          <p:spPr>
            <a:xfrm>
              <a:off x="1337310" y="8164891"/>
              <a:ext cx="9885680"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solidFill>
                    <a:srgbClr val="00B050"/>
                  </a:solidFill>
                  <a:latin typeface="Courier New" panose="02070309020205020404" pitchFamily="49" charset="0"/>
                  <a:cs typeface="Courier New" panose="02070309020205020404" pitchFamily="49" charset="0"/>
                </a:rPr>
                <a:t>“</a:t>
              </a:r>
              <a:r>
                <a:rPr lang="en-US" sz="4400" b="1" dirty="0" err="1" smtClean="0">
                  <a:solidFill>
                    <a:srgbClr val="00B050"/>
                  </a:solidFill>
                  <a:latin typeface="Courier New" panose="02070309020205020404" pitchFamily="49" charset="0"/>
                  <a:cs typeface="Courier New" panose="02070309020205020404" pitchFamily="49" charset="0"/>
                </a:rPr>
                <a:t>học</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sinh</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lớp</a:t>
              </a:r>
              <a:r>
                <a:rPr lang="en-US" sz="4400" b="1" dirty="0" smtClean="0">
                  <a:solidFill>
                    <a:srgbClr val="00B050"/>
                  </a:solidFill>
                  <a:latin typeface="Courier New" panose="02070309020205020404" pitchFamily="49" charset="0"/>
                  <a:cs typeface="Courier New" panose="02070309020205020404" pitchFamily="49" charset="0"/>
                </a:rPr>
                <a:t> 10”</a:t>
              </a:r>
              <a:endParaRPr lang="en-US" sz="4400" b="1" dirty="0">
                <a:solidFill>
                  <a:srgbClr val="00B050"/>
                </a:solidFill>
                <a:latin typeface="Courier New" panose="02070309020205020404" pitchFamily="49" charset="0"/>
                <a:cs typeface="Courier New" panose="02070309020205020404" pitchFamily="49" charset="0"/>
              </a:endParaRPr>
            </a:p>
          </p:txBody>
        </p:sp>
        <p:grpSp>
          <p:nvGrpSpPr>
            <p:cNvPr id="52" name="Group 51"/>
            <p:cNvGrpSpPr/>
            <p:nvPr/>
          </p:nvGrpSpPr>
          <p:grpSpPr>
            <a:xfrm>
              <a:off x="1158243" y="5226730"/>
              <a:ext cx="6290887" cy="4456874"/>
              <a:chOff x="1158243" y="5226730"/>
              <a:chExt cx="6290887" cy="4456874"/>
            </a:xfrm>
          </p:grpSpPr>
          <p:sp>
            <p:nvSpPr>
              <p:cNvPr id="46" name="TextBox 45"/>
              <p:cNvSpPr txBox="1"/>
              <p:nvPr/>
            </p:nvSpPr>
            <p:spPr>
              <a:xfrm>
                <a:off x="1315720" y="5226730"/>
                <a:ext cx="2114550"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latin typeface="Courier New" panose="02070309020205020404" pitchFamily="49" charset="0"/>
                    <a:cs typeface="Courier New" panose="02070309020205020404" pitchFamily="49" charset="0"/>
                  </a:rPr>
                  <a:t>5</a:t>
                </a:r>
                <a:endParaRPr lang="en-US" sz="4400" b="1" dirty="0">
                  <a:latin typeface="Courier New" panose="02070309020205020404" pitchFamily="49" charset="0"/>
                  <a:cs typeface="Courier New" panose="02070309020205020404" pitchFamily="49" charset="0"/>
                </a:endParaRPr>
              </a:p>
            </p:txBody>
          </p:sp>
          <p:sp>
            <p:nvSpPr>
              <p:cNvPr id="47" name="TextBox 46"/>
              <p:cNvSpPr txBox="1"/>
              <p:nvPr/>
            </p:nvSpPr>
            <p:spPr>
              <a:xfrm>
                <a:off x="1315720" y="5925575"/>
                <a:ext cx="777981" cy="769441"/>
              </a:xfrm>
              <a:prstGeom prst="rect">
                <a:avLst/>
              </a:prstGeom>
              <a:noFill/>
            </p:spPr>
            <p:txBody>
              <a:bodyPr wrap="square" rtlCol="0">
                <a:spAutoFit/>
              </a:bodyPr>
              <a:lstStyle/>
              <a:p>
                <a:r>
                  <a:rPr lang="en-US" sz="4400" b="1" dirty="0" smtClean="0">
                    <a:solidFill>
                      <a:schemeClr val="accent4">
                        <a:lumMod val="50000"/>
                      </a:schemeClr>
                    </a:solidFill>
                    <a:latin typeface="Courier New" panose="02070309020205020404" pitchFamily="49" charset="0"/>
                    <a:cs typeface="Courier New" panose="02070309020205020404" pitchFamily="49" charset="0"/>
                  </a:rPr>
                  <a:t>5</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sp>
            <p:nvSpPr>
              <p:cNvPr id="48" name="TextBox 47"/>
              <p:cNvSpPr txBox="1"/>
              <p:nvPr/>
            </p:nvSpPr>
            <p:spPr>
              <a:xfrm>
                <a:off x="1337310" y="6654196"/>
                <a:ext cx="2724150"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latin typeface="Courier New" panose="02070309020205020404" pitchFamily="49" charset="0"/>
                    <a:cs typeface="Courier New" panose="02070309020205020404" pitchFamily="49" charset="0"/>
                  </a:rPr>
                  <a:t>2.6</a:t>
                </a:r>
                <a:endParaRPr lang="en-US" sz="4400" b="1" dirty="0">
                  <a:latin typeface="Courier New" panose="02070309020205020404" pitchFamily="49" charset="0"/>
                  <a:cs typeface="Courier New" panose="02070309020205020404" pitchFamily="49" charset="0"/>
                </a:endParaRPr>
              </a:p>
            </p:txBody>
          </p:sp>
          <p:sp>
            <p:nvSpPr>
              <p:cNvPr id="49" name="TextBox 48"/>
              <p:cNvSpPr txBox="1"/>
              <p:nvPr/>
            </p:nvSpPr>
            <p:spPr>
              <a:xfrm>
                <a:off x="1337310" y="7436270"/>
                <a:ext cx="1733550" cy="769441"/>
              </a:xfrm>
              <a:prstGeom prst="rect">
                <a:avLst/>
              </a:prstGeom>
              <a:noFill/>
            </p:spPr>
            <p:txBody>
              <a:bodyPr wrap="square" rtlCol="0">
                <a:spAutoFit/>
              </a:bodyPr>
              <a:lstStyle/>
              <a:p>
                <a:r>
                  <a:rPr lang="en-US" sz="4400" b="1" dirty="0" smtClean="0">
                    <a:solidFill>
                      <a:schemeClr val="accent4">
                        <a:lumMod val="50000"/>
                      </a:schemeClr>
                    </a:solidFill>
                    <a:latin typeface="Courier New" panose="02070309020205020404" pitchFamily="49" charset="0"/>
                    <a:cs typeface="Courier New" panose="02070309020205020404" pitchFamily="49" charset="0"/>
                  </a:rPr>
                  <a:t>2.6</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sp>
            <p:nvSpPr>
              <p:cNvPr id="51" name="TextBox 50"/>
              <p:cNvSpPr txBox="1"/>
              <p:nvPr/>
            </p:nvSpPr>
            <p:spPr>
              <a:xfrm>
                <a:off x="1158243" y="8914163"/>
                <a:ext cx="6290887" cy="769441"/>
              </a:xfrm>
              <a:prstGeom prst="rect">
                <a:avLst/>
              </a:prstGeom>
              <a:noFill/>
            </p:spPr>
            <p:txBody>
              <a:bodyPr wrap="square" rtlCol="0">
                <a:spAutoFit/>
              </a:bodyPr>
              <a:lstStyle/>
              <a:p>
                <a:r>
                  <a:rPr lang="en-US" sz="4400" b="1" dirty="0" smtClean="0">
                    <a:solidFill>
                      <a:schemeClr val="accent4">
                        <a:lumMod val="50000"/>
                      </a:schemeClr>
                    </a:solidFill>
                    <a:latin typeface="Courier New" panose="02070309020205020404" pitchFamily="49" charset="0"/>
                    <a:cs typeface="Courier New" panose="02070309020205020404" pitchFamily="49" charset="0"/>
                  </a:rPr>
                  <a:t>‘</a:t>
                </a:r>
                <a:r>
                  <a:rPr lang="en-US" sz="4400" b="1" dirty="0" err="1" smtClean="0">
                    <a:solidFill>
                      <a:schemeClr val="accent4">
                        <a:lumMod val="50000"/>
                      </a:schemeClr>
                    </a:solidFill>
                    <a:latin typeface="Courier New" panose="02070309020205020404" pitchFamily="49" charset="0"/>
                    <a:cs typeface="Courier New" panose="02070309020205020404" pitchFamily="49" charset="0"/>
                  </a:rPr>
                  <a:t>học</a:t>
                </a:r>
                <a:r>
                  <a:rPr lang="en-US" sz="4400" b="1" dirty="0" smtClean="0">
                    <a:solidFill>
                      <a:schemeClr val="accent4">
                        <a:lumMod val="50000"/>
                      </a:schemeClr>
                    </a:solidFill>
                    <a:latin typeface="Courier New" panose="02070309020205020404" pitchFamily="49" charset="0"/>
                    <a:cs typeface="Courier New" panose="02070309020205020404" pitchFamily="49" charset="0"/>
                  </a:rPr>
                  <a:t> </a:t>
                </a:r>
                <a:r>
                  <a:rPr lang="en-US" sz="4400" b="1" dirty="0" err="1" smtClean="0">
                    <a:solidFill>
                      <a:schemeClr val="accent4">
                        <a:lumMod val="50000"/>
                      </a:schemeClr>
                    </a:solidFill>
                    <a:latin typeface="Courier New" panose="02070309020205020404" pitchFamily="49" charset="0"/>
                    <a:cs typeface="Courier New" panose="02070309020205020404" pitchFamily="49" charset="0"/>
                  </a:rPr>
                  <a:t>sinh</a:t>
                </a:r>
                <a:r>
                  <a:rPr lang="en-US" sz="4400" b="1" dirty="0" smtClean="0">
                    <a:solidFill>
                      <a:schemeClr val="accent4">
                        <a:lumMod val="50000"/>
                      </a:schemeClr>
                    </a:solidFill>
                    <a:latin typeface="Courier New" panose="02070309020205020404" pitchFamily="49" charset="0"/>
                    <a:cs typeface="Courier New" panose="02070309020205020404" pitchFamily="49" charset="0"/>
                  </a:rPr>
                  <a:t> </a:t>
                </a:r>
                <a:r>
                  <a:rPr lang="en-US" sz="4400" b="1" dirty="0" err="1" smtClean="0">
                    <a:solidFill>
                      <a:schemeClr val="accent4">
                        <a:lumMod val="50000"/>
                      </a:schemeClr>
                    </a:solidFill>
                    <a:latin typeface="Courier New" panose="02070309020205020404" pitchFamily="49" charset="0"/>
                    <a:cs typeface="Courier New" panose="02070309020205020404" pitchFamily="49" charset="0"/>
                  </a:rPr>
                  <a:t>lớp</a:t>
                </a:r>
                <a:r>
                  <a:rPr lang="en-US" sz="4400" b="1" dirty="0" smtClean="0">
                    <a:solidFill>
                      <a:schemeClr val="accent4">
                        <a:lumMod val="50000"/>
                      </a:schemeClr>
                    </a:solidFill>
                    <a:latin typeface="Courier New" panose="02070309020205020404" pitchFamily="49" charset="0"/>
                    <a:cs typeface="Courier New" panose="02070309020205020404" pitchFamily="49" charset="0"/>
                  </a:rPr>
                  <a:t> 10’</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grpSp>
      </p:grpSp>
      <p:cxnSp>
        <p:nvCxnSpPr>
          <p:cNvPr id="54" name="Straight Connector 53"/>
          <p:cNvCxnSpPr/>
          <p:nvPr/>
        </p:nvCxnSpPr>
        <p:spPr>
          <a:xfrm>
            <a:off x="1390354" y="5143500"/>
            <a:ext cx="155072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90354" y="9683604"/>
            <a:ext cx="155072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496849" y="8164891"/>
            <a:ext cx="6134735" cy="1015663"/>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Python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57" name="Rectangle 56"/>
          <p:cNvSpPr/>
          <p:nvPr/>
        </p:nvSpPr>
        <p:spPr>
          <a:xfrm>
            <a:off x="7364368" y="5344183"/>
            <a:ext cx="8542723"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Python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5. </a:t>
            </a:r>
          </a:p>
        </p:txBody>
      </p:sp>
      <p:cxnSp>
        <p:nvCxnSpPr>
          <p:cNvPr id="59" name="Straight Arrow Connector 58"/>
          <p:cNvCxnSpPr/>
          <p:nvPr/>
        </p:nvCxnSpPr>
        <p:spPr>
          <a:xfrm flipH="1">
            <a:off x="3430270" y="5611247"/>
            <a:ext cx="3635288" cy="7424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348439" y="6475914"/>
            <a:ext cx="8573181"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Python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2.6. </a:t>
            </a:r>
          </a:p>
        </p:txBody>
      </p:sp>
      <p:cxnSp>
        <p:nvCxnSpPr>
          <p:cNvPr id="61" name="Straight Arrow Connector 60"/>
          <p:cNvCxnSpPr/>
          <p:nvPr/>
        </p:nvCxnSpPr>
        <p:spPr>
          <a:xfrm flipH="1">
            <a:off x="3922759" y="6829857"/>
            <a:ext cx="3142799" cy="22517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8731543" y="8585077"/>
            <a:ext cx="1574806" cy="17529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191410"/>
      </p:ext>
    </p:extLst>
  </p:cSld>
  <p:clrMapOvr>
    <a:masterClrMapping/>
  </p:clrMapOvr>
  <mc:AlternateContent xmlns:mc="http://schemas.openxmlformats.org/markup-compatibility/2006" xmlns:p14="http://schemas.microsoft.com/office/powerpoint/2010/main">
    <mc:Choice Requires="p14">
      <p:transition spd="slow" p14:dur="8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0"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anim calcmode="lin" valueType="num">
                                      <p:cBhvr>
                                        <p:cTn id="38" dur="500" fill="hold"/>
                                        <p:tgtEl>
                                          <p:spTgt spid="59"/>
                                        </p:tgtEl>
                                        <p:attrNameLst>
                                          <p:attrName>ppt_x</p:attrName>
                                        </p:attrNameLst>
                                      </p:cBhvr>
                                      <p:tavLst>
                                        <p:tav tm="0">
                                          <p:val>
                                            <p:strVal val="#ppt_x"/>
                                          </p:val>
                                        </p:tav>
                                        <p:tav tm="100000">
                                          <p:val>
                                            <p:strVal val="#ppt_x"/>
                                          </p:val>
                                        </p:tav>
                                      </p:tavLst>
                                    </p:anim>
                                    <p:anim calcmode="lin" valueType="num">
                                      <p:cBhvr>
                                        <p:cTn id="39" dur="500" fill="hold"/>
                                        <p:tgtEl>
                                          <p:spTgt spid="5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anim calcmode="lin" valueType="num">
                                      <p:cBhvr>
                                        <p:cTn id="43" dur="500" fill="hold"/>
                                        <p:tgtEl>
                                          <p:spTgt spid="57"/>
                                        </p:tgtEl>
                                        <p:attrNameLst>
                                          <p:attrName>ppt_x</p:attrName>
                                        </p:attrNameLst>
                                      </p:cBhvr>
                                      <p:tavLst>
                                        <p:tav tm="0">
                                          <p:val>
                                            <p:strVal val="#ppt_x"/>
                                          </p:val>
                                        </p:tav>
                                        <p:tav tm="100000">
                                          <p:val>
                                            <p:strVal val="#ppt_x"/>
                                          </p:val>
                                        </p:tav>
                                      </p:tavLst>
                                    </p:anim>
                                    <p:anim calcmode="lin" valueType="num">
                                      <p:cBhvr>
                                        <p:cTn id="44"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strVal val="#ppt_x"/>
                                          </p:val>
                                        </p:tav>
                                        <p:tav tm="100000">
                                          <p:val>
                                            <p:strVal val="#ppt_x"/>
                                          </p:val>
                                        </p:tav>
                                      </p:tavLst>
                                    </p:anim>
                                    <p:anim calcmode="lin" valueType="num">
                                      <p:cBhvr>
                                        <p:cTn id="51" dur="500" fill="hold"/>
                                        <p:tgtEl>
                                          <p:spTgt spid="6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anim calcmode="lin" valueType="num">
                                      <p:cBhvr>
                                        <p:cTn id="55" dur="500" fill="hold"/>
                                        <p:tgtEl>
                                          <p:spTgt spid="60"/>
                                        </p:tgtEl>
                                        <p:attrNameLst>
                                          <p:attrName>ppt_x</p:attrName>
                                        </p:attrNameLst>
                                      </p:cBhvr>
                                      <p:tavLst>
                                        <p:tav tm="0">
                                          <p:val>
                                            <p:strVal val="#ppt_x"/>
                                          </p:val>
                                        </p:tav>
                                        <p:tav tm="100000">
                                          <p:val>
                                            <p:strVal val="#ppt_x"/>
                                          </p:val>
                                        </p:tav>
                                      </p:tavLst>
                                    </p:anim>
                                    <p:anim calcmode="lin" valueType="num">
                                      <p:cBhvr>
                                        <p:cTn id="56"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anim calcmode="lin" valueType="num">
                                      <p:cBhvr>
                                        <p:cTn id="62" dur="500" fill="hold"/>
                                        <p:tgtEl>
                                          <p:spTgt spid="66"/>
                                        </p:tgtEl>
                                        <p:attrNameLst>
                                          <p:attrName>ppt_x</p:attrName>
                                        </p:attrNameLst>
                                      </p:cBhvr>
                                      <p:tavLst>
                                        <p:tav tm="0">
                                          <p:val>
                                            <p:strVal val="#ppt_x"/>
                                          </p:val>
                                        </p:tav>
                                        <p:tav tm="100000">
                                          <p:val>
                                            <p:strVal val="#ppt_x"/>
                                          </p:val>
                                        </p:tav>
                                      </p:tavLst>
                                    </p:anim>
                                    <p:anim calcmode="lin" valueType="num">
                                      <p:cBhvr>
                                        <p:cTn id="63" dur="500" fill="hold"/>
                                        <p:tgtEl>
                                          <p:spTgt spid="6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anim calcmode="lin" valueType="num">
                                      <p:cBhvr>
                                        <p:cTn id="67" dur="500" fill="hold"/>
                                        <p:tgtEl>
                                          <p:spTgt spid="56"/>
                                        </p:tgtEl>
                                        <p:attrNameLst>
                                          <p:attrName>ppt_x</p:attrName>
                                        </p:attrNameLst>
                                      </p:cBhvr>
                                      <p:tavLst>
                                        <p:tav tm="0">
                                          <p:val>
                                            <p:strVal val="#ppt_x"/>
                                          </p:val>
                                        </p:tav>
                                        <p:tav tm="100000">
                                          <p:val>
                                            <p:strVal val="#ppt_x"/>
                                          </p:val>
                                        </p:tav>
                                      </p:tavLst>
                                    </p:anim>
                                    <p:anim calcmode="lin" valueType="num">
                                      <p:cBhvr>
                                        <p:cTn id="68"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56" grpId="0"/>
      <p:bldP spid="57"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0" name="Group 30"/>
          <p:cNvGrpSpPr/>
          <p:nvPr/>
        </p:nvGrpSpPr>
        <p:grpSpPr>
          <a:xfrm>
            <a:off x="16306800" y="723900"/>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5744699" y="723900"/>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6868900" y="723900"/>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42" name="TextBox 32"/>
          <p:cNvSpPr txBox="1"/>
          <p:nvPr/>
        </p:nvSpPr>
        <p:spPr>
          <a:xfrm>
            <a:off x="1295400" y="952174"/>
            <a:ext cx="8890006" cy="564257"/>
          </a:xfrm>
          <a:prstGeom prst="rect">
            <a:avLst/>
          </a:prstGeom>
        </p:spPr>
        <p:txBody>
          <a:bodyPr wrap="square" lIns="0" tIns="0" rIns="0" bIns="0" rtlCol="0" anchor="t">
            <a:spAutoFit/>
          </a:bodyPr>
          <a:lstStyle/>
          <a:p>
            <a:pPr algn="just">
              <a:lnSpc>
                <a:spcPts val="4440"/>
              </a:lnSpc>
            </a:pPr>
            <a:r>
              <a:rPr lang="en-US" sz="4800" b="1" dirty="0" smtClean="0">
                <a:solidFill>
                  <a:srgbClr val="C00000"/>
                </a:solidFill>
                <a:latin typeface="Arial" panose="020B0604020202020204" pitchFamily="34" charset="0"/>
                <a:cs typeface="Arial" panose="020B0604020202020204" pitchFamily="34" charset="0"/>
              </a:rPr>
              <a:t>3. </a:t>
            </a:r>
            <a:r>
              <a:rPr lang="en-US" sz="4800" b="1" dirty="0" err="1" smtClean="0">
                <a:solidFill>
                  <a:srgbClr val="C00000"/>
                </a:solidFill>
                <a:latin typeface="Arial" panose="020B0604020202020204" pitchFamily="34" charset="0"/>
                <a:cs typeface="Arial" panose="020B0604020202020204" pitchFamily="34" charset="0"/>
              </a:rPr>
              <a:t>Một</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số</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lệnh</a:t>
            </a:r>
            <a:r>
              <a:rPr lang="en-US" sz="4800" b="1" dirty="0" smtClean="0">
                <a:solidFill>
                  <a:srgbClr val="C00000"/>
                </a:solidFill>
                <a:latin typeface="Arial" panose="020B0604020202020204" pitchFamily="34" charset="0"/>
                <a:cs typeface="Arial" panose="020B0604020202020204" pitchFamily="34" charset="0"/>
              </a:rPr>
              <a:t> Python </a:t>
            </a:r>
            <a:r>
              <a:rPr lang="en-US" sz="4800" b="1" dirty="0" err="1" smtClean="0">
                <a:solidFill>
                  <a:srgbClr val="C00000"/>
                </a:solidFill>
                <a:latin typeface="Arial" panose="020B0604020202020204" pitchFamily="34" charset="0"/>
                <a:cs typeface="Arial" panose="020B0604020202020204" pitchFamily="34" charset="0"/>
              </a:rPr>
              <a:t>đầu</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tiên</a:t>
            </a:r>
            <a:endParaRPr lang="en-US" sz="4800" b="1" dirty="0">
              <a:solidFill>
                <a:srgbClr val="C0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750111"/>
            <a:ext cx="2019300" cy="2019300"/>
          </a:xfrm>
          <a:prstGeom prst="rect">
            <a:avLst/>
          </a:prstGeom>
        </p:spPr>
      </p:pic>
      <p:sp>
        <p:nvSpPr>
          <p:cNvPr id="44" name="TextBox 43"/>
          <p:cNvSpPr txBox="1"/>
          <p:nvPr/>
        </p:nvSpPr>
        <p:spPr>
          <a:xfrm>
            <a:off x="3060700" y="1764880"/>
            <a:ext cx="13764684" cy="2123658"/>
          </a:xfrm>
          <a:prstGeom prst="rect">
            <a:avLst/>
          </a:prstGeom>
          <a:noFill/>
        </p:spPr>
        <p:txBody>
          <a:bodyPr wrap="square" rtlCol="0">
            <a:spAutoFit/>
          </a:bodyPr>
          <a:lstStyle/>
          <a:p>
            <a:pPr algn="just">
              <a:lnSpc>
                <a:spcPct val="150000"/>
              </a:lnSpc>
            </a:pPr>
            <a:r>
              <a:rPr lang="en-US" sz="4400" i="1" dirty="0" err="1" smtClean="0">
                <a:solidFill>
                  <a:srgbClr val="002060"/>
                </a:solidFill>
                <a:latin typeface="Arial" panose="020B0604020202020204" pitchFamily="34" charset="0"/>
                <a:cs typeface="Arial" panose="020B0604020202020204" pitchFamily="34" charset="0"/>
              </a:rPr>
              <a:t>Em</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hãy</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quan</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sát</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một</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số</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lệnh</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trong</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chế</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độ</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gõ</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trực</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tiếp</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để</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biết</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chức</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năng</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của</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các</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lệnh</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này</a:t>
            </a:r>
            <a:r>
              <a:rPr lang="en-US" sz="4400" i="1" dirty="0" smtClean="0">
                <a:solidFill>
                  <a:srgbClr val="002060"/>
                </a:solidFill>
                <a:latin typeface="Arial" panose="020B0604020202020204" pitchFamily="34" charset="0"/>
                <a:cs typeface="Arial" panose="020B0604020202020204" pitchFamily="34" charset="0"/>
              </a:rPr>
              <a:t>.</a:t>
            </a:r>
            <a:endParaRPr lang="en-US" sz="4400" i="1" dirty="0">
              <a:solidFill>
                <a:srgbClr val="002060"/>
              </a:solidFill>
              <a:latin typeface="Arial" panose="020B0604020202020204" pitchFamily="34" charset="0"/>
              <a:cs typeface="Arial" panose="020B0604020202020204" pitchFamily="34" charset="0"/>
            </a:endParaRPr>
          </a:p>
        </p:txBody>
      </p:sp>
      <p:sp>
        <p:nvSpPr>
          <p:cNvPr id="45" name="TextBox 44"/>
          <p:cNvSpPr txBox="1"/>
          <p:nvPr/>
        </p:nvSpPr>
        <p:spPr>
          <a:xfrm>
            <a:off x="1390354" y="4186726"/>
            <a:ext cx="8287046"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Ví</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dụ</a:t>
            </a:r>
            <a:r>
              <a:rPr lang="en-US" sz="4400" b="1" dirty="0" smtClean="0">
                <a:solidFill>
                  <a:schemeClr val="accent6">
                    <a:lumMod val="75000"/>
                  </a:schemeClr>
                </a:solidFill>
                <a:latin typeface="Arial" panose="020B0604020202020204" pitchFamily="34" charset="0"/>
                <a:cs typeface="Arial" panose="020B0604020202020204" pitchFamily="34" charset="0"/>
              </a:rPr>
              <a:t> 2.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lệnh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phép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toán</a:t>
            </a:r>
            <a:endParaRPr lang="en-US" sz="4400" b="1" dirty="0">
              <a:latin typeface="Arial" panose="020B0604020202020204" pitchFamily="34" charset="0"/>
              <a:cs typeface="Arial" panose="020B0604020202020204" pitchFamily="34" charset="0"/>
            </a:endParaRPr>
          </a:p>
        </p:txBody>
      </p:sp>
      <p:grpSp>
        <p:nvGrpSpPr>
          <p:cNvPr id="52" name="Group 51"/>
          <p:cNvGrpSpPr/>
          <p:nvPr/>
        </p:nvGrpSpPr>
        <p:grpSpPr>
          <a:xfrm>
            <a:off x="1295400" y="5672625"/>
            <a:ext cx="3942080" cy="3305891"/>
            <a:chOff x="1315720" y="5226730"/>
            <a:chExt cx="3942080" cy="3305891"/>
          </a:xfrm>
        </p:grpSpPr>
        <p:sp>
          <p:nvSpPr>
            <p:cNvPr id="46" name="TextBox 45"/>
            <p:cNvSpPr txBox="1"/>
            <p:nvPr/>
          </p:nvSpPr>
          <p:spPr>
            <a:xfrm>
              <a:off x="1315720" y="5226730"/>
              <a:ext cx="3942080"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latin typeface="Courier New" panose="02070309020205020404" pitchFamily="49" charset="0"/>
                  <a:cs typeface="Courier New" panose="02070309020205020404" pitchFamily="49" charset="0"/>
                </a:rPr>
                <a:t>3 + 7</a:t>
              </a:r>
              <a:endParaRPr lang="en-US" sz="4400" b="1" dirty="0">
                <a:latin typeface="Courier New" panose="02070309020205020404" pitchFamily="49" charset="0"/>
                <a:cs typeface="Courier New" panose="02070309020205020404" pitchFamily="49" charset="0"/>
              </a:endParaRPr>
            </a:p>
          </p:txBody>
        </p:sp>
        <p:sp>
          <p:nvSpPr>
            <p:cNvPr id="47" name="TextBox 46"/>
            <p:cNvSpPr txBox="1"/>
            <p:nvPr/>
          </p:nvSpPr>
          <p:spPr>
            <a:xfrm>
              <a:off x="1337310" y="6117427"/>
              <a:ext cx="894080" cy="769441"/>
            </a:xfrm>
            <a:prstGeom prst="rect">
              <a:avLst/>
            </a:prstGeom>
            <a:noFill/>
          </p:spPr>
          <p:txBody>
            <a:bodyPr wrap="square" rtlCol="0">
              <a:spAutoFit/>
            </a:bodyPr>
            <a:lstStyle/>
            <a:p>
              <a:r>
                <a:rPr lang="en-US" sz="4400" b="1" dirty="0" smtClean="0">
                  <a:solidFill>
                    <a:schemeClr val="accent4">
                      <a:lumMod val="50000"/>
                    </a:schemeClr>
                  </a:solidFill>
                  <a:latin typeface="Courier New" panose="02070309020205020404" pitchFamily="49" charset="0"/>
                  <a:cs typeface="Courier New" panose="02070309020205020404" pitchFamily="49" charset="0"/>
                </a:rPr>
                <a:t>10</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sp>
          <p:nvSpPr>
            <p:cNvPr id="48" name="TextBox 47"/>
            <p:cNvSpPr txBox="1"/>
            <p:nvPr/>
          </p:nvSpPr>
          <p:spPr>
            <a:xfrm>
              <a:off x="1337310" y="6880100"/>
              <a:ext cx="3920490"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latin typeface="Courier New" panose="02070309020205020404" pitchFamily="49" charset="0"/>
                  <a:cs typeface="Courier New" panose="02070309020205020404" pitchFamily="49" charset="0"/>
                </a:rPr>
                <a:t>12*5</a:t>
              </a:r>
              <a:endParaRPr lang="en-US" sz="4400" b="1" dirty="0">
                <a:latin typeface="Courier New" panose="02070309020205020404" pitchFamily="49" charset="0"/>
                <a:cs typeface="Courier New" panose="02070309020205020404" pitchFamily="49" charset="0"/>
              </a:endParaRPr>
            </a:p>
          </p:txBody>
        </p:sp>
        <p:sp>
          <p:nvSpPr>
            <p:cNvPr id="49" name="TextBox 48"/>
            <p:cNvSpPr txBox="1"/>
            <p:nvPr/>
          </p:nvSpPr>
          <p:spPr>
            <a:xfrm>
              <a:off x="1337310" y="7763180"/>
              <a:ext cx="1733550" cy="769441"/>
            </a:xfrm>
            <a:prstGeom prst="rect">
              <a:avLst/>
            </a:prstGeom>
            <a:noFill/>
          </p:spPr>
          <p:txBody>
            <a:bodyPr wrap="square" rtlCol="0">
              <a:spAutoFit/>
            </a:bodyPr>
            <a:lstStyle/>
            <a:p>
              <a:r>
                <a:rPr lang="en-US" sz="4400" b="1" dirty="0" smtClean="0">
                  <a:solidFill>
                    <a:schemeClr val="accent4">
                      <a:lumMod val="50000"/>
                    </a:schemeClr>
                  </a:solidFill>
                  <a:latin typeface="Courier New" panose="02070309020205020404" pitchFamily="49" charset="0"/>
                  <a:cs typeface="Courier New" panose="02070309020205020404" pitchFamily="49" charset="0"/>
                </a:rPr>
                <a:t>60</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grpSp>
      <p:cxnSp>
        <p:nvCxnSpPr>
          <p:cNvPr id="54" name="Straight Connector 53"/>
          <p:cNvCxnSpPr/>
          <p:nvPr/>
        </p:nvCxnSpPr>
        <p:spPr>
          <a:xfrm>
            <a:off x="1390354" y="5143500"/>
            <a:ext cx="155072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90354" y="9683604"/>
            <a:ext cx="155072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287690" y="5532842"/>
            <a:ext cx="934389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Các phép toán thông thường với số bao gồm phép cộng (+), trừ (-), nhân (*) và chia (/)</a:t>
            </a:r>
            <a:endParaRPr lang="en-US" sz="4400" dirty="0">
              <a:latin typeface="Arial" panose="020B0604020202020204" pitchFamily="34" charset="0"/>
              <a:cs typeface="Arial" panose="020B0604020202020204" pitchFamily="34" charset="0"/>
            </a:endParaRPr>
          </a:p>
        </p:txBody>
      </p:sp>
      <p:cxnSp>
        <p:nvCxnSpPr>
          <p:cNvPr id="5" name="Straight Arrow Connector 4"/>
          <p:cNvCxnSpPr/>
          <p:nvPr/>
        </p:nvCxnSpPr>
        <p:spPr>
          <a:xfrm flipH="1" flipV="1">
            <a:off x="4967353" y="6056534"/>
            <a:ext cx="2347847" cy="107354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967353" y="7102502"/>
            <a:ext cx="2320338" cy="73266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14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par>
                                <p:cTn id="21" presetID="2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0" name="Group 30"/>
          <p:cNvGrpSpPr/>
          <p:nvPr/>
        </p:nvGrpSpPr>
        <p:grpSpPr>
          <a:xfrm>
            <a:off x="16306800" y="723900"/>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5744699" y="723900"/>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6868900" y="723900"/>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1" name="TextBox 10"/>
          <p:cNvSpPr txBox="1"/>
          <p:nvPr/>
        </p:nvSpPr>
        <p:spPr>
          <a:xfrm>
            <a:off x="1437132" y="989023"/>
            <a:ext cx="5649468"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Ví</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dụ</a:t>
            </a:r>
            <a:r>
              <a:rPr lang="en-US" sz="4400" b="1" dirty="0" smtClean="0">
                <a:solidFill>
                  <a:schemeClr val="accent6">
                    <a:lumMod val="75000"/>
                  </a:schemeClr>
                </a:solidFill>
                <a:latin typeface="Arial" panose="020B0604020202020204" pitchFamily="34" charset="0"/>
                <a:cs typeface="Arial" panose="020B0604020202020204" pitchFamily="34" charset="0"/>
              </a:rPr>
              <a:t> 3. </a:t>
            </a:r>
            <a:r>
              <a:rPr lang="en-US" sz="4400" dirty="0" err="1" smtClean="0">
                <a:latin typeface="Arial" panose="020B0604020202020204" pitchFamily="34" charset="0"/>
                <a:cs typeface="Arial" panose="020B0604020202020204" pitchFamily="34" charset="0"/>
              </a:rPr>
              <a:t>Lệnh</a:t>
            </a:r>
            <a:r>
              <a:rPr lang="en-US" sz="4400" dirty="0" smtClean="0">
                <a:latin typeface="Arial" panose="020B0604020202020204" pitchFamily="34" charset="0"/>
                <a:cs typeface="Arial" panose="020B0604020202020204" pitchFamily="34" charset="0"/>
              </a:rPr>
              <a:t> print()</a:t>
            </a:r>
            <a:endParaRPr lang="en-US" sz="4400" b="1" dirty="0">
              <a:latin typeface="Arial" panose="020B0604020202020204" pitchFamily="34" charset="0"/>
              <a:cs typeface="Arial" panose="020B0604020202020204" pitchFamily="34" charset="0"/>
            </a:endParaRPr>
          </a:p>
        </p:txBody>
      </p:sp>
      <p:grpSp>
        <p:nvGrpSpPr>
          <p:cNvPr id="4" name="Group 3"/>
          <p:cNvGrpSpPr/>
          <p:nvPr/>
        </p:nvGrpSpPr>
        <p:grpSpPr>
          <a:xfrm>
            <a:off x="1376676" y="1971733"/>
            <a:ext cx="15567748" cy="7057967"/>
            <a:chOff x="1376676" y="1971733"/>
            <a:chExt cx="15567748" cy="7057967"/>
          </a:xfrm>
        </p:grpSpPr>
        <p:sp>
          <p:nvSpPr>
            <p:cNvPr id="21" name="TextBox 20"/>
            <p:cNvSpPr txBox="1"/>
            <p:nvPr/>
          </p:nvSpPr>
          <p:spPr>
            <a:xfrm>
              <a:off x="1376676" y="5436160"/>
              <a:ext cx="12567924"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solidFill>
                    <a:srgbClr val="FF0000"/>
                  </a:solidFill>
                  <a:latin typeface="Courier New" panose="02070309020205020404" pitchFamily="49" charset="0"/>
                  <a:cs typeface="Courier New" panose="02070309020205020404" pitchFamily="49" charset="0"/>
                </a:rPr>
                <a:t> </a:t>
              </a:r>
              <a:r>
                <a:rPr lang="en-US" sz="4400" b="1" dirty="0" smtClean="0">
                  <a:solidFill>
                    <a:srgbClr val="FF0000"/>
                  </a:solidFill>
                  <a:latin typeface="Courier New" panose="02070309020205020404" pitchFamily="49" charset="0"/>
                  <a:cs typeface="Courier New" panose="02070309020205020404" pitchFamily="49" charset="0"/>
                </a:rPr>
                <a:t>print</a:t>
              </a:r>
              <a:r>
                <a:rPr lang="en-US" sz="4400" b="1" dirty="0" smtClean="0">
                  <a:latin typeface="Courier New" panose="02070309020205020404" pitchFamily="49" charset="0"/>
                  <a:cs typeface="Courier New" panose="02070309020205020404" pitchFamily="49" charset="0"/>
                </a:rPr>
                <a:t>(</a:t>
              </a:r>
              <a:r>
                <a:rPr lang="en-US" sz="4400" b="1" dirty="0" smtClean="0">
                  <a:solidFill>
                    <a:srgbClr val="00B050"/>
                  </a:solidFill>
                  <a:latin typeface="Courier New" panose="02070309020205020404" pitchFamily="49" charset="0"/>
                  <a:cs typeface="Courier New" panose="02070309020205020404" pitchFamily="49" charset="0"/>
                </a:rPr>
                <a:t>“</a:t>
              </a:r>
              <a:r>
                <a:rPr lang="en-US" sz="4400" b="1" dirty="0" err="1" smtClean="0">
                  <a:solidFill>
                    <a:srgbClr val="00B050"/>
                  </a:solidFill>
                  <a:latin typeface="Courier New" panose="02070309020205020404" pitchFamily="49" charset="0"/>
                  <a:cs typeface="Courier New" panose="02070309020205020404" pitchFamily="49" charset="0"/>
                </a:rPr>
                <a:t>Dãy</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ba</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số</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chẵn</a:t>
              </a:r>
              <a:r>
                <a:rPr lang="en-US" sz="4400" b="1" dirty="0" smtClean="0">
                  <a:solidFill>
                    <a:srgbClr val="00B050"/>
                  </a:solidFill>
                  <a:latin typeface="Courier New" panose="02070309020205020404" pitchFamily="49" charset="0"/>
                  <a:cs typeface="Courier New" panose="02070309020205020404" pitchFamily="49" charset="0"/>
                </a:rPr>
                <a:t>:”</a:t>
              </a:r>
              <a:r>
                <a:rPr lang="en-US" sz="4400" b="1" dirty="0" smtClean="0">
                  <a:solidFill>
                    <a:schemeClr val="tx1">
                      <a:lumMod val="95000"/>
                      <a:lumOff val="5000"/>
                    </a:schemeClr>
                  </a:solidFill>
                  <a:latin typeface="Courier New" panose="02070309020205020404" pitchFamily="49" charset="0"/>
                  <a:cs typeface="Courier New" panose="02070309020205020404" pitchFamily="49" charset="0"/>
                </a:rPr>
                <a:t>,</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smtClean="0">
                  <a:solidFill>
                    <a:schemeClr val="tx1">
                      <a:lumMod val="95000"/>
                      <a:lumOff val="5000"/>
                    </a:schemeClr>
                  </a:solidFill>
                  <a:latin typeface="Courier New" panose="02070309020205020404" pitchFamily="49" charset="0"/>
                  <a:cs typeface="Courier New" panose="02070309020205020404" pitchFamily="49" charset="0"/>
                </a:rPr>
                <a:t>2,4,6)</a:t>
              </a:r>
              <a:endParaRPr lang="en-US" sz="4400" b="1" dirty="0">
                <a:solidFill>
                  <a:schemeClr val="tx1">
                    <a:lumMod val="95000"/>
                    <a:lumOff val="5000"/>
                  </a:schemeClr>
                </a:solidFill>
                <a:latin typeface="Courier New" panose="02070309020205020404" pitchFamily="49" charset="0"/>
                <a:cs typeface="Courier New" panose="02070309020205020404" pitchFamily="49" charset="0"/>
              </a:endParaRPr>
            </a:p>
          </p:txBody>
        </p:sp>
        <p:grpSp>
          <p:nvGrpSpPr>
            <p:cNvPr id="3" name="Group 2"/>
            <p:cNvGrpSpPr/>
            <p:nvPr/>
          </p:nvGrpSpPr>
          <p:grpSpPr>
            <a:xfrm>
              <a:off x="1376676" y="1971733"/>
              <a:ext cx="15567748" cy="7057967"/>
              <a:chOff x="1376676" y="1971733"/>
              <a:chExt cx="15567748" cy="7057967"/>
            </a:xfrm>
          </p:grpSpPr>
          <p:cxnSp>
            <p:nvCxnSpPr>
              <p:cNvPr id="12" name="Straight Connector 11"/>
              <p:cNvCxnSpPr/>
              <p:nvPr/>
            </p:nvCxnSpPr>
            <p:spPr>
              <a:xfrm>
                <a:off x="1437132" y="1971733"/>
                <a:ext cx="1550729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376676" y="2404587"/>
                <a:ext cx="12567924" cy="4654365"/>
                <a:chOff x="1315719" y="5226730"/>
                <a:chExt cx="12567924" cy="4654365"/>
              </a:xfrm>
            </p:grpSpPr>
            <p:sp>
              <p:nvSpPr>
                <p:cNvPr id="14" name="TextBox 13"/>
                <p:cNvSpPr txBox="1"/>
                <p:nvPr/>
              </p:nvSpPr>
              <p:spPr>
                <a:xfrm>
                  <a:off x="1315719" y="5226730"/>
                  <a:ext cx="5938523"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solidFill>
                        <a:srgbClr val="FF0000"/>
                      </a:solidFill>
                      <a:latin typeface="Courier New" panose="02070309020205020404" pitchFamily="49" charset="0"/>
                      <a:cs typeface="Courier New" panose="02070309020205020404" pitchFamily="49" charset="0"/>
                    </a:rPr>
                    <a:t>print</a:t>
                  </a:r>
                  <a:r>
                    <a:rPr lang="en-US" sz="4400" b="1" dirty="0" smtClean="0">
                      <a:latin typeface="Courier New" panose="02070309020205020404" pitchFamily="49" charset="0"/>
                      <a:cs typeface="Courier New" panose="02070309020205020404" pitchFamily="49" charset="0"/>
                    </a:rPr>
                    <a:t>(12)</a:t>
                  </a:r>
                  <a:endParaRPr lang="en-US" sz="4400" b="1" dirty="0">
                    <a:latin typeface="Courier New" panose="02070309020205020404" pitchFamily="49" charset="0"/>
                    <a:cs typeface="Courier New" panose="02070309020205020404" pitchFamily="49" charset="0"/>
                  </a:endParaRPr>
                </a:p>
              </p:txBody>
            </p:sp>
            <p:sp>
              <p:nvSpPr>
                <p:cNvPr id="15" name="TextBox 14"/>
                <p:cNvSpPr txBox="1"/>
                <p:nvPr/>
              </p:nvSpPr>
              <p:spPr>
                <a:xfrm>
                  <a:off x="1315720" y="5925575"/>
                  <a:ext cx="1137923" cy="769441"/>
                </a:xfrm>
                <a:prstGeom prst="rect">
                  <a:avLst/>
                </a:prstGeom>
                <a:noFill/>
              </p:spPr>
              <p:txBody>
                <a:bodyPr wrap="square" rtlCol="0">
                  <a:spAutoFit/>
                </a:bodyPr>
                <a:lstStyle/>
                <a:p>
                  <a:r>
                    <a:rPr lang="en-US" sz="4400" b="1" dirty="0" smtClean="0">
                      <a:solidFill>
                        <a:schemeClr val="accent4">
                          <a:lumMod val="50000"/>
                        </a:schemeClr>
                      </a:solidFill>
                      <a:latin typeface="Courier New" panose="02070309020205020404" pitchFamily="49" charset="0"/>
                      <a:cs typeface="Courier New" panose="02070309020205020404" pitchFamily="49" charset="0"/>
                    </a:rPr>
                    <a:t>12</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sp>
              <p:nvSpPr>
                <p:cNvPr id="16" name="TextBox 15"/>
                <p:cNvSpPr txBox="1"/>
                <p:nvPr/>
              </p:nvSpPr>
              <p:spPr>
                <a:xfrm>
                  <a:off x="1337309" y="6654196"/>
                  <a:ext cx="12546334"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solidFill>
                        <a:srgbClr val="FF0000"/>
                      </a:solidFill>
                      <a:latin typeface="Courier New" panose="02070309020205020404" pitchFamily="49" charset="0"/>
                      <a:cs typeface="Courier New" panose="02070309020205020404" pitchFamily="49" charset="0"/>
                    </a:rPr>
                    <a:t>print</a:t>
                  </a:r>
                  <a:r>
                    <a:rPr lang="en-US" sz="4400" b="1" dirty="0" smtClean="0">
                      <a:latin typeface="Courier New" panose="02070309020205020404" pitchFamily="49" charset="0"/>
                      <a:cs typeface="Courier New" panose="02070309020205020404" pitchFamily="49" charset="0"/>
                    </a:rPr>
                    <a:t>(10, 3.4 + 4.1, </a:t>
                  </a:r>
                  <a:r>
                    <a:rPr lang="en-US" sz="4400" b="1" dirty="0" smtClean="0">
                      <a:solidFill>
                        <a:srgbClr val="00B050"/>
                      </a:solidFill>
                      <a:latin typeface="Courier New" panose="02070309020205020404" pitchFamily="49" charset="0"/>
                      <a:cs typeface="Courier New" panose="02070309020205020404" pitchFamily="49" charset="0"/>
                    </a:rPr>
                    <a:t>“</a:t>
                  </a:r>
                  <a:r>
                    <a:rPr lang="en-US" sz="4400" b="1" dirty="0" err="1" smtClean="0">
                      <a:solidFill>
                        <a:srgbClr val="00B050"/>
                      </a:solidFill>
                      <a:latin typeface="Courier New" panose="02070309020205020404" pitchFamily="49" charset="0"/>
                      <a:cs typeface="Courier New" panose="02070309020205020404" pitchFamily="49" charset="0"/>
                    </a:rPr>
                    <a:t>hòa</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bình</a:t>
                  </a:r>
                  <a:r>
                    <a:rPr lang="en-US" sz="4400" b="1" dirty="0" smtClean="0">
                      <a:solidFill>
                        <a:srgbClr val="00B050"/>
                      </a:solidFill>
                      <a:latin typeface="Courier New" panose="02070309020205020404" pitchFamily="49" charset="0"/>
                      <a:cs typeface="Courier New" panose="02070309020205020404" pitchFamily="49" charset="0"/>
                    </a:rPr>
                    <a:t>”</a:t>
                  </a:r>
                  <a:r>
                    <a:rPr lang="en-US" sz="4400" b="1" dirty="0" smtClean="0">
                      <a:latin typeface="Courier New" panose="02070309020205020404" pitchFamily="49" charset="0"/>
                      <a:cs typeface="Courier New" panose="02070309020205020404" pitchFamily="49" charset="0"/>
                    </a:rPr>
                    <a:t>)</a:t>
                  </a:r>
                  <a:endParaRPr lang="en-US" sz="4400" b="1" dirty="0">
                    <a:solidFill>
                      <a:srgbClr val="00B050"/>
                    </a:solidFill>
                    <a:latin typeface="Courier New" panose="02070309020205020404" pitchFamily="49" charset="0"/>
                    <a:cs typeface="Courier New" panose="02070309020205020404" pitchFamily="49" charset="0"/>
                  </a:endParaRPr>
                </a:p>
              </p:txBody>
            </p:sp>
            <p:sp>
              <p:nvSpPr>
                <p:cNvPr id="17" name="TextBox 16"/>
                <p:cNvSpPr txBox="1"/>
                <p:nvPr/>
              </p:nvSpPr>
              <p:spPr>
                <a:xfrm>
                  <a:off x="1337309" y="7476489"/>
                  <a:ext cx="6907533" cy="769441"/>
                </a:xfrm>
                <a:prstGeom prst="rect">
                  <a:avLst/>
                </a:prstGeom>
                <a:noFill/>
              </p:spPr>
              <p:txBody>
                <a:bodyPr wrap="square" rtlCol="0">
                  <a:spAutoFit/>
                </a:bodyPr>
                <a:lstStyle/>
                <a:p>
                  <a:r>
                    <a:rPr lang="en-US" sz="4400" b="1" dirty="0" smtClean="0">
                      <a:solidFill>
                        <a:schemeClr val="accent4">
                          <a:lumMod val="50000"/>
                        </a:schemeClr>
                      </a:solidFill>
                      <a:latin typeface="Courier New" panose="02070309020205020404" pitchFamily="49" charset="0"/>
                      <a:cs typeface="Courier New" panose="02070309020205020404" pitchFamily="49" charset="0"/>
                    </a:rPr>
                    <a:t>10 7.5 </a:t>
                  </a:r>
                  <a:r>
                    <a:rPr lang="en-US" sz="4400" b="1" dirty="0" err="1" smtClean="0">
                      <a:solidFill>
                        <a:schemeClr val="accent4">
                          <a:lumMod val="50000"/>
                        </a:schemeClr>
                      </a:solidFill>
                      <a:latin typeface="Courier New" panose="02070309020205020404" pitchFamily="49" charset="0"/>
                      <a:cs typeface="Courier New" panose="02070309020205020404" pitchFamily="49" charset="0"/>
                    </a:rPr>
                    <a:t>hòa</a:t>
                  </a:r>
                  <a:r>
                    <a:rPr lang="en-US" sz="4400" b="1" dirty="0" smtClean="0">
                      <a:solidFill>
                        <a:schemeClr val="accent4">
                          <a:lumMod val="50000"/>
                        </a:schemeClr>
                      </a:solidFill>
                      <a:latin typeface="Courier New" panose="02070309020205020404" pitchFamily="49" charset="0"/>
                      <a:cs typeface="Courier New" panose="02070309020205020404" pitchFamily="49" charset="0"/>
                    </a:rPr>
                    <a:t> </a:t>
                  </a:r>
                  <a:r>
                    <a:rPr lang="en-US" sz="4400" b="1" dirty="0" err="1" smtClean="0">
                      <a:solidFill>
                        <a:schemeClr val="accent4">
                          <a:lumMod val="50000"/>
                        </a:schemeClr>
                      </a:solidFill>
                      <a:latin typeface="Courier New" panose="02070309020205020404" pitchFamily="49" charset="0"/>
                      <a:cs typeface="Courier New" panose="02070309020205020404" pitchFamily="49" charset="0"/>
                    </a:rPr>
                    <a:t>bình</a:t>
                  </a:r>
                  <a:r>
                    <a:rPr lang="en-US" sz="4400" b="1" dirty="0" smtClean="0">
                      <a:solidFill>
                        <a:schemeClr val="accent4">
                          <a:lumMod val="50000"/>
                        </a:schemeClr>
                      </a:solidFill>
                      <a:latin typeface="Courier New" panose="02070309020205020404" pitchFamily="49" charset="0"/>
                      <a:cs typeface="Courier New" panose="02070309020205020404" pitchFamily="49" charset="0"/>
                    </a:rPr>
                    <a:t> </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sp>
              <p:nvSpPr>
                <p:cNvPr id="18" name="TextBox 17"/>
                <p:cNvSpPr txBox="1"/>
                <p:nvPr/>
              </p:nvSpPr>
              <p:spPr>
                <a:xfrm>
                  <a:off x="1315719" y="9111654"/>
                  <a:ext cx="11277600" cy="769441"/>
                </a:xfrm>
                <a:prstGeom prst="rect">
                  <a:avLst/>
                </a:prstGeom>
                <a:noFill/>
              </p:spPr>
              <p:txBody>
                <a:bodyPr wrap="square" rtlCol="0">
                  <a:spAutoFit/>
                </a:bodyPr>
                <a:lstStyle/>
                <a:p>
                  <a:r>
                    <a:rPr lang="en-US" sz="4400" b="1" dirty="0" err="1" smtClean="0">
                      <a:solidFill>
                        <a:schemeClr val="accent4">
                          <a:lumMod val="50000"/>
                        </a:schemeClr>
                      </a:solidFill>
                      <a:latin typeface="Courier New" panose="02070309020205020404" pitchFamily="49" charset="0"/>
                      <a:cs typeface="Courier New" panose="02070309020205020404" pitchFamily="49" charset="0"/>
                    </a:rPr>
                    <a:t>Dãy</a:t>
                  </a:r>
                  <a:r>
                    <a:rPr lang="en-US" sz="4400" b="1" dirty="0" smtClean="0">
                      <a:solidFill>
                        <a:schemeClr val="accent4">
                          <a:lumMod val="50000"/>
                        </a:schemeClr>
                      </a:solidFill>
                      <a:latin typeface="Courier New" panose="02070309020205020404" pitchFamily="49" charset="0"/>
                      <a:cs typeface="Courier New" panose="02070309020205020404" pitchFamily="49" charset="0"/>
                    </a:rPr>
                    <a:t> </a:t>
                  </a:r>
                  <a:r>
                    <a:rPr lang="en-US" sz="4400" b="1" dirty="0" err="1" smtClean="0">
                      <a:solidFill>
                        <a:schemeClr val="accent4">
                          <a:lumMod val="50000"/>
                        </a:schemeClr>
                      </a:solidFill>
                      <a:latin typeface="Courier New" panose="02070309020205020404" pitchFamily="49" charset="0"/>
                      <a:cs typeface="Courier New" panose="02070309020205020404" pitchFamily="49" charset="0"/>
                    </a:rPr>
                    <a:t>ba</a:t>
                  </a:r>
                  <a:r>
                    <a:rPr lang="en-US" sz="4400" b="1" dirty="0" smtClean="0">
                      <a:solidFill>
                        <a:schemeClr val="accent4">
                          <a:lumMod val="50000"/>
                        </a:schemeClr>
                      </a:solidFill>
                      <a:latin typeface="Courier New" panose="02070309020205020404" pitchFamily="49" charset="0"/>
                      <a:cs typeface="Courier New" panose="02070309020205020404" pitchFamily="49" charset="0"/>
                    </a:rPr>
                    <a:t> </a:t>
                  </a:r>
                  <a:r>
                    <a:rPr lang="en-US" sz="4400" b="1" dirty="0" err="1" smtClean="0">
                      <a:solidFill>
                        <a:schemeClr val="accent4">
                          <a:lumMod val="50000"/>
                        </a:schemeClr>
                      </a:solidFill>
                      <a:latin typeface="Courier New" panose="02070309020205020404" pitchFamily="49" charset="0"/>
                      <a:cs typeface="Courier New" panose="02070309020205020404" pitchFamily="49" charset="0"/>
                    </a:rPr>
                    <a:t>số</a:t>
                  </a:r>
                  <a:r>
                    <a:rPr lang="en-US" sz="4400" b="1" dirty="0" smtClean="0">
                      <a:solidFill>
                        <a:schemeClr val="accent4">
                          <a:lumMod val="50000"/>
                        </a:schemeClr>
                      </a:solidFill>
                      <a:latin typeface="Courier New" panose="02070309020205020404" pitchFamily="49" charset="0"/>
                      <a:cs typeface="Courier New" panose="02070309020205020404" pitchFamily="49" charset="0"/>
                    </a:rPr>
                    <a:t> </a:t>
                  </a:r>
                  <a:r>
                    <a:rPr lang="en-US" sz="4400" b="1" dirty="0" err="1" smtClean="0">
                      <a:solidFill>
                        <a:schemeClr val="accent4">
                          <a:lumMod val="50000"/>
                        </a:schemeClr>
                      </a:solidFill>
                      <a:latin typeface="Courier New" panose="02070309020205020404" pitchFamily="49" charset="0"/>
                      <a:cs typeface="Courier New" panose="02070309020205020404" pitchFamily="49" charset="0"/>
                    </a:rPr>
                    <a:t>chẵn</a:t>
                  </a:r>
                  <a:r>
                    <a:rPr lang="en-US" sz="4400" b="1" dirty="0" smtClean="0">
                      <a:solidFill>
                        <a:schemeClr val="accent4">
                          <a:lumMod val="50000"/>
                        </a:schemeClr>
                      </a:solidFill>
                      <a:latin typeface="Courier New" panose="02070309020205020404" pitchFamily="49" charset="0"/>
                      <a:cs typeface="Courier New" panose="02070309020205020404" pitchFamily="49" charset="0"/>
                    </a:rPr>
                    <a:t>: 2 4 6</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grpSp>
          <p:sp>
            <p:nvSpPr>
              <p:cNvPr id="22" name="TextBox 21"/>
              <p:cNvSpPr txBox="1"/>
              <p:nvPr/>
            </p:nvSpPr>
            <p:spPr>
              <a:xfrm>
                <a:off x="1376676" y="7142862"/>
                <a:ext cx="12567924"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solidFill>
                      <a:srgbClr val="FF0000"/>
                    </a:solidFill>
                    <a:latin typeface="Courier New" panose="02070309020205020404" pitchFamily="49" charset="0"/>
                    <a:cs typeface="Courier New" panose="02070309020205020404" pitchFamily="49" charset="0"/>
                  </a:rPr>
                  <a:t>print</a:t>
                </a:r>
                <a:r>
                  <a:rPr lang="en-US" sz="4400" b="1" dirty="0" smtClean="0">
                    <a:latin typeface="Courier New" panose="02070309020205020404" pitchFamily="49" charset="0"/>
                    <a:cs typeface="Courier New" panose="02070309020205020404" pitchFamily="49" charset="0"/>
                  </a:rPr>
                  <a:t>(</a:t>
                </a:r>
                <a:r>
                  <a:rPr lang="en-US" sz="4400" b="1" dirty="0" smtClean="0">
                    <a:solidFill>
                      <a:srgbClr val="00B050"/>
                    </a:solidFill>
                    <a:latin typeface="Courier New" panose="02070309020205020404" pitchFamily="49" charset="0"/>
                    <a:cs typeface="Courier New" panose="02070309020205020404" pitchFamily="49" charset="0"/>
                  </a:rPr>
                  <a:t>“3 + 7 =”</a:t>
                </a:r>
                <a:r>
                  <a:rPr lang="en-US" sz="4400" b="1" dirty="0" smtClean="0">
                    <a:solidFill>
                      <a:schemeClr val="tx1">
                        <a:lumMod val="95000"/>
                        <a:lumOff val="5000"/>
                      </a:schemeClr>
                    </a:solidFill>
                    <a:latin typeface="Courier New" panose="02070309020205020404" pitchFamily="49" charset="0"/>
                    <a:cs typeface="Courier New" panose="02070309020205020404" pitchFamily="49" charset="0"/>
                  </a:rPr>
                  <a:t>,3 + 7)</a:t>
                </a:r>
                <a:endParaRPr lang="en-US" sz="4400" b="1" dirty="0">
                  <a:solidFill>
                    <a:schemeClr val="tx1">
                      <a:lumMod val="95000"/>
                      <a:lumOff val="5000"/>
                    </a:schemeClr>
                  </a:solidFill>
                  <a:latin typeface="Courier New" panose="02070309020205020404" pitchFamily="49" charset="0"/>
                  <a:cs typeface="Courier New" panose="02070309020205020404" pitchFamily="49" charset="0"/>
                </a:endParaRPr>
              </a:p>
            </p:txBody>
          </p:sp>
          <p:sp>
            <p:nvSpPr>
              <p:cNvPr id="23" name="TextBox 22"/>
              <p:cNvSpPr txBox="1"/>
              <p:nvPr/>
            </p:nvSpPr>
            <p:spPr>
              <a:xfrm>
                <a:off x="1376676" y="7996213"/>
                <a:ext cx="11277600" cy="769441"/>
              </a:xfrm>
              <a:prstGeom prst="rect">
                <a:avLst/>
              </a:prstGeom>
              <a:noFill/>
            </p:spPr>
            <p:txBody>
              <a:bodyPr wrap="square" rtlCol="0">
                <a:spAutoFit/>
              </a:bodyPr>
              <a:lstStyle/>
              <a:p>
                <a:r>
                  <a:rPr lang="en-US" sz="4400" b="1" dirty="0" smtClean="0">
                    <a:solidFill>
                      <a:schemeClr val="accent4">
                        <a:lumMod val="50000"/>
                      </a:schemeClr>
                    </a:solidFill>
                    <a:latin typeface="Courier New" panose="02070309020205020404" pitchFamily="49" charset="0"/>
                    <a:cs typeface="Courier New" panose="02070309020205020404" pitchFamily="49" charset="0"/>
                  </a:rPr>
                  <a:t>3 + 7 = 10</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cxnSp>
            <p:nvCxnSpPr>
              <p:cNvPr id="24" name="Straight Connector 23"/>
              <p:cNvCxnSpPr/>
              <p:nvPr/>
            </p:nvCxnSpPr>
            <p:spPr>
              <a:xfrm>
                <a:off x="1437132" y="9029700"/>
                <a:ext cx="15507292"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30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ppt_w+.3"/>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19" name="Group 18"/>
          <p:cNvGrpSpPr/>
          <p:nvPr/>
        </p:nvGrpSpPr>
        <p:grpSpPr>
          <a:xfrm>
            <a:off x="3360772" y="1299458"/>
            <a:ext cx="11718855" cy="7522111"/>
            <a:chOff x="3360772" y="1299458"/>
            <a:chExt cx="11718855" cy="7522111"/>
          </a:xfrm>
        </p:grpSpPr>
        <p:grpSp>
          <p:nvGrpSpPr>
            <p:cNvPr id="22" name="Group 21"/>
            <p:cNvGrpSpPr/>
            <p:nvPr/>
          </p:nvGrpSpPr>
          <p:grpSpPr>
            <a:xfrm>
              <a:off x="3360772" y="1299458"/>
              <a:ext cx="11718855" cy="7522111"/>
              <a:chOff x="4283144" y="1048419"/>
              <a:chExt cx="11718855" cy="7522111"/>
            </a:xfrm>
          </p:grpSpPr>
          <p:grpSp>
            <p:nvGrpSpPr>
              <p:cNvPr id="3" name="Group 3"/>
              <p:cNvGrpSpPr/>
              <p:nvPr/>
            </p:nvGrpSpPr>
            <p:grpSpPr>
              <a:xfrm>
                <a:off x="4283144" y="1048419"/>
                <a:ext cx="11718855" cy="7522111"/>
                <a:chOff x="0" y="0"/>
                <a:chExt cx="5816376" cy="3733422"/>
              </a:xfrm>
            </p:grpSpPr>
            <p:sp>
              <p:nvSpPr>
                <p:cNvPr id="4" name="Freeform 4"/>
                <p:cNvSpPr/>
                <p:nvPr/>
              </p:nvSpPr>
              <p:spPr>
                <a:xfrm>
                  <a:off x="0" y="0"/>
                  <a:ext cx="5816376" cy="3733422"/>
                </a:xfrm>
                <a:custGeom>
                  <a:avLst/>
                  <a:gdLst/>
                  <a:ahLst/>
                  <a:cxnLst/>
                  <a:rect l="l" t="t" r="r" b="b"/>
                  <a:pathLst>
                    <a:path w="5816376" h="3733422">
                      <a:moveTo>
                        <a:pt x="5691916" y="3733422"/>
                      </a:moveTo>
                      <a:lnTo>
                        <a:pt x="124460" y="3733422"/>
                      </a:lnTo>
                      <a:cubicBezTo>
                        <a:pt x="55880" y="3733422"/>
                        <a:pt x="0" y="3677542"/>
                        <a:pt x="0" y="3608961"/>
                      </a:cubicBezTo>
                      <a:lnTo>
                        <a:pt x="0" y="124460"/>
                      </a:lnTo>
                      <a:cubicBezTo>
                        <a:pt x="0" y="55880"/>
                        <a:pt x="55880" y="0"/>
                        <a:pt x="124460" y="0"/>
                      </a:cubicBezTo>
                      <a:lnTo>
                        <a:pt x="5691916" y="0"/>
                      </a:lnTo>
                      <a:cubicBezTo>
                        <a:pt x="5760496" y="0"/>
                        <a:pt x="5816376" y="55880"/>
                        <a:pt x="5816376" y="124460"/>
                      </a:cubicBezTo>
                      <a:lnTo>
                        <a:pt x="5816376" y="3608962"/>
                      </a:lnTo>
                      <a:cubicBezTo>
                        <a:pt x="5816376" y="3677542"/>
                        <a:pt x="5760496" y="3733422"/>
                        <a:pt x="5691916" y="3733422"/>
                      </a:cubicBezTo>
                      <a:close/>
                    </a:path>
                  </a:pathLst>
                </a:custGeom>
                <a:solidFill>
                  <a:srgbClr val="FAF9F5"/>
                </a:solidFill>
              </p:spPr>
            </p:sp>
          </p:grpSp>
          <p:grpSp>
            <p:nvGrpSpPr>
              <p:cNvPr id="5" name="Group 5"/>
              <p:cNvGrpSpPr/>
              <p:nvPr/>
            </p:nvGrpSpPr>
            <p:grpSpPr>
              <a:xfrm>
                <a:off x="4378395" y="2249436"/>
                <a:ext cx="11509738" cy="6225846"/>
                <a:chOff x="0" y="0"/>
                <a:chExt cx="5712586" cy="3090051"/>
              </a:xfrm>
            </p:grpSpPr>
            <p:sp>
              <p:nvSpPr>
                <p:cNvPr id="6" name="Freeform 6"/>
                <p:cNvSpPr/>
                <p:nvPr/>
              </p:nvSpPr>
              <p:spPr>
                <a:xfrm>
                  <a:off x="0" y="0"/>
                  <a:ext cx="5712586" cy="3090051"/>
                </a:xfrm>
                <a:custGeom>
                  <a:avLst/>
                  <a:gdLst/>
                  <a:ahLst/>
                  <a:cxnLst/>
                  <a:rect l="l" t="t" r="r" b="b"/>
                  <a:pathLst>
                    <a:path w="5712586" h="3090051">
                      <a:moveTo>
                        <a:pt x="5588126" y="3090051"/>
                      </a:moveTo>
                      <a:lnTo>
                        <a:pt x="124460" y="3090051"/>
                      </a:lnTo>
                      <a:cubicBezTo>
                        <a:pt x="55880" y="3090051"/>
                        <a:pt x="0" y="3034171"/>
                        <a:pt x="0" y="2965591"/>
                      </a:cubicBezTo>
                      <a:lnTo>
                        <a:pt x="0" y="124460"/>
                      </a:lnTo>
                      <a:cubicBezTo>
                        <a:pt x="0" y="55880"/>
                        <a:pt x="55880" y="0"/>
                        <a:pt x="124460" y="0"/>
                      </a:cubicBezTo>
                      <a:lnTo>
                        <a:pt x="5588126" y="0"/>
                      </a:lnTo>
                      <a:cubicBezTo>
                        <a:pt x="5656706" y="0"/>
                        <a:pt x="5712586" y="55880"/>
                        <a:pt x="5712586" y="124460"/>
                      </a:cubicBezTo>
                      <a:lnTo>
                        <a:pt x="5712586" y="2965591"/>
                      </a:lnTo>
                      <a:cubicBezTo>
                        <a:pt x="5712586" y="3034171"/>
                        <a:pt x="5656706" y="3090051"/>
                        <a:pt x="5588126" y="3090051"/>
                      </a:cubicBezTo>
                      <a:close/>
                    </a:path>
                  </a:pathLst>
                </a:custGeom>
                <a:solidFill>
                  <a:srgbClr val="EFBF6E"/>
                </a:solidFill>
              </p:spPr>
            </p:sp>
          </p:grpSp>
          <p:grpSp>
            <p:nvGrpSpPr>
              <p:cNvPr id="7" name="Group 7"/>
              <p:cNvGrpSpPr/>
              <p:nvPr/>
            </p:nvGrpSpPr>
            <p:grpSpPr>
              <a:xfrm>
                <a:off x="4647518" y="3678442"/>
                <a:ext cx="10900639" cy="4511089"/>
                <a:chOff x="0" y="0"/>
                <a:chExt cx="5410274" cy="2238972"/>
              </a:xfrm>
            </p:grpSpPr>
            <p:sp>
              <p:nvSpPr>
                <p:cNvPr id="8" name="Freeform 8"/>
                <p:cNvSpPr/>
                <p:nvPr/>
              </p:nvSpPr>
              <p:spPr>
                <a:xfrm>
                  <a:off x="0" y="0"/>
                  <a:ext cx="5410274" cy="2238972"/>
                </a:xfrm>
                <a:custGeom>
                  <a:avLst/>
                  <a:gdLst/>
                  <a:ahLst/>
                  <a:cxnLst/>
                  <a:rect l="l" t="t" r="r" b="b"/>
                  <a:pathLst>
                    <a:path w="5410274" h="2238972">
                      <a:moveTo>
                        <a:pt x="5285813" y="2238972"/>
                      </a:moveTo>
                      <a:lnTo>
                        <a:pt x="124460" y="2238972"/>
                      </a:lnTo>
                      <a:cubicBezTo>
                        <a:pt x="55880" y="2238972"/>
                        <a:pt x="0" y="2183092"/>
                        <a:pt x="0" y="2114512"/>
                      </a:cubicBezTo>
                      <a:lnTo>
                        <a:pt x="0" y="124460"/>
                      </a:lnTo>
                      <a:cubicBezTo>
                        <a:pt x="0" y="55880"/>
                        <a:pt x="55880" y="0"/>
                        <a:pt x="124460" y="0"/>
                      </a:cubicBezTo>
                      <a:lnTo>
                        <a:pt x="5285814" y="0"/>
                      </a:lnTo>
                      <a:cubicBezTo>
                        <a:pt x="5354394" y="0"/>
                        <a:pt x="5410274" y="55880"/>
                        <a:pt x="5410274" y="124460"/>
                      </a:cubicBezTo>
                      <a:lnTo>
                        <a:pt x="5410274" y="2114512"/>
                      </a:lnTo>
                      <a:cubicBezTo>
                        <a:pt x="5410274" y="2183092"/>
                        <a:pt x="5354394" y="2238972"/>
                        <a:pt x="5285814" y="2238972"/>
                      </a:cubicBezTo>
                      <a:close/>
                    </a:path>
                  </a:pathLst>
                </a:custGeom>
                <a:solidFill>
                  <a:srgbClr val="FAF9F5"/>
                </a:solidFill>
              </p:spPr>
            </p:sp>
          </p:grpSp>
          <p:grpSp>
            <p:nvGrpSpPr>
              <p:cNvPr id="9" name="Group 9"/>
              <p:cNvGrpSpPr/>
              <p:nvPr/>
            </p:nvGrpSpPr>
            <p:grpSpPr>
              <a:xfrm>
                <a:off x="4647518" y="2542577"/>
                <a:ext cx="10900639" cy="881867"/>
                <a:chOff x="0" y="0"/>
                <a:chExt cx="11909345" cy="963471"/>
              </a:xfrm>
            </p:grpSpPr>
            <p:sp>
              <p:nvSpPr>
                <p:cNvPr id="10" name="Freeform 10"/>
                <p:cNvSpPr/>
                <p:nvPr/>
              </p:nvSpPr>
              <p:spPr>
                <a:xfrm>
                  <a:off x="0" y="0"/>
                  <a:ext cx="11910616" cy="963471"/>
                </a:xfrm>
                <a:custGeom>
                  <a:avLst/>
                  <a:gdLst/>
                  <a:ahLst/>
                  <a:cxnLst/>
                  <a:rect l="l" t="t" r="r" b="b"/>
                  <a:pathLst>
                    <a:path w="11910616" h="963471">
                      <a:moveTo>
                        <a:pt x="11356895" y="963471"/>
                      </a:moveTo>
                      <a:lnTo>
                        <a:pt x="553720" y="963471"/>
                      </a:lnTo>
                      <a:cubicBezTo>
                        <a:pt x="247650" y="963471"/>
                        <a:pt x="0" y="747748"/>
                        <a:pt x="0" y="482275"/>
                      </a:cubicBezTo>
                      <a:cubicBezTo>
                        <a:pt x="0" y="215697"/>
                        <a:pt x="247650" y="0"/>
                        <a:pt x="553720" y="0"/>
                      </a:cubicBezTo>
                      <a:lnTo>
                        <a:pt x="11356895" y="0"/>
                      </a:lnTo>
                      <a:cubicBezTo>
                        <a:pt x="11662966" y="0"/>
                        <a:pt x="11910616" y="215697"/>
                        <a:pt x="11910616" y="482275"/>
                      </a:cubicBezTo>
                      <a:cubicBezTo>
                        <a:pt x="11909345" y="747748"/>
                        <a:pt x="11661695" y="963471"/>
                        <a:pt x="11356895" y="963471"/>
                      </a:cubicBezTo>
                      <a:close/>
                    </a:path>
                  </a:pathLst>
                </a:custGeom>
                <a:solidFill>
                  <a:srgbClr val="FAF9F5"/>
                </a:solidFill>
              </p:spPr>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654930" y="2687880"/>
                <a:ext cx="522792" cy="522792"/>
              </a:xfrm>
              <a:prstGeom prst="rect">
                <a:avLst/>
              </a:prstGeom>
            </p:spPr>
          </p:pic>
          <p:grpSp>
            <p:nvGrpSpPr>
              <p:cNvPr id="12" name="Group 12"/>
              <p:cNvGrpSpPr/>
              <p:nvPr/>
            </p:nvGrpSpPr>
            <p:grpSpPr>
              <a:xfrm>
                <a:off x="14520372" y="1448470"/>
                <a:ext cx="400915" cy="400915"/>
                <a:chOff x="0" y="0"/>
                <a:chExt cx="660400" cy="660400"/>
              </a:xfrm>
            </p:grpSpPr>
            <p:sp>
              <p:nvSpPr>
                <p:cNvPr id="13" name="Freeform 1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4" name="Group 14"/>
              <p:cNvGrpSpPr/>
              <p:nvPr/>
            </p:nvGrpSpPr>
            <p:grpSpPr>
              <a:xfrm>
                <a:off x="13863021" y="1448470"/>
                <a:ext cx="400915" cy="400915"/>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6" name="Group 16"/>
              <p:cNvGrpSpPr/>
              <p:nvPr/>
            </p:nvGrpSpPr>
            <p:grpSpPr>
              <a:xfrm>
                <a:off x="15177722" y="1448470"/>
                <a:ext cx="400915" cy="40091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8" name="TextBox 18"/>
              <p:cNvSpPr txBox="1"/>
              <p:nvPr/>
            </p:nvSpPr>
            <p:spPr>
              <a:xfrm>
                <a:off x="4647518" y="1568441"/>
                <a:ext cx="2795425" cy="457498"/>
              </a:xfrm>
              <a:prstGeom prst="rect">
                <a:avLst/>
              </a:prstGeom>
            </p:spPr>
            <p:txBody>
              <a:bodyPr wrap="square" lIns="0" tIns="0" rIns="0" bIns="0" rtlCol="0" anchor="t">
                <a:spAutoFit/>
              </a:bodyPr>
              <a:lstStyle/>
              <a:p>
                <a:pPr>
                  <a:lnSpc>
                    <a:spcPts val="3300"/>
                  </a:lnSpc>
                </a:pPr>
                <a:r>
                  <a:rPr lang="en-US" sz="4800" b="1" dirty="0" err="1" smtClean="0">
                    <a:solidFill>
                      <a:srgbClr val="C00000"/>
                    </a:solidFill>
                    <a:latin typeface="Arial" panose="020B0604020202020204" pitchFamily="34" charset="0"/>
                    <a:cs typeface="Arial" panose="020B0604020202020204" pitchFamily="34" charset="0"/>
                  </a:rPr>
                  <a:t>Nhận</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xét</a:t>
                </a:r>
                <a:r>
                  <a:rPr lang="en-US" sz="4800" b="1" dirty="0" smtClean="0">
                    <a:solidFill>
                      <a:srgbClr val="C00000"/>
                    </a:solidFill>
                    <a:latin typeface="Arial" panose="020B0604020202020204" pitchFamily="34" charset="0"/>
                    <a:cs typeface="Arial" panose="020B0604020202020204" pitchFamily="34" charset="0"/>
                  </a:rPr>
                  <a:t>:</a:t>
                </a:r>
                <a:endParaRPr lang="en-US" sz="48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4495800" y="2857500"/>
              <a:ext cx="3071675" cy="769441"/>
            </a:xfrm>
            <a:prstGeom prst="rect">
              <a:avLst/>
            </a:prstGeom>
          </p:spPr>
          <p:txBody>
            <a:bodyPr wrap="none">
              <a:spAutoFit/>
            </a:bodyPr>
            <a:lstStyle/>
            <a:p>
              <a:pPr lvl="0"/>
              <a:r>
                <a:rPr lang="en-US" sz="4400" dirty="0" err="1">
                  <a:solidFill>
                    <a:srgbClr val="002060"/>
                  </a:solidFill>
                  <a:latin typeface="Arial" panose="020B0604020202020204" pitchFamily="34" charset="0"/>
                  <a:cs typeface="Arial" panose="020B0604020202020204" pitchFamily="34" charset="0"/>
                </a:rPr>
                <a:t>Lệnh</a:t>
              </a:r>
              <a:r>
                <a:rPr lang="en-US" sz="4400" dirty="0">
                  <a:solidFill>
                    <a:srgbClr val="002060"/>
                  </a:solidFill>
                  <a:latin typeface="Arial" panose="020B0604020202020204" pitchFamily="34" charset="0"/>
                  <a:cs typeface="Arial" panose="020B0604020202020204" pitchFamily="34" charset="0"/>
                </a:rPr>
                <a:t> print()</a:t>
              </a:r>
              <a:endParaRPr lang="en-US" sz="4400" b="1" dirty="0">
                <a:solidFill>
                  <a:srgbClr val="002060"/>
                </a:solidFill>
                <a:latin typeface="Arial" panose="020B0604020202020204" pitchFamily="34" charset="0"/>
                <a:cs typeface="Arial" panose="020B0604020202020204" pitchFamily="34" charset="0"/>
              </a:endParaRPr>
            </a:p>
          </p:txBody>
        </p:sp>
      </p:grpSp>
      <p:sp>
        <p:nvSpPr>
          <p:cNvPr id="23" name="Rectangle 22"/>
          <p:cNvSpPr/>
          <p:nvPr/>
        </p:nvSpPr>
        <p:spPr>
          <a:xfrm>
            <a:off x="3968692" y="4123410"/>
            <a:ext cx="10503013" cy="415498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400" dirty="0">
                <a:latin typeface="Arial" panose="020B0604020202020204" pitchFamily="34" charset="0"/>
                <a:cs typeface="Arial" panose="020B0604020202020204" pitchFamily="34" charset="0"/>
              </a:rPr>
              <a:t>Lệnh print() có thể in ra một hay nhiều giá trị (số hoặc xâu kí tự).</a:t>
            </a:r>
          </a:p>
          <a:p>
            <a:pPr marL="571500" indent="-571500" algn="just">
              <a:lnSpc>
                <a:spcPct val="150000"/>
              </a:lnSpc>
              <a:buFont typeface="Wingdings" panose="05000000000000000000" pitchFamily="2" charset="2"/>
              <a:buChar char="§"/>
            </a:pPr>
            <a:r>
              <a:rPr lang="vi-VN" sz="4400" dirty="0" smtClean="0">
                <a:latin typeface="Arial" panose="020B0604020202020204" pitchFamily="34" charset="0"/>
                <a:cs typeface="Arial" panose="020B0604020202020204" pitchFamily="34" charset="0"/>
              </a:rPr>
              <a:t>Nếu </a:t>
            </a:r>
            <a:r>
              <a:rPr lang="vi-VN" sz="4400" dirty="0">
                <a:latin typeface="Arial" panose="020B0604020202020204" pitchFamily="34" charset="0"/>
                <a:cs typeface="Arial" panose="020B0604020202020204" pitchFamily="34" charset="0"/>
              </a:rPr>
              <a:t>in ra nhiều đối tượng thì các giá trị in ra cách nhau bởi dấu cách.</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13191" y="1729510"/>
            <a:ext cx="2010056" cy="2067213"/>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13" y="5143500"/>
            <a:ext cx="4765105" cy="5172648"/>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p:tgtEl>
                                          <p:spTgt spid="2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 calcmode="lin" valueType="num">
                                      <p:cBhvr additive="base">
                                        <p:cTn id="1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528" t="28304" r="2851" b="34503"/>
          <a:stretch>
            <a:fillRect/>
          </a:stretch>
        </p:blipFill>
        <p:spPr>
          <a:xfrm>
            <a:off x="0" y="0"/>
            <a:ext cx="18288000" cy="10287000"/>
          </a:xfrm>
          <a:prstGeom prst="rect">
            <a:avLst/>
          </a:prstGeom>
        </p:spPr>
      </p:pic>
      <p:grpSp>
        <p:nvGrpSpPr>
          <p:cNvPr id="42" name="Group 41"/>
          <p:cNvGrpSpPr/>
          <p:nvPr/>
        </p:nvGrpSpPr>
        <p:grpSpPr>
          <a:xfrm>
            <a:off x="3525230" y="850614"/>
            <a:ext cx="11237539" cy="2159288"/>
            <a:chOff x="3352800" y="540768"/>
            <a:chExt cx="11237539" cy="2159288"/>
          </a:xfrm>
        </p:grpSpPr>
        <p:grpSp>
          <p:nvGrpSpPr>
            <p:cNvPr id="27" name="Group 27"/>
            <p:cNvGrpSpPr/>
            <p:nvPr/>
          </p:nvGrpSpPr>
          <p:grpSpPr>
            <a:xfrm>
              <a:off x="3352800" y="540768"/>
              <a:ext cx="11237539" cy="2159288"/>
              <a:chOff x="0" y="2"/>
              <a:chExt cx="6122549" cy="1176445"/>
            </a:xfrm>
          </p:grpSpPr>
          <p:sp>
            <p:nvSpPr>
              <p:cNvPr id="28" name="Freeform 28"/>
              <p:cNvSpPr/>
              <p:nvPr/>
            </p:nvSpPr>
            <p:spPr>
              <a:xfrm>
                <a:off x="0" y="2"/>
                <a:ext cx="6122549" cy="1176445"/>
              </a:xfrm>
              <a:custGeom>
                <a:avLst/>
                <a:gdLst/>
                <a:ahLst/>
                <a:cxnLst/>
                <a:rect l="l" t="t" r="r" b="b"/>
                <a:pathLst>
                  <a:path w="6122549" h="1943741">
                    <a:moveTo>
                      <a:pt x="5998089" y="1943740"/>
                    </a:moveTo>
                    <a:lnTo>
                      <a:pt x="124460" y="1943740"/>
                    </a:lnTo>
                    <a:cubicBezTo>
                      <a:pt x="55880" y="1943740"/>
                      <a:pt x="0" y="1887861"/>
                      <a:pt x="0" y="1819280"/>
                    </a:cubicBezTo>
                    <a:lnTo>
                      <a:pt x="0" y="124460"/>
                    </a:lnTo>
                    <a:cubicBezTo>
                      <a:pt x="0" y="55880"/>
                      <a:pt x="55880" y="0"/>
                      <a:pt x="124460" y="0"/>
                    </a:cubicBezTo>
                    <a:lnTo>
                      <a:pt x="5998089" y="0"/>
                    </a:lnTo>
                    <a:cubicBezTo>
                      <a:pt x="6066669" y="0"/>
                      <a:pt x="6122549" y="55880"/>
                      <a:pt x="6122549" y="124460"/>
                    </a:cubicBezTo>
                    <a:lnTo>
                      <a:pt x="6122549" y="1819281"/>
                    </a:lnTo>
                    <a:cubicBezTo>
                      <a:pt x="6122549" y="1887861"/>
                      <a:pt x="6066669" y="1943741"/>
                      <a:pt x="5998089" y="1943741"/>
                    </a:cubicBezTo>
                    <a:close/>
                  </a:path>
                </a:pathLst>
              </a:custGeom>
              <a:solidFill>
                <a:srgbClr val="FAF9F5"/>
              </a:solidFill>
            </p:spPr>
          </p:sp>
        </p:grpSp>
        <p:sp>
          <p:nvSpPr>
            <p:cNvPr id="29" name="TextBox 29"/>
            <p:cNvSpPr txBox="1"/>
            <p:nvPr/>
          </p:nvSpPr>
          <p:spPr>
            <a:xfrm>
              <a:off x="3851626" y="1110353"/>
              <a:ext cx="10239886" cy="850169"/>
            </a:xfrm>
            <a:prstGeom prst="rect">
              <a:avLst/>
            </a:prstGeom>
          </p:spPr>
          <p:txBody>
            <a:bodyPr lIns="0" tIns="0" rIns="0" bIns="0" rtlCol="0" anchor="t">
              <a:spAutoFit/>
            </a:bodyPr>
            <a:lstStyle/>
            <a:p>
              <a:pPr algn="ctr">
                <a:lnSpc>
                  <a:spcPts val="7200"/>
                </a:lnSpc>
              </a:pPr>
              <a:r>
                <a:rPr lang="en-US" sz="5400" b="1" dirty="0" err="1" smtClean="0">
                  <a:solidFill>
                    <a:srgbClr val="C00000"/>
                  </a:solidFill>
                  <a:latin typeface="Arial" panose="020B0604020202020204" pitchFamily="34" charset="0"/>
                  <a:cs typeface="Arial" panose="020B0604020202020204" pitchFamily="34" charset="0"/>
                </a:rPr>
                <a:t>Ghi</a:t>
              </a:r>
              <a:r>
                <a:rPr lang="en-US" sz="5400" b="1" dirty="0" smtClean="0">
                  <a:solidFill>
                    <a:srgbClr val="C00000"/>
                  </a:solidFill>
                  <a:latin typeface="Arial" panose="020B0604020202020204" pitchFamily="34" charset="0"/>
                  <a:cs typeface="Arial" panose="020B0604020202020204" pitchFamily="34" charset="0"/>
                </a:rPr>
                <a:t> </a:t>
              </a:r>
              <a:r>
                <a:rPr lang="en-US" sz="5400" b="1" dirty="0" err="1" smtClean="0">
                  <a:solidFill>
                    <a:srgbClr val="C00000"/>
                  </a:solidFill>
                  <a:latin typeface="Arial" panose="020B0604020202020204" pitchFamily="34" charset="0"/>
                  <a:cs typeface="Arial" panose="020B0604020202020204" pitchFamily="34" charset="0"/>
                </a:rPr>
                <a:t>nhớ</a:t>
              </a:r>
              <a:endParaRPr lang="en-US" sz="5400" b="1" dirty="0">
                <a:solidFill>
                  <a:srgbClr val="C00000"/>
                </a:solidFill>
                <a:latin typeface="Arial" panose="020B0604020202020204" pitchFamily="34" charset="0"/>
                <a:cs typeface="Arial" panose="020B0604020202020204" pitchFamily="34" charset="0"/>
              </a:endParaRPr>
            </a:p>
          </p:txBody>
        </p:sp>
        <p:grpSp>
          <p:nvGrpSpPr>
            <p:cNvPr id="30" name="Group 30"/>
            <p:cNvGrpSpPr/>
            <p:nvPr/>
          </p:nvGrpSpPr>
          <p:grpSpPr>
            <a:xfrm>
              <a:off x="13462269" y="875711"/>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2995419" y="875711"/>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3929120" y="875711"/>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grpSp>
        <p:nvGrpSpPr>
          <p:cNvPr id="46" name="Group 45"/>
          <p:cNvGrpSpPr/>
          <p:nvPr/>
        </p:nvGrpSpPr>
        <p:grpSpPr>
          <a:xfrm>
            <a:off x="533400" y="3578494"/>
            <a:ext cx="5332795" cy="5676423"/>
            <a:chOff x="533400" y="3907012"/>
            <a:chExt cx="5332795" cy="5676423"/>
          </a:xfrm>
        </p:grpSpPr>
        <p:grpSp>
          <p:nvGrpSpPr>
            <p:cNvPr id="3" name="Group 3"/>
            <p:cNvGrpSpPr/>
            <p:nvPr/>
          </p:nvGrpSpPr>
          <p:grpSpPr>
            <a:xfrm>
              <a:off x="533400" y="3907012"/>
              <a:ext cx="5332795" cy="4603273"/>
              <a:chOff x="0" y="0"/>
              <a:chExt cx="2905467" cy="2175189"/>
            </a:xfrm>
          </p:grpSpPr>
          <p:sp>
            <p:nvSpPr>
              <p:cNvPr id="4" name="Freeform 4"/>
              <p:cNvSpPr/>
              <p:nvPr/>
            </p:nvSpPr>
            <p:spPr>
              <a:xfrm>
                <a:off x="0" y="0"/>
                <a:ext cx="2905467" cy="2175189"/>
              </a:xfrm>
              <a:custGeom>
                <a:avLst/>
                <a:gdLst/>
                <a:ahLst/>
                <a:cxnLst/>
                <a:rect l="l" t="t" r="r" b="b"/>
                <a:pathLst>
                  <a:path w="2905467" h="2175189">
                    <a:moveTo>
                      <a:pt x="2781007" y="2175189"/>
                    </a:moveTo>
                    <a:lnTo>
                      <a:pt x="124460" y="2175189"/>
                    </a:lnTo>
                    <a:cubicBezTo>
                      <a:pt x="55880" y="2175189"/>
                      <a:pt x="0" y="2119309"/>
                      <a:pt x="0" y="2050729"/>
                    </a:cubicBezTo>
                    <a:lnTo>
                      <a:pt x="0" y="124460"/>
                    </a:lnTo>
                    <a:cubicBezTo>
                      <a:pt x="0" y="55880"/>
                      <a:pt x="55880" y="0"/>
                      <a:pt x="124460" y="0"/>
                    </a:cubicBezTo>
                    <a:lnTo>
                      <a:pt x="2781007" y="0"/>
                    </a:lnTo>
                    <a:cubicBezTo>
                      <a:pt x="2849587" y="0"/>
                      <a:pt x="2905467" y="55880"/>
                      <a:pt x="2905467" y="124460"/>
                    </a:cubicBezTo>
                    <a:lnTo>
                      <a:pt x="2905467" y="2050729"/>
                    </a:lnTo>
                    <a:cubicBezTo>
                      <a:pt x="2905467" y="2119309"/>
                      <a:pt x="2849587" y="2175189"/>
                      <a:pt x="2781007" y="2175189"/>
                    </a:cubicBezTo>
                    <a:close/>
                  </a:path>
                </a:pathLst>
              </a:custGeom>
              <a:solidFill>
                <a:srgbClr val="E49592"/>
              </a:solidFill>
            </p:spPr>
          </p:sp>
        </p:grpSp>
        <p:grpSp>
          <p:nvGrpSpPr>
            <p:cNvPr id="5" name="Group 5"/>
            <p:cNvGrpSpPr/>
            <p:nvPr/>
          </p:nvGrpSpPr>
          <p:grpSpPr>
            <a:xfrm>
              <a:off x="533400" y="4200030"/>
              <a:ext cx="5332795" cy="5383405"/>
              <a:chOff x="0" y="0"/>
              <a:chExt cx="2905467" cy="2680580"/>
            </a:xfrm>
          </p:grpSpPr>
          <p:sp>
            <p:nvSpPr>
              <p:cNvPr id="6" name="Freeform 6"/>
              <p:cNvSpPr/>
              <p:nvPr/>
            </p:nvSpPr>
            <p:spPr>
              <a:xfrm>
                <a:off x="0" y="0"/>
                <a:ext cx="2905467" cy="2680580"/>
              </a:xfrm>
              <a:custGeom>
                <a:avLst/>
                <a:gdLst/>
                <a:ahLst/>
                <a:cxnLst/>
                <a:rect l="l" t="t" r="r" b="b"/>
                <a:pathLst>
                  <a:path w="2905467" h="2680580">
                    <a:moveTo>
                      <a:pt x="2781007" y="2680580"/>
                    </a:moveTo>
                    <a:lnTo>
                      <a:pt x="124460" y="2680580"/>
                    </a:lnTo>
                    <a:cubicBezTo>
                      <a:pt x="55880" y="2680580"/>
                      <a:pt x="0" y="2624700"/>
                      <a:pt x="0" y="2556120"/>
                    </a:cubicBezTo>
                    <a:lnTo>
                      <a:pt x="0" y="124460"/>
                    </a:lnTo>
                    <a:cubicBezTo>
                      <a:pt x="0" y="55880"/>
                      <a:pt x="55880" y="0"/>
                      <a:pt x="124460" y="0"/>
                    </a:cubicBezTo>
                    <a:lnTo>
                      <a:pt x="2781007" y="0"/>
                    </a:lnTo>
                    <a:cubicBezTo>
                      <a:pt x="2849587" y="0"/>
                      <a:pt x="2905467" y="55880"/>
                      <a:pt x="2905467" y="124460"/>
                    </a:cubicBezTo>
                    <a:lnTo>
                      <a:pt x="2905467" y="2556120"/>
                    </a:lnTo>
                    <a:cubicBezTo>
                      <a:pt x="2905467" y="2624700"/>
                      <a:pt x="2849587" y="2680580"/>
                      <a:pt x="2781007" y="2680580"/>
                    </a:cubicBezTo>
                    <a:close/>
                  </a:path>
                </a:pathLst>
              </a:custGeom>
              <a:solidFill>
                <a:srgbClr val="FAF9F5"/>
              </a:solidFill>
            </p:spPr>
          </p:sp>
        </p:grpSp>
        <p:sp>
          <p:nvSpPr>
            <p:cNvPr id="43" name="Rectangle 42"/>
            <p:cNvSpPr/>
            <p:nvPr/>
          </p:nvSpPr>
          <p:spPr>
            <a:xfrm>
              <a:off x="837597" y="4369150"/>
              <a:ext cx="4724400" cy="5045164"/>
            </a:xfrm>
            <a:prstGeom prst="rect">
              <a:avLst/>
            </a:prstGeom>
          </p:spPr>
          <p:txBody>
            <a:bodyPr wrap="square">
              <a:spAutoFit/>
            </a:bodyPr>
            <a:lstStyle/>
            <a:p>
              <a:pPr algn="just">
                <a:lnSpc>
                  <a:spcPct val="150000"/>
                </a:lnSpc>
              </a:pPr>
              <a:r>
                <a:rPr lang="en-US" sz="4400" dirty="0" err="1">
                  <a:latin typeface="Arial" panose="020B0604020202020204" pitchFamily="34" charset="0"/>
                  <a:cs typeface="Arial" panose="020B0604020202020204" pitchFamily="34" charset="0"/>
                </a:rPr>
                <a:t>Khi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hoặc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xâu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dòng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lệnh</a:t>
              </a:r>
              <a:r>
                <a:rPr lang="en-US" sz="4400" dirty="0">
                  <a:latin typeface="Arial" panose="020B0604020202020204" pitchFamily="34" charset="0"/>
                  <a:cs typeface="Arial" panose="020B0604020202020204" pitchFamily="34" charset="0"/>
                </a:rPr>
                <a:t>. Python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a:t>
              </a:r>
            </a:p>
          </p:txBody>
        </p:sp>
      </p:grpSp>
      <p:grpSp>
        <p:nvGrpSpPr>
          <p:cNvPr id="47" name="Group 46"/>
          <p:cNvGrpSpPr/>
          <p:nvPr/>
        </p:nvGrpSpPr>
        <p:grpSpPr>
          <a:xfrm>
            <a:off x="6185632" y="3578494"/>
            <a:ext cx="5332795" cy="5676423"/>
            <a:chOff x="6413199" y="3907012"/>
            <a:chExt cx="5332795" cy="5676423"/>
          </a:xfrm>
        </p:grpSpPr>
        <p:grpSp>
          <p:nvGrpSpPr>
            <p:cNvPr id="10" name="Group 10"/>
            <p:cNvGrpSpPr/>
            <p:nvPr/>
          </p:nvGrpSpPr>
          <p:grpSpPr>
            <a:xfrm>
              <a:off x="6413199" y="3907012"/>
              <a:ext cx="5332795" cy="4603273"/>
              <a:chOff x="0" y="0"/>
              <a:chExt cx="2905467" cy="2175189"/>
            </a:xfrm>
          </p:grpSpPr>
          <p:sp>
            <p:nvSpPr>
              <p:cNvPr id="11" name="Freeform 11"/>
              <p:cNvSpPr/>
              <p:nvPr/>
            </p:nvSpPr>
            <p:spPr>
              <a:xfrm>
                <a:off x="0" y="0"/>
                <a:ext cx="2905467" cy="2175189"/>
              </a:xfrm>
              <a:custGeom>
                <a:avLst/>
                <a:gdLst/>
                <a:ahLst/>
                <a:cxnLst/>
                <a:rect l="l" t="t" r="r" b="b"/>
                <a:pathLst>
                  <a:path w="2905467" h="2175189">
                    <a:moveTo>
                      <a:pt x="2781007" y="2175189"/>
                    </a:moveTo>
                    <a:lnTo>
                      <a:pt x="124460" y="2175189"/>
                    </a:lnTo>
                    <a:cubicBezTo>
                      <a:pt x="55880" y="2175189"/>
                      <a:pt x="0" y="2119309"/>
                      <a:pt x="0" y="2050729"/>
                    </a:cubicBezTo>
                    <a:lnTo>
                      <a:pt x="0" y="124460"/>
                    </a:lnTo>
                    <a:cubicBezTo>
                      <a:pt x="0" y="55880"/>
                      <a:pt x="55880" y="0"/>
                      <a:pt x="124460" y="0"/>
                    </a:cubicBezTo>
                    <a:lnTo>
                      <a:pt x="2781007" y="0"/>
                    </a:lnTo>
                    <a:cubicBezTo>
                      <a:pt x="2849587" y="0"/>
                      <a:pt x="2905467" y="55880"/>
                      <a:pt x="2905467" y="124460"/>
                    </a:cubicBezTo>
                    <a:lnTo>
                      <a:pt x="2905467" y="2050729"/>
                    </a:lnTo>
                    <a:cubicBezTo>
                      <a:pt x="2905467" y="2119309"/>
                      <a:pt x="2849587" y="2175189"/>
                      <a:pt x="2781007" y="2175189"/>
                    </a:cubicBezTo>
                    <a:close/>
                  </a:path>
                </a:pathLst>
              </a:custGeom>
              <a:solidFill>
                <a:srgbClr val="E49592"/>
              </a:solidFill>
            </p:spPr>
          </p:sp>
        </p:grpSp>
        <p:grpSp>
          <p:nvGrpSpPr>
            <p:cNvPr id="12" name="Group 12"/>
            <p:cNvGrpSpPr/>
            <p:nvPr/>
          </p:nvGrpSpPr>
          <p:grpSpPr>
            <a:xfrm>
              <a:off x="6413199" y="4200030"/>
              <a:ext cx="5332795" cy="5383405"/>
              <a:chOff x="0" y="0"/>
              <a:chExt cx="2905467" cy="2680580"/>
            </a:xfrm>
          </p:grpSpPr>
          <p:sp>
            <p:nvSpPr>
              <p:cNvPr id="13" name="Freeform 13"/>
              <p:cNvSpPr/>
              <p:nvPr/>
            </p:nvSpPr>
            <p:spPr>
              <a:xfrm>
                <a:off x="0" y="0"/>
                <a:ext cx="2905467" cy="2680580"/>
              </a:xfrm>
              <a:custGeom>
                <a:avLst/>
                <a:gdLst/>
                <a:ahLst/>
                <a:cxnLst/>
                <a:rect l="l" t="t" r="r" b="b"/>
                <a:pathLst>
                  <a:path w="2905467" h="2680580">
                    <a:moveTo>
                      <a:pt x="2781007" y="2680580"/>
                    </a:moveTo>
                    <a:lnTo>
                      <a:pt x="124460" y="2680580"/>
                    </a:lnTo>
                    <a:cubicBezTo>
                      <a:pt x="55880" y="2680580"/>
                      <a:pt x="0" y="2624700"/>
                      <a:pt x="0" y="2556120"/>
                    </a:cubicBezTo>
                    <a:lnTo>
                      <a:pt x="0" y="124460"/>
                    </a:lnTo>
                    <a:cubicBezTo>
                      <a:pt x="0" y="55880"/>
                      <a:pt x="55880" y="0"/>
                      <a:pt x="124460" y="0"/>
                    </a:cubicBezTo>
                    <a:lnTo>
                      <a:pt x="2781007" y="0"/>
                    </a:lnTo>
                    <a:cubicBezTo>
                      <a:pt x="2849587" y="0"/>
                      <a:pt x="2905467" y="55880"/>
                      <a:pt x="2905467" y="124460"/>
                    </a:cubicBezTo>
                    <a:lnTo>
                      <a:pt x="2905467" y="2556120"/>
                    </a:lnTo>
                    <a:cubicBezTo>
                      <a:pt x="2905467" y="2624700"/>
                      <a:pt x="2849587" y="2680580"/>
                      <a:pt x="2781007" y="2680580"/>
                    </a:cubicBezTo>
                    <a:close/>
                  </a:path>
                </a:pathLst>
              </a:custGeom>
              <a:solidFill>
                <a:srgbClr val="FAF9F5"/>
              </a:solidFill>
            </p:spPr>
          </p:sp>
        </p:grpSp>
        <p:sp>
          <p:nvSpPr>
            <p:cNvPr id="44" name="Rectangle 43"/>
            <p:cNvSpPr/>
            <p:nvPr/>
          </p:nvSpPr>
          <p:spPr>
            <a:xfrm>
              <a:off x="6553956" y="4369150"/>
              <a:ext cx="5051279" cy="5170646"/>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Python có thể thực hiện các phép toán thông thường với số, phân biệt số thực và số nguyên.</a:t>
              </a:r>
              <a:endParaRPr lang="en-US" sz="4400" dirty="0">
                <a:latin typeface="Arial" panose="020B0604020202020204" pitchFamily="34" charset="0"/>
                <a:cs typeface="Arial" panose="020B0604020202020204" pitchFamily="34" charset="0"/>
              </a:endParaRPr>
            </a:p>
          </p:txBody>
        </p:sp>
      </p:grpSp>
      <p:grpSp>
        <p:nvGrpSpPr>
          <p:cNvPr id="48" name="Group 47"/>
          <p:cNvGrpSpPr/>
          <p:nvPr/>
        </p:nvGrpSpPr>
        <p:grpSpPr>
          <a:xfrm>
            <a:off x="11853104" y="3578494"/>
            <a:ext cx="5943600" cy="5676423"/>
            <a:chOff x="12039600" y="3907012"/>
            <a:chExt cx="5943600" cy="5676423"/>
          </a:xfrm>
        </p:grpSpPr>
        <p:grpSp>
          <p:nvGrpSpPr>
            <p:cNvPr id="17" name="Group 17"/>
            <p:cNvGrpSpPr/>
            <p:nvPr/>
          </p:nvGrpSpPr>
          <p:grpSpPr>
            <a:xfrm>
              <a:off x="12039600" y="3907012"/>
              <a:ext cx="5943600" cy="4603273"/>
              <a:chOff x="0" y="0"/>
              <a:chExt cx="2905467" cy="2175189"/>
            </a:xfrm>
          </p:grpSpPr>
          <p:sp>
            <p:nvSpPr>
              <p:cNvPr id="18" name="Freeform 18"/>
              <p:cNvSpPr/>
              <p:nvPr/>
            </p:nvSpPr>
            <p:spPr>
              <a:xfrm>
                <a:off x="0" y="0"/>
                <a:ext cx="2905467" cy="2175189"/>
              </a:xfrm>
              <a:custGeom>
                <a:avLst/>
                <a:gdLst/>
                <a:ahLst/>
                <a:cxnLst/>
                <a:rect l="l" t="t" r="r" b="b"/>
                <a:pathLst>
                  <a:path w="2905467" h="2175189">
                    <a:moveTo>
                      <a:pt x="2781007" y="2175189"/>
                    </a:moveTo>
                    <a:lnTo>
                      <a:pt x="124460" y="2175189"/>
                    </a:lnTo>
                    <a:cubicBezTo>
                      <a:pt x="55880" y="2175189"/>
                      <a:pt x="0" y="2119309"/>
                      <a:pt x="0" y="2050729"/>
                    </a:cubicBezTo>
                    <a:lnTo>
                      <a:pt x="0" y="124460"/>
                    </a:lnTo>
                    <a:cubicBezTo>
                      <a:pt x="0" y="55880"/>
                      <a:pt x="55880" y="0"/>
                      <a:pt x="124460" y="0"/>
                    </a:cubicBezTo>
                    <a:lnTo>
                      <a:pt x="2781007" y="0"/>
                    </a:lnTo>
                    <a:cubicBezTo>
                      <a:pt x="2849587" y="0"/>
                      <a:pt x="2905467" y="55880"/>
                      <a:pt x="2905467" y="124460"/>
                    </a:cubicBezTo>
                    <a:lnTo>
                      <a:pt x="2905467" y="2050729"/>
                    </a:lnTo>
                    <a:cubicBezTo>
                      <a:pt x="2905467" y="2119309"/>
                      <a:pt x="2849587" y="2175189"/>
                      <a:pt x="2781007" y="2175189"/>
                    </a:cubicBezTo>
                    <a:close/>
                  </a:path>
                </a:pathLst>
              </a:custGeom>
              <a:solidFill>
                <a:srgbClr val="E49592"/>
              </a:solidFill>
            </p:spPr>
          </p:sp>
        </p:grpSp>
        <p:grpSp>
          <p:nvGrpSpPr>
            <p:cNvPr id="19" name="Group 19"/>
            <p:cNvGrpSpPr/>
            <p:nvPr/>
          </p:nvGrpSpPr>
          <p:grpSpPr>
            <a:xfrm>
              <a:off x="12039600" y="4200030"/>
              <a:ext cx="5943600" cy="5383405"/>
              <a:chOff x="0" y="0"/>
              <a:chExt cx="2905467" cy="2680580"/>
            </a:xfrm>
          </p:grpSpPr>
          <p:sp>
            <p:nvSpPr>
              <p:cNvPr id="20" name="Freeform 20"/>
              <p:cNvSpPr/>
              <p:nvPr/>
            </p:nvSpPr>
            <p:spPr>
              <a:xfrm>
                <a:off x="0" y="0"/>
                <a:ext cx="2905467" cy="2680580"/>
              </a:xfrm>
              <a:custGeom>
                <a:avLst/>
                <a:gdLst/>
                <a:ahLst/>
                <a:cxnLst/>
                <a:rect l="l" t="t" r="r" b="b"/>
                <a:pathLst>
                  <a:path w="2905467" h="2680580">
                    <a:moveTo>
                      <a:pt x="2781007" y="2680580"/>
                    </a:moveTo>
                    <a:lnTo>
                      <a:pt x="124460" y="2680580"/>
                    </a:lnTo>
                    <a:cubicBezTo>
                      <a:pt x="55880" y="2680580"/>
                      <a:pt x="0" y="2624700"/>
                      <a:pt x="0" y="2556120"/>
                    </a:cubicBezTo>
                    <a:lnTo>
                      <a:pt x="0" y="124460"/>
                    </a:lnTo>
                    <a:cubicBezTo>
                      <a:pt x="0" y="55880"/>
                      <a:pt x="55880" y="0"/>
                      <a:pt x="124460" y="0"/>
                    </a:cubicBezTo>
                    <a:lnTo>
                      <a:pt x="2781007" y="0"/>
                    </a:lnTo>
                    <a:cubicBezTo>
                      <a:pt x="2849587" y="0"/>
                      <a:pt x="2905467" y="55880"/>
                      <a:pt x="2905467" y="124460"/>
                    </a:cubicBezTo>
                    <a:lnTo>
                      <a:pt x="2905467" y="2556120"/>
                    </a:lnTo>
                    <a:cubicBezTo>
                      <a:pt x="2905467" y="2624700"/>
                      <a:pt x="2849587" y="2680580"/>
                      <a:pt x="2781007" y="2680580"/>
                    </a:cubicBezTo>
                    <a:close/>
                  </a:path>
                </a:pathLst>
              </a:custGeom>
              <a:solidFill>
                <a:srgbClr val="FAF9F5"/>
              </a:solidFill>
            </p:spPr>
          </p:sp>
        </p:grpSp>
        <p:sp>
          <p:nvSpPr>
            <p:cNvPr id="45" name="Rectangle 44"/>
            <p:cNvSpPr/>
            <p:nvPr/>
          </p:nvSpPr>
          <p:spPr>
            <a:xfrm>
              <a:off x="12322250" y="4349180"/>
              <a:ext cx="5378300" cy="5170646"/>
            </a:xfrm>
            <a:prstGeom prst="rect">
              <a:avLst/>
            </a:prstGeom>
          </p:spPr>
          <p:txBody>
            <a:bodyPr wrap="square">
              <a:spAutoFit/>
            </a:bodyPr>
            <a:lstStyle/>
            <a:p>
              <a:pPr algn="just">
                <a:lnSpc>
                  <a:spcPct val="150000"/>
                </a:lnSpc>
              </a:pPr>
              <a:r>
                <a:rPr lang="en-US" sz="4400" dirty="0" err="1">
                  <a:latin typeface="Arial" panose="020B0604020202020204" pitchFamily="34" charset="0"/>
                  <a:cs typeface="Arial" panose="020B0604020202020204" pitchFamily="34" charset="0"/>
                </a:rPr>
                <a:t>Lệnh</a:t>
              </a:r>
              <a:r>
                <a:rPr lang="en-US" sz="4400" dirty="0">
                  <a:latin typeface="Arial" panose="020B0604020202020204" pitchFamily="34" charset="0"/>
                  <a:cs typeface="Arial" panose="020B0604020202020204" pitchFamily="34" charset="0"/>
                </a:rPr>
                <a:t> print()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năng</a:t>
              </a:r>
              <a:r>
                <a:rPr lang="en-US" sz="4400" dirty="0">
                  <a:latin typeface="Arial" panose="020B0604020202020204" pitchFamily="34" charset="0"/>
                  <a:cs typeface="Arial" panose="020B0604020202020204" pitchFamily="34" charset="0"/>
                </a:rPr>
                <a:t> in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in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hoặc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thời</a:t>
              </a:r>
              <a:r>
                <a:rPr lang="en-US" sz="4400" dirty="0">
                  <a:latin typeface="Arial" panose="020B0604020202020204" pitchFamily="34" charset="0"/>
                  <a:cs typeface="Arial" panose="020B0604020202020204" pitchFamily="34" charset="0"/>
                </a:rPr>
                <a:t>.</a:t>
              </a:r>
            </a:p>
          </p:txBody>
        </p:sp>
      </p:gr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2410" y="1035892"/>
            <a:ext cx="1328385" cy="1469452"/>
          </a:xfrm>
          <a:prstGeom prst="rect">
            <a:avLst/>
          </a:prstGeom>
        </p:spPr>
      </p:pic>
    </p:spTree>
    <p:extLst>
      <p:ext uri="{BB962C8B-B14F-4D97-AF65-F5344CB8AC3E}">
        <p14:creationId xmlns:p14="http://schemas.microsoft.com/office/powerpoint/2010/main" val="3057879448"/>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strVal val="#ppt_w+.3"/>
                                          </p:val>
                                        </p:tav>
                                        <p:tav tm="100000">
                                          <p:val>
                                            <p:strVal val="#ppt_w"/>
                                          </p:val>
                                        </p:tav>
                                      </p:tavLst>
                                    </p:anim>
                                    <p:anim calcmode="lin" valueType="num">
                                      <p:cBhvr>
                                        <p:cTn id="14" dur="500" fill="hold"/>
                                        <p:tgtEl>
                                          <p:spTgt spid="47"/>
                                        </p:tgtEl>
                                        <p:attrNameLst>
                                          <p:attrName>ppt_h</p:attrName>
                                        </p:attrNameLst>
                                      </p:cBhvr>
                                      <p:tavLst>
                                        <p:tav tm="0">
                                          <p:val>
                                            <p:strVal val="#ppt_h"/>
                                          </p:val>
                                        </p:tav>
                                        <p:tav tm="100000">
                                          <p:val>
                                            <p:strVal val="#ppt_h"/>
                                          </p:val>
                                        </p:tav>
                                      </p:tavLst>
                                    </p:anim>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0" name="Group 30"/>
          <p:cNvGrpSpPr/>
          <p:nvPr/>
        </p:nvGrpSpPr>
        <p:grpSpPr>
          <a:xfrm>
            <a:off x="16306800" y="723900"/>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5744699" y="723900"/>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6868900" y="723900"/>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2" name="Rounded Rectangle 11"/>
          <p:cNvSpPr/>
          <p:nvPr/>
        </p:nvSpPr>
        <p:spPr>
          <a:xfrm>
            <a:off x="898862" y="797056"/>
            <a:ext cx="8305800" cy="1143000"/>
          </a:xfrm>
          <a:prstGeom prst="round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Câu</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hỏi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củng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cố</a:t>
            </a:r>
            <a:endParaRPr lang="en-US" sz="4400" b="1" dirty="0">
              <a:latin typeface="Arial" panose="020B0604020202020204" pitchFamily="34" charset="0"/>
              <a:cs typeface="Arial" panose="020B0604020202020204" pitchFamily="34" charset="0"/>
            </a:endParaRPr>
          </a:p>
        </p:txBody>
      </p:sp>
      <p:sp>
        <p:nvSpPr>
          <p:cNvPr id="13" name="Rectangle 12"/>
          <p:cNvSpPr/>
          <p:nvPr/>
        </p:nvSpPr>
        <p:spPr>
          <a:xfrm>
            <a:off x="786805" y="2095500"/>
            <a:ext cx="17099875" cy="1107996"/>
          </a:xfrm>
          <a:prstGeom prst="rect">
            <a:avLst/>
          </a:prstGeom>
        </p:spPr>
        <p:txBody>
          <a:bodyPr wrap="square">
            <a:spAutoFit/>
          </a:bodyPr>
          <a:lstStyle/>
          <a:p>
            <a:pPr algn="just">
              <a:lnSpc>
                <a:spcPct val="150000"/>
              </a:lnSpc>
            </a:pPr>
            <a:r>
              <a:rPr lang="vi-VN" sz="4400" b="1" dirty="0">
                <a:latin typeface="Arial" panose="020B0604020202020204" pitchFamily="34" charset="0"/>
                <a:cs typeface="Arial" panose="020B0604020202020204" pitchFamily="34" charset="0"/>
              </a:rPr>
              <a:t>1.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quả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mỗi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lệnh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gì</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quả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liệu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nào</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grpSp>
        <p:nvGrpSpPr>
          <p:cNvPr id="14" name="Group 13"/>
          <p:cNvGrpSpPr/>
          <p:nvPr/>
        </p:nvGrpSpPr>
        <p:grpSpPr>
          <a:xfrm>
            <a:off x="898862" y="3536792"/>
            <a:ext cx="10052348" cy="3342725"/>
            <a:chOff x="1315719" y="5226730"/>
            <a:chExt cx="10052348" cy="3342725"/>
          </a:xfrm>
        </p:grpSpPr>
        <p:sp>
          <p:nvSpPr>
            <p:cNvPr id="15" name="TextBox 14"/>
            <p:cNvSpPr txBox="1"/>
            <p:nvPr/>
          </p:nvSpPr>
          <p:spPr>
            <a:xfrm>
              <a:off x="1315719" y="5226730"/>
              <a:ext cx="5938523"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latin typeface="Courier New" panose="02070309020205020404" pitchFamily="49" charset="0"/>
                  <a:cs typeface="Courier New" panose="02070309020205020404" pitchFamily="49" charset="0"/>
                </a:rPr>
                <a:t>5/2</a:t>
              </a:r>
              <a:endParaRPr lang="en-US" sz="4400" b="1" dirty="0">
                <a:latin typeface="Courier New" panose="02070309020205020404" pitchFamily="49" charset="0"/>
                <a:cs typeface="Courier New" panose="02070309020205020404" pitchFamily="49" charset="0"/>
              </a:endParaRPr>
            </a:p>
          </p:txBody>
        </p:sp>
        <p:sp>
          <p:nvSpPr>
            <p:cNvPr id="16" name="TextBox 15"/>
            <p:cNvSpPr txBox="1"/>
            <p:nvPr/>
          </p:nvSpPr>
          <p:spPr>
            <a:xfrm>
              <a:off x="1315720" y="6064105"/>
              <a:ext cx="4282737"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smtClean="0">
                  <a:latin typeface="Courier New" panose="02070309020205020404" pitchFamily="49" charset="0"/>
                  <a:cs typeface="Courier New" panose="02070309020205020404" pitchFamily="49" charset="0"/>
                </a:rPr>
                <a:t> 12 + 1.5</a:t>
              </a:r>
              <a:endParaRPr lang="en-US" sz="4400" b="1" dirty="0">
                <a:latin typeface="Courier New" panose="02070309020205020404" pitchFamily="49" charset="0"/>
                <a:cs typeface="Courier New" panose="02070309020205020404" pitchFamily="49" charset="0"/>
              </a:endParaRPr>
            </a:p>
          </p:txBody>
        </p:sp>
        <p:sp>
          <p:nvSpPr>
            <p:cNvPr id="17" name="TextBox 16"/>
            <p:cNvSpPr txBox="1"/>
            <p:nvPr/>
          </p:nvSpPr>
          <p:spPr>
            <a:xfrm>
              <a:off x="1315719" y="6899222"/>
              <a:ext cx="10052348"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solidFill>
                    <a:srgbClr val="00B050"/>
                  </a:solidFill>
                  <a:latin typeface="Courier New" panose="02070309020205020404" pitchFamily="49" charset="0"/>
                  <a:cs typeface="Courier New" panose="02070309020205020404" pitchFamily="49" charset="0"/>
                </a:rPr>
                <a:t>“</a:t>
              </a:r>
              <a:r>
                <a:rPr lang="en-US" sz="4400" b="1" dirty="0" err="1" smtClean="0">
                  <a:solidFill>
                    <a:srgbClr val="00B050"/>
                  </a:solidFill>
                  <a:latin typeface="Courier New" panose="02070309020205020404" pitchFamily="49" charset="0"/>
                  <a:cs typeface="Courier New" panose="02070309020205020404" pitchFamily="49" charset="0"/>
                </a:rPr>
                <a:t>Bạn</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là</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học</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sinh</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lớp</a:t>
              </a:r>
              <a:r>
                <a:rPr lang="en-US" sz="4400" b="1" dirty="0" smtClean="0">
                  <a:solidFill>
                    <a:srgbClr val="00B050"/>
                  </a:solidFill>
                  <a:latin typeface="Courier New" panose="02070309020205020404" pitchFamily="49" charset="0"/>
                  <a:cs typeface="Courier New" panose="02070309020205020404" pitchFamily="49" charset="0"/>
                </a:rPr>
                <a:t> 10”</a:t>
              </a:r>
              <a:endParaRPr lang="en-US" sz="4400" b="1" dirty="0">
                <a:solidFill>
                  <a:srgbClr val="00B050"/>
                </a:solidFill>
                <a:latin typeface="Courier New" panose="02070309020205020404" pitchFamily="49" charset="0"/>
                <a:cs typeface="Courier New" panose="02070309020205020404" pitchFamily="49" charset="0"/>
              </a:endParaRPr>
            </a:p>
          </p:txBody>
        </p:sp>
        <p:sp>
          <p:nvSpPr>
            <p:cNvPr id="18" name="TextBox 17"/>
            <p:cNvSpPr txBox="1"/>
            <p:nvPr/>
          </p:nvSpPr>
          <p:spPr>
            <a:xfrm>
              <a:off x="1315719" y="7800014"/>
              <a:ext cx="6907533"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smtClean="0">
                  <a:latin typeface="Courier New" panose="02070309020205020404" pitchFamily="49" charset="0"/>
                  <a:cs typeface="Courier New" panose="02070309020205020404" pitchFamily="49" charset="0"/>
                </a:rPr>
                <a:t> 10 + 7/2</a:t>
              </a:r>
              <a:endParaRPr lang="en-US" sz="4400" b="1" dirty="0">
                <a:latin typeface="Courier New" panose="02070309020205020404" pitchFamily="49" charset="0"/>
                <a:cs typeface="Courier New" panose="02070309020205020404" pitchFamily="49" charset="0"/>
              </a:endParaRPr>
            </a:p>
          </p:txBody>
        </p:sp>
      </p:grpSp>
      <p:cxnSp>
        <p:nvCxnSpPr>
          <p:cNvPr id="3" name="Straight Arrow Connector 2"/>
          <p:cNvCxnSpPr/>
          <p:nvPr/>
        </p:nvCxnSpPr>
        <p:spPr>
          <a:xfrm>
            <a:off x="5181600" y="3861558"/>
            <a:ext cx="1655785"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86323" y="3436948"/>
            <a:ext cx="6863077"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Kết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quả</a:t>
            </a:r>
            <a:r>
              <a:rPr lang="en-US" sz="4200" dirty="0" smtClean="0">
                <a:latin typeface="Arial" panose="020B0604020202020204" pitchFamily="34" charset="0"/>
                <a:cs typeface="Arial" panose="020B0604020202020204" pitchFamily="34" charset="0"/>
              </a:rPr>
              <a:t> in </a:t>
            </a:r>
            <a:r>
              <a:rPr lang="en-US" sz="4200" dirty="0" err="1" smtClean="0">
                <a:latin typeface="Arial" panose="020B0604020202020204" pitchFamily="34" charset="0"/>
                <a:cs typeface="Arial" panose="020B0604020202020204" pitchFamily="34" charset="0"/>
              </a:rPr>
              <a:t>ra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thực</a:t>
            </a:r>
            <a:r>
              <a:rPr lang="en-US" sz="4200" dirty="0" smtClean="0">
                <a:latin typeface="Arial" panose="020B0604020202020204" pitchFamily="34" charset="0"/>
                <a:cs typeface="Arial" panose="020B0604020202020204" pitchFamily="34" charset="0"/>
              </a:rPr>
              <a:t> </a:t>
            </a:r>
            <a:r>
              <a:rPr lang="en-US" sz="4200" dirty="0" smtClean="0">
                <a:solidFill>
                  <a:srgbClr val="0070C0"/>
                </a:solidFill>
                <a:latin typeface="Arial" panose="020B0604020202020204" pitchFamily="34" charset="0"/>
                <a:cs typeface="Arial" panose="020B0604020202020204" pitchFamily="34" charset="0"/>
              </a:rPr>
              <a:t>2.5</a:t>
            </a:r>
            <a:endParaRPr lang="en-US" sz="4200" dirty="0">
              <a:solidFill>
                <a:srgbClr val="0070C0"/>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a:off x="5601672" y="4778264"/>
            <a:ext cx="1655785"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06395" y="4353654"/>
            <a:ext cx="7052605"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Kết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quả</a:t>
            </a:r>
            <a:r>
              <a:rPr lang="en-US" sz="4200" dirty="0" smtClean="0">
                <a:latin typeface="Arial" panose="020B0604020202020204" pitchFamily="34" charset="0"/>
                <a:cs typeface="Arial" panose="020B0604020202020204" pitchFamily="34" charset="0"/>
              </a:rPr>
              <a:t> in </a:t>
            </a:r>
            <a:r>
              <a:rPr lang="en-US" sz="4200" dirty="0" err="1" smtClean="0">
                <a:latin typeface="Arial" panose="020B0604020202020204" pitchFamily="34" charset="0"/>
                <a:cs typeface="Arial" panose="020B0604020202020204" pitchFamily="34" charset="0"/>
              </a:rPr>
              <a:t>ra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thực</a:t>
            </a:r>
            <a:r>
              <a:rPr lang="en-US" sz="4200" dirty="0" smtClean="0">
                <a:latin typeface="Arial" panose="020B0604020202020204" pitchFamily="34" charset="0"/>
                <a:cs typeface="Arial" panose="020B0604020202020204" pitchFamily="34" charset="0"/>
              </a:rPr>
              <a:t> </a:t>
            </a:r>
            <a:r>
              <a:rPr lang="en-US" sz="4200" dirty="0" smtClean="0">
                <a:solidFill>
                  <a:srgbClr val="0070C0"/>
                </a:solidFill>
                <a:latin typeface="Arial" panose="020B0604020202020204" pitchFamily="34" charset="0"/>
                <a:cs typeface="Arial" panose="020B0604020202020204" pitchFamily="34" charset="0"/>
              </a:rPr>
              <a:t>13.5</a:t>
            </a:r>
            <a:endParaRPr lang="en-US" sz="4200" dirty="0">
              <a:solidFill>
                <a:srgbClr val="0070C0"/>
              </a:solidFill>
              <a:latin typeface="Arial" panose="020B0604020202020204" pitchFamily="34" charset="0"/>
              <a:cs typeface="Arial" panose="020B0604020202020204" pitchFamily="34" charset="0"/>
            </a:endParaRPr>
          </a:p>
        </p:txBody>
      </p:sp>
      <p:cxnSp>
        <p:nvCxnSpPr>
          <p:cNvPr id="24" name="Straight Arrow Connector 23"/>
          <p:cNvCxnSpPr/>
          <p:nvPr/>
        </p:nvCxnSpPr>
        <p:spPr>
          <a:xfrm>
            <a:off x="10474963" y="5594004"/>
            <a:ext cx="78613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400277" y="5196584"/>
            <a:ext cx="6576824"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Kết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quả</a:t>
            </a:r>
            <a:r>
              <a:rPr lang="en-US" sz="4200" dirty="0" smtClean="0">
                <a:latin typeface="Arial" panose="020B0604020202020204" pitchFamily="34" charset="0"/>
                <a:cs typeface="Arial" panose="020B0604020202020204" pitchFamily="34" charset="0"/>
              </a:rPr>
              <a:t> in </a:t>
            </a:r>
            <a:r>
              <a:rPr lang="en-US" sz="4200" dirty="0" err="1" smtClean="0">
                <a:latin typeface="Arial" panose="020B0604020202020204" pitchFamily="34" charset="0"/>
                <a:cs typeface="Arial" panose="020B0604020202020204" pitchFamily="34" charset="0"/>
              </a:rPr>
              <a:t>ra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xâu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kí</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tự</a:t>
            </a:r>
            <a:endParaRPr lang="en-US" sz="4200" dirty="0">
              <a:latin typeface="Arial" panose="020B0604020202020204" pitchFamily="34" charset="0"/>
              <a:cs typeface="Arial" panose="020B0604020202020204" pitchFamily="34" charset="0"/>
            </a:endParaRPr>
          </a:p>
        </p:txBody>
      </p:sp>
      <p:cxnSp>
        <p:nvCxnSpPr>
          <p:cNvPr id="36" name="Straight Arrow Connector 35"/>
          <p:cNvCxnSpPr/>
          <p:nvPr/>
        </p:nvCxnSpPr>
        <p:spPr>
          <a:xfrm>
            <a:off x="5601672" y="6498068"/>
            <a:ext cx="1655785"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806395" y="6073458"/>
            <a:ext cx="7467600"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Kết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quả</a:t>
            </a:r>
            <a:r>
              <a:rPr lang="en-US" sz="4200" dirty="0" smtClean="0">
                <a:latin typeface="Arial" panose="020B0604020202020204" pitchFamily="34" charset="0"/>
                <a:cs typeface="Arial" panose="020B0604020202020204" pitchFamily="34" charset="0"/>
              </a:rPr>
              <a:t> in </a:t>
            </a:r>
            <a:r>
              <a:rPr lang="en-US" sz="4200" dirty="0" err="1" smtClean="0">
                <a:latin typeface="Arial" panose="020B0604020202020204" pitchFamily="34" charset="0"/>
                <a:cs typeface="Arial" panose="020B0604020202020204" pitchFamily="34" charset="0"/>
              </a:rPr>
              <a:t>ra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thực</a:t>
            </a:r>
            <a:r>
              <a:rPr lang="en-US" sz="4200" dirty="0" smtClean="0">
                <a:latin typeface="Arial" panose="020B0604020202020204" pitchFamily="34" charset="0"/>
                <a:cs typeface="Arial" panose="020B0604020202020204" pitchFamily="34" charset="0"/>
              </a:rPr>
              <a:t> </a:t>
            </a:r>
            <a:r>
              <a:rPr lang="en-US" sz="4200" dirty="0" smtClean="0">
                <a:solidFill>
                  <a:srgbClr val="0070C0"/>
                </a:solidFill>
                <a:latin typeface="Arial" panose="020B0604020202020204" pitchFamily="34" charset="0"/>
                <a:cs typeface="Arial" panose="020B0604020202020204" pitchFamily="34" charset="0"/>
              </a:rPr>
              <a:t>13.5</a:t>
            </a:r>
            <a:endParaRPr lang="en-US" sz="4200" dirty="0">
              <a:solidFill>
                <a:srgbClr val="0070C0"/>
              </a:solidFill>
              <a:latin typeface="Arial" panose="020B0604020202020204" pitchFamily="34" charset="0"/>
              <a:cs typeface="Arial" panose="020B0604020202020204" pitchFamily="34" charset="0"/>
            </a:endParaRPr>
          </a:p>
        </p:txBody>
      </p:sp>
      <p:sp>
        <p:nvSpPr>
          <p:cNvPr id="38" name="Rectangle 37"/>
          <p:cNvSpPr/>
          <p:nvPr/>
        </p:nvSpPr>
        <p:spPr>
          <a:xfrm>
            <a:off x="786805" y="6959146"/>
            <a:ext cx="8814396" cy="1107996"/>
          </a:xfrm>
          <a:prstGeom prst="rect">
            <a:avLst/>
          </a:prstGeom>
        </p:spPr>
        <p:txBody>
          <a:bodyPr wrap="square">
            <a:spAutoFit/>
          </a:bodyPr>
          <a:lstStyle/>
          <a:p>
            <a:pPr algn="just">
              <a:lnSpc>
                <a:spcPct val="150000"/>
              </a:lnSpc>
            </a:pPr>
            <a:r>
              <a:rPr lang="en-US" sz="4400" b="1" dirty="0" smtClean="0">
                <a:latin typeface="Arial" panose="020B0604020202020204" pitchFamily="34" charset="0"/>
                <a:cs typeface="Arial" panose="020B0604020202020204" pitchFamily="34" charset="0"/>
              </a:rPr>
              <a:t>2</a:t>
            </a:r>
            <a:r>
              <a:rPr lang="vi-VN" sz="4400" b="1"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Lệnh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sẽ</a:t>
            </a:r>
            <a:r>
              <a:rPr lang="en-US" sz="4400" dirty="0" smtClean="0">
                <a:latin typeface="Arial" panose="020B0604020202020204" pitchFamily="34" charset="0"/>
                <a:cs typeface="Arial" panose="020B0604020202020204" pitchFamily="34" charset="0"/>
              </a:rPr>
              <a:t> in </a:t>
            </a:r>
            <a:r>
              <a:rPr lang="en-US" sz="4400" dirty="0" err="1" smtClean="0">
                <a:latin typeface="Arial" panose="020B0604020202020204" pitchFamily="34" charset="0"/>
                <a:cs typeface="Arial" panose="020B0604020202020204" pitchFamily="34" charset="0"/>
              </a:rPr>
              <a:t>ra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quả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gì</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39" name="TextBox 38"/>
          <p:cNvSpPr txBox="1"/>
          <p:nvPr/>
        </p:nvSpPr>
        <p:spPr>
          <a:xfrm>
            <a:off x="898862" y="8273716"/>
            <a:ext cx="16856330" cy="769441"/>
          </a:xfrm>
          <a:prstGeom prst="rect">
            <a:avLst/>
          </a:prstGeom>
          <a:noFill/>
        </p:spPr>
        <p:txBody>
          <a:bodyPr wrap="square" rtlCol="0">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solidFill>
                  <a:srgbClr val="FF0000"/>
                </a:solidFill>
                <a:latin typeface="Courier New" panose="02070309020205020404" pitchFamily="49" charset="0"/>
                <a:cs typeface="Courier New" panose="02070309020205020404" pitchFamily="49" charset="0"/>
              </a:rPr>
              <a:t> </a:t>
            </a:r>
            <a:r>
              <a:rPr lang="en-US" sz="4400" b="1" dirty="0" smtClean="0">
                <a:solidFill>
                  <a:srgbClr val="FF0000"/>
                </a:solidFill>
                <a:latin typeface="Courier New" panose="02070309020205020404" pitchFamily="49" charset="0"/>
                <a:cs typeface="Courier New" panose="02070309020205020404" pitchFamily="49" charset="0"/>
              </a:rPr>
              <a:t>print</a:t>
            </a:r>
            <a:r>
              <a:rPr lang="en-US" sz="4400" b="1" dirty="0" smtClean="0">
                <a:latin typeface="Courier New" panose="02070309020205020404" pitchFamily="49" charset="0"/>
                <a:cs typeface="Courier New" panose="02070309020205020404" pitchFamily="49" charset="0"/>
              </a:rPr>
              <a:t>(</a:t>
            </a:r>
            <a:r>
              <a:rPr lang="en-US" sz="4400" b="1" dirty="0" smtClean="0">
                <a:solidFill>
                  <a:srgbClr val="00B050"/>
                </a:solidFill>
                <a:latin typeface="Courier New" panose="02070309020205020404" pitchFamily="49" charset="0"/>
                <a:cs typeface="Courier New" panose="02070309020205020404" pitchFamily="49" charset="0"/>
              </a:rPr>
              <a:t>“13 + 10*3/2 - 3*2</a:t>
            </a:r>
            <a:r>
              <a:rPr lang="en-US" sz="4400" b="1" dirty="0" smtClean="0">
                <a:latin typeface="Courier New" panose="02070309020205020404" pitchFamily="49" charset="0"/>
                <a:cs typeface="Courier New" panose="02070309020205020404" pitchFamily="49" charset="0"/>
              </a:rPr>
              <a:t>”, 13 + 10*3/2 - 3*2)</a:t>
            </a:r>
            <a:endParaRPr lang="en-US" sz="4400" b="1" dirty="0">
              <a:latin typeface="Courier New" panose="02070309020205020404" pitchFamily="49" charset="0"/>
              <a:cs typeface="Courier New" panose="02070309020205020404" pitchFamily="49" charset="0"/>
            </a:endParaRPr>
          </a:p>
        </p:txBody>
      </p:sp>
      <p:sp>
        <p:nvSpPr>
          <p:cNvPr id="40" name="TextBox 39"/>
          <p:cNvSpPr txBox="1"/>
          <p:nvPr/>
        </p:nvSpPr>
        <p:spPr>
          <a:xfrm>
            <a:off x="909022" y="9084499"/>
            <a:ext cx="1733550" cy="769441"/>
          </a:xfrm>
          <a:prstGeom prst="rect">
            <a:avLst/>
          </a:prstGeom>
          <a:noFill/>
        </p:spPr>
        <p:txBody>
          <a:bodyPr wrap="square" rtlCol="0">
            <a:spAutoFit/>
          </a:bodyPr>
          <a:lstStyle/>
          <a:p>
            <a:r>
              <a:rPr lang="en-US" sz="4400" b="1" dirty="0" smtClean="0">
                <a:solidFill>
                  <a:schemeClr val="accent4">
                    <a:lumMod val="50000"/>
                  </a:schemeClr>
                </a:solidFill>
                <a:latin typeface="Courier New" panose="02070309020205020404" pitchFamily="49" charset="0"/>
                <a:cs typeface="Courier New" panose="02070309020205020404" pitchFamily="49" charset="0"/>
              </a:rPr>
              <a:t>22.0</a:t>
            </a:r>
            <a:endParaRPr lang="en-US" sz="4400" b="1" dirty="0">
              <a:solidFill>
                <a:schemeClr val="accent4">
                  <a:lumMod val="50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886436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arn(inVertical)">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ppt_x"/>
                                          </p:val>
                                        </p:tav>
                                        <p:tav tm="100000">
                                          <p:val>
                                            <p:strVal val="#ppt_x"/>
                                          </p:val>
                                        </p:tav>
                                      </p:tavLst>
                                    </p:anim>
                                    <p:anim calcmode="lin" valueType="num">
                                      <p:cBhvr additive="base">
                                        <p:cTn id="6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4" grpId="0"/>
      <p:bldP spid="23" grpId="0"/>
      <p:bldP spid="25" grpId="0"/>
      <p:bldP spid="37"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22" name="Group 21"/>
          <p:cNvGrpSpPr/>
          <p:nvPr/>
        </p:nvGrpSpPr>
        <p:grpSpPr>
          <a:xfrm>
            <a:off x="2743200" y="1001444"/>
            <a:ext cx="13487400" cy="8561656"/>
            <a:chOff x="4283144" y="1048419"/>
            <a:chExt cx="11718855" cy="7522111"/>
          </a:xfrm>
        </p:grpSpPr>
        <p:grpSp>
          <p:nvGrpSpPr>
            <p:cNvPr id="3" name="Group 3"/>
            <p:cNvGrpSpPr/>
            <p:nvPr/>
          </p:nvGrpSpPr>
          <p:grpSpPr>
            <a:xfrm>
              <a:off x="4283144" y="1048419"/>
              <a:ext cx="11718855" cy="7522111"/>
              <a:chOff x="0" y="0"/>
              <a:chExt cx="5816376" cy="3733422"/>
            </a:xfrm>
          </p:grpSpPr>
          <p:sp>
            <p:nvSpPr>
              <p:cNvPr id="4" name="Freeform 4"/>
              <p:cNvSpPr/>
              <p:nvPr/>
            </p:nvSpPr>
            <p:spPr>
              <a:xfrm>
                <a:off x="0" y="0"/>
                <a:ext cx="5816376" cy="3733422"/>
              </a:xfrm>
              <a:custGeom>
                <a:avLst/>
                <a:gdLst/>
                <a:ahLst/>
                <a:cxnLst/>
                <a:rect l="l" t="t" r="r" b="b"/>
                <a:pathLst>
                  <a:path w="5816376" h="3733422">
                    <a:moveTo>
                      <a:pt x="5691916" y="3733422"/>
                    </a:moveTo>
                    <a:lnTo>
                      <a:pt x="124460" y="3733422"/>
                    </a:lnTo>
                    <a:cubicBezTo>
                      <a:pt x="55880" y="3733422"/>
                      <a:pt x="0" y="3677542"/>
                      <a:pt x="0" y="3608961"/>
                    </a:cubicBezTo>
                    <a:lnTo>
                      <a:pt x="0" y="124460"/>
                    </a:lnTo>
                    <a:cubicBezTo>
                      <a:pt x="0" y="55880"/>
                      <a:pt x="55880" y="0"/>
                      <a:pt x="124460" y="0"/>
                    </a:cubicBezTo>
                    <a:lnTo>
                      <a:pt x="5691916" y="0"/>
                    </a:lnTo>
                    <a:cubicBezTo>
                      <a:pt x="5760496" y="0"/>
                      <a:pt x="5816376" y="55880"/>
                      <a:pt x="5816376" y="124460"/>
                    </a:cubicBezTo>
                    <a:lnTo>
                      <a:pt x="5816376" y="3608962"/>
                    </a:lnTo>
                    <a:cubicBezTo>
                      <a:pt x="5816376" y="3677542"/>
                      <a:pt x="5760496" y="3733422"/>
                      <a:pt x="5691916" y="3733422"/>
                    </a:cubicBezTo>
                    <a:close/>
                  </a:path>
                </a:pathLst>
              </a:custGeom>
              <a:solidFill>
                <a:srgbClr val="FAF9F5"/>
              </a:solidFill>
            </p:spPr>
          </p:sp>
        </p:grpSp>
        <p:grpSp>
          <p:nvGrpSpPr>
            <p:cNvPr id="5" name="Group 5"/>
            <p:cNvGrpSpPr/>
            <p:nvPr/>
          </p:nvGrpSpPr>
          <p:grpSpPr>
            <a:xfrm>
              <a:off x="4378395" y="2249436"/>
              <a:ext cx="11509738" cy="6225846"/>
              <a:chOff x="0" y="0"/>
              <a:chExt cx="5712586" cy="3090051"/>
            </a:xfrm>
          </p:grpSpPr>
          <p:sp>
            <p:nvSpPr>
              <p:cNvPr id="6" name="Freeform 6"/>
              <p:cNvSpPr/>
              <p:nvPr/>
            </p:nvSpPr>
            <p:spPr>
              <a:xfrm>
                <a:off x="0" y="0"/>
                <a:ext cx="5712586" cy="3090051"/>
              </a:xfrm>
              <a:custGeom>
                <a:avLst/>
                <a:gdLst/>
                <a:ahLst/>
                <a:cxnLst/>
                <a:rect l="l" t="t" r="r" b="b"/>
                <a:pathLst>
                  <a:path w="5712586" h="3090051">
                    <a:moveTo>
                      <a:pt x="5588126" y="3090051"/>
                    </a:moveTo>
                    <a:lnTo>
                      <a:pt x="124460" y="3090051"/>
                    </a:lnTo>
                    <a:cubicBezTo>
                      <a:pt x="55880" y="3090051"/>
                      <a:pt x="0" y="3034171"/>
                      <a:pt x="0" y="2965591"/>
                    </a:cubicBezTo>
                    <a:lnTo>
                      <a:pt x="0" y="124460"/>
                    </a:lnTo>
                    <a:cubicBezTo>
                      <a:pt x="0" y="55880"/>
                      <a:pt x="55880" y="0"/>
                      <a:pt x="124460" y="0"/>
                    </a:cubicBezTo>
                    <a:lnTo>
                      <a:pt x="5588126" y="0"/>
                    </a:lnTo>
                    <a:cubicBezTo>
                      <a:pt x="5656706" y="0"/>
                      <a:pt x="5712586" y="55880"/>
                      <a:pt x="5712586" y="124460"/>
                    </a:cubicBezTo>
                    <a:lnTo>
                      <a:pt x="5712586" y="2965591"/>
                    </a:lnTo>
                    <a:cubicBezTo>
                      <a:pt x="5712586" y="3034171"/>
                      <a:pt x="5656706" y="3090051"/>
                      <a:pt x="5588126" y="3090051"/>
                    </a:cubicBezTo>
                    <a:close/>
                  </a:path>
                </a:pathLst>
              </a:custGeom>
              <a:solidFill>
                <a:srgbClr val="EFBF6E"/>
              </a:solidFill>
            </p:spPr>
          </p:sp>
        </p:grpSp>
        <p:grpSp>
          <p:nvGrpSpPr>
            <p:cNvPr id="7" name="Group 7"/>
            <p:cNvGrpSpPr/>
            <p:nvPr/>
          </p:nvGrpSpPr>
          <p:grpSpPr>
            <a:xfrm>
              <a:off x="4647518" y="2648619"/>
              <a:ext cx="10900639" cy="5540912"/>
              <a:chOff x="0" y="-511128"/>
              <a:chExt cx="5410274" cy="2750100"/>
            </a:xfrm>
          </p:grpSpPr>
          <p:sp>
            <p:nvSpPr>
              <p:cNvPr id="8" name="Freeform 8"/>
              <p:cNvSpPr/>
              <p:nvPr/>
            </p:nvSpPr>
            <p:spPr>
              <a:xfrm>
                <a:off x="0" y="-511128"/>
                <a:ext cx="5410274" cy="2750100"/>
              </a:xfrm>
              <a:custGeom>
                <a:avLst/>
                <a:gdLst/>
                <a:ahLst/>
                <a:cxnLst/>
                <a:rect l="l" t="t" r="r" b="b"/>
                <a:pathLst>
                  <a:path w="5410274" h="2238972">
                    <a:moveTo>
                      <a:pt x="5285813" y="2238972"/>
                    </a:moveTo>
                    <a:lnTo>
                      <a:pt x="124460" y="2238972"/>
                    </a:lnTo>
                    <a:cubicBezTo>
                      <a:pt x="55880" y="2238972"/>
                      <a:pt x="0" y="2183092"/>
                      <a:pt x="0" y="2114512"/>
                    </a:cubicBezTo>
                    <a:lnTo>
                      <a:pt x="0" y="124460"/>
                    </a:lnTo>
                    <a:cubicBezTo>
                      <a:pt x="0" y="55880"/>
                      <a:pt x="55880" y="0"/>
                      <a:pt x="124460" y="0"/>
                    </a:cubicBezTo>
                    <a:lnTo>
                      <a:pt x="5285814" y="0"/>
                    </a:lnTo>
                    <a:cubicBezTo>
                      <a:pt x="5354394" y="0"/>
                      <a:pt x="5410274" y="55880"/>
                      <a:pt x="5410274" y="124460"/>
                    </a:cubicBezTo>
                    <a:lnTo>
                      <a:pt x="5410274" y="2114512"/>
                    </a:lnTo>
                    <a:cubicBezTo>
                      <a:pt x="5410274" y="2183092"/>
                      <a:pt x="5354394" y="2238972"/>
                      <a:pt x="5285814" y="2238972"/>
                    </a:cubicBezTo>
                    <a:close/>
                  </a:path>
                </a:pathLst>
              </a:custGeom>
              <a:solidFill>
                <a:srgbClr val="FAF9F5"/>
              </a:solidFill>
            </p:spPr>
          </p:sp>
        </p:grpSp>
        <p:grpSp>
          <p:nvGrpSpPr>
            <p:cNvPr id="12" name="Group 12"/>
            <p:cNvGrpSpPr/>
            <p:nvPr/>
          </p:nvGrpSpPr>
          <p:grpSpPr>
            <a:xfrm>
              <a:off x="14520372" y="1448470"/>
              <a:ext cx="400915" cy="400915"/>
              <a:chOff x="0" y="0"/>
              <a:chExt cx="660400" cy="660400"/>
            </a:xfrm>
          </p:grpSpPr>
          <p:sp>
            <p:nvSpPr>
              <p:cNvPr id="13" name="Freeform 1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4" name="Group 14"/>
            <p:cNvGrpSpPr/>
            <p:nvPr/>
          </p:nvGrpSpPr>
          <p:grpSpPr>
            <a:xfrm>
              <a:off x="13863021" y="1448470"/>
              <a:ext cx="400915" cy="400915"/>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6" name="Group 16"/>
            <p:cNvGrpSpPr/>
            <p:nvPr/>
          </p:nvGrpSpPr>
          <p:grpSpPr>
            <a:xfrm>
              <a:off x="15177722" y="1448470"/>
              <a:ext cx="400915" cy="40091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5610" y="2574928"/>
            <a:ext cx="3211027" cy="7712072"/>
          </a:xfrm>
          <a:prstGeom prst="rect">
            <a:avLst/>
          </a:prstGeom>
        </p:spPr>
      </p:pic>
      <p:sp>
        <p:nvSpPr>
          <p:cNvPr id="20" name="TextBox 18"/>
          <p:cNvSpPr txBox="1"/>
          <p:nvPr/>
        </p:nvSpPr>
        <p:spPr>
          <a:xfrm>
            <a:off x="7391400" y="1654800"/>
            <a:ext cx="4157771" cy="457498"/>
          </a:xfrm>
          <a:prstGeom prst="rect">
            <a:avLst/>
          </a:prstGeom>
        </p:spPr>
        <p:txBody>
          <a:bodyPr wrap="square" lIns="0" tIns="0" rIns="0" bIns="0" rtlCol="0" anchor="t">
            <a:spAutoFit/>
          </a:bodyPr>
          <a:lstStyle/>
          <a:p>
            <a:pPr algn="ctr">
              <a:lnSpc>
                <a:spcPts val="3300"/>
              </a:lnSpc>
            </a:pPr>
            <a:r>
              <a:rPr lang="en-US" sz="4800" b="1" dirty="0" smtClean="0">
                <a:solidFill>
                  <a:srgbClr val="C00000"/>
                </a:solidFill>
                <a:latin typeface="Arial" panose="020B0604020202020204" pitchFamily="34" charset="0"/>
                <a:cs typeface="Arial" panose="020B0604020202020204" pitchFamily="34" charset="0"/>
              </a:rPr>
              <a:t>THỰC HÀNH</a:t>
            </a:r>
            <a:endParaRPr lang="en-US" sz="4800" b="1" dirty="0">
              <a:solidFill>
                <a:srgbClr val="C00000"/>
              </a:solidFill>
              <a:latin typeface="Arial" panose="020B0604020202020204" pitchFamily="34" charset="0"/>
              <a:cs typeface="Arial" panose="020B0604020202020204" pitchFamily="34" charset="0"/>
            </a:endParaRPr>
          </a:p>
        </p:txBody>
      </p:sp>
      <p:sp>
        <p:nvSpPr>
          <p:cNvPr id="18" name="TextBox 17"/>
          <p:cNvSpPr txBox="1"/>
          <p:nvPr/>
        </p:nvSpPr>
        <p:spPr>
          <a:xfrm>
            <a:off x="3522716" y="2822789"/>
            <a:ext cx="11759212" cy="3139321"/>
          </a:xfrm>
          <a:prstGeom prst="rect">
            <a:avLst/>
          </a:prstGeom>
          <a:noFill/>
        </p:spPr>
        <p:txBody>
          <a:bodyPr wrap="square" rtlCol="0">
            <a:spAutoFit/>
          </a:bodyPr>
          <a:lstStyle/>
          <a:p>
            <a:pPr algn="just">
              <a:lnSpc>
                <a:spcPct val="150000"/>
              </a:lnSpc>
            </a:pPr>
            <a:r>
              <a:rPr lang="en-US" sz="4400" b="1" dirty="0" err="1" smtClean="0">
                <a:latin typeface="Arial" panose="020B0604020202020204" pitchFamily="34" charset="0"/>
                <a:cs typeface="Arial" panose="020B0604020202020204" pitchFamily="34" charset="0"/>
              </a:rPr>
              <a:t>Nhiệm</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vụ</a:t>
            </a:r>
            <a:r>
              <a:rPr lang="en-US" sz="4400" b="1"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Sử</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dụng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soạn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thảo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trình</a:t>
            </a:r>
            <a:r>
              <a:rPr lang="en-US" sz="4400" dirty="0" smtClean="0">
                <a:latin typeface="Arial" panose="020B0604020202020204" pitchFamily="34" charset="0"/>
                <a:cs typeface="Arial" panose="020B0604020202020204" pitchFamily="34" charset="0"/>
              </a:rPr>
              <a:t> Python </a:t>
            </a:r>
            <a:r>
              <a:rPr lang="en-US" sz="4400" dirty="0" err="1" smtClean="0">
                <a:latin typeface="Arial" panose="020B0604020202020204" pitchFamily="34" charset="0"/>
                <a:cs typeface="Arial" panose="020B0604020202020204" pitchFamily="34" charset="0"/>
              </a:rPr>
              <a:t>để</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tạo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chạy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trình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đầu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tên</a:t>
            </a:r>
            <a:r>
              <a:rPr lang="en-US" sz="4400" dirty="0" smtClean="0">
                <a:latin typeface="Arial" panose="020B0604020202020204" pitchFamily="34" charset="0"/>
                <a:cs typeface="Arial" panose="020B0604020202020204" pitchFamily="34" charset="0"/>
              </a:rPr>
              <a:t> </a:t>
            </a:r>
            <a:r>
              <a:rPr lang="en-US" sz="4400" dirty="0" smtClean="0">
                <a:solidFill>
                  <a:srgbClr val="0070C0"/>
                </a:solidFill>
                <a:latin typeface="Arial" panose="020B0604020202020204" pitchFamily="34" charset="0"/>
                <a:cs typeface="Arial" panose="020B0604020202020204" pitchFamily="34" charset="0"/>
              </a:rPr>
              <a:t>Bai1.py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như</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grpSp>
        <p:nvGrpSpPr>
          <p:cNvPr id="9" name="Group 8"/>
          <p:cNvGrpSpPr/>
          <p:nvPr/>
        </p:nvGrpSpPr>
        <p:grpSpPr>
          <a:xfrm>
            <a:off x="3583416" y="6021245"/>
            <a:ext cx="11421045" cy="2700528"/>
            <a:chOff x="3583416" y="6021245"/>
            <a:chExt cx="11421045" cy="2700528"/>
          </a:xfrm>
        </p:grpSpPr>
        <p:cxnSp>
          <p:nvCxnSpPr>
            <p:cNvPr id="23" name="Straight Connector 22"/>
            <p:cNvCxnSpPr/>
            <p:nvPr/>
          </p:nvCxnSpPr>
          <p:spPr>
            <a:xfrm flipV="1">
              <a:off x="3612407" y="6891297"/>
              <a:ext cx="11384546"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02247" y="6021245"/>
              <a:ext cx="2339837" cy="738664"/>
            </a:xfrm>
            <a:prstGeom prst="rect">
              <a:avLst/>
            </a:prstGeom>
            <a:noFill/>
          </p:spPr>
          <p:txBody>
            <a:bodyPr wrap="square" rtlCol="0">
              <a:spAutoFit/>
            </a:bodyPr>
            <a:lstStyle/>
            <a:p>
              <a:r>
                <a:rPr lang="en-US" sz="4200" dirty="0" smtClean="0">
                  <a:latin typeface="Arial" panose="020B0604020202020204" pitchFamily="34" charset="0"/>
                  <a:cs typeface="Arial" panose="020B0604020202020204" pitchFamily="34" charset="0"/>
                </a:rPr>
                <a:t>Bai1.py</a:t>
              </a:r>
              <a:endParaRPr lang="en-US" sz="4200" dirty="0">
                <a:latin typeface="Arial" panose="020B0604020202020204" pitchFamily="34" charset="0"/>
                <a:cs typeface="Arial" panose="020B0604020202020204" pitchFamily="34" charset="0"/>
              </a:endParaRPr>
            </a:p>
          </p:txBody>
        </p:sp>
        <p:sp>
          <p:nvSpPr>
            <p:cNvPr id="25" name="TextBox 24"/>
            <p:cNvSpPr txBox="1"/>
            <p:nvPr/>
          </p:nvSpPr>
          <p:spPr>
            <a:xfrm>
              <a:off x="3583416" y="7022689"/>
              <a:ext cx="7965755" cy="738664"/>
            </a:xfrm>
            <a:prstGeom prst="rect">
              <a:avLst/>
            </a:prstGeom>
            <a:noFill/>
          </p:spPr>
          <p:txBody>
            <a:bodyPr wrap="square" rtlCol="0">
              <a:spAutoFit/>
            </a:bodyPr>
            <a:lstStyle/>
            <a:p>
              <a:r>
                <a:rPr lang="en-US" sz="4200" b="1" dirty="0" smtClean="0">
                  <a:solidFill>
                    <a:srgbClr val="686868"/>
                  </a:solidFill>
                  <a:latin typeface="Courier New" panose="02070309020205020404" pitchFamily="49" charset="0"/>
                  <a:cs typeface="Courier New" panose="02070309020205020404" pitchFamily="49" charset="0"/>
                </a:rPr>
                <a:t># </a:t>
              </a:r>
              <a:r>
                <a:rPr lang="en-US" sz="4200" b="1" dirty="0" err="1" smtClean="0">
                  <a:solidFill>
                    <a:srgbClr val="686868"/>
                  </a:solidFill>
                  <a:latin typeface="Courier New" panose="02070309020205020404" pitchFamily="49" charset="0"/>
                  <a:cs typeface="Courier New" panose="02070309020205020404" pitchFamily="49" charset="0"/>
                </a:rPr>
                <a:t>Chương</a:t>
              </a:r>
              <a:r>
                <a:rPr lang="en-US" sz="4200" b="1" dirty="0" smtClean="0">
                  <a:solidFill>
                    <a:srgbClr val="686868"/>
                  </a:solidFill>
                  <a:latin typeface="Courier New" panose="02070309020205020404" pitchFamily="49" charset="0"/>
                  <a:cs typeface="Courier New" panose="02070309020205020404" pitchFamily="49" charset="0"/>
                </a:rPr>
                <a:t> </a:t>
              </a:r>
              <a:r>
                <a:rPr lang="en-US" sz="4200" b="1" dirty="0" err="1" smtClean="0">
                  <a:solidFill>
                    <a:srgbClr val="686868"/>
                  </a:solidFill>
                  <a:latin typeface="Courier New" panose="02070309020205020404" pitchFamily="49" charset="0"/>
                  <a:cs typeface="Courier New" panose="02070309020205020404" pitchFamily="49" charset="0"/>
                </a:rPr>
                <a:t>trình</a:t>
              </a:r>
              <a:r>
                <a:rPr lang="en-US" sz="4200" b="1" dirty="0" smtClean="0">
                  <a:solidFill>
                    <a:srgbClr val="686868"/>
                  </a:solidFill>
                  <a:latin typeface="Courier New" panose="02070309020205020404" pitchFamily="49" charset="0"/>
                  <a:cs typeface="Courier New" panose="02070309020205020404" pitchFamily="49" charset="0"/>
                </a:rPr>
                <a:t> </a:t>
              </a:r>
              <a:r>
                <a:rPr lang="en-US" sz="4200" b="1" dirty="0" err="1" smtClean="0">
                  <a:solidFill>
                    <a:srgbClr val="686868"/>
                  </a:solidFill>
                  <a:latin typeface="Courier New" panose="02070309020205020404" pitchFamily="49" charset="0"/>
                  <a:cs typeface="Courier New" panose="02070309020205020404" pitchFamily="49" charset="0"/>
                </a:rPr>
                <a:t>đầu</a:t>
              </a:r>
              <a:r>
                <a:rPr lang="en-US" sz="4200" b="1" dirty="0" smtClean="0">
                  <a:solidFill>
                    <a:srgbClr val="686868"/>
                  </a:solidFill>
                  <a:latin typeface="Courier New" panose="02070309020205020404" pitchFamily="49" charset="0"/>
                  <a:cs typeface="Courier New" panose="02070309020205020404" pitchFamily="49" charset="0"/>
                </a:rPr>
                <a:t> </a:t>
              </a:r>
              <a:r>
                <a:rPr lang="en-US" sz="4200" b="1" dirty="0" err="1" smtClean="0">
                  <a:solidFill>
                    <a:srgbClr val="686868"/>
                  </a:solidFill>
                  <a:latin typeface="Courier New" panose="02070309020205020404" pitchFamily="49" charset="0"/>
                  <a:cs typeface="Courier New" panose="02070309020205020404" pitchFamily="49" charset="0"/>
                </a:rPr>
                <a:t>tiên</a:t>
              </a:r>
              <a:endParaRPr lang="en-US" sz="4200" b="1" dirty="0">
                <a:solidFill>
                  <a:srgbClr val="686868"/>
                </a:solidFill>
                <a:latin typeface="Courier New" panose="02070309020205020404" pitchFamily="49" charset="0"/>
                <a:cs typeface="Courier New" panose="02070309020205020404" pitchFamily="49" charset="0"/>
              </a:endParaRPr>
            </a:p>
          </p:txBody>
        </p:sp>
        <p:sp>
          <p:nvSpPr>
            <p:cNvPr id="26" name="TextBox 25"/>
            <p:cNvSpPr txBox="1"/>
            <p:nvPr/>
          </p:nvSpPr>
          <p:spPr>
            <a:xfrm>
              <a:off x="3602247" y="7820488"/>
              <a:ext cx="7965755" cy="738664"/>
            </a:xfrm>
            <a:prstGeom prst="rect">
              <a:avLst/>
            </a:prstGeom>
            <a:noFill/>
          </p:spPr>
          <p:txBody>
            <a:bodyPr wrap="square" rtlCol="0">
              <a:spAutoFit/>
            </a:bodyPr>
            <a:lstStyle/>
            <a:p>
              <a:r>
                <a:rPr lang="en-US" sz="4200" b="1" dirty="0">
                  <a:solidFill>
                    <a:srgbClr val="FF0000"/>
                  </a:solidFill>
                  <a:latin typeface="Courier New" panose="02070309020205020404" pitchFamily="49" charset="0"/>
                  <a:cs typeface="Courier New" panose="02070309020205020404" pitchFamily="49" charset="0"/>
                </a:rPr>
                <a:t>p</a:t>
              </a:r>
              <a:r>
                <a:rPr lang="en-US" sz="4200" b="1" dirty="0" smtClean="0">
                  <a:solidFill>
                    <a:srgbClr val="FF0000"/>
                  </a:solidFill>
                  <a:latin typeface="Courier New" panose="02070309020205020404" pitchFamily="49" charset="0"/>
                  <a:cs typeface="Courier New" panose="02070309020205020404" pitchFamily="49" charset="0"/>
                </a:rPr>
                <a:t>rint</a:t>
              </a:r>
              <a:r>
                <a:rPr lang="en-US" sz="4200" b="1" dirty="0" smtClean="0">
                  <a:latin typeface="Courier New" panose="02070309020205020404" pitchFamily="49" charset="0"/>
                  <a:cs typeface="Courier New" panose="02070309020205020404" pitchFamily="49" charset="0"/>
                </a:rPr>
                <a:t>(</a:t>
              </a:r>
              <a:r>
                <a:rPr lang="en-US" sz="4200" b="1" dirty="0" smtClean="0">
                  <a:solidFill>
                    <a:srgbClr val="00B050"/>
                  </a:solidFill>
                  <a:latin typeface="Courier New" panose="02070309020205020404" pitchFamily="49" charset="0"/>
                  <a:cs typeface="Courier New" panose="02070309020205020404" pitchFamily="49" charset="0"/>
                </a:rPr>
                <a:t>“</a:t>
              </a:r>
              <a:r>
                <a:rPr lang="en-US" sz="4200" b="1" dirty="0" err="1" smtClean="0">
                  <a:solidFill>
                    <a:srgbClr val="00B050"/>
                  </a:solidFill>
                  <a:latin typeface="Courier New" panose="02070309020205020404" pitchFamily="49" charset="0"/>
                  <a:cs typeface="Courier New" panose="02070309020205020404" pitchFamily="49" charset="0"/>
                </a:rPr>
                <a:t>Xin</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chào</a:t>
              </a:r>
              <a:r>
                <a:rPr lang="en-US" sz="4200" b="1" dirty="0" smtClean="0">
                  <a:solidFill>
                    <a:srgbClr val="00B050"/>
                  </a:solidFill>
                  <a:latin typeface="Courier New" panose="02070309020205020404" pitchFamily="49" charset="0"/>
                  <a:cs typeface="Courier New" panose="02070309020205020404" pitchFamily="49" charset="0"/>
                </a:rPr>
                <a:t>!”</a:t>
              </a:r>
              <a:r>
                <a:rPr lang="en-US" sz="4200" b="1" dirty="0" smtClean="0">
                  <a:latin typeface="Courier New" panose="02070309020205020404" pitchFamily="49" charset="0"/>
                  <a:cs typeface="Courier New" panose="02070309020205020404" pitchFamily="49" charset="0"/>
                </a:rPr>
                <a:t>)</a:t>
              </a:r>
              <a:endParaRPr lang="en-US" sz="4200" b="1" dirty="0">
                <a:latin typeface="Courier New" panose="02070309020205020404" pitchFamily="49" charset="0"/>
                <a:cs typeface="Courier New" panose="02070309020205020404" pitchFamily="49" charset="0"/>
              </a:endParaRPr>
            </a:p>
          </p:txBody>
        </p:sp>
        <p:cxnSp>
          <p:nvCxnSpPr>
            <p:cNvPr id="30" name="Straight Connector 29"/>
            <p:cNvCxnSpPr/>
            <p:nvPr/>
          </p:nvCxnSpPr>
          <p:spPr>
            <a:xfrm flipV="1">
              <a:off x="3619915" y="8721772"/>
              <a:ext cx="11384546" cy="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949979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607844">
            <a:off x="1447846" y="986445"/>
            <a:ext cx="4777626" cy="450888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949688" y="1193224"/>
            <a:ext cx="4830520" cy="5209384"/>
          </a:xfrm>
          <a:prstGeom prst="rect">
            <a:avLst/>
          </a:prstGeom>
        </p:spPr>
      </p:pic>
      <p:grpSp>
        <p:nvGrpSpPr>
          <p:cNvPr id="5" name="Group 5"/>
          <p:cNvGrpSpPr/>
          <p:nvPr/>
        </p:nvGrpSpPr>
        <p:grpSpPr>
          <a:xfrm>
            <a:off x="575157" y="5600582"/>
            <a:ext cx="6845730" cy="4114800"/>
            <a:chOff x="0" y="0"/>
            <a:chExt cx="3729760" cy="2241867"/>
          </a:xfrm>
        </p:grpSpPr>
        <p:sp>
          <p:nvSpPr>
            <p:cNvPr id="6" name="Freeform 6"/>
            <p:cNvSpPr/>
            <p:nvPr/>
          </p:nvSpPr>
          <p:spPr>
            <a:xfrm>
              <a:off x="0" y="0"/>
              <a:ext cx="3729760" cy="2241867"/>
            </a:xfrm>
            <a:custGeom>
              <a:avLst/>
              <a:gdLst/>
              <a:ahLst/>
              <a:cxnLst/>
              <a:rect l="l" t="t" r="r" b="b"/>
              <a:pathLst>
                <a:path w="3729760" h="2241867">
                  <a:moveTo>
                    <a:pt x="3605300" y="2241867"/>
                  </a:moveTo>
                  <a:lnTo>
                    <a:pt x="124460" y="2241867"/>
                  </a:lnTo>
                  <a:cubicBezTo>
                    <a:pt x="55880" y="2241867"/>
                    <a:pt x="0" y="2185987"/>
                    <a:pt x="0" y="2117407"/>
                  </a:cubicBezTo>
                  <a:lnTo>
                    <a:pt x="0" y="124460"/>
                  </a:lnTo>
                  <a:cubicBezTo>
                    <a:pt x="0" y="55880"/>
                    <a:pt x="55880" y="0"/>
                    <a:pt x="124460" y="0"/>
                  </a:cubicBezTo>
                  <a:lnTo>
                    <a:pt x="3605300" y="0"/>
                  </a:lnTo>
                  <a:cubicBezTo>
                    <a:pt x="3673880" y="0"/>
                    <a:pt x="3729760" y="55880"/>
                    <a:pt x="3729760" y="124460"/>
                  </a:cubicBezTo>
                  <a:lnTo>
                    <a:pt x="3729760" y="2117407"/>
                  </a:lnTo>
                  <a:cubicBezTo>
                    <a:pt x="3729760" y="2185987"/>
                    <a:pt x="3673880" y="2241867"/>
                    <a:pt x="3605300" y="2241867"/>
                  </a:cubicBezTo>
                  <a:close/>
                </a:path>
              </a:pathLst>
            </a:custGeom>
            <a:solidFill>
              <a:srgbClr val="FAF9F5"/>
            </a:solidFill>
          </p:spPr>
        </p:sp>
      </p:grpSp>
      <p:grpSp>
        <p:nvGrpSpPr>
          <p:cNvPr id="7" name="Group 7"/>
          <p:cNvGrpSpPr/>
          <p:nvPr/>
        </p:nvGrpSpPr>
        <p:grpSpPr>
          <a:xfrm>
            <a:off x="8091077" y="571618"/>
            <a:ext cx="9614539" cy="9143765"/>
            <a:chOff x="0" y="0"/>
            <a:chExt cx="5238290" cy="4981798"/>
          </a:xfrm>
        </p:grpSpPr>
        <p:sp>
          <p:nvSpPr>
            <p:cNvPr id="8" name="Freeform 8"/>
            <p:cNvSpPr/>
            <p:nvPr/>
          </p:nvSpPr>
          <p:spPr>
            <a:xfrm>
              <a:off x="0" y="0"/>
              <a:ext cx="5238290" cy="4981798"/>
            </a:xfrm>
            <a:custGeom>
              <a:avLst/>
              <a:gdLst/>
              <a:ahLst/>
              <a:cxnLst/>
              <a:rect l="l" t="t" r="r" b="b"/>
              <a:pathLst>
                <a:path w="5238290" h="4981798">
                  <a:moveTo>
                    <a:pt x="5113830" y="4981798"/>
                  </a:moveTo>
                  <a:lnTo>
                    <a:pt x="124460" y="4981798"/>
                  </a:lnTo>
                  <a:cubicBezTo>
                    <a:pt x="55880" y="4981798"/>
                    <a:pt x="0" y="4925918"/>
                    <a:pt x="0" y="4857338"/>
                  </a:cubicBezTo>
                  <a:lnTo>
                    <a:pt x="0" y="124460"/>
                  </a:lnTo>
                  <a:cubicBezTo>
                    <a:pt x="0" y="55880"/>
                    <a:pt x="55880" y="0"/>
                    <a:pt x="124460" y="0"/>
                  </a:cubicBezTo>
                  <a:lnTo>
                    <a:pt x="5113830" y="0"/>
                  </a:lnTo>
                  <a:cubicBezTo>
                    <a:pt x="5182410" y="0"/>
                    <a:pt x="5238290" y="55880"/>
                    <a:pt x="5238290" y="124460"/>
                  </a:cubicBezTo>
                  <a:lnTo>
                    <a:pt x="5238290" y="4857338"/>
                  </a:lnTo>
                  <a:cubicBezTo>
                    <a:pt x="5238290" y="4925918"/>
                    <a:pt x="5182410" y="4981798"/>
                    <a:pt x="5113830" y="4981798"/>
                  </a:cubicBezTo>
                  <a:close/>
                </a:path>
              </a:pathLst>
            </a:custGeom>
            <a:solidFill>
              <a:srgbClr val="FAF9F5"/>
            </a:solidFill>
          </p:spPr>
        </p:sp>
      </p:grpSp>
      <p:grpSp>
        <p:nvGrpSpPr>
          <p:cNvPr id="9" name="Group 9"/>
          <p:cNvGrpSpPr/>
          <p:nvPr/>
        </p:nvGrpSpPr>
        <p:grpSpPr>
          <a:xfrm>
            <a:off x="8186327" y="1657232"/>
            <a:ext cx="9424039" cy="7962900"/>
            <a:chOff x="0" y="0"/>
            <a:chExt cx="5134500" cy="4338427"/>
          </a:xfrm>
        </p:grpSpPr>
        <p:sp>
          <p:nvSpPr>
            <p:cNvPr id="10" name="Freeform 10"/>
            <p:cNvSpPr/>
            <p:nvPr/>
          </p:nvSpPr>
          <p:spPr>
            <a:xfrm>
              <a:off x="0" y="0"/>
              <a:ext cx="5134500" cy="4338427"/>
            </a:xfrm>
            <a:custGeom>
              <a:avLst/>
              <a:gdLst/>
              <a:ahLst/>
              <a:cxnLst/>
              <a:rect l="l" t="t" r="r" b="b"/>
              <a:pathLst>
                <a:path w="5134500" h="4338427">
                  <a:moveTo>
                    <a:pt x="5010040" y="4338427"/>
                  </a:moveTo>
                  <a:lnTo>
                    <a:pt x="124460" y="4338427"/>
                  </a:lnTo>
                  <a:cubicBezTo>
                    <a:pt x="55880" y="4338427"/>
                    <a:pt x="0" y="4282548"/>
                    <a:pt x="0" y="4213968"/>
                  </a:cubicBezTo>
                  <a:lnTo>
                    <a:pt x="0" y="124460"/>
                  </a:lnTo>
                  <a:cubicBezTo>
                    <a:pt x="0" y="55880"/>
                    <a:pt x="55880" y="0"/>
                    <a:pt x="124460" y="0"/>
                  </a:cubicBezTo>
                  <a:lnTo>
                    <a:pt x="5010040" y="0"/>
                  </a:lnTo>
                  <a:cubicBezTo>
                    <a:pt x="5078620" y="0"/>
                    <a:pt x="5134500" y="55880"/>
                    <a:pt x="5134500" y="124460"/>
                  </a:cubicBezTo>
                  <a:lnTo>
                    <a:pt x="5134500" y="4213968"/>
                  </a:lnTo>
                  <a:cubicBezTo>
                    <a:pt x="5134500" y="4282548"/>
                    <a:pt x="5078620" y="4338427"/>
                    <a:pt x="5010040" y="4338427"/>
                  </a:cubicBezTo>
                  <a:close/>
                </a:path>
              </a:pathLst>
            </a:custGeom>
            <a:solidFill>
              <a:srgbClr val="EFBF6E"/>
            </a:solidFill>
          </p:spPr>
        </p:sp>
      </p:grpSp>
      <p:grpSp>
        <p:nvGrpSpPr>
          <p:cNvPr id="11" name="Group 11"/>
          <p:cNvGrpSpPr/>
          <p:nvPr/>
        </p:nvGrpSpPr>
        <p:grpSpPr>
          <a:xfrm>
            <a:off x="8472077" y="4518605"/>
            <a:ext cx="8858661" cy="2240272"/>
            <a:chOff x="0" y="0"/>
            <a:chExt cx="4826465" cy="1220568"/>
          </a:xfrm>
        </p:grpSpPr>
        <p:sp>
          <p:nvSpPr>
            <p:cNvPr id="12" name="Freeform 12"/>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grpSp>
        <p:nvGrpSpPr>
          <p:cNvPr id="13" name="Group 13"/>
          <p:cNvGrpSpPr/>
          <p:nvPr/>
        </p:nvGrpSpPr>
        <p:grpSpPr>
          <a:xfrm>
            <a:off x="16272473" y="919065"/>
            <a:ext cx="400915" cy="400915"/>
            <a:chOff x="0" y="0"/>
            <a:chExt cx="660400" cy="660400"/>
          </a:xfrm>
        </p:grpSpPr>
        <p:sp>
          <p:nvSpPr>
            <p:cNvPr id="14" name="Freeform 1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5" name="Group 15"/>
          <p:cNvGrpSpPr/>
          <p:nvPr/>
        </p:nvGrpSpPr>
        <p:grpSpPr>
          <a:xfrm>
            <a:off x="15615123" y="919065"/>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7" name="Group 17"/>
          <p:cNvGrpSpPr/>
          <p:nvPr/>
        </p:nvGrpSpPr>
        <p:grpSpPr>
          <a:xfrm>
            <a:off x="16929824" y="919065"/>
            <a:ext cx="400915" cy="400915"/>
            <a:chOff x="0" y="0"/>
            <a:chExt cx="660400" cy="660400"/>
          </a:xfrm>
        </p:grpSpPr>
        <p:sp>
          <p:nvSpPr>
            <p:cNvPr id="18" name="Freeform 1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9" name="Group 19"/>
          <p:cNvGrpSpPr/>
          <p:nvPr/>
        </p:nvGrpSpPr>
        <p:grpSpPr>
          <a:xfrm>
            <a:off x="6055715" y="6077824"/>
            <a:ext cx="324784" cy="324784"/>
            <a:chOff x="0" y="0"/>
            <a:chExt cx="660400" cy="660400"/>
          </a:xfrm>
        </p:grpSpPr>
        <p:sp>
          <p:nvSpPr>
            <p:cNvPr id="20" name="Freeform 2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1" name="Group 21"/>
          <p:cNvGrpSpPr/>
          <p:nvPr/>
        </p:nvGrpSpPr>
        <p:grpSpPr>
          <a:xfrm>
            <a:off x="5493615" y="6077824"/>
            <a:ext cx="324784" cy="324784"/>
            <a:chOff x="0" y="0"/>
            <a:chExt cx="660400" cy="660400"/>
          </a:xfrm>
        </p:grpSpPr>
        <p:sp>
          <p:nvSpPr>
            <p:cNvPr id="22" name="Freeform 2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3" name="Group 23"/>
          <p:cNvGrpSpPr/>
          <p:nvPr/>
        </p:nvGrpSpPr>
        <p:grpSpPr>
          <a:xfrm>
            <a:off x="6617816" y="6077824"/>
            <a:ext cx="324784" cy="324784"/>
            <a:chOff x="0" y="0"/>
            <a:chExt cx="660400" cy="660400"/>
          </a:xfrm>
        </p:grpSpPr>
        <p:sp>
          <p:nvSpPr>
            <p:cNvPr id="24" name="Freeform 2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5" name="Group 25"/>
          <p:cNvGrpSpPr/>
          <p:nvPr/>
        </p:nvGrpSpPr>
        <p:grpSpPr>
          <a:xfrm>
            <a:off x="8472077" y="1942982"/>
            <a:ext cx="8858661" cy="2240272"/>
            <a:chOff x="0" y="0"/>
            <a:chExt cx="4826465" cy="1220568"/>
          </a:xfrm>
        </p:grpSpPr>
        <p:sp>
          <p:nvSpPr>
            <p:cNvPr id="26" name="Freeform 26"/>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grpSp>
        <p:nvGrpSpPr>
          <p:cNvPr id="27" name="Group 27"/>
          <p:cNvGrpSpPr/>
          <p:nvPr/>
        </p:nvGrpSpPr>
        <p:grpSpPr>
          <a:xfrm>
            <a:off x="8472077" y="7094228"/>
            <a:ext cx="8858661" cy="2240272"/>
            <a:chOff x="0" y="0"/>
            <a:chExt cx="4826465" cy="1220568"/>
          </a:xfrm>
        </p:grpSpPr>
        <p:sp>
          <p:nvSpPr>
            <p:cNvPr id="28" name="Freeform 28"/>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sp>
        <p:nvSpPr>
          <p:cNvPr id="29" name="TextBox 29"/>
          <p:cNvSpPr txBox="1"/>
          <p:nvPr/>
        </p:nvSpPr>
        <p:spPr>
          <a:xfrm>
            <a:off x="1436891" y="6287512"/>
            <a:ext cx="5038050" cy="2858731"/>
          </a:xfrm>
          <a:prstGeom prst="rect">
            <a:avLst/>
          </a:prstGeom>
        </p:spPr>
        <p:txBody>
          <a:bodyPr wrap="square" lIns="0" tIns="0" rIns="0" bIns="0" rtlCol="0" anchor="t">
            <a:spAutoFit/>
          </a:bodyPr>
          <a:lstStyle/>
          <a:p>
            <a:pPr algn="ctr">
              <a:lnSpc>
                <a:spcPct val="150000"/>
              </a:lnSpc>
            </a:pPr>
            <a:r>
              <a:rPr lang="en-US" sz="6600" b="1" dirty="0" smtClean="0">
                <a:solidFill>
                  <a:srgbClr val="C00000"/>
                </a:solidFill>
                <a:latin typeface="Arial" panose="020B0604020202020204" pitchFamily="34" charset="0"/>
                <a:cs typeface="Arial" panose="020B0604020202020204" pitchFamily="34" charset="0"/>
              </a:rPr>
              <a:t>NỘI DUNG BÀI HỌC</a:t>
            </a:r>
            <a:endParaRPr lang="en-US" sz="6600" b="1" dirty="0">
              <a:solidFill>
                <a:srgbClr val="C00000"/>
              </a:solidFill>
              <a:latin typeface="Arial" panose="020B0604020202020204" pitchFamily="34" charset="0"/>
              <a:cs typeface="Arial" panose="020B0604020202020204" pitchFamily="34" charset="0"/>
            </a:endParaRPr>
          </a:p>
        </p:txBody>
      </p:sp>
      <p:sp>
        <p:nvSpPr>
          <p:cNvPr id="32" name="TextBox 32"/>
          <p:cNvSpPr txBox="1"/>
          <p:nvPr/>
        </p:nvSpPr>
        <p:spPr>
          <a:xfrm>
            <a:off x="8792104" y="2679061"/>
            <a:ext cx="8137720" cy="561826"/>
          </a:xfrm>
          <a:prstGeom prst="rect">
            <a:avLst/>
          </a:prstGeom>
        </p:spPr>
        <p:txBody>
          <a:bodyPr wrap="square" lIns="0" tIns="0" rIns="0" bIns="0" rtlCol="0" anchor="t">
            <a:spAutoFit/>
          </a:bodyPr>
          <a:lstStyle/>
          <a:p>
            <a:pPr algn="just">
              <a:lnSpc>
                <a:spcPts val="4440"/>
              </a:lnSpc>
            </a:pPr>
            <a:r>
              <a:rPr lang="en-US" sz="4400" b="1" dirty="0" smtClean="0">
                <a:solidFill>
                  <a:srgbClr val="1D1D1B"/>
                </a:solidFill>
                <a:latin typeface="Arial" panose="020B0604020202020204" pitchFamily="34" charset="0"/>
                <a:cs typeface="Arial" panose="020B0604020202020204" pitchFamily="34" charset="0"/>
              </a:rPr>
              <a:t>1. </a:t>
            </a:r>
            <a:r>
              <a:rPr lang="en-US" sz="4400" b="1" dirty="0" err="1" smtClean="0">
                <a:solidFill>
                  <a:srgbClr val="1D1D1B"/>
                </a:solidFill>
                <a:latin typeface="Arial" panose="020B0604020202020204" pitchFamily="34" charset="0"/>
                <a:cs typeface="Arial" panose="020B0604020202020204" pitchFamily="34" charset="0"/>
              </a:rPr>
              <a:t>Ngôn</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ngữ</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lập</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trình</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bậc</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cao</a:t>
            </a:r>
            <a:endParaRPr lang="en-US" sz="4400" b="1" dirty="0">
              <a:solidFill>
                <a:srgbClr val="1D1D1B"/>
              </a:solidFill>
              <a:latin typeface="Arial" panose="020B0604020202020204" pitchFamily="34" charset="0"/>
              <a:cs typeface="Arial" panose="020B0604020202020204" pitchFamily="34" charset="0"/>
            </a:endParaRPr>
          </a:p>
        </p:txBody>
      </p:sp>
      <p:sp>
        <p:nvSpPr>
          <p:cNvPr id="34" name="TextBox 32"/>
          <p:cNvSpPr txBox="1"/>
          <p:nvPr/>
        </p:nvSpPr>
        <p:spPr>
          <a:xfrm>
            <a:off x="8829486" y="5357769"/>
            <a:ext cx="8137720" cy="561826"/>
          </a:xfrm>
          <a:prstGeom prst="rect">
            <a:avLst/>
          </a:prstGeom>
        </p:spPr>
        <p:txBody>
          <a:bodyPr wrap="square" lIns="0" tIns="0" rIns="0" bIns="0" rtlCol="0" anchor="t">
            <a:spAutoFit/>
          </a:bodyPr>
          <a:lstStyle/>
          <a:p>
            <a:pPr algn="just">
              <a:lnSpc>
                <a:spcPts val="4440"/>
              </a:lnSpc>
            </a:pPr>
            <a:r>
              <a:rPr lang="en-US" sz="4400" b="1" dirty="0" smtClean="0">
                <a:solidFill>
                  <a:srgbClr val="1D1D1B"/>
                </a:solidFill>
                <a:latin typeface="Arial" panose="020B0604020202020204" pitchFamily="34" charset="0"/>
                <a:cs typeface="Arial" panose="020B0604020202020204" pitchFamily="34" charset="0"/>
              </a:rPr>
              <a:t>2. </a:t>
            </a:r>
            <a:r>
              <a:rPr lang="en-US" sz="4400" b="1" dirty="0" err="1" smtClean="0">
                <a:solidFill>
                  <a:srgbClr val="1D1D1B"/>
                </a:solidFill>
                <a:latin typeface="Arial" panose="020B0604020202020204" pitchFamily="34" charset="0"/>
                <a:cs typeface="Arial" panose="020B0604020202020204" pitchFamily="34" charset="0"/>
              </a:rPr>
              <a:t>Môi</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trường</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lập</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trình</a:t>
            </a:r>
            <a:r>
              <a:rPr lang="en-US" sz="4400" b="1" dirty="0" smtClean="0">
                <a:solidFill>
                  <a:srgbClr val="1D1D1B"/>
                </a:solidFill>
                <a:latin typeface="Arial" panose="020B0604020202020204" pitchFamily="34" charset="0"/>
                <a:cs typeface="Arial" panose="020B0604020202020204" pitchFamily="34" charset="0"/>
              </a:rPr>
              <a:t> Python</a:t>
            </a:r>
            <a:endParaRPr lang="en-US" sz="4400" b="1" dirty="0">
              <a:solidFill>
                <a:srgbClr val="1D1D1B"/>
              </a:solidFill>
              <a:latin typeface="Arial" panose="020B0604020202020204" pitchFamily="34" charset="0"/>
              <a:cs typeface="Arial" panose="020B0604020202020204" pitchFamily="34" charset="0"/>
            </a:endParaRPr>
          </a:p>
        </p:txBody>
      </p:sp>
      <p:sp>
        <p:nvSpPr>
          <p:cNvPr id="35" name="TextBox 32"/>
          <p:cNvSpPr txBox="1"/>
          <p:nvPr/>
        </p:nvSpPr>
        <p:spPr>
          <a:xfrm>
            <a:off x="8792104" y="7933451"/>
            <a:ext cx="8137720" cy="561826"/>
          </a:xfrm>
          <a:prstGeom prst="rect">
            <a:avLst/>
          </a:prstGeom>
        </p:spPr>
        <p:txBody>
          <a:bodyPr wrap="square" lIns="0" tIns="0" rIns="0" bIns="0" rtlCol="0" anchor="t">
            <a:spAutoFit/>
          </a:bodyPr>
          <a:lstStyle/>
          <a:p>
            <a:pPr algn="just">
              <a:lnSpc>
                <a:spcPts val="4440"/>
              </a:lnSpc>
            </a:pPr>
            <a:r>
              <a:rPr lang="en-US" sz="4400" b="1" dirty="0" smtClean="0">
                <a:solidFill>
                  <a:srgbClr val="1D1D1B"/>
                </a:solidFill>
                <a:latin typeface="Arial" panose="020B0604020202020204" pitchFamily="34" charset="0"/>
                <a:cs typeface="Arial" panose="020B0604020202020204" pitchFamily="34" charset="0"/>
              </a:rPr>
              <a:t>3. </a:t>
            </a:r>
            <a:r>
              <a:rPr lang="en-US" sz="4400" b="1" dirty="0" err="1" smtClean="0">
                <a:solidFill>
                  <a:srgbClr val="1D1D1B"/>
                </a:solidFill>
                <a:latin typeface="Arial" panose="020B0604020202020204" pitchFamily="34" charset="0"/>
                <a:cs typeface="Arial" panose="020B0604020202020204" pitchFamily="34" charset="0"/>
              </a:rPr>
              <a:t>Một</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số</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lệnh</a:t>
            </a:r>
            <a:r>
              <a:rPr lang="en-US" sz="4400" b="1" dirty="0" smtClean="0">
                <a:solidFill>
                  <a:srgbClr val="1D1D1B"/>
                </a:solidFill>
                <a:latin typeface="Arial" panose="020B0604020202020204" pitchFamily="34" charset="0"/>
                <a:cs typeface="Arial" panose="020B0604020202020204" pitchFamily="34" charset="0"/>
              </a:rPr>
              <a:t> Python </a:t>
            </a:r>
            <a:r>
              <a:rPr lang="en-US" sz="4400" b="1" dirty="0" err="1" smtClean="0">
                <a:solidFill>
                  <a:srgbClr val="1D1D1B"/>
                </a:solidFill>
                <a:latin typeface="Arial" panose="020B0604020202020204" pitchFamily="34" charset="0"/>
                <a:cs typeface="Arial" panose="020B0604020202020204" pitchFamily="34" charset="0"/>
              </a:rPr>
              <a:t>đầu</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tiên</a:t>
            </a:r>
            <a:endParaRPr lang="en-US" sz="4400" b="1" dirty="0">
              <a:solidFill>
                <a:srgbClr val="1D1D1B"/>
              </a:solidFill>
              <a:latin typeface="Arial" panose="020B0604020202020204" pitchFamily="34" charset="0"/>
              <a:cs typeface="Arial" panose="020B0604020202020204" pitchFamily="34"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 name="TextBox 1"/>
          <p:cNvSpPr txBox="1"/>
          <p:nvPr/>
        </p:nvSpPr>
        <p:spPr>
          <a:xfrm>
            <a:off x="4991100" y="666500"/>
            <a:ext cx="8305800" cy="1107996"/>
          </a:xfrm>
          <a:prstGeom prst="rect">
            <a:avLst/>
          </a:prstGeom>
          <a:noFill/>
        </p:spPr>
        <p:txBody>
          <a:bodyPr wrap="square" rtlCol="0">
            <a:spAutoFit/>
          </a:bodyPr>
          <a:lstStyle/>
          <a:p>
            <a:pPr algn="ctr"/>
            <a:r>
              <a:rPr lang="en-US" sz="66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11" name="Câu hỏi">
            <a:extLst>
              <a:ext uri="{FF2B5EF4-FFF2-40B4-BE49-F238E27FC236}">
                <a16:creationId xmlns:a16="http://schemas.microsoft.com/office/drawing/2014/main" id="{4ADFFF1A-F500-CC57-185E-00F4826D0836}"/>
              </a:ext>
            </a:extLst>
          </p:cNvPr>
          <p:cNvSpPr/>
          <p:nvPr/>
        </p:nvSpPr>
        <p:spPr>
          <a:xfrm>
            <a:off x="990600" y="2028518"/>
            <a:ext cx="16203084" cy="257308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schemeClr val="tx1"/>
                </a:solidFill>
                <a:latin typeface="Arial" panose="020B0604020202020204" pitchFamily="34" charset="0"/>
                <a:cs typeface="Arial" panose="020B0604020202020204" pitchFamily="34" charset="0"/>
              </a:rPr>
              <a:t>Câu </a:t>
            </a:r>
            <a:r>
              <a:rPr lang="vi-VN" sz="4400" b="1" noProof="1" smtClean="0">
                <a:solidFill>
                  <a:schemeClr val="tx1"/>
                </a:solidFill>
                <a:latin typeface="Arial" panose="020B0604020202020204" pitchFamily="34" charset="0"/>
                <a:cs typeface="Arial" panose="020B0604020202020204" pitchFamily="34" charset="0"/>
              </a:rPr>
              <a:t>1</a:t>
            </a:r>
            <a:r>
              <a:rPr lang="en-US" sz="4400" b="1" noProof="1" smtClean="0">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Ngôn ngữ lập trình là gì?</a:t>
            </a:r>
            <a:endParaRPr lang="vi-VN" sz="4400" noProof="1">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a16="http://schemas.microsoft.com/office/drawing/2014/main" id="{8B66CBE4-2DB9-BCF7-D1C4-281B894BFE17}"/>
              </a:ext>
            </a:extLst>
          </p:cNvPr>
          <p:cNvSpPr/>
          <p:nvPr/>
        </p:nvSpPr>
        <p:spPr>
          <a:xfrm>
            <a:off x="9181377" y="4816446"/>
            <a:ext cx="7988308" cy="23095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000" noProof="1" smtClean="0">
                <a:solidFill>
                  <a:schemeClr val="tx1"/>
                </a:solidFill>
                <a:latin typeface="Arial" panose="020B0604020202020204" pitchFamily="34" charset="0"/>
                <a:cs typeface="Arial" panose="020B0604020202020204" pitchFamily="34" charset="0"/>
              </a:rPr>
              <a:t>C. </a:t>
            </a:r>
            <a:r>
              <a:rPr lang="fr-FR" sz="4000" dirty="0">
                <a:solidFill>
                  <a:schemeClr val="tx1"/>
                </a:solidFill>
                <a:latin typeface="Arial" panose="020B0604020202020204" pitchFamily="34" charset="0"/>
                <a:cs typeface="Arial" panose="020B0604020202020204" pitchFamily="34" charset="0"/>
              </a:rPr>
              <a:t>Là </a:t>
            </a:r>
            <a:r>
              <a:rPr lang="fr-FR" sz="4000" dirty="0" err="1">
                <a:solidFill>
                  <a:schemeClr val="tx1"/>
                </a:solidFill>
                <a:latin typeface="Arial" panose="020B0604020202020204" pitchFamily="34" charset="0"/>
                <a:cs typeface="Arial" panose="020B0604020202020204" pitchFamily="34" charset="0"/>
              </a:rPr>
              <a:t>ngôn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ngữ</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dùng</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để</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viết</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các</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chương</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trình</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máy</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tính</a:t>
            </a:r>
            <a:r>
              <a:rPr lang="fr-FR"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a16="http://schemas.microsoft.com/office/drawing/2014/main" id="{3FCD9830-5FD1-BD44-878B-228BD96CE996}"/>
              </a:ext>
            </a:extLst>
          </p:cNvPr>
          <p:cNvSpPr/>
          <p:nvPr/>
        </p:nvSpPr>
        <p:spPr>
          <a:xfrm>
            <a:off x="980440" y="7378389"/>
            <a:ext cx="7988308" cy="23095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000" noProof="1">
                <a:solidFill>
                  <a:schemeClr val="tx1"/>
                </a:solidFill>
                <a:latin typeface="Arial" panose="020B0604020202020204" pitchFamily="34" charset="0"/>
                <a:cs typeface="Arial" panose="020B0604020202020204" pitchFamily="34" charset="0"/>
              </a:rPr>
              <a:t>B. </a:t>
            </a:r>
            <a:r>
              <a:rPr lang="fr-FR" sz="4000" dirty="0">
                <a:solidFill>
                  <a:schemeClr val="tx1"/>
                </a:solidFill>
                <a:latin typeface="Arial" panose="020B0604020202020204" pitchFamily="34" charset="0"/>
                <a:cs typeface="Arial" panose="020B0604020202020204" pitchFamily="34" charset="0"/>
              </a:rPr>
              <a:t>Là </a:t>
            </a:r>
            <a:r>
              <a:rPr lang="fr-FR" sz="4000" dirty="0" err="1">
                <a:solidFill>
                  <a:schemeClr val="tx1"/>
                </a:solidFill>
                <a:latin typeface="Arial" panose="020B0604020202020204" pitchFamily="34" charset="0"/>
                <a:cs typeface="Arial" panose="020B0604020202020204" pitchFamily="34" charset="0"/>
              </a:rPr>
              <a:t>ngôn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ngữ</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biểu</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diễn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thuật</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toán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dưới</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dạng</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dễ</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hiểu</a:t>
            </a:r>
            <a:r>
              <a:rPr lang="fr-FR" sz="4000" dirty="0">
                <a:solidFill>
                  <a:schemeClr val="tx1"/>
                </a:solidFill>
                <a:latin typeface="Arial" panose="020B0604020202020204" pitchFamily="34" charset="0"/>
                <a:cs typeface="Arial" panose="020B0604020202020204" pitchFamily="34" charset="0"/>
              </a:rPr>
              <a:t>.</a:t>
            </a:r>
            <a:endParaRPr lang="vi-VN" sz="40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a16="http://schemas.microsoft.com/office/drawing/2014/main" id="{6A919885-0285-0403-1E09-FA94D8BC080B}"/>
              </a:ext>
            </a:extLst>
          </p:cNvPr>
          <p:cNvSpPr/>
          <p:nvPr/>
        </p:nvSpPr>
        <p:spPr>
          <a:xfrm>
            <a:off x="990600" y="4820213"/>
            <a:ext cx="7988308" cy="23095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smtClean="0">
                <a:solidFill>
                  <a:schemeClr val="tx1"/>
                </a:solidFill>
                <a:latin typeface="Arial" panose="020B0604020202020204" pitchFamily="34" charset="0"/>
                <a:cs typeface="Arial" panose="020B0604020202020204" pitchFamily="34" charset="0"/>
              </a:rPr>
              <a:t>A. Là ngôn ngữ máy tính.</a:t>
            </a:r>
            <a:endParaRPr lang="vi-VN" sz="40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a16="http://schemas.microsoft.com/office/drawing/2014/main" id="{2E7D83A4-3758-8699-4DD0-010A80780539}"/>
              </a:ext>
            </a:extLst>
          </p:cNvPr>
          <p:cNvSpPr/>
          <p:nvPr/>
        </p:nvSpPr>
        <p:spPr>
          <a:xfrm>
            <a:off x="9210456" y="7378389"/>
            <a:ext cx="7988308" cy="23095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000" noProof="1">
                <a:solidFill>
                  <a:schemeClr val="tx1"/>
                </a:solidFill>
                <a:latin typeface="Arial" panose="020B0604020202020204" pitchFamily="34" charset="0"/>
                <a:cs typeface="Arial" panose="020B0604020202020204" pitchFamily="34" charset="0"/>
              </a:rPr>
              <a:t>D. </a:t>
            </a:r>
            <a:r>
              <a:rPr lang="fr-FR" sz="4000" dirty="0">
                <a:solidFill>
                  <a:schemeClr val="tx1"/>
                </a:solidFill>
                <a:latin typeface="Arial" panose="020B0604020202020204" pitchFamily="34" charset="0"/>
                <a:cs typeface="Arial" panose="020B0604020202020204" pitchFamily="34" charset="0"/>
              </a:rPr>
              <a:t>Là </a:t>
            </a:r>
            <a:r>
              <a:rPr lang="fr-FR" sz="4000" dirty="0" err="1">
                <a:solidFill>
                  <a:schemeClr val="tx1"/>
                </a:solidFill>
                <a:latin typeface="Arial" panose="020B0604020202020204" pitchFamily="34" charset="0"/>
                <a:cs typeface="Arial" panose="020B0604020202020204" pitchFamily="34" charset="0"/>
              </a:rPr>
              <a:t>ngôn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ngữ</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dùng</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để</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thực</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hiện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các</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giao</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tiếp</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giữa</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người</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và</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máy</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tính</a:t>
            </a:r>
            <a:r>
              <a:rPr lang="fr-FR"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7"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00758" y="5443529"/>
            <a:ext cx="1343994" cy="1169817"/>
          </a:xfrm>
          <a:prstGeom prst="rect">
            <a:avLst/>
          </a:prstGeom>
        </p:spPr>
      </p:pic>
      <p:pic>
        <p:nvPicPr>
          <p:cNvPr id="18" name="Picture 17">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6894" y="5342080"/>
            <a:ext cx="1339388" cy="1193272"/>
          </a:xfrm>
          <a:prstGeom prst="rect">
            <a:avLst/>
          </a:prstGeom>
        </p:spPr>
      </p:pic>
      <p:pic>
        <p:nvPicPr>
          <p:cNvPr id="19"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721078" y="8026105"/>
            <a:ext cx="1339388" cy="1193272"/>
          </a:xfrm>
          <a:prstGeom prst="rect">
            <a:avLst/>
          </a:prstGeom>
        </p:spPr>
      </p:pic>
      <p:pic>
        <p:nvPicPr>
          <p:cNvPr id="20"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6894" y="7736445"/>
            <a:ext cx="1339388" cy="1193272"/>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740821447"/>
      </p:ext>
    </p:extLst>
  </p:cSld>
  <p:clrMapOvr>
    <a:masterClrMapping/>
  </p:clrMapOvr>
  <mc:AlternateContent xmlns:mc="http://schemas.openxmlformats.org/markup-compatibility/2006" xmlns:p14="http://schemas.microsoft.com/office/powerpoint/2010/main">
    <mc:Choice Requires="p14">
      <p:transition spd="slow" p14:dur="800">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 name="TextBox 1"/>
          <p:cNvSpPr txBox="1"/>
          <p:nvPr/>
        </p:nvSpPr>
        <p:spPr>
          <a:xfrm>
            <a:off x="4991100" y="666500"/>
            <a:ext cx="8305800" cy="1107996"/>
          </a:xfrm>
          <a:prstGeom prst="rect">
            <a:avLst/>
          </a:prstGeom>
          <a:noFill/>
        </p:spPr>
        <p:txBody>
          <a:bodyPr wrap="square" rtlCol="0">
            <a:spAutoFit/>
          </a:bodyPr>
          <a:lstStyle/>
          <a:p>
            <a:pPr algn="ctr"/>
            <a:r>
              <a:rPr lang="en-US" sz="66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11" name="Câu hỏi">
            <a:extLst>
              <a:ext uri="{FF2B5EF4-FFF2-40B4-BE49-F238E27FC236}">
                <a16:creationId xmlns:a16="http://schemas.microsoft.com/office/drawing/2014/main" id="{4ADFFF1A-F500-CC57-185E-00F4826D0836}"/>
              </a:ext>
            </a:extLst>
          </p:cNvPr>
          <p:cNvSpPr/>
          <p:nvPr/>
        </p:nvSpPr>
        <p:spPr>
          <a:xfrm>
            <a:off x="990600" y="2028518"/>
            <a:ext cx="16203084" cy="181692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schemeClr val="tx1"/>
                </a:solidFill>
                <a:latin typeface="Arial" panose="020B0604020202020204" pitchFamily="34" charset="0"/>
                <a:cs typeface="Arial" panose="020B0604020202020204" pitchFamily="34" charset="0"/>
              </a:rPr>
              <a:t>Câu </a:t>
            </a:r>
            <a:r>
              <a:rPr lang="en-US" sz="4400" b="1" noProof="1">
                <a:solidFill>
                  <a:schemeClr val="tx1"/>
                </a:solidFill>
                <a:latin typeface="Arial" panose="020B0604020202020204" pitchFamily="34" charset="0"/>
                <a:cs typeface="Arial" panose="020B0604020202020204" pitchFamily="34" charset="0"/>
              </a:rPr>
              <a:t>2</a:t>
            </a:r>
            <a:r>
              <a:rPr lang="en-US" sz="4400" b="1" noProof="1" smtClean="0">
                <a:solidFill>
                  <a:schemeClr val="tx1"/>
                </a:solidFill>
                <a:latin typeface="Arial" panose="020B0604020202020204" pitchFamily="34" charset="0"/>
                <a:cs typeface="Arial" panose="020B0604020202020204" pitchFamily="34" charset="0"/>
              </a:rPr>
              <a:t>: </a:t>
            </a:r>
            <a:r>
              <a:rPr lang="en-US" sz="4400" noProof="1" smtClean="0">
                <a:solidFill>
                  <a:schemeClr val="tx1"/>
                </a:solidFill>
                <a:latin typeface="Arial" panose="020B0604020202020204" pitchFamily="34" charset="0"/>
                <a:cs typeface="Arial" panose="020B0604020202020204" pitchFamily="34" charset="0"/>
              </a:rPr>
              <a:t>Phát biểu nào sau đây là đúng?</a:t>
            </a:r>
            <a:endParaRPr lang="vi-VN" sz="4400" noProof="1">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a16="http://schemas.microsoft.com/office/drawing/2014/main" id="{8B66CBE4-2DB9-BCF7-D1C4-281B894BFE17}"/>
              </a:ext>
            </a:extLst>
          </p:cNvPr>
          <p:cNvSpPr/>
          <p:nvPr/>
        </p:nvSpPr>
        <p:spPr>
          <a:xfrm>
            <a:off x="9205376" y="6977861"/>
            <a:ext cx="7988308" cy="279871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3600" dirty="0" smtClean="0">
                <a:solidFill>
                  <a:schemeClr val="tx1"/>
                </a:solidFill>
                <a:latin typeface="Arial" panose="020B0604020202020204" pitchFamily="34" charset="0"/>
                <a:cs typeface="Arial" panose="020B0604020202020204" pitchFamily="34" charset="0"/>
              </a:rPr>
              <a:t>D. </a:t>
            </a:r>
            <a:r>
              <a:rPr lang="fr-FR" sz="3600" dirty="0" err="1">
                <a:solidFill>
                  <a:schemeClr val="tx1"/>
                </a:solidFill>
                <a:latin typeface="Arial" panose="020B0604020202020204" pitchFamily="34" charset="0"/>
                <a:cs typeface="Arial" panose="020B0604020202020204" pitchFamily="34" charset="0"/>
              </a:rPr>
              <a:t>Chương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trình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dịch</a:t>
            </a:r>
            <a:r>
              <a:rPr lang="fr-FR" sz="3600" dirty="0">
                <a:solidFill>
                  <a:schemeClr val="tx1"/>
                </a:solidFill>
                <a:latin typeface="Arial" panose="020B0604020202020204" pitchFamily="34" charset="0"/>
                <a:cs typeface="Arial" panose="020B0604020202020204" pitchFamily="34" charset="0"/>
              </a:rPr>
              <a:t> là </a:t>
            </a:r>
            <a:r>
              <a:rPr lang="fr-FR" sz="3600" dirty="0" err="1">
                <a:solidFill>
                  <a:schemeClr val="tx1"/>
                </a:solidFill>
                <a:latin typeface="Arial" panose="020B0604020202020204" pitchFamily="34" charset="0"/>
                <a:cs typeface="Arial" panose="020B0604020202020204" pitchFamily="34" charset="0"/>
              </a:rPr>
              <a:t>phần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mềm</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để</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dịch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các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chương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trình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máy</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tính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viết</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bằng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ngôn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ngữ</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bậc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cao</a:t>
            </a:r>
            <a:r>
              <a:rPr lang="fr-FR" sz="3600" dirty="0">
                <a:solidFill>
                  <a:schemeClr val="tx1"/>
                </a:solidFill>
                <a:latin typeface="Arial" panose="020B0604020202020204" pitchFamily="34" charset="0"/>
                <a:cs typeface="Arial" panose="020B0604020202020204" pitchFamily="34" charset="0"/>
              </a:rPr>
              <a:t> sang </a:t>
            </a:r>
            <a:r>
              <a:rPr lang="fr-FR" sz="3600" dirty="0" err="1">
                <a:solidFill>
                  <a:schemeClr val="tx1"/>
                </a:solidFill>
                <a:latin typeface="Arial" panose="020B0604020202020204" pitchFamily="34" charset="0"/>
                <a:cs typeface="Arial" panose="020B0604020202020204" pitchFamily="34" charset="0"/>
              </a:rPr>
              <a:t>ngôn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ngữ</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máy</a:t>
            </a:r>
            <a:r>
              <a:rPr lang="fr-FR"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a16="http://schemas.microsoft.com/office/drawing/2014/main" id="{3FCD9830-5FD1-BD44-878B-228BD96CE996}"/>
              </a:ext>
            </a:extLst>
          </p:cNvPr>
          <p:cNvSpPr/>
          <p:nvPr/>
        </p:nvSpPr>
        <p:spPr>
          <a:xfrm>
            <a:off x="980440" y="7007886"/>
            <a:ext cx="7988308" cy="279871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3600" noProof="1">
                <a:solidFill>
                  <a:schemeClr val="tx1"/>
                </a:solidFill>
                <a:latin typeface="Arial" panose="020B0604020202020204" pitchFamily="34" charset="0"/>
                <a:cs typeface="Arial" panose="020B0604020202020204" pitchFamily="34" charset="0"/>
              </a:rPr>
              <a:t>B. </a:t>
            </a:r>
            <a:r>
              <a:rPr lang="fr-FR" sz="3600" dirty="0" err="1">
                <a:solidFill>
                  <a:schemeClr val="tx1"/>
                </a:solidFill>
                <a:latin typeface="Arial" panose="020B0604020202020204" pitchFamily="34" charset="0"/>
                <a:cs typeface="Arial" panose="020B0604020202020204" pitchFamily="34" charset="0"/>
              </a:rPr>
              <a:t>Chương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trình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dịch</a:t>
            </a:r>
            <a:r>
              <a:rPr lang="fr-FR" sz="3600" dirty="0">
                <a:solidFill>
                  <a:schemeClr val="tx1"/>
                </a:solidFill>
                <a:latin typeface="Arial" panose="020B0604020202020204" pitchFamily="34" charset="0"/>
                <a:cs typeface="Arial" panose="020B0604020202020204" pitchFamily="34" charset="0"/>
              </a:rPr>
              <a:t> là </a:t>
            </a:r>
            <a:r>
              <a:rPr lang="fr-FR" sz="3600" dirty="0" err="1">
                <a:solidFill>
                  <a:schemeClr val="tx1"/>
                </a:solidFill>
                <a:latin typeface="Arial" panose="020B0604020202020204" pitchFamily="34" charset="0"/>
                <a:cs typeface="Arial" panose="020B0604020202020204" pitchFamily="34" charset="0"/>
              </a:rPr>
              <a:t>phần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mềm</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để</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phát</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hiện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lỗi</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của</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các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chương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trình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máy</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tính</a:t>
            </a:r>
            <a:r>
              <a:rPr lang="fr-FR"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a16="http://schemas.microsoft.com/office/drawing/2014/main" id="{6A919885-0285-0403-1E09-FA94D8BC080B}"/>
              </a:ext>
            </a:extLst>
          </p:cNvPr>
          <p:cNvSpPr/>
          <p:nvPr/>
        </p:nvSpPr>
        <p:spPr>
          <a:xfrm>
            <a:off x="990600" y="4041647"/>
            <a:ext cx="7988308" cy="279871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sz="3600" noProof="1" smtClean="0">
                <a:solidFill>
                  <a:schemeClr val="tx1"/>
                </a:solidFill>
                <a:latin typeface="Arial" panose="020B0604020202020204" pitchFamily="34" charset="0"/>
                <a:cs typeface="Arial" panose="020B0604020202020204" pitchFamily="34" charset="0"/>
              </a:rPr>
              <a:t>A. </a:t>
            </a:r>
            <a:r>
              <a:rPr lang="fr-FR" sz="3600" dirty="0" err="1">
                <a:solidFill>
                  <a:schemeClr val="tx1"/>
                </a:solidFill>
                <a:latin typeface="Arial" panose="020B0604020202020204" pitchFamily="34" charset="0"/>
                <a:cs typeface="Arial" panose="020B0604020202020204" pitchFamily="34" charset="0"/>
              </a:rPr>
              <a:t>Chương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trình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dịch</a:t>
            </a:r>
            <a:r>
              <a:rPr lang="fr-FR" sz="3600" dirty="0">
                <a:solidFill>
                  <a:schemeClr val="tx1"/>
                </a:solidFill>
                <a:latin typeface="Arial" panose="020B0604020202020204" pitchFamily="34" charset="0"/>
                <a:cs typeface="Arial" panose="020B0604020202020204" pitchFamily="34" charset="0"/>
              </a:rPr>
              <a:t> là </a:t>
            </a:r>
            <a:r>
              <a:rPr lang="fr-FR" sz="3600" dirty="0" err="1">
                <a:solidFill>
                  <a:schemeClr val="tx1"/>
                </a:solidFill>
                <a:latin typeface="Arial" panose="020B0604020202020204" pitchFamily="34" charset="0"/>
                <a:cs typeface="Arial" panose="020B0604020202020204" pitchFamily="34" charset="0"/>
              </a:rPr>
              <a:t>phần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mềm</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để</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dịch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các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chương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trình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máy</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tính</a:t>
            </a:r>
            <a:r>
              <a:rPr lang="fr-FR" sz="3600" dirty="0">
                <a:solidFill>
                  <a:schemeClr val="tx1"/>
                </a:solidFill>
                <a:latin typeface="Arial" panose="020B0604020202020204" pitchFamily="34" charset="0"/>
                <a:cs typeface="Arial" panose="020B0604020202020204" pitchFamily="34" charset="0"/>
              </a:rPr>
              <a:t> sang </a:t>
            </a:r>
            <a:r>
              <a:rPr lang="fr-FR" sz="3600" dirty="0" err="1">
                <a:solidFill>
                  <a:schemeClr val="tx1"/>
                </a:solidFill>
                <a:latin typeface="Arial" panose="020B0604020202020204" pitchFamily="34" charset="0"/>
                <a:cs typeface="Arial" panose="020B0604020202020204" pitchFamily="34" charset="0"/>
              </a:rPr>
              <a:t>ngôn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ngữ</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máy</a:t>
            </a:r>
            <a:r>
              <a:rPr lang="fr-FR"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a16="http://schemas.microsoft.com/office/drawing/2014/main" id="{2E7D83A4-3758-8699-4DD0-010A80780539}"/>
              </a:ext>
            </a:extLst>
          </p:cNvPr>
          <p:cNvSpPr/>
          <p:nvPr/>
        </p:nvSpPr>
        <p:spPr>
          <a:xfrm>
            <a:off x="9205376" y="4041647"/>
            <a:ext cx="7988308" cy="279871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3600" noProof="1" smtClean="0">
                <a:solidFill>
                  <a:schemeClr val="tx1"/>
                </a:solidFill>
                <a:latin typeface="Arial" panose="020B0604020202020204" pitchFamily="34" charset="0"/>
                <a:cs typeface="Arial" panose="020B0604020202020204" pitchFamily="34" charset="0"/>
              </a:rPr>
              <a:t>C. </a:t>
            </a:r>
            <a:r>
              <a:rPr lang="fr-FR" sz="3600" dirty="0" err="1" smtClean="0">
                <a:solidFill>
                  <a:schemeClr val="tx1"/>
                </a:solidFill>
                <a:latin typeface="Arial" panose="020B0604020202020204" pitchFamily="34" charset="0"/>
                <a:cs typeface="Arial" panose="020B0604020202020204" pitchFamily="34" charset="0"/>
              </a:rPr>
              <a:t>Chương</a:t>
            </a:r>
            <a:r>
              <a:rPr lang="fr-FR" sz="3600" dirty="0" smtClean="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trình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dịch</a:t>
            </a:r>
            <a:r>
              <a:rPr lang="fr-FR" sz="3600" dirty="0">
                <a:solidFill>
                  <a:schemeClr val="tx1"/>
                </a:solidFill>
                <a:latin typeface="Arial" panose="020B0604020202020204" pitchFamily="34" charset="0"/>
                <a:cs typeface="Arial" panose="020B0604020202020204" pitchFamily="34" charset="0"/>
              </a:rPr>
              <a:t> là </a:t>
            </a:r>
            <a:r>
              <a:rPr lang="fr-FR" sz="3600" dirty="0" err="1">
                <a:solidFill>
                  <a:schemeClr val="tx1"/>
                </a:solidFill>
                <a:latin typeface="Arial" panose="020B0604020202020204" pitchFamily="34" charset="0"/>
                <a:cs typeface="Arial" panose="020B0604020202020204" pitchFamily="34" charset="0"/>
              </a:rPr>
              <a:t>phần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mềm</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phát</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hiện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lỗi</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và</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thực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hiện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các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chương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trình</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máy</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tính</a:t>
            </a:r>
            <a:r>
              <a:rPr lang="fr-FR" sz="3600" dirty="0">
                <a:solidFill>
                  <a:schemeClr val="tx1"/>
                </a:solidFill>
                <a:latin typeface="Arial" panose="020B0604020202020204" pitchFamily="34" charset="0"/>
                <a:cs typeface="Arial" panose="020B0604020202020204" pitchFamily="34" charset="0"/>
              </a:rPr>
              <a:t> do </a:t>
            </a:r>
            <a:r>
              <a:rPr lang="fr-FR" sz="3600" dirty="0" err="1">
                <a:solidFill>
                  <a:schemeClr val="tx1"/>
                </a:solidFill>
                <a:latin typeface="Arial" panose="020B0604020202020204" pitchFamily="34" charset="0"/>
                <a:cs typeface="Arial" panose="020B0604020202020204" pitchFamily="34" charset="0"/>
              </a:rPr>
              <a:t>người</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sử</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dụng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viết</a:t>
            </a:r>
            <a:r>
              <a:rPr lang="fr-FR" sz="3600" dirty="0">
                <a:solidFill>
                  <a:schemeClr val="tx1"/>
                </a:solidFill>
                <a:latin typeface="Arial" panose="020B0604020202020204" pitchFamily="34" charset="0"/>
                <a:cs typeface="Arial" panose="020B0604020202020204" pitchFamily="34" charset="0"/>
              </a:rPr>
              <a:t> ra</a:t>
            </a:r>
            <a:r>
              <a:rPr lang="fr-FR"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7"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44699" y="7759900"/>
            <a:ext cx="1343994" cy="1169817"/>
          </a:xfrm>
          <a:prstGeom prst="rect">
            <a:avLst/>
          </a:prstGeom>
        </p:spPr>
      </p:pic>
      <p:pic>
        <p:nvPicPr>
          <p:cNvPr id="18" name="Picture 17">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6894" y="4844331"/>
            <a:ext cx="1339388" cy="1193272"/>
          </a:xfrm>
          <a:prstGeom prst="rect">
            <a:avLst/>
          </a:prstGeom>
        </p:spPr>
      </p:pic>
      <p:pic>
        <p:nvPicPr>
          <p:cNvPr id="19"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762857" y="4836980"/>
            <a:ext cx="1339388" cy="1193272"/>
          </a:xfrm>
          <a:prstGeom prst="rect">
            <a:avLst/>
          </a:prstGeom>
        </p:spPr>
      </p:pic>
      <p:pic>
        <p:nvPicPr>
          <p:cNvPr id="20"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4116" y="7795597"/>
            <a:ext cx="1339388" cy="1193272"/>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68940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 name="TextBox 1"/>
          <p:cNvSpPr txBox="1"/>
          <p:nvPr/>
        </p:nvSpPr>
        <p:spPr>
          <a:xfrm>
            <a:off x="4991100" y="666500"/>
            <a:ext cx="8305800" cy="1107996"/>
          </a:xfrm>
          <a:prstGeom prst="rect">
            <a:avLst/>
          </a:prstGeom>
          <a:noFill/>
        </p:spPr>
        <p:txBody>
          <a:bodyPr wrap="square" rtlCol="0">
            <a:spAutoFit/>
          </a:bodyPr>
          <a:lstStyle/>
          <a:p>
            <a:pPr algn="ctr"/>
            <a:r>
              <a:rPr lang="en-US" sz="66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11" name="Câu hỏi">
            <a:extLst>
              <a:ext uri="{FF2B5EF4-FFF2-40B4-BE49-F238E27FC236}">
                <a16:creationId xmlns:a16="http://schemas.microsoft.com/office/drawing/2014/main" id="{4ADFFF1A-F500-CC57-185E-00F4826D0836}"/>
              </a:ext>
            </a:extLst>
          </p:cNvPr>
          <p:cNvSpPr/>
          <p:nvPr/>
        </p:nvSpPr>
        <p:spPr>
          <a:xfrm>
            <a:off x="990600" y="2028518"/>
            <a:ext cx="16203084" cy="283996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chemeClr val="tx1"/>
                </a:solidFill>
                <a:latin typeface="Arial" panose="020B0604020202020204" pitchFamily="34" charset="0"/>
                <a:cs typeface="Arial" panose="020B0604020202020204" pitchFamily="34" charset="0"/>
              </a:rPr>
              <a:t>Câu </a:t>
            </a:r>
            <a:r>
              <a:rPr lang="en-US" sz="4400" b="1" noProof="1">
                <a:solidFill>
                  <a:schemeClr val="tx1"/>
                </a:solidFill>
                <a:latin typeface="Arial" panose="020B0604020202020204" pitchFamily="34" charset="0"/>
                <a:cs typeface="Arial" panose="020B0604020202020204" pitchFamily="34" charset="0"/>
              </a:rPr>
              <a:t>3</a:t>
            </a:r>
            <a:r>
              <a:rPr lang="en-US" sz="4400" b="1" noProof="1" smtClean="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Người</a:t>
            </a:r>
            <a:r>
              <a:rPr lang="fr-FR" sz="4400" dirty="0">
                <a:solidFill>
                  <a:schemeClr val="tx1"/>
                </a:solidFill>
                <a:latin typeface="Arial" panose="020B0604020202020204" pitchFamily="34" charset="0"/>
                <a:cs typeface="Arial" panose="020B0604020202020204" pitchFamily="34" charset="0"/>
              </a:rPr>
              <a:t> ta </a:t>
            </a:r>
            <a:r>
              <a:rPr lang="fr-FR" sz="4400" dirty="0" err="1">
                <a:solidFill>
                  <a:schemeClr val="tx1"/>
                </a:solidFill>
                <a:latin typeface="Arial" panose="020B0604020202020204" pitchFamily="34" charset="0"/>
                <a:cs typeface="Arial" panose="020B0604020202020204" pitchFamily="34" charset="0"/>
              </a:rPr>
              <a:t>có</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thể</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soạn</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thảo</a:t>
            </a:r>
            <a:r>
              <a:rPr lang="fr-FR" sz="4400" dirty="0">
                <a:solidFill>
                  <a:schemeClr val="tx1"/>
                </a:solidFill>
                <a:latin typeface="Arial" panose="020B0604020202020204" pitchFamily="34" charset="0"/>
                <a:cs typeface="Arial" panose="020B0604020202020204" pitchFamily="34" charset="0"/>
              </a:rPr>
              <a:t> Python </a:t>
            </a:r>
            <a:r>
              <a:rPr lang="fr-FR" sz="4400" dirty="0" err="1">
                <a:solidFill>
                  <a:schemeClr val="tx1"/>
                </a:solidFill>
                <a:latin typeface="Arial" panose="020B0604020202020204" pitchFamily="34" charset="0"/>
                <a:cs typeface="Arial" panose="020B0604020202020204" pitchFamily="34" charset="0"/>
              </a:rPr>
              <a:t>bằng</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phần</a:t>
            </a:r>
            <a:r>
              <a:rPr lang="fr-FR" sz="4400" dirty="0">
                <a:solidFill>
                  <a:schemeClr val="tx1"/>
                </a:solidFill>
                <a:latin typeface="Arial" panose="020B0604020202020204" pitchFamily="34" charset="0"/>
                <a:cs typeface="Arial" panose="020B0604020202020204" pitchFamily="34" charset="0"/>
              </a:rPr>
              <a:t> </a:t>
            </a:r>
            <a:r>
              <a:rPr lang="fr-FR" sz="4400" dirty="0" err="1" smtClean="0">
                <a:solidFill>
                  <a:schemeClr val="tx1"/>
                </a:solidFill>
                <a:latin typeface="Arial" panose="020B0604020202020204" pitchFamily="34" charset="0"/>
                <a:cs typeface="Arial" panose="020B0604020202020204" pitchFamily="34" charset="0"/>
              </a:rPr>
              <a:t>mềm</a:t>
            </a:r>
            <a:endParaRPr lang="fr-FR" sz="4400" dirty="0" smtClean="0">
              <a:solidFill>
                <a:schemeClr val="tx1"/>
              </a:solidFill>
              <a:latin typeface="Arial" panose="020B0604020202020204" pitchFamily="34" charset="0"/>
              <a:cs typeface="Arial" panose="020B0604020202020204" pitchFamily="34" charset="0"/>
            </a:endParaRPr>
          </a:p>
          <a:p>
            <a:pPr algn="ctr">
              <a:lnSpc>
                <a:spcPct val="150000"/>
              </a:lnSpc>
            </a:pPr>
            <a:r>
              <a:rPr lang="fr-FR" sz="4400" dirty="0" smtClean="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lập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trình</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nào</a:t>
            </a:r>
            <a:r>
              <a:rPr lang="fr-FR" sz="4400" dirty="0">
                <a:solidFill>
                  <a:schemeClr val="tx1"/>
                </a:solidFill>
                <a:latin typeface="Arial" panose="020B0604020202020204" pitchFamily="34" charset="0"/>
                <a:cs typeface="Arial" panose="020B0604020202020204" pitchFamily="34" charset="0"/>
              </a:rPr>
              <a:t>?</a:t>
            </a:r>
            <a:endParaRPr lang="vi-VN" sz="4400" noProof="1">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a16="http://schemas.microsoft.com/office/drawing/2014/main" id="{8B66CBE4-2DB9-BCF7-D1C4-281B894BFE17}"/>
              </a:ext>
            </a:extLst>
          </p:cNvPr>
          <p:cNvSpPr/>
          <p:nvPr/>
        </p:nvSpPr>
        <p:spPr>
          <a:xfrm>
            <a:off x="9231615" y="7333169"/>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dirty="0" smtClean="0">
                <a:solidFill>
                  <a:schemeClr val="tx1"/>
                </a:solidFill>
                <a:latin typeface="Arial" panose="020B0604020202020204" pitchFamily="34" charset="0"/>
                <a:cs typeface="Arial" panose="020B0604020202020204" pitchFamily="34" charset="0"/>
              </a:rPr>
              <a:t>D. </a:t>
            </a:r>
            <a:r>
              <a:rPr lang="en-US" sz="4400" dirty="0" err="1" smtClean="0">
                <a:solidFill>
                  <a:schemeClr val="tx1"/>
                </a:solidFill>
                <a:latin typeface="Arial" panose="020B0604020202020204" pitchFamily="34" charset="0"/>
                <a:cs typeface="Arial" panose="020B0604020202020204" pitchFamily="34" charset="0"/>
              </a:rPr>
              <a:t>Tất</a:t>
            </a:r>
            <a:r>
              <a:rPr lang="en-US" sz="4400" dirty="0" smtClean="0">
                <a:solidFill>
                  <a:schemeClr val="tx1"/>
                </a:solidFill>
                <a:latin typeface="Arial" panose="020B0604020202020204" pitchFamily="34" charset="0"/>
                <a:cs typeface="Arial" panose="020B0604020202020204" pitchFamily="34" charset="0"/>
              </a:rPr>
              <a:t> </a:t>
            </a:r>
            <a:r>
              <a:rPr lang="en-US" sz="4400" dirty="0" err="1" smtClean="0">
                <a:solidFill>
                  <a:schemeClr val="tx1"/>
                </a:solidFill>
                <a:latin typeface="Arial" panose="020B0604020202020204" pitchFamily="34" charset="0"/>
                <a:cs typeface="Arial" panose="020B0604020202020204" pitchFamily="34" charset="0"/>
              </a:rPr>
              <a:t>cả</a:t>
            </a:r>
            <a:r>
              <a:rPr lang="en-US" sz="4400" dirty="0" smtClean="0">
                <a:solidFill>
                  <a:schemeClr val="tx1"/>
                </a:solidFill>
                <a:latin typeface="Arial" panose="020B0604020202020204" pitchFamily="34" charset="0"/>
                <a:cs typeface="Arial" panose="020B0604020202020204" pitchFamily="34" charset="0"/>
              </a:rPr>
              <a:t> </a:t>
            </a:r>
            <a:r>
              <a:rPr lang="en-US" sz="4400" dirty="0" err="1" smtClean="0">
                <a:solidFill>
                  <a:schemeClr val="tx1"/>
                </a:solidFill>
                <a:latin typeface="Arial" panose="020B0604020202020204" pitchFamily="34" charset="0"/>
                <a:cs typeface="Arial" panose="020B0604020202020204" pitchFamily="34" charset="0"/>
              </a:rPr>
              <a:t>đáp</a:t>
            </a:r>
            <a:r>
              <a:rPr lang="en-US" sz="4400" dirty="0" smtClean="0">
                <a:solidFill>
                  <a:schemeClr val="tx1"/>
                </a:solidFill>
                <a:latin typeface="Arial" panose="020B0604020202020204" pitchFamily="34" charset="0"/>
                <a:cs typeface="Arial" panose="020B0604020202020204" pitchFamily="34" charset="0"/>
              </a:rPr>
              <a:t> </a:t>
            </a:r>
            <a:r>
              <a:rPr lang="en-US" sz="4400" dirty="0" err="1" smtClean="0">
                <a:solidFill>
                  <a:schemeClr val="tx1"/>
                </a:solidFill>
                <a:latin typeface="Arial" panose="020B0604020202020204" pitchFamily="34" charset="0"/>
                <a:cs typeface="Arial" panose="020B0604020202020204" pitchFamily="34" charset="0"/>
              </a:rPr>
              <a:t>án</a:t>
            </a:r>
            <a:r>
              <a:rPr lang="en-US" sz="4400" dirty="0" smtClean="0">
                <a:solidFill>
                  <a:schemeClr val="tx1"/>
                </a:solidFill>
                <a:latin typeface="Arial" panose="020B0604020202020204" pitchFamily="34" charset="0"/>
                <a:cs typeface="Arial" panose="020B0604020202020204" pitchFamily="34" charset="0"/>
              </a:rPr>
              <a:t> </a:t>
            </a:r>
            <a:r>
              <a:rPr lang="en-US" sz="4400" dirty="0" err="1" smtClean="0">
                <a:solidFill>
                  <a:schemeClr val="tx1"/>
                </a:solidFill>
                <a:latin typeface="Arial" panose="020B0604020202020204" pitchFamily="34" charset="0"/>
                <a:cs typeface="Arial" panose="020B0604020202020204" pitchFamily="34" charset="0"/>
              </a:rPr>
              <a:t>trên</a:t>
            </a:r>
            <a:r>
              <a:rPr lang="en-US" sz="4400" dirty="0" smtClean="0">
                <a:solidFill>
                  <a:schemeClr val="tx1"/>
                </a:solidFill>
                <a:latin typeface="Arial" panose="020B0604020202020204" pitchFamily="34" charset="0"/>
                <a:cs typeface="Arial" panose="020B0604020202020204" pitchFamily="34" charset="0"/>
              </a:rPr>
              <a:t> </a:t>
            </a:r>
            <a:endParaRPr lang="en-US" sz="4400" dirty="0">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a16="http://schemas.microsoft.com/office/drawing/2014/main" id="{3FCD9830-5FD1-BD44-878B-228BD96CE996}"/>
              </a:ext>
            </a:extLst>
          </p:cNvPr>
          <p:cNvSpPr/>
          <p:nvPr/>
        </p:nvSpPr>
        <p:spPr>
          <a:xfrm>
            <a:off x="1006679" y="7363194"/>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noProof="1">
                <a:solidFill>
                  <a:schemeClr val="tx1"/>
                </a:solidFill>
                <a:latin typeface="Arial" panose="020B0604020202020204" pitchFamily="34" charset="0"/>
                <a:cs typeface="Arial" panose="020B0604020202020204" pitchFamily="34" charset="0"/>
              </a:rPr>
              <a:t>B</a:t>
            </a:r>
            <a:r>
              <a:rPr lang="en-US" sz="4400" noProof="1" smtClean="0">
                <a:solidFill>
                  <a:schemeClr val="tx1"/>
                </a:solidFill>
                <a:latin typeface="Arial" panose="020B0604020202020204" pitchFamily="34" charset="0"/>
                <a:cs typeface="Arial" panose="020B0604020202020204" pitchFamily="34" charset="0"/>
              </a:rPr>
              <a:t>. PyCharm </a:t>
            </a:r>
            <a:endParaRPr lang="en-US" sz="4400" dirty="0">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a16="http://schemas.microsoft.com/office/drawing/2014/main" id="{6A919885-0285-0403-1E09-FA94D8BC080B}"/>
              </a:ext>
            </a:extLst>
          </p:cNvPr>
          <p:cNvSpPr/>
          <p:nvPr/>
        </p:nvSpPr>
        <p:spPr>
          <a:xfrm>
            <a:off x="1016839" y="5150957"/>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sz="4400" noProof="1" smtClean="0">
                <a:solidFill>
                  <a:schemeClr val="tx1"/>
                </a:solidFill>
                <a:latin typeface="Arial" panose="020B0604020202020204" pitchFamily="34" charset="0"/>
                <a:cs typeface="Arial" panose="020B0604020202020204" pitchFamily="34" charset="0"/>
              </a:rPr>
              <a:t>A. Wingware </a:t>
            </a:r>
            <a:endParaRPr lang="en-US" sz="4400" dirty="0">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a16="http://schemas.microsoft.com/office/drawing/2014/main" id="{2E7D83A4-3758-8699-4DD0-010A80780539}"/>
              </a:ext>
            </a:extLst>
          </p:cNvPr>
          <p:cNvSpPr/>
          <p:nvPr/>
        </p:nvSpPr>
        <p:spPr>
          <a:xfrm>
            <a:off x="9231615" y="5150957"/>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noProof="1" smtClean="0">
                <a:solidFill>
                  <a:schemeClr val="tx1"/>
                </a:solidFill>
                <a:latin typeface="Arial" panose="020B0604020202020204" pitchFamily="34" charset="0"/>
                <a:cs typeface="Arial" panose="020B0604020202020204" pitchFamily="34" charset="0"/>
              </a:rPr>
              <a:t>C. Visual Studio </a:t>
            </a:r>
            <a:endParaRPr lang="en-US" sz="4400" dirty="0">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7"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44699" y="7759900"/>
            <a:ext cx="1343994" cy="1169817"/>
          </a:xfrm>
          <a:prstGeom prst="rect">
            <a:avLst/>
          </a:prstGeom>
        </p:spPr>
      </p:pic>
      <p:pic>
        <p:nvPicPr>
          <p:cNvPr id="18" name="Picture 17">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10355" y="5522986"/>
            <a:ext cx="1339388" cy="1193272"/>
          </a:xfrm>
          <a:prstGeom prst="rect">
            <a:avLst/>
          </a:prstGeom>
        </p:spPr>
      </p:pic>
      <p:pic>
        <p:nvPicPr>
          <p:cNvPr id="19"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775544" y="5453351"/>
            <a:ext cx="1339388" cy="1193272"/>
          </a:xfrm>
          <a:prstGeom prst="rect">
            <a:avLst/>
          </a:prstGeom>
        </p:spPr>
      </p:pic>
      <p:pic>
        <p:nvPicPr>
          <p:cNvPr id="20"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4116" y="7795597"/>
            <a:ext cx="1339388" cy="1193272"/>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64524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 name="TextBox 1"/>
          <p:cNvSpPr txBox="1"/>
          <p:nvPr/>
        </p:nvSpPr>
        <p:spPr>
          <a:xfrm>
            <a:off x="4991100" y="666500"/>
            <a:ext cx="8305800" cy="1107996"/>
          </a:xfrm>
          <a:prstGeom prst="rect">
            <a:avLst/>
          </a:prstGeom>
          <a:noFill/>
        </p:spPr>
        <p:txBody>
          <a:bodyPr wrap="square" rtlCol="0">
            <a:spAutoFit/>
          </a:bodyPr>
          <a:lstStyle/>
          <a:p>
            <a:pPr algn="ctr"/>
            <a:r>
              <a:rPr lang="en-US" sz="66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11" name="Câu hỏi">
            <a:extLst>
              <a:ext uri="{FF2B5EF4-FFF2-40B4-BE49-F238E27FC236}">
                <a16:creationId xmlns:a16="http://schemas.microsoft.com/office/drawing/2014/main" id="{4ADFFF1A-F500-CC57-185E-00F4826D0836}"/>
              </a:ext>
            </a:extLst>
          </p:cNvPr>
          <p:cNvSpPr/>
          <p:nvPr/>
        </p:nvSpPr>
        <p:spPr>
          <a:xfrm>
            <a:off x="990600" y="2028518"/>
            <a:ext cx="16203084" cy="283996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chemeClr val="tx1"/>
                </a:solidFill>
                <a:latin typeface="Arial" panose="020B0604020202020204" pitchFamily="34" charset="0"/>
                <a:cs typeface="Arial" panose="020B0604020202020204" pitchFamily="34" charset="0"/>
              </a:rPr>
              <a:t>Câu </a:t>
            </a:r>
            <a:r>
              <a:rPr lang="en-US" sz="4400" b="1" noProof="1">
                <a:solidFill>
                  <a:schemeClr val="tx1"/>
                </a:solidFill>
                <a:latin typeface="Arial" panose="020B0604020202020204" pitchFamily="34" charset="0"/>
                <a:cs typeface="Arial" panose="020B0604020202020204" pitchFamily="34" charset="0"/>
              </a:rPr>
              <a:t>4</a:t>
            </a:r>
            <a:r>
              <a:rPr lang="en-US" sz="4400" b="1" noProof="1" smtClean="0">
                <a:solidFill>
                  <a:schemeClr val="tx1"/>
                </a:solidFill>
                <a:latin typeface="Arial" panose="020B0604020202020204" pitchFamily="34" charset="0"/>
                <a:cs typeface="Arial" panose="020B0604020202020204" pitchFamily="34" charset="0"/>
              </a:rPr>
              <a:t>: </a:t>
            </a:r>
            <a:r>
              <a:rPr lang="fr-FR" sz="4400" noProof="1" smtClean="0">
                <a:solidFill>
                  <a:schemeClr val="tx1"/>
                </a:solidFill>
                <a:latin typeface="Arial" panose="020B0604020202020204" pitchFamily="34" charset="0"/>
                <a:cs typeface="Arial" panose="020B0604020202020204" pitchFamily="34" charset="0"/>
              </a:rPr>
              <a:t>Kết quả của lệnh sau là kiểu dữ liệu gì?</a:t>
            </a:r>
          </a:p>
          <a:p>
            <a:pPr algn="ctr">
              <a:lnSpc>
                <a:spcPct val="150000"/>
              </a:lnSpc>
            </a:pPr>
            <a:r>
              <a:rPr lang="fr-FR" sz="4200" b="1" dirty="0">
                <a:solidFill>
                  <a:srgbClr val="FF0000"/>
                </a:solidFill>
                <a:latin typeface="Courier New" panose="02070309020205020404" pitchFamily="49" charset="0"/>
                <a:cs typeface="Courier New" panose="02070309020205020404" pitchFamily="49" charset="0"/>
              </a:rPr>
              <a:t>&gt;&gt;&gt; </a:t>
            </a:r>
            <a:r>
              <a:rPr lang="fr-FR" sz="4200" b="1" dirty="0" err="1" smtClean="0">
                <a:solidFill>
                  <a:srgbClr val="FF0000"/>
                </a:solidFill>
                <a:latin typeface="Courier New" panose="02070309020205020404" pitchFamily="49" charset="0"/>
                <a:cs typeface="Courier New" panose="02070309020205020404" pitchFamily="49" charset="0"/>
              </a:rPr>
              <a:t>print</a:t>
            </a:r>
            <a:r>
              <a:rPr lang="fr-FR" sz="4200" b="1" dirty="0" smtClean="0">
                <a:solidFill>
                  <a:schemeClr val="tx1"/>
                </a:solidFill>
                <a:latin typeface="Courier New" panose="02070309020205020404" pitchFamily="49" charset="0"/>
                <a:cs typeface="Courier New" panose="02070309020205020404" pitchFamily="49" charset="0"/>
              </a:rPr>
              <a:t>(</a:t>
            </a:r>
            <a:r>
              <a:rPr lang="fr-FR" sz="4200" b="1" dirty="0" smtClean="0">
                <a:solidFill>
                  <a:srgbClr val="00B050"/>
                </a:solidFill>
                <a:latin typeface="Courier New" panose="02070309020205020404" pitchFamily="49" charset="0"/>
                <a:cs typeface="Courier New" panose="02070309020205020404" pitchFamily="49" charset="0"/>
              </a:rPr>
              <a:t>"</a:t>
            </a:r>
            <a:r>
              <a:rPr lang="fr-FR" sz="4200" b="1" dirty="0" err="1">
                <a:solidFill>
                  <a:srgbClr val="00B050"/>
                </a:solidFill>
                <a:latin typeface="Courier New" panose="02070309020205020404" pitchFamily="49" charset="0"/>
                <a:cs typeface="Courier New" panose="02070309020205020404" pitchFamily="49" charset="0"/>
              </a:rPr>
              <a:t>Chào</a:t>
            </a:r>
            <a:r>
              <a:rPr lang="fr-FR" sz="4200" b="1" dirty="0">
                <a:solidFill>
                  <a:srgbClr val="00B050"/>
                </a:solidFill>
                <a:latin typeface="Courier New" panose="02070309020205020404" pitchFamily="49" charset="0"/>
                <a:cs typeface="Courier New" panose="02070309020205020404" pitchFamily="49" charset="0"/>
              </a:rPr>
              <a:t> </a:t>
            </a:r>
            <a:r>
              <a:rPr lang="fr-FR" sz="4200" b="1" dirty="0" err="1">
                <a:solidFill>
                  <a:srgbClr val="00B050"/>
                </a:solidFill>
                <a:latin typeface="Courier New" panose="02070309020205020404" pitchFamily="49" charset="0"/>
                <a:cs typeface="Courier New" panose="02070309020205020404" pitchFamily="49" charset="0"/>
              </a:rPr>
              <a:t>mừng</a:t>
            </a:r>
            <a:r>
              <a:rPr lang="fr-FR" sz="4200" b="1" dirty="0">
                <a:solidFill>
                  <a:srgbClr val="00B050"/>
                </a:solidFill>
                <a:latin typeface="Courier New" panose="02070309020205020404" pitchFamily="49" charset="0"/>
                <a:cs typeface="Courier New" panose="02070309020205020404" pitchFamily="49" charset="0"/>
              </a:rPr>
              <a:t> </a:t>
            </a:r>
            <a:r>
              <a:rPr lang="fr-FR" sz="4200" b="1" dirty="0" err="1">
                <a:solidFill>
                  <a:srgbClr val="00B050"/>
                </a:solidFill>
                <a:latin typeface="Courier New" panose="02070309020205020404" pitchFamily="49" charset="0"/>
                <a:cs typeface="Courier New" panose="02070309020205020404" pitchFamily="49" charset="0"/>
              </a:rPr>
              <a:t>các</a:t>
            </a:r>
            <a:r>
              <a:rPr lang="fr-FR" sz="4200" b="1" dirty="0">
                <a:solidFill>
                  <a:srgbClr val="00B050"/>
                </a:solidFill>
                <a:latin typeface="Courier New" panose="02070309020205020404" pitchFamily="49" charset="0"/>
                <a:cs typeface="Courier New" panose="02070309020205020404" pitchFamily="49" charset="0"/>
              </a:rPr>
              <a:t> </a:t>
            </a:r>
            <a:r>
              <a:rPr lang="fr-FR" sz="4200" b="1" dirty="0" err="1">
                <a:solidFill>
                  <a:srgbClr val="00B050"/>
                </a:solidFill>
                <a:latin typeface="Courier New" panose="02070309020205020404" pitchFamily="49" charset="0"/>
                <a:cs typeface="Courier New" panose="02070309020205020404" pitchFamily="49" charset="0"/>
              </a:rPr>
              <a:t>em</a:t>
            </a:r>
            <a:r>
              <a:rPr lang="fr-FR" sz="4200" b="1" dirty="0">
                <a:solidFill>
                  <a:srgbClr val="00B050"/>
                </a:solidFill>
                <a:latin typeface="Courier New" panose="02070309020205020404" pitchFamily="49" charset="0"/>
                <a:cs typeface="Courier New" panose="02070309020205020404" pitchFamily="49" charset="0"/>
              </a:rPr>
              <a:t> </a:t>
            </a:r>
            <a:r>
              <a:rPr lang="fr-FR" sz="4200" b="1" dirty="0" err="1">
                <a:solidFill>
                  <a:srgbClr val="00B050"/>
                </a:solidFill>
                <a:latin typeface="Courier New" panose="02070309020205020404" pitchFamily="49" charset="0"/>
                <a:cs typeface="Courier New" panose="02070309020205020404" pitchFamily="49" charset="0"/>
              </a:rPr>
              <a:t>đến</a:t>
            </a:r>
            <a:r>
              <a:rPr lang="fr-FR" sz="4200" b="1" dirty="0">
                <a:solidFill>
                  <a:srgbClr val="00B050"/>
                </a:solidFill>
                <a:latin typeface="Courier New" panose="02070309020205020404" pitchFamily="49" charset="0"/>
                <a:cs typeface="Courier New" panose="02070309020205020404" pitchFamily="49" charset="0"/>
              </a:rPr>
              <a:t> </a:t>
            </a:r>
            <a:r>
              <a:rPr lang="fr-FR" sz="4200" b="1" dirty="0" err="1">
                <a:solidFill>
                  <a:srgbClr val="00B050"/>
                </a:solidFill>
                <a:latin typeface="Courier New" panose="02070309020205020404" pitchFamily="49" charset="0"/>
                <a:cs typeface="Courier New" panose="02070309020205020404" pitchFamily="49" charset="0"/>
              </a:rPr>
              <a:t>với</a:t>
            </a:r>
            <a:r>
              <a:rPr lang="fr-FR" sz="4200" b="1" dirty="0">
                <a:solidFill>
                  <a:srgbClr val="00B050"/>
                </a:solidFill>
                <a:latin typeface="Courier New" panose="02070309020205020404" pitchFamily="49" charset="0"/>
                <a:cs typeface="Courier New" panose="02070309020205020404" pitchFamily="49" charset="0"/>
              </a:rPr>
              <a:t> Tin </a:t>
            </a:r>
            <a:r>
              <a:rPr lang="fr-FR" sz="4200" b="1" dirty="0" err="1">
                <a:solidFill>
                  <a:srgbClr val="00B050"/>
                </a:solidFill>
                <a:latin typeface="Courier New" panose="02070309020205020404" pitchFamily="49" charset="0"/>
                <a:cs typeface="Courier New" panose="02070309020205020404" pitchFamily="49" charset="0"/>
              </a:rPr>
              <a:t>học</a:t>
            </a:r>
            <a:r>
              <a:rPr lang="fr-FR" sz="4200" b="1" dirty="0">
                <a:solidFill>
                  <a:srgbClr val="00B050"/>
                </a:solidFill>
                <a:latin typeface="Courier New" panose="02070309020205020404" pitchFamily="49" charset="0"/>
                <a:cs typeface="Courier New" panose="02070309020205020404" pitchFamily="49" charset="0"/>
              </a:rPr>
              <a:t> 10</a:t>
            </a:r>
            <a:r>
              <a:rPr lang="fr-FR" sz="4200" b="1" dirty="0" smtClean="0">
                <a:solidFill>
                  <a:srgbClr val="00B050"/>
                </a:solidFill>
                <a:latin typeface="Courier New" panose="02070309020205020404" pitchFamily="49" charset="0"/>
                <a:cs typeface="Courier New" panose="02070309020205020404" pitchFamily="49" charset="0"/>
              </a:rPr>
              <a:t>"</a:t>
            </a:r>
            <a:r>
              <a:rPr lang="fr-FR" sz="4200" b="1" dirty="0" smtClean="0">
                <a:solidFill>
                  <a:schemeClr val="tx1"/>
                </a:solidFill>
                <a:latin typeface="Courier New" panose="02070309020205020404" pitchFamily="49" charset="0"/>
                <a:cs typeface="Courier New" panose="02070309020205020404" pitchFamily="49" charset="0"/>
              </a:rPr>
              <a:t>)</a:t>
            </a:r>
            <a:endParaRPr lang="en-US" sz="4200" dirty="0">
              <a:solidFill>
                <a:schemeClr val="tx1"/>
              </a:solidFill>
              <a:latin typeface="Courier New" panose="02070309020205020404" pitchFamily="49" charset="0"/>
              <a:cs typeface="Courier New" panose="02070309020205020404" pitchFamily="49" charset="0"/>
            </a:endParaRPr>
          </a:p>
        </p:txBody>
      </p:sp>
      <p:sp>
        <p:nvSpPr>
          <p:cNvPr id="12" name="Đáp án đúng">
            <a:extLst>
              <a:ext uri="{FF2B5EF4-FFF2-40B4-BE49-F238E27FC236}">
                <a16:creationId xmlns:a16="http://schemas.microsoft.com/office/drawing/2014/main" id="{8B66CBE4-2DB9-BCF7-D1C4-281B894BFE17}"/>
              </a:ext>
            </a:extLst>
          </p:cNvPr>
          <p:cNvSpPr/>
          <p:nvPr/>
        </p:nvSpPr>
        <p:spPr>
          <a:xfrm>
            <a:off x="9302746" y="5149443"/>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dirty="0" smtClean="0">
                <a:solidFill>
                  <a:schemeClr val="tx1"/>
                </a:solidFill>
                <a:latin typeface="Arial" panose="020B0604020202020204" pitchFamily="34" charset="0"/>
                <a:cs typeface="Arial" panose="020B0604020202020204" pitchFamily="34" charset="0"/>
              </a:rPr>
              <a:t>C. </a:t>
            </a:r>
            <a:r>
              <a:rPr lang="en-US" sz="4400" dirty="0" err="1" smtClean="0">
                <a:solidFill>
                  <a:schemeClr val="tx1"/>
                </a:solidFill>
                <a:latin typeface="Arial" panose="020B0604020202020204" pitchFamily="34" charset="0"/>
                <a:cs typeface="Arial" panose="020B0604020202020204" pitchFamily="34" charset="0"/>
              </a:rPr>
              <a:t>Kiểu</a:t>
            </a:r>
            <a:r>
              <a:rPr lang="en-US" sz="4400" dirty="0" smtClean="0">
                <a:solidFill>
                  <a:schemeClr val="tx1"/>
                </a:solidFill>
                <a:latin typeface="Arial" panose="020B0604020202020204" pitchFamily="34" charset="0"/>
                <a:cs typeface="Arial" panose="020B0604020202020204" pitchFamily="34" charset="0"/>
              </a:rPr>
              <a:t> </a:t>
            </a:r>
            <a:r>
              <a:rPr lang="en-US" sz="4400" dirty="0" err="1" smtClean="0">
                <a:solidFill>
                  <a:schemeClr val="tx1"/>
                </a:solidFill>
                <a:latin typeface="Arial" panose="020B0604020202020204" pitchFamily="34" charset="0"/>
                <a:cs typeface="Arial" panose="020B0604020202020204" pitchFamily="34" charset="0"/>
              </a:rPr>
              <a:t>xâu</a:t>
            </a:r>
            <a:r>
              <a:rPr lang="en-US" sz="4400" dirty="0" smtClean="0">
                <a:solidFill>
                  <a:schemeClr val="tx1"/>
                </a:solidFill>
                <a:latin typeface="Arial" panose="020B0604020202020204" pitchFamily="34" charset="0"/>
                <a:cs typeface="Arial" panose="020B0604020202020204" pitchFamily="34" charset="0"/>
              </a:rPr>
              <a:t> </a:t>
            </a:r>
            <a:r>
              <a:rPr lang="en-US" sz="4400" dirty="0" err="1" smtClean="0">
                <a:solidFill>
                  <a:schemeClr val="tx1"/>
                </a:solidFill>
                <a:latin typeface="Arial" panose="020B0604020202020204" pitchFamily="34" charset="0"/>
                <a:cs typeface="Arial" panose="020B0604020202020204" pitchFamily="34" charset="0"/>
              </a:rPr>
              <a:t>kí</a:t>
            </a:r>
            <a:r>
              <a:rPr lang="en-US" sz="4400" dirty="0" smtClean="0">
                <a:solidFill>
                  <a:schemeClr val="tx1"/>
                </a:solidFill>
                <a:latin typeface="Arial" panose="020B0604020202020204" pitchFamily="34" charset="0"/>
                <a:cs typeface="Arial" panose="020B0604020202020204" pitchFamily="34" charset="0"/>
              </a:rPr>
              <a:t> </a:t>
            </a:r>
            <a:r>
              <a:rPr lang="en-US" sz="4400" dirty="0" err="1" smtClean="0">
                <a:solidFill>
                  <a:schemeClr val="tx1"/>
                </a:solidFill>
                <a:latin typeface="Arial" panose="020B0604020202020204" pitchFamily="34" charset="0"/>
                <a:cs typeface="Arial" panose="020B0604020202020204" pitchFamily="34" charset="0"/>
              </a:rPr>
              <a:t>tự</a:t>
            </a:r>
            <a:endParaRPr lang="en-US" sz="4400" dirty="0">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a16="http://schemas.microsoft.com/office/drawing/2014/main" id="{3FCD9830-5FD1-BD44-878B-228BD96CE996}"/>
              </a:ext>
            </a:extLst>
          </p:cNvPr>
          <p:cNvSpPr/>
          <p:nvPr/>
        </p:nvSpPr>
        <p:spPr>
          <a:xfrm>
            <a:off x="1006679" y="7363194"/>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noProof="1">
                <a:solidFill>
                  <a:schemeClr val="tx1"/>
                </a:solidFill>
                <a:latin typeface="Arial" panose="020B0604020202020204" pitchFamily="34" charset="0"/>
                <a:cs typeface="Arial" panose="020B0604020202020204" pitchFamily="34" charset="0"/>
              </a:rPr>
              <a:t>B</a:t>
            </a:r>
            <a:r>
              <a:rPr lang="en-US" sz="4400" noProof="1" smtClean="0">
                <a:solidFill>
                  <a:schemeClr val="tx1"/>
                </a:solidFill>
                <a:latin typeface="Arial" panose="020B0604020202020204" pitchFamily="34" charset="0"/>
                <a:cs typeface="Arial" panose="020B0604020202020204" pitchFamily="34" charset="0"/>
              </a:rPr>
              <a:t>. Kiểu số thực</a:t>
            </a:r>
            <a:endParaRPr lang="en-US" sz="4400" dirty="0">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a16="http://schemas.microsoft.com/office/drawing/2014/main" id="{6A919885-0285-0403-1E09-FA94D8BC080B}"/>
              </a:ext>
            </a:extLst>
          </p:cNvPr>
          <p:cNvSpPr/>
          <p:nvPr/>
        </p:nvSpPr>
        <p:spPr>
          <a:xfrm>
            <a:off x="1016839" y="5150957"/>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sz="4400" noProof="1" smtClean="0">
                <a:solidFill>
                  <a:schemeClr val="tx1"/>
                </a:solidFill>
                <a:latin typeface="Arial" panose="020B0604020202020204" pitchFamily="34" charset="0"/>
                <a:cs typeface="Arial" panose="020B0604020202020204" pitchFamily="34" charset="0"/>
              </a:rPr>
              <a:t>A. Kiểu số nguyên</a:t>
            </a:r>
            <a:endParaRPr lang="en-US" sz="4400" dirty="0">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a16="http://schemas.microsoft.com/office/drawing/2014/main" id="{2E7D83A4-3758-8699-4DD0-010A80780539}"/>
              </a:ext>
            </a:extLst>
          </p:cNvPr>
          <p:cNvSpPr/>
          <p:nvPr/>
        </p:nvSpPr>
        <p:spPr>
          <a:xfrm>
            <a:off x="9302746" y="7363194"/>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noProof="1" smtClean="0">
                <a:solidFill>
                  <a:schemeClr val="tx1"/>
                </a:solidFill>
                <a:latin typeface="Arial" panose="020B0604020202020204" pitchFamily="34" charset="0"/>
                <a:cs typeface="Arial" panose="020B0604020202020204" pitchFamily="34" charset="0"/>
              </a:rPr>
              <a:t>D. Kiểu text</a:t>
            </a:r>
            <a:endParaRPr lang="en-US" sz="4400" dirty="0">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7"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815830" y="5576174"/>
            <a:ext cx="1343994" cy="1169817"/>
          </a:xfrm>
          <a:prstGeom prst="rect">
            <a:avLst/>
          </a:prstGeom>
        </p:spPr>
      </p:pic>
      <p:pic>
        <p:nvPicPr>
          <p:cNvPr id="18" name="Picture 17">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10355" y="5522986"/>
            <a:ext cx="1339388" cy="1193272"/>
          </a:xfrm>
          <a:prstGeom prst="rect">
            <a:avLst/>
          </a:prstGeom>
        </p:spPr>
      </p:pic>
      <p:pic>
        <p:nvPicPr>
          <p:cNvPr id="19"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46675" y="7665588"/>
            <a:ext cx="1339388" cy="1193272"/>
          </a:xfrm>
          <a:prstGeom prst="rect">
            <a:avLst/>
          </a:prstGeom>
        </p:spPr>
      </p:pic>
      <p:pic>
        <p:nvPicPr>
          <p:cNvPr id="20"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4116" y="7795597"/>
            <a:ext cx="1339388" cy="1193272"/>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21052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 name="TextBox 1"/>
          <p:cNvSpPr txBox="1"/>
          <p:nvPr/>
        </p:nvSpPr>
        <p:spPr>
          <a:xfrm>
            <a:off x="4991100" y="666500"/>
            <a:ext cx="8305800" cy="1107996"/>
          </a:xfrm>
          <a:prstGeom prst="rect">
            <a:avLst/>
          </a:prstGeom>
          <a:noFill/>
        </p:spPr>
        <p:txBody>
          <a:bodyPr wrap="square" rtlCol="0">
            <a:spAutoFit/>
          </a:bodyPr>
          <a:lstStyle/>
          <a:p>
            <a:pPr algn="ctr"/>
            <a:r>
              <a:rPr lang="en-US" sz="66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11" name="Câu hỏi">
            <a:extLst>
              <a:ext uri="{FF2B5EF4-FFF2-40B4-BE49-F238E27FC236}">
                <a16:creationId xmlns:a16="http://schemas.microsoft.com/office/drawing/2014/main" id="{4ADFFF1A-F500-CC57-185E-00F4826D0836}"/>
              </a:ext>
            </a:extLst>
          </p:cNvPr>
          <p:cNvSpPr/>
          <p:nvPr/>
        </p:nvSpPr>
        <p:spPr>
          <a:xfrm>
            <a:off x="990600" y="2028518"/>
            <a:ext cx="16203084" cy="283996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chemeClr val="tx1"/>
                </a:solidFill>
                <a:latin typeface="Arial" panose="020B0604020202020204" pitchFamily="34" charset="0"/>
                <a:cs typeface="Arial" panose="020B0604020202020204" pitchFamily="34" charset="0"/>
              </a:rPr>
              <a:t>Câu </a:t>
            </a:r>
            <a:r>
              <a:rPr lang="en-US" sz="4400" b="1" noProof="1">
                <a:solidFill>
                  <a:schemeClr val="tx1"/>
                </a:solidFill>
                <a:latin typeface="Arial" panose="020B0604020202020204" pitchFamily="34" charset="0"/>
                <a:cs typeface="Arial" panose="020B0604020202020204" pitchFamily="34" charset="0"/>
              </a:rPr>
              <a:t>5</a:t>
            </a:r>
            <a:r>
              <a:rPr lang="en-US" sz="4400" b="1" noProof="1" smtClean="0">
                <a:solidFill>
                  <a:schemeClr val="tx1"/>
                </a:solidFill>
                <a:latin typeface="Arial" panose="020B0604020202020204" pitchFamily="34" charset="0"/>
                <a:cs typeface="Arial" panose="020B0604020202020204" pitchFamily="34" charset="0"/>
              </a:rPr>
              <a:t>: </a:t>
            </a:r>
            <a:r>
              <a:rPr lang="fr-FR" sz="4400" noProof="1" smtClean="0">
                <a:solidFill>
                  <a:schemeClr val="tx1"/>
                </a:solidFill>
                <a:latin typeface="Arial" panose="020B0604020202020204" pitchFamily="34" charset="0"/>
                <a:cs typeface="Arial" panose="020B0604020202020204" pitchFamily="34" charset="0"/>
              </a:rPr>
              <a:t>Kết quả của lệnh sau là gì?</a:t>
            </a:r>
          </a:p>
          <a:p>
            <a:pPr algn="ctr">
              <a:lnSpc>
                <a:spcPct val="150000"/>
              </a:lnSpc>
            </a:pPr>
            <a:r>
              <a:rPr lang="fr-FR" sz="4400" b="1" dirty="0">
                <a:solidFill>
                  <a:srgbClr val="FF0000"/>
                </a:solidFill>
                <a:latin typeface="Courier New" panose="02070309020205020404" pitchFamily="49" charset="0"/>
                <a:cs typeface="Courier New" panose="02070309020205020404" pitchFamily="49" charset="0"/>
              </a:rPr>
              <a:t>&gt;&gt;&gt; </a:t>
            </a:r>
            <a:r>
              <a:rPr lang="fr-FR" sz="4400" b="1" dirty="0" smtClean="0">
                <a:solidFill>
                  <a:schemeClr val="tx1"/>
                </a:solidFill>
                <a:latin typeface="Courier New" panose="02070309020205020404" pitchFamily="49" charset="0"/>
                <a:cs typeface="Courier New" panose="02070309020205020404" pitchFamily="49" charset="0"/>
              </a:rPr>
              <a:t>21*5 - 18/9</a:t>
            </a:r>
            <a:endParaRPr lang="en-US" sz="4400" dirty="0">
              <a:solidFill>
                <a:schemeClr val="tx1"/>
              </a:solidFill>
              <a:latin typeface="Courier New" panose="02070309020205020404" pitchFamily="49" charset="0"/>
              <a:cs typeface="Courier New" panose="02070309020205020404" pitchFamily="49" charset="0"/>
            </a:endParaRPr>
          </a:p>
        </p:txBody>
      </p:sp>
      <p:sp>
        <p:nvSpPr>
          <p:cNvPr id="12" name="Đáp án đúng">
            <a:extLst>
              <a:ext uri="{FF2B5EF4-FFF2-40B4-BE49-F238E27FC236}">
                <a16:creationId xmlns:a16="http://schemas.microsoft.com/office/drawing/2014/main" id="{8B66CBE4-2DB9-BCF7-D1C4-281B894BFE17}"/>
              </a:ext>
            </a:extLst>
          </p:cNvPr>
          <p:cNvSpPr/>
          <p:nvPr/>
        </p:nvSpPr>
        <p:spPr>
          <a:xfrm>
            <a:off x="1006679" y="5117819"/>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dirty="0" smtClean="0">
                <a:solidFill>
                  <a:schemeClr val="tx1"/>
                </a:solidFill>
                <a:latin typeface="Arial" panose="020B0604020202020204" pitchFamily="34" charset="0"/>
                <a:cs typeface="Arial" panose="020B0604020202020204" pitchFamily="34" charset="0"/>
              </a:rPr>
              <a:t>A. 103.0</a:t>
            </a:r>
            <a:endParaRPr lang="en-US" sz="4400" dirty="0">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a16="http://schemas.microsoft.com/office/drawing/2014/main" id="{3FCD9830-5FD1-BD44-878B-228BD96CE996}"/>
              </a:ext>
            </a:extLst>
          </p:cNvPr>
          <p:cNvSpPr/>
          <p:nvPr/>
        </p:nvSpPr>
        <p:spPr>
          <a:xfrm>
            <a:off x="1006679" y="7363194"/>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noProof="1">
                <a:solidFill>
                  <a:schemeClr val="tx1"/>
                </a:solidFill>
                <a:latin typeface="Arial" panose="020B0604020202020204" pitchFamily="34" charset="0"/>
                <a:cs typeface="Arial" panose="020B0604020202020204" pitchFamily="34" charset="0"/>
              </a:rPr>
              <a:t>B</a:t>
            </a:r>
            <a:r>
              <a:rPr lang="en-US" sz="4400" noProof="1" smtClean="0">
                <a:solidFill>
                  <a:schemeClr val="tx1"/>
                </a:solidFill>
                <a:latin typeface="Arial" panose="020B0604020202020204" pitchFamily="34" charset="0"/>
                <a:cs typeface="Arial" panose="020B0604020202020204" pitchFamily="34" charset="0"/>
              </a:rPr>
              <a:t>. 9.6</a:t>
            </a:r>
            <a:endParaRPr lang="en-US" sz="4400" dirty="0">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a16="http://schemas.microsoft.com/office/drawing/2014/main" id="{6A919885-0285-0403-1E09-FA94D8BC080B}"/>
              </a:ext>
            </a:extLst>
          </p:cNvPr>
          <p:cNvSpPr/>
          <p:nvPr/>
        </p:nvSpPr>
        <p:spPr>
          <a:xfrm>
            <a:off x="9277446" y="5117819"/>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sz="4400" dirty="0" smtClean="0">
                <a:solidFill>
                  <a:schemeClr val="tx1"/>
                </a:solidFill>
                <a:latin typeface="Arial" panose="020B0604020202020204" pitchFamily="34" charset="0"/>
                <a:cs typeface="Arial" panose="020B0604020202020204" pitchFamily="34" charset="0"/>
              </a:rPr>
              <a:t>C. 105.0</a:t>
            </a:r>
            <a:endParaRPr lang="en-US" sz="4400" dirty="0">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a16="http://schemas.microsoft.com/office/drawing/2014/main" id="{2E7D83A4-3758-8699-4DD0-010A80780539}"/>
              </a:ext>
            </a:extLst>
          </p:cNvPr>
          <p:cNvSpPr/>
          <p:nvPr/>
        </p:nvSpPr>
        <p:spPr>
          <a:xfrm>
            <a:off x="9302746" y="7363194"/>
            <a:ext cx="7988308" cy="19960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noProof="1" smtClean="0">
                <a:solidFill>
                  <a:schemeClr val="tx1"/>
                </a:solidFill>
                <a:latin typeface="Arial" panose="020B0604020202020204" pitchFamily="34" charset="0"/>
                <a:cs typeface="Arial" panose="020B0604020202020204" pitchFamily="34" charset="0"/>
              </a:rPr>
              <a:t>D. 105</a:t>
            </a:r>
            <a:endParaRPr lang="en-US" sz="4400" dirty="0">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7"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19763" y="5544550"/>
            <a:ext cx="1343994" cy="1169817"/>
          </a:xfrm>
          <a:prstGeom prst="rect">
            <a:avLst/>
          </a:prstGeom>
        </p:spPr>
      </p:pic>
      <p:pic>
        <p:nvPicPr>
          <p:cNvPr id="18" name="Picture 17">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70962" y="5489848"/>
            <a:ext cx="1339388" cy="1193272"/>
          </a:xfrm>
          <a:prstGeom prst="rect">
            <a:avLst/>
          </a:prstGeom>
        </p:spPr>
      </p:pic>
      <p:pic>
        <p:nvPicPr>
          <p:cNvPr id="19"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46675" y="7665588"/>
            <a:ext cx="1339388" cy="1193272"/>
          </a:xfrm>
          <a:prstGeom prst="rect">
            <a:avLst/>
          </a:prstGeom>
        </p:spPr>
      </p:pic>
      <p:pic>
        <p:nvPicPr>
          <p:cNvPr id="20"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4116" y="7795597"/>
            <a:ext cx="1339388" cy="1193272"/>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3838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0" name="Group 30"/>
          <p:cNvGrpSpPr/>
          <p:nvPr/>
        </p:nvGrpSpPr>
        <p:grpSpPr>
          <a:xfrm>
            <a:off x="16306800" y="723900"/>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5744699" y="723900"/>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6868900" y="723900"/>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5" name="Group 4"/>
          <p:cNvGrpSpPr/>
          <p:nvPr/>
        </p:nvGrpSpPr>
        <p:grpSpPr>
          <a:xfrm>
            <a:off x="1295400" y="571500"/>
            <a:ext cx="15870517" cy="3139321"/>
            <a:chOff x="1295400" y="571500"/>
            <a:chExt cx="15870517" cy="3139321"/>
          </a:xfrm>
        </p:grpSpPr>
        <p:sp>
          <p:nvSpPr>
            <p:cNvPr id="3" name="TextBox 2"/>
            <p:cNvSpPr txBox="1"/>
            <p:nvPr/>
          </p:nvSpPr>
          <p:spPr>
            <a:xfrm>
              <a:off x="1295400" y="571500"/>
              <a:ext cx="14068299" cy="3139321"/>
            </a:xfrm>
            <a:prstGeom prst="rect">
              <a:avLst/>
            </a:prstGeom>
            <a:noFill/>
          </p:spPr>
          <p:txBody>
            <a:bodyPr wrap="square" rtlCol="0">
              <a:spAutoFit/>
            </a:bodyPr>
            <a:lstStyle/>
            <a:p>
              <a:pPr algn="just">
                <a:lnSpc>
                  <a:spcPct val="150000"/>
                </a:lnSpc>
              </a:pP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1. </a:t>
              </a:r>
              <a:r>
                <a:rPr lang="en-US" sz="4400" dirty="0" err="1" smtClean="0">
                  <a:latin typeface="Arial" panose="020B0604020202020204" pitchFamily="34" charset="0"/>
                  <a:cs typeface="Arial" panose="020B0604020202020204" pitchFamily="34" charset="0"/>
                </a:rPr>
                <a:t>Hãy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lệnh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để</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độ</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gõ</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lệnh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trực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tiếp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Python:</a:t>
              </a:r>
            </a:p>
            <a:p>
              <a:pPr algn="just">
                <a:lnSpc>
                  <a:spcPct val="150000"/>
                </a:lnSpc>
              </a:pPr>
              <a:r>
                <a:rPr lang="en-US" sz="4400" dirty="0" smtClean="0">
                  <a:latin typeface="Arial" panose="020B0604020202020204" pitchFamily="34" charset="0"/>
                  <a:cs typeface="Arial" panose="020B0604020202020204" pitchFamily="34" charset="0"/>
                </a:rPr>
                <a:t>a) 10 + 13         b) 20 - 7          c) 3 × 10 - 16    </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13478689" y="2552700"/>
              <a:ext cx="3687228" cy="998671"/>
            </a:xfrm>
            <a:prstGeom prst="rect">
              <a:avLst/>
            </a:prstGeom>
          </p:spPr>
          <p:txBody>
            <a:bodyPr wrap="square">
              <a:spAutoFit/>
            </a:bodyPr>
            <a:lstStyle/>
            <a:p>
              <a:pPr>
                <a:lnSpc>
                  <a:spcPct val="150000"/>
                </a:lnSpc>
              </a:pPr>
              <a:r>
                <a:rPr lang="en-US" sz="4400" dirty="0" smtClean="0">
                  <a:solidFill>
                    <a:prstClr val="black"/>
                  </a:solidFill>
                  <a:latin typeface="Arial" panose="020B0604020202020204" pitchFamily="34" charset="0"/>
                  <a:cs typeface="Arial" panose="020B0604020202020204" pitchFamily="34" charset="0"/>
                </a:rPr>
                <a:t>d) 12/5 + 13/6</a:t>
              </a:r>
              <a:endParaRPr lang="en-US" dirty="0"/>
            </a:p>
          </p:txBody>
        </p:sp>
      </p:grpSp>
      <p:sp>
        <p:nvSpPr>
          <p:cNvPr id="6" name="Rectangle 5"/>
          <p:cNvSpPr/>
          <p:nvPr/>
        </p:nvSpPr>
        <p:spPr>
          <a:xfrm>
            <a:off x="1228725" y="3958469"/>
            <a:ext cx="3505200" cy="769441"/>
          </a:xfrm>
          <a:prstGeom prst="rect">
            <a:avLst/>
          </a:prstGeom>
        </p:spPr>
        <p:txBody>
          <a:bodyPr wrap="square">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smtClean="0">
                <a:latin typeface="Courier New" panose="02070309020205020404" pitchFamily="49" charset="0"/>
                <a:cs typeface="Courier New" panose="02070309020205020404" pitchFamily="49" charset="0"/>
              </a:rPr>
              <a:t> 10+13</a:t>
            </a:r>
            <a:endParaRPr lang="en-US" sz="4400" b="1" dirty="0">
              <a:latin typeface="Courier New" panose="02070309020205020404" pitchFamily="49" charset="0"/>
              <a:cs typeface="Courier New" panose="02070309020205020404" pitchFamily="49" charset="0"/>
            </a:endParaRPr>
          </a:p>
        </p:txBody>
      </p:sp>
      <p:sp>
        <p:nvSpPr>
          <p:cNvPr id="15" name="Rectangle 14"/>
          <p:cNvSpPr/>
          <p:nvPr/>
        </p:nvSpPr>
        <p:spPr>
          <a:xfrm>
            <a:off x="5186299" y="3970286"/>
            <a:ext cx="3143250" cy="769441"/>
          </a:xfrm>
          <a:prstGeom prst="rect">
            <a:avLst/>
          </a:prstGeom>
        </p:spPr>
        <p:txBody>
          <a:bodyPr wrap="square">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 </a:t>
            </a:r>
            <a:r>
              <a:rPr lang="en-US" sz="4400" b="1" dirty="0" smtClean="0">
                <a:latin typeface="Courier New" panose="02070309020205020404" pitchFamily="49" charset="0"/>
                <a:cs typeface="Courier New" panose="02070309020205020404" pitchFamily="49" charset="0"/>
              </a:rPr>
              <a:t>20-7</a:t>
            </a:r>
            <a:endParaRPr lang="en-US" sz="4400" b="1" dirty="0">
              <a:latin typeface="Courier New" panose="02070309020205020404" pitchFamily="49" charset="0"/>
              <a:cs typeface="Courier New" panose="02070309020205020404" pitchFamily="49" charset="0"/>
            </a:endParaRPr>
          </a:p>
        </p:txBody>
      </p:sp>
      <p:sp>
        <p:nvSpPr>
          <p:cNvPr id="16" name="Rectangle 15"/>
          <p:cNvSpPr/>
          <p:nvPr/>
        </p:nvSpPr>
        <p:spPr>
          <a:xfrm>
            <a:off x="8781923" y="3939421"/>
            <a:ext cx="3962400" cy="769441"/>
          </a:xfrm>
          <a:prstGeom prst="rect">
            <a:avLst/>
          </a:prstGeom>
        </p:spPr>
        <p:txBody>
          <a:bodyPr wrap="square">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smtClean="0">
                <a:latin typeface="Courier New" panose="02070309020205020404" pitchFamily="49" charset="0"/>
                <a:cs typeface="Courier New" panose="02070309020205020404" pitchFamily="49" charset="0"/>
              </a:rPr>
              <a:t> 3*10-16</a:t>
            </a:r>
            <a:endParaRPr lang="en-US" sz="4400" b="1" dirty="0">
              <a:latin typeface="Courier New" panose="02070309020205020404" pitchFamily="49" charset="0"/>
              <a:cs typeface="Courier New" panose="02070309020205020404" pitchFamily="49" charset="0"/>
            </a:endParaRPr>
          </a:p>
        </p:txBody>
      </p:sp>
      <p:sp>
        <p:nvSpPr>
          <p:cNvPr id="17" name="Rectangle 16"/>
          <p:cNvSpPr/>
          <p:nvPr/>
        </p:nvSpPr>
        <p:spPr>
          <a:xfrm>
            <a:off x="13335063" y="3894271"/>
            <a:ext cx="4743450" cy="769441"/>
          </a:xfrm>
          <a:prstGeom prst="rect">
            <a:avLst/>
          </a:prstGeom>
        </p:spPr>
        <p:txBody>
          <a:bodyPr wrap="square">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smtClean="0">
                <a:latin typeface="Courier New" panose="02070309020205020404" pitchFamily="49" charset="0"/>
                <a:cs typeface="Courier New" panose="02070309020205020404" pitchFamily="49" charset="0"/>
              </a:rPr>
              <a:t> 12/5+13/6</a:t>
            </a:r>
            <a:endParaRPr lang="en-US" sz="4400" b="1" dirty="0">
              <a:latin typeface="Courier New" panose="02070309020205020404" pitchFamily="49" charset="0"/>
              <a:cs typeface="Courier New" panose="02070309020205020404" pitchFamily="49" charset="0"/>
            </a:endParaRPr>
          </a:p>
        </p:txBody>
      </p:sp>
      <p:sp>
        <p:nvSpPr>
          <p:cNvPr id="18" name="TextBox 17"/>
          <p:cNvSpPr txBox="1"/>
          <p:nvPr/>
        </p:nvSpPr>
        <p:spPr>
          <a:xfrm>
            <a:off x="1295400" y="5070810"/>
            <a:ext cx="14068299" cy="1107996"/>
          </a:xfrm>
          <a:prstGeom prst="rect">
            <a:avLst/>
          </a:prstGeom>
          <a:noFill/>
        </p:spPr>
        <p:txBody>
          <a:bodyPr wrap="square" rtlCol="0">
            <a:spAutoFit/>
          </a:bodyPr>
          <a:lstStyle/>
          <a:p>
            <a:pPr algn="just">
              <a:lnSpc>
                <a:spcPct val="150000"/>
              </a:lnSpc>
            </a:pP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2.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lệnh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lỗi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không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Vì</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sao</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21" name="Rectangle 20"/>
          <p:cNvSpPr/>
          <p:nvPr/>
        </p:nvSpPr>
        <p:spPr>
          <a:xfrm>
            <a:off x="1295400" y="6305544"/>
            <a:ext cx="3890900" cy="769441"/>
          </a:xfrm>
          <a:prstGeom prst="rect">
            <a:avLst/>
          </a:prstGeom>
        </p:spPr>
        <p:txBody>
          <a:bodyPr wrap="square">
            <a:spAutoFit/>
          </a:bodyPr>
          <a:lstStyle/>
          <a:p>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smtClean="0">
                <a:latin typeface="Courier New" panose="02070309020205020404" pitchFamily="49" charset="0"/>
                <a:cs typeface="Courier New" panose="02070309020205020404" pitchFamily="49" charset="0"/>
              </a:rPr>
              <a:t> 3 + *5</a:t>
            </a:r>
            <a:endParaRPr lang="en-US" sz="4400" b="1" dirty="0">
              <a:latin typeface="Courier New" panose="02070309020205020404" pitchFamily="49" charset="0"/>
              <a:cs typeface="Courier New" panose="02070309020205020404" pitchFamily="49" charset="0"/>
            </a:endParaRPr>
          </a:p>
        </p:txBody>
      </p:sp>
      <p:sp>
        <p:nvSpPr>
          <p:cNvPr id="22" name="Rectangle 21"/>
          <p:cNvSpPr/>
          <p:nvPr/>
        </p:nvSpPr>
        <p:spPr>
          <a:xfrm>
            <a:off x="1295400" y="7355381"/>
            <a:ext cx="16611600" cy="738664"/>
          </a:xfrm>
          <a:prstGeom prst="rect">
            <a:avLst/>
          </a:prstGeom>
        </p:spPr>
        <p:txBody>
          <a:bodyPr wrap="square">
            <a:spAutoFit/>
          </a:bodyPr>
          <a:lstStyle/>
          <a:p>
            <a:r>
              <a:rPr lang="en-US" sz="4200" b="1" dirty="0" smtClean="0">
                <a:solidFill>
                  <a:srgbClr val="FF0000"/>
                </a:solidFill>
                <a:latin typeface="Courier New" panose="02070309020205020404" pitchFamily="49" charset="0"/>
                <a:cs typeface="Courier New" panose="02070309020205020404" pitchFamily="49" charset="0"/>
              </a:rPr>
              <a:t>&gt;&gt;&gt;</a:t>
            </a:r>
            <a:r>
              <a:rPr lang="en-US" sz="4200" b="1" dirty="0" smtClean="0">
                <a:latin typeface="Courier New" panose="02070309020205020404" pitchFamily="49" charset="0"/>
                <a:cs typeface="Courier New" panose="02070309020205020404" pitchFamily="49" charset="0"/>
              </a:rPr>
              <a:t> </a:t>
            </a:r>
            <a:r>
              <a:rPr lang="en-US" sz="4200" b="1" dirty="0" smtClean="0">
                <a:solidFill>
                  <a:srgbClr val="00B050"/>
                </a:solidFill>
                <a:latin typeface="Courier New" panose="02070309020205020404" pitchFamily="49" charset="0"/>
                <a:cs typeface="Courier New" panose="02070309020205020404" pitchFamily="49" charset="0"/>
              </a:rPr>
              <a:t>“</a:t>
            </a:r>
            <a:r>
              <a:rPr lang="en-US" sz="4200" b="1" dirty="0" err="1" smtClean="0">
                <a:solidFill>
                  <a:srgbClr val="00B050"/>
                </a:solidFill>
                <a:latin typeface="Courier New" panose="02070309020205020404" pitchFamily="49" charset="0"/>
                <a:cs typeface="Courier New" panose="02070309020205020404" pitchFamily="49" charset="0"/>
              </a:rPr>
              <a:t>Bạn</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là</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học</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sinh</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bạn</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tên</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là</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Nguyễn</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Việt</a:t>
            </a:r>
            <a:r>
              <a:rPr lang="en-US" sz="4200" b="1" dirty="0" smtClean="0">
                <a:solidFill>
                  <a:srgbClr val="00B050"/>
                </a:solidFill>
                <a:latin typeface="Courier New" panose="02070309020205020404" pitchFamily="49" charset="0"/>
                <a:cs typeface="Courier New" panose="02070309020205020404" pitchFamily="49" charset="0"/>
              </a:rPr>
              <a:t> </a:t>
            </a:r>
            <a:r>
              <a:rPr lang="en-US" sz="4200" b="1" dirty="0" err="1" smtClean="0">
                <a:solidFill>
                  <a:srgbClr val="00B050"/>
                </a:solidFill>
                <a:latin typeface="Courier New" panose="02070309020205020404" pitchFamily="49" charset="0"/>
                <a:cs typeface="Courier New" panose="02070309020205020404" pitchFamily="49" charset="0"/>
              </a:rPr>
              <a:t>Anh</a:t>
            </a:r>
            <a:r>
              <a:rPr lang="en-US" sz="4200" b="1" dirty="0" smtClean="0">
                <a:solidFill>
                  <a:srgbClr val="00B050"/>
                </a:solidFill>
                <a:latin typeface="Courier New" panose="02070309020205020404" pitchFamily="49" charset="0"/>
                <a:cs typeface="Courier New" panose="02070309020205020404" pitchFamily="49" charset="0"/>
              </a:rPr>
              <a:t>””</a:t>
            </a:r>
            <a:endParaRPr lang="en-US" sz="4200" b="1" dirty="0">
              <a:latin typeface="Courier New" panose="02070309020205020404" pitchFamily="49" charset="0"/>
              <a:cs typeface="Courier New" panose="02070309020205020404" pitchFamily="49" charset="0"/>
            </a:endParaRPr>
          </a:p>
        </p:txBody>
      </p:sp>
      <p:cxnSp>
        <p:nvCxnSpPr>
          <p:cNvPr id="8" name="Straight Arrow Connector 7"/>
          <p:cNvCxnSpPr/>
          <p:nvPr/>
        </p:nvCxnSpPr>
        <p:spPr>
          <a:xfrm>
            <a:off x="5186299" y="6690264"/>
            <a:ext cx="129070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858000" y="6220148"/>
            <a:ext cx="9073318" cy="769441"/>
          </a:xfrm>
          <a:prstGeom prst="rect">
            <a:avLst/>
          </a:prstGeom>
        </p:spPr>
        <p:txBody>
          <a:bodyPr wrap="none">
            <a:spAutoFit/>
          </a:bodyPr>
          <a:lstStyle/>
          <a:p>
            <a:r>
              <a:rPr lang="en-US" sz="4400" dirty="0" err="1" smtClean="0">
                <a:solidFill>
                  <a:srgbClr val="C00000"/>
                </a:solidFill>
                <a:latin typeface="Arial" panose="020B0604020202020204" pitchFamily="34" charset="0"/>
                <a:cs typeface="Arial" panose="020B0604020202020204" pitchFamily="34" charset="0"/>
              </a:rPr>
              <a:t>Sai</a:t>
            </a:r>
            <a:r>
              <a:rPr lang="en-US" sz="4400" dirty="0" smtClean="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cú</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pháp</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của</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biểu</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thức</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toán</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học</a:t>
            </a:r>
            <a:endParaRPr lang="en-US" sz="4400" dirty="0">
              <a:solidFill>
                <a:srgbClr val="C00000"/>
              </a:solidFill>
              <a:latin typeface="Arial" panose="020B0604020202020204" pitchFamily="34" charset="0"/>
              <a:cs typeface="Arial" panose="020B0604020202020204" pitchFamily="34" charset="0"/>
            </a:endParaRPr>
          </a:p>
        </p:txBody>
      </p:sp>
      <p:grpSp>
        <p:nvGrpSpPr>
          <p:cNvPr id="14" name="Group 13"/>
          <p:cNvGrpSpPr/>
          <p:nvPr/>
        </p:nvGrpSpPr>
        <p:grpSpPr>
          <a:xfrm>
            <a:off x="5486400" y="8220219"/>
            <a:ext cx="7848663" cy="1078529"/>
            <a:chOff x="5486400" y="8220219"/>
            <a:chExt cx="7848663" cy="1078529"/>
          </a:xfrm>
        </p:grpSpPr>
        <p:cxnSp>
          <p:nvCxnSpPr>
            <p:cNvPr id="25" name="Straight Arrow Connector 24"/>
            <p:cNvCxnSpPr/>
            <p:nvPr/>
          </p:nvCxnSpPr>
          <p:spPr>
            <a:xfrm flipH="1">
              <a:off x="12268200" y="8220219"/>
              <a:ext cx="1066863" cy="47923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86400" y="8529307"/>
              <a:ext cx="6966972" cy="769441"/>
            </a:xfrm>
            <a:prstGeom prst="rect">
              <a:avLst/>
            </a:prstGeom>
          </p:spPr>
          <p:txBody>
            <a:bodyPr wrap="none">
              <a:spAutoFit/>
            </a:bodyPr>
            <a:lstStyle/>
            <a:p>
              <a:r>
                <a:rPr lang="en-US" sz="4400" dirty="0" err="1" smtClean="0">
                  <a:solidFill>
                    <a:srgbClr val="C00000"/>
                  </a:solidFill>
                  <a:latin typeface="Arial" panose="020B0604020202020204" pitchFamily="34" charset="0"/>
                  <a:cs typeface="Arial" panose="020B0604020202020204" pitchFamily="34" charset="0"/>
                </a:rPr>
                <a:t>Sai</a:t>
              </a:r>
              <a:r>
                <a:rPr lang="en-US" sz="4400" dirty="0" smtClean="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quy</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cách</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viết</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xâu</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kí</a:t>
              </a:r>
              <a:r>
                <a:rPr lang="en-US" sz="4400" dirty="0">
                  <a:solidFill>
                    <a:srgbClr val="C00000"/>
                  </a:solidFill>
                  <a:latin typeface="Arial" panose="020B0604020202020204" pitchFamily="34" charset="0"/>
                  <a:cs typeface="Arial" panose="020B0604020202020204" pitchFamily="34" charset="0"/>
                </a:rPr>
                <a:t> </a:t>
              </a:r>
              <a:r>
                <a:rPr lang="en-US" sz="4400" dirty="0" err="1" smtClean="0">
                  <a:solidFill>
                    <a:srgbClr val="C00000"/>
                  </a:solidFill>
                  <a:latin typeface="Arial" panose="020B0604020202020204" pitchFamily="34" charset="0"/>
                  <a:cs typeface="Arial" panose="020B0604020202020204" pitchFamily="34" charset="0"/>
                </a:rPr>
                <a:t>tự</a:t>
              </a:r>
              <a:endParaRPr lang="en-US" sz="4400"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9283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p:tgtEl>
                                          <p:spTgt spid="18"/>
                                        </p:tgtEl>
                                        <p:attrNameLst>
                                          <p:attrName>ppt_y</p:attrName>
                                        </p:attrNameLst>
                                      </p:cBhvr>
                                      <p:tavLst>
                                        <p:tav tm="0">
                                          <p:val>
                                            <p:strVal val="#ppt_y+#ppt_h*1.125000"/>
                                          </p:val>
                                        </p:tav>
                                        <p:tav tm="100000">
                                          <p:val>
                                            <p:strVal val="#ppt_y"/>
                                          </p:val>
                                        </p:tav>
                                      </p:tavLst>
                                    </p:anim>
                                    <p:animEffect transition="in" filter="wipe(up)">
                                      <p:cBhvr>
                                        <p:cTn id="35" dur="500"/>
                                        <p:tgtEl>
                                          <p:spTgt spid="18"/>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p:tgtEl>
                                          <p:spTgt spid="21"/>
                                        </p:tgtEl>
                                        <p:attrNameLst>
                                          <p:attrName>ppt_y</p:attrName>
                                        </p:attrNameLst>
                                      </p:cBhvr>
                                      <p:tavLst>
                                        <p:tav tm="0">
                                          <p:val>
                                            <p:strVal val="#ppt_y+#ppt_h*1.125000"/>
                                          </p:val>
                                        </p:tav>
                                        <p:tav tm="100000">
                                          <p:val>
                                            <p:strVal val="#ppt_y"/>
                                          </p:val>
                                        </p:tav>
                                      </p:tavLst>
                                    </p:anim>
                                    <p:animEffect transition="in" filter="wipe(up)">
                                      <p:cBhvr>
                                        <p:cTn id="39" dur="500"/>
                                        <p:tgtEl>
                                          <p:spTgt spid="21"/>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p:tgtEl>
                                          <p:spTgt spid="22"/>
                                        </p:tgtEl>
                                        <p:attrNameLst>
                                          <p:attrName>ppt_y</p:attrName>
                                        </p:attrNameLst>
                                      </p:cBhvr>
                                      <p:tavLst>
                                        <p:tav tm="0">
                                          <p:val>
                                            <p:strVal val="#ppt_y+#ppt_h*1.125000"/>
                                          </p:val>
                                        </p:tav>
                                        <p:tav tm="100000">
                                          <p:val>
                                            <p:strVal val="#ppt_y"/>
                                          </p:val>
                                        </p:tav>
                                      </p:tavLst>
                                    </p:anim>
                                    <p:animEffect transition="in" filter="wipe(up)">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21" grpId="0"/>
      <p:bldP spid="2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2" name="Group 2"/>
          <p:cNvGrpSpPr/>
          <p:nvPr/>
        </p:nvGrpSpPr>
        <p:grpSpPr>
          <a:xfrm>
            <a:off x="567938" y="571618"/>
            <a:ext cx="8257596" cy="9143765"/>
            <a:chOff x="0" y="0"/>
            <a:chExt cx="4498987" cy="4981798"/>
          </a:xfrm>
        </p:grpSpPr>
        <p:sp>
          <p:nvSpPr>
            <p:cNvPr id="3" name="Freeform 3"/>
            <p:cNvSpPr/>
            <p:nvPr/>
          </p:nvSpPr>
          <p:spPr>
            <a:xfrm>
              <a:off x="0" y="0"/>
              <a:ext cx="4498987" cy="4981798"/>
            </a:xfrm>
            <a:custGeom>
              <a:avLst/>
              <a:gdLst/>
              <a:ahLst/>
              <a:cxnLst/>
              <a:rect l="l" t="t" r="r" b="b"/>
              <a:pathLst>
                <a:path w="4498987" h="4981798">
                  <a:moveTo>
                    <a:pt x="4374527" y="4981798"/>
                  </a:moveTo>
                  <a:lnTo>
                    <a:pt x="124460" y="4981798"/>
                  </a:lnTo>
                  <a:cubicBezTo>
                    <a:pt x="55880" y="4981798"/>
                    <a:pt x="0" y="4925918"/>
                    <a:pt x="0" y="4857338"/>
                  </a:cubicBezTo>
                  <a:lnTo>
                    <a:pt x="0" y="124460"/>
                  </a:lnTo>
                  <a:cubicBezTo>
                    <a:pt x="0" y="55880"/>
                    <a:pt x="55880" y="0"/>
                    <a:pt x="124460" y="0"/>
                  </a:cubicBezTo>
                  <a:lnTo>
                    <a:pt x="4374527" y="0"/>
                  </a:lnTo>
                  <a:cubicBezTo>
                    <a:pt x="4443107" y="0"/>
                    <a:pt x="4498987" y="55880"/>
                    <a:pt x="4498987" y="124460"/>
                  </a:cubicBezTo>
                  <a:lnTo>
                    <a:pt x="4498987" y="4857338"/>
                  </a:lnTo>
                  <a:cubicBezTo>
                    <a:pt x="4498987" y="4925918"/>
                    <a:pt x="4443107" y="4981798"/>
                    <a:pt x="4374527" y="4981798"/>
                  </a:cubicBezTo>
                  <a:close/>
                </a:path>
              </a:pathLst>
            </a:custGeom>
            <a:solidFill>
              <a:srgbClr val="FAF9F5"/>
            </a:solidFill>
          </p:spPr>
        </p:sp>
      </p:grpSp>
      <p:grpSp>
        <p:nvGrpSpPr>
          <p:cNvPr id="4" name="Group 4"/>
          <p:cNvGrpSpPr/>
          <p:nvPr/>
        </p:nvGrpSpPr>
        <p:grpSpPr>
          <a:xfrm>
            <a:off x="663188" y="1657232"/>
            <a:ext cx="8067096" cy="7962900"/>
            <a:chOff x="0" y="0"/>
            <a:chExt cx="4395197" cy="4338427"/>
          </a:xfrm>
        </p:grpSpPr>
        <p:sp>
          <p:nvSpPr>
            <p:cNvPr id="5" name="Freeform 5"/>
            <p:cNvSpPr/>
            <p:nvPr/>
          </p:nvSpPr>
          <p:spPr>
            <a:xfrm>
              <a:off x="0" y="0"/>
              <a:ext cx="4395197" cy="4338427"/>
            </a:xfrm>
            <a:custGeom>
              <a:avLst/>
              <a:gdLst/>
              <a:ahLst/>
              <a:cxnLst/>
              <a:rect l="l" t="t" r="r" b="b"/>
              <a:pathLst>
                <a:path w="4395197" h="4338427">
                  <a:moveTo>
                    <a:pt x="4270737" y="4338427"/>
                  </a:moveTo>
                  <a:lnTo>
                    <a:pt x="124460" y="4338427"/>
                  </a:lnTo>
                  <a:cubicBezTo>
                    <a:pt x="55880" y="4338427"/>
                    <a:pt x="0" y="4282548"/>
                    <a:pt x="0" y="4213968"/>
                  </a:cubicBezTo>
                  <a:lnTo>
                    <a:pt x="0" y="124460"/>
                  </a:lnTo>
                  <a:cubicBezTo>
                    <a:pt x="0" y="55880"/>
                    <a:pt x="55880" y="0"/>
                    <a:pt x="124460" y="0"/>
                  </a:cubicBezTo>
                  <a:lnTo>
                    <a:pt x="4270737" y="0"/>
                  </a:lnTo>
                  <a:cubicBezTo>
                    <a:pt x="4339317" y="0"/>
                    <a:pt x="4395197" y="55880"/>
                    <a:pt x="4395197" y="124460"/>
                  </a:cubicBezTo>
                  <a:lnTo>
                    <a:pt x="4395197" y="4213968"/>
                  </a:lnTo>
                  <a:cubicBezTo>
                    <a:pt x="4395197" y="4282548"/>
                    <a:pt x="4339317" y="4338427"/>
                    <a:pt x="4270737" y="4338427"/>
                  </a:cubicBezTo>
                  <a:close/>
                </a:path>
              </a:pathLst>
            </a:custGeom>
            <a:solidFill>
              <a:srgbClr val="87944D"/>
            </a:solidFill>
          </p:spPr>
        </p:sp>
      </p:grpSp>
      <p:grpSp>
        <p:nvGrpSpPr>
          <p:cNvPr id="6" name="Group 6"/>
          <p:cNvGrpSpPr/>
          <p:nvPr/>
        </p:nvGrpSpPr>
        <p:grpSpPr>
          <a:xfrm>
            <a:off x="948938" y="2933582"/>
            <a:ext cx="7495596" cy="6400800"/>
            <a:chOff x="0" y="0"/>
            <a:chExt cx="4083826" cy="3487348"/>
          </a:xfrm>
        </p:grpSpPr>
        <p:sp>
          <p:nvSpPr>
            <p:cNvPr id="7" name="Freeform 7"/>
            <p:cNvSpPr/>
            <p:nvPr/>
          </p:nvSpPr>
          <p:spPr>
            <a:xfrm>
              <a:off x="0" y="0"/>
              <a:ext cx="4083826" cy="3487348"/>
            </a:xfrm>
            <a:custGeom>
              <a:avLst/>
              <a:gdLst/>
              <a:ahLst/>
              <a:cxnLst/>
              <a:rect l="l" t="t" r="r" b="b"/>
              <a:pathLst>
                <a:path w="4083826" h="3487348">
                  <a:moveTo>
                    <a:pt x="3959366" y="3487348"/>
                  </a:moveTo>
                  <a:lnTo>
                    <a:pt x="124460" y="3487348"/>
                  </a:lnTo>
                  <a:cubicBezTo>
                    <a:pt x="55880" y="3487348"/>
                    <a:pt x="0" y="3431468"/>
                    <a:pt x="0" y="3362888"/>
                  </a:cubicBezTo>
                  <a:lnTo>
                    <a:pt x="0" y="124460"/>
                  </a:lnTo>
                  <a:cubicBezTo>
                    <a:pt x="0" y="55880"/>
                    <a:pt x="55880" y="0"/>
                    <a:pt x="124460" y="0"/>
                  </a:cubicBezTo>
                  <a:lnTo>
                    <a:pt x="3959366" y="0"/>
                  </a:lnTo>
                  <a:cubicBezTo>
                    <a:pt x="4027946" y="0"/>
                    <a:pt x="4083826" y="55880"/>
                    <a:pt x="4083826" y="124460"/>
                  </a:cubicBezTo>
                  <a:lnTo>
                    <a:pt x="4083826" y="3362889"/>
                  </a:lnTo>
                  <a:cubicBezTo>
                    <a:pt x="4083826" y="3431468"/>
                    <a:pt x="4027946" y="3487348"/>
                    <a:pt x="3959366" y="3487348"/>
                  </a:cubicBezTo>
                  <a:close/>
                </a:path>
              </a:pathLst>
            </a:custGeom>
            <a:solidFill>
              <a:srgbClr val="FAF9F5"/>
            </a:solidFill>
          </p:spPr>
        </p:sp>
      </p:grpSp>
      <p:grpSp>
        <p:nvGrpSpPr>
          <p:cNvPr id="8" name="Group 8"/>
          <p:cNvGrpSpPr/>
          <p:nvPr/>
        </p:nvGrpSpPr>
        <p:grpSpPr>
          <a:xfrm>
            <a:off x="932313" y="1942982"/>
            <a:ext cx="7512221" cy="803358"/>
            <a:chOff x="0" y="0"/>
            <a:chExt cx="9009446" cy="963471"/>
          </a:xfrm>
        </p:grpSpPr>
        <p:sp>
          <p:nvSpPr>
            <p:cNvPr id="9" name="Freeform 9"/>
            <p:cNvSpPr/>
            <p:nvPr/>
          </p:nvSpPr>
          <p:spPr>
            <a:xfrm>
              <a:off x="0" y="0"/>
              <a:ext cx="9010717" cy="963471"/>
            </a:xfrm>
            <a:custGeom>
              <a:avLst/>
              <a:gdLst/>
              <a:ahLst/>
              <a:cxnLst/>
              <a:rect l="l" t="t" r="r" b="b"/>
              <a:pathLst>
                <a:path w="9010717" h="963471">
                  <a:moveTo>
                    <a:pt x="8456996" y="963471"/>
                  </a:moveTo>
                  <a:lnTo>
                    <a:pt x="553720" y="963471"/>
                  </a:lnTo>
                  <a:cubicBezTo>
                    <a:pt x="247650" y="963471"/>
                    <a:pt x="0" y="747748"/>
                    <a:pt x="0" y="482275"/>
                  </a:cubicBezTo>
                  <a:cubicBezTo>
                    <a:pt x="0" y="215697"/>
                    <a:pt x="247650" y="0"/>
                    <a:pt x="553720" y="0"/>
                  </a:cubicBezTo>
                  <a:lnTo>
                    <a:pt x="8456996" y="0"/>
                  </a:lnTo>
                  <a:cubicBezTo>
                    <a:pt x="8763067" y="0"/>
                    <a:pt x="9010717" y="215697"/>
                    <a:pt x="9010717" y="482275"/>
                  </a:cubicBezTo>
                  <a:cubicBezTo>
                    <a:pt x="9009446" y="747748"/>
                    <a:pt x="8761796" y="963471"/>
                    <a:pt x="8456996" y="963471"/>
                  </a:cubicBezTo>
                  <a:close/>
                </a:path>
              </a:pathLst>
            </a:custGeom>
            <a:solidFill>
              <a:srgbClr val="FAF9F5"/>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527479" y="2106536"/>
            <a:ext cx="476250" cy="476250"/>
          </a:xfrm>
          <a:prstGeom prst="rect">
            <a:avLst/>
          </a:prstGeom>
        </p:spPr>
      </p:pic>
      <p:grpSp>
        <p:nvGrpSpPr>
          <p:cNvPr id="11" name="Group 11"/>
          <p:cNvGrpSpPr/>
          <p:nvPr/>
        </p:nvGrpSpPr>
        <p:grpSpPr>
          <a:xfrm>
            <a:off x="7386269" y="919065"/>
            <a:ext cx="400915" cy="400915"/>
            <a:chOff x="0" y="0"/>
            <a:chExt cx="660400" cy="660400"/>
          </a:xfrm>
        </p:grpSpPr>
        <p:sp>
          <p:nvSpPr>
            <p:cNvPr id="12" name="Freeform 1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3" name="Group 13"/>
          <p:cNvGrpSpPr/>
          <p:nvPr/>
        </p:nvGrpSpPr>
        <p:grpSpPr>
          <a:xfrm>
            <a:off x="6728918" y="919065"/>
            <a:ext cx="400915" cy="400915"/>
            <a:chOff x="0" y="0"/>
            <a:chExt cx="660400" cy="660400"/>
          </a:xfrm>
        </p:grpSpPr>
        <p:sp>
          <p:nvSpPr>
            <p:cNvPr id="14" name="Freeform 1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5" name="Group 15"/>
          <p:cNvGrpSpPr/>
          <p:nvPr/>
        </p:nvGrpSpPr>
        <p:grpSpPr>
          <a:xfrm>
            <a:off x="8043619" y="919065"/>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7" name="Group 17"/>
          <p:cNvGrpSpPr/>
          <p:nvPr/>
        </p:nvGrpSpPr>
        <p:grpSpPr>
          <a:xfrm>
            <a:off x="9458325" y="571618"/>
            <a:ext cx="8257596" cy="9143765"/>
            <a:chOff x="0" y="0"/>
            <a:chExt cx="4498987" cy="4981798"/>
          </a:xfrm>
        </p:grpSpPr>
        <p:sp>
          <p:nvSpPr>
            <p:cNvPr id="18" name="Freeform 18"/>
            <p:cNvSpPr/>
            <p:nvPr/>
          </p:nvSpPr>
          <p:spPr>
            <a:xfrm>
              <a:off x="0" y="0"/>
              <a:ext cx="4498987" cy="4981798"/>
            </a:xfrm>
            <a:custGeom>
              <a:avLst/>
              <a:gdLst/>
              <a:ahLst/>
              <a:cxnLst/>
              <a:rect l="l" t="t" r="r" b="b"/>
              <a:pathLst>
                <a:path w="4498987" h="4981798">
                  <a:moveTo>
                    <a:pt x="4374527" y="4981798"/>
                  </a:moveTo>
                  <a:lnTo>
                    <a:pt x="124460" y="4981798"/>
                  </a:lnTo>
                  <a:cubicBezTo>
                    <a:pt x="55880" y="4981798"/>
                    <a:pt x="0" y="4925918"/>
                    <a:pt x="0" y="4857338"/>
                  </a:cubicBezTo>
                  <a:lnTo>
                    <a:pt x="0" y="124460"/>
                  </a:lnTo>
                  <a:cubicBezTo>
                    <a:pt x="0" y="55880"/>
                    <a:pt x="55880" y="0"/>
                    <a:pt x="124460" y="0"/>
                  </a:cubicBezTo>
                  <a:lnTo>
                    <a:pt x="4374527" y="0"/>
                  </a:lnTo>
                  <a:cubicBezTo>
                    <a:pt x="4443107" y="0"/>
                    <a:pt x="4498987" y="55880"/>
                    <a:pt x="4498987" y="124460"/>
                  </a:cubicBezTo>
                  <a:lnTo>
                    <a:pt x="4498987" y="4857338"/>
                  </a:lnTo>
                  <a:cubicBezTo>
                    <a:pt x="4498987" y="4925918"/>
                    <a:pt x="4443107" y="4981798"/>
                    <a:pt x="4374527" y="4981798"/>
                  </a:cubicBezTo>
                  <a:close/>
                </a:path>
              </a:pathLst>
            </a:custGeom>
            <a:solidFill>
              <a:srgbClr val="FAF9F5"/>
            </a:solidFill>
          </p:spPr>
        </p:sp>
      </p:grpSp>
      <p:grpSp>
        <p:nvGrpSpPr>
          <p:cNvPr id="19" name="Group 19"/>
          <p:cNvGrpSpPr/>
          <p:nvPr/>
        </p:nvGrpSpPr>
        <p:grpSpPr>
          <a:xfrm>
            <a:off x="9553575" y="1657232"/>
            <a:ext cx="8067096" cy="7962900"/>
            <a:chOff x="0" y="0"/>
            <a:chExt cx="4395197" cy="4338427"/>
          </a:xfrm>
        </p:grpSpPr>
        <p:sp>
          <p:nvSpPr>
            <p:cNvPr id="20" name="Freeform 20"/>
            <p:cNvSpPr/>
            <p:nvPr/>
          </p:nvSpPr>
          <p:spPr>
            <a:xfrm>
              <a:off x="0" y="0"/>
              <a:ext cx="4395197" cy="4338427"/>
            </a:xfrm>
            <a:custGeom>
              <a:avLst/>
              <a:gdLst/>
              <a:ahLst/>
              <a:cxnLst/>
              <a:rect l="l" t="t" r="r" b="b"/>
              <a:pathLst>
                <a:path w="4395197" h="4338427">
                  <a:moveTo>
                    <a:pt x="4270737" y="4338427"/>
                  </a:moveTo>
                  <a:lnTo>
                    <a:pt x="124460" y="4338427"/>
                  </a:lnTo>
                  <a:cubicBezTo>
                    <a:pt x="55880" y="4338427"/>
                    <a:pt x="0" y="4282548"/>
                    <a:pt x="0" y="4213968"/>
                  </a:cubicBezTo>
                  <a:lnTo>
                    <a:pt x="0" y="124460"/>
                  </a:lnTo>
                  <a:cubicBezTo>
                    <a:pt x="0" y="55880"/>
                    <a:pt x="55880" y="0"/>
                    <a:pt x="124460" y="0"/>
                  </a:cubicBezTo>
                  <a:lnTo>
                    <a:pt x="4270737" y="0"/>
                  </a:lnTo>
                  <a:cubicBezTo>
                    <a:pt x="4339317" y="0"/>
                    <a:pt x="4395197" y="55880"/>
                    <a:pt x="4395197" y="124460"/>
                  </a:cubicBezTo>
                  <a:lnTo>
                    <a:pt x="4395197" y="4213968"/>
                  </a:lnTo>
                  <a:cubicBezTo>
                    <a:pt x="4395197" y="4282548"/>
                    <a:pt x="4339317" y="4338427"/>
                    <a:pt x="4270737" y="4338427"/>
                  </a:cubicBezTo>
                  <a:close/>
                </a:path>
              </a:pathLst>
            </a:custGeom>
            <a:solidFill>
              <a:srgbClr val="EFBF6E"/>
            </a:solidFill>
          </p:spPr>
        </p:sp>
      </p:grpSp>
      <p:grpSp>
        <p:nvGrpSpPr>
          <p:cNvPr id="21" name="Group 21"/>
          <p:cNvGrpSpPr/>
          <p:nvPr/>
        </p:nvGrpSpPr>
        <p:grpSpPr>
          <a:xfrm>
            <a:off x="9839325" y="1942982"/>
            <a:ext cx="7495596" cy="7391400"/>
            <a:chOff x="0" y="0"/>
            <a:chExt cx="4083826" cy="4027057"/>
          </a:xfrm>
        </p:grpSpPr>
        <p:sp>
          <p:nvSpPr>
            <p:cNvPr id="22" name="Freeform 22"/>
            <p:cNvSpPr/>
            <p:nvPr/>
          </p:nvSpPr>
          <p:spPr>
            <a:xfrm>
              <a:off x="0" y="0"/>
              <a:ext cx="4083826" cy="4027057"/>
            </a:xfrm>
            <a:custGeom>
              <a:avLst/>
              <a:gdLst/>
              <a:ahLst/>
              <a:cxnLst/>
              <a:rect l="l" t="t" r="r" b="b"/>
              <a:pathLst>
                <a:path w="4083826" h="4027057">
                  <a:moveTo>
                    <a:pt x="3959366" y="4027057"/>
                  </a:moveTo>
                  <a:lnTo>
                    <a:pt x="124460" y="4027057"/>
                  </a:lnTo>
                  <a:cubicBezTo>
                    <a:pt x="55880" y="4027057"/>
                    <a:pt x="0" y="3971177"/>
                    <a:pt x="0" y="3902597"/>
                  </a:cubicBezTo>
                  <a:lnTo>
                    <a:pt x="0" y="124460"/>
                  </a:lnTo>
                  <a:cubicBezTo>
                    <a:pt x="0" y="55880"/>
                    <a:pt x="55880" y="0"/>
                    <a:pt x="124460" y="0"/>
                  </a:cubicBezTo>
                  <a:lnTo>
                    <a:pt x="3959366" y="0"/>
                  </a:lnTo>
                  <a:cubicBezTo>
                    <a:pt x="4027946" y="0"/>
                    <a:pt x="4083826" y="55880"/>
                    <a:pt x="4083826" y="124460"/>
                  </a:cubicBezTo>
                  <a:lnTo>
                    <a:pt x="4083826" y="3902597"/>
                  </a:lnTo>
                  <a:cubicBezTo>
                    <a:pt x="4083826" y="3971177"/>
                    <a:pt x="4027946" y="4027057"/>
                    <a:pt x="3959366" y="4027057"/>
                  </a:cubicBezTo>
                  <a:close/>
                </a:path>
              </a:pathLst>
            </a:custGeom>
            <a:solidFill>
              <a:srgbClr val="FAF9F5"/>
            </a:solidFill>
          </p:spPr>
        </p:sp>
      </p:grpSp>
      <p:grpSp>
        <p:nvGrpSpPr>
          <p:cNvPr id="23" name="Group 23"/>
          <p:cNvGrpSpPr/>
          <p:nvPr/>
        </p:nvGrpSpPr>
        <p:grpSpPr>
          <a:xfrm>
            <a:off x="16276656" y="919065"/>
            <a:ext cx="400915" cy="400915"/>
            <a:chOff x="0" y="0"/>
            <a:chExt cx="660400" cy="660400"/>
          </a:xfrm>
        </p:grpSpPr>
        <p:sp>
          <p:nvSpPr>
            <p:cNvPr id="24" name="Freeform 2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5" name="Group 25"/>
          <p:cNvGrpSpPr/>
          <p:nvPr/>
        </p:nvGrpSpPr>
        <p:grpSpPr>
          <a:xfrm>
            <a:off x="15619305" y="919065"/>
            <a:ext cx="400915" cy="400915"/>
            <a:chOff x="0" y="0"/>
            <a:chExt cx="660400" cy="660400"/>
          </a:xfrm>
        </p:grpSpPr>
        <p:sp>
          <p:nvSpPr>
            <p:cNvPr id="26" name="Freeform 2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7" name="Group 27"/>
          <p:cNvGrpSpPr/>
          <p:nvPr/>
        </p:nvGrpSpPr>
        <p:grpSpPr>
          <a:xfrm>
            <a:off x="16934006" y="919065"/>
            <a:ext cx="400915" cy="400915"/>
            <a:chOff x="0" y="0"/>
            <a:chExt cx="660400" cy="660400"/>
          </a:xfrm>
        </p:grpSpPr>
        <p:sp>
          <p:nvSpPr>
            <p:cNvPr id="28" name="Freeform 2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9" name="TextBox 29"/>
          <p:cNvSpPr txBox="1"/>
          <p:nvPr/>
        </p:nvSpPr>
        <p:spPr>
          <a:xfrm>
            <a:off x="932313" y="879595"/>
            <a:ext cx="2546561" cy="589905"/>
          </a:xfrm>
          <a:prstGeom prst="rect">
            <a:avLst/>
          </a:prstGeom>
        </p:spPr>
        <p:txBody>
          <a:bodyPr lIns="0" tIns="0" rIns="0" bIns="0" rtlCol="0" anchor="t">
            <a:spAutoFit/>
          </a:bodyPr>
          <a:lstStyle/>
          <a:p>
            <a:pPr>
              <a:lnSpc>
                <a:spcPts val="4620"/>
              </a:lnSpc>
              <a:spcBef>
                <a:spcPct val="0"/>
              </a:spcBef>
            </a:pP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3.</a:t>
            </a:r>
            <a:endParaRPr lang="en-US" sz="4400" b="1" dirty="0">
              <a:solidFill>
                <a:srgbClr val="0070C0"/>
              </a:solidFill>
              <a:latin typeface="Arial" panose="020B0604020202020204" pitchFamily="34" charset="0"/>
              <a:cs typeface="Arial" panose="020B0604020202020204" pitchFamily="34" charset="0"/>
            </a:endParaRPr>
          </a:p>
        </p:txBody>
      </p:sp>
      <p:pic>
        <p:nvPicPr>
          <p:cNvPr id="37" name="Picture 3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83458" y="7756844"/>
            <a:ext cx="552161" cy="867837"/>
          </a:xfrm>
          <a:prstGeom prst="rect">
            <a:avLst/>
          </a:prstGeom>
        </p:spPr>
      </p:pic>
      <p:sp>
        <p:nvSpPr>
          <p:cNvPr id="39" name="TextBox 38"/>
          <p:cNvSpPr txBox="1"/>
          <p:nvPr/>
        </p:nvSpPr>
        <p:spPr>
          <a:xfrm>
            <a:off x="1093594" y="3182801"/>
            <a:ext cx="7331890" cy="4154984"/>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lệnh</a:t>
            </a:r>
            <a:r>
              <a:rPr lang="en-US" sz="4400" dirty="0" smtClean="0">
                <a:latin typeface="Arial" panose="020B0604020202020204" pitchFamily="34" charset="0"/>
                <a:cs typeface="Arial" panose="020B0604020202020204" pitchFamily="34" charset="0"/>
              </a:rPr>
              <a:t> in </a:t>
            </a:r>
            <a:r>
              <a:rPr lang="en-US" sz="4400" dirty="0" err="1" smtClean="0">
                <a:latin typeface="Arial" panose="020B0604020202020204" pitchFamily="34" charset="0"/>
                <a:cs typeface="Arial" panose="020B0604020202020204" pitchFamily="34" charset="0"/>
              </a:rPr>
              <a:t>ra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hình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quả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như</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a) 1 × 3 × 5 × 7 = 105</a:t>
            </a:r>
          </a:p>
          <a:p>
            <a:pPr algn="just">
              <a:lnSpc>
                <a:spcPct val="150000"/>
              </a:lnSpc>
            </a:pPr>
            <a:r>
              <a:rPr lang="en-US" sz="4400" dirty="0" smtClean="0">
                <a:latin typeface="Arial" panose="020B0604020202020204" pitchFamily="34" charset="0"/>
                <a:cs typeface="Arial" panose="020B0604020202020204" pitchFamily="34" charset="0"/>
              </a:rPr>
              <a:t>b) </a:t>
            </a:r>
            <a:r>
              <a:rPr lang="en-US" sz="4400" dirty="0" err="1" smtClean="0">
                <a:latin typeface="Arial" panose="020B0604020202020204" pitchFamily="34" charset="0"/>
                <a:cs typeface="Arial" panose="020B0604020202020204" pitchFamily="34" charset="0"/>
              </a:rPr>
              <a:t>Bạn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năm</a:t>
            </a:r>
            <a:r>
              <a:rPr lang="en-US" sz="4400" dirty="0" smtClean="0">
                <a:latin typeface="Arial" panose="020B0604020202020204" pitchFamily="34" charset="0"/>
                <a:cs typeface="Arial" panose="020B0604020202020204" pitchFamily="34" charset="0"/>
              </a:rPr>
              <a:t> nay 16 </a:t>
            </a:r>
            <a:r>
              <a:rPr lang="en-US" sz="4400" dirty="0" err="1" smtClean="0">
                <a:latin typeface="Arial" panose="020B0604020202020204" pitchFamily="34" charset="0"/>
                <a:cs typeface="Arial" panose="020B0604020202020204" pitchFamily="34" charset="0"/>
              </a:rPr>
              <a:t>tuổi</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grpSp>
        <p:nvGrpSpPr>
          <p:cNvPr id="45" name="Group 44"/>
          <p:cNvGrpSpPr/>
          <p:nvPr/>
        </p:nvGrpSpPr>
        <p:grpSpPr>
          <a:xfrm>
            <a:off x="9972870" y="2389283"/>
            <a:ext cx="7228506" cy="2709491"/>
            <a:chOff x="9972870" y="2389283"/>
            <a:chExt cx="7228506" cy="2709491"/>
          </a:xfrm>
        </p:grpSpPr>
        <p:sp>
          <p:nvSpPr>
            <p:cNvPr id="40" name="TextBox 39"/>
            <p:cNvSpPr txBox="1"/>
            <p:nvPr/>
          </p:nvSpPr>
          <p:spPr>
            <a:xfrm>
              <a:off x="9972870" y="3059754"/>
              <a:ext cx="7228506" cy="2039020"/>
            </a:xfrm>
            <a:prstGeom prst="rect">
              <a:avLst/>
            </a:prstGeom>
            <a:noFill/>
          </p:spPr>
          <p:txBody>
            <a:bodyPr wrap="square" rtlCol="0">
              <a:spAutoFit/>
            </a:bodyPr>
            <a:lstStyle/>
            <a:p>
              <a:pPr algn="just">
                <a:lnSpc>
                  <a:spcPct val="150000"/>
                </a:lnSpc>
              </a:pPr>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solidFill>
                    <a:srgbClr val="FF0000"/>
                  </a:solidFill>
                  <a:latin typeface="Courier New" panose="02070309020205020404" pitchFamily="49" charset="0"/>
                  <a:cs typeface="Courier New" panose="02070309020205020404" pitchFamily="49" charset="0"/>
                </a:rPr>
                <a:t>print</a:t>
              </a:r>
              <a:r>
                <a:rPr lang="en-US" sz="4400" b="1" dirty="0" smtClean="0">
                  <a:latin typeface="Courier New" panose="02070309020205020404" pitchFamily="49" charset="0"/>
                  <a:cs typeface="Courier New" panose="02070309020205020404" pitchFamily="49" charset="0"/>
                </a:rPr>
                <a:t>(</a:t>
              </a:r>
              <a:r>
                <a:rPr lang="en-US" sz="4400" b="1" dirty="0" smtClean="0">
                  <a:solidFill>
                    <a:srgbClr val="00B050"/>
                  </a:solidFill>
                  <a:latin typeface="Courier New" panose="02070309020205020404" pitchFamily="49" charset="0"/>
                  <a:cs typeface="Courier New" panose="02070309020205020404" pitchFamily="49" charset="0"/>
                </a:rPr>
                <a:t>“1×3×5×7=”</a:t>
              </a:r>
              <a:r>
                <a:rPr lang="en-US" sz="4400" b="1" dirty="0" smtClean="0">
                  <a:solidFill>
                    <a:schemeClr val="tx1">
                      <a:lumMod val="95000"/>
                      <a:lumOff val="5000"/>
                    </a:schemeClr>
                  </a:solidFill>
                  <a:latin typeface="Courier New" panose="02070309020205020404" pitchFamily="49" charset="0"/>
                  <a:cs typeface="Courier New" panose="02070309020205020404" pitchFamily="49" charset="0"/>
                </a:rPr>
                <a:t>,</a:t>
              </a:r>
            </a:p>
            <a:p>
              <a:pPr algn="just">
                <a:lnSpc>
                  <a:spcPct val="150000"/>
                </a:lnSpc>
              </a:pPr>
              <a:r>
                <a:rPr lang="en-US" sz="4400" b="1" dirty="0" smtClean="0">
                  <a:solidFill>
                    <a:schemeClr val="tx1">
                      <a:lumMod val="95000"/>
                      <a:lumOff val="5000"/>
                    </a:schemeClr>
                  </a:solidFill>
                  <a:latin typeface="Courier New" panose="02070309020205020404" pitchFamily="49" charset="0"/>
                  <a:cs typeface="Courier New" panose="02070309020205020404" pitchFamily="49" charset="0"/>
                </a:rPr>
                <a:t>1*3*5*7)</a:t>
              </a:r>
              <a:endParaRPr lang="en-US" sz="4400" b="1" dirty="0">
                <a:solidFill>
                  <a:schemeClr val="tx1">
                    <a:lumMod val="95000"/>
                    <a:lumOff val="5000"/>
                  </a:schemeClr>
                </a:solidFill>
                <a:latin typeface="Courier New" panose="02070309020205020404" pitchFamily="49" charset="0"/>
                <a:cs typeface="Courier New" panose="02070309020205020404" pitchFamily="49" charset="0"/>
              </a:endParaRPr>
            </a:p>
          </p:txBody>
        </p:sp>
        <p:sp>
          <p:nvSpPr>
            <p:cNvPr id="42" name="TextBox 41"/>
            <p:cNvSpPr txBox="1"/>
            <p:nvPr/>
          </p:nvSpPr>
          <p:spPr>
            <a:xfrm>
              <a:off x="9999374" y="2389283"/>
              <a:ext cx="973426"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a)</a:t>
              </a:r>
              <a:endParaRPr lang="en-US" sz="4400" dirty="0">
                <a:latin typeface="Arial" panose="020B0604020202020204" pitchFamily="34" charset="0"/>
                <a:cs typeface="Arial" panose="020B0604020202020204" pitchFamily="34" charset="0"/>
              </a:endParaRPr>
            </a:p>
          </p:txBody>
        </p:sp>
      </p:grpSp>
      <p:grpSp>
        <p:nvGrpSpPr>
          <p:cNvPr id="44" name="Group 43"/>
          <p:cNvGrpSpPr/>
          <p:nvPr/>
        </p:nvGrpSpPr>
        <p:grpSpPr>
          <a:xfrm>
            <a:off x="9992748" y="5434791"/>
            <a:ext cx="6941258" cy="2603630"/>
            <a:chOff x="9992748" y="5434791"/>
            <a:chExt cx="6941258" cy="2603630"/>
          </a:xfrm>
        </p:grpSpPr>
        <p:sp>
          <p:nvSpPr>
            <p:cNvPr id="41" name="TextBox 40"/>
            <p:cNvSpPr txBox="1"/>
            <p:nvPr/>
          </p:nvSpPr>
          <p:spPr>
            <a:xfrm>
              <a:off x="9992748" y="5914763"/>
              <a:ext cx="6941258" cy="2123658"/>
            </a:xfrm>
            <a:prstGeom prst="rect">
              <a:avLst/>
            </a:prstGeom>
            <a:noFill/>
          </p:spPr>
          <p:txBody>
            <a:bodyPr wrap="square" rtlCol="0">
              <a:spAutoFit/>
            </a:bodyPr>
            <a:lstStyle/>
            <a:p>
              <a:pPr algn="just">
                <a:lnSpc>
                  <a:spcPct val="150000"/>
                </a:lnSpc>
              </a:pPr>
              <a:r>
                <a:rPr lang="en-US" sz="4400" b="1" dirty="0" smtClean="0">
                  <a:solidFill>
                    <a:srgbClr val="FF0000"/>
                  </a:solidFill>
                  <a:latin typeface="Courier New" panose="02070309020205020404" pitchFamily="49" charset="0"/>
                  <a:cs typeface="Courier New" panose="02070309020205020404" pitchFamily="49" charset="0"/>
                </a:rPr>
                <a:t>&gt;&gt;&gt;</a:t>
              </a:r>
              <a:r>
                <a:rPr lang="en-US" sz="4400" b="1" dirty="0">
                  <a:latin typeface="Courier New" panose="02070309020205020404" pitchFamily="49" charset="0"/>
                  <a:cs typeface="Courier New" panose="02070309020205020404" pitchFamily="49" charset="0"/>
                </a:rPr>
                <a:t> </a:t>
              </a:r>
              <a:r>
                <a:rPr lang="en-US" sz="4400" b="1" dirty="0" smtClean="0">
                  <a:solidFill>
                    <a:srgbClr val="FF0000"/>
                  </a:solidFill>
                  <a:latin typeface="Courier New" panose="02070309020205020404" pitchFamily="49" charset="0"/>
                  <a:cs typeface="Courier New" panose="02070309020205020404" pitchFamily="49" charset="0"/>
                </a:rPr>
                <a:t>print</a:t>
              </a:r>
              <a:r>
                <a:rPr lang="en-US" sz="4400" b="1" dirty="0" smtClean="0">
                  <a:latin typeface="Courier New" panose="02070309020205020404" pitchFamily="49" charset="0"/>
                  <a:cs typeface="Courier New" panose="02070309020205020404" pitchFamily="49" charset="0"/>
                </a:rPr>
                <a:t>(</a:t>
              </a:r>
              <a:r>
                <a:rPr lang="en-US" sz="4400" b="1" dirty="0" smtClean="0">
                  <a:solidFill>
                    <a:srgbClr val="00B050"/>
                  </a:solidFill>
                  <a:latin typeface="Courier New" panose="02070309020205020404" pitchFamily="49" charset="0"/>
                  <a:cs typeface="Courier New" panose="02070309020205020404" pitchFamily="49" charset="0"/>
                </a:rPr>
                <a:t>“</a:t>
              </a:r>
              <a:r>
                <a:rPr lang="en-US" sz="4400" b="1" dirty="0" err="1" smtClean="0">
                  <a:solidFill>
                    <a:srgbClr val="00B050"/>
                  </a:solidFill>
                  <a:latin typeface="Courier New" panose="02070309020205020404" pitchFamily="49" charset="0"/>
                  <a:cs typeface="Courier New" panose="02070309020205020404" pitchFamily="49" charset="0"/>
                </a:rPr>
                <a:t>Bạn</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Hoa</a:t>
              </a:r>
              <a:r>
                <a:rPr lang="en-US" sz="4400" b="1" dirty="0" smtClean="0">
                  <a:solidFill>
                    <a:srgbClr val="00B050"/>
                  </a:solidFill>
                  <a:latin typeface="Courier New" panose="02070309020205020404" pitchFamily="49" charset="0"/>
                  <a:cs typeface="Courier New" panose="02070309020205020404" pitchFamily="49" charset="0"/>
                </a:rPr>
                <a:t> </a:t>
              </a:r>
              <a:r>
                <a:rPr lang="en-US" sz="4400" b="1" dirty="0" err="1" smtClean="0">
                  <a:solidFill>
                    <a:srgbClr val="00B050"/>
                  </a:solidFill>
                  <a:latin typeface="Courier New" panose="02070309020205020404" pitchFamily="49" charset="0"/>
                  <a:cs typeface="Courier New" panose="02070309020205020404" pitchFamily="49" charset="0"/>
                </a:rPr>
                <a:t>năm</a:t>
              </a:r>
              <a:r>
                <a:rPr lang="en-US" sz="4400" b="1" dirty="0" smtClean="0">
                  <a:solidFill>
                    <a:srgbClr val="00B050"/>
                  </a:solidFill>
                  <a:latin typeface="Courier New" panose="02070309020205020404" pitchFamily="49" charset="0"/>
                  <a:cs typeface="Courier New" panose="02070309020205020404" pitchFamily="49" charset="0"/>
                </a:rPr>
                <a:t> nay 16 </a:t>
              </a:r>
              <a:r>
                <a:rPr lang="en-US" sz="4400" b="1" dirty="0" err="1" smtClean="0">
                  <a:solidFill>
                    <a:srgbClr val="00B050"/>
                  </a:solidFill>
                  <a:latin typeface="Courier New" panose="02070309020205020404" pitchFamily="49" charset="0"/>
                  <a:cs typeface="Courier New" panose="02070309020205020404" pitchFamily="49" charset="0"/>
                </a:rPr>
                <a:t>tuổi</a:t>
              </a:r>
              <a:r>
                <a:rPr lang="en-US" sz="4400" b="1" dirty="0" smtClean="0">
                  <a:solidFill>
                    <a:srgbClr val="00B050"/>
                  </a:solidFill>
                  <a:latin typeface="Courier New" panose="02070309020205020404" pitchFamily="49" charset="0"/>
                  <a:cs typeface="Courier New" panose="02070309020205020404" pitchFamily="49" charset="0"/>
                </a:rPr>
                <a:t>”</a:t>
              </a:r>
              <a:r>
                <a:rPr lang="en-US" sz="4400" b="1" dirty="0" smtClean="0">
                  <a:solidFill>
                    <a:schemeClr val="tx1">
                      <a:lumMod val="95000"/>
                      <a:lumOff val="5000"/>
                    </a:schemeClr>
                  </a:solidFill>
                  <a:latin typeface="Courier New" panose="02070309020205020404" pitchFamily="49" charset="0"/>
                  <a:cs typeface="Courier New" panose="02070309020205020404" pitchFamily="49" charset="0"/>
                </a:rPr>
                <a:t>)</a:t>
              </a:r>
              <a:endParaRPr lang="en-US" sz="4400" b="1" dirty="0">
                <a:solidFill>
                  <a:schemeClr val="tx1">
                    <a:lumMod val="95000"/>
                    <a:lumOff val="5000"/>
                  </a:schemeClr>
                </a:solidFill>
                <a:latin typeface="Courier New" panose="02070309020205020404" pitchFamily="49" charset="0"/>
                <a:cs typeface="Courier New" panose="02070309020205020404" pitchFamily="49" charset="0"/>
              </a:endParaRPr>
            </a:p>
          </p:txBody>
        </p:sp>
        <p:sp>
          <p:nvSpPr>
            <p:cNvPr id="43" name="TextBox 42"/>
            <p:cNvSpPr txBox="1"/>
            <p:nvPr/>
          </p:nvSpPr>
          <p:spPr>
            <a:xfrm>
              <a:off x="10006000" y="5434791"/>
              <a:ext cx="973426"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b</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0" name="Group 30"/>
          <p:cNvGrpSpPr/>
          <p:nvPr/>
        </p:nvGrpSpPr>
        <p:grpSpPr>
          <a:xfrm>
            <a:off x="16306800" y="723900"/>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5744699" y="723900"/>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6868900" y="723900"/>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2" name="TextBox 11"/>
          <p:cNvSpPr txBox="1"/>
          <p:nvPr/>
        </p:nvSpPr>
        <p:spPr>
          <a:xfrm>
            <a:off x="4991100" y="666500"/>
            <a:ext cx="8305800" cy="1107996"/>
          </a:xfrm>
          <a:prstGeom prst="rect">
            <a:avLst/>
          </a:prstGeom>
          <a:noFill/>
        </p:spPr>
        <p:txBody>
          <a:bodyPr wrap="square" rtlCol="0">
            <a:spAutoFit/>
          </a:bodyPr>
          <a:lstStyle/>
          <a:p>
            <a:pPr algn="ctr"/>
            <a:r>
              <a:rPr lang="en-US" sz="6600" b="1" dirty="0" smtClean="0">
                <a:solidFill>
                  <a:schemeClr val="accent4">
                    <a:lumMod val="50000"/>
                  </a:schemeClr>
                </a:solidFill>
                <a:latin typeface="Arial" panose="020B0604020202020204" pitchFamily="34" charset="0"/>
                <a:cs typeface="Arial" panose="020B0604020202020204" pitchFamily="34" charset="0"/>
              </a:rPr>
              <a:t>VẬN DỤNG</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2" name="TextBox 1"/>
          <p:cNvSpPr txBox="1"/>
          <p:nvPr/>
        </p:nvSpPr>
        <p:spPr>
          <a:xfrm>
            <a:off x="762000" y="1943100"/>
            <a:ext cx="16764000" cy="3850541"/>
          </a:xfrm>
          <a:prstGeom prst="rect">
            <a:avLst/>
          </a:prstGeom>
          <a:noFill/>
        </p:spPr>
        <p:txBody>
          <a:bodyPr wrap="square" rtlCol="0">
            <a:spAutoFit/>
          </a:bodyPr>
          <a:lstStyle/>
          <a:p>
            <a:pPr algn="just">
              <a:lnSpc>
                <a:spcPct val="150000"/>
              </a:lnSpc>
            </a:pPr>
            <a:r>
              <a:rPr lang="en-US" sz="4200" b="1" dirty="0" err="1" smtClean="0">
                <a:solidFill>
                  <a:srgbClr val="C00000"/>
                </a:solidFill>
                <a:latin typeface="Arial" panose="020B0604020202020204" pitchFamily="34" charset="0"/>
                <a:cs typeface="Arial" panose="020B0604020202020204" pitchFamily="34" charset="0"/>
              </a:rPr>
              <a:t>Bài</a:t>
            </a:r>
            <a:r>
              <a:rPr lang="en-US" sz="4200" b="1" dirty="0" smtClean="0">
                <a:solidFill>
                  <a:srgbClr val="C00000"/>
                </a:solidFill>
                <a:latin typeface="Arial" panose="020B0604020202020204" pitchFamily="34" charset="0"/>
                <a:cs typeface="Arial" panose="020B0604020202020204" pitchFamily="34" charset="0"/>
              </a:rPr>
              <a:t> 1. </a:t>
            </a:r>
            <a:r>
              <a:rPr lang="vi-VN" sz="4200" dirty="0" smtClean="0">
                <a:latin typeface="Arial" panose="020B0604020202020204" pitchFamily="34" charset="0"/>
                <a:cs typeface="Arial" panose="020B0604020202020204" pitchFamily="34" charset="0"/>
              </a:rPr>
              <a:t>Ngoài </a:t>
            </a:r>
            <a:r>
              <a:rPr lang="vi-VN" sz="4200" dirty="0">
                <a:latin typeface="Arial" panose="020B0604020202020204" pitchFamily="34" charset="0"/>
                <a:cs typeface="Arial" panose="020B0604020202020204" pitchFamily="34" charset="0"/>
              </a:rPr>
              <a:t>cách viết xâu kí tự giữa cặp dấu nháy đơn hoặc nháy kép còn có thể viết giữa cặp ba dấu nháy kép. Nếu một xâu được viết giữa cặp ba dấu nháy kép thì chúng ta có thể dùng phín Enter để xuống dòng ở giữa xâu. Hãy thực hiện lệnh sau và quan sát kết quả:</a:t>
            </a:r>
            <a:endParaRPr lang="en-US" sz="4200" dirty="0">
              <a:latin typeface="Arial" panose="020B0604020202020204" pitchFamily="34" charset="0"/>
              <a:cs typeface="Arial" panose="020B0604020202020204" pitchFamily="34" charset="0"/>
            </a:endParaRPr>
          </a:p>
        </p:txBody>
      </p:sp>
      <p:sp>
        <p:nvSpPr>
          <p:cNvPr id="3" name="Rectangle 2"/>
          <p:cNvSpPr/>
          <p:nvPr/>
        </p:nvSpPr>
        <p:spPr>
          <a:xfrm>
            <a:off x="4648200" y="5867418"/>
            <a:ext cx="10553700" cy="3785652"/>
          </a:xfrm>
          <a:prstGeom prst="rect">
            <a:avLst/>
          </a:prstGeom>
        </p:spPr>
        <p:txBody>
          <a:bodyPr wrap="square">
            <a:spAutoFit/>
          </a:bodyPr>
          <a:lstStyle/>
          <a:p>
            <a:pPr algn="just">
              <a:lnSpc>
                <a:spcPct val="150000"/>
              </a:lnSpc>
            </a:pPr>
            <a:r>
              <a:rPr lang="en-US" sz="4000" b="1" dirty="0" smtClean="0">
                <a:solidFill>
                  <a:srgbClr val="FF0000"/>
                </a:solidFill>
                <a:latin typeface="Courier New" panose="02070309020205020404" pitchFamily="49" charset="0"/>
                <a:cs typeface="Courier New" panose="02070309020205020404" pitchFamily="49" charset="0"/>
              </a:rPr>
              <a:t>&gt;&gt;&gt; print</a:t>
            </a:r>
            <a:r>
              <a:rPr lang="en-US" sz="4000" b="1" dirty="0">
                <a:latin typeface="Courier New" panose="02070309020205020404" pitchFamily="49" charset="0"/>
                <a:cs typeface="Courier New" panose="02070309020205020404" pitchFamily="49" charset="0"/>
              </a:rPr>
              <a:t>(</a:t>
            </a:r>
            <a:r>
              <a:rPr lang="en-US" sz="4000" b="1" dirty="0">
                <a:solidFill>
                  <a:srgbClr val="00B050"/>
                </a:solidFill>
                <a:latin typeface="Courier New" panose="02070309020205020404" pitchFamily="49" charset="0"/>
                <a:cs typeface="Courier New" panose="02070309020205020404" pitchFamily="49" charset="0"/>
              </a:rPr>
              <a:t>"""</a:t>
            </a:r>
            <a:r>
              <a:rPr lang="en-US" sz="4000" b="1" dirty="0" err="1">
                <a:solidFill>
                  <a:srgbClr val="00B050"/>
                </a:solidFill>
                <a:latin typeface="Courier New" panose="02070309020205020404" pitchFamily="49" charset="0"/>
                <a:cs typeface="Courier New" panose="02070309020205020404" pitchFamily="49" charset="0"/>
              </a:rPr>
              <a:t>Không</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có</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việc</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gì</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smtClean="0">
                <a:solidFill>
                  <a:srgbClr val="00B050"/>
                </a:solidFill>
                <a:latin typeface="Courier New" panose="02070309020205020404" pitchFamily="49" charset="0"/>
                <a:cs typeface="Courier New" panose="02070309020205020404" pitchFamily="49" charset="0"/>
              </a:rPr>
              <a:t>khó</a:t>
            </a:r>
            <a:endParaRPr lang="en-US" sz="4000" b="1" dirty="0">
              <a:solidFill>
                <a:srgbClr val="00B050"/>
              </a:solidFill>
              <a:latin typeface="Courier New" panose="02070309020205020404" pitchFamily="49" charset="0"/>
              <a:cs typeface="Courier New" panose="02070309020205020404" pitchFamily="49" charset="0"/>
            </a:endParaRPr>
          </a:p>
          <a:p>
            <a:pPr algn="just">
              <a:lnSpc>
                <a:spcPct val="150000"/>
              </a:lnSpc>
            </a:pPr>
            <a:r>
              <a:rPr lang="en-US" sz="4000" b="1" dirty="0" err="1">
                <a:solidFill>
                  <a:srgbClr val="00B050"/>
                </a:solidFill>
                <a:latin typeface="Courier New" panose="02070309020205020404" pitchFamily="49" charset="0"/>
                <a:cs typeface="Courier New" panose="02070309020205020404" pitchFamily="49" charset="0"/>
              </a:rPr>
              <a:t>Chỉ</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sợ</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lòng</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không</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smtClean="0">
                <a:solidFill>
                  <a:srgbClr val="00B050"/>
                </a:solidFill>
                <a:latin typeface="Courier New" panose="02070309020205020404" pitchFamily="49" charset="0"/>
                <a:cs typeface="Courier New" panose="02070309020205020404" pitchFamily="49" charset="0"/>
              </a:rPr>
              <a:t>bền</a:t>
            </a:r>
            <a:endParaRPr lang="en-US" sz="4000" b="1" dirty="0">
              <a:solidFill>
                <a:srgbClr val="00B050"/>
              </a:solidFill>
              <a:latin typeface="Courier New" panose="02070309020205020404" pitchFamily="49" charset="0"/>
              <a:cs typeface="Courier New" panose="02070309020205020404" pitchFamily="49" charset="0"/>
            </a:endParaRPr>
          </a:p>
          <a:p>
            <a:pPr algn="just">
              <a:lnSpc>
                <a:spcPct val="150000"/>
              </a:lnSpc>
            </a:pPr>
            <a:r>
              <a:rPr lang="en-US" sz="4000" b="1" dirty="0" err="1">
                <a:solidFill>
                  <a:srgbClr val="00B050"/>
                </a:solidFill>
                <a:latin typeface="Courier New" panose="02070309020205020404" pitchFamily="49" charset="0"/>
                <a:cs typeface="Courier New" panose="02070309020205020404" pitchFamily="49" charset="0"/>
              </a:rPr>
              <a:t>Đào</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núi</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và</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lấp</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smtClean="0">
                <a:solidFill>
                  <a:srgbClr val="00B050"/>
                </a:solidFill>
                <a:latin typeface="Courier New" panose="02070309020205020404" pitchFamily="49" charset="0"/>
                <a:cs typeface="Courier New" panose="02070309020205020404" pitchFamily="49" charset="0"/>
              </a:rPr>
              <a:t>biển</a:t>
            </a:r>
            <a:endParaRPr lang="en-US" sz="4000" b="1" dirty="0">
              <a:solidFill>
                <a:srgbClr val="00B050"/>
              </a:solidFill>
              <a:latin typeface="Courier New" panose="02070309020205020404" pitchFamily="49" charset="0"/>
              <a:cs typeface="Courier New" panose="02070309020205020404" pitchFamily="49" charset="0"/>
            </a:endParaRPr>
          </a:p>
          <a:p>
            <a:pPr algn="just">
              <a:lnSpc>
                <a:spcPct val="150000"/>
              </a:lnSpc>
            </a:pPr>
            <a:r>
              <a:rPr lang="en-US" sz="4000" b="1" dirty="0" err="1">
                <a:solidFill>
                  <a:srgbClr val="00B050"/>
                </a:solidFill>
                <a:latin typeface="Courier New" panose="02070309020205020404" pitchFamily="49" charset="0"/>
                <a:cs typeface="Courier New" panose="02070309020205020404" pitchFamily="49" charset="0"/>
              </a:rPr>
              <a:t>Quyết</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chí</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ắt</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làm</a:t>
            </a:r>
            <a:r>
              <a:rPr lang="en-US" sz="4000" b="1" dirty="0">
                <a:solidFill>
                  <a:srgbClr val="00B050"/>
                </a:solidFill>
                <a:latin typeface="Courier New" panose="02070309020205020404" pitchFamily="49" charset="0"/>
                <a:cs typeface="Courier New" panose="02070309020205020404" pitchFamily="49" charset="0"/>
              </a:rPr>
              <a:t> </a:t>
            </a:r>
            <a:r>
              <a:rPr lang="en-US" sz="4000" b="1" dirty="0" err="1">
                <a:solidFill>
                  <a:srgbClr val="00B050"/>
                </a:solidFill>
                <a:latin typeface="Courier New" panose="02070309020205020404" pitchFamily="49" charset="0"/>
                <a:cs typeface="Courier New" panose="02070309020205020404" pitchFamily="49" charset="0"/>
              </a:rPr>
              <a:t>nên</a:t>
            </a:r>
            <a:r>
              <a:rPr lang="en-US" sz="4000" b="1" dirty="0">
                <a:solidFill>
                  <a:srgbClr val="00B050"/>
                </a:solidFill>
                <a:latin typeface="Courier New" panose="02070309020205020404" pitchFamily="49" charset="0"/>
                <a:cs typeface="Courier New" panose="02070309020205020404" pitchFamily="49" charset="0"/>
              </a:rPr>
              <a:t>"""</a:t>
            </a:r>
            <a:r>
              <a:rPr lang="en-US" sz="40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92512479"/>
      </p:ext>
    </p:extLst>
  </p:cSld>
  <p:clrMapOvr>
    <a:masterClrMapping/>
  </p:clrMapOvr>
  <mc:AlternateContent xmlns:mc="http://schemas.openxmlformats.org/markup-compatibility/2006" xmlns:p14="http://schemas.microsoft.com/office/powerpoint/2010/main">
    <mc:Choice Requires="p14">
      <p:transition spd="slow" p14:dur="800">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38" name="Group 37"/>
          <p:cNvGrpSpPr/>
          <p:nvPr/>
        </p:nvGrpSpPr>
        <p:grpSpPr>
          <a:xfrm>
            <a:off x="706168" y="585138"/>
            <a:ext cx="8257596" cy="6933847"/>
            <a:chOff x="706168" y="585138"/>
            <a:chExt cx="8257596" cy="6933847"/>
          </a:xfrm>
        </p:grpSpPr>
        <p:grpSp>
          <p:nvGrpSpPr>
            <p:cNvPr id="6" name="Group 6"/>
            <p:cNvGrpSpPr/>
            <p:nvPr/>
          </p:nvGrpSpPr>
          <p:grpSpPr>
            <a:xfrm>
              <a:off x="706168" y="585138"/>
              <a:ext cx="8257596" cy="6933847"/>
              <a:chOff x="0" y="0"/>
              <a:chExt cx="4498987" cy="3777768"/>
            </a:xfrm>
          </p:grpSpPr>
          <p:sp>
            <p:nvSpPr>
              <p:cNvPr id="7" name="Freeform 7"/>
              <p:cNvSpPr/>
              <p:nvPr/>
            </p:nvSpPr>
            <p:spPr>
              <a:xfrm>
                <a:off x="0" y="0"/>
                <a:ext cx="4498987" cy="3777769"/>
              </a:xfrm>
              <a:custGeom>
                <a:avLst/>
                <a:gdLst/>
                <a:ahLst/>
                <a:cxnLst/>
                <a:rect l="l" t="t" r="r" b="b"/>
                <a:pathLst>
                  <a:path w="4498987" h="3777769">
                    <a:moveTo>
                      <a:pt x="4374527" y="3777768"/>
                    </a:moveTo>
                    <a:lnTo>
                      <a:pt x="124460" y="3777768"/>
                    </a:lnTo>
                    <a:cubicBezTo>
                      <a:pt x="55880" y="3777768"/>
                      <a:pt x="0" y="3721888"/>
                      <a:pt x="0" y="3653308"/>
                    </a:cubicBezTo>
                    <a:lnTo>
                      <a:pt x="0" y="124460"/>
                    </a:lnTo>
                    <a:cubicBezTo>
                      <a:pt x="0" y="55880"/>
                      <a:pt x="55880" y="0"/>
                      <a:pt x="124460" y="0"/>
                    </a:cubicBezTo>
                    <a:lnTo>
                      <a:pt x="4374527" y="0"/>
                    </a:lnTo>
                    <a:cubicBezTo>
                      <a:pt x="4443107" y="0"/>
                      <a:pt x="4498987" y="55880"/>
                      <a:pt x="4498987" y="124460"/>
                    </a:cubicBezTo>
                    <a:lnTo>
                      <a:pt x="4498987" y="3653308"/>
                    </a:lnTo>
                    <a:cubicBezTo>
                      <a:pt x="4498987" y="3721888"/>
                      <a:pt x="4443107" y="3777769"/>
                      <a:pt x="4374527" y="3777769"/>
                    </a:cubicBezTo>
                    <a:close/>
                  </a:path>
                </a:pathLst>
              </a:custGeom>
              <a:solidFill>
                <a:srgbClr val="FAF9F5"/>
              </a:solidFill>
            </p:spPr>
          </p:sp>
        </p:grpSp>
        <p:grpSp>
          <p:nvGrpSpPr>
            <p:cNvPr id="8" name="Group 8"/>
            <p:cNvGrpSpPr/>
            <p:nvPr/>
          </p:nvGrpSpPr>
          <p:grpSpPr>
            <a:xfrm>
              <a:off x="801418" y="1670752"/>
              <a:ext cx="8067096" cy="5752982"/>
              <a:chOff x="0" y="0"/>
              <a:chExt cx="4395197" cy="3134398"/>
            </a:xfrm>
          </p:grpSpPr>
          <p:sp>
            <p:nvSpPr>
              <p:cNvPr id="9" name="Freeform 9"/>
              <p:cNvSpPr/>
              <p:nvPr/>
            </p:nvSpPr>
            <p:spPr>
              <a:xfrm>
                <a:off x="0" y="0"/>
                <a:ext cx="4395197" cy="3134398"/>
              </a:xfrm>
              <a:custGeom>
                <a:avLst/>
                <a:gdLst/>
                <a:ahLst/>
                <a:cxnLst/>
                <a:rect l="l" t="t" r="r" b="b"/>
                <a:pathLst>
                  <a:path w="4395197" h="3134398">
                    <a:moveTo>
                      <a:pt x="4270737" y="3134398"/>
                    </a:moveTo>
                    <a:lnTo>
                      <a:pt x="124460" y="3134398"/>
                    </a:lnTo>
                    <a:cubicBezTo>
                      <a:pt x="55880" y="3134398"/>
                      <a:pt x="0" y="3078518"/>
                      <a:pt x="0" y="3009938"/>
                    </a:cubicBezTo>
                    <a:lnTo>
                      <a:pt x="0" y="124460"/>
                    </a:lnTo>
                    <a:cubicBezTo>
                      <a:pt x="0" y="55880"/>
                      <a:pt x="55880" y="0"/>
                      <a:pt x="124460" y="0"/>
                    </a:cubicBezTo>
                    <a:lnTo>
                      <a:pt x="4270737" y="0"/>
                    </a:lnTo>
                    <a:cubicBezTo>
                      <a:pt x="4339317" y="0"/>
                      <a:pt x="4395197" y="55880"/>
                      <a:pt x="4395197" y="124460"/>
                    </a:cubicBezTo>
                    <a:lnTo>
                      <a:pt x="4395197" y="3009938"/>
                    </a:lnTo>
                    <a:cubicBezTo>
                      <a:pt x="4395197" y="3078518"/>
                      <a:pt x="4339317" y="3134398"/>
                      <a:pt x="4270737" y="3134398"/>
                    </a:cubicBezTo>
                    <a:close/>
                  </a:path>
                </a:pathLst>
              </a:custGeom>
              <a:solidFill>
                <a:srgbClr val="EFBF6E"/>
              </a:solidFill>
            </p:spPr>
          </p:sp>
        </p:grpSp>
        <p:grpSp>
          <p:nvGrpSpPr>
            <p:cNvPr id="10" name="Group 10"/>
            <p:cNvGrpSpPr/>
            <p:nvPr/>
          </p:nvGrpSpPr>
          <p:grpSpPr>
            <a:xfrm>
              <a:off x="1087168" y="2947102"/>
              <a:ext cx="7495596" cy="4190882"/>
              <a:chOff x="0" y="0"/>
              <a:chExt cx="4083826" cy="2283319"/>
            </a:xfrm>
          </p:grpSpPr>
          <p:sp>
            <p:nvSpPr>
              <p:cNvPr id="11" name="Freeform 11"/>
              <p:cNvSpPr/>
              <p:nvPr/>
            </p:nvSpPr>
            <p:spPr>
              <a:xfrm>
                <a:off x="0" y="0"/>
                <a:ext cx="4083826" cy="2283319"/>
              </a:xfrm>
              <a:custGeom>
                <a:avLst/>
                <a:gdLst/>
                <a:ahLst/>
                <a:cxnLst/>
                <a:rect l="l" t="t" r="r" b="b"/>
                <a:pathLst>
                  <a:path w="4083826" h="2283319">
                    <a:moveTo>
                      <a:pt x="3959366" y="2283319"/>
                    </a:moveTo>
                    <a:lnTo>
                      <a:pt x="124460" y="2283319"/>
                    </a:lnTo>
                    <a:cubicBezTo>
                      <a:pt x="55880" y="2283319"/>
                      <a:pt x="0" y="2227439"/>
                      <a:pt x="0" y="2158859"/>
                    </a:cubicBezTo>
                    <a:lnTo>
                      <a:pt x="0" y="124460"/>
                    </a:lnTo>
                    <a:cubicBezTo>
                      <a:pt x="0" y="55880"/>
                      <a:pt x="55880" y="0"/>
                      <a:pt x="124460" y="0"/>
                    </a:cubicBezTo>
                    <a:lnTo>
                      <a:pt x="3959366" y="0"/>
                    </a:lnTo>
                    <a:cubicBezTo>
                      <a:pt x="4027946" y="0"/>
                      <a:pt x="4083826" y="55880"/>
                      <a:pt x="4083826" y="124460"/>
                    </a:cubicBezTo>
                    <a:lnTo>
                      <a:pt x="4083826" y="2158859"/>
                    </a:lnTo>
                    <a:cubicBezTo>
                      <a:pt x="4083826" y="2227439"/>
                      <a:pt x="4027946" y="2283319"/>
                      <a:pt x="3959366" y="2283319"/>
                    </a:cubicBezTo>
                    <a:close/>
                  </a:path>
                </a:pathLst>
              </a:custGeom>
              <a:solidFill>
                <a:srgbClr val="FAF9F5"/>
              </a:solidFill>
            </p:spPr>
          </p:sp>
        </p:grpSp>
        <p:grpSp>
          <p:nvGrpSpPr>
            <p:cNvPr id="12" name="Group 12"/>
            <p:cNvGrpSpPr/>
            <p:nvPr/>
          </p:nvGrpSpPr>
          <p:grpSpPr>
            <a:xfrm>
              <a:off x="1070543" y="1956502"/>
              <a:ext cx="7512221" cy="803358"/>
              <a:chOff x="0" y="0"/>
              <a:chExt cx="9009446" cy="963471"/>
            </a:xfrm>
          </p:grpSpPr>
          <p:sp>
            <p:nvSpPr>
              <p:cNvPr id="13" name="Freeform 13"/>
              <p:cNvSpPr/>
              <p:nvPr/>
            </p:nvSpPr>
            <p:spPr>
              <a:xfrm>
                <a:off x="0" y="0"/>
                <a:ext cx="9010717" cy="963471"/>
              </a:xfrm>
              <a:custGeom>
                <a:avLst/>
                <a:gdLst/>
                <a:ahLst/>
                <a:cxnLst/>
                <a:rect l="l" t="t" r="r" b="b"/>
                <a:pathLst>
                  <a:path w="9010717" h="963471">
                    <a:moveTo>
                      <a:pt x="8456996" y="963471"/>
                    </a:moveTo>
                    <a:lnTo>
                      <a:pt x="553720" y="963471"/>
                    </a:lnTo>
                    <a:cubicBezTo>
                      <a:pt x="247650" y="963471"/>
                      <a:pt x="0" y="747748"/>
                      <a:pt x="0" y="482275"/>
                    </a:cubicBezTo>
                    <a:cubicBezTo>
                      <a:pt x="0" y="215697"/>
                      <a:pt x="247650" y="0"/>
                      <a:pt x="553720" y="0"/>
                    </a:cubicBezTo>
                    <a:lnTo>
                      <a:pt x="8456996" y="0"/>
                    </a:lnTo>
                    <a:cubicBezTo>
                      <a:pt x="8763067" y="0"/>
                      <a:pt x="9010717" y="215697"/>
                      <a:pt x="9010717" y="482275"/>
                    </a:cubicBezTo>
                    <a:cubicBezTo>
                      <a:pt x="9009446" y="747748"/>
                      <a:pt x="8761796" y="963471"/>
                      <a:pt x="8456996" y="963471"/>
                    </a:cubicBezTo>
                    <a:close/>
                  </a:path>
                </a:pathLst>
              </a:custGeom>
              <a:solidFill>
                <a:srgbClr val="FAF9F5"/>
              </a:solidFill>
            </p:spPr>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665709" y="2120056"/>
              <a:ext cx="476250" cy="476250"/>
            </a:xfrm>
            <a:prstGeom prst="rect">
              <a:avLst/>
            </a:prstGeom>
          </p:spPr>
        </p:pic>
        <p:grpSp>
          <p:nvGrpSpPr>
            <p:cNvPr id="15" name="Group 15"/>
            <p:cNvGrpSpPr/>
            <p:nvPr/>
          </p:nvGrpSpPr>
          <p:grpSpPr>
            <a:xfrm>
              <a:off x="7524499" y="932585"/>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7" name="Group 17"/>
            <p:cNvGrpSpPr/>
            <p:nvPr/>
          </p:nvGrpSpPr>
          <p:grpSpPr>
            <a:xfrm>
              <a:off x="6867148" y="932585"/>
              <a:ext cx="400915" cy="400915"/>
              <a:chOff x="0" y="0"/>
              <a:chExt cx="660400" cy="660400"/>
            </a:xfrm>
          </p:grpSpPr>
          <p:sp>
            <p:nvSpPr>
              <p:cNvPr id="18" name="Freeform 1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9" name="Group 19"/>
            <p:cNvGrpSpPr/>
            <p:nvPr/>
          </p:nvGrpSpPr>
          <p:grpSpPr>
            <a:xfrm>
              <a:off x="8181849" y="932585"/>
              <a:ext cx="400915" cy="400915"/>
              <a:chOff x="0" y="0"/>
              <a:chExt cx="660400" cy="660400"/>
            </a:xfrm>
          </p:grpSpPr>
          <p:sp>
            <p:nvSpPr>
              <p:cNvPr id="20" name="Freeform 2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1" name="TextBox 21"/>
            <p:cNvSpPr txBox="1"/>
            <p:nvPr/>
          </p:nvSpPr>
          <p:spPr>
            <a:xfrm>
              <a:off x="1487218" y="2181381"/>
              <a:ext cx="2546561" cy="445828"/>
            </a:xfrm>
            <a:prstGeom prst="rect">
              <a:avLst/>
            </a:prstGeom>
          </p:spPr>
          <p:txBody>
            <a:bodyPr lIns="0" tIns="0" rIns="0" bIns="0" rtlCol="0" anchor="t">
              <a:spAutoFit/>
            </a:bodyPr>
            <a:lstStyle/>
            <a:p>
              <a:pPr>
                <a:lnSpc>
                  <a:spcPts val="3300"/>
                </a:lnSpc>
              </a:pP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2.</a:t>
              </a:r>
              <a:endParaRPr lang="en-US" sz="4400" b="1" dirty="0">
                <a:solidFill>
                  <a:srgbClr val="0070C0"/>
                </a:solidFill>
                <a:latin typeface="Arial" panose="020B0604020202020204" pitchFamily="34" charset="0"/>
                <a:cs typeface="Arial" panose="020B0604020202020204" pitchFamily="34" charset="0"/>
              </a:endParaRPr>
            </a:p>
          </p:txBody>
        </p:sp>
      </p:grpSp>
      <p:sp>
        <p:nvSpPr>
          <p:cNvPr id="32" name="TextBox 31"/>
          <p:cNvSpPr txBox="1"/>
          <p:nvPr/>
        </p:nvSpPr>
        <p:spPr>
          <a:xfrm>
            <a:off x="1449118" y="3312428"/>
            <a:ext cx="6692841" cy="3139321"/>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trình</a:t>
            </a:r>
            <a:r>
              <a:rPr lang="en-US" sz="4400" dirty="0" smtClean="0">
                <a:latin typeface="Arial" panose="020B0604020202020204" pitchFamily="34" charset="0"/>
                <a:cs typeface="Arial" panose="020B0604020202020204" pitchFamily="34" charset="0"/>
              </a:rPr>
              <a:t> Python in </a:t>
            </a:r>
            <a:r>
              <a:rPr lang="en-US" sz="4400" dirty="0" err="1" smtClean="0">
                <a:latin typeface="Arial" panose="020B0604020202020204" pitchFamily="34" charset="0"/>
                <a:cs typeface="Arial" panose="020B0604020202020204" pitchFamily="34" charset="0"/>
              </a:rPr>
              <a:t>ra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hình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bảng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phạm</a:t>
            </a:r>
            <a:r>
              <a:rPr lang="en-US" sz="4400" dirty="0" smtClean="0">
                <a:latin typeface="Arial" panose="020B0604020202020204" pitchFamily="34" charset="0"/>
                <a:cs typeface="Arial" panose="020B0604020202020204" pitchFamily="34" charset="0"/>
              </a:rPr>
              <a:t> vi 10.</a:t>
            </a:r>
            <a:endParaRPr lang="en-US" sz="4400" dirty="0">
              <a:latin typeface="Arial" panose="020B0604020202020204" pitchFamily="34" charset="0"/>
              <a:cs typeface="Arial" panose="020B0604020202020204" pitchFamily="34" charset="0"/>
            </a:endParaRPr>
          </a:p>
        </p:txBody>
      </p:sp>
      <p:grpSp>
        <p:nvGrpSpPr>
          <p:cNvPr id="39" name="Group 38"/>
          <p:cNvGrpSpPr/>
          <p:nvPr/>
        </p:nvGrpSpPr>
        <p:grpSpPr>
          <a:xfrm>
            <a:off x="9220200" y="1333500"/>
            <a:ext cx="8517605" cy="7848599"/>
            <a:chOff x="9220200" y="1333500"/>
            <a:chExt cx="8517605" cy="7848599"/>
          </a:xfrm>
        </p:grpSpPr>
        <p:grpSp>
          <p:nvGrpSpPr>
            <p:cNvPr id="35" name="Group 34"/>
            <p:cNvGrpSpPr/>
            <p:nvPr/>
          </p:nvGrpSpPr>
          <p:grpSpPr>
            <a:xfrm>
              <a:off x="9220200" y="1333500"/>
              <a:ext cx="8382001" cy="7848599"/>
              <a:chOff x="9220200" y="1333500"/>
              <a:chExt cx="8382001" cy="7848599"/>
            </a:xfrm>
          </p:grpSpPr>
          <p:grpSp>
            <p:nvGrpSpPr>
              <p:cNvPr id="3" name="Group 3"/>
              <p:cNvGrpSpPr/>
              <p:nvPr/>
            </p:nvGrpSpPr>
            <p:grpSpPr>
              <a:xfrm>
                <a:off x="9220200" y="1333500"/>
                <a:ext cx="8382001" cy="7848599"/>
                <a:chOff x="0" y="0"/>
                <a:chExt cx="3832983" cy="3454285"/>
              </a:xfrm>
            </p:grpSpPr>
            <p:sp>
              <p:nvSpPr>
                <p:cNvPr id="4" name="Freeform 4"/>
                <p:cNvSpPr/>
                <p:nvPr/>
              </p:nvSpPr>
              <p:spPr>
                <a:xfrm>
                  <a:off x="0" y="0"/>
                  <a:ext cx="3832983" cy="3454285"/>
                </a:xfrm>
                <a:custGeom>
                  <a:avLst/>
                  <a:gdLst/>
                  <a:ahLst/>
                  <a:cxnLst/>
                  <a:rect l="l" t="t" r="r" b="b"/>
                  <a:pathLst>
                    <a:path w="3763292" h="3694993">
                      <a:moveTo>
                        <a:pt x="3638832" y="3694993"/>
                      </a:moveTo>
                      <a:lnTo>
                        <a:pt x="124460" y="3694993"/>
                      </a:lnTo>
                      <a:cubicBezTo>
                        <a:pt x="55880" y="3694993"/>
                        <a:pt x="0" y="3639113"/>
                        <a:pt x="0" y="3570533"/>
                      </a:cubicBezTo>
                      <a:lnTo>
                        <a:pt x="0" y="124460"/>
                      </a:lnTo>
                      <a:cubicBezTo>
                        <a:pt x="0" y="55880"/>
                        <a:pt x="55880" y="0"/>
                        <a:pt x="124460" y="0"/>
                      </a:cubicBezTo>
                      <a:lnTo>
                        <a:pt x="3638832" y="0"/>
                      </a:lnTo>
                      <a:cubicBezTo>
                        <a:pt x="3707412" y="0"/>
                        <a:pt x="3763292" y="55880"/>
                        <a:pt x="3763292" y="124460"/>
                      </a:cubicBezTo>
                      <a:lnTo>
                        <a:pt x="3763292" y="3570533"/>
                      </a:lnTo>
                      <a:cubicBezTo>
                        <a:pt x="3763292" y="3639113"/>
                        <a:pt x="3707412" y="3694993"/>
                        <a:pt x="3638832" y="3694993"/>
                      </a:cubicBezTo>
                      <a:close/>
                    </a:path>
                  </a:pathLst>
                </a:custGeom>
                <a:solidFill>
                  <a:srgbClr val="FAF9F5"/>
                </a:solidFill>
              </p:spPr>
            </p:sp>
          </p:grpSp>
          <p:grpSp>
            <p:nvGrpSpPr>
              <p:cNvPr id="23" name="Group 23"/>
              <p:cNvGrpSpPr/>
              <p:nvPr/>
            </p:nvGrpSpPr>
            <p:grpSpPr>
              <a:xfrm>
                <a:off x="16333723" y="2015904"/>
                <a:ext cx="324784" cy="324784"/>
                <a:chOff x="-24878" y="448622"/>
                <a:chExt cx="660400" cy="660400"/>
              </a:xfrm>
            </p:grpSpPr>
            <p:sp>
              <p:nvSpPr>
                <p:cNvPr id="24" name="Freeform 24"/>
                <p:cNvSpPr/>
                <p:nvPr/>
              </p:nvSpPr>
              <p:spPr>
                <a:xfrm>
                  <a:off x="-24878" y="448622"/>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5" name="Group 25"/>
              <p:cNvGrpSpPr/>
              <p:nvPr/>
            </p:nvGrpSpPr>
            <p:grpSpPr>
              <a:xfrm>
                <a:off x="15771623" y="2015904"/>
                <a:ext cx="324784" cy="324784"/>
                <a:chOff x="-24878" y="448622"/>
                <a:chExt cx="660400" cy="660400"/>
              </a:xfrm>
            </p:grpSpPr>
            <p:sp>
              <p:nvSpPr>
                <p:cNvPr id="26" name="Freeform 26"/>
                <p:cNvSpPr/>
                <p:nvPr/>
              </p:nvSpPr>
              <p:spPr>
                <a:xfrm>
                  <a:off x="-24878" y="448622"/>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7" name="Group 27"/>
              <p:cNvGrpSpPr/>
              <p:nvPr/>
            </p:nvGrpSpPr>
            <p:grpSpPr>
              <a:xfrm>
                <a:off x="16895824" y="2015904"/>
                <a:ext cx="324784" cy="324784"/>
                <a:chOff x="-24878" y="448622"/>
                <a:chExt cx="660400" cy="660400"/>
              </a:xfrm>
            </p:grpSpPr>
            <p:sp>
              <p:nvSpPr>
                <p:cNvPr id="28" name="Freeform 28"/>
                <p:cNvSpPr/>
                <p:nvPr/>
              </p:nvSpPr>
              <p:spPr>
                <a:xfrm>
                  <a:off x="-24878" y="448622"/>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sp>
            <p:nvSpPr>
              <p:cNvPr id="33" name="Rectangle 32"/>
              <p:cNvSpPr/>
              <p:nvPr/>
            </p:nvSpPr>
            <p:spPr>
              <a:xfrm>
                <a:off x="9528904" y="1534477"/>
                <a:ext cx="5943079" cy="2123658"/>
              </a:xfrm>
              <a:prstGeom prst="rect">
                <a:avLst/>
              </a:prstGeom>
            </p:spPr>
            <p:txBody>
              <a:bodyPr wrap="square">
                <a:spAutoFit/>
              </a:bodyPr>
              <a:lstStyle/>
              <a:p>
                <a:pPr>
                  <a:lnSpc>
                    <a:spcPct val="150000"/>
                  </a:lnSpc>
                </a:pPr>
                <a:r>
                  <a:rPr lang="vi-VN" sz="4400" dirty="0">
                    <a:latin typeface="Arial" panose="020B0604020202020204" pitchFamily="34" charset="0"/>
                    <a:cs typeface="Arial" panose="020B0604020202020204" pitchFamily="34" charset="0"/>
                  </a:rPr>
                  <a:t>Ví dụ chương trình sau in ra bảng nhân 5:</a:t>
                </a:r>
                <a:endParaRPr lang="en-US" sz="4400" dirty="0">
                  <a:latin typeface="Arial" panose="020B0604020202020204" pitchFamily="34" charset="0"/>
                  <a:cs typeface="Arial" panose="020B0604020202020204" pitchFamily="34" charset="0"/>
                </a:endParaRPr>
              </a:p>
            </p:txBody>
          </p:sp>
        </p:grpSp>
        <p:sp>
          <p:nvSpPr>
            <p:cNvPr id="36" name="TextBox 35"/>
            <p:cNvSpPr txBox="1"/>
            <p:nvPr/>
          </p:nvSpPr>
          <p:spPr>
            <a:xfrm>
              <a:off x="9585723" y="3495258"/>
              <a:ext cx="8152082" cy="5170646"/>
            </a:xfrm>
            <a:prstGeom prst="rect">
              <a:avLst/>
            </a:prstGeom>
            <a:noFill/>
          </p:spPr>
          <p:txBody>
            <a:bodyPr wrap="square" rtlCol="0">
              <a:spAutoFit/>
            </a:bodyPr>
            <a:lstStyle/>
            <a:p>
              <a:pPr algn="just">
                <a:lnSpc>
                  <a:spcPct val="150000"/>
                </a:lnSpc>
              </a:pPr>
              <a:r>
                <a:rPr lang="fr-FR" sz="4400" b="1" dirty="0" err="1">
                  <a:solidFill>
                    <a:srgbClr val="FF0000"/>
                  </a:solidFill>
                  <a:latin typeface="Courier New" panose="02070309020205020404" pitchFamily="49" charset="0"/>
                  <a:cs typeface="Courier New" panose="02070309020205020404" pitchFamily="49" charset="0"/>
                </a:rPr>
                <a:t>print</a:t>
              </a:r>
              <a:r>
                <a:rPr lang="fr-FR" sz="4400" b="1" dirty="0">
                  <a:latin typeface="Courier New" panose="02070309020205020404" pitchFamily="49" charset="0"/>
                  <a:cs typeface="Courier New" panose="02070309020205020404" pitchFamily="49" charset="0"/>
                </a:rPr>
                <a:t>( </a:t>
              </a:r>
              <a:r>
                <a:rPr lang="fr-FR" sz="4400" b="1" dirty="0" smtClean="0">
                  <a:solidFill>
                    <a:srgbClr val="00B050"/>
                  </a:solidFill>
                  <a:latin typeface="Courier New" panose="02070309020205020404" pitchFamily="49" charset="0"/>
                  <a:cs typeface="Courier New" panose="02070309020205020404" pitchFamily="49" charset="0"/>
                </a:rPr>
                <a:t>"5 × 1 = "</a:t>
              </a:r>
              <a:r>
                <a:rPr lang="fr-FR" sz="4400" b="1" dirty="0" smtClean="0">
                  <a:latin typeface="Courier New" panose="02070309020205020404" pitchFamily="49" charset="0"/>
                  <a:cs typeface="Courier New" panose="02070309020205020404" pitchFamily="49" charset="0"/>
                </a:rPr>
                <a:t>,</a:t>
              </a:r>
              <a:r>
                <a:rPr lang="fr-FR" sz="4400" b="1" dirty="0" smtClean="0">
                  <a:solidFill>
                    <a:srgbClr val="00B050"/>
                  </a:solidFill>
                  <a:latin typeface="Courier New" panose="02070309020205020404" pitchFamily="49" charset="0"/>
                  <a:cs typeface="Courier New" panose="02070309020205020404" pitchFamily="49" charset="0"/>
                </a:rPr>
                <a:t> </a:t>
              </a:r>
              <a:r>
                <a:rPr lang="fr-FR" sz="4400" b="1" dirty="0">
                  <a:latin typeface="Courier New" panose="02070309020205020404" pitchFamily="49" charset="0"/>
                  <a:cs typeface="Courier New" panose="02070309020205020404" pitchFamily="49" charset="0"/>
                </a:rPr>
                <a:t>5*1</a:t>
              </a:r>
              <a:r>
                <a:rPr lang="fr-FR" sz="4400" b="1" dirty="0" smtClean="0">
                  <a:latin typeface="Courier New" panose="02070309020205020404" pitchFamily="49" charset="0"/>
                  <a:cs typeface="Courier New" panose="02070309020205020404" pitchFamily="49" charset="0"/>
                </a:rPr>
                <a:t>)</a:t>
              </a:r>
            </a:p>
            <a:p>
              <a:pPr algn="just">
                <a:lnSpc>
                  <a:spcPct val="150000"/>
                </a:lnSpc>
              </a:pPr>
              <a:r>
                <a:rPr lang="fr-FR" sz="4400" b="1" dirty="0" err="1">
                  <a:solidFill>
                    <a:srgbClr val="FF0000"/>
                  </a:solidFill>
                  <a:latin typeface="Courier New" panose="02070309020205020404" pitchFamily="49" charset="0"/>
                  <a:cs typeface="Courier New" panose="02070309020205020404" pitchFamily="49" charset="0"/>
                </a:rPr>
                <a:t>print</a:t>
              </a:r>
              <a:r>
                <a:rPr lang="fr-FR" sz="4400" b="1" dirty="0">
                  <a:latin typeface="Courier New" panose="02070309020205020404" pitchFamily="49" charset="0"/>
                  <a:cs typeface="Courier New" panose="02070309020205020404" pitchFamily="49" charset="0"/>
                </a:rPr>
                <a:t>( </a:t>
              </a:r>
              <a:r>
                <a:rPr lang="fr-FR" sz="4400" b="1" dirty="0">
                  <a:solidFill>
                    <a:srgbClr val="00B050"/>
                  </a:solidFill>
                  <a:latin typeface="Courier New" panose="02070309020205020404" pitchFamily="49" charset="0"/>
                  <a:cs typeface="Courier New" panose="02070309020205020404" pitchFamily="49" charset="0"/>
                </a:rPr>
                <a:t>"5 × </a:t>
              </a:r>
              <a:r>
                <a:rPr lang="fr-FR" sz="4400" b="1" dirty="0" smtClean="0">
                  <a:solidFill>
                    <a:srgbClr val="00B050"/>
                  </a:solidFill>
                  <a:latin typeface="Courier New" panose="02070309020205020404" pitchFamily="49" charset="0"/>
                  <a:cs typeface="Courier New" panose="02070309020205020404" pitchFamily="49" charset="0"/>
                </a:rPr>
                <a:t>2 </a:t>
              </a:r>
              <a:r>
                <a:rPr lang="fr-FR" sz="4400" b="1" dirty="0">
                  <a:solidFill>
                    <a:srgbClr val="00B050"/>
                  </a:solidFill>
                  <a:latin typeface="Courier New" panose="02070309020205020404" pitchFamily="49" charset="0"/>
                  <a:cs typeface="Courier New" panose="02070309020205020404" pitchFamily="49" charset="0"/>
                </a:rPr>
                <a:t>= "</a:t>
              </a:r>
              <a:r>
                <a:rPr lang="fr-FR" sz="4400" b="1" dirty="0">
                  <a:latin typeface="Courier New" panose="02070309020205020404" pitchFamily="49" charset="0"/>
                  <a:cs typeface="Courier New" panose="02070309020205020404" pitchFamily="49" charset="0"/>
                </a:rPr>
                <a:t>,</a:t>
              </a:r>
              <a:r>
                <a:rPr lang="fr-FR" sz="4400" b="1" dirty="0">
                  <a:solidFill>
                    <a:srgbClr val="00B050"/>
                  </a:solidFill>
                  <a:latin typeface="Courier New" panose="02070309020205020404" pitchFamily="49" charset="0"/>
                  <a:cs typeface="Courier New" panose="02070309020205020404" pitchFamily="49" charset="0"/>
                </a:rPr>
                <a:t> </a:t>
              </a:r>
              <a:r>
                <a:rPr lang="fr-FR" sz="4400" b="1" dirty="0" smtClean="0">
                  <a:latin typeface="Courier New" panose="02070309020205020404" pitchFamily="49" charset="0"/>
                  <a:cs typeface="Courier New" panose="02070309020205020404" pitchFamily="49" charset="0"/>
                </a:rPr>
                <a:t>5*2)</a:t>
              </a:r>
              <a:endParaRPr lang="fr-FR" sz="4400" b="1" dirty="0">
                <a:latin typeface="Courier New" panose="02070309020205020404" pitchFamily="49" charset="0"/>
                <a:cs typeface="Courier New" panose="02070309020205020404" pitchFamily="49" charset="0"/>
              </a:endParaRPr>
            </a:p>
            <a:p>
              <a:pPr algn="just">
                <a:lnSpc>
                  <a:spcPct val="150000"/>
                </a:lnSpc>
              </a:pPr>
              <a:r>
                <a:rPr lang="fr-FR" sz="4400" b="1" dirty="0" err="1">
                  <a:solidFill>
                    <a:srgbClr val="FF0000"/>
                  </a:solidFill>
                  <a:latin typeface="Courier New" panose="02070309020205020404" pitchFamily="49" charset="0"/>
                  <a:cs typeface="Courier New" panose="02070309020205020404" pitchFamily="49" charset="0"/>
                </a:rPr>
                <a:t>print</a:t>
              </a:r>
              <a:r>
                <a:rPr lang="fr-FR" sz="4400" b="1" dirty="0">
                  <a:latin typeface="Courier New" panose="02070309020205020404" pitchFamily="49" charset="0"/>
                  <a:cs typeface="Courier New" panose="02070309020205020404" pitchFamily="49" charset="0"/>
                </a:rPr>
                <a:t>( </a:t>
              </a:r>
              <a:r>
                <a:rPr lang="fr-FR" sz="4400" b="1" dirty="0">
                  <a:solidFill>
                    <a:srgbClr val="00B050"/>
                  </a:solidFill>
                  <a:latin typeface="Courier New" panose="02070309020205020404" pitchFamily="49" charset="0"/>
                  <a:cs typeface="Courier New" panose="02070309020205020404" pitchFamily="49" charset="0"/>
                </a:rPr>
                <a:t>"5 × </a:t>
              </a:r>
              <a:r>
                <a:rPr lang="fr-FR" sz="4400" b="1" dirty="0" smtClean="0">
                  <a:solidFill>
                    <a:srgbClr val="00B050"/>
                  </a:solidFill>
                  <a:latin typeface="Courier New" panose="02070309020205020404" pitchFamily="49" charset="0"/>
                  <a:cs typeface="Courier New" panose="02070309020205020404" pitchFamily="49" charset="0"/>
                </a:rPr>
                <a:t>3 </a:t>
              </a:r>
              <a:r>
                <a:rPr lang="fr-FR" sz="4400" b="1" dirty="0">
                  <a:solidFill>
                    <a:srgbClr val="00B050"/>
                  </a:solidFill>
                  <a:latin typeface="Courier New" panose="02070309020205020404" pitchFamily="49" charset="0"/>
                  <a:cs typeface="Courier New" panose="02070309020205020404" pitchFamily="49" charset="0"/>
                </a:rPr>
                <a:t>= "</a:t>
              </a:r>
              <a:r>
                <a:rPr lang="fr-FR" sz="4400" b="1" dirty="0">
                  <a:latin typeface="Courier New" panose="02070309020205020404" pitchFamily="49" charset="0"/>
                  <a:cs typeface="Courier New" panose="02070309020205020404" pitchFamily="49" charset="0"/>
                </a:rPr>
                <a:t>,</a:t>
              </a:r>
              <a:r>
                <a:rPr lang="fr-FR" sz="4400" b="1" dirty="0">
                  <a:solidFill>
                    <a:srgbClr val="00B050"/>
                  </a:solidFill>
                  <a:latin typeface="Courier New" panose="02070309020205020404" pitchFamily="49" charset="0"/>
                  <a:cs typeface="Courier New" panose="02070309020205020404" pitchFamily="49" charset="0"/>
                </a:rPr>
                <a:t> </a:t>
              </a:r>
              <a:r>
                <a:rPr lang="fr-FR" sz="4400" b="1" dirty="0" smtClean="0">
                  <a:latin typeface="Courier New" panose="02070309020205020404" pitchFamily="49" charset="0"/>
                  <a:cs typeface="Courier New" panose="02070309020205020404" pitchFamily="49" charset="0"/>
                </a:rPr>
                <a:t>5*3)</a:t>
              </a:r>
              <a:endParaRPr lang="fr-FR" sz="4400" b="1" dirty="0">
                <a:latin typeface="Courier New" panose="02070309020205020404" pitchFamily="49" charset="0"/>
                <a:cs typeface="Courier New" panose="02070309020205020404" pitchFamily="49" charset="0"/>
              </a:endParaRPr>
            </a:p>
            <a:p>
              <a:pPr algn="just">
                <a:lnSpc>
                  <a:spcPct val="150000"/>
                </a:lnSpc>
              </a:pPr>
              <a:r>
                <a:rPr lang="fr-FR" sz="4400" b="1" dirty="0" err="1">
                  <a:solidFill>
                    <a:srgbClr val="FF0000"/>
                  </a:solidFill>
                  <a:latin typeface="Courier New" panose="02070309020205020404" pitchFamily="49" charset="0"/>
                  <a:cs typeface="Courier New" panose="02070309020205020404" pitchFamily="49" charset="0"/>
                </a:rPr>
                <a:t>print</a:t>
              </a:r>
              <a:r>
                <a:rPr lang="fr-FR" sz="4400" b="1" dirty="0">
                  <a:latin typeface="Courier New" panose="02070309020205020404" pitchFamily="49" charset="0"/>
                  <a:cs typeface="Courier New" panose="02070309020205020404" pitchFamily="49" charset="0"/>
                </a:rPr>
                <a:t>( </a:t>
              </a:r>
              <a:r>
                <a:rPr lang="fr-FR" sz="4400" b="1" dirty="0">
                  <a:solidFill>
                    <a:srgbClr val="00B050"/>
                  </a:solidFill>
                  <a:latin typeface="Courier New" panose="02070309020205020404" pitchFamily="49" charset="0"/>
                  <a:cs typeface="Courier New" panose="02070309020205020404" pitchFamily="49" charset="0"/>
                </a:rPr>
                <a:t>"5 × </a:t>
              </a:r>
              <a:r>
                <a:rPr lang="fr-FR" sz="4400" b="1" dirty="0" smtClean="0">
                  <a:solidFill>
                    <a:srgbClr val="00B050"/>
                  </a:solidFill>
                  <a:latin typeface="Courier New" panose="02070309020205020404" pitchFamily="49" charset="0"/>
                  <a:cs typeface="Courier New" panose="02070309020205020404" pitchFamily="49" charset="0"/>
                </a:rPr>
                <a:t>4 </a:t>
              </a:r>
              <a:r>
                <a:rPr lang="fr-FR" sz="4400" b="1" dirty="0">
                  <a:solidFill>
                    <a:srgbClr val="00B050"/>
                  </a:solidFill>
                  <a:latin typeface="Courier New" panose="02070309020205020404" pitchFamily="49" charset="0"/>
                  <a:cs typeface="Courier New" panose="02070309020205020404" pitchFamily="49" charset="0"/>
                </a:rPr>
                <a:t>= "</a:t>
              </a:r>
              <a:r>
                <a:rPr lang="fr-FR" sz="4400" b="1" dirty="0">
                  <a:latin typeface="Courier New" panose="02070309020205020404" pitchFamily="49" charset="0"/>
                  <a:cs typeface="Courier New" panose="02070309020205020404" pitchFamily="49" charset="0"/>
                </a:rPr>
                <a:t>,</a:t>
              </a:r>
              <a:r>
                <a:rPr lang="fr-FR" sz="4400" b="1" dirty="0">
                  <a:solidFill>
                    <a:srgbClr val="00B050"/>
                  </a:solidFill>
                  <a:latin typeface="Courier New" panose="02070309020205020404" pitchFamily="49" charset="0"/>
                  <a:cs typeface="Courier New" panose="02070309020205020404" pitchFamily="49" charset="0"/>
                </a:rPr>
                <a:t> </a:t>
              </a:r>
              <a:r>
                <a:rPr lang="fr-FR" sz="4400" b="1" dirty="0" smtClean="0">
                  <a:latin typeface="Courier New" panose="02070309020205020404" pitchFamily="49" charset="0"/>
                  <a:cs typeface="Courier New" panose="02070309020205020404" pitchFamily="49" charset="0"/>
                </a:rPr>
                <a:t>5*4)</a:t>
              </a:r>
              <a:endParaRPr lang="fr-FR" sz="4400" b="1" dirty="0">
                <a:latin typeface="Courier New" panose="02070309020205020404" pitchFamily="49" charset="0"/>
                <a:cs typeface="Courier New" panose="02070309020205020404" pitchFamily="49" charset="0"/>
              </a:endParaRPr>
            </a:p>
            <a:p>
              <a:pPr algn="just">
                <a:lnSpc>
                  <a:spcPct val="150000"/>
                </a:lnSpc>
              </a:pPr>
              <a:r>
                <a:rPr lang="fr-FR" sz="4400" b="1" dirty="0" err="1">
                  <a:solidFill>
                    <a:srgbClr val="FF0000"/>
                  </a:solidFill>
                  <a:latin typeface="Courier New" panose="02070309020205020404" pitchFamily="49" charset="0"/>
                  <a:cs typeface="Courier New" panose="02070309020205020404" pitchFamily="49" charset="0"/>
                </a:rPr>
                <a:t>print</a:t>
              </a:r>
              <a:r>
                <a:rPr lang="fr-FR" sz="4400" b="1" dirty="0">
                  <a:latin typeface="Courier New" panose="02070309020205020404" pitchFamily="49" charset="0"/>
                  <a:cs typeface="Courier New" panose="02070309020205020404" pitchFamily="49" charset="0"/>
                </a:rPr>
                <a:t>( </a:t>
              </a:r>
              <a:r>
                <a:rPr lang="fr-FR" sz="4400" b="1" dirty="0">
                  <a:solidFill>
                    <a:srgbClr val="00B050"/>
                  </a:solidFill>
                  <a:latin typeface="Courier New" panose="02070309020205020404" pitchFamily="49" charset="0"/>
                  <a:cs typeface="Courier New" panose="02070309020205020404" pitchFamily="49" charset="0"/>
                </a:rPr>
                <a:t>"5 × </a:t>
              </a:r>
              <a:r>
                <a:rPr lang="fr-FR" sz="4400" b="1" dirty="0" smtClean="0">
                  <a:solidFill>
                    <a:srgbClr val="00B050"/>
                  </a:solidFill>
                  <a:latin typeface="Courier New" panose="02070309020205020404" pitchFamily="49" charset="0"/>
                  <a:cs typeface="Courier New" panose="02070309020205020404" pitchFamily="49" charset="0"/>
                </a:rPr>
                <a:t>5 </a:t>
              </a:r>
              <a:r>
                <a:rPr lang="fr-FR" sz="4400" b="1" dirty="0">
                  <a:solidFill>
                    <a:srgbClr val="00B050"/>
                  </a:solidFill>
                  <a:latin typeface="Courier New" panose="02070309020205020404" pitchFamily="49" charset="0"/>
                  <a:cs typeface="Courier New" panose="02070309020205020404" pitchFamily="49" charset="0"/>
                </a:rPr>
                <a:t>= "</a:t>
              </a:r>
              <a:r>
                <a:rPr lang="fr-FR" sz="4400" b="1" dirty="0">
                  <a:latin typeface="Courier New" panose="02070309020205020404" pitchFamily="49" charset="0"/>
                  <a:cs typeface="Courier New" panose="02070309020205020404" pitchFamily="49" charset="0"/>
                </a:rPr>
                <a:t>,</a:t>
              </a:r>
              <a:r>
                <a:rPr lang="fr-FR" sz="4400" b="1" dirty="0">
                  <a:solidFill>
                    <a:srgbClr val="00B050"/>
                  </a:solidFill>
                  <a:latin typeface="Courier New" panose="02070309020205020404" pitchFamily="49" charset="0"/>
                  <a:cs typeface="Courier New" panose="02070309020205020404" pitchFamily="49" charset="0"/>
                </a:rPr>
                <a:t> </a:t>
              </a:r>
              <a:r>
                <a:rPr lang="fr-FR" sz="4400" b="1" dirty="0" smtClean="0">
                  <a:latin typeface="Courier New" panose="02070309020205020404" pitchFamily="49" charset="0"/>
                  <a:cs typeface="Courier New" panose="02070309020205020404" pitchFamily="49" charset="0"/>
                </a:rPr>
                <a:t>5*5)</a:t>
              </a:r>
              <a:endParaRPr lang="fr-FR" sz="4400" b="1" dirty="0">
                <a:latin typeface="Courier New" panose="02070309020205020404" pitchFamily="49" charset="0"/>
                <a:cs typeface="Courier New" panose="02070309020205020404" pitchFamily="49" charset="0"/>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sp>
        <p:nvSpPr>
          <p:cNvPr id="54" name="TextBox 53"/>
          <p:cNvSpPr txBox="1"/>
          <p:nvPr/>
        </p:nvSpPr>
        <p:spPr>
          <a:xfrm>
            <a:off x="4800600" y="800100"/>
            <a:ext cx="9182100" cy="1107996"/>
          </a:xfrm>
          <a:prstGeom prst="rect">
            <a:avLst/>
          </a:prstGeom>
          <a:noFill/>
        </p:spPr>
        <p:txBody>
          <a:bodyPr wrap="square" rtlCol="0">
            <a:spAutoFit/>
          </a:bodyPr>
          <a:lstStyle/>
          <a:p>
            <a:pPr algn="ctr"/>
            <a:r>
              <a:rPr lang="en-US" sz="6600" b="1" dirty="0" smtClean="0">
                <a:solidFill>
                  <a:schemeClr val="tx2">
                    <a:lumMod val="75000"/>
                  </a:schemeClr>
                </a:solidFill>
                <a:latin typeface="Arial" panose="020B0604020202020204" pitchFamily="34" charset="0"/>
                <a:cs typeface="Arial" panose="020B0604020202020204" pitchFamily="34" charset="0"/>
              </a:rPr>
              <a:t>HƯỚNG DẪN VỀ NHÀ</a:t>
            </a:r>
            <a:endParaRPr lang="en-US" sz="6600" b="1" dirty="0">
              <a:solidFill>
                <a:schemeClr val="tx2">
                  <a:lumMod val="75000"/>
                </a:schemeClr>
              </a:solidFill>
              <a:latin typeface="Arial" panose="020B0604020202020204" pitchFamily="34" charset="0"/>
              <a:cs typeface="Arial" panose="020B0604020202020204" pitchFamily="34" charset="0"/>
            </a:endParaRPr>
          </a:p>
        </p:txBody>
      </p:sp>
      <p:pic>
        <p:nvPicPr>
          <p:cNvPr id="61" name="Picture 2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3639800" y="2016360"/>
            <a:ext cx="3514783" cy="8478642"/>
          </a:xfrm>
          <a:prstGeom prst="rect">
            <a:avLst/>
          </a:prstGeom>
        </p:spPr>
      </p:pic>
      <p:grpSp>
        <p:nvGrpSpPr>
          <p:cNvPr id="63" name="Group 62"/>
          <p:cNvGrpSpPr/>
          <p:nvPr/>
        </p:nvGrpSpPr>
        <p:grpSpPr>
          <a:xfrm>
            <a:off x="1790700" y="2446844"/>
            <a:ext cx="10058400" cy="2286000"/>
            <a:chOff x="1600200" y="2476500"/>
            <a:chExt cx="10058400" cy="2286000"/>
          </a:xfrm>
        </p:grpSpPr>
        <p:sp>
          <p:nvSpPr>
            <p:cNvPr id="53" name="Rounded Rectangle 52"/>
            <p:cNvSpPr/>
            <p:nvPr/>
          </p:nvSpPr>
          <p:spPr>
            <a:xfrm>
              <a:off x="1600200" y="2476500"/>
              <a:ext cx="10058400" cy="2286000"/>
            </a:xfrm>
            <a:prstGeom prst="roundRect">
              <a:avLst>
                <a:gd name="adj" fmla="val 1344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30"/>
            <p:cNvGrpSpPr/>
            <p:nvPr/>
          </p:nvGrpSpPr>
          <p:grpSpPr>
            <a:xfrm>
              <a:off x="10363200" y="2698204"/>
              <a:ext cx="324784" cy="324784"/>
              <a:chOff x="0" y="0"/>
              <a:chExt cx="660400" cy="660400"/>
            </a:xfrm>
          </p:grpSpPr>
          <p:sp>
            <p:nvSpPr>
              <p:cNvPr id="56"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57" name="Group 32"/>
            <p:cNvGrpSpPr/>
            <p:nvPr/>
          </p:nvGrpSpPr>
          <p:grpSpPr>
            <a:xfrm>
              <a:off x="9801099" y="2698204"/>
              <a:ext cx="324784" cy="324784"/>
              <a:chOff x="0" y="0"/>
              <a:chExt cx="660400" cy="660400"/>
            </a:xfrm>
          </p:grpSpPr>
          <p:sp>
            <p:nvSpPr>
              <p:cNvPr id="58"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59" name="Group 34"/>
            <p:cNvGrpSpPr/>
            <p:nvPr/>
          </p:nvGrpSpPr>
          <p:grpSpPr>
            <a:xfrm>
              <a:off x="10925300" y="2698204"/>
              <a:ext cx="324784" cy="324784"/>
              <a:chOff x="0" y="0"/>
              <a:chExt cx="660400" cy="660400"/>
            </a:xfrm>
          </p:grpSpPr>
          <p:sp>
            <p:nvSpPr>
              <p:cNvPr id="60"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62" name="TextBox 61"/>
            <p:cNvSpPr txBox="1"/>
            <p:nvPr/>
          </p:nvSpPr>
          <p:spPr>
            <a:xfrm>
              <a:off x="2580808" y="3244692"/>
              <a:ext cx="8097184"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grpSp>
        <p:nvGrpSpPr>
          <p:cNvPr id="64" name="Group 63"/>
          <p:cNvGrpSpPr/>
          <p:nvPr/>
        </p:nvGrpSpPr>
        <p:grpSpPr>
          <a:xfrm>
            <a:off x="1790700" y="4954548"/>
            <a:ext cx="10058400" cy="2286000"/>
            <a:chOff x="1600200" y="2476500"/>
            <a:chExt cx="10058400" cy="2286000"/>
          </a:xfrm>
        </p:grpSpPr>
        <p:sp>
          <p:nvSpPr>
            <p:cNvPr id="65" name="Rounded Rectangle 64"/>
            <p:cNvSpPr/>
            <p:nvPr/>
          </p:nvSpPr>
          <p:spPr>
            <a:xfrm>
              <a:off x="1600200" y="2476500"/>
              <a:ext cx="10058400" cy="2286000"/>
            </a:xfrm>
            <a:prstGeom prst="roundRect">
              <a:avLst>
                <a:gd name="adj" fmla="val 1344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30"/>
            <p:cNvGrpSpPr/>
            <p:nvPr/>
          </p:nvGrpSpPr>
          <p:grpSpPr>
            <a:xfrm>
              <a:off x="10363200" y="2698204"/>
              <a:ext cx="324784" cy="324784"/>
              <a:chOff x="0" y="0"/>
              <a:chExt cx="660400" cy="660400"/>
            </a:xfrm>
          </p:grpSpPr>
          <p:sp>
            <p:nvSpPr>
              <p:cNvPr id="72"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67" name="Group 32"/>
            <p:cNvGrpSpPr/>
            <p:nvPr/>
          </p:nvGrpSpPr>
          <p:grpSpPr>
            <a:xfrm>
              <a:off x="9801099" y="2698204"/>
              <a:ext cx="324784" cy="324784"/>
              <a:chOff x="0" y="0"/>
              <a:chExt cx="660400" cy="660400"/>
            </a:xfrm>
          </p:grpSpPr>
          <p:sp>
            <p:nvSpPr>
              <p:cNvPr id="71"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68" name="Group 34"/>
            <p:cNvGrpSpPr/>
            <p:nvPr/>
          </p:nvGrpSpPr>
          <p:grpSpPr>
            <a:xfrm>
              <a:off x="10925300" y="2698204"/>
              <a:ext cx="324784" cy="324784"/>
              <a:chOff x="0" y="0"/>
              <a:chExt cx="660400" cy="660400"/>
            </a:xfrm>
          </p:grpSpPr>
          <p:sp>
            <p:nvSpPr>
              <p:cNvPr id="70"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69" name="TextBox 68"/>
            <p:cNvSpPr txBox="1"/>
            <p:nvPr/>
          </p:nvSpPr>
          <p:spPr>
            <a:xfrm>
              <a:off x="2580808" y="3244692"/>
              <a:ext cx="8097184" cy="769441"/>
            </a:xfrm>
            <a:prstGeom prst="rect">
              <a:avLst/>
            </a:prstGeom>
            <a:noFill/>
          </p:spPr>
          <p:txBody>
            <a:bodyPr wrap="square" rtlCol="0">
              <a:spAutoFit/>
            </a:bodyPr>
            <a:lstStyle/>
            <a:p>
              <a:pPr algn="just"/>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grpSp>
        <p:nvGrpSpPr>
          <p:cNvPr id="73" name="Group 72"/>
          <p:cNvGrpSpPr/>
          <p:nvPr/>
        </p:nvGrpSpPr>
        <p:grpSpPr>
          <a:xfrm>
            <a:off x="1790700" y="7462252"/>
            <a:ext cx="10058400" cy="2286000"/>
            <a:chOff x="1600200" y="2476500"/>
            <a:chExt cx="10058400" cy="2286000"/>
          </a:xfrm>
        </p:grpSpPr>
        <p:sp>
          <p:nvSpPr>
            <p:cNvPr id="74" name="Rounded Rectangle 73"/>
            <p:cNvSpPr/>
            <p:nvPr/>
          </p:nvSpPr>
          <p:spPr>
            <a:xfrm>
              <a:off x="1600200" y="2476500"/>
              <a:ext cx="10058400" cy="2286000"/>
            </a:xfrm>
            <a:prstGeom prst="roundRect">
              <a:avLst>
                <a:gd name="adj" fmla="val 1344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30"/>
            <p:cNvGrpSpPr/>
            <p:nvPr/>
          </p:nvGrpSpPr>
          <p:grpSpPr>
            <a:xfrm>
              <a:off x="10363200" y="2596432"/>
              <a:ext cx="324784" cy="324784"/>
              <a:chOff x="0" y="-206938"/>
              <a:chExt cx="660400" cy="660400"/>
            </a:xfrm>
          </p:grpSpPr>
          <p:sp>
            <p:nvSpPr>
              <p:cNvPr id="81" name="Freeform 31"/>
              <p:cNvSpPr/>
              <p:nvPr/>
            </p:nvSpPr>
            <p:spPr>
              <a:xfrm>
                <a:off x="0" y="-206938"/>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76" name="Group 32"/>
            <p:cNvGrpSpPr/>
            <p:nvPr/>
          </p:nvGrpSpPr>
          <p:grpSpPr>
            <a:xfrm>
              <a:off x="9801099" y="2596432"/>
              <a:ext cx="324784" cy="324784"/>
              <a:chOff x="0" y="-206938"/>
              <a:chExt cx="660400" cy="660400"/>
            </a:xfrm>
          </p:grpSpPr>
          <p:sp>
            <p:nvSpPr>
              <p:cNvPr id="80" name="Freeform 33"/>
              <p:cNvSpPr/>
              <p:nvPr/>
            </p:nvSpPr>
            <p:spPr>
              <a:xfrm>
                <a:off x="0" y="-206938"/>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77" name="Group 34"/>
            <p:cNvGrpSpPr/>
            <p:nvPr/>
          </p:nvGrpSpPr>
          <p:grpSpPr>
            <a:xfrm>
              <a:off x="10925300" y="2596432"/>
              <a:ext cx="324784" cy="324784"/>
              <a:chOff x="0" y="-206938"/>
              <a:chExt cx="660400" cy="660400"/>
            </a:xfrm>
          </p:grpSpPr>
          <p:sp>
            <p:nvSpPr>
              <p:cNvPr id="79" name="Freeform 35"/>
              <p:cNvSpPr/>
              <p:nvPr/>
            </p:nvSpPr>
            <p:spPr>
              <a:xfrm>
                <a:off x="0" y="-206938"/>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78" name="TextBox 77"/>
            <p:cNvSpPr txBox="1"/>
            <p:nvPr/>
          </p:nvSpPr>
          <p:spPr>
            <a:xfrm>
              <a:off x="2580808" y="2860596"/>
              <a:ext cx="8344492" cy="1761188"/>
            </a:xfrm>
            <a:prstGeom prst="rect">
              <a:avLst/>
            </a:prstGeom>
            <a:noFill/>
          </p:spPr>
          <p:txBody>
            <a:bodyPr wrap="square" rtlCol="0">
              <a:spAutoFit/>
            </a:bodyPr>
            <a:lstStyle/>
            <a:p>
              <a:pPr algn="just">
                <a:lnSpc>
                  <a:spcPct val="13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trước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i="1" dirty="0" err="1" smtClean="0">
                  <a:latin typeface="Arial" panose="020B0604020202020204" pitchFamily="34" charset="0"/>
                  <a:cs typeface="Arial" panose="020B0604020202020204" pitchFamily="34" charset="0"/>
                </a:rPr>
                <a:t>Bài</a:t>
              </a:r>
              <a:r>
                <a:rPr lang="en-US" sz="4400" b="1" i="1" dirty="0" smtClean="0">
                  <a:latin typeface="Arial" panose="020B0604020202020204" pitchFamily="34" charset="0"/>
                  <a:cs typeface="Arial" panose="020B0604020202020204" pitchFamily="34" charset="0"/>
                </a:rPr>
                <a:t> 17</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cs typeface="Arial" panose="020B0604020202020204" pitchFamily="34" charset="0"/>
                </a:rPr>
                <a:t>Biến</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cs typeface="Arial" panose="020B0604020202020204" pitchFamily="34" charset="0"/>
                </a:rPr>
                <a:t>và</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cs typeface="Arial" panose="020B0604020202020204" pitchFamily="34" charset="0"/>
                </a:rPr>
                <a:t>lệnh</a:t>
              </a:r>
              <a:r>
                <a:rPr lang="en-US" sz="4400" i="1" dirty="0" smtClean="0">
                  <a:latin typeface="Arial" panose="020B0604020202020204" pitchFamily="34" charset="0"/>
                  <a:cs typeface="Arial" panose="020B0604020202020204" pitchFamily="34" charset="0"/>
                </a:rPr>
                <a:t> </a:t>
              </a:r>
              <a:r>
                <a:rPr lang="en-US" sz="4400" i="1" dirty="0" err="1" smtClean="0">
                  <a:latin typeface="Arial" panose="020B0604020202020204" pitchFamily="34" charset="0"/>
                  <a:cs typeface="Arial" panose="020B0604020202020204" pitchFamily="34" charset="0"/>
                </a:rPr>
                <a:t>gán</a:t>
              </a:r>
              <a:endParaRPr lang="en-US" sz="4400"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277965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up)">
                                      <p:cBhvr>
                                        <p:cTn id="8" dur="500"/>
                                        <p:tgtEl>
                                          <p:spTgt spid="63"/>
                                        </p:tgtEl>
                                      </p:cBhvr>
                                    </p:animEffect>
                                  </p:childTnLst>
                                </p:cTn>
                              </p:par>
                              <p:par>
                                <p:cTn id="9" presetID="12" presetClass="entr" presetSubtype="4"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p:tgtEl>
                                          <p:spTgt spid="64"/>
                                        </p:tgtEl>
                                        <p:attrNameLst>
                                          <p:attrName>ppt_y</p:attrName>
                                        </p:attrNameLst>
                                      </p:cBhvr>
                                      <p:tavLst>
                                        <p:tav tm="0">
                                          <p:val>
                                            <p:strVal val="#ppt_y+#ppt_h*1.125000"/>
                                          </p:val>
                                        </p:tav>
                                        <p:tav tm="100000">
                                          <p:val>
                                            <p:strVal val="#ppt_y"/>
                                          </p:val>
                                        </p:tav>
                                      </p:tavLst>
                                    </p:anim>
                                    <p:animEffect transition="in" filter="wipe(up)">
                                      <p:cBhvr>
                                        <p:cTn id="12" dur="500"/>
                                        <p:tgtEl>
                                          <p:spTgt spid="64"/>
                                        </p:tgtEl>
                                      </p:cBhvr>
                                    </p:animEffect>
                                  </p:childTnLst>
                                </p:cTn>
                              </p:par>
                              <p:par>
                                <p:cTn id="13" presetID="1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p:tgtEl>
                                          <p:spTgt spid="73"/>
                                        </p:tgtEl>
                                        <p:attrNameLst>
                                          <p:attrName>ppt_y</p:attrName>
                                        </p:attrNameLst>
                                      </p:cBhvr>
                                      <p:tavLst>
                                        <p:tav tm="0">
                                          <p:val>
                                            <p:strVal val="#ppt_y+#ppt_h*1.125000"/>
                                          </p:val>
                                        </p:tav>
                                        <p:tav tm="100000">
                                          <p:val>
                                            <p:strVal val="#ppt_y"/>
                                          </p:val>
                                        </p:tav>
                                      </p:tavLst>
                                    </p:anim>
                                    <p:animEffect transition="in" filter="wipe(up)">
                                      <p:cBhvr>
                                        <p:cTn id="1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09890">
            <a:off x="11799315" y="2881071"/>
            <a:ext cx="6622313" cy="480117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326470" y="1489157"/>
            <a:ext cx="3975926" cy="411480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704848" y="2538618"/>
            <a:ext cx="5887880" cy="7009381"/>
          </a:xfrm>
          <a:prstGeom prst="rect">
            <a:avLst/>
          </a:prstGeom>
        </p:spPr>
      </p:pic>
      <p:grpSp>
        <p:nvGrpSpPr>
          <p:cNvPr id="6" name="Group 6"/>
          <p:cNvGrpSpPr/>
          <p:nvPr/>
        </p:nvGrpSpPr>
        <p:grpSpPr>
          <a:xfrm>
            <a:off x="1238250" y="571618"/>
            <a:ext cx="10791050" cy="9143765"/>
            <a:chOff x="0" y="0"/>
            <a:chExt cx="4498987" cy="4981798"/>
          </a:xfrm>
        </p:grpSpPr>
        <p:sp>
          <p:nvSpPr>
            <p:cNvPr id="7" name="Freeform 7"/>
            <p:cNvSpPr/>
            <p:nvPr/>
          </p:nvSpPr>
          <p:spPr>
            <a:xfrm>
              <a:off x="0" y="0"/>
              <a:ext cx="4498987" cy="4981798"/>
            </a:xfrm>
            <a:custGeom>
              <a:avLst/>
              <a:gdLst/>
              <a:ahLst/>
              <a:cxnLst/>
              <a:rect l="l" t="t" r="r" b="b"/>
              <a:pathLst>
                <a:path w="4498987" h="4981798">
                  <a:moveTo>
                    <a:pt x="4374527" y="4981798"/>
                  </a:moveTo>
                  <a:lnTo>
                    <a:pt x="124460" y="4981798"/>
                  </a:lnTo>
                  <a:cubicBezTo>
                    <a:pt x="55880" y="4981798"/>
                    <a:pt x="0" y="4925918"/>
                    <a:pt x="0" y="4857338"/>
                  </a:cubicBezTo>
                  <a:lnTo>
                    <a:pt x="0" y="124460"/>
                  </a:lnTo>
                  <a:cubicBezTo>
                    <a:pt x="0" y="55880"/>
                    <a:pt x="55880" y="0"/>
                    <a:pt x="124460" y="0"/>
                  </a:cubicBezTo>
                  <a:lnTo>
                    <a:pt x="4374527" y="0"/>
                  </a:lnTo>
                  <a:cubicBezTo>
                    <a:pt x="4443107" y="0"/>
                    <a:pt x="4498987" y="55880"/>
                    <a:pt x="4498987" y="124460"/>
                  </a:cubicBezTo>
                  <a:lnTo>
                    <a:pt x="4498987" y="4857338"/>
                  </a:lnTo>
                  <a:cubicBezTo>
                    <a:pt x="4498987" y="4925918"/>
                    <a:pt x="4443107" y="4981798"/>
                    <a:pt x="4374527" y="4981798"/>
                  </a:cubicBezTo>
                  <a:close/>
                </a:path>
              </a:pathLst>
            </a:custGeom>
            <a:solidFill>
              <a:srgbClr val="FAF9F5"/>
            </a:solidFill>
          </p:spPr>
        </p:sp>
      </p:grpSp>
      <p:grpSp>
        <p:nvGrpSpPr>
          <p:cNvPr id="8" name="Group 8"/>
          <p:cNvGrpSpPr/>
          <p:nvPr/>
        </p:nvGrpSpPr>
        <p:grpSpPr>
          <a:xfrm>
            <a:off x="1333500" y="1657232"/>
            <a:ext cx="10542104" cy="7962900"/>
            <a:chOff x="0" y="0"/>
            <a:chExt cx="4395197" cy="4338427"/>
          </a:xfrm>
        </p:grpSpPr>
        <p:sp>
          <p:nvSpPr>
            <p:cNvPr id="9" name="Freeform 9"/>
            <p:cNvSpPr/>
            <p:nvPr/>
          </p:nvSpPr>
          <p:spPr>
            <a:xfrm>
              <a:off x="0" y="0"/>
              <a:ext cx="4395197" cy="4338427"/>
            </a:xfrm>
            <a:custGeom>
              <a:avLst/>
              <a:gdLst/>
              <a:ahLst/>
              <a:cxnLst/>
              <a:rect l="l" t="t" r="r" b="b"/>
              <a:pathLst>
                <a:path w="4395197" h="4338427">
                  <a:moveTo>
                    <a:pt x="4270737" y="4338427"/>
                  </a:moveTo>
                  <a:lnTo>
                    <a:pt x="124460" y="4338427"/>
                  </a:lnTo>
                  <a:cubicBezTo>
                    <a:pt x="55880" y="4338427"/>
                    <a:pt x="0" y="4282548"/>
                    <a:pt x="0" y="4213968"/>
                  </a:cubicBezTo>
                  <a:lnTo>
                    <a:pt x="0" y="124460"/>
                  </a:lnTo>
                  <a:cubicBezTo>
                    <a:pt x="0" y="55880"/>
                    <a:pt x="55880" y="0"/>
                    <a:pt x="124460" y="0"/>
                  </a:cubicBezTo>
                  <a:lnTo>
                    <a:pt x="4270737" y="0"/>
                  </a:lnTo>
                  <a:cubicBezTo>
                    <a:pt x="4339317" y="0"/>
                    <a:pt x="4395197" y="55880"/>
                    <a:pt x="4395197" y="124460"/>
                  </a:cubicBezTo>
                  <a:lnTo>
                    <a:pt x="4395197" y="4213968"/>
                  </a:lnTo>
                  <a:cubicBezTo>
                    <a:pt x="4395197" y="4282548"/>
                    <a:pt x="4339317" y="4338427"/>
                    <a:pt x="4270737" y="4338427"/>
                  </a:cubicBezTo>
                  <a:close/>
                </a:path>
              </a:pathLst>
            </a:custGeom>
            <a:solidFill>
              <a:srgbClr val="EFBF6E"/>
            </a:solidFill>
          </p:spPr>
        </p:sp>
      </p:grpSp>
      <p:grpSp>
        <p:nvGrpSpPr>
          <p:cNvPr id="10" name="Group 10"/>
          <p:cNvGrpSpPr/>
          <p:nvPr/>
        </p:nvGrpSpPr>
        <p:grpSpPr>
          <a:xfrm>
            <a:off x="1619249" y="2022804"/>
            <a:ext cx="10003521" cy="7311576"/>
            <a:chOff x="0" y="61477"/>
            <a:chExt cx="4083826" cy="3425870"/>
          </a:xfrm>
        </p:grpSpPr>
        <p:sp>
          <p:nvSpPr>
            <p:cNvPr id="11" name="Freeform 11"/>
            <p:cNvSpPr/>
            <p:nvPr/>
          </p:nvSpPr>
          <p:spPr>
            <a:xfrm>
              <a:off x="0" y="61477"/>
              <a:ext cx="4083826" cy="3425870"/>
            </a:xfrm>
            <a:custGeom>
              <a:avLst/>
              <a:gdLst/>
              <a:ahLst/>
              <a:cxnLst/>
              <a:rect l="l" t="t" r="r" b="b"/>
              <a:pathLst>
                <a:path w="4083826" h="3487348">
                  <a:moveTo>
                    <a:pt x="3959366" y="3487348"/>
                  </a:moveTo>
                  <a:lnTo>
                    <a:pt x="124460" y="3487348"/>
                  </a:lnTo>
                  <a:cubicBezTo>
                    <a:pt x="55880" y="3487348"/>
                    <a:pt x="0" y="3431468"/>
                    <a:pt x="0" y="3362888"/>
                  </a:cubicBezTo>
                  <a:lnTo>
                    <a:pt x="0" y="124460"/>
                  </a:lnTo>
                  <a:cubicBezTo>
                    <a:pt x="0" y="55880"/>
                    <a:pt x="55880" y="0"/>
                    <a:pt x="124460" y="0"/>
                  </a:cubicBezTo>
                  <a:lnTo>
                    <a:pt x="3959366" y="0"/>
                  </a:lnTo>
                  <a:cubicBezTo>
                    <a:pt x="4027946" y="0"/>
                    <a:pt x="4083826" y="55880"/>
                    <a:pt x="4083826" y="124460"/>
                  </a:cubicBezTo>
                  <a:lnTo>
                    <a:pt x="4083826" y="3362889"/>
                  </a:lnTo>
                  <a:cubicBezTo>
                    <a:pt x="4083826" y="3431468"/>
                    <a:pt x="4027946" y="3487348"/>
                    <a:pt x="3959366" y="3487348"/>
                  </a:cubicBezTo>
                  <a:close/>
                </a:path>
              </a:pathLst>
            </a:custGeom>
            <a:solidFill>
              <a:srgbClr val="FAF9F5"/>
            </a:solidFill>
          </p:spPr>
        </p:sp>
      </p:grpSp>
      <p:grpSp>
        <p:nvGrpSpPr>
          <p:cNvPr id="12" name="Group 12"/>
          <p:cNvGrpSpPr/>
          <p:nvPr/>
        </p:nvGrpSpPr>
        <p:grpSpPr>
          <a:xfrm>
            <a:off x="5302484" y="7869267"/>
            <a:ext cx="2883553" cy="1212121"/>
            <a:chOff x="0" y="0"/>
            <a:chExt cx="1571046" cy="660400"/>
          </a:xfrm>
        </p:grpSpPr>
        <p:sp>
          <p:nvSpPr>
            <p:cNvPr id="13" name="Freeform 13"/>
            <p:cNvSpPr/>
            <p:nvPr/>
          </p:nvSpPr>
          <p:spPr>
            <a:xfrm>
              <a:off x="0" y="0"/>
              <a:ext cx="1571047" cy="660400"/>
            </a:xfrm>
            <a:custGeom>
              <a:avLst/>
              <a:gdLst/>
              <a:ahLst/>
              <a:cxnLst/>
              <a:rect l="l" t="t" r="r" b="b"/>
              <a:pathLst>
                <a:path w="1571047" h="660400">
                  <a:moveTo>
                    <a:pt x="1446586" y="660400"/>
                  </a:moveTo>
                  <a:lnTo>
                    <a:pt x="124460" y="660400"/>
                  </a:lnTo>
                  <a:cubicBezTo>
                    <a:pt x="55880" y="660400"/>
                    <a:pt x="0" y="604520"/>
                    <a:pt x="0" y="535940"/>
                  </a:cubicBezTo>
                  <a:lnTo>
                    <a:pt x="0" y="124460"/>
                  </a:lnTo>
                  <a:cubicBezTo>
                    <a:pt x="0" y="55880"/>
                    <a:pt x="55880" y="0"/>
                    <a:pt x="124460" y="0"/>
                  </a:cubicBezTo>
                  <a:lnTo>
                    <a:pt x="1446587" y="0"/>
                  </a:lnTo>
                  <a:cubicBezTo>
                    <a:pt x="1515167" y="0"/>
                    <a:pt x="1571047" y="55880"/>
                    <a:pt x="1571047" y="124460"/>
                  </a:cubicBezTo>
                  <a:lnTo>
                    <a:pt x="1571047" y="535940"/>
                  </a:lnTo>
                  <a:cubicBezTo>
                    <a:pt x="1571047" y="604520"/>
                    <a:pt x="1515167" y="660400"/>
                    <a:pt x="1446587" y="660400"/>
                  </a:cubicBezTo>
                  <a:close/>
                </a:path>
              </a:pathLst>
            </a:custGeom>
            <a:solidFill>
              <a:srgbClr val="E49592"/>
            </a:solidFill>
          </p:spPr>
        </p:sp>
      </p:grpSp>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909957" y="8475327"/>
            <a:ext cx="552161" cy="867837"/>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124189" y="893711"/>
            <a:ext cx="476250" cy="476250"/>
          </a:xfrm>
          <a:prstGeom prst="rect">
            <a:avLst/>
          </a:prstGeom>
        </p:spPr>
      </p:pic>
      <p:grpSp>
        <p:nvGrpSpPr>
          <p:cNvPr id="18" name="Group 18"/>
          <p:cNvGrpSpPr/>
          <p:nvPr/>
        </p:nvGrpSpPr>
        <p:grpSpPr>
          <a:xfrm>
            <a:off x="10672700" y="958886"/>
            <a:ext cx="400915" cy="400915"/>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0" name="Group 20"/>
          <p:cNvGrpSpPr/>
          <p:nvPr/>
        </p:nvGrpSpPr>
        <p:grpSpPr>
          <a:xfrm>
            <a:off x="10015349" y="958886"/>
            <a:ext cx="400915" cy="400915"/>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2" name="Group 22"/>
          <p:cNvGrpSpPr/>
          <p:nvPr/>
        </p:nvGrpSpPr>
        <p:grpSpPr>
          <a:xfrm>
            <a:off x="11330050" y="958886"/>
            <a:ext cx="400915" cy="400915"/>
            <a:chOff x="0" y="0"/>
            <a:chExt cx="660400" cy="660400"/>
          </a:xfrm>
        </p:grpSpPr>
        <p:sp>
          <p:nvSpPr>
            <p:cNvPr id="23" name="Freeform 2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5" name="TextBox 25"/>
          <p:cNvSpPr txBox="1"/>
          <p:nvPr/>
        </p:nvSpPr>
        <p:spPr>
          <a:xfrm>
            <a:off x="5637856" y="8293119"/>
            <a:ext cx="2241621" cy="448310"/>
          </a:xfrm>
          <a:prstGeom prst="rect">
            <a:avLst/>
          </a:prstGeom>
        </p:spPr>
        <p:txBody>
          <a:bodyPr lIns="0" tIns="0" rIns="0" bIns="0" rtlCol="0" anchor="t">
            <a:spAutoFit/>
          </a:bodyPr>
          <a:lstStyle/>
          <a:p>
            <a:pPr algn="ctr">
              <a:lnSpc>
                <a:spcPts val="3400"/>
              </a:lnSpc>
            </a:pPr>
            <a:r>
              <a:rPr lang="en-US" sz="3400" dirty="0">
                <a:solidFill>
                  <a:srgbClr val="1D1D1B"/>
                </a:solidFill>
                <a:latin typeface="Nunito Bold"/>
              </a:rPr>
              <a:t>Next</a:t>
            </a:r>
          </a:p>
        </p:txBody>
      </p:sp>
      <p:sp>
        <p:nvSpPr>
          <p:cNvPr id="26" name="TextBox 26"/>
          <p:cNvSpPr txBox="1"/>
          <p:nvPr/>
        </p:nvSpPr>
        <p:spPr>
          <a:xfrm>
            <a:off x="2049009" y="1109949"/>
            <a:ext cx="5013899" cy="475066"/>
          </a:xfrm>
          <a:prstGeom prst="rect">
            <a:avLst/>
          </a:prstGeom>
        </p:spPr>
        <p:txBody>
          <a:bodyPr wrap="square" lIns="0" tIns="0" rIns="0" bIns="0" rtlCol="0" anchor="t">
            <a:spAutoFit/>
          </a:bodyPr>
          <a:lstStyle/>
          <a:p>
            <a:pPr>
              <a:lnSpc>
                <a:spcPts val="3300"/>
              </a:lnSpc>
            </a:pPr>
            <a:r>
              <a:rPr lang="en-US" sz="5400" b="1" dirty="0" smtClean="0">
                <a:solidFill>
                  <a:srgbClr val="002060"/>
                </a:solidFill>
                <a:latin typeface="Arial" panose="020B0604020202020204" pitchFamily="34" charset="0"/>
                <a:cs typeface="Arial" panose="020B0604020202020204" pitchFamily="34" charset="0"/>
              </a:rPr>
              <a:t>KHỞI ĐỘNG</a:t>
            </a:r>
            <a:endParaRPr lang="en-US" sz="5400" b="1" dirty="0">
              <a:solidFill>
                <a:srgbClr val="002060"/>
              </a:solidFill>
              <a:latin typeface="Arial" panose="020B0604020202020204" pitchFamily="34" charset="0"/>
              <a:cs typeface="Arial" panose="020B0604020202020204" pitchFamily="34" charset="0"/>
            </a:endParaRPr>
          </a:p>
        </p:txBody>
      </p:sp>
      <p:sp>
        <p:nvSpPr>
          <p:cNvPr id="27" name="Rectangle 26"/>
          <p:cNvSpPr/>
          <p:nvPr/>
        </p:nvSpPr>
        <p:spPr>
          <a:xfrm>
            <a:off x="2049009" y="2369252"/>
            <a:ext cx="9144000" cy="5045164"/>
          </a:xfrm>
          <a:prstGeom prst="rect">
            <a:avLst/>
          </a:prstGeom>
        </p:spPr>
        <p:txBody>
          <a:bodyPr>
            <a:spAutoFit/>
          </a:bodyPr>
          <a:lstStyle/>
          <a:p>
            <a:pPr algn="just">
              <a:lnSpc>
                <a:spcPct val="150000"/>
              </a:lnSpc>
            </a:pPr>
            <a:r>
              <a:rPr lang="vi-VN" sz="4400" dirty="0">
                <a:latin typeface="Arial" panose="020B0604020202020204" pitchFamily="34" charset="0"/>
                <a:cs typeface="Arial" panose="020B0604020202020204" pitchFamily="34" charset="0"/>
              </a:rPr>
              <a:t>Em hãy quan sát các đoạn chương trình được viết bằng ngôn ngữ lập trình khác nhau trong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hình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và </a:t>
            </a:r>
            <a:r>
              <a:rPr lang="vi-VN" sz="4400" dirty="0">
                <a:latin typeface="Arial" panose="020B0604020202020204" pitchFamily="34" charset="0"/>
                <a:cs typeface="Arial" panose="020B0604020202020204" pitchFamily="34" charset="0"/>
              </a:rPr>
              <a:t>cho biết câu lệnh trong ngôn ngữ lập trình nào là dễ hiểu nhất.</a:t>
            </a:r>
            <a:endParaRPr lang="en-US" sz="4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3" name="Group 3"/>
          <p:cNvGrpSpPr/>
          <p:nvPr/>
        </p:nvGrpSpPr>
        <p:grpSpPr>
          <a:xfrm>
            <a:off x="589579" y="571735"/>
            <a:ext cx="17123233" cy="9143765"/>
            <a:chOff x="0" y="0"/>
            <a:chExt cx="9329252" cy="4981798"/>
          </a:xfrm>
        </p:grpSpPr>
        <p:sp>
          <p:nvSpPr>
            <p:cNvPr id="4" name="Freeform 4"/>
            <p:cNvSpPr/>
            <p:nvPr/>
          </p:nvSpPr>
          <p:spPr>
            <a:xfrm>
              <a:off x="0" y="0"/>
              <a:ext cx="9329252" cy="4981798"/>
            </a:xfrm>
            <a:custGeom>
              <a:avLst/>
              <a:gdLst/>
              <a:ahLst/>
              <a:cxnLst/>
              <a:rect l="l" t="t" r="r" b="b"/>
              <a:pathLst>
                <a:path w="9329252" h="4981798">
                  <a:moveTo>
                    <a:pt x="9204792" y="4981798"/>
                  </a:moveTo>
                  <a:lnTo>
                    <a:pt x="124460" y="4981798"/>
                  </a:lnTo>
                  <a:cubicBezTo>
                    <a:pt x="55880" y="4981798"/>
                    <a:pt x="0" y="4925918"/>
                    <a:pt x="0" y="4857338"/>
                  </a:cubicBezTo>
                  <a:lnTo>
                    <a:pt x="0" y="124460"/>
                  </a:lnTo>
                  <a:cubicBezTo>
                    <a:pt x="0" y="55880"/>
                    <a:pt x="55880" y="0"/>
                    <a:pt x="124460" y="0"/>
                  </a:cubicBezTo>
                  <a:lnTo>
                    <a:pt x="9204792" y="0"/>
                  </a:lnTo>
                  <a:cubicBezTo>
                    <a:pt x="9273372" y="0"/>
                    <a:pt x="9329252" y="55880"/>
                    <a:pt x="9329252" y="124460"/>
                  </a:cubicBezTo>
                  <a:lnTo>
                    <a:pt x="9329252" y="4857338"/>
                  </a:lnTo>
                  <a:cubicBezTo>
                    <a:pt x="9329252" y="4925918"/>
                    <a:pt x="9273372" y="4981798"/>
                    <a:pt x="9204792" y="4981798"/>
                  </a:cubicBezTo>
                  <a:close/>
                </a:path>
              </a:pathLst>
            </a:custGeom>
            <a:solidFill>
              <a:srgbClr val="FAF9F5"/>
            </a:solidFill>
          </p:spPr>
        </p:sp>
      </p:grpSp>
      <p:grpSp>
        <p:nvGrpSpPr>
          <p:cNvPr id="5" name="Group 5"/>
          <p:cNvGrpSpPr/>
          <p:nvPr/>
        </p:nvGrpSpPr>
        <p:grpSpPr>
          <a:xfrm>
            <a:off x="1778668" y="822689"/>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EFBF6E"/>
            </a:solidFill>
          </p:spPr>
        </p:sp>
      </p:grpSp>
      <p:grpSp>
        <p:nvGrpSpPr>
          <p:cNvPr id="7" name="Group 7"/>
          <p:cNvGrpSpPr/>
          <p:nvPr/>
        </p:nvGrpSpPr>
        <p:grpSpPr>
          <a:xfrm>
            <a:off x="6263584" y="822689"/>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9" name="Group 9"/>
          <p:cNvGrpSpPr/>
          <p:nvPr/>
        </p:nvGrpSpPr>
        <p:grpSpPr>
          <a:xfrm>
            <a:off x="684829" y="1657350"/>
            <a:ext cx="16932733" cy="7962900"/>
            <a:chOff x="0" y="0"/>
            <a:chExt cx="9225462" cy="4338427"/>
          </a:xfrm>
        </p:grpSpPr>
        <p:sp>
          <p:nvSpPr>
            <p:cNvPr id="10" name="Freeform 10"/>
            <p:cNvSpPr/>
            <p:nvPr/>
          </p:nvSpPr>
          <p:spPr>
            <a:xfrm>
              <a:off x="0" y="0"/>
              <a:ext cx="9225462" cy="4338427"/>
            </a:xfrm>
            <a:custGeom>
              <a:avLst/>
              <a:gdLst/>
              <a:ahLst/>
              <a:cxnLst/>
              <a:rect l="l" t="t" r="r" b="b"/>
              <a:pathLst>
                <a:path w="9225462" h="4338427">
                  <a:moveTo>
                    <a:pt x="9101002" y="4338427"/>
                  </a:moveTo>
                  <a:lnTo>
                    <a:pt x="124460" y="4338427"/>
                  </a:lnTo>
                  <a:cubicBezTo>
                    <a:pt x="55880" y="4338427"/>
                    <a:pt x="0" y="4282548"/>
                    <a:pt x="0" y="4213968"/>
                  </a:cubicBezTo>
                  <a:lnTo>
                    <a:pt x="0" y="124460"/>
                  </a:lnTo>
                  <a:cubicBezTo>
                    <a:pt x="0" y="55880"/>
                    <a:pt x="55880" y="0"/>
                    <a:pt x="124460" y="0"/>
                  </a:cubicBezTo>
                  <a:lnTo>
                    <a:pt x="9101002" y="0"/>
                  </a:lnTo>
                  <a:cubicBezTo>
                    <a:pt x="9169582" y="0"/>
                    <a:pt x="9225462" y="55880"/>
                    <a:pt x="9225462" y="124460"/>
                  </a:cubicBezTo>
                  <a:lnTo>
                    <a:pt x="9225462" y="4213968"/>
                  </a:lnTo>
                  <a:cubicBezTo>
                    <a:pt x="9225462" y="4282548"/>
                    <a:pt x="9169582" y="4338427"/>
                    <a:pt x="9101002" y="4338427"/>
                  </a:cubicBezTo>
                  <a:close/>
                </a:path>
              </a:pathLst>
            </a:custGeom>
            <a:solidFill>
              <a:srgbClr val="EFBF6E"/>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21418" y="860789"/>
            <a:ext cx="606061" cy="606061"/>
          </a:xfrm>
          <a:prstGeom prst="rect">
            <a:avLst/>
          </a:prstGeom>
        </p:spPr>
      </p:pic>
      <p:grpSp>
        <p:nvGrpSpPr>
          <p:cNvPr id="12" name="Group 12"/>
          <p:cNvGrpSpPr/>
          <p:nvPr/>
        </p:nvGrpSpPr>
        <p:grpSpPr>
          <a:xfrm>
            <a:off x="1028700" y="1969856"/>
            <a:ext cx="14596178" cy="803358"/>
            <a:chOff x="0" y="0"/>
            <a:chExt cx="17505273" cy="963471"/>
          </a:xfrm>
        </p:grpSpPr>
        <p:sp>
          <p:nvSpPr>
            <p:cNvPr id="13" name="Freeform 13"/>
            <p:cNvSpPr/>
            <p:nvPr/>
          </p:nvSpPr>
          <p:spPr>
            <a:xfrm>
              <a:off x="0" y="0"/>
              <a:ext cx="17506542" cy="963471"/>
            </a:xfrm>
            <a:custGeom>
              <a:avLst/>
              <a:gdLst/>
              <a:ahLst/>
              <a:cxnLst/>
              <a:rect l="l" t="t" r="r" b="b"/>
              <a:pathLst>
                <a:path w="17506542" h="963471">
                  <a:moveTo>
                    <a:pt x="16952823" y="963471"/>
                  </a:moveTo>
                  <a:lnTo>
                    <a:pt x="553720" y="963471"/>
                  </a:lnTo>
                  <a:cubicBezTo>
                    <a:pt x="247650" y="963471"/>
                    <a:pt x="0" y="747748"/>
                    <a:pt x="0" y="482275"/>
                  </a:cubicBezTo>
                  <a:cubicBezTo>
                    <a:pt x="0" y="215697"/>
                    <a:pt x="247650" y="0"/>
                    <a:pt x="553720" y="0"/>
                  </a:cubicBezTo>
                  <a:lnTo>
                    <a:pt x="16952823" y="0"/>
                  </a:lnTo>
                  <a:cubicBezTo>
                    <a:pt x="17258892" y="0"/>
                    <a:pt x="17506542" y="215697"/>
                    <a:pt x="17506542" y="482275"/>
                  </a:cubicBezTo>
                  <a:cubicBezTo>
                    <a:pt x="17505273" y="747748"/>
                    <a:pt x="17257623" y="963471"/>
                    <a:pt x="16952823" y="963471"/>
                  </a:cubicBezTo>
                  <a:close/>
                </a:path>
              </a:pathLst>
            </a:custGeom>
            <a:solidFill>
              <a:srgbClr val="FAF9F5"/>
            </a:solidFill>
          </p:spPr>
        </p:sp>
      </p:grpSp>
      <p:grpSp>
        <p:nvGrpSpPr>
          <p:cNvPr id="14" name="Group 14"/>
          <p:cNvGrpSpPr/>
          <p:nvPr/>
        </p:nvGrpSpPr>
        <p:grpSpPr>
          <a:xfrm>
            <a:off x="1028700" y="3067050"/>
            <a:ext cx="16244990" cy="6248400"/>
            <a:chOff x="0" y="0"/>
            <a:chExt cx="8850759" cy="3404316"/>
          </a:xfrm>
        </p:grpSpPr>
        <p:sp>
          <p:nvSpPr>
            <p:cNvPr id="15" name="Freeform 15"/>
            <p:cNvSpPr/>
            <p:nvPr/>
          </p:nvSpPr>
          <p:spPr>
            <a:xfrm>
              <a:off x="0" y="0"/>
              <a:ext cx="8850759" cy="3404316"/>
            </a:xfrm>
            <a:custGeom>
              <a:avLst/>
              <a:gdLst/>
              <a:ahLst/>
              <a:cxnLst/>
              <a:rect l="l" t="t" r="r" b="b"/>
              <a:pathLst>
                <a:path w="8850759" h="3404316">
                  <a:moveTo>
                    <a:pt x="8726299" y="3404316"/>
                  </a:moveTo>
                  <a:lnTo>
                    <a:pt x="124460" y="3404316"/>
                  </a:lnTo>
                  <a:cubicBezTo>
                    <a:pt x="55880" y="3404316"/>
                    <a:pt x="0" y="3348436"/>
                    <a:pt x="0" y="3279856"/>
                  </a:cubicBezTo>
                  <a:lnTo>
                    <a:pt x="0" y="124460"/>
                  </a:lnTo>
                  <a:cubicBezTo>
                    <a:pt x="0" y="55880"/>
                    <a:pt x="55880" y="0"/>
                    <a:pt x="124460" y="0"/>
                  </a:cubicBezTo>
                  <a:lnTo>
                    <a:pt x="8726299" y="0"/>
                  </a:lnTo>
                  <a:cubicBezTo>
                    <a:pt x="8794879" y="0"/>
                    <a:pt x="8850759" y="55880"/>
                    <a:pt x="8850759" y="124460"/>
                  </a:cubicBezTo>
                  <a:lnTo>
                    <a:pt x="8850759" y="3279856"/>
                  </a:lnTo>
                  <a:cubicBezTo>
                    <a:pt x="8850759" y="3348436"/>
                    <a:pt x="8794879" y="3404316"/>
                    <a:pt x="8726299" y="3404316"/>
                  </a:cubicBezTo>
                  <a:close/>
                </a:path>
              </a:pathLst>
            </a:custGeom>
            <a:solidFill>
              <a:srgbClr val="FAF9F5"/>
            </a:solidFill>
          </p:spPr>
        </p:sp>
      </p:grpSp>
      <p:grpSp>
        <p:nvGrpSpPr>
          <p:cNvPr id="16" name="Group 16"/>
          <p:cNvGrpSpPr/>
          <p:nvPr/>
        </p:nvGrpSpPr>
        <p:grpSpPr>
          <a:xfrm>
            <a:off x="16098473" y="860789"/>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8" name="Group 18"/>
          <p:cNvGrpSpPr/>
          <p:nvPr/>
        </p:nvGrpSpPr>
        <p:grpSpPr>
          <a:xfrm>
            <a:off x="15371411" y="860789"/>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0" name="Group 20"/>
          <p:cNvGrpSpPr/>
          <p:nvPr/>
        </p:nvGrpSpPr>
        <p:grpSpPr>
          <a:xfrm>
            <a:off x="16825535" y="860789"/>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707823" y="2133409"/>
            <a:ext cx="476250" cy="47625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330650" y="2143100"/>
            <a:ext cx="587613" cy="456869"/>
          </a:xfrm>
          <a:prstGeom prst="rect">
            <a:avLst/>
          </a:prstGeom>
        </p:spPr>
      </p:pic>
      <p:sp>
        <p:nvSpPr>
          <p:cNvPr id="29" name="TextBox 28"/>
          <p:cNvSpPr txBox="1"/>
          <p:nvPr/>
        </p:nvSpPr>
        <p:spPr>
          <a:xfrm>
            <a:off x="2026632" y="3858829"/>
            <a:ext cx="14234735" cy="3557512"/>
          </a:xfrm>
          <a:prstGeom prst="rect">
            <a:avLst/>
          </a:prstGeom>
          <a:noFill/>
        </p:spPr>
        <p:txBody>
          <a:bodyPr wrap="square" rtlCol="0">
            <a:spAutoFit/>
          </a:bodyPr>
          <a:lstStyle/>
          <a:p>
            <a:pPr algn="ctr">
              <a:lnSpc>
                <a:spcPct val="150000"/>
              </a:lnSpc>
            </a:pPr>
            <a:r>
              <a:rPr lang="en-US" sz="8000" b="1" dirty="0" smtClean="0">
                <a:solidFill>
                  <a:schemeClr val="accent4">
                    <a:lumMod val="50000"/>
                  </a:schemeClr>
                </a:solidFill>
                <a:latin typeface="Arial" panose="020B0604020202020204" pitchFamily="34" charset="0"/>
                <a:cs typeface="Arial" panose="020B0604020202020204" pitchFamily="34" charset="0"/>
              </a:rPr>
              <a:t>CẢM ƠN CÁC EM ĐÃ CHÚ Ý LẮNG NGHE BÀI GIẢNG!</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0" name="Group 30"/>
          <p:cNvGrpSpPr/>
          <p:nvPr/>
        </p:nvGrpSpPr>
        <p:grpSpPr>
          <a:xfrm>
            <a:off x="16780259" y="581222"/>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6218158" y="581222"/>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7342359" y="581222"/>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821713"/>
            <a:ext cx="5181600" cy="3447870"/>
          </a:xfrm>
          <a:prstGeom prst="rect">
            <a:avLst/>
          </a:prstGeom>
        </p:spPr>
      </p:pic>
      <p:sp>
        <p:nvSpPr>
          <p:cNvPr id="4" name="TextBox 3"/>
          <p:cNvSpPr txBox="1"/>
          <p:nvPr/>
        </p:nvSpPr>
        <p:spPr>
          <a:xfrm>
            <a:off x="2133600" y="4456008"/>
            <a:ext cx="3810000" cy="584775"/>
          </a:xfrm>
          <a:prstGeom prst="rect">
            <a:avLst/>
          </a:prstGeom>
          <a:noFill/>
        </p:spPr>
        <p:txBody>
          <a:bodyPr wrap="square" rtlCol="0">
            <a:spAutoFit/>
          </a:bodyPr>
          <a:lstStyle/>
          <a:p>
            <a:pPr algn="ctr"/>
            <a:r>
              <a:rPr lang="en-US" sz="3200" dirty="0" err="1" smtClean="0">
                <a:solidFill>
                  <a:srgbClr val="002060"/>
                </a:solidFill>
                <a:latin typeface="Arial" panose="020B0604020202020204" pitchFamily="34" charset="0"/>
                <a:cs typeface="Arial" panose="020B0604020202020204" pitchFamily="34" charset="0"/>
              </a:rPr>
              <a:t>Ngôn</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ngữ</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máy</a:t>
            </a:r>
            <a:endParaRPr lang="en-US" sz="3200"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47001"/>
          <a:stretch/>
        </p:blipFill>
        <p:spPr>
          <a:xfrm>
            <a:off x="8578070" y="821713"/>
            <a:ext cx="7243848" cy="3578684"/>
          </a:xfrm>
          <a:prstGeom prst="rect">
            <a:avLst/>
          </a:prstGeom>
        </p:spPr>
      </p:pic>
      <p:sp>
        <p:nvSpPr>
          <p:cNvPr id="15" name="TextBox 14"/>
          <p:cNvSpPr txBox="1"/>
          <p:nvPr/>
        </p:nvSpPr>
        <p:spPr>
          <a:xfrm>
            <a:off x="10210800" y="4450909"/>
            <a:ext cx="4512782" cy="584775"/>
          </a:xfrm>
          <a:prstGeom prst="rect">
            <a:avLst/>
          </a:prstGeom>
          <a:noFill/>
        </p:spPr>
        <p:txBody>
          <a:bodyPr wrap="square" rtlCol="0">
            <a:spAutoFit/>
          </a:bodyPr>
          <a:lstStyle/>
          <a:p>
            <a:pPr algn="ctr"/>
            <a:r>
              <a:rPr lang="en-US" sz="3200" dirty="0" err="1" smtClean="0">
                <a:solidFill>
                  <a:srgbClr val="002060"/>
                </a:solidFill>
                <a:latin typeface="Arial" panose="020B0604020202020204" pitchFamily="34" charset="0"/>
                <a:cs typeface="Arial" panose="020B0604020202020204" pitchFamily="34" charset="0"/>
              </a:rPr>
              <a:t>Hợp</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ngữ</a:t>
            </a:r>
            <a:r>
              <a:rPr lang="en-US" sz="3200" dirty="0" smtClean="0">
                <a:solidFill>
                  <a:srgbClr val="002060"/>
                </a:solidFill>
                <a:latin typeface="Arial" panose="020B0604020202020204" pitchFamily="34" charset="0"/>
                <a:cs typeface="Arial" panose="020B0604020202020204" pitchFamily="34" charset="0"/>
              </a:rPr>
              <a:t> (Assembly)</a:t>
            </a:r>
            <a:endParaRPr lang="en-US" sz="3200" dirty="0">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5524500"/>
            <a:ext cx="8876162" cy="3276600"/>
          </a:xfrm>
          <a:prstGeom prst="rect">
            <a:avLst/>
          </a:prstGeom>
        </p:spPr>
      </p:pic>
      <p:sp>
        <p:nvSpPr>
          <p:cNvPr id="18" name="TextBox 17"/>
          <p:cNvSpPr txBox="1"/>
          <p:nvPr/>
        </p:nvSpPr>
        <p:spPr>
          <a:xfrm>
            <a:off x="6448890" y="8851612"/>
            <a:ext cx="4512782" cy="584775"/>
          </a:xfrm>
          <a:prstGeom prst="rect">
            <a:avLst/>
          </a:prstGeom>
          <a:noFill/>
        </p:spPr>
        <p:txBody>
          <a:bodyPr wrap="square" rtlCol="0">
            <a:spAutoFit/>
          </a:bodyPr>
          <a:lstStyle/>
          <a:p>
            <a:pPr algn="ctr"/>
            <a:r>
              <a:rPr lang="en-US" sz="3200" dirty="0" err="1" smtClean="0">
                <a:solidFill>
                  <a:srgbClr val="002060"/>
                </a:solidFill>
                <a:latin typeface="Arial" panose="020B0604020202020204" pitchFamily="34" charset="0"/>
                <a:cs typeface="Arial" panose="020B0604020202020204" pitchFamily="34" charset="0"/>
              </a:rPr>
              <a:t>Ngôn</a:t>
            </a:r>
            <a:r>
              <a:rPr lang="en-US" sz="3200" dirty="0" smtClean="0">
                <a:solidFill>
                  <a:srgbClr val="002060"/>
                </a:solidFill>
                <a:latin typeface="Arial" panose="020B0604020202020204" pitchFamily="34" charset="0"/>
                <a:cs typeface="Arial" panose="020B0604020202020204" pitchFamily="34" charset="0"/>
              </a:rPr>
              <a:t> </a:t>
            </a:r>
            <a:r>
              <a:rPr lang="en-US" sz="3200" dirty="0" err="1" smtClean="0">
                <a:solidFill>
                  <a:srgbClr val="002060"/>
                </a:solidFill>
                <a:latin typeface="Arial" panose="020B0604020202020204" pitchFamily="34" charset="0"/>
                <a:cs typeface="Arial" panose="020B0604020202020204" pitchFamily="34" charset="0"/>
              </a:rPr>
              <a:t>ngữ</a:t>
            </a:r>
            <a:r>
              <a:rPr lang="en-US" sz="3200" dirty="0" smtClean="0">
                <a:solidFill>
                  <a:srgbClr val="002060"/>
                </a:solidFill>
                <a:latin typeface="Arial" panose="020B0604020202020204" pitchFamily="34" charset="0"/>
                <a:cs typeface="Arial" panose="020B0604020202020204" pitchFamily="34" charset="0"/>
              </a:rPr>
              <a:t> Python</a:t>
            </a:r>
            <a:endParaRPr lang="en-US" sz="3200" dirty="0">
              <a:solidFill>
                <a:srgbClr val="002060"/>
              </a:solidFill>
              <a:latin typeface="Arial" panose="020B0604020202020204" pitchFamily="34" charset="0"/>
              <a:cs typeface="Arial" panose="020B0604020202020204" pitchFamily="34" charset="0"/>
            </a:endParaRPr>
          </a:p>
        </p:txBody>
      </p:sp>
      <p:grpSp>
        <p:nvGrpSpPr>
          <p:cNvPr id="2" name="Group 1"/>
          <p:cNvGrpSpPr/>
          <p:nvPr/>
        </p:nvGrpSpPr>
        <p:grpSpPr>
          <a:xfrm>
            <a:off x="381000" y="4269583"/>
            <a:ext cx="3124200" cy="1993581"/>
            <a:chOff x="381000" y="4269583"/>
            <a:chExt cx="3124200" cy="1993581"/>
          </a:xfrm>
        </p:grpSpPr>
        <p:cxnSp>
          <p:nvCxnSpPr>
            <p:cNvPr id="9" name="Straight Arrow Connector 8"/>
            <p:cNvCxnSpPr/>
            <p:nvPr/>
          </p:nvCxnSpPr>
          <p:spPr>
            <a:xfrm flipH="1">
              <a:off x="1943100" y="4269583"/>
              <a:ext cx="571500" cy="12549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5524500"/>
              <a:ext cx="3124200"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Mã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nhị</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phân</a:t>
              </a:r>
              <a:endParaRPr lang="en-US" sz="4200" dirty="0">
                <a:latin typeface="Arial" panose="020B0604020202020204" pitchFamily="34" charset="0"/>
                <a:cs typeface="Arial" panose="020B0604020202020204" pitchFamily="34" charset="0"/>
              </a:endParaRPr>
            </a:p>
          </p:txBody>
        </p:sp>
      </p:grpSp>
      <p:cxnSp>
        <p:nvCxnSpPr>
          <p:cNvPr id="14" name="Straight Arrow Connector 13"/>
          <p:cNvCxnSpPr/>
          <p:nvPr/>
        </p:nvCxnSpPr>
        <p:spPr>
          <a:xfrm>
            <a:off x="12877800" y="3009900"/>
            <a:ext cx="1447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636923" y="2050544"/>
            <a:ext cx="3270077" cy="1911549"/>
          </a:xfrm>
          <a:prstGeom prst="rect">
            <a:avLst/>
          </a:prstGeom>
          <a:solidFill>
            <a:srgbClr val="FAF9F5"/>
          </a:solidFill>
        </p:spPr>
        <p:txBody>
          <a:bodyPr wrap="square" rtlCol="0">
            <a:spAutoFit/>
          </a:bodyPr>
          <a:lstStyle/>
          <a:p>
            <a:pPr>
              <a:lnSpc>
                <a:spcPct val="150000"/>
              </a:lnSpc>
            </a:pPr>
            <a:r>
              <a:rPr lang="en-US" sz="4200" dirty="0" err="1" smtClean="0">
                <a:latin typeface="Arial" panose="020B0604020202020204" pitchFamily="34" charset="0"/>
                <a:cs typeface="Arial" panose="020B0604020202020204" pitchFamily="34" charset="0"/>
              </a:rPr>
              <a:t>Sử</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dụng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từ</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viết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tắt</a:t>
            </a:r>
            <a:endParaRPr lang="en-US" sz="4200" dirty="0">
              <a:latin typeface="Arial" panose="020B0604020202020204" pitchFamily="34" charset="0"/>
              <a:cs typeface="Arial" panose="020B0604020202020204" pitchFamily="34" charset="0"/>
            </a:endParaRPr>
          </a:p>
        </p:txBody>
      </p:sp>
      <p:cxnSp>
        <p:nvCxnSpPr>
          <p:cNvPr id="17" name="Straight Arrow Connector 16"/>
          <p:cNvCxnSpPr/>
          <p:nvPr/>
        </p:nvCxnSpPr>
        <p:spPr>
          <a:xfrm>
            <a:off x="11610510" y="6972300"/>
            <a:ext cx="171336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3425560" y="5687517"/>
            <a:ext cx="4343271" cy="3970318"/>
          </a:xfrm>
          <a:prstGeom prst="rect">
            <a:avLst/>
          </a:prstGeom>
        </p:spPr>
        <p:txBody>
          <a:bodyPr wrap="square">
            <a:spAutoFit/>
          </a:bodyPr>
          <a:lstStyle/>
          <a:p>
            <a:pPr algn="just">
              <a:lnSpc>
                <a:spcPct val="150000"/>
              </a:lnSpc>
            </a:pP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nhiều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tiếng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hoàn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chỉnh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gần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ngôn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tự</a:t>
            </a:r>
            <a:r>
              <a:rPr lang="en-US" sz="4200" dirty="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nhiên</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51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8" grpId="0"/>
      <p:bldP spid="25"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42" name="TextBox 32"/>
          <p:cNvSpPr txBox="1"/>
          <p:nvPr/>
        </p:nvSpPr>
        <p:spPr>
          <a:xfrm>
            <a:off x="1295400" y="1048684"/>
            <a:ext cx="8928824" cy="564257"/>
          </a:xfrm>
          <a:prstGeom prst="rect">
            <a:avLst/>
          </a:prstGeom>
        </p:spPr>
        <p:txBody>
          <a:bodyPr wrap="square" lIns="0" tIns="0" rIns="0" bIns="0" rtlCol="0" anchor="t">
            <a:spAutoFit/>
          </a:bodyPr>
          <a:lstStyle/>
          <a:p>
            <a:pPr algn="just">
              <a:lnSpc>
                <a:spcPts val="4440"/>
              </a:lnSpc>
            </a:pPr>
            <a:r>
              <a:rPr lang="en-US" sz="4800" b="1" dirty="0" smtClean="0">
                <a:solidFill>
                  <a:srgbClr val="C00000"/>
                </a:solidFill>
                <a:latin typeface="Arial" panose="020B0604020202020204" pitchFamily="34" charset="0"/>
                <a:cs typeface="Arial" panose="020B0604020202020204" pitchFamily="34" charset="0"/>
              </a:rPr>
              <a:t>1. </a:t>
            </a:r>
            <a:r>
              <a:rPr lang="en-US" sz="4800" b="1" dirty="0" err="1" smtClean="0">
                <a:solidFill>
                  <a:srgbClr val="C00000"/>
                </a:solidFill>
                <a:latin typeface="Arial" panose="020B0604020202020204" pitchFamily="34" charset="0"/>
                <a:cs typeface="Arial" panose="020B0604020202020204" pitchFamily="34" charset="0"/>
              </a:rPr>
              <a:t>Ngôn</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ngữ</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lập</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trình</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bậc</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cao</a:t>
            </a:r>
            <a:endParaRPr lang="en-US" sz="4800" b="1" dirty="0">
              <a:solidFill>
                <a:srgbClr val="C00000"/>
              </a:solidFill>
              <a:latin typeface="Arial" panose="020B0604020202020204" pitchFamily="34" charset="0"/>
              <a:cs typeface="Arial" panose="020B0604020202020204" pitchFamily="34" charset="0"/>
            </a:endParaRPr>
          </a:p>
        </p:txBody>
      </p:sp>
      <p:sp>
        <p:nvSpPr>
          <p:cNvPr id="43" name="Rectangle 42"/>
          <p:cNvSpPr/>
          <p:nvPr/>
        </p:nvSpPr>
        <p:spPr>
          <a:xfrm>
            <a:off x="3809832" y="1792568"/>
            <a:ext cx="12649200" cy="30008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400" dirty="0" smtClean="0">
                <a:latin typeface="Arial" panose="020B0604020202020204" pitchFamily="34" charset="0"/>
                <a:cs typeface="Arial" panose="020B0604020202020204" pitchFamily="34" charset="0"/>
              </a:rPr>
              <a:t>Chia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nhóm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nhóm</a:t>
            </a:r>
            <a:r>
              <a:rPr lang="en-US" sz="4400" dirty="0">
                <a:latin typeface="Arial" panose="020B0604020202020204" pitchFamily="34" charset="0"/>
                <a:cs typeface="Arial" panose="020B0604020202020204" pitchFamily="34" charset="0"/>
              </a:rPr>
              <a:t> 4 - 5 HS.</a:t>
            </a:r>
          </a:p>
          <a:p>
            <a:pPr marL="571500" indent="-571500" algn="just">
              <a:lnSpc>
                <a:spcPct val="150000"/>
              </a:lnSpc>
              <a:buFont typeface="Arial" panose="020B0604020202020204" pitchFamily="34" charset="0"/>
              <a:buChar char="•"/>
            </a:pP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nhóm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tự</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đọc</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thông</a:t>
            </a:r>
            <a:r>
              <a:rPr lang="en-US" sz="4400" dirty="0" smtClean="0">
                <a:latin typeface="Arial" panose="020B0604020202020204" pitchFamily="34" charset="0"/>
                <a:cs typeface="Arial" panose="020B0604020202020204" pitchFamily="34" charset="0"/>
              </a:rPr>
              <a:t> tin SGK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luận</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để</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động</a:t>
            </a:r>
            <a:r>
              <a:rPr lang="en-US" sz="4400" dirty="0">
                <a:latin typeface="Arial" panose="020B0604020202020204" pitchFamily="34" charset="0"/>
                <a:cs typeface="Arial" panose="020B0604020202020204" pitchFamily="34" charset="0"/>
              </a:rPr>
              <a:t> 1 SGK </a:t>
            </a:r>
            <a:r>
              <a:rPr lang="en-US" sz="4400" dirty="0" err="1">
                <a:latin typeface="Arial" panose="020B0604020202020204" pitchFamily="34" charset="0"/>
                <a:cs typeface="Arial" panose="020B0604020202020204" pitchFamily="34" charset="0"/>
              </a:rPr>
              <a:t>trang</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86.</a:t>
            </a:r>
            <a:endParaRPr lang="en-US" sz="4400" dirty="0">
              <a:latin typeface="Arial" panose="020B0604020202020204" pitchFamily="34" charset="0"/>
              <a:cs typeface="Arial" panose="020B0604020202020204" pitchFamily="34" charset="0"/>
            </a:endParaRPr>
          </a:p>
        </p:txBody>
      </p:sp>
      <p:pic>
        <p:nvPicPr>
          <p:cNvPr id="44"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6211" y="2337790"/>
            <a:ext cx="1971306" cy="1910375"/>
          </a:xfrm>
          <a:prstGeom prst="rect">
            <a:avLst/>
          </a:prstGeom>
        </p:spPr>
      </p:pic>
      <p:sp>
        <p:nvSpPr>
          <p:cNvPr id="45" name="Rounded Rectangle 44"/>
          <p:cNvSpPr/>
          <p:nvPr/>
        </p:nvSpPr>
        <p:spPr>
          <a:xfrm>
            <a:off x="1295400" y="5119501"/>
            <a:ext cx="4038600" cy="1143000"/>
          </a:xfrm>
          <a:prstGeom prst="round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Hoạt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động</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p:sp>
        <p:nvSpPr>
          <p:cNvPr id="46" name="Rectangle 45"/>
          <p:cNvSpPr/>
          <p:nvPr/>
        </p:nvSpPr>
        <p:spPr>
          <a:xfrm>
            <a:off x="1025690" y="6262501"/>
            <a:ext cx="16911790" cy="2800767"/>
          </a:xfrm>
          <a:prstGeom prst="rect">
            <a:avLst/>
          </a:prstGeom>
        </p:spPr>
        <p:txBody>
          <a:bodyPr wrap="square">
            <a:spAutoFit/>
          </a:bodyPr>
          <a:lstStyle/>
          <a:p>
            <a:pPr marL="571500" indent="-571500" algn="just">
              <a:lnSpc>
                <a:spcPct val="200000"/>
              </a:lnSpc>
              <a:buFont typeface="Wingdings" panose="05000000000000000000" pitchFamily="2" charset="2"/>
              <a:buChar char="Ø"/>
            </a:pPr>
            <a:r>
              <a:rPr lang="en-US" sz="4400" dirty="0" err="1" smtClean="0">
                <a:latin typeface="Arial" panose="020B0604020202020204" pitchFamily="34" charset="0"/>
                <a:cs typeface="Arial" panose="020B0604020202020204" pitchFamily="34" charset="0"/>
              </a:rPr>
              <a:t>Ngôn</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loại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smtClean="0">
                <a:latin typeface="Arial" panose="020B0604020202020204" pitchFamily="34" charset="0"/>
                <a:cs typeface="Arial" panose="020B0604020202020204" pitchFamily="34" charset="0"/>
              </a:rPr>
              <a:t>?</a:t>
            </a:r>
          </a:p>
          <a:p>
            <a:pPr marL="571500" indent="-571500" algn="just">
              <a:lnSpc>
                <a:spcPct val="200000"/>
              </a:lnSpc>
              <a:buFont typeface="Wingdings" panose="05000000000000000000" pitchFamily="2" charset="2"/>
              <a:buChar char="Ø"/>
            </a:pP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bậc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a:t>
            </a:r>
          </a:p>
        </p:txBody>
      </p:sp>
      <p:pic>
        <p:nvPicPr>
          <p:cNvPr id="47"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79650">
            <a:off x="16613928" y="8283555"/>
            <a:ext cx="834727" cy="1285931"/>
          </a:xfrm>
          <a:prstGeom prst="rect">
            <a:avLst/>
          </a:prstGeom>
        </p:spPr>
      </p:pic>
    </p:spTree>
    <p:extLst>
      <p:ext uri="{BB962C8B-B14F-4D97-AF65-F5344CB8AC3E}">
        <p14:creationId xmlns:p14="http://schemas.microsoft.com/office/powerpoint/2010/main" val="3684490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22" presetClass="entr" presetSubtype="8" fill="hold" nodeType="withEffect">
                                  <p:stCondLst>
                                    <p:cond delay="0"/>
                                  </p:stCondLst>
                                  <p:childTnLst>
                                    <p:set>
                                      <p:cBhvr>
                                        <p:cTn id="15" dur="1" fill="hold">
                                          <p:stCondLst>
                                            <p:cond delay="0"/>
                                          </p:stCondLst>
                                        </p:cTn>
                                        <p:tgtEl>
                                          <p:spTgt spid="43">
                                            <p:txEl>
                                              <p:pRg st="0" end="0"/>
                                            </p:txEl>
                                          </p:spTgt>
                                        </p:tgtEl>
                                        <p:attrNameLst>
                                          <p:attrName>style.visibility</p:attrName>
                                        </p:attrNameLst>
                                      </p:cBhvr>
                                      <p:to>
                                        <p:strVal val="visible"/>
                                      </p:to>
                                    </p:set>
                                    <p:animEffect transition="in" filter="wipe(left)">
                                      <p:cBhvr>
                                        <p:cTn id="16" dur="500"/>
                                        <p:tgtEl>
                                          <p:spTgt spid="43">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3">
                                            <p:txEl>
                                              <p:pRg st="1" end="1"/>
                                            </p:txEl>
                                          </p:spTgt>
                                        </p:tgtEl>
                                        <p:attrNameLst>
                                          <p:attrName>style.visibility</p:attrName>
                                        </p:attrNameLst>
                                      </p:cBhvr>
                                      <p:to>
                                        <p:strVal val="visible"/>
                                      </p:to>
                                    </p:set>
                                    <p:animEffect transition="in" filter="wipe(left)">
                                      <p:cBhvr>
                                        <p:cTn id="19" dur="500"/>
                                        <p:tgtEl>
                                          <p:spTgt spid="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anim calcmode="lin" valueType="num">
                                      <p:cBhvr additive="base">
                                        <p:cTn id="29" dur="500"/>
                                        <p:tgtEl>
                                          <p:spTgt spid="46">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6">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46">
                                            <p:txEl>
                                              <p:pRg st="1" end="1"/>
                                            </p:txEl>
                                          </p:spTgt>
                                        </p:tgtEl>
                                        <p:attrNameLst>
                                          <p:attrName>style.visibility</p:attrName>
                                        </p:attrNameLst>
                                      </p:cBhvr>
                                      <p:to>
                                        <p:strVal val="visible"/>
                                      </p:to>
                                    </p:set>
                                    <p:anim calcmode="lin" valueType="num">
                                      <p:cBhvr additive="base">
                                        <p:cTn id="33" dur="500"/>
                                        <p:tgtEl>
                                          <p:spTgt spid="46">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6">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6" name="Group 6"/>
          <p:cNvGrpSpPr/>
          <p:nvPr/>
        </p:nvGrpSpPr>
        <p:grpSpPr>
          <a:xfrm>
            <a:off x="1238249" y="571618"/>
            <a:ext cx="8696935" cy="8767843"/>
            <a:chOff x="0" y="0"/>
            <a:chExt cx="4498987" cy="3777768"/>
          </a:xfrm>
        </p:grpSpPr>
        <p:sp>
          <p:nvSpPr>
            <p:cNvPr id="7" name="Freeform 7"/>
            <p:cNvSpPr/>
            <p:nvPr/>
          </p:nvSpPr>
          <p:spPr>
            <a:xfrm>
              <a:off x="0" y="0"/>
              <a:ext cx="4498987" cy="3777769"/>
            </a:xfrm>
            <a:custGeom>
              <a:avLst/>
              <a:gdLst/>
              <a:ahLst/>
              <a:cxnLst/>
              <a:rect l="l" t="t" r="r" b="b"/>
              <a:pathLst>
                <a:path w="4498987" h="3777769">
                  <a:moveTo>
                    <a:pt x="4374527" y="3777768"/>
                  </a:moveTo>
                  <a:lnTo>
                    <a:pt x="124460" y="3777768"/>
                  </a:lnTo>
                  <a:cubicBezTo>
                    <a:pt x="55880" y="3777768"/>
                    <a:pt x="0" y="3721888"/>
                    <a:pt x="0" y="3653308"/>
                  </a:cubicBezTo>
                  <a:lnTo>
                    <a:pt x="0" y="124460"/>
                  </a:lnTo>
                  <a:cubicBezTo>
                    <a:pt x="0" y="55880"/>
                    <a:pt x="55880" y="0"/>
                    <a:pt x="124460" y="0"/>
                  </a:cubicBezTo>
                  <a:lnTo>
                    <a:pt x="4374527" y="0"/>
                  </a:lnTo>
                  <a:cubicBezTo>
                    <a:pt x="4443107" y="0"/>
                    <a:pt x="4498987" y="55880"/>
                    <a:pt x="4498987" y="124460"/>
                  </a:cubicBezTo>
                  <a:lnTo>
                    <a:pt x="4498987" y="3653308"/>
                  </a:lnTo>
                  <a:cubicBezTo>
                    <a:pt x="4498987" y="3721888"/>
                    <a:pt x="4443107" y="3777769"/>
                    <a:pt x="4374527" y="3777769"/>
                  </a:cubicBezTo>
                  <a:close/>
                </a:path>
              </a:pathLst>
            </a:custGeom>
            <a:solidFill>
              <a:srgbClr val="FAF9F5"/>
            </a:solidFill>
          </p:spPr>
        </p:sp>
      </p:grpSp>
      <p:grpSp>
        <p:nvGrpSpPr>
          <p:cNvPr id="8" name="Group 8"/>
          <p:cNvGrpSpPr/>
          <p:nvPr/>
        </p:nvGrpSpPr>
        <p:grpSpPr>
          <a:xfrm>
            <a:off x="1333500" y="1657231"/>
            <a:ext cx="8496300" cy="7489429"/>
            <a:chOff x="0" y="0"/>
            <a:chExt cx="4395197" cy="3134398"/>
          </a:xfrm>
        </p:grpSpPr>
        <p:sp>
          <p:nvSpPr>
            <p:cNvPr id="9" name="Freeform 9"/>
            <p:cNvSpPr/>
            <p:nvPr/>
          </p:nvSpPr>
          <p:spPr>
            <a:xfrm>
              <a:off x="0" y="0"/>
              <a:ext cx="4395197" cy="3134398"/>
            </a:xfrm>
            <a:custGeom>
              <a:avLst/>
              <a:gdLst/>
              <a:ahLst/>
              <a:cxnLst/>
              <a:rect l="l" t="t" r="r" b="b"/>
              <a:pathLst>
                <a:path w="4395197" h="3134398">
                  <a:moveTo>
                    <a:pt x="4270737" y="3134398"/>
                  </a:moveTo>
                  <a:lnTo>
                    <a:pt x="124460" y="3134398"/>
                  </a:lnTo>
                  <a:cubicBezTo>
                    <a:pt x="55880" y="3134398"/>
                    <a:pt x="0" y="3078518"/>
                    <a:pt x="0" y="3009938"/>
                  </a:cubicBezTo>
                  <a:lnTo>
                    <a:pt x="0" y="124460"/>
                  </a:lnTo>
                  <a:cubicBezTo>
                    <a:pt x="0" y="55880"/>
                    <a:pt x="55880" y="0"/>
                    <a:pt x="124460" y="0"/>
                  </a:cubicBezTo>
                  <a:lnTo>
                    <a:pt x="4270737" y="0"/>
                  </a:lnTo>
                  <a:cubicBezTo>
                    <a:pt x="4339317" y="0"/>
                    <a:pt x="4395197" y="55880"/>
                    <a:pt x="4395197" y="124460"/>
                  </a:cubicBezTo>
                  <a:lnTo>
                    <a:pt x="4395197" y="3009938"/>
                  </a:lnTo>
                  <a:cubicBezTo>
                    <a:pt x="4395197" y="3078518"/>
                    <a:pt x="4339317" y="3134398"/>
                    <a:pt x="4270737" y="3134398"/>
                  </a:cubicBezTo>
                  <a:close/>
                </a:path>
              </a:pathLst>
            </a:custGeom>
            <a:solidFill>
              <a:srgbClr val="EFBF6E"/>
            </a:solidFill>
          </p:spPr>
        </p:sp>
      </p:grpSp>
      <p:grpSp>
        <p:nvGrpSpPr>
          <p:cNvPr id="10" name="Group 10"/>
          <p:cNvGrpSpPr/>
          <p:nvPr/>
        </p:nvGrpSpPr>
        <p:grpSpPr>
          <a:xfrm>
            <a:off x="1524000" y="1891598"/>
            <a:ext cx="8153400" cy="7040274"/>
            <a:chOff x="0" y="0"/>
            <a:chExt cx="4083826" cy="2283319"/>
          </a:xfrm>
        </p:grpSpPr>
        <p:sp>
          <p:nvSpPr>
            <p:cNvPr id="11" name="Freeform 11"/>
            <p:cNvSpPr/>
            <p:nvPr/>
          </p:nvSpPr>
          <p:spPr>
            <a:xfrm>
              <a:off x="0" y="0"/>
              <a:ext cx="4083826" cy="2283319"/>
            </a:xfrm>
            <a:custGeom>
              <a:avLst/>
              <a:gdLst/>
              <a:ahLst/>
              <a:cxnLst/>
              <a:rect l="l" t="t" r="r" b="b"/>
              <a:pathLst>
                <a:path w="4083826" h="2283319">
                  <a:moveTo>
                    <a:pt x="3959366" y="2283319"/>
                  </a:moveTo>
                  <a:lnTo>
                    <a:pt x="124460" y="2283319"/>
                  </a:lnTo>
                  <a:cubicBezTo>
                    <a:pt x="55880" y="2283319"/>
                    <a:pt x="0" y="2227439"/>
                    <a:pt x="0" y="2158859"/>
                  </a:cubicBezTo>
                  <a:lnTo>
                    <a:pt x="0" y="124460"/>
                  </a:lnTo>
                  <a:cubicBezTo>
                    <a:pt x="0" y="55880"/>
                    <a:pt x="55880" y="0"/>
                    <a:pt x="124460" y="0"/>
                  </a:cubicBezTo>
                  <a:lnTo>
                    <a:pt x="3959366" y="0"/>
                  </a:lnTo>
                  <a:cubicBezTo>
                    <a:pt x="4027946" y="0"/>
                    <a:pt x="4083826" y="55880"/>
                    <a:pt x="4083826" y="124460"/>
                  </a:cubicBezTo>
                  <a:lnTo>
                    <a:pt x="4083826" y="2158859"/>
                  </a:lnTo>
                  <a:cubicBezTo>
                    <a:pt x="4083826" y="2227439"/>
                    <a:pt x="4027946" y="2283319"/>
                    <a:pt x="3959366" y="2283319"/>
                  </a:cubicBezTo>
                  <a:close/>
                </a:path>
              </a:pathLst>
            </a:custGeom>
            <a:solidFill>
              <a:srgbClr val="FAF9F5"/>
            </a:solidFill>
          </p:spPr>
        </p:sp>
      </p:grpSp>
      <p:grpSp>
        <p:nvGrpSpPr>
          <p:cNvPr id="15" name="Group 15"/>
          <p:cNvGrpSpPr/>
          <p:nvPr/>
        </p:nvGrpSpPr>
        <p:grpSpPr>
          <a:xfrm>
            <a:off x="8056581" y="919065"/>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7" name="Group 17"/>
          <p:cNvGrpSpPr/>
          <p:nvPr/>
        </p:nvGrpSpPr>
        <p:grpSpPr>
          <a:xfrm>
            <a:off x="7399230" y="919065"/>
            <a:ext cx="400915" cy="400915"/>
            <a:chOff x="0" y="0"/>
            <a:chExt cx="660400" cy="660400"/>
          </a:xfrm>
        </p:grpSpPr>
        <p:sp>
          <p:nvSpPr>
            <p:cNvPr id="18" name="Freeform 1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9" name="Group 19"/>
          <p:cNvGrpSpPr/>
          <p:nvPr/>
        </p:nvGrpSpPr>
        <p:grpSpPr>
          <a:xfrm>
            <a:off x="8713931" y="919065"/>
            <a:ext cx="400915" cy="400915"/>
            <a:chOff x="0" y="0"/>
            <a:chExt cx="660400" cy="660400"/>
          </a:xfrm>
        </p:grpSpPr>
        <p:sp>
          <p:nvSpPr>
            <p:cNvPr id="20" name="Freeform 2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1" name="TextBox 21"/>
          <p:cNvSpPr txBox="1"/>
          <p:nvPr/>
        </p:nvSpPr>
        <p:spPr>
          <a:xfrm>
            <a:off x="1649693" y="1047583"/>
            <a:ext cx="3931957" cy="423193"/>
          </a:xfrm>
          <a:prstGeom prst="rect">
            <a:avLst/>
          </a:prstGeom>
        </p:spPr>
        <p:txBody>
          <a:bodyPr wrap="square" lIns="0" tIns="0" rIns="0" bIns="0" rtlCol="0" anchor="t">
            <a:spAutoFit/>
          </a:bodyPr>
          <a:lstStyle/>
          <a:p>
            <a:pPr>
              <a:lnSpc>
                <a:spcPts val="3300"/>
              </a:lnSpc>
            </a:pPr>
            <a:r>
              <a:rPr lang="en-US" sz="4400" b="1" dirty="0" err="1" smtClean="0">
                <a:solidFill>
                  <a:srgbClr val="1D1D1B"/>
                </a:solidFill>
                <a:latin typeface="Arial" panose="020B0604020202020204" pitchFamily="34" charset="0"/>
                <a:cs typeface="Arial" panose="020B0604020202020204" pitchFamily="34" charset="0"/>
              </a:rPr>
              <a:t>Hoạt</a:t>
            </a:r>
            <a:r>
              <a:rPr lang="en-US" sz="4400" b="1" dirty="0" smtClean="0">
                <a:solidFill>
                  <a:srgbClr val="1D1D1B"/>
                </a:solidFill>
                <a:latin typeface="Arial" panose="020B0604020202020204" pitchFamily="34" charset="0"/>
                <a:cs typeface="Arial" panose="020B0604020202020204" pitchFamily="34" charset="0"/>
              </a:rPr>
              <a:t> </a:t>
            </a:r>
            <a:r>
              <a:rPr lang="en-US" sz="4400" b="1" dirty="0" err="1" smtClean="0">
                <a:solidFill>
                  <a:srgbClr val="1D1D1B"/>
                </a:solidFill>
                <a:latin typeface="Arial" panose="020B0604020202020204" pitchFamily="34" charset="0"/>
                <a:cs typeface="Arial" panose="020B0604020202020204" pitchFamily="34" charset="0"/>
              </a:rPr>
              <a:t>động</a:t>
            </a:r>
            <a:r>
              <a:rPr lang="en-US" sz="4400" b="1" dirty="0" smtClean="0">
                <a:solidFill>
                  <a:srgbClr val="1D1D1B"/>
                </a:solidFill>
                <a:latin typeface="Arial" panose="020B0604020202020204" pitchFamily="34" charset="0"/>
                <a:cs typeface="Arial" panose="020B0604020202020204" pitchFamily="34" charset="0"/>
              </a:rPr>
              <a:t> 1:</a:t>
            </a:r>
            <a:endParaRPr lang="en-US" sz="4400" b="1" dirty="0">
              <a:solidFill>
                <a:srgbClr val="1D1D1B"/>
              </a:solidFill>
              <a:latin typeface="Arial" panose="020B0604020202020204" pitchFamily="34" charset="0"/>
              <a:cs typeface="Arial" panose="020B0604020202020204" pitchFamily="34" charset="0"/>
            </a:endParaRPr>
          </a:p>
        </p:txBody>
      </p:sp>
      <p:grpSp>
        <p:nvGrpSpPr>
          <p:cNvPr id="32" name="Group 31"/>
          <p:cNvGrpSpPr/>
          <p:nvPr/>
        </p:nvGrpSpPr>
        <p:grpSpPr>
          <a:xfrm>
            <a:off x="10349078" y="2933700"/>
            <a:ext cx="6907276" cy="6781918"/>
            <a:chOff x="10703616" y="2933700"/>
            <a:chExt cx="6907276" cy="6781918"/>
          </a:xfrm>
        </p:grpSpPr>
        <p:grpSp>
          <p:nvGrpSpPr>
            <p:cNvPr id="3" name="Group 3"/>
            <p:cNvGrpSpPr/>
            <p:nvPr/>
          </p:nvGrpSpPr>
          <p:grpSpPr>
            <a:xfrm>
              <a:off x="10703616" y="2933700"/>
              <a:ext cx="6907276" cy="6781918"/>
              <a:chOff x="0" y="0"/>
              <a:chExt cx="3763292" cy="3694993"/>
            </a:xfrm>
          </p:grpSpPr>
          <p:sp>
            <p:nvSpPr>
              <p:cNvPr id="4" name="Freeform 4"/>
              <p:cNvSpPr/>
              <p:nvPr/>
            </p:nvSpPr>
            <p:spPr>
              <a:xfrm>
                <a:off x="0" y="0"/>
                <a:ext cx="3763292" cy="3694993"/>
              </a:xfrm>
              <a:custGeom>
                <a:avLst/>
                <a:gdLst/>
                <a:ahLst/>
                <a:cxnLst/>
                <a:rect l="l" t="t" r="r" b="b"/>
                <a:pathLst>
                  <a:path w="3763292" h="3694993">
                    <a:moveTo>
                      <a:pt x="3638832" y="3694993"/>
                    </a:moveTo>
                    <a:lnTo>
                      <a:pt x="124460" y="3694993"/>
                    </a:lnTo>
                    <a:cubicBezTo>
                      <a:pt x="55880" y="3694993"/>
                      <a:pt x="0" y="3639113"/>
                      <a:pt x="0" y="3570533"/>
                    </a:cubicBezTo>
                    <a:lnTo>
                      <a:pt x="0" y="124460"/>
                    </a:lnTo>
                    <a:cubicBezTo>
                      <a:pt x="0" y="55880"/>
                      <a:pt x="55880" y="0"/>
                      <a:pt x="124460" y="0"/>
                    </a:cubicBezTo>
                    <a:lnTo>
                      <a:pt x="3638832" y="0"/>
                    </a:lnTo>
                    <a:cubicBezTo>
                      <a:pt x="3707412" y="0"/>
                      <a:pt x="3763292" y="55880"/>
                      <a:pt x="3763292" y="124460"/>
                    </a:cubicBezTo>
                    <a:lnTo>
                      <a:pt x="3763292" y="3570533"/>
                    </a:lnTo>
                    <a:cubicBezTo>
                      <a:pt x="3763292" y="3639113"/>
                      <a:pt x="3707412" y="3694993"/>
                      <a:pt x="3638832" y="3694993"/>
                    </a:cubicBezTo>
                    <a:close/>
                  </a:path>
                </a:pathLst>
              </a:custGeom>
              <a:solidFill>
                <a:srgbClr val="FAF9F5"/>
              </a:solidFill>
            </p:spPr>
          </p:sp>
        </p:grpSp>
        <p:grpSp>
          <p:nvGrpSpPr>
            <p:cNvPr id="23" name="Group 23"/>
            <p:cNvGrpSpPr/>
            <p:nvPr/>
          </p:nvGrpSpPr>
          <p:grpSpPr>
            <a:xfrm>
              <a:off x="16246257" y="3411094"/>
              <a:ext cx="324784" cy="324784"/>
              <a:chOff x="0" y="0"/>
              <a:chExt cx="660400" cy="660400"/>
            </a:xfrm>
          </p:grpSpPr>
          <p:sp>
            <p:nvSpPr>
              <p:cNvPr id="24" name="Freeform 2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5" name="Group 25"/>
            <p:cNvGrpSpPr/>
            <p:nvPr/>
          </p:nvGrpSpPr>
          <p:grpSpPr>
            <a:xfrm>
              <a:off x="15684157" y="3411094"/>
              <a:ext cx="324784" cy="324784"/>
              <a:chOff x="0" y="0"/>
              <a:chExt cx="660400" cy="660400"/>
            </a:xfrm>
          </p:grpSpPr>
          <p:sp>
            <p:nvSpPr>
              <p:cNvPr id="26" name="Freeform 2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7" name="Group 27"/>
            <p:cNvGrpSpPr/>
            <p:nvPr/>
          </p:nvGrpSpPr>
          <p:grpSpPr>
            <a:xfrm>
              <a:off x="16808358" y="3411094"/>
              <a:ext cx="324784" cy="324784"/>
              <a:chOff x="0" y="0"/>
              <a:chExt cx="660400" cy="660400"/>
            </a:xfrm>
          </p:grpSpPr>
          <p:sp>
            <p:nvSpPr>
              <p:cNvPr id="28" name="Freeform 2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9" name="Group 29"/>
            <p:cNvGrpSpPr/>
            <p:nvPr/>
          </p:nvGrpSpPr>
          <p:grpSpPr>
            <a:xfrm>
              <a:off x="12887512" y="8305604"/>
              <a:ext cx="2539483" cy="841057"/>
              <a:chOff x="0" y="0"/>
              <a:chExt cx="1994009" cy="660400"/>
            </a:xfrm>
          </p:grpSpPr>
          <p:sp>
            <p:nvSpPr>
              <p:cNvPr id="30" name="Freeform 30"/>
              <p:cNvSpPr/>
              <p:nvPr/>
            </p:nvSpPr>
            <p:spPr>
              <a:xfrm>
                <a:off x="0" y="0"/>
                <a:ext cx="1994009" cy="660400"/>
              </a:xfrm>
              <a:custGeom>
                <a:avLst/>
                <a:gdLst/>
                <a:ahLst/>
                <a:cxnLst/>
                <a:rect l="l" t="t" r="r" b="b"/>
                <a:pathLst>
                  <a:path w="1994009" h="660400">
                    <a:moveTo>
                      <a:pt x="1869549" y="660400"/>
                    </a:moveTo>
                    <a:lnTo>
                      <a:pt x="124460" y="660400"/>
                    </a:lnTo>
                    <a:cubicBezTo>
                      <a:pt x="55880" y="660400"/>
                      <a:pt x="0" y="604520"/>
                      <a:pt x="0" y="535940"/>
                    </a:cubicBezTo>
                    <a:lnTo>
                      <a:pt x="0" y="124460"/>
                    </a:lnTo>
                    <a:cubicBezTo>
                      <a:pt x="0" y="55880"/>
                      <a:pt x="55880" y="0"/>
                      <a:pt x="124460" y="0"/>
                    </a:cubicBezTo>
                    <a:lnTo>
                      <a:pt x="1869549" y="0"/>
                    </a:lnTo>
                    <a:cubicBezTo>
                      <a:pt x="1938129" y="0"/>
                      <a:pt x="1994009" y="55880"/>
                      <a:pt x="1994009" y="124460"/>
                    </a:cubicBezTo>
                    <a:lnTo>
                      <a:pt x="1994009" y="535940"/>
                    </a:lnTo>
                    <a:cubicBezTo>
                      <a:pt x="1994009" y="604520"/>
                      <a:pt x="1938129" y="660400"/>
                      <a:pt x="1869549" y="660400"/>
                    </a:cubicBezTo>
                    <a:close/>
                  </a:path>
                </a:pathLst>
              </a:custGeom>
              <a:solidFill>
                <a:srgbClr val="E49592"/>
              </a:solidFill>
            </p:spPr>
          </p:sp>
        </p:grpSp>
        <p:sp>
          <p:nvSpPr>
            <p:cNvPr id="31" name="TextBox 31"/>
            <p:cNvSpPr txBox="1"/>
            <p:nvPr/>
          </p:nvSpPr>
          <p:spPr>
            <a:xfrm>
              <a:off x="13036443" y="8568016"/>
              <a:ext cx="2241621" cy="363856"/>
            </a:xfrm>
            <a:prstGeom prst="rect">
              <a:avLst/>
            </a:prstGeom>
          </p:spPr>
          <p:txBody>
            <a:bodyPr lIns="0" tIns="0" rIns="0" bIns="0" rtlCol="0" anchor="t">
              <a:spAutoFit/>
            </a:bodyPr>
            <a:lstStyle/>
            <a:p>
              <a:pPr algn="ctr">
                <a:lnSpc>
                  <a:spcPts val="2700"/>
                </a:lnSpc>
              </a:pPr>
              <a:r>
                <a:rPr lang="en-US" sz="2700">
                  <a:solidFill>
                    <a:srgbClr val="1D1D1B"/>
                  </a:solidFill>
                  <a:latin typeface="Nunito Bold"/>
                </a:rPr>
                <a:t>Next</a:t>
              </a:r>
            </a:p>
          </p:txBody>
        </p:sp>
      </p:grpSp>
      <p:sp>
        <p:nvSpPr>
          <p:cNvPr id="33" name="Rectangle 32"/>
          <p:cNvSpPr/>
          <p:nvPr/>
        </p:nvSpPr>
        <p:spPr>
          <a:xfrm>
            <a:off x="1727074" y="1891598"/>
            <a:ext cx="7747251" cy="5170646"/>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Ngôn ngữ lập </a:t>
            </a:r>
            <a:r>
              <a:rPr lang="vi-VN" sz="4400" dirty="0" smtClean="0">
                <a:latin typeface="Arial" panose="020B0604020202020204" pitchFamily="34" charset="0"/>
                <a:cs typeface="Arial" panose="020B0604020202020204" pitchFamily="34" charset="0"/>
              </a:rPr>
              <a:t>trình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dùng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để</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trình</a:t>
            </a:r>
            <a:r>
              <a:rPr lang="vi-VN"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Gồm</a:t>
            </a:r>
            <a:r>
              <a:rPr lang="en-US" sz="4400" dirty="0" smtClean="0">
                <a:latin typeface="Arial" panose="020B0604020202020204" pitchFamily="34" charset="0"/>
                <a:cs typeface="Arial" panose="020B0604020202020204" pitchFamily="34" charset="0"/>
              </a:rPr>
              <a:t> 3 </a:t>
            </a:r>
            <a:r>
              <a:rPr lang="en-US" sz="4400" dirty="0" err="1" smtClean="0">
                <a:latin typeface="Arial" panose="020B0604020202020204" pitchFamily="34" charset="0"/>
                <a:cs typeface="Arial" panose="020B0604020202020204" pitchFamily="34" charset="0"/>
              </a:rPr>
              <a:t>loại</a:t>
            </a:r>
            <a:r>
              <a:rPr lang="en-US" sz="4400" dirty="0" smtClean="0">
                <a:latin typeface="Arial" panose="020B0604020202020204" pitchFamily="34" charset="0"/>
                <a:cs typeface="Arial" panose="020B0604020202020204" pitchFamily="34" charset="0"/>
              </a:rPr>
              <a:t>: </a:t>
            </a:r>
            <a:r>
              <a:rPr lang="vi-VN" sz="4400" dirty="0" smtClean="0">
                <a:solidFill>
                  <a:srgbClr val="0070C0"/>
                </a:solidFill>
                <a:latin typeface="Arial" panose="020B0604020202020204" pitchFamily="34" charset="0"/>
                <a:cs typeface="Arial" panose="020B0604020202020204" pitchFamily="34" charset="0"/>
              </a:rPr>
              <a:t>ngôn </a:t>
            </a:r>
            <a:r>
              <a:rPr lang="vi-VN" sz="4400" dirty="0">
                <a:solidFill>
                  <a:srgbClr val="0070C0"/>
                </a:solidFill>
                <a:latin typeface="Arial" panose="020B0604020202020204" pitchFamily="34" charset="0"/>
                <a:cs typeface="Arial" panose="020B0604020202020204" pitchFamily="34" charset="0"/>
              </a:rPr>
              <a:t>ngữ máy</a:t>
            </a:r>
            <a:r>
              <a:rPr lang="vi-VN" sz="4400" dirty="0">
                <a:latin typeface="Arial" panose="020B0604020202020204" pitchFamily="34" charset="0"/>
                <a:cs typeface="Arial" panose="020B0604020202020204" pitchFamily="34" charset="0"/>
              </a:rPr>
              <a:t>, </a:t>
            </a:r>
            <a:r>
              <a:rPr lang="vi-VN" sz="4400" dirty="0">
                <a:solidFill>
                  <a:srgbClr val="7030A0"/>
                </a:solidFill>
                <a:latin typeface="Arial" panose="020B0604020202020204" pitchFamily="34" charset="0"/>
                <a:cs typeface="Arial" panose="020B0604020202020204" pitchFamily="34" charset="0"/>
              </a:rPr>
              <a:t>hợp </a:t>
            </a:r>
            <a:r>
              <a:rPr lang="vi-VN" sz="4400" dirty="0" smtClean="0">
                <a:solidFill>
                  <a:srgbClr val="7030A0"/>
                </a:solidFill>
                <a:latin typeface="Arial" panose="020B0604020202020204" pitchFamily="34" charset="0"/>
                <a:cs typeface="Arial" panose="020B0604020202020204" pitchFamily="34" charset="0"/>
              </a:rPr>
              <a:t>ng</a:t>
            </a:r>
            <a:r>
              <a:rPr lang="en-US" sz="4400" dirty="0" smtClean="0">
                <a:solidFill>
                  <a:srgbClr val="7030A0"/>
                </a:solidFill>
                <a:latin typeface="Arial" panose="020B0604020202020204" pitchFamily="34" charset="0"/>
                <a:cs typeface="Arial" panose="020B0604020202020204" pitchFamily="34" charset="0"/>
              </a:rPr>
              <a:t>ữ, </a:t>
            </a:r>
            <a:r>
              <a:rPr lang="vi-VN" sz="4400" dirty="0" smtClean="0">
                <a:latin typeface="Arial" panose="020B0604020202020204" pitchFamily="34" charset="0"/>
                <a:cs typeface="Arial" panose="020B0604020202020204" pitchFamily="34" charset="0"/>
              </a:rPr>
              <a:t> </a:t>
            </a:r>
            <a:r>
              <a:rPr lang="vi-VN" sz="4400" dirty="0">
                <a:solidFill>
                  <a:srgbClr val="C00000"/>
                </a:solidFill>
                <a:latin typeface="Arial" panose="020B0604020202020204" pitchFamily="34" charset="0"/>
                <a:cs typeface="Arial" panose="020B0604020202020204" pitchFamily="34" charset="0"/>
              </a:rPr>
              <a:t>ngôn ngữ lập trình bậc cao</a:t>
            </a:r>
            <a:r>
              <a:rPr lang="vi-VN" sz="4400"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34" name="Rectangle 33"/>
          <p:cNvSpPr/>
          <p:nvPr/>
        </p:nvSpPr>
        <p:spPr>
          <a:xfrm>
            <a:off x="10754868" y="3998290"/>
            <a:ext cx="6095693" cy="4154984"/>
          </a:xfrm>
          <a:prstGeom prst="rect">
            <a:avLst/>
          </a:prstGeom>
        </p:spPr>
        <p:txBody>
          <a:bodyPr wrap="square">
            <a:spAutoFit/>
          </a:bodyPr>
          <a:lstStyle/>
          <a:p>
            <a:pPr algn="just">
              <a:lnSpc>
                <a:spcPct val="150000"/>
              </a:lnSpc>
            </a:pP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bậc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phổ</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nay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Python, C/C ++, Java...</a:t>
            </a:r>
          </a:p>
        </p:txBody>
      </p:sp>
    </p:spTree>
    <p:extLst>
      <p:ext uri="{BB962C8B-B14F-4D97-AF65-F5344CB8AC3E}">
        <p14:creationId xmlns:p14="http://schemas.microsoft.com/office/powerpoint/2010/main" val="2741565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8416" y="1874606"/>
            <a:ext cx="4869477" cy="5039562"/>
          </a:xfrm>
          <a:prstGeom prst="rect">
            <a:avLst/>
          </a:prstGeom>
        </p:spPr>
      </p:pic>
      <p:grpSp>
        <p:nvGrpSpPr>
          <p:cNvPr id="3" name="Group 3"/>
          <p:cNvGrpSpPr/>
          <p:nvPr/>
        </p:nvGrpSpPr>
        <p:grpSpPr>
          <a:xfrm>
            <a:off x="4099698" y="571735"/>
            <a:ext cx="13605918" cy="9143765"/>
            <a:chOff x="0" y="0"/>
            <a:chExt cx="7412913" cy="4981798"/>
          </a:xfrm>
        </p:grpSpPr>
        <p:sp>
          <p:nvSpPr>
            <p:cNvPr id="4" name="Freeform 4"/>
            <p:cNvSpPr/>
            <p:nvPr/>
          </p:nvSpPr>
          <p:spPr>
            <a:xfrm>
              <a:off x="0" y="0"/>
              <a:ext cx="7412913" cy="4981798"/>
            </a:xfrm>
            <a:custGeom>
              <a:avLst/>
              <a:gdLst/>
              <a:ahLst/>
              <a:cxnLst/>
              <a:rect l="l" t="t" r="r" b="b"/>
              <a:pathLst>
                <a:path w="7412913" h="4981798">
                  <a:moveTo>
                    <a:pt x="7288454" y="4981798"/>
                  </a:moveTo>
                  <a:lnTo>
                    <a:pt x="124460" y="4981798"/>
                  </a:lnTo>
                  <a:cubicBezTo>
                    <a:pt x="55880" y="4981798"/>
                    <a:pt x="0" y="4925918"/>
                    <a:pt x="0" y="4857338"/>
                  </a:cubicBezTo>
                  <a:lnTo>
                    <a:pt x="0" y="124460"/>
                  </a:lnTo>
                  <a:cubicBezTo>
                    <a:pt x="0" y="55880"/>
                    <a:pt x="55880" y="0"/>
                    <a:pt x="124460" y="0"/>
                  </a:cubicBezTo>
                  <a:lnTo>
                    <a:pt x="7288454" y="0"/>
                  </a:lnTo>
                  <a:cubicBezTo>
                    <a:pt x="7357033" y="0"/>
                    <a:pt x="7412913" y="55880"/>
                    <a:pt x="7412913" y="124460"/>
                  </a:cubicBezTo>
                  <a:lnTo>
                    <a:pt x="7412913" y="4857338"/>
                  </a:lnTo>
                  <a:cubicBezTo>
                    <a:pt x="7412913" y="4925918"/>
                    <a:pt x="7357033" y="4981798"/>
                    <a:pt x="7288454" y="4981798"/>
                  </a:cubicBezTo>
                  <a:close/>
                </a:path>
              </a:pathLst>
            </a:custGeom>
            <a:solidFill>
              <a:srgbClr val="FAF9F5"/>
            </a:solidFill>
          </p:spPr>
        </p:sp>
      </p:grpSp>
      <p:grpSp>
        <p:nvGrpSpPr>
          <p:cNvPr id="5" name="Group 5"/>
          <p:cNvGrpSpPr/>
          <p:nvPr/>
        </p:nvGrpSpPr>
        <p:grpSpPr>
          <a:xfrm>
            <a:off x="5288787" y="822689"/>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87944D"/>
            </a:solidFill>
          </p:spPr>
        </p:sp>
      </p:grpSp>
      <p:grpSp>
        <p:nvGrpSpPr>
          <p:cNvPr id="7" name="Group 7"/>
          <p:cNvGrpSpPr/>
          <p:nvPr/>
        </p:nvGrpSpPr>
        <p:grpSpPr>
          <a:xfrm>
            <a:off x="9773704" y="822689"/>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9" name="Group 9"/>
          <p:cNvGrpSpPr/>
          <p:nvPr/>
        </p:nvGrpSpPr>
        <p:grpSpPr>
          <a:xfrm>
            <a:off x="4194948" y="1657350"/>
            <a:ext cx="13415418" cy="7962900"/>
            <a:chOff x="0" y="0"/>
            <a:chExt cx="7309123" cy="4338427"/>
          </a:xfrm>
        </p:grpSpPr>
        <p:sp>
          <p:nvSpPr>
            <p:cNvPr id="10" name="Freeform 10"/>
            <p:cNvSpPr/>
            <p:nvPr/>
          </p:nvSpPr>
          <p:spPr>
            <a:xfrm>
              <a:off x="0" y="0"/>
              <a:ext cx="7309124" cy="4338427"/>
            </a:xfrm>
            <a:custGeom>
              <a:avLst/>
              <a:gdLst/>
              <a:ahLst/>
              <a:cxnLst/>
              <a:rect l="l" t="t" r="r" b="b"/>
              <a:pathLst>
                <a:path w="7309124" h="4338427">
                  <a:moveTo>
                    <a:pt x="7184663" y="4338427"/>
                  </a:moveTo>
                  <a:lnTo>
                    <a:pt x="124460" y="4338427"/>
                  </a:lnTo>
                  <a:cubicBezTo>
                    <a:pt x="55880" y="4338427"/>
                    <a:pt x="0" y="4282548"/>
                    <a:pt x="0" y="4213968"/>
                  </a:cubicBezTo>
                  <a:lnTo>
                    <a:pt x="0" y="124460"/>
                  </a:lnTo>
                  <a:cubicBezTo>
                    <a:pt x="0" y="55880"/>
                    <a:pt x="55880" y="0"/>
                    <a:pt x="124460" y="0"/>
                  </a:cubicBezTo>
                  <a:lnTo>
                    <a:pt x="7184663" y="0"/>
                  </a:lnTo>
                  <a:cubicBezTo>
                    <a:pt x="7253243" y="0"/>
                    <a:pt x="7309124" y="55880"/>
                    <a:pt x="7309124" y="124460"/>
                  </a:cubicBezTo>
                  <a:lnTo>
                    <a:pt x="7309124" y="4213968"/>
                  </a:lnTo>
                  <a:cubicBezTo>
                    <a:pt x="7309124" y="4282548"/>
                    <a:pt x="7253243" y="4338427"/>
                    <a:pt x="7184663" y="4338427"/>
                  </a:cubicBezTo>
                  <a:close/>
                </a:path>
              </a:pathLst>
            </a:custGeom>
            <a:solidFill>
              <a:srgbClr val="87944D"/>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390848" y="860789"/>
            <a:ext cx="606061" cy="606061"/>
          </a:xfrm>
          <a:prstGeom prst="rect">
            <a:avLst/>
          </a:prstGeom>
        </p:spPr>
      </p:pic>
      <p:grpSp>
        <p:nvGrpSpPr>
          <p:cNvPr id="12" name="Group 12"/>
          <p:cNvGrpSpPr/>
          <p:nvPr/>
        </p:nvGrpSpPr>
        <p:grpSpPr>
          <a:xfrm>
            <a:off x="4483690" y="1851740"/>
            <a:ext cx="11075214" cy="803358"/>
            <a:chOff x="0" y="0"/>
            <a:chExt cx="13282562" cy="963471"/>
          </a:xfrm>
        </p:grpSpPr>
        <p:sp>
          <p:nvSpPr>
            <p:cNvPr id="13" name="Freeform 13"/>
            <p:cNvSpPr/>
            <p:nvPr/>
          </p:nvSpPr>
          <p:spPr>
            <a:xfrm>
              <a:off x="0" y="0"/>
              <a:ext cx="13283833" cy="963471"/>
            </a:xfrm>
            <a:custGeom>
              <a:avLst/>
              <a:gdLst/>
              <a:ahLst/>
              <a:cxnLst/>
              <a:rect l="l" t="t" r="r" b="b"/>
              <a:pathLst>
                <a:path w="13283833" h="963471">
                  <a:moveTo>
                    <a:pt x="12730112" y="963471"/>
                  </a:moveTo>
                  <a:lnTo>
                    <a:pt x="553720" y="963471"/>
                  </a:lnTo>
                  <a:cubicBezTo>
                    <a:pt x="247650" y="963471"/>
                    <a:pt x="0" y="747748"/>
                    <a:pt x="0" y="482275"/>
                  </a:cubicBezTo>
                  <a:cubicBezTo>
                    <a:pt x="0" y="215697"/>
                    <a:pt x="247650" y="0"/>
                    <a:pt x="553720" y="0"/>
                  </a:cubicBezTo>
                  <a:lnTo>
                    <a:pt x="12730112" y="0"/>
                  </a:lnTo>
                  <a:cubicBezTo>
                    <a:pt x="13036183" y="0"/>
                    <a:pt x="13283833" y="215697"/>
                    <a:pt x="13283833" y="482275"/>
                  </a:cubicBezTo>
                  <a:cubicBezTo>
                    <a:pt x="13282561" y="747748"/>
                    <a:pt x="13034911" y="963471"/>
                    <a:pt x="12730112" y="963471"/>
                  </a:cubicBezTo>
                  <a:close/>
                </a:path>
              </a:pathLst>
            </a:custGeom>
            <a:solidFill>
              <a:srgbClr val="FAF9F5"/>
            </a:solidFill>
          </p:spPr>
        </p:sp>
      </p:grpSp>
      <p:grpSp>
        <p:nvGrpSpPr>
          <p:cNvPr id="14" name="Group 14"/>
          <p:cNvGrpSpPr/>
          <p:nvPr/>
        </p:nvGrpSpPr>
        <p:grpSpPr>
          <a:xfrm>
            <a:off x="4449643" y="2743741"/>
            <a:ext cx="12727675" cy="6248400"/>
            <a:chOff x="0" y="0"/>
            <a:chExt cx="6934420" cy="3404316"/>
          </a:xfrm>
        </p:grpSpPr>
        <p:sp>
          <p:nvSpPr>
            <p:cNvPr id="15" name="Freeform 15"/>
            <p:cNvSpPr/>
            <p:nvPr/>
          </p:nvSpPr>
          <p:spPr>
            <a:xfrm>
              <a:off x="0" y="0"/>
              <a:ext cx="6934420" cy="3404316"/>
            </a:xfrm>
            <a:custGeom>
              <a:avLst/>
              <a:gdLst/>
              <a:ahLst/>
              <a:cxnLst/>
              <a:rect l="l" t="t" r="r" b="b"/>
              <a:pathLst>
                <a:path w="6934420" h="3404316">
                  <a:moveTo>
                    <a:pt x="6809960" y="3404316"/>
                  </a:moveTo>
                  <a:lnTo>
                    <a:pt x="124460" y="3404316"/>
                  </a:lnTo>
                  <a:cubicBezTo>
                    <a:pt x="55880" y="3404316"/>
                    <a:pt x="0" y="3348436"/>
                    <a:pt x="0" y="3279856"/>
                  </a:cubicBezTo>
                  <a:lnTo>
                    <a:pt x="0" y="124460"/>
                  </a:lnTo>
                  <a:cubicBezTo>
                    <a:pt x="0" y="55880"/>
                    <a:pt x="55880" y="0"/>
                    <a:pt x="124460" y="0"/>
                  </a:cubicBezTo>
                  <a:lnTo>
                    <a:pt x="6809960" y="0"/>
                  </a:lnTo>
                  <a:cubicBezTo>
                    <a:pt x="6878541" y="0"/>
                    <a:pt x="6934420" y="55880"/>
                    <a:pt x="6934420" y="124460"/>
                  </a:cubicBezTo>
                  <a:lnTo>
                    <a:pt x="6934420" y="3279856"/>
                  </a:lnTo>
                  <a:cubicBezTo>
                    <a:pt x="6934420" y="3348436"/>
                    <a:pt x="6878541" y="3404316"/>
                    <a:pt x="6809960" y="3404316"/>
                  </a:cubicBezTo>
                  <a:close/>
                </a:path>
              </a:pathLst>
            </a:custGeom>
            <a:solidFill>
              <a:srgbClr val="FAF9F5"/>
            </a:solidFill>
          </p:spPr>
        </p:sp>
      </p:grpSp>
      <p:grpSp>
        <p:nvGrpSpPr>
          <p:cNvPr id="16" name="Group 16"/>
          <p:cNvGrpSpPr/>
          <p:nvPr/>
        </p:nvGrpSpPr>
        <p:grpSpPr>
          <a:xfrm>
            <a:off x="16032500" y="860789"/>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8" name="Group 18"/>
          <p:cNvGrpSpPr/>
          <p:nvPr/>
        </p:nvGrpSpPr>
        <p:grpSpPr>
          <a:xfrm>
            <a:off x="15305438" y="860789"/>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20" name="Group 20"/>
          <p:cNvGrpSpPr/>
          <p:nvPr/>
        </p:nvGrpSpPr>
        <p:grpSpPr>
          <a:xfrm>
            <a:off x="16759561" y="860789"/>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00628" y="2133409"/>
            <a:ext cx="476250" cy="476250"/>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23455" y="2143100"/>
            <a:ext cx="587613" cy="456869"/>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767" y="3067050"/>
            <a:ext cx="4896142" cy="8686703"/>
          </a:xfrm>
          <a:prstGeom prst="rect">
            <a:avLst/>
          </a:prstGeom>
        </p:spPr>
      </p:pic>
      <p:sp>
        <p:nvSpPr>
          <p:cNvPr id="26" name="TextBox 26"/>
          <p:cNvSpPr txBox="1"/>
          <p:nvPr/>
        </p:nvSpPr>
        <p:spPr>
          <a:xfrm>
            <a:off x="4390848" y="1928455"/>
            <a:ext cx="11242868" cy="830933"/>
          </a:xfrm>
          <a:prstGeom prst="rect">
            <a:avLst/>
          </a:prstGeom>
        </p:spPr>
        <p:txBody>
          <a:bodyPr lIns="0" tIns="0" rIns="0" bIns="0" rtlCol="0" anchor="t">
            <a:spAutoFit/>
          </a:bodyPr>
          <a:lstStyle/>
          <a:p>
            <a:pPr algn="ctr">
              <a:lnSpc>
                <a:spcPts val="7039"/>
              </a:lnSpc>
            </a:pPr>
            <a:r>
              <a:rPr lang="en-US" sz="4800" b="1" dirty="0" smtClean="0">
                <a:solidFill>
                  <a:srgbClr val="C00000"/>
                </a:solidFill>
                <a:latin typeface="Arial" panose="020B0604020202020204" pitchFamily="34" charset="0"/>
                <a:cs typeface="Arial" panose="020B0604020202020204" pitchFamily="34" charset="0"/>
              </a:rPr>
              <a:t>KẾT LUẬN</a:t>
            </a:r>
            <a:endParaRPr lang="en-US" sz="4800" b="1" dirty="0">
              <a:solidFill>
                <a:srgbClr val="C00000"/>
              </a:solidFill>
              <a:latin typeface="Arial" panose="020B0604020202020204" pitchFamily="34" charset="0"/>
              <a:cs typeface="Arial" panose="020B0604020202020204" pitchFamily="34" charset="0"/>
            </a:endParaRPr>
          </a:p>
        </p:txBody>
      </p:sp>
      <p:sp>
        <p:nvSpPr>
          <p:cNvPr id="27" name="Rectangle 26"/>
          <p:cNvSpPr/>
          <p:nvPr/>
        </p:nvSpPr>
        <p:spPr>
          <a:xfrm>
            <a:off x="4838692" y="2903160"/>
            <a:ext cx="12174335" cy="7294305"/>
          </a:xfrm>
          <a:prstGeom prst="rect">
            <a:avLst/>
          </a:prstGeom>
        </p:spPr>
        <p:txBody>
          <a:bodyPr wrap="square">
            <a:spAutoFit/>
          </a:bodyPr>
          <a:lstStyle/>
          <a:p>
            <a:pPr marL="571500" indent="-571500" algn="just">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NNLT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ngữ</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chương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trình</a:t>
            </a:r>
            <a:r>
              <a:rPr lang="vi-VN"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
            </a:pPr>
            <a:r>
              <a:rPr lang="en-US" sz="3600" dirty="0" err="1" smtClean="0">
                <a:latin typeface="Times New Roman" panose="02020603050405020304" pitchFamily="18" charset="0"/>
                <a:cs typeface="Times New Roman" panose="02020603050405020304" pitchFamily="18" charset="0"/>
              </a:rPr>
              <a:t>Gồm</a:t>
            </a:r>
            <a:r>
              <a:rPr lang="en-US" sz="3600" dirty="0" smtClean="0">
                <a:latin typeface="Times New Roman" panose="02020603050405020304" pitchFamily="18" charset="0"/>
                <a:cs typeface="Times New Roman" panose="02020603050405020304" pitchFamily="18" charset="0"/>
              </a:rPr>
              <a:t> 3 </a:t>
            </a:r>
            <a:r>
              <a:rPr lang="en-US" sz="3600" dirty="0" err="1" smtClean="0">
                <a:latin typeface="Times New Roman" panose="02020603050405020304" pitchFamily="18" charset="0"/>
                <a:cs typeface="Times New Roman" panose="02020603050405020304" pitchFamily="18" charset="0"/>
              </a:rPr>
              <a:t>loại</a:t>
            </a:r>
            <a:r>
              <a:rPr lang="en-US" sz="3600" dirty="0" smtClean="0">
                <a:latin typeface="Times New Roman" panose="02020603050405020304" pitchFamily="18" charset="0"/>
                <a:cs typeface="Times New Roman" panose="02020603050405020304" pitchFamily="18" charset="0"/>
              </a:rPr>
              <a:t>: </a:t>
            </a:r>
          </a:p>
          <a:p>
            <a:pPr algn="just"/>
            <a:r>
              <a:rPr lang="en-US" sz="3600" dirty="0" smtClean="0">
                <a:latin typeface="Times New Roman" panose="02020603050405020304" pitchFamily="18" charset="0"/>
                <a:cs typeface="Times New Roman" panose="02020603050405020304" pitchFamily="18" charset="0"/>
              </a:rPr>
              <a:t>+ N</a:t>
            </a:r>
            <a:r>
              <a:rPr lang="vi-VN" sz="3600" dirty="0" smtClean="0">
                <a:latin typeface="Times New Roman" panose="02020603050405020304" pitchFamily="18" charset="0"/>
                <a:cs typeface="Times New Roman" panose="02020603050405020304" pitchFamily="18" charset="0"/>
              </a:rPr>
              <a:t>gôn ngữ máy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ngữ</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duy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máy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lệnh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hiệu</a:t>
            </a:r>
            <a:r>
              <a:rPr lang="en-US" sz="3600" dirty="0" smtClean="0">
                <a:latin typeface="Times New Roman" panose="02020603050405020304" pitchFamily="18" charset="0"/>
                <a:cs typeface="Times New Roman" panose="02020603050405020304" pitchFamily="18" charset="0"/>
              </a:rPr>
              <a:t> 0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1).</a:t>
            </a:r>
          </a:p>
          <a:p>
            <a:pPr algn="just"/>
            <a:r>
              <a:rPr lang="en-US" sz="3600" dirty="0" smtClean="0">
                <a:latin typeface="Times New Roman" panose="02020603050405020304" pitchFamily="18" charset="0"/>
                <a:cs typeface="Times New Roman" panose="02020603050405020304" pitchFamily="18" charset="0"/>
              </a:rPr>
              <a:t>+ H</a:t>
            </a:r>
            <a:r>
              <a:rPr lang="vi-VN" sz="3600" dirty="0" smtClean="0">
                <a:latin typeface="Times New Roman" panose="02020603050405020304" pitchFamily="18" charset="0"/>
                <a:cs typeface="Times New Roman" panose="02020603050405020304" pitchFamily="18" charset="0"/>
              </a:rPr>
              <a:t>ợp ng</a:t>
            </a:r>
            <a:r>
              <a:rPr lang="en-US" sz="3600" dirty="0" smtClean="0">
                <a:latin typeface="Times New Roman" panose="02020603050405020304" pitchFamily="18" charset="0"/>
                <a:cs typeface="Times New Roman" panose="02020603050405020304" pitchFamily="18" charset="0"/>
              </a:rPr>
              <a:t>ữ: </a:t>
            </a:r>
            <a:r>
              <a:rPr lang="en-US" sz="3600" dirty="0" err="1" smtClean="0">
                <a:latin typeface="Times New Roman" panose="02020603050405020304" pitchFamily="18" charset="0"/>
                <a:cs typeface="Times New Roman" panose="02020603050405020304" pitchFamily="18" charset="0"/>
              </a:rPr>
              <a:t>sử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từ</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tắt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lệnh</a:t>
            </a:r>
            <a:r>
              <a:rPr lang="en-US"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 + </a:t>
            </a:r>
            <a:r>
              <a:rPr lang="vi-VN" sz="3600" dirty="0" smtClean="0">
                <a:latin typeface="Times New Roman" panose="02020603050405020304" pitchFamily="18" charset="0"/>
                <a:cs typeface="Times New Roman" panose="02020603050405020304" pitchFamily="18" charset="0"/>
              </a:rPr>
              <a:t>Ngôn ngữ lập trình bậc cao có các câu lệnh được viết gần với ngôn ngữ tự nhiên giúp cho việc đọc, hiểu chương trình dễ dàng hơn.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NNLT </a:t>
            </a:r>
            <a:r>
              <a:rPr lang="en-US" sz="3600" dirty="0" err="1">
                <a:latin typeface="Times New Roman" panose="02020603050405020304" pitchFamily="18" charset="0"/>
                <a:cs typeface="Times New Roman" panose="02020603050405020304" pitchFamily="18" charset="0"/>
              </a:rPr>
              <a:t>bậc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nay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Python, C/C ++, Java...</a:t>
            </a:r>
          </a:p>
          <a:p>
            <a:pPr algn="just"/>
            <a:endParaRPr lang="vi-VN" sz="3600" dirty="0" smtClean="0">
              <a:latin typeface="Times New Roman" panose="02020603050405020304" pitchFamily="18" charset="0"/>
              <a:cs typeface="Times New Roman" panose="02020603050405020304" pitchFamily="18" charset="0"/>
            </a:endParaRPr>
          </a:p>
          <a:p>
            <a:pPr algn="just"/>
            <a:endParaRPr lang="vi-VN"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arn(inVertic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arn(inVertical)">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arn(inVertical)">
                                      <p:cBhvr>
                                        <p:cTn id="2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19" name="Group 19"/>
          <p:cNvGrpSpPr/>
          <p:nvPr/>
        </p:nvGrpSpPr>
        <p:grpSpPr>
          <a:xfrm>
            <a:off x="8839200" y="6902843"/>
            <a:ext cx="8866416" cy="2812539"/>
            <a:chOff x="0" y="0"/>
            <a:chExt cx="5215548" cy="1532356"/>
          </a:xfrm>
        </p:grpSpPr>
        <p:sp>
          <p:nvSpPr>
            <p:cNvPr id="20" name="Freeform 20"/>
            <p:cNvSpPr/>
            <p:nvPr/>
          </p:nvSpPr>
          <p:spPr>
            <a:xfrm>
              <a:off x="0" y="0"/>
              <a:ext cx="5215548" cy="1532356"/>
            </a:xfrm>
            <a:custGeom>
              <a:avLst/>
              <a:gdLst/>
              <a:ahLst/>
              <a:cxnLst/>
              <a:rect l="l" t="t" r="r" b="b"/>
              <a:pathLst>
                <a:path w="5215548" h="1532356">
                  <a:moveTo>
                    <a:pt x="5091088" y="1532356"/>
                  </a:moveTo>
                  <a:lnTo>
                    <a:pt x="124460" y="1532356"/>
                  </a:lnTo>
                  <a:cubicBezTo>
                    <a:pt x="55880" y="1532356"/>
                    <a:pt x="0" y="1476476"/>
                    <a:pt x="0" y="1407896"/>
                  </a:cubicBezTo>
                  <a:lnTo>
                    <a:pt x="0" y="124460"/>
                  </a:lnTo>
                  <a:cubicBezTo>
                    <a:pt x="0" y="55880"/>
                    <a:pt x="55880" y="0"/>
                    <a:pt x="124460" y="0"/>
                  </a:cubicBezTo>
                  <a:lnTo>
                    <a:pt x="5091088" y="0"/>
                  </a:lnTo>
                  <a:cubicBezTo>
                    <a:pt x="5159668" y="0"/>
                    <a:pt x="5215548" y="55880"/>
                    <a:pt x="5215548" y="124460"/>
                  </a:cubicBezTo>
                  <a:lnTo>
                    <a:pt x="5215548" y="1407896"/>
                  </a:lnTo>
                  <a:cubicBezTo>
                    <a:pt x="5215548" y="1476476"/>
                    <a:pt x="5159668" y="1532356"/>
                    <a:pt x="5091088" y="1532356"/>
                  </a:cubicBezTo>
                  <a:close/>
                </a:path>
              </a:pathLst>
            </a:custGeom>
            <a:solidFill>
              <a:srgbClr val="87944D"/>
            </a:solidFill>
          </p:spPr>
        </p:sp>
      </p:grpSp>
      <p:grpSp>
        <p:nvGrpSpPr>
          <p:cNvPr id="24" name="Group 24"/>
          <p:cNvGrpSpPr/>
          <p:nvPr/>
        </p:nvGrpSpPr>
        <p:grpSpPr>
          <a:xfrm>
            <a:off x="8839200" y="3737231"/>
            <a:ext cx="8866416" cy="2812539"/>
            <a:chOff x="0" y="0"/>
            <a:chExt cx="5215548" cy="1532356"/>
          </a:xfrm>
        </p:grpSpPr>
        <p:sp>
          <p:nvSpPr>
            <p:cNvPr id="25" name="Freeform 25"/>
            <p:cNvSpPr/>
            <p:nvPr/>
          </p:nvSpPr>
          <p:spPr>
            <a:xfrm>
              <a:off x="0" y="0"/>
              <a:ext cx="5215548" cy="1532356"/>
            </a:xfrm>
            <a:custGeom>
              <a:avLst/>
              <a:gdLst/>
              <a:ahLst/>
              <a:cxnLst/>
              <a:rect l="l" t="t" r="r" b="b"/>
              <a:pathLst>
                <a:path w="5215548" h="1532356">
                  <a:moveTo>
                    <a:pt x="5091088" y="1532356"/>
                  </a:moveTo>
                  <a:lnTo>
                    <a:pt x="124460" y="1532356"/>
                  </a:lnTo>
                  <a:cubicBezTo>
                    <a:pt x="55880" y="1532356"/>
                    <a:pt x="0" y="1476476"/>
                    <a:pt x="0" y="1407896"/>
                  </a:cubicBezTo>
                  <a:lnTo>
                    <a:pt x="0" y="124460"/>
                  </a:lnTo>
                  <a:cubicBezTo>
                    <a:pt x="0" y="55880"/>
                    <a:pt x="55880" y="0"/>
                    <a:pt x="124460" y="0"/>
                  </a:cubicBezTo>
                  <a:lnTo>
                    <a:pt x="5091088" y="0"/>
                  </a:lnTo>
                  <a:cubicBezTo>
                    <a:pt x="5159668" y="0"/>
                    <a:pt x="5215548" y="55880"/>
                    <a:pt x="5215548" y="124460"/>
                  </a:cubicBezTo>
                  <a:lnTo>
                    <a:pt x="5215548" y="1407896"/>
                  </a:lnTo>
                  <a:cubicBezTo>
                    <a:pt x="5215548" y="1476476"/>
                    <a:pt x="5159668" y="1532356"/>
                    <a:pt x="5091088" y="1532356"/>
                  </a:cubicBezTo>
                  <a:close/>
                </a:path>
              </a:pathLst>
            </a:custGeom>
            <a:solidFill>
              <a:srgbClr val="87944D"/>
            </a:solidFill>
          </p:spPr>
        </p:sp>
      </p:grpSp>
      <p:grpSp>
        <p:nvGrpSpPr>
          <p:cNvPr id="29" name="Group 29"/>
          <p:cNvGrpSpPr/>
          <p:nvPr/>
        </p:nvGrpSpPr>
        <p:grpSpPr>
          <a:xfrm>
            <a:off x="8839200" y="571618"/>
            <a:ext cx="8866416" cy="2812539"/>
            <a:chOff x="0" y="0"/>
            <a:chExt cx="5215548" cy="1532356"/>
          </a:xfrm>
        </p:grpSpPr>
        <p:sp>
          <p:nvSpPr>
            <p:cNvPr id="30" name="Freeform 30"/>
            <p:cNvSpPr/>
            <p:nvPr/>
          </p:nvSpPr>
          <p:spPr>
            <a:xfrm>
              <a:off x="0" y="0"/>
              <a:ext cx="5215548" cy="1532356"/>
            </a:xfrm>
            <a:custGeom>
              <a:avLst/>
              <a:gdLst/>
              <a:ahLst/>
              <a:cxnLst/>
              <a:rect l="l" t="t" r="r" b="b"/>
              <a:pathLst>
                <a:path w="5215548" h="1532356">
                  <a:moveTo>
                    <a:pt x="5091088" y="1532356"/>
                  </a:moveTo>
                  <a:lnTo>
                    <a:pt x="124460" y="1532356"/>
                  </a:lnTo>
                  <a:cubicBezTo>
                    <a:pt x="55880" y="1532356"/>
                    <a:pt x="0" y="1476476"/>
                    <a:pt x="0" y="1407896"/>
                  </a:cubicBezTo>
                  <a:lnTo>
                    <a:pt x="0" y="124460"/>
                  </a:lnTo>
                  <a:cubicBezTo>
                    <a:pt x="0" y="55880"/>
                    <a:pt x="55880" y="0"/>
                    <a:pt x="124460" y="0"/>
                  </a:cubicBezTo>
                  <a:lnTo>
                    <a:pt x="5091088" y="0"/>
                  </a:lnTo>
                  <a:cubicBezTo>
                    <a:pt x="5159668" y="0"/>
                    <a:pt x="5215548" y="55880"/>
                    <a:pt x="5215548" y="124460"/>
                  </a:cubicBezTo>
                  <a:lnTo>
                    <a:pt x="5215548" y="1407896"/>
                  </a:lnTo>
                  <a:cubicBezTo>
                    <a:pt x="5215548" y="1476476"/>
                    <a:pt x="5159668" y="1532356"/>
                    <a:pt x="5091088" y="1532356"/>
                  </a:cubicBezTo>
                  <a:close/>
                </a:path>
              </a:pathLst>
            </a:custGeom>
            <a:solidFill>
              <a:srgbClr val="87944D"/>
            </a:solidFill>
          </p:spPr>
        </p:sp>
      </p:grpSp>
      <p:grpSp>
        <p:nvGrpSpPr>
          <p:cNvPr id="18" name="Group 17"/>
          <p:cNvGrpSpPr/>
          <p:nvPr/>
        </p:nvGrpSpPr>
        <p:grpSpPr>
          <a:xfrm>
            <a:off x="567938" y="571618"/>
            <a:ext cx="7585462" cy="9143765"/>
            <a:chOff x="567938" y="571618"/>
            <a:chExt cx="7585462" cy="9143765"/>
          </a:xfrm>
        </p:grpSpPr>
        <p:grpSp>
          <p:nvGrpSpPr>
            <p:cNvPr id="2" name="Group 2"/>
            <p:cNvGrpSpPr/>
            <p:nvPr/>
          </p:nvGrpSpPr>
          <p:grpSpPr>
            <a:xfrm>
              <a:off x="567938" y="571618"/>
              <a:ext cx="7585462" cy="9143765"/>
              <a:chOff x="0" y="0"/>
              <a:chExt cx="3756147" cy="4981798"/>
            </a:xfrm>
          </p:grpSpPr>
          <p:sp>
            <p:nvSpPr>
              <p:cNvPr id="3" name="Freeform 3"/>
              <p:cNvSpPr/>
              <p:nvPr/>
            </p:nvSpPr>
            <p:spPr>
              <a:xfrm>
                <a:off x="0" y="0"/>
                <a:ext cx="3756147" cy="4981798"/>
              </a:xfrm>
              <a:custGeom>
                <a:avLst/>
                <a:gdLst/>
                <a:ahLst/>
                <a:cxnLst/>
                <a:rect l="l" t="t" r="r" b="b"/>
                <a:pathLst>
                  <a:path w="3756147" h="4981798">
                    <a:moveTo>
                      <a:pt x="3631687" y="4981798"/>
                    </a:moveTo>
                    <a:lnTo>
                      <a:pt x="124460" y="4981798"/>
                    </a:lnTo>
                    <a:cubicBezTo>
                      <a:pt x="55880" y="4981798"/>
                      <a:pt x="0" y="4925918"/>
                      <a:pt x="0" y="4857338"/>
                    </a:cubicBezTo>
                    <a:lnTo>
                      <a:pt x="0" y="124460"/>
                    </a:lnTo>
                    <a:cubicBezTo>
                      <a:pt x="0" y="55880"/>
                      <a:pt x="55880" y="0"/>
                      <a:pt x="124460" y="0"/>
                    </a:cubicBezTo>
                    <a:lnTo>
                      <a:pt x="3631687" y="0"/>
                    </a:lnTo>
                    <a:cubicBezTo>
                      <a:pt x="3700267" y="0"/>
                      <a:pt x="3756147" y="55880"/>
                      <a:pt x="3756147" y="124460"/>
                    </a:cubicBezTo>
                    <a:lnTo>
                      <a:pt x="3756147" y="4857338"/>
                    </a:lnTo>
                    <a:cubicBezTo>
                      <a:pt x="3756147" y="4925918"/>
                      <a:pt x="3700267" y="4981798"/>
                      <a:pt x="3631687" y="4981798"/>
                    </a:cubicBezTo>
                    <a:close/>
                  </a:path>
                </a:pathLst>
              </a:custGeom>
              <a:solidFill>
                <a:srgbClr val="FAF9F5"/>
              </a:solidFill>
            </p:spPr>
          </p:sp>
        </p:grpSp>
        <p:grpSp>
          <p:nvGrpSpPr>
            <p:cNvPr id="4" name="Group 4"/>
            <p:cNvGrpSpPr/>
            <p:nvPr/>
          </p:nvGrpSpPr>
          <p:grpSpPr>
            <a:xfrm>
              <a:off x="663188" y="1657232"/>
              <a:ext cx="7375860" cy="7962900"/>
              <a:chOff x="0" y="0"/>
              <a:chExt cx="3652357" cy="4338427"/>
            </a:xfrm>
          </p:grpSpPr>
          <p:sp>
            <p:nvSpPr>
              <p:cNvPr id="5" name="Freeform 5"/>
              <p:cNvSpPr/>
              <p:nvPr/>
            </p:nvSpPr>
            <p:spPr>
              <a:xfrm>
                <a:off x="0" y="0"/>
                <a:ext cx="3652357" cy="4338427"/>
              </a:xfrm>
              <a:custGeom>
                <a:avLst/>
                <a:gdLst/>
                <a:ahLst/>
                <a:cxnLst/>
                <a:rect l="l" t="t" r="r" b="b"/>
                <a:pathLst>
                  <a:path w="3652357" h="4338427">
                    <a:moveTo>
                      <a:pt x="3527897" y="4338427"/>
                    </a:moveTo>
                    <a:lnTo>
                      <a:pt x="124460" y="4338427"/>
                    </a:lnTo>
                    <a:cubicBezTo>
                      <a:pt x="55880" y="4338427"/>
                      <a:pt x="0" y="4282548"/>
                      <a:pt x="0" y="4213968"/>
                    </a:cubicBezTo>
                    <a:lnTo>
                      <a:pt x="0" y="124460"/>
                    </a:lnTo>
                    <a:cubicBezTo>
                      <a:pt x="0" y="55880"/>
                      <a:pt x="55880" y="0"/>
                      <a:pt x="124460" y="0"/>
                    </a:cubicBezTo>
                    <a:lnTo>
                      <a:pt x="3527897" y="0"/>
                    </a:lnTo>
                    <a:cubicBezTo>
                      <a:pt x="3596477" y="0"/>
                      <a:pt x="3652357" y="55880"/>
                      <a:pt x="3652357" y="124460"/>
                    </a:cubicBezTo>
                    <a:lnTo>
                      <a:pt x="3652357" y="4213968"/>
                    </a:lnTo>
                    <a:cubicBezTo>
                      <a:pt x="3652357" y="4282548"/>
                      <a:pt x="3596477" y="4338427"/>
                      <a:pt x="3527897" y="4338427"/>
                    </a:cubicBezTo>
                    <a:close/>
                  </a:path>
                </a:pathLst>
              </a:custGeom>
              <a:solidFill>
                <a:srgbClr val="87944D"/>
              </a:solidFill>
            </p:spPr>
          </p:sp>
        </p:grpSp>
        <p:grpSp>
          <p:nvGrpSpPr>
            <p:cNvPr id="6" name="Group 6"/>
            <p:cNvGrpSpPr/>
            <p:nvPr/>
          </p:nvGrpSpPr>
          <p:grpSpPr>
            <a:xfrm>
              <a:off x="945876" y="2933582"/>
              <a:ext cx="6847203" cy="6400800"/>
              <a:chOff x="0" y="0"/>
              <a:chExt cx="3347183" cy="3487348"/>
            </a:xfrm>
          </p:grpSpPr>
          <p:sp>
            <p:nvSpPr>
              <p:cNvPr id="7" name="Freeform 7"/>
              <p:cNvSpPr/>
              <p:nvPr/>
            </p:nvSpPr>
            <p:spPr>
              <a:xfrm>
                <a:off x="0" y="0"/>
                <a:ext cx="3347183" cy="3487348"/>
              </a:xfrm>
              <a:custGeom>
                <a:avLst/>
                <a:gdLst/>
                <a:ahLst/>
                <a:cxnLst/>
                <a:rect l="l" t="t" r="r" b="b"/>
                <a:pathLst>
                  <a:path w="3347183" h="3487348">
                    <a:moveTo>
                      <a:pt x="3222723" y="3487348"/>
                    </a:moveTo>
                    <a:lnTo>
                      <a:pt x="124460" y="3487348"/>
                    </a:lnTo>
                    <a:cubicBezTo>
                      <a:pt x="55880" y="3487348"/>
                      <a:pt x="0" y="3431468"/>
                      <a:pt x="0" y="3362888"/>
                    </a:cubicBezTo>
                    <a:lnTo>
                      <a:pt x="0" y="124460"/>
                    </a:lnTo>
                    <a:cubicBezTo>
                      <a:pt x="0" y="55880"/>
                      <a:pt x="55880" y="0"/>
                      <a:pt x="124460" y="0"/>
                    </a:cubicBezTo>
                    <a:lnTo>
                      <a:pt x="3222723" y="0"/>
                    </a:lnTo>
                    <a:cubicBezTo>
                      <a:pt x="3291303" y="0"/>
                      <a:pt x="3347183" y="55880"/>
                      <a:pt x="3347183" y="124460"/>
                    </a:cubicBezTo>
                    <a:lnTo>
                      <a:pt x="3347183" y="3362889"/>
                    </a:lnTo>
                    <a:cubicBezTo>
                      <a:pt x="3347183" y="3431468"/>
                      <a:pt x="3291303" y="3487348"/>
                      <a:pt x="3222723" y="3487348"/>
                    </a:cubicBezTo>
                    <a:close/>
                  </a:path>
                </a:pathLst>
              </a:custGeom>
              <a:solidFill>
                <a:srgbClr val="FAF9F5"/>
              </a:solidFill>
            </p:spPr>
          </p:sp>
        </p:grpSp>
        <p:grpSp>
          <p:nvGrpSpPr>
            <p:cNvPr id="8" name="Group 8"/>
            <p:cNvGrpSpPr/>
            <p:nvPr/>
          </p:nvGrpSpPr>
          <p:grpSpPr>
            <a:xfrm>
              <a:off x="945877" y="1942982"/>
              <a:ext cx="6847202" cy="803358"/>
              <a:chOff x="0" y="0"/>
              <a:chExt cx="7367975" cy="963471"/>
            </a:xfrm>
          </p:grpSpPr>
          <p:sp>
            <p:nvSpPr>
              <p:cNvPr id="9" name="Freeform 9"/>
              <p:cNvSpPr/>
              <p:nvPr/>
            </p:nvSpPr>
            <p:spPr>
              <a:xfrm>
                <a:off x="0" y="0"/>
                <a:ext cx="7369245" cy="963471"/>
              </a:xfrm>
              <a:custGeom>
                <a:avLst/>
                <a:gdLst/>
                <a:ahLst/>
                <a:cxnLst/>
                <a:rect l="l" t="t" r="r" b="b"/>
                <a:pathLst>
                  <a:path w="7369245" h="963471">
                    <a:moveTo>
                      <a:pt x="6815525" y="963471"/>
                    </a:moveTo>
                    <a:lnTo>
                      <a:pt x="553720" y="963471"/>
                    </a:lnTo>
                    <a:cubicBezTo>
                      <a:pt x="247650" y="963471"/>
                      <a:pt x="0" y="747748"/>
                      <a:pt x="0" y="482275"/>
                    </a:cubicBezTo>
                    <a:cubicBezTo>
                      <a:pt x="0" y="215697"/>
                      <a:pt x="247650" y="0"/>
                      <a:pt x="553720" y="0"/>
                    </a:cubicBezTo>
                    <a:lnTo>
                      <a:pt x="6815525" y="0"/>
                    </a:lnTo>
                    <a:cubicBezTo>
                      <a:pt x="7121595" y="0"/>
                      <a:pt x="7369245" y="215697"/>
                      <a:pt x="7369245" y="482275"/>
                    </a:cubicBezTo>
                    <a:cubicBezTo>
                      <a:pt x="7367975" y="747748"/>
                      <a:pt x="7120325" y="963471"/>
                      <a:pt x="6815525" y="963471"/>
                    </a:cubicBezTo>
                    <a:close/>
                  </a:path>
                </a:pathLst>
              </a:custGeom>
              <a:solidFill>
                <a:srgbClr val="FAF9F5"/>
              </a:solidFill>
            </p:spPr>
          </p:sp>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45877" y="919065"/>
              <a:ext cx="476250" cy="476250"/>
            </a:xfrm>
            <a:prstGeom prst="rect">
              <a:avLst/>
            </a:prstGeom>
          </p:spPr>
        </p:pic>
        <p:grpSp>
          <p:nvGrpSpPr>
            <p:cNvPr id="11" name="Group 11"/>
            <p:cNvGrpSpPr/>
            <p:nvPr/>
          </p:nvGrpSpPr>
          <p:grpSpPr>
            <a:xfrm>
              <a:off x="6714033" y="962239"/>
              <a:ext cx="400915" cy="400915"/>
              <a:chOff x="0" y="0"/>
              <a:chExt cx="660400" cy="660400"/>
            </a:xfrm>
          </p:grpSpPr>
          <p:sp>
            <p:nvSpPr>
              <p:cNvPr id="12" name="Freeform 1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3" name="Group 13"/>
            <p:cNvGrpSpPr/>
            <p:nvPr/>
          </p:nvGrpSpPr>
          <p:grpSpPr>
            <a:xfrm>
              <a:off x="6056682" y="962239"/>
              <a:ext cx="400915" cy="400915"/>
              <a:chOff x="0" y="0"/>
              <a:chExt cx="660400" cy="660400"/>
            </a:xfrm>
          </p:grpSpPr>
          <p:sp>
            <p:nvSpPr>
              <p:cNvPr id="14" name="Freeform 1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5" name="Group 15"/>
            <p:cNvGrpSpPr/>
            <p:nvPr/>
          </p:nvGrpSpPr>
          <p:grpSpPr>
            <a:xfrm>
              <a:off x="7371383" y="962239"/>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sp>
          <p:nvSpPr>
            <p:cNvPr id="17" name="TextBox 17"/>
            <p:cNvSpPr txBox="1"/>
            <p:nvPr/>
          </p:nvSpPr>
          <p:spPr>
            <a:xfrm>
              <a:off x="1028473" y="2188724"/>
              <a:ext cx="6664391" cy="434158"/>
            </a:xfrm>
            <a:prstGeom prst="rect">
              <a:avLst/>
            </a:prstGeom>
          </p:spPr>
          <p:txBody>
            <a:bodyPr wrap="square" lIns="0" tIns="0" rIns="0" bIns="0" rtlCol="0" anchor="t">
              <a:spAutoFit/>
            </a:bodyPr>
            <a:lstStyle/>
            <a:p>
              <a:pPr algn="ctr">
                <a:lnSpc>
                  <a:spcPts val="3300"/>
                </a:lnSpc>
              </a:pPr>
              <a:r>
                <a:rPr lang="en-US" sz="4000" b="1" dirty="0" err="1" smtClean="0">
                  <a:solidFill>
                    <a:schemeClr val="accent6">
                      <a:lumMod val="75000"/>
                    </a:schemeClr>
                  </a:solidFill>
                  <a:latin typeface="Arial" panose="020B0604020202020204" pitchFamily="34" charset="0"/>
                  <a:cs typeface="Arial" panose="020B0604020202020204" pitchFamily="34" charset="0"/>
                </a:rPr>
                <a:t>Câu</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hỏi</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và</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bài</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tập</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củng</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cố</a:t>
              </a:r>
              <a:endParaRPr lang="en-US" sz="4000" b="1" dirty="0">
                <a:solidFill>
                  <a:schemeClr val="accent6">
                    <a:lumMod val="75000"/>
                  </a:schemeClr>
                </a:solidFill>
                <a:latin typeface="Arial" panose="020B0604020202020204" pitchFamily="34" charset="0"/>
                <a:cs typeface="Arial" panose="020B0604020202020204" pitchFamily="34" charset="0"/>
              </a:endParaRPr>
            </a:p>
          </p:txBody>
        </p:sp>
        <p:sp>
          <p:nvSpPr>
            <p:cNvPr id="34" name="Rectangle 33"/>
            <p:cNvSpPr/>
            <p:nvPr/>
          </p:nvSpPr>
          <p:spPr>
            <a:xfrm>
              <a:off x="1150750" y="3909061"/>
              <a:ext cx="6356470"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Theo em, viết chương trình bằng loại ngôn ngữ lập trình nào dễ nhất?</a:t>
              </a:r>
              <a:endParaRPr lang="en-US" sz="4400" dirty="0">
                <a:latin typeface="Arial" panose="020B0604020202020204" pitchFamily="34" charset="0"/>
                <a:cs typeface="Arial" panose="020B0604020202020204" pitchFamily="34" charset="0"/>
              </a:endParaRPr>
            </a:p>
          </p:txBody>
        </p:sp>
      </p:grpSp>
      <p:sp>
        <p:nvSpPr>
          <p:cNvPr id="36" name="Đáp án đúng">
            <a:extLst>
              <a:ext uri="{FF2B5EF4-FFF2-40B4-BE49-F238E27FC236}">
                <a16:creationId xmlns:a16="http://schemas.microsoft.com/office/drawing/2014/main" id="{8B66CBE4-2DB9-BCF7-D1C4-281B894BFE17}"/>
              </a:ext>
            </a:extLst>
          </p:cNvPr>
          <p:cNvSpPr/>
          <p:nvPr/>
        </p:nvSpPr>
        <p:spPr>
          <a:xfrm>
            <a:off x="8839200" y="7082930"/>
            <a:ext cx="8866416" cy="2632452"/>
          </a:xfrm>
          <a:prstGeom prst="roundRect">
            <a:avLst>
              <a:gd name="adj" fmla="val 7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   C. Ngôn ngữ lập trình bậc cao</a:t>
            </a:r>
            <a:endParaRPr lang="vi-VN" sz="4400" noProof="1">
              <a:solidFill>
                <a:schemeClr val="tx1"/>
              </a:solidFill>
              <a:latin typeface="Arial" panose="020B0604020202020204" pitchFamily="34" charset="0"/>
              <a:cs typeface="Arial" panose="020B0604020202020204" pitchFamily="34" charset="0"/>
            </a:endParaRPr>
          </a:p>
        </p:txBody>
      </p:sp>
      <p:sp>
        <p:nvSpPr>
          <p:cNvPr id="37" name="Đáp án sai 1">
            <a:extLst>
              <a:ext uri="{FF2B5EF4-FFF2-40B4-BE49-F238E27FC236}">
                <a16:creationId xmlns:a16="http://schemas.microsoft.com/office/drawing/2014/main" id="{3FCD9830-5FD1-BD44-878B-228BD96CE996}"/>
              </a:ext>
            </a:extLst>
          </p:cNvPr>
          <p:cNvSpPr/>
          <p:nvPr/>
        </p:nvSpPr>
        <p:spPr>
          <a:xfrm>
            <a:off x="8839200" y="800100"/>
            <a:ext cx="8866416" cy="2584058"/>
          </a:xfrm>
          <a:prstGeom prst="roundRect">
            <a:avLst>
              <a:gd name="adj" fmla="val 73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   A. Ngôn ngữ máy</a:t>
            </a:r>
            <a:endParaRPr lang="vi-VN" sz="4400" noProof="1">
              <a:solidFill>
                <a:schemeClr val="tx1"/>
              </a:solidFill>
              <a:latin typeface="Arial" panose="020B0604020202020204" pitchFamily="34" charset="0"/>
              <a:cs typeface="Arial" panose="020B0604020202020204" pitchFamily="34" charset="0"/>
            </a:endParaRPr>
          </a:p>
        </p:txBody>
      </p:sp>
      <p:sp>
        <p:nvSpPr>
          <p:cNvPr id="38" name="Đáp án sai 2">
            <a:extLst>
              <a:ext uri="{FF2B5EF4-FFF2-40B4-BE49-F238E27FC236}">
                <a16:creationId xmlns:a16="http://schemas.microsoft.com/office/drawing/2014/main" id="{6A919885-0285-0403-1E09-FA94D8BC080B}"/>
              </a:ext>
            </a:extLst>
          </p:cNvPr>
          <p:cNvSpPr/>
          <p:nvPr/>
        </p:nvSpPr>
        <p:spPr>
          <a:xfrm>
            <a:off x="8839200" y="3965598"/>
            <a:ext cx="8866416" cy="2584172"/>
          </a:xfrm>
          <a:prstGeom prst="roundRect">
            <a:avLst>
              <a:gd name="adj" fmla="val 8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   B. Hợp ngữ</a:t>
            </a:r>
            <a:endParaRPr lang="vi-VN" sz="4400" noProof="1">
              <a:solidFill>
                <a:schemeClr val="tx1"/>
              </a:solidFill>
              <a:latin typeface="Arial" panose="020B0604020202020204" pitchFamily="34" charset="0"/>
              <a:cs typeface="Arial" panose="020B0604020202020204" pitchFamily="34" charset="0"/>
            </a:endParaRPr>
          </a:p>
        </p:txBody>
      </p:sp>
      <p:pic>
        <p:nvPicPr>
          <p:cNvPr id="39"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2362" y="-637266"/>
            <a:ext cx="487363" cy="487363"/>
          </a:xfrm>
          <a:prstGeom prst="rect">
            <a:avLst/>
          </a:prstGeom>
        </p:spPr>
      </p:pic>
      <p:pic>
        <p:nvPicPr>
          <p:cNvPr id="40"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230600" y="7664371"/>
            <a:ext cx="1688378" cy="1469570"/>
          </a:xfrm>
          <a:prstGeom prst="rect">
            <a:avLst/>
          </a:prstGeom>
        </p:spPr>
      </p:pic>
      <p:pic>
        <p:nvPicPr>
          <p:cNvPr id="41" name="Picture 40">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265236" y="4653238"/>
            <a:ext cx="1662060" cy="1480744"/>
          </a:xfrm>
          <a:prstGeom prst="rect">
            <a:avLst/>
          </a:prstGeom>
        </p:spPr>
      </p:pic>
      <p:pic>
        <p:nvPicPr>
          <p:cNvPr id="42"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231985" y="1492933"/>
            <a:ext cx="1728562" cy="1539991"/>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45363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36"/>
                                        </p:tgtEl>
                                        <p:attrNameLst>
                                          <p:attrName>fillcolor</p:attrName>
                                        </p:attrNameLst>
                                      </p:cBhvr>
                                      <p:to>
                                        <a:srgbClr val="92D050"/>
                                      </p:to>
                                    </p:animClr>
                                    <p:set>
                                      <p:cBhvr>
                                        <p:cTn id="37" dur="500" fill="hold"/>
                                        <p:tgtEl>
                                          <p:spTgt spid="36"/>
                                        </p:tgtEl>
                                        <p:attrNameLst>
                                          <p:attrName>fill.type</p:attrName>
                                        </p:attrNameLst>
                                      </p:cBhvr>
                                      <p:to>
                                        <p:strVal val="solid"/>
                                      </p:to>
                                    </p:set>
                                    <p:set>
                                      <p:cBhvr>
                                        <p:cTn id="38" dur="500" fill="hold"/>
                                        <p:tgtEl>
                                          <p:spTgt spid="36"/>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39"/>
                                        </p:tgtEl>
                                      </p:cBhvr>
                                    </p:cmd>
                                  </p:childTnLst>
                                </p:cTn>
                              </p:par>
                              <p:par>
                                <p:cTn id="41" presetID="1" presetClass="entr" presetSubtype="0" fill="hold" nodeType="withEffect">
                                  <p:stCondLst>
                                    <p:cond delay="0"/>
                                  </p:stCondLst>
                                  <p:childTnLst>
                                    <p:set>
                                      <p:cBhvr>
                                        <p:cTn id="42" dur="1" fill="hold">
                                          <p:stCondLst>
                                            <p:cond delay="9"/>
                                          </p:stCondLst>
                                        </p:cTn>
                                        <p:tgtEl>
                                          <p:spTgt spid="40"/>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36"/>
                                        </p:tgtEl>
                                      </p:cBhvr>
                                    </p:animEffect>
                                    <p:animScale>
                                      <p:cBhvr>
                                        <p:cTn id="45"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46" restart="whenNotActive" fill="hold" evtFilter="cancelBubble" nodeType="interactiveSeq">
                <p:stCondLst>
                  <p:cond evt="onClick" delay="0">
                    <p:tgtEl>
                      <p:spTgt spid="3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62" fill="hold"/>
                                        <p:tgtEl>
                                          <p:spTgt spid="43"/>
                                        </p:tgtEl>
                                      </p:cBhvr>
                                    </p:cmd>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53" restart="whenNotActive" fill="hold" evtFilter="cancelBubble" nodeType="interactiveSeq">
                <p:stCondLst>
                  <p:cond evt="onClick" delay="0">
                    <p:tgtEl>
                      <p:spTgt spid="38"/>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withEffect">
                                  <p:stCondLst>
                                    <p:cond delay="0"/>
                                  </p:stCondLst>
                                  <p:childTnLst>
                                    <p:cmd type="call" cmd="playFrom(0.0)">
                                      <p:cBhvr>
                                        <p:cTn id="57" dur="862" fill="hold"/>
                                        <p:tgtEl>
                                          <p:spTgt spid="43"/>
                                        </p:tgtEl>
                                      </p:cBhvr>
                                    </p:cmd>
                                  </p:childTnLst>
                                </p:cTn>
                              </p:par>
                              <p:par>
                                <p:cTn id="58" presetID="1" presetClass="entr" presetSubtype="0" fill="hold" nodeType="withEffect">
                                  <p:stCondLst>
                                    <p:cond delay="0"/>
                                  </p:stCondLst>
                                  <p:childTnLst>
                                    <p:set>
                                      <p:cBhvr>
                                        <p:cTn id="59" dur="1" fill="hold">
                                          <p:stCondLst>
                                            <p:cond delay="9"/>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audio>
              <p:cMediaNode vol="80000">
                <p:cTn id="60" fill="hold" display="0">
                  <p:stCondLst>
                    <p:cond delay="indefinite"/>
                  </p:stCondLst>
                  <p:endCondLst>
                    <p:cond evt="onStopAudio" delay="0">
                      <p:tgtEl>
                        <p:sldTgt/>
                      </p:tgtEl>
                    </p:cond>
                  </p:endCondLst>
                </p:cTn>
                <p:tgtEl>
                  <p:spTgt spid="39"/>
                </p:tgtEl>
              </p:cMediaNode>
            </p:audio>
            <p:audio>
              <p:cMediaNode vol="80000">
                <p:cTn id="61" fill="hold" display="0">
                  <p:stCondLst>
                    <p:cond delay="indefinite"/>
                  </p:stCondLst>
                  <p:endCondLst>
                    <p:cond evt="onStopAudio" delay="0">
                      <p:tgtEl>
                        <p:sldTgt/>
                      </p:tgtEl>
                    </p:cond>
                  </p:endCondLst>
                </p:cTn>
                <p:tgtEl>
                  <p:spTgt spid="43"/>
                </p:tgtEl>
              </p:cMediaNode>
            </p:audio>
          </p:childTnLst>
        </p:cTn>
      </p:par>
    </p:tnLst>
    <p:bldLst>
      <p:bldP spid="36" grpId="0" animBg="1"/>
      <p:bldP spid="36" grpId="1"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0" name="Group 30"/>
          <p:cNvGrpSpPr/>
          <p:nvPr/>
        </p:nvGrpSpPr>
        <p:grpSpPr>
          <a:xfrm>
            <a:off x="16306800" y="723900"/>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5744699" y="723900"/>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6868900" y="723900"/>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2" name="TextBox 32"/>
          <p:cNvSpPr txBox="1"/>
          <p:nvPr/>
        </p:nvSpPr>
        <p:spPr>
          <a:xfrm>
            <a:off x="1295400" y="952174"/>
            <a:ext cx="8890006" cy="564257"/>
          </a:xfrm>
          <a:prstGeom prst="rect">
            <a:avLst/>
          </a:prstGeom>
        </p:spPr>
        <p:txBody>
          <a:bodyPr wrap="square" lIns="0" tIns="0" rIns="0" bIns="0" rtlCol="0" anchor="t">
            <a:spAutoFit/>
          </a:bodyPr>
          <a:lstStyle/>
          <a:p>
            <a:pPr algn="just">
              <a:lnSpc>
                <a:spcPts val="4440"/>
              </a:lnSpc>
            </a:pPr>
            <a:r>
              <a:rPr lang="en-US" sz="4800" b="1" dirty="0" smtClean="0">
                <a:solidFill>
                  <a:srgbClr val="C00000"/>
                </a:solidFill>
                <a:latin typeface="Arial" panose="020B0604020202020204" pitchFamily="34" charset="0"/>
                <a:cs typeface="Arial" panose="020B0604020202020204" pitchFamily="34" charset="0"/>
              </a:rPr>
              <a:t>2. </a:t>
            </a:r>
            <a:r>
              <a:rPr lang="en-US" sz="4800" b="1" dirty="0" err="1" smtClean="0">
                <a:solidFill>
                  <a:srgbClr val="C00000"/>
                </a:solidFill>
                <a:latin typeface="Arial" panose="020B0604020202020204" pitchFamily="34" charset="0"/>
                <a:cs typeface="Arial" panose="020B0604020202020204" pitchFamily="34" charset="0"/>
              </a:rPr>
              <a:t>Môi</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trường</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lập</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trình</a:t>
            </a:r>
            <a:r>
              <a:rPr lang="en-US" sz="4800" b="1" dirty="0" smtClean="0">
                <a:solidFill>
                  <a:srgbClr val="C00000"/>
                </a:solidFill>
                <a:latin typeface="Arial" panose="020B0604020202020204" pitchFamily="34" charset="0"/>
                <a:cs typeface="Arial" panose="020B0604020202020204" pitchFamily="34" charset="0"/>
              </a:rPr>
              <a:t> Python</a:t>
            </a:r>
            <a:endParaRPr lang="en-US" sz="4800" b="1"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2579370" y="2043015"/>
            <a:ext cx="15011400" cy="769441"/>
          </a:xfrm>
          <a:prstGeom prst="rect">
            <a:avLst/>
          </a:prstGeom>
          <a:noFill/>
        </p:spPr>
        <p:txBody>
          <a:bodyPr wrap="square" rtlCol="0">
            <a:spAutoFit/>
          </a:bodyPr>
          <a:lstStyle/>
          <a:p>
            <a:r>
              <a:rPr lang="en-US" sz="4400" i="1" dirty="0" err="1" smtClean="0">
                <a:solidFill>
                  <a:srgbClr val="002060"/>
                </a:solidFill>
                <a:latin typeface="Arial" panose="020B0604020202020204" pitchFamily="34" charset="0"/>
                <a:cs typeface="Arial" panose="020B0604020202020204" pitchFamily="34" charset="0"/>
              </a:rPr>
              <a:t>Đọc</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thông</a:t>
            </a:r>
            <a:r>
              <a:rPr lang="en-US" sz="4400" i="1" dirty="0" smtClean="0">
                <a:solidFill>
                  <a:srgbClr val="002060"/>
                </a:solidFill>
                <a:latin typeface="Arial" panose="020B0604020202020204" pitchFamily="34" charset="0"/>
                <a:cs typeface="Arial" panose="020B0604020202020204" pitchFamily="34" charset="0"/>
              </a:rPr>
              <a:t> tin SGK </a:t>
            </a:r>
            <a:r>
              <a:rPr lang="en-US" sz="4400" i="1" dirty="0" err="1" smtClean="0">
                <a:solidFill>
                  <a:srgbClr val="002060"/>
                </a:solidFill>
                <a:latin typeface="Arial" panose="020B0604020202020204" pitchFamily="34" charset="0"/>
                <a:cs typeface="Arial" panose="020B0604020202020204" pitchFamily="34" charset="0"/>
              </a:rPr>
              <a:t>trang</a:t>
            </a:r>
            <a:r>
              <a:rPr lang="en-US" sz="4400" i="1" dirty="0" smtClean="0">
                <a:solidFill>
                  <a:srgbClr val="002060"/>
                </a:solidFill>
                <a:latin typeface="Arial" panose="020B0604020202020204" pitchFamily="34" charset="0"/>
                <a:cs typeface="Arial" panose="020B0604020202020204" pitchFamily="34" charset="0"/>
              </a:rPr>
              <a:t> 87, 88 </a:t>
            </a:r>
            <a:r>
              <a:rPr lang="en-US" sz="4400" i="1" dirty="0" err="1" smtClean="0">
                <a:solidFill>
                  <a:srgbClr val="002060"/>
                </a:solidFill>
                <a:latin typeface="Arial" panose="020B0604020202020204" pitchFamily="34" charset="0"/>
                <a:cs typeface="Arial" panose="020B0604020202020204" pitchFamily="34" charset="0"/>
              </a:rPr>
              <a:t>và</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thực</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hiện</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Hoạt</a:t>
            </a:r>
            <a:r>
              <a:rPr lang="en-US" sz="4400" i="1" dirty="0" smtClean="0">
                <a:solidFill>
                  <a:srgbClr val="002060"/>
                </a:solidFill>
                <a:latin typeface="Arial" panose="020B0604020202020204" pitchFamily="34" charset="0"/>
                <a:cs typeface="Arial" panose="020B0604020202020204" pitchFamily="34" charset="0"/>
              </a:rPr>
              <a:t> </a:t>
            </a:r>
            <a:r>
              <a:rPr lang="en-US" sz="4400" i="1" dirty="0" err="1" smtClean="0">
                <a:solidFill>
                  <a:srgbClr val="002060"/>
                </a:solidFill>
                <a:latin typeface="Arial" panose="020B0604020202020204" pitchFamily="34" charset="0"/>
                <a:cs typeface="Arial" panose="020B0604020202020204" pitchFamily="34" charset="0"/>
              </a:rPr>
              <a:t>động</a:t>
            </a:r>
            <a:r>
              <a:rPr lang="en-US" sz="4400" i="1" dirty="0" smtClean="0">
                <a:solidFill>
                  <a:srgbClr val="002060"/>
                </a:solidFill>
                <a:latin typeface="Arial" panose="020B0604020202020204" pitchFamily="34" charset="0"/>
                <a:cs typeface="Arial" panose="020B0604020202020204" pitchFamily="34" charset="0"/>
              </a:rPr>
              <a:t> 2.</a:t>
            </a:r>
            <a:endParaRPr lang="en-US" sz="4400" i="1" dirty="0">
              <a:solidFill>
                <a:srgbClr val="002060"/>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96340" y="1729201"/>
            <a:ext cx="1066800" cy="1494641"/>
          </a:xfrm>
          <a:prstGeom prst="rect">
            <a:avLst/>
          </a:prstGeom>
        </p:spPr>
      </p:pic>
      <p:sp>
        <p:nvSpPr>
          <p:cNvPr id="14" name="Rounded Rectangle 13"/>
          <p:cNvSpPr/>
          <p:nvPr/>
        </p:nvSpPr>
        <p:spPr>
          <a:xfrm>
            <a:off x="1295400" y="3498582"/>
            <a:ext cx="4038600" cy="1143000"/>
          </a:xfrm>
          <a:prstGeom prst="round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Hoạt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động</a:t>
            </a:r>
            <a:r>
              <a:rPr lang="en-US" sz="4400" b="1" dirty="0" smtClean="0">
                <a:latin typeface="Arial" panose="020B0604020202020204" pitchFamily="34" charset="0"/>
                <a:cs typeface="Arial" panose="020B0604020202020204" pitchFamily="34" charset="0"/>
              </a:rPr>
              <a:t> 2</a:t>
            </a:r>
            <a:endParaRPr lang="en-US" sz="4400" b="1" dirty="0">
              <a:latin typeface="Arial" panose="020B0604020202020204" pitchFamily="34" charset="0"/>
              <a:cs typeface="Arial" panose="020B0604020202020204" pitchFamily="34" charset="0"/>
            </a:endParaRPr>
          </a:p>
        </p:txBody>
      </p:sp>
      <p:sp>
        <p:nvSpPr>
          <p:cNvPr id="3" name="Rectangle 2"/>
          <p:cNvSpPr/>
          <p:nvPr/>
        </p:nvSpPr>
        <p:spPr>
          <a:xfrm>
            <a:off x="1295400" y="5007224"/>
            <a:ext cx="12059585" cy="4154984"/>
          </a:xfrm>
          <a:prstGeom prst="rect">
            <a:avLst/>
          </a:prstGeom>
        </p:spPr>
        <p:txBody>
          <a:bodyPr wrap="square">
            <a:spAutoFit/>
          </a:bodyPr>
          <a:lstStyle/>
          <a:p>
            <a:pPr marL="742950" indent="-742950" algn="just">
              <a:lnSpc>
                <a:spcPct val="150000"/>
              </a:lnSpc>
              <a:buFont typeface="Wingdings" panose="05000000000000000000" pitchFamily="2" charset="2"/>
              <a:buChar char="§"/>
            </a:pPr>
            <a:r>
              <a:rPr lang="vi-VN" sz="4400" dirty="0">
                <a:latin typeface="Arial" panose="020B0604020202020204" pitchFamily="34" charset="0"/>
                <a:cs typeface="Arial" panose="020B0604020202020204" pitchFamily="34" charset="0"/>
              </a:rPr>
              <a:t>Tìm hiểu cách viết và thực hiện các lệnh trong môi trường lập trình Python.</a:t>
            </a:r>
          </a:p>
          <a:p>
            <a:pPr marL="742950" indent="-742950" algn="just">
              <a:lnSpc>
                <a:spcPct val="150000"/>
              </a:lnSpc>
              <a:buFont typeface="Wingdings" panose="05000000000000000000" pitchFamily="2" charset="2"/>
              <a:buChar char="§"/>
            </a:pPr>
            <a:r>
              <a:rPr lang="vi-VN" sz="4400" dirty="0" smtClean="0">
                <a:latin typeface="Arial" panose="020B0604020202020204" pitchFamily="34" charset="0"/>
                <a:cs typeface="Arial" panose="020B0604020202020204" pitchFamily="34" charset="0"/>
              </a:rPr>
              <a:t>Phân </a:t>
            </a:r>
            <a:r>
              <a:rPr lang="vi-VN" sz="4400" dirty="0">
                <a:latin typeface="Arial" panose="020B0604020202020204" pitchFamily="34" charset="0"/>
                <a:cs typeface="Arial" panose="020B0604020202020204" pitchFamily="34" charset="0"/>
              </a:rPr>
              <a:t>biệt chế độ gõ lệnh trực tiếp và chế độ soạn thảo chương trình của Python.</a:t>
            </a:r>
          </a:p>
        </p:txBody>
      </p:sp>
      <p:pic>
        <p:nvPicPr>
          <p:cNvPr id="4" name="Picture 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582691" y="5312796"/>
            <a:ext cx="4008079" cy="4631304"/>
          </a:xfrm>
          <a:prstGeom prst="rect">
            <a:avLst/>
          </a:prstGeom>
        </p:spPr>
      </p:pic>
    </p:spTree>
    <p:extLst>
      <p:ext uri="{BB962C8B-B14F-4D97-AF65-F5344CB8AC3E}">
        <p14:creationId xmlns:p14="http://schemas.microsoft.com/office/powerpoint/2010/main" val="405644425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1758</Words>
  <Application>Microsoft Office PowerPoint</Application>
  <PresentationFormat>Custom</PresentationFormat>
  <Paragraphs>185</Paragraphs>
  <Slides>30</Slides>
  <Notes>1</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Courier New</vt:lpstr>
      <vt:lpstr>Times New Roman</vt:lpstr>
      <vt:lpstr>Nunito Bold</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GVIEN</cp:lastModifiedBy>
  <cp:revision>34</cp:revision>
  <dcterms:created xsi:type="dcterms:W3CDTF">2006-08-16T00:00:00Z</dcterms:created>
  <dcterms:modified xsi:type="dcterms:W3CDTF">2025-12-19T12:44:18Z</dcterms:modified>
  <dc:identifier>DAFARKD_w7U</dc:identifier>
</cp:coreProperties>
</file>