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53" r:id="rId2"/>
    <p:sldId id="582" r:id="rId3"/>
    <p:sldId id="642" r:id="rId4"/>
    <p:sldId id="674" r:id="rId5"/>
    <p:sldId id="675" r:id="rId6"/>
    <p:sldId id="676" r:id="rId7"/>
    <p:sldId id="677" r:id="rId8"/>
    <p:sldId id="655" r:id="rId9"/>
    <p:sldId id="631" r:id="rId10"/>
    <p:sldId id="678" r:id="rId11"/>
    <p:sldId id="656" r:id="rId12"/>
    <p:sldId id="679" r:id="rId13"/>
    <p:sldId id="680" r:id="rId14"/>
    <p:sldId id="657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418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653"/>
            <p14:sldId id="582"/>
            <p14:sldId id="642"/>
            <p14:sldId id="674"/>
            <p14:sldId id="675"/>
            <p14:sldId id="676"/>
            <p14:sldId id="677"/>
            <p14:sldId id="655"/>
            <p14:sldId id="631"/>
            <p14:sldId id="678"/>
            <p14:sldId id="656"/>
            <p14:sldId id="679"/>
            <p14:sldId id="680"/>
            <p14:sldId id="657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4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209"/>
    <a:srgbClr val="F6903C"/>
    <a:srgbClr val="E3E6E2"/>
    <a:srgbClr val="CDD2CC"/>
    <a:srgbClr val="BACDD4"/>
    <a:srgbClr val="004600"/>
    <a:srgbClr val="843F06"/>
    <a:srgbClr val="F79747"/>
    <a:srgbClr val="FEF1E6"/>
    <a:srgbClr val="328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2" autoAdjust="0"/>
    <p:restoredTop sz="93685" autoAdjust="0"/>
  </p:normalViewPr>
  <p:slideViewPr>
    <p:cSldViewPr>
      <p:cViewPr>
        <p:scale>
          <a:sx n="90" d="100"/>
          <a:sy n="90" d="100"/>
        </p:scale>
        <p:origin x="-900" y="-51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06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2.png"/><Relationship Id="rId3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3.png"/><Relationship Id="rId5" Type="http://schemas.microsoft.com/office/2007/relationships/hdphoto" Target="../media/hdphoto1.wdp"/><Relationship Id="rId10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11" Type="http://schemas.openxmlformats.org/officeDocument/2006/relationships/image" Target="../media/image43.wmf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9.png"/><Relationship Id="rId9" Type="http://schemas.openxmlformats.org/officeDocument/2006/relationships/image" Target="../media/image46.emf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6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7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5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66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2.wmf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69.png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70.emf"/><Relationship Id="rId4" Type="http://schemas.openxmlformats.org/officeDocument/2006/relationships/image" Target="../media/image68.png"/><Relationship Id="rId9" Type="http://schemas.openxmlformats.org/officeDocument/2006/relationships/image" Target="../media/image14.png"/><Relationship Id="rId14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3.wmf"/><Relationship Id="rId18" Type="http://schemas.openxmlformats.org/officeDocument/2006/relationships/image" Target="../media/image260.png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8.png"/><Relationship Id="rId11" Type="http://schemas.openxmlformats.org/officeDocument/2006/relationships/image" Target="../media/image72.wmf"/><Relationship Id="rId5" Type="http://schemas.openxmlformats.org/officeDocument/2006/relationships/image" Target="../media/image68.png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14.png"/><Relationship Id="rId9" Type="http://schemas.openxmlformats.org/officeDocument/2006/relationships/image" Target="../media/image79.emf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7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85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png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3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82.png"/><Relationship Id="rId10" Type="http://schemas.openxmlformats.org/officeDocument/2006/relationships/image" Target="../media/image84.emf"/><Relationship Id="rId4" Type="http://schemas.openxmlformats.org/officeDocument/2006/relationships/image" Target="../media/image42.png"/><Relationship Id="rId9" Type="http://schemas.openxmlformats.org/officeDocument/2006/relationships/image" Target="../media/image8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88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8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png"/><Relationship Id="rId11" Type="http://schemas.openxmlformats.org/officeDocument/2006/relationships/image" Target="../media/image87.wmf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14.png"/><Relationship Id="rId9" Type="http://schemas.openxmlformats.org/officeDocument/2006/relationships/image" Target="../media/image86.wmf"/><Relationship Id="rId14" Type="http://schemas.openxmlformats.org/officeDocument/2006/relationships/image" Target="../media/image8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91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png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png"/><Relationship Id="rId11" Type="http://schemas.openxmlformats.org/officeDocument/2006/relationships/oleObject" Target="../embeddings/oleObject180.bin"/><Relationship Id="rId5" Type="http://schemas.openxmlformats.org/officeDocument/2006/relationships/image" Target="../media/image82.png"/><Relationship Id="rId10" Type="http://schemas.openxmlformats.org/officeDocument/2006/relationships/image" Target="../media/image90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4.wmf"/><Relationship Id="rId18" Type="http://schemas.openxmlformats.org/officeDocument/2006/relationships/image" Target="../media/image97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96.emf"/><Relationship Id="rId5" Type="http://schemas.openxmlformats.org/officeDocument/2006/relationships/image" Target="../media/image69.png"/><Relationship Id="rId15" Type="http://schemas.openxmlformats.org/officeDocument/2006/relationships/image" Target="../media/image95.wmf"/><Relationship Id="rId10" Type="http://schemas.openxmlformats.org/officeDocument/2006/relationships/image" Target="../media/image93.wmf"/><Relationship Id="rId4" Type="http://schemas.openxmlformats.org/officeDocument/2006/relationships/image" Target="../media/image68.png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01.wmf"/><Relationship Id="rId17" Type="http://schemas.openxmlformats.org/officeDocument/2006/relationships/image" Target="../media/image10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560.png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100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10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110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5.wmf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68.png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112.e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14.png"/><Relationship Id="rId9" Type="http://schemas.openxmlformats.org/officeDocument/2006/relationships/image" Target="../media/image106.wmf"/><Relationship Id="rId14" Type="http://schemas.openxmlformats.org/officeDocument/2006/relationships/image" Target="../media/image10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oleObject" Target="../embeddings/oleObject5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6.wmf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68.png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113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11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image" Target="../media/image700.png"/><Relationship Id="rId9" Type="http://schemas.openxmlformats.org/officeDocument/2006/relationships/image" Target="../media/image11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123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700.png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119.wmf"/><Relationship Id="rId19" Type="http://schemas.openxmlformats.org/officeDocument/2006/relationships/image" Target="../media/image124.e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12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127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png"/><Relationship Id="rId11" Type="http://schemas.openxmlformats.org/officeDocument/2006/relationships/image" Target="../media/image126.wmf"/><Relationship Id="rId5" Type="http://schemas.openxmlformats.org/officeDocument/2006/relationships/image" Target="../media/image87.png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14.png"/><Relationship Id="rId9" Type="http://schemas.openxmlformats.org/officeDocument/2006/relationships/image" Target="../media/image130.emf"/><Relationship Id="rId14" Type="http://schemas.openxmlformats.org/officeDocument/2006/relationships/oleObject" Target="../embeddings/oleObject6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3.wmf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8.png"/><Relationship Id="rId11" Type="http://schemas.openxmlformats.org/officeDocument/2006/relationships/image" Target="../media/image132.wmf"/><Relationship Id="rId5" Type="http://schemas.openxmlformats.org/officeDocument/2006/relationships/image" Target="../media/image87.png"/><Relationship Id="rId15" Type="http://schemas.openxmlformats.org/officeDocument/2006/relationships/image" Target="../media/image134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136.wmf"/><Relationship Id="rId4" Type="http://schemas.openxmlformats.org/officeDocument/2006/relationships/image" Target="../media/image14.png"/><Relationship Id="rId9" Type="http://schemas.openxmlformats.org/officeDocument/2006/relationships/image" Target="../media/image130.emf"/><Relationship Id="rId14" Type="http://schemas.openxmlformats.org/officeDocument/2006/relationships/oleObject" Target="../embeddings/oleObject6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138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8.png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png"/><Relationship Id="rId11" Type="http://schemas.openxmlformats.org/officeDocument/2006/relationships/image" Target="../media/image141.emf"/><Relationship Id="rId5" Type="http://schemas.openxmlformats.org/officeDocument/2006/relationships/image" Target="../media/image98.png"/><Relationship Id="rId15" Type="http://schemas.openxmlformats.org/officeDocument/2006/relationships/image" Target="../media/image139.wmf"/><Relationship Id="rId10" Type="http://schemas.openxmlformats.org/officeDocument/2006/relationships/image" Target="../media/image140.emf"/><Relationship Id="rId4" Type="http://schemas.openxmlformats.org/officeDocument/2006/relationships/image" Target="../media/image14.png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7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0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8.png"/><Relationship Id="rId11" Type="http://schemas.openxmlformats.org/officeDocument/2006/relationships/oleObject" Target="../embeddings/oleObject74.bin"/><Relationship Id="rId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14.png"/><Relationship Id="rId9" Type="http://schemas.openxmlformats.org/officeDocument/2006/relationships/image" Target="../media/image1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image" Target="../media/image21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8.png"/><Relationship Id="rId9" Type="http://schemas.openxmlformats.org/officeDocument/2006/relationships/image" Target="../media/image29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3"/>
          <a:stretch/>
        </p:blipFill>
        <p:spPr bwMode="auto">
          <a:xfrm>
            <a:off x="4285431" y="2590800"/>
            <a:ext cx="1143000" cy="121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31" y="2609605"/>
            <a:ext cx="6248400" cy="64127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6" b="28834"/>
          <a:stretch/>
        </p:blipFill>
        <p:spPr bwMode="auto">
          <a:xfrm>
            <a:off x="6310932" y="3067076"/>
            <a:ext cx="3810000" cy="61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84" y="1897856"/>
            <a:ext cx="45831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1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89" y="2596060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7012" y="3041132"/>
                <a:ext cx="8001000" cy="100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b. Với một điểm M bất kì, 2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nói chung là không cùng phương.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3041132"/>
                <a:ext cx="8001000" cy="1007648"/>
              </a:xfrm>
              <a:prstGeom prst="rect">
                <a:avLst/>
              </a:prstGeom>
              <a:blipFill rotWithShape="1">
                <a:blip r:embed="rId4"/>
                <a:stretch>
                  <a:fillRect l="-1523" t="-1212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1172864" y="76200"/>
            <a:ext cx="10865148" cy="2377501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44349" y="113777"/>
                <a:ext cx="9893663" cy="239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d đi qua hai điểm phân biệt A và B. Những khẳng định nào sau đây là đúng?</a:t>
                </a:r>
              </a:p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b. Với điểm M bất kì, ta luôn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c. Điểm M thuộc tia đối của tia AB khi và chỉ khi tồn tại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349" y="113777"/>
                <a:ext cx="9893663" cy="2390976"/>
              </a:xfrm>
              <a:prstGeom prst="rect">
                <a:avLst/>
              </a:prstGeom>
              <a:blipFill rotWithShape="1">
                <a:blip r:embed="rId5"/>
                <a:stretch>
                  <a:fillRect l="-1294" t="-2551" r="-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4611" name="Picture 3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6"/>
          <a:stretch/>
        </p:blipFill>
        <p:spPr bwMode="auto">
          <a:xfrm>
            <a:off x="156327" y="57412"/>
            <a:ext cx="17157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7012" y="40487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Do đó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khẳng định b không đúng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38" y="2864919"/>
            <a:ext cx="3690144" cy="65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4212" y="4648200"/>
                <a:ext cx="11813800" cy="109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c. Với điểm M thuộc tia đối của tia AB thì 2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cùng phương và ngược hướng. Do đó tồn tại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12" y="4648200"/>
                <a:ext cx="11813800" cy="1099916"/>
              </a:xfrm>
              <a:prstGeom prst="rect">
                <a:avLst/>
              </a:prstGeom>
              <a:blipFill rotWithShape="1">
                <a:blip r:embed="rId8"/>
                <a:stretch>
                  <a:fillRect l="-1084" t="-1111" b="-1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7012" y="5758084"/>
                <a:ext cx="11813800" cy="100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Ngược lại nếu tồn tại số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thì hoặc 2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ngược hướng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𝐌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≡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𝑨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. Vậy </a:t>
                </a:r>
                <a:r>
                  <a:rPr lang="en-US" sz="28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khẳng định c đúng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5758084"/>
                <a:ext cx="11813800" cy="1007648"/>
              </a:xfrm>
              <a:prstGeom prst="rect">
                <a:avLst/>
              </a:prstGeom>
              <a:blipFill rotWithShape="1">
                <a:blip r:embed="rId9"/>
                <a:stretch>
                  <a:fillRect l="-1032" t="-1212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3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19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2078" y="522767"/>
            <a:ext cx="11789735" cy="1763233"/>
            <a:chOff x="172078" y="972266"/>
            <a:chExt cx="11789735" cy="1763233"/>
          </a:xfrm>
        </p:grpSpPr>
        <p:sp>
          <p:nvSpPr>
            <p:cNvPr id="23" name="Rounded Rectangle 22"/>
            <p:cNvSpPr/>
            <p:nvPr/>
          </p:nvSpPr>
          <p:spPr>
            <a:xfrm>
              <a:off x="2055813" y="991560"/>
              <a:ext cx="9906000" cy="1680290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311399" y="991560"/>
                  <a:ext cx="9524999" cy="174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2 số thực k, t . Những khẳng định nào sau đây là đúng ?</a:t>
                  </a:r>
                </a:p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a. Hai v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𝒌𝒕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cùng độ dài bằng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𝒌𝒕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b. Nếu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𝒌𝒕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≥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thì cả 2 v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𝒌𝒕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cùng hướng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1399" y="991560"/>
                  <a:ext cx="9524999" cy="174393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88" t="-350" r="-1791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172078" y="972266"/>
              <a:ext cx="1740479" cy="1740479"/>
              <a:chOff x="221291" y="1048466"/>
              <a:chExt cx="1740479" cy="1740479"/>
            </a:xfrm>
          </p:grpSpPr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91" y="1048466"/>
                <a:ext cx="1740479" cy="174047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13" b="25799"/>
              <a:stretch/>
            </p:blipFill>
            <p:spPr bwMode="auto">
              <a:xfrm>
                <a:off x="239133" y="1465278"/>
                <a:ext cx="1609627" cy="432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772507" y="1567069"/>
                <a:ext cx="723853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</a:t>
                </a:r>
                <a:endParaRPr lang="en-US" sz="72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2263246"/>
            <a:ext cx="1496316" cy="35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6120" y="2679551"/>
                <a:ext cx="11848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a. 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𝒌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𝒌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𝒌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𝒌𝒕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m</a:t>
                </a:r>
                <a:r>
                  <a:rPr lang="vi-VN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ệnh đề</a:t>
                </a: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a đúng</a:t>
                </a:r>
                <a:endParaRPr lang="vi-VN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0" y="2679551"/>
                <a:ext cx="11848092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081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6120" y="3212951"/>
                <a:ext cx="11848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b. Khi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𝒌𝒕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cùng hướng với v</a:t>
                </a:r>
                <a:r>
                  <a:rPr lang="vi-VN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(1)</a:t>
                </a:r>
                <a:endParaRPr lang="vi-VN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0" y="3212951"/>
                <a:ext cx="11848092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08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6120" y="3770293"/>
                <a:ext cx="11848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. Từ đó suy ra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cùng hướng với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, nên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(2)</a:t>
                </a:r>
                <a:endParaRPr lang="vi-VN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0" y="3770293"/>
                <a:ext cx="11848092" cy="954107"/>
              </a:xfrm>
              <a:prstGeom prst="rect">
                <a:avLst/>
              </a:prstGeom>
              <a:blipFill rotWithShape="1">
                <a:blip r:embed="rId10"/>
                <a:stretch>
                  <a:fillRect l="-108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6120" y="4617062"/>
                <a:ext cx="11848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. Từ đó suy ra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ngược hướng với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, nên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(3)</a:t>
                </a:r>
                <a:endParaRPr lang="vi-VN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0" y="4617062"/>
                <a:ext cx="11848092" cy="954107"/>
              </a:xfrm>
              <a:prstGeom prst="rect">
                <a:avLst/>
              </a:prstGeom>
              <a:blipFill rotWithShape="1">
                <a:blip r:embed="rId11"/>
                <a:stretch>
                  <a:fillRect l="-108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5445" y="5467813"/>
                <a:ext cx="11848092" cy="1009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thì cả 2 v</a:t>
                </a:r>
                <a:r>
                  <a:rPr lang="vi-VN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đều bằng v</a:t>
                </a:r>
                <a:r>
                  <a:rPr lang="vi-VN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, do đó cả 2 đều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(4)</a:t>
                </a:r>
                <a:endParaRPr lang="vi-VN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5" y="5467813"/>
                <a:ext cx="11848092" cy="1009187"/>
              </a:xfrm>
              <a:prstGeom prst="rect">
                <a:avLst/>
              </a:prstGeom>
              <a:blipFill rotWithShape="1">
                <a:blip r:embed="rId12"/>
                <a:stretch>
                  <a:fillRect l="-1029" t="-1807" r="-926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43857" y="6334780"/>
            <a:ext cx="1133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(1), (2), (3), (4) suy ra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ệnh đề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 đúng</a:t>
            </a:r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1089"/>
            <a:ext cx="10211821" cy="6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6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  <p:bldP spid="22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4612" y="44363"/>
            <a:ext cx="12039601" cy="1936837"/>
            <a:chOff x="74612" y="811213"/>
            <a:chExt cx="12039601" cy="1936837"/>
          </a:xfrm>
        </p:grpSpPr>
        <p:sp>
          <p:nvSpPr>
            <p:cNvPr id="23" name="Rounded Rectangle 22"/>
            <p:cNvSpPr/>
            <p:nvPr/>
          </p:nvSpPr>
          <p:spPr>
            <a:xfrm>
              <a:off x="2055813" y="916492"/>
              <a:ext cx="10058400" cy="1831558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158998" y="928004"/>
                  <a:ext cx="9955215" cy="174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2 số thực k, t . Những khẳng định nào sau đây là đúng ?</a:t>
                  </a:r>
                </a:p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c. Nếu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𝒌𝒕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thì cả 2 v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𝒌𝒕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d. Hai v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2600" b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𝒌𝒕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bằng nhau.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998" y="928004"/>
                  <a:ext cx="9955215" cy="174393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41" t="-348" r="-1164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74612" y="811213"/>
              <a:ext cx="1931987" cy="1931987"/>
              <a:chOff x="123825" y="887413"/>
              <a:chExt cx="1931987" cy="1931987"/>
            </a:xfrm>
          </p:grpSpPr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5" y="887413"/>
                <a:ext cx="1931987" cy="19319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13" b="25799"/>
              <a:stretch/>
            </p:blipFill>
            <p:spPr bwMode="auto">
              <a:xfrm>
                <a:off x="239133" y="1305989"/>
                <a:ext cx="1609627" cy="432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742852" y="1382189"/>
                <a:ext cx="783163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</a:t>
                </a:r>
                <a:endParaRPr lang="en-US" sz="8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2091736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55612" y="274320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c. Bằng các lập luận giống câu b, ta thấy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ệnh đề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 đúng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591" y="342900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d. Từ các m</a:t>
            </a:r>
            <a:r>
              <a:rPr lang="vi-VN" sz="2800" b="1" smtClean="0">
                <a:latin typeface="Arial" pitchFamily="34" charset="0"/>
                <a:cs typeface="Arial" pitchFamily="34" charset="0"/>
              </a:rPr>
              <a:t>ệnh đề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a, b, c đúng , suy ra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ệnh đề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 đúng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4612" y="554617"/>
            <a:ext cx="12039601" cy="1931987"/>
            <a:chOff x="74612" y="811213"/>
            <a:chExt cx="12039601" cy="1931987"/>
          </a:xfrm>
        </p:grpSpPr>
        <p:sp>
          <p:nvSpPr>
            <p:cNvPr id="23" name="Rounded Rectangle 22"/>
            <p:cNvSpPr/>
            <p:nvPr/>
          </p:nvSpPr>
          <p:spPr>
            <a:xfrm>
              <a:off x="2055813" y="1072310"/>
              <a:ext cx="10058400" cy="1384995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158998" y="1072311"/>
                  <a:ext cx="995521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Hãy chỉ ra trong hình bên dưới hai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.Từ đó nêu mối quan hệ giữa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</m:acc>
                    </m:oMath>
                  </a14:m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998" y="1072311"/>
                  <a:ext cx="9955215" cy="1384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25" b="-5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74612" y="811213"/>
              <a:ext cx="1931987" cy="1931987"/>
              <a:chOff x="123825" y="887413"/>
              <a:chExt cx="1931987" cy="1931987"/>
            </a:xfrm>
          </p:grpSpPr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5" y="887413"/>
                <a:ext cx="1931987" cy="19319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13" b="25799"/>
              <a:stretch/>
            </p:blipFill>
            <p:spPr bwMode="auto">
              <a:xfrm>
                <a:off x="239133" y="1305989"/>
                <a:ext cx="1609627" cy="432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742852" y="1382189"/>
                <a:ext cx="783163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4</a:t>
                </a:r>
                <a:endParaRPr lang="en-US" sz="8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358308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772461" y="3050651"/>
            <a:ext cx="1731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52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2275789"/>
            <a:ext cx="3723538" cy="280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59286"/>
              </p:ext>
            </p:extLst>
          </p:nvPr>
        </p:nvGraphicFramePr>
        <p:xfrm>
          <a:off x="3389312" y="2941546"/>
          <a:ext cx="2933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45" name="Equation" r:id="rId10" imgW="1028520" imgH="253800" progId="Equation.DSMT4">
                  <p:embed/>
                </p:oleObj>
              </mc:Choice>
              <mc:Fallback>
                <p:oleObj name="Equation" r:id="rId10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2" y="2941546"/>
                        <a:ext cx="2933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80972"/>
              </p:ext>
            </p:extLst>
          </p:nvPr>
        </p:nvGraphicFramePr>
        <p:xfrm>
          <a:off x="3407410" y="3613102"/>
          <a:ext cx="2535555" cy="65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46" name="Equation" r:id="rId12" imgW="888840" imgH="228600" progId="Equation.DSMT4">
                  <p:embed/>
                </p:oleObj>
              </mc:Choice>
              <mc:Fallback>
                <p:oleObj name="Equation" r:id="rId12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410" y="3613102"/>
                        <a:ext cx="2535555" cy="653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700556" y="4422251"/>
                <a:ext cx="6222656" cy="1101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Do 2 v</a:t>
                </a:r>
                <a:r>
                  <a:rPr lang="vi-VN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𝑶𝑪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cùng hướng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𝑶𝑪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𝑶𝑴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𝑶𝑪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𝑶𝑴</m:t>
                        </m:r>
                      </m:e>
                    </m:acc>
                  </m:oMath>
                </a14:m>
                <a:endParaRPr lang="vi-VN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56" y="4422251"/>
                <a:ext cx="6222656" cy="1101455"/>
              </a:xfrm>
              <a:prstGeom prst="rect">
                <a:avLst/>
              </a:prstGeom>
              <a:blipFill rotWithShape="1">
                <a:blip r:embed="rId14"/>
                <a:stretch>
                  <a:fillRect l="-2057" t="-552" r="-294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080"/>
              </p:ext>
            </p:extLst>
          </p:nvPr>
        </p:nvGraphicFramePr>
        <p:xfrm>
          <a:off x="3006526" y="5523706"/>
          <a:ext cx="3766661" cy="72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47" name="Equation" r:id="rId15" imgW="1320480" imgH="253800" progId="Equation.DSMT4">
                  <p:embed/>
                </p:oleObj>
              </mc:Choice>
              <mc:Fallback>
                <p:oleObj name="Equation" r:id="rId15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526" y="5523706"/>
                        <a:ext cx="3766661" cy="724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1089"/>
            <a:ext cx="10211821" cy="6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08012" y="762000"/>
            <a:ext cx="10857798" cy="3048000"/>
          </a:xfrm>
          <a:prstGeom prst="roundRect">
            <a:avLst>
              <a:gd name="adj" fmla="val 3585"/>
            </a:avLst>
          </a:prstGeom>
          <a:solidFill>
            <a:srgbClr val="FDEDD3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2812" y="762000"/>
                <a:ext cx="10552998" cy="658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Với hai v</a:t>
                </a:r>
                <a:r>
                  <a:rPr lang="vi-VN" sz="32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  <m:r>
                      <a:rPr lang="en-US" sz="3200" b="1" i="1" smtClean="0">
                        <a:latin typeface="Cambria Math"/>
                        <a:cs typeface="Arial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3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hai số thực k, t ta luôn có :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762000"/>
                <a:ext cx="10552998" cy="658065"/>
              </a:xfrm>
              <a:prstGeom prst="rect">
                <a:avLst/>
              </a:prstGeom>
              <a:blipFill rotWithShape="1">
                <a:blip r:embed="rId5"/>
                <a:stretch>
                  <a:fillRect l="-1329" t="-92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07289"/>
            <a:ext cx="10211821" cy="6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20591"/>
              </p:ext>
            </p:extLst>
          </p:nvPr>
        </p:nvGraphicFramePr>
        <p:xfrm>
          <a:off x="2060574" y="1393594"/>
          <a:ext cx="24272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19" name="Equation" r:id="rId7" imgW="850680" imgH="253800" progId="Equation.DSMT4">
                  <p:embed/>
                </p:oleObj>
              </mc:Choice>
              <mc:Fallback>
                <p:oleObj name="Equation" r:id="rId7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0574" y="1393594"/>
                        <a:ext cx="2427288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70363"/>
              </p:ext>
            </p:extLst>
          </p:nvPr>
        </p:nvGraphicFramePr>
        <p:xfrm>
          <a:off x="6650037" y="1371600"/>
          <a:ext cx="329723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0" name="Equation" r:id="rId9" imgW="1155600" imgH="253800" progId="Equation.DSMT4">
                  <p:embed/>
                </p:oleObj>
              </mc:Choice>
              <mc:Fallback>
                <p:oleObj name="Equation" r:id="rId9" imgW="1155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50037" y="1371600"/>
                        <a:ext cx="3297237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405503"/>
              </p:ext>
            </p:extLst>
          </p:nvPr>
        </p:nvGraphicFramePr>
        <p:xfrm>
          <a:off x="2060574" y="2120731"/>
          <a:ext cx="34417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1" name="Equation" r:id="rId11" imgW="1206360" imgH="253800" progId="Equation.DSMT4">
                  <p:embed/>
                </p:oleObj>
              </mc:Choice>
              <mc:Fallback>
                <p:oleObj name="Equation" r:id="rId11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60574" y="2120731"/>
                        <a:ext cx="3441700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14519"/>
              </p:ext>
            </p:extLst>
          </p:nvPr>
        </p:nvGraphicFramePr>
        <p:xfrm>
          <a:off x="6650037" y="2098506"/>
          <a:ext cx="34067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2" name="Equation" r:id="rId13" imgW="1193760" imgH="253800" progId="Equation.DSMT4">
                  <p:embed/>
                </p:oleObj>
              </mc:Choice>
              <mc:Fallback>
                <p:oleObj name="Equation" r:id="rId13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50037" y="2098506"/>
                        <a:ext cx="340677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68868"/>
              </p:ext>
            </p:extLst>
          </p:nvPr>
        </p:nvGraphicFramePr>
        <p:xfrm>
          <a:off x="2060574" y="2928938"/>
          <a:ext cx="13763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3" name="Equation" r:id="rId15" imgW="482400" imgH="228600" progId="Equation.DSMT4">
                  <p:embed/>
                </p:oleObj>
              </mc:Choice>
              <mc:Fallback>
                <p:oleObj name="Equation" r:id="rId15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60574" y="2928938"/>
                        <a:ext cx="1376362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48534"/>
              </p:ext>
            </p:extLst>
          </p:nvPr>
        </p:nvGraphicFramePr>
        <p:xfrm>
          <a:off x="6650037" y="2836694"/>
          <a:ext cx="228123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4" name="Equation" r:id="rId17" imgW="799920" imgH="253800" progId="Equation.DSMT4">
                  <p:embed/>
                </p:oleObj>
              </mc:Choice>
              <mc:Fallback>
                <p:oleObj name="Equation" r:id="rId17" imgW="799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50037" y="2836694"/>
                        <a:ext cx="2281238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036911" y="1600200"/>
            <a:ext cx="0" cy="2057400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8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7788" y="426254"/>
            <a:ext cx="12115800" cy="1981983"/>
            <a:chOff x="-77788" y="426254"/>
            <a:chExt cx="12115800" cy="1981983"/>
          </a:xfrm>
        </p:grpSpPr>
        <p:sp>
          <p:nvSpPr>
            <p:cNvPr id="12" name="Rounded Rectangle 11"/>
            <p:cNvSpPr/>
            <p:nvPr/>
          </p:nvSpPr>
          <p:spPr>
            <a:xfrm>
              <a:off x="1031926" y="701939"/>
              <a:ext cx="11006086" cy="1553115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B1B9AF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84242" y="502454"/>
              <a:ext cx="1895369" cy="190578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63049" y="1024906"/>
              <a:ext cx="783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8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196692" y="898983"/>
              <a:ext cx="1554320" cy="46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-77788" y="426254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08212" y="793859"/>
              <a:ext cx="96011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Cho đoạn thẳng AB có trung điểm </a:t>
              </a:r>
              <a:r>
                <a:rPr lang="en-US" sz="2800" b="1" i="1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. Chứng minh rằng với điểm O tuỳ ý, ta có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5362839"/>
                </p:ext>
              </p:extLst>
            </p:nvPr>
          </p:nvGraphicFramePr>
          <p:xfrm>
            <a:off x="6475412" y="1455345"/>
            <a:ext cx="2933700" cy="655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52" name="Equation" r:id="rId6" imgW="1028520" imgH="228600" progId="Equation.DSMT4">
                    <p:embed/>
                  </p:oleObj>
                </mc:Choice>
                <mc:Fallback>
                  <p:oleObj name="Equation" r:id="rId6" imgW="10285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5412" y="1455345"/>
                          <a:ext cx="2933700" cy="655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3157"/>
            <a:ext cx="10744200" cy="6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15" y="2408237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58706" y="2895600"/>
            <a:ext cx="53810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+ Vì I là trung điểm của AB nên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355117"/>
            <a:ext cx="3960813" cy="203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23089"/>
              </p:ext>
            </p:extLst>
          </p:nvPr>
        </p:nvGraphicFramePr>
        <p:xfrm>
          <a:off x="2637245" y="3387725"/>
          <a:ext cx="21732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3" name="Equation" r:id="rId11" imgW="761760" imgH="228600" progId="Equation.DSMT4">
                  <p:embed/>
                </p:oleObj>
              </mc:Choice>
              <mc:Fallback>
                <p:oleObj name="Equation" r:id="rId11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245" y="3387725"/>
                        <a:ext cx="217328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58707" y="4231957"/>
            <a:ext cx="1455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29184"/>
              </p:ext>
            </p:extLst>
          </p:nvPr>
        </p:nvGraphicFramePr>
        <p:xfrm>
          <a:off x="2214562" y="4115434"/>
          <a:ext cx="60134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4" name="Equation" r:id="rId13" imgW="2108160" imgH="253800" progId="Equation.DSMT4">
                  <p:embed/>
                </p:oleObj>
              </mc:Choice>
              <mc:Fallback>
                <p:oleObj name="Equation" r:id="rId13" imgW="2108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2" y="4115434"/>
                        <a:ext cx="60134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621754"/>
              </p:ext>
            </p:extLst>
          </p:nvPr>
        </p:nvGraphicFramePr>
        <p:xfrm>
          <a:off x="3959106" y="4876800"/>
          <a:ext cx="33321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5" name="Equation" r:id="rId15" imgW="1168200" imgH="253800" progId="Equation.DSMT4">
                  <p:embed/>
                </p:oleObj>
              </mc:Choice>
              <mc:Fallback>
                <p:oleObj name="Equation" r:id="rId15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106" y="4876800"/>
                        <a:ext cx="3332162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553654"/>
              </p:ext>
            </p:extLst>
          </p:nvPr>
        </p:nvGraphicFramePr>
        <p:xfrm>
          <a:off x="3959106" y="5768975"/>
          <a:ext cx="12668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6" name="Equation" r:id="rId17" imgW="444240" imgH="228600" progId="Equation.DSMT4">
                  <p:embed/>
                </p:oleObj>
              </mc:Choice>
              <mc:Fallback>
                <p:oleObj name="Equation" r:id="rId17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106" y="5768975"/>
                        <a:ext cx="12668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3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15" y="2012797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0812" y="0"/>
            <a:ext cx="11887200" cy="2034820"/>
            <a:chOff x="150812" y="86710"/>
            <a:chExt cx="11887200" cy="2034820"/>
          </a:xfrm>
        </p:grpSpPr>
        <p:sp>
          <p:nvSpPr>
            <p:cNvPr id="13" name="Rounded Rectangle 12"/>
            <p:cNvSpPr/>
            <p:nvPr/>
          </p:nvSpPr>
          <p:spPr>
            <a:xfrm>
              <a:off x="1172864" y="244189"/>
              <a:ext cx="10865148" cy="1690326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6812" y="301915"/>
              <a:ext cx="9601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Cho tam giác ABC có trọng tâm G. Chứng minh rằng với điểm O tuỳ ý , ta có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812" y="86710"/>
              <a:ext cx="2023700" cy="20348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90123" y="681021"/>
              <a:ext cx="72385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72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72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31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" r="9819" b="20455"/>
            <a:stretch/>
          </p:blipFill>
          <p:spPr bwMode="auto">
            <a:xfrm>
              <a:off x="281695" y="509749"/>
              <a:ext cx="1621717" cy="566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351987" y="2438400"/>
            <a:ext cx="4948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+ Theo qui tắc 3 điểm , ta có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04984"/>
              </p:ext>
            </p:extLst>
          </p:nvPr>
        </p:nvGraphicFramePr>
        <p:xfrm>
          <a:off x="6856412" y="868362"/>
          <a:ext cx="412908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0" name="Equation" r:id="rId7" imgW="1447560" imgH="228600" progId="Equation.DSMT4">
                  <p:embed/>
                </p:oleObj>
              </mc:Choice>
              <mc:Fallback>
                <p:oleObj name="Equation" r:id="rId7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868362"/>
                        <a:ext cx="412908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246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1858438"/>
            <a:ext cx="3657600" cy="272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354837"/>
              </p:ext>
            </p:extLst>
          </p:nvPr>
        </p:nvGraphicFramePr>
        <p:xfrm>
          <a:off x="1500188" y="2930843"/>
          <a:ext cx="28241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1" name="Equation" r:id="rId10" imgW="990360" imgH="228600" progId="Equation.DSMT4">
                  <p:embed/>
                </p:oleObj>
              </mc:Choice>
              <mc:Fallback>
                <p:oleObj name="Equation" r:id="rId10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930843"/>
                        <a:ext cx="28241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297239"/>
              </p:ext>
            </p:extLst>
          </p:nvPr>
        </p:nvGraphicFramePr>
        <p:xfrm>
          <a:off x="1500188" y="3505200"/>
          <a:ext cx="28606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2" name="Equation" r:id="rId12" imgW="1002960" imgH="228600" progId="Equation.DSMT4">
                  <p:embed/>
                </p:oleObj>
              </mc:Choice>
              <mc:Fallback>
                <p:oleObj name="Equation" r:id="rId12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505200"/>
                        <a:ext cx="28606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5495"/>
              </p:ext>
            </p:extLst>
          </p:nvPr>
        </p:nvGraphicFramePr>
        <p:xfrm>
          <a:off x="1500188" y="4114800"/>
          <a:ext cx="297021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3" name="Equation" r:id="rId14" imgW="1041120" imgH="228600" progId="Equation.DSMT4">
                  <p:embed/>
                </p:oleObj>
              </mc:Choice>
              <mc:Fallback>
                <p:oleObj name="Equation" r:id="rId14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114800"/>
                        <a:ext cx="297021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608433"/>
              </p:ext>
            </p:extLst>
          </p:nvPr>
        </p:nvGraphicFramePr>
        <p:xfrm>
          <a:off x="244289" y="4910137"/>
          <a:ext cx="77517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4" name="Equation" r:id="rId16" imgW="2717640" imgH="228600" progId="Equation.DSMT4">
                  <p:embed/>
                </p:oleObj>
              </mc:Choice>
              <mc:Fallback>
                <p:oleObj name="Equation" r:id="rId16" imgW="271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89" y="4910137"/>
                        <a:ext cx="77517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3943" y="5638800"/>
                <a:ext cx="53594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+ Do G là trọng tâm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nên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43" y="5638800"/>
                <a:ext cx="5359469" cy="492443"/>
              </a:xfrm>
              <a:prstGeom prst="rect">
                <a:avLst/>
              </a:prstGeom>
              <a:blipFill rotWithShape="1">
                <a:blip r:embed="rId18"/>
                <a:stretch>
                  <a:fillRect l="-1934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318829"/>
              </p:ext>
            </p:extLst>
          </p:nvPr>
        </p:nvGraphicFramePr>
        <p:xfrm>
          <a:off x="5480049" y="5478780"/>
          <a:ext cx="35147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5" name="Equation" r:id="rId19" imgW="1231560" imgH="228600" progId="Equation.DSMT4">
                  <p:embed/>
                </p:oleObj>
              </mc:Choice>
              <mc:Fallback>
                <p:oleObj name="Equation" r:id="rId19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49" y="5478780"/>
                        <a:ext cx="35147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72069"/>
              </p:ext>
            </p:extLst>
          </p:nvPr>
        </p:nvGraphicFramePr>
        <p:xfrm>
          <a:off x="5103812" y="6131243"/>
          <a:ext cx="46370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6" name="Equation" r:id="rId21" imgW="1625400" imgH="228600" progId="Equation.DSMT4">
                  <p:embed/>
                </p:oleObj>
              </mc:Choice>
              <mc:Fallback>
                <p:oleObj name="Equation" r:id="rId21" imgW="162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2" y="6131243"/>
                        <a:ext cx="463708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41412" y="4800600"/>
            <a:ext cx="36261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1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3157"/>
            <a:ext cx="10744200" cy="6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2737" y="787951"/>
            <a:ext cx="1438275" cy="1438275"/>
            <a:chOff x="312737" y="787951"/>
            <a:chExt cx="1438275" cy="143827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7" y="787951"/>
              <a:ext cx="14382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349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80" b="19556"/>
            <a:stretch/>
          </p:blipFill>
          <p:spPr bwMode="auto">
            <a:xfrm>
              <a:off x="379412" y="1240466"/>
              <a:ext cx="1122676" cy="587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979612" y="2893828"/>
            <a:ext cx="9753600" cy="1743074"/>
            <a:chOff x="1979612" y="2893828"/>
            <a:chExt cx="9753600" cy="1743074"/>
          </a:xfrm>
        </p:grpSpPr>
        <p:sp>
          <p:nvSpPr>
            <p:cNvPr id="26" name="Rounded Rectangle 25"/>
            <p:cNvSpPr/>
            <p:nvPr/>
          </p:nvSpPr>
          <p:spPr>
            <a:xfrm>
              <a:off x="1979612" y="2895600"/>
              <a:ext cx="9753600" cy="1741302"/>
            </a:xfrm>
            <a:prstGeom prst="roundRect">
              <a:avLst>
                <a:gd name="adj" fmla="val 3585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08212" y="2971800"/>
              <a:ext cx="6629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Điểm G là trọng tâm của tam giác ABC khi và chỉ khi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338997"/>
                </p:ext>
              </p:extLst>
            </p:nvPr>
          </p:nvGraphicFramePr>
          <p:xfrm>
            <a:off x="4646612" y="3777770"/>
            <a:ext cx="3509963" cy="652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494" name="Equation" r:id="rId8" imgW="1231560" imgH="228600" progId="Equation.DSMT4">
                    <p:embed/>
                  </p:oleObj>
                </mc:Choice>
                <mc:Fallback>
                  <p:oleObj name="Equation" r:id="rId8" imgW="1231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612" y="3777770"/>
                          <a:ext cx="3509963" cy="652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03494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7612" y="2893828"/>
              <a:ext cx="2743200" cy="1743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979612" y="838200"/>
            <a:ext cx="9753600" cy="1600200"/>
            <a:chOff x="1979612" y="838200"/>
            <a:chExt cx="9753600" cy="1600200"/>
          </a:xfrm>
        </p:grpSpPr>
        <p:sp>
          <p:nvSpPr>
            <p:cNvPr id="25" name="Rounded Rectangle 24"/>
            <p:cNvSpPr/>
            <p:nvPr/>
          </p:nvSpPr>
          <p:spPr>
            <a:xfrm>
              <a:off x="1979612" y="838200"/>
              <a:ext cx="9753600" cy="1600200"/>
            </a:xfrm>
            <a:prstGeom prst="roundRect">
              <a:avLst>
                <a:gd name="adj" fmla="val 3585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8212" y="935514"/>
              <a:ext cx="6629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Điểm I là trung điểm của đoạn thẳng AB khi và chỉ khi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1781080"/>
                </p:ext>
              </p:extLst>
            </p:nvPr>
          </p:nvGraphicFramePr>
          <p:xfrm>
            <a:off x="5522912" y="1698551"/>
            <a:ext cx="2171700" cy="652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3495" name="Equation" r:id="rId11" imgW="761760" imgH="228600" progId="Equation.DSMT4">
                    <p:embed/>
                  </p:oleObj>
                </mc:Choice>
                <mc:Fallback>
                  <p:oleObj name="Equation" r:id="rId11" imgW="7617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2912" y="1698551"/>
                          <a:ext cx="2171700" cy="652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03495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012" y="1354688"/>
              <a:ext cx="2981325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14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2051636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0812" y="0"/>
            <a:ext cx="11887200" cy="2034820"/>
            <a:chOff x="150812" y="86710"/>
            <a:chExt cx="11887200" cy="2034820"/>
          </a:xfrm>
        </p:grpSpPr>
        <p:sp>
          <p:nvSpPr>
            <p:cNvPr id="13" name="Rounded Rectangle 12"/>
            <p:cNvSpPr/>
            <p:nvPr/>
          </p:nvSpPr>
          <p:spPr>
            <a:xfrm>
              <a:off x="1172864" y="244189"/>
              <a:ext cx="10865148" cy="1690326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36812" y="301915"/>
                  <a:ext cx="9601200" cy="1018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Trong hình vẽ bên dưới, hãy biểu thị mỗi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theo 2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tức là tìm các số x, y, z, t để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812" y="301915"/>
                  <a:ext cx="9601200" cy="10181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33" t="-5988" b="-15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812" y="86710"/>
              <a:ext cx="2023700" cy="20348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90123" y="681021"/>
              <a:ext cx="72385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72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72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31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" r="9819" b="20455"/>
            <a:stretch/>
          </p:blipFill>
          <p:spPr bwMode="auto">
            <a:xfrm>
              <a:off x="281695" y="509749"/>
              <a:ext cx="1621717" cy="566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133161" y="2667000"/>
            <a:ext cx="3761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Từ hình vẽ , ta có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281912"/>
              </p:ext>
            </p:extLst>
          </p:nvPr>
        </p:nvGraphicFramePr>
        <p:xfrm>
          <a:off x="4037012" y="1129775"/>
          <a:ext cx="48895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0" name="Equation" r:id="rId8" imgW="1714320" imgH="253800" progId="Equation.DSMT4">
                  <p:embed/>
                </p:oleObj>
              </mc:Choice>
              <mc:Fallback>
                <p:oleObj name="Equation" r:id="rId8" imgW="1714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1129775"/>
                        <a:ext cx="48895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74783"/>
              </p:ext>
            </p:extLst>
          </p:nvPr>
        </p:nvGraphicFramePr>
        <p:xfrm>
          <a:off x="4317999" y="3159443"/>
          <a:ext cx="199231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1" name="Equation" r:id="rId10" imgW="698400" imgH="228600" progId="Equation.DSMT4">
                  <p:embed/>
                </p:oleObj>
              </mc:Choice>
              <mc:Fallback>
                <p:oleObj name="Equation" r:id="rId10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7999" y="3159443"/>
                        <a:ext cx="199231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238039"/>
              </p:ext>
            </p:extLst>
          </p:nvPr>
        </p:nvGraphicFramePr>
        <p:xfrm>
          <a:off x="4317999" y="3995738"/>
          <a:ext cx="246221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2" name="Equation" r:id="rId12" imgW="863280" imgH="228600" progId="Equation.DSMT4">
                  <p:embed/>
                </p:oleObj>
              </mc:Choice>
              <mc:Fallback>
                <p:oleObj name="Equation" r:id="rId12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7999" y="3995738"/>
                        <a:ext cx="246221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4519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1881475"/>
            <a:ext cx="4486681" cy="30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3157"/>
            <a:ext cx="10744200" cy="6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612" y="787951"/>
            <a:ext cx="11963400" cy="2641050"/>
            <a:chOff x="74612" y="787951"/>
            <a:chExt cx="11963400" cy="2641050"/>
          </a:xfrm>
        </p:grpSpPr>
        <p:grpSp>
          <p:nvGrpSpPr>
            <p:cNvPr id="4" name="Group 3"/>
            <p:cNvGrpSpPr/>
            <p:nvPr/>
          </p:nvGrpSpPr>
          <p:grpSpPr>
            <a:xfrm>
              <a:off x="74612" y="787951"/>
              <a:ext cx="1438275" cy="1438275"/>
              <a:chOff x="312737" y="787951"/>
              <a:chExt cx="1438275" cy="143827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737" y="787951"/>
                <a:ext cx="1438275" cy="1438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3492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080" b="19556"/>
              <a:stretch/>
            </p:blipFill>
            <p:spPr bwMode="auto">
              <a:xfrm>
                <a:off x="379412" y="1240466"/>
                <a:ext cx="1122676" cy="587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Rounded Rectangle 24"/>
            <p:cNvSpPr/>
            <p:nvPr/>
          </p:nvSpPr>
          <p:spPr>
            <a:xfrm>
              <a:off x="1674812" y="838200"/>
              <a:ext cx="10363200" cy="2590800"/>
            </a:xfrm>
            <a:prstGeom prst="roundRect">
              <a:avLst>
                <a:gd name="adj" fmla="val 3585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51012" y="838200"/>
                  <a:ext cx="7010400" cy="2282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 algn="just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2 v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không cùng phương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. Khi đó mọi v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đều biểu thị (phân tích) được một cách duy nhất theo 2 v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nghĩa là có duy nhất cặp số (x;y) sao cho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012" y="838200"/>
                  <a:ext cx="7010400" cy="22825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04" r="-1652" b="-5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29698909"/>
                    </p:ext>
                  </p:extLst>
                </p:nvPr>
              </p:nvGraphicFramePr>
              <p:xfrm>
                <a:off x="4646612" y="2687655"/>
                <a:ext cx="2244725" cy="7254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5540" name="Equation" r:id="rId9" imgW="787320" imgH="253800" progId="Equation.DSMT4">
                        <p:embed/>
                      </p:oleObj>
                    </mc:Choice>
                    <mc:Fallback>
                      <p:oleObj name="Equation" r:id="rId9" imgW="787320" imgH="253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46612" y="2687655"/>
                              <a:ext cx="2244725" cy="7254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88000987"/>
                    </p:ext>
                  </p:extLst>
                </p:nvPr>
              </p:nvGraphicFramePr>
              <p:xfrm>
                <a:off x="4646612" y="2687655"/>
                <a:ext cx="2244725" cy="7254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5558" name="Equation" r:id="rId11" imgW="787320" imgH="253800" progId="Equation.DSMT4">
                        <p:embed/>
                      </p:oleObj>
                    </mc:Choice>
                    <mc:Fallback>
                      <p:oleObj name="Equation" r:id="rId11" imgW="787320" imgH="253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46612" y="2687655"/>
                              <a:ext cx="2244725" cy="7254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705540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101" y="859465"/>
              <a:ext cx="3051324" cy="2569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17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b="33987"/>
          <a:stretch/>
        </p:blipFill>
        <p:spPr bwMode="auto">
          <a:xfrm>
            <a:off x="215898" y="91067"/>
            <a:ext cx="3211513" cy="44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3212" y="685800"/>
            <a:ext cx="6639630" cy="2362200"/>
            <a:chOff x="303212" y="685800"/>
            <a:chExt cx="6639630" cy="2362200"/>
          </a:xfrm>
        </p:grpSpPr>
        <p:sp>
          <p:nvSpPr>
            <p:cNvPr id="19" name="Rounded Rectangle 18"/>
            <p:cNvSpPr/>
            <p:nvPr/>
          </p:nvSpPr>
          <p:spPr>
            <a:xfrm>
              <a:off x="303212" y="685800"/>
              <a:ext cx="6629400" cy="2362200"/>
            </a:xfrm>
            <a:prstGeom prst="roundRect">
              <a:avLst>
                <a:gd name="adj" fmla="val 3585"/>
              </a:avLst>
            </a:prstGeom>
            <a:solidFill>
              <a:srgbClr val="E3E6E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612" y="685800"/>
              <a:ext cx="648723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Với mỗi cặp vật đặt trên 2 đầu của một cánh tay đòn AB, luôn có duy nhất một điểm </a:t>
              </a:r>
              <a:r>
                <a:rPr lang="en-US" sz="28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thuộc AB sao cho khi đặt trụ đỡ tại M thì cánh tay đòn ở trạng thái cân bằng.</a:t>
              </a:r>
              <a:endParaRPr lang="vi-VN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33084" y="3581400"/>
            <a:ext cx="8185728" cy="2887958"/>
            <a:chOff x="2633084" y="3581400"/>
            <a:chExt cx="8185728" cy="2887958"/>
          </a:xfrm>
        </p:grpSpPr>
        <p:pic>
          <p:nvPicPr>
            <p:cNvPr id="67584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08"/>
            <a:stretch/>
          </p:blipFill>
          <p:spPr bwMode="auto">
            <a:xfrm>
              <a:off x="8380637" y="4450530"/>
              <a:ext cx="2438175" cy="201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ular Callout 1"/>
            <p:cNvSpPr/>
            <p:nvPr/>
          </p:nvSpPr>
          <p:spPr>
            <a:xfrm>
              <a:off x="2633084" y="3581400"/>
              <a:ext cx="6258847" cy="1593030"/>
            </a:xfrm>
            <a:prstGeom prst="wedgeRoundRectCallout">
              <a:avLst>
                <a:gd name="adj1" fmla="val 46107"/>
                <a:gd name="adj2" fmla="val 59919"/>
                <a:gd name="adj3" fmla="val 16667"/>
              </a:avLst>
            </a:prstGeom>
            <a:solidFill>
              <a:srgbClr val="BACDD4"/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5931" y="3650430"/>
              <a:ext cx="6096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Trong bài học này, ta sẽ thấy Hình học cho phép xác định vị trí khối tâm của một hệ chất điểm.</a:t>
              </a:r>
              <a:endParaRPr lang="vi-VN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26607" y="963502"/>
            <a:ext cx="4711405" cy="1932098"/>
            <a:chOff x="7174207" y="611369"/>
            <a:chExt cx="4711405" cy="1932098"/>
          </a:xfrm>
        </p:grpSpPr>
        <p:pic>
          <p:nvPicPr>
            <p:cNvPr id="68608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207" y="1092645"/>
              <a:ext cx="990600" cy="104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8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1612" y="611369"/>
              <a:ext cx="1524000" cy="1607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7660944" y="1981200"/>
              <a:ext cx="35052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/>
          </p:nvSpPr>
          <p:spPr>
            <a:xfrm>
              <a:off x="9718344" y="1997149"/>
              <a:ext cx="457200" cy="546318"/>
            </a:xfrm>
            <a:prstGeom prst="triangl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56144" y="1997149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37544" y="1997149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42144" y="150358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5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7788" y="-76200"/>
            <a:ext cx="12115800" cy="1981983"/>
            <a:chOff x="-77788" y="426254"/>
            <a:chExt cx="12115800" cy="1981983"/>
          </a:xfrm>
        </p:grpSpPr>
        <p:sp>
          <p:nvSpPr>
            <p:cNvPr id="12" name="Rounded Rectangle 11"/>
            <p:cNvSpPr/>
            <p:nvPr/>
          </p:nvSpPr>
          <p:spPr>
            <a:xfrm>
              <a:off x="2132012" y="701939"/>
              <a:ext cx="9906000" cy="1553115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B1B9AF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84242" y="502454"/>
              <a:ext cx="1895369" cy="190578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63049" y="1024906"/>
              <a:ext cx="783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8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196692" y="898983"/>
              <a:ext cx="1554320" cy="46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-77788" y="426254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08212" y="793859"/>
              <a:ext cx="9601199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Cho tam giác ABC . Hãy xác định điểm M để 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671991"/>
                </p:ext>
              </p:extLst>
            </p:nvPr>
          </p:nvGraphicFramePr>
          <p:xfrm>
            <a:off x="3621088" y="1427163"/>
            <a:ext cx="4129087" cy="655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570" name="Equation" r:id="rId6" imgW="1447560" imgH="228600" progId="Equation.DSMT4">
                    <p:embed/>
                  </p:oleObj>
                </mc:Choice>
                <mc:Fallback>
                  <p:oleObj name="Equation" r:id="rId6" imgW="1447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1427163"/>
                          <a:ext cx="4129087" cy="655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02" y="1810449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3212" y="2316946"/>
            <a:ext cx="693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+ Đẳng thức v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ectơ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đã cho tương đương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87822"/>
              </p:ext>
            </p:extLst>
          </p:nvPr>
        </p:nvGraphicFramePr>
        <p:xfrm>
          <a:off x="666678" y="2743200"/>
          <a:ext cx="6158057" cy="65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1" name="Equation" r:id="rId9" imgW="2374560" imgH="253800" progId="Equation.DSMT4">
                  <p:embed/>
                </p:oleObj>
              </mc:Choice>
              <mc:Fallback>
                <p:oleObj name="Equation" r:id="rId9" imgW="237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678" y="2743200"/>
                        <a:ext cx="6158057" cy="659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5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057400"/>
            <a:ext cx="37528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848732"/>
              </p:ext>
            </p:extLst>
          </p:nvPr>
        </p:nvGraphicFramePr>
        <p:xfrm>
          <a:off x="2492046" y="3367809"/>
          <a:ext cx="4313671" cy="59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2" name="Equation" r:id="rId12" imgW="1663560" imgH="228600" progId="Equation.DSMT4">
                  <p:embed/>
                </p:oleObj>
              </mc:Choice>
              <mc:Fallback>
                <p:oleObj name="Equation" r:id="rId12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046" y="3367809"/>
                        <a:ext cx="4313671" cy="594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381771"/>
              </p:ext>
            </p:extLst>
          </p:nvPr>
        </p:nvGraphicFramePr>
        <p:xfrm>
          <a:off x="2999219" y="3962400"/>
          <a:ext cx="3818659" cy="102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3" name="Equation" r:id="rId14" imgW="1473120" imgH="393480" progId="Equation.DSMT4">
                  <p:embed/>
                </p:oleObj>
              </mc:Choice>
              <mc:Fallback>
                <p:oleObj name="Equation" r:id="rId14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219" y="3962400"/>
                        <a:ext cx="3818659" cy="1024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3212" y="4876800"/>
                <a:ext cx="11734800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+ Lấy điểm E là trung điểm của AB và F thuộc cạnh AC sao cho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𝑨𝑭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𝑨𝑪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4876800"/>
                <a:ext cx="11734800" cy="693588"/>
              </a:xfrm>
              <a:prstGeom prst="rect">
                <a:avLst/>
              </a:prstGeom>
              <a:blipFill rotWithShape="1">
                <a:blip r:embed="rId16"/>
                <a:stretch>
                  <a:fillRect l="-935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8013" y="5486400"/>
                <a:ext cx="8686800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𝑨𝑬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</m:acc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. Vì 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𝑨𝑬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𝑨𝑭</m:t>
                        </m:r>
                      </m:e>
                    </m:acc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3" y="5486400"/>
                <a:ext cx="8686800" cy="668388"/>
              </a:xfrm>
              <a:prstGeom prst="rect">
                <a:avLst/>
              </a:prstGeom>
              <a:blipFill rotWithShape="1">
                <a:blip r:embed="rId17"/>
                <a:stretch>
                  <a:fillRect l="-1263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92247" y="6158268"/>
            <a:ext cx="8016765" cy="492443"/>
          </a:xfrm>
          <a:prstGeom prst="rect">
            <a:avLst/>
          </a:prstGeom>
          <a:solidFill>
            <a:srgbClr val="CDD2CC"/>
          </a:solidFill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Suy ra M là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đỉnh thứ tư của hình bình hành EAFM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69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057400"/>
            <a:ext cx="37528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6" grpId="0"/>
      <p:bldP spid="27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920869"/>
            <a:ext cx="6477000" cy="13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1828800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172864" y="154713"/>
            <a:ext cx="10865148" cy="1513820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08212" y="325223"/>
                <a:ext cx="9753600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Cho hình bình hành ABCD . Gọi M là trung điểm của cạnh BC . Hãy biểu thị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theo 2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e>
                    </m:acc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325223"/>
                <a:ext cx="9753600" cy="1046377"/>
              </a:xfrm>
              <a:prstGeom prst="rect">
                <a:avLst/>
              </a:prstGeom>
              <a:blipFill rotWithShape="1">
                <a:blip r:embed="rId5"/>
                <a:stretch>
                  <a:fillRect l="-1250" t="-5814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98048" y="-7867"/>
            <a:ext cx="1826630" cy="1836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2126" y="2355564"/>
            <a:ext cx="677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Do ABCD là hình bình hành nên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461" y="248746"/>
            <a:ext cx="19118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02084"/>
              </p:ext>
            </p:extLst>
          </p:nvPr>
        </p:nvGraphicFramePr>
        <p:xfrm>
          <a:off x="1882775" y="2951163"/>
          <a:ext cx="32400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6" name="Equation" r:id="rId7" imgW="1358640" imgH="203040" progId="Equation.DSMT4">
                  <p:embed/>
                </p:oleObj>
              </mc:Choice>
              <mc:Fallback>
                <p:oleObj name="Equation" r:id="rId7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2951163"/>
                        <a:ext cx="32400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2126" y="3429000"/>
            <a:ext cx="456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Gọi N là trung điểm AD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256734"/>
              </p:ext>
            </p:extLst>
          </p:nvPr>
        </p:nvGraphicFramePr>
        <p:xfrm>
          <a:off x="2074862" y="3810000"/>
          <a:ext cx="30289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7"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2" y="3810000"/>
                        <a:ext cx="30289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32126" y="4800600"/>
            <a:ext cx="2283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Mặt khác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494279"/>
              </p:ext>
            </p:extLst>
          </p:nvPr>
        </p:nvGraphicFramePr>
        <p:xfrm>
          <a:off x="2612396" y="4832499"/>
          <a:ext cx="414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8" name="Equation" r:id="rId11" imgW="1739880" imgH="203040" progId="Equation.DSMT4">
                  <p:embed/>
                </p:oleObj>
              </mc:Choice>
              <mc:Fallback>
                <p:oleObj name="Equation" r:id="rId11" imgW="1739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396" y="4832499"/>
                        <a:ext cx="414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32126" y="5420380"/>
            <a:ext cx="876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Từ (1), (2) suy ra tứ giác ABMN là hình bình hành.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126" y="6035749"/>
            <a:ext cx="540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Theo qui tắc hình bình hành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695762"/>
              </p:ext>
            </p:extLst>
          </p:nvPr>
        </p:nvGraphicFramePr>
        <p:xfrm>
          <a:off x="5814218" y="5970007"/>
          <a:ext cx="25415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9" name="Equation" r:id="rId13" imgW="1066680" imgH="228600" progId="Equation.DSMT4">
                  <p:embed/>
                </p:oleObj>
              </mc:Choice>
              <mc:Fallback>
                <p:oleObj name="Equation" r:id="rId13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218" y="5970007"/>
                        <a:ext cx="254158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22205"/>
              </p:ext>
            </p:extLst>
          </p:nvPr>
        </p:nvGraphicFramePr>
        <p:xfrm>
          <a:off x="8380412" y="5843587"/>
          <a:ext cx="21177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0" name="Equation" r:id="rId15" imgW="888840" imgH="393480" progId="Equation.DSMT4">
                  <p:embed/>
                </p:oleObj>
              </mc:Choice>
              <mc:Fallback>
                <p:oleObj name="Equation" r:id="rId15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2" y="5843587"/>
                        <a:ext cx="21177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760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1864242"/>
            <a:ext cx="4057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9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31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1836554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12812" y="76200"/>
            <a:ext cx="11125200" cy="1639549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08212" y="76200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Cho tứ giác ABCD. Gọi M , N tương ứng là trung điểm các cạnh AB, CD. Chứng minh rằng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98048" y="-7867"/>
            <a:ext cx="1826630" cy="1836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3212" y="2286000"/>
            <a:ext cx="7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Do M, N là trung điểm của AB, CD nên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461" y="248746"/>
            <a:ext cx="1911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27311"/>
              </p:ext>
            </p:extLst>
          </p:nvPr>
        </p:nvGraphicFramePr>
        <p:xfrm>
          <a:off x="2079625" y="2743200"/>
          <a:ext cx="29686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24" name="Equation" r:id="rId6" imgW="1244520" imgH="253800" progId="Equation.DSMT4">
                  <p:embed/>
                </p:oleObj>
              </mc:Choice>
              <mc:Fallback>
                <p:oleObj name="Equation" r:id="rId6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743200"/>
                        <a:ext cx="29686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4913"/>
              </p:ext>
            </p:extLst>
          </p:nvPr>
        </p:nvGraphicFramePr>
        <p:xfrm>
          <a:off x="3995738" y="1011237"/>
          <a:ext cx="45418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25" name="Equation" r:id="rId8" imgW="1904760" imgH="228600" progId="Equation.DSMT4">
                  <p:embed/>
                </p:oleObj>
              </mc:Choice>
              <mc:Fallback>
                <p:oleObj name="Equation" r:id="rId8" imgW="1904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011237"/>
                        <a:ext cx="454183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861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715749"/>
            <a:ext cx="3847398" cy="296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325041"/>
              </p:ext>
            </p:extLst>
          </p:nvPr>
        </p:nvGraphicFramePr>
        <p:xfrm>
          <a:off x="2079625" y="3352800"/>
          <a:ext cx="30591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26" name="Equation" r:id="rId11" imgW="1282680" imgH="253800" progId="Equation.DSMT4">
                  <p:embed/>
                </p:oleObj>
              </mc:Choice>
              <mc:Fallback>
                <p:oleObj name="Equation" r:id="rId11" imgW="1282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3352800"/>
                        <a:ext cx="30591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4673" y="4070350"/>
            <a:ext cx="154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503651"/>
              </p:ext>
            </p:extLst>
          </p:nvPr>
        </p:nvGraphicFramePr>
        <p:xfrm>
          <a:off x="1868487" y="3994150"/>
          <a:ext cx="4302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27" name="Equation" r:id="rId13" imgW="1803240" imgH="253800" progId="Equation.DSMT4">
                  <p:embed/>
                </p:oleObj>
              </mc:Choice>
              <mc:Fallback>
                <p:oleObj name="Equation" r:id="rId13" imgW="1803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7" y="3994150"/>
                        <a:ext cx="4302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67003"/>
              </p:ext>
            </p:extLst>
          </p:nvPr>
        </p:nvGraphicFramePr>
        <p:xfrm>
          <a:off x="1876425" y="4648200"/>
          <a:ext cx="4362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28" name="Equation" r:id="rId15" imgW="1828800" imgH="253800" progId="Equation.DSMT4">
                  <p:embed/>
                </p:oleObj>
              </mc:Choice>
              <mc:Fallback>
                <p:oleObj name="Equation" r:id="rId15" imgW="1828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648200"/>
                        <a:ext cx="43624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590506"/>
              </p:ext>
            </p:extLst>
          </p:nvPr>
        </p:nvGraphicFramePr>
        <p:xfrm>
          <a:off x="1036637" y="5421700"/>
          <a:ext cx="90201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29" name="Equation" r:id="rId17" imgW="3162240" imgH="253800" progId="Equation.DSMT4">
                  <p:embed/>
                </p:oleObj>
              </mc:Choice>
              <mc:Fallback>
                <p:oleObj name="Equation" r:id="rId17" imgW="3162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7" y="5421700"/>
                        <a:ext cx="90201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924678" y="5334000"/>
            <a:ext cx="36261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28704"/>
              </p:ext>
            </p:extLst>
          </p:nvPr>
        </p:nvGraphicFramePr>
        <p:xfrm>
          <a:off x="2579670" y="6132512"/>
          <a:ext cx="253523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30" name="Equation" r:id="rId19" imgW="888840" imgH="253800" progId="Equation.DSMT4">
                  <p:embed/>
                </p:oleObj>
              </mc:Choice>
              <mc:Fallback>
                <p:oleObj name="Equation" r:id="rId19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70" y="6132512"/>
                        <a:ext cx="253523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7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1902360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12812" y="76200"/>
            <a:ext cx="11125200" cy="1639549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08212" y="76200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Cho tứ giác ABCD. Gọi M , N tương ứng là trung điểm các cạnh AB, CD. Chứng minh rằng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98048" y="-7867"/>
            <a:ext cx="1826630" cy="1836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3212" y="2286000"/>
            <a:ext cx="7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Tương tự, ta có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461" y="248746"/>
            <a:ext cx="1911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44710"/>
              </p:ext>
            </p:extLst>
          </p:nvPr>
        </p:nvGraphicFramePr>
        <p:xfrm>
          <a:off x="3995738" y="1011237"/>
          <a:ext cx="45418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44" name="Equation" r:id="rId6" imgW="1904760" imgH="228600" progId="Equation.DSMT4">
                  <p:embed/>
                </p:oleObj>
              </mc:Choice>
              <mc:Fallback>
                <p:oleObj name="Equation" r:id="rId6" imgW="1904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011237"/>
                        <a:ext cx="454183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861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685129"/>
            <a:ext cx="3847398" cy="296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980121"/>
              </p:ext>
            </p:extLst>
          </p:nvPr>
        </p:nvGraphicFramePr>
        <p:xfrm>
          <a:off x="1868487" y="2895600"/>
          <a:ext cx="4302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45" name="Equation" r:id="rId9" imgW="1803240" imgH="253800" progId="Equation.DSMT4">
                  <p:embed/>
                </p:oleObj>
              </mc:Choice>
              <mc:Fallback>
                <p:oleObj name="Equation" r:id="rId9" imgW="1803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7" y="2895600"/>
                        <a:ext cx="4302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547415"/>
              </p:ext>
            </p:extLst>
          </p:nvPr>
        </p:nvGraphicFramePr>
        <p:xfrm>
          <a:off x="1876425" y="3733800"/>
          <a:ext cx="4362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46" name="Equation" r:id="rId11" imgW="1828800" imgH="253800" progId="Equation.DSMT4">
                  <p:embed/>
                </p:oleObj>
              </mc:Choice>
              <mc:Fallback>
                <p:oleObj name="Equation" r:id="rId11" imgW="1828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3733800"/>
                        <a:ext cx="43624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684561"/>
              </p:ext>
            </p:extLst>
          </p:nvPr>
        </p:nvGraphicFramePr>
        <p:xfrm>
          <a:off x="1036637" y="4608512"/>
          <a:ext cx="90201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47" name="Equation" r:id="rId13" imgW="3162240" imgH="253800" progId="Equation.DSMT4">
                  <p:embed/>
                </p:oleObj>
              </mc:Choice>
              <mc:Fallback>
                <p:oleObj name="Equation" r:id="rId13" imgW="3162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7" y="4608512"/>
                        <a:ext cx="90201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924678" y="4419600"/>
            <a:ext cx="36261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13082"/>
              </p:ext>
            </p:extLst>
          </p:nvPr>
        </p:nvGraphicFramePr>
        <p:xfrm>
          <a:off x="2579670" y="5446712"/>
          <a:ext cx="253523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48" name="Equation" r:id="rId15" imgW="888840" imgH="253800" progId="Equation.DSMT4">
                  <p:embed/>
                </p:oleObj>
              </mc:Choice>
              <mc:Fallback>
                <p:oleObj name="Equation" r:id="rId15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70" y="5446712"/>
                        <a:ext cx="253523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83" y="1794262"/>
            <a:ext cx="20431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12812" y="76200"/>
            <a:ext cx="11125200" cy="1639549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3412" y="76200"/>
                <a:ext cx="10451745" cy="163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Cho hai điểm phân biệt A và B</a:t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a. Hãy xác định điểm K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𝑲𝑨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𝑲𝑩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b. Chứng minh rằng với mọi điểm O,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𝑶𝑲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𝑶𝑨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𝑶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76200"/>
                <a:ext cx="10451745" cy="1631537"/>
              </a:xfrm>
              <a:prstGeom prst="rect">
                <a:avLst/>
              </a:prstGeom>
              <a:blipFill rotWithShape="1">
                <a:blip r:embed="rId4"/>
                <a:stretch>
                  <a:fillRect l="-1166" t="-3745" b="-2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34193" y="-7867"/>
            <a:ext cx="1826630" cy="1836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0812" y="2438400"/>
                <a:ext cx="7696200" cy="57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a. Giả sử có điểm K thoả mãn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𝑲𝑨</m:t>
                        </m:r>
                      </m:e>
                    </m:acc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𝑲𝑩</m:t>
                        </m:r>
                      </m:e>
                    </m:acc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2438400"/>
                <a:ext cx="7696200" cy="578300"/>
              </a:xfrm>
              <a:prstGeom prst="rect">
                <a:avLst/>
              </a:prstGeom>
              <a:blipFill rotWithShape="1">
                <a:blip r:embed="rId6"/>
                <a:stretch>
                  <a:fillRect l="-1664" t="-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-8394" y="248746"/>
            <a:ext cx="1911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1812" y="3045651"/>
                <a:ext cx="7696200" cy="100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Suy ra 2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𝑲𝑨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𝑲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cùng phương, ngược hướng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𝑲𝑨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𝑲𝑩</m:t>
                    </m:r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3045651"/>
                <a:ext cx="7696200" cy="1007648"/>
              </a:xfrm>
              <a:prstGeom prst="rect">
                <a:avLst/>
              </a:prstGeom>
              <a:blipFill rotWithShape="1">
                <a:blip r:embed="rId7"/>
                <a:stretch>
                  <a:fillRect l="-1584" t="-1212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1812" y="4191000"/>
                <a:ext cx="7378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Vậy điểm K thuộc đoạn AB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𝑲𝑨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𝑲𝑩</m:t>
                    </m:r>
                  </m:oMath>
                </a14:m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191000"/>
                <a:ext cx="7378570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652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168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2" y="2438400"/>
            <a:ext cx="3829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87" y="1836554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12812" y="76200"/>
            <a:ext cx="11125200" cy="1639549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3412" y="76200"/>
                <a:ext cx="10451745" cy="163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Cho hai điểm phân biệt A và B</a:t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a. Hãy xác định điểm K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𝑲𝑨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𝑲𝑩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b. Chứng minh rằng với mọi điểm O,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𝑶𝑲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𝑶𝑨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𝑶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76200"/>
                <a:ext cx="10451745" cy="1631537"/>
              </a:xfrm>
              <a:prstGeom prst="rect">
                <a:avLst/>
              </a:prstGeom>
              <a:blipFill rotWithShape="1">
                <a:blip r:embed="rId5"/>
                <a:stretch>
                  <a:fillRect l="-1166" t="-3745" b="-2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34193" y="-7867"/>
            <a:ext cx="1826630" cy="1836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8449" y="2362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b. Với điểm O bất kì, ta có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8394" y="248746"/>
            <a:ext cx="1911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92261"/>
              </p:ext>
            </p:extLst>
          </p:nvPr>
        </p:nvGraphicFramePr>
        <p:xfrm>
          <a:off x="2162539" y="2877215"/>
          <a:ext cx="32115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70" name="Equation" r:id="rId7" imgW="1346040" imgH="253800" progId="Equation.DSMT4">
                  <p:embed/>
                </p:oleObj>
              </mc:Choice>
              <mc:Fallback>
                <p:oleObj name="Equation" r:id="rId7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39" y="2877215"/>
                        <a:ext cx="32115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47128"/>
              </p:ext>
            </p:extLst>
          </p:nvPr>
        </p:nvGraphicFramePr>
        <p:xfrm>
          <a:off x="2124736" y="3505200"/>
          <a:ext cx="33035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71" name="Equation" r:id="rId9" imgW="1384200" imgH="253800" progId="Equation.DSMT4">
                  <p:embed/>
                </p:oleObj>
              </mc:Choice>
              <mc:Fallback>
                <p:oleObj name="Equation" r:id="rId9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736" y="3505200"/>
                        <a:ext cx="330358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3541"/>
              </p:ext>
            </p:extLst>
          </p:nvPr>
        </p:nvGraphicFramePr>
        <p:xfrm>
          <a:off x="322117" y="4267200"/>
          <a:ext cx="75707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72" name="Equation" r:id="rId11" imgW="2654280" imgH="253800" progId="Equation.DSMT4">
                  <p:embed/>
                </p:oleObj>
              </mc:Choice>
              <mc:Fallback>
                <p:oleObj name="Equation" r:id="rId11" imgW="2654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17" y="4267200"/>
                        <a:ext cx="75707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898649" y="4191000"/>
            <a:ext cx="2971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899358"/>
              </p:ext>
            </p:extLst>
          </p:nvPr>
        </p:nvGraphicFramePr>
        <p:xfrm>
          <a:off x="2751136" y="4953000"/>
          <a:ext cx="394811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73" name="Equation" r:id="rId13" imgW="1384200" imgH="253800" progId="Equation.DSMT4">
                  <p:embed/>
                </p:oleObj>
              </mc:Choice>
              <mc:Fallback>
                <p:oleObj name="Equation" r:id="rId13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6" y="4953000"/>
                        <a:ext cx="394811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41700"/>
              </p:ext>
            </p:extLst>
          </p:nvPr>
        </p:nvGraphicFramePr>
        <p:xfrm>
          <a:off x="6623049" y="4953000"/>
          <a:ext cx="13763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74" name="Equation" r:id="rId15" imgW="482400" imgH="228600" progId="Equation.DSMT4">
                  <p:embed/>
                </p:oleObj>
              </mc:Choice>
              <mc:Fallback>
                <p:oleObj name="Equation" r:id="rId15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49" y="4953000"/>
                        <a:ext cx="13763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98057"/>
              </p:ext>
            </p:extLst>
          </p:nvPr>
        </p:nvGraphicFramePr>
        <p:xfrm>
          <a:off x="1530679" y="5638800"/>
          <a:ext cx="398303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75" name="Equation" r:id="rId17" imgW="1396800" imgH="393480" progId="Equation.DSMT4">
                  <p:embed/>
                </p:oleObj>
              </mc:Choice>
              <mc:Fallback>
                <p:oleObj name="Equation" r:id="rId17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679" y="5638800"/>
                        <a:ext cx="398303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1837660"/>
            <a:ext cx="38004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4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69" y="2084291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12812" y="76200"/>
            <a:ext cx="11125200" cy="1905000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65337" y="76200"/>
                <a:ext cx="9972675" cy="1981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Cho tam giác ABC </a:t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a. Hãy xác định điểm M để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𝑴𝑨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𝑴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𝑴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b. Chứng minh rằng với mọi điểm O , ta có :</a:t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𝑶𝑨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𝑶𝑨</m:t>
                        </m:r>
                      </m:e>
                    </m:acc>
                    <m:r>
                      <a:rPr lang="en-US" sz="2800" b="1" i="0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0" smtClean="0">
                        <a:latin typeface="Cambria Math"/>
                        <a:cs typeface="Arial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𝑶𝑪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𝑶𝑴</m:t>
                        </m:r>
                      </m:e>
                    </m:acc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37" y="76200"/>
                <a:ext cx="9972675" cy="1981120"/>
              </a:xfrm>
              <a:prstGeom prst="rect">
                <a:avLst/>
              </a:prstGeom>
              <a:blipFill rotWithShape="1">
                <a:blip r:embed="rId5"/>
                <a:stretch>
                  <a:fillRect l="-1284"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34193" y="-7867"/>
            <a:ext cx="1826630" cy="1836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8448" y="2514600"/>
            <a:ext cx="731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a. Giả sử có điểm M thoả mãn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8394" y="248746"/>
            <a:ext cx="1911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4601"/>
              </p:ext>
            </p:extLst>
          </p:nvPr>
        </p:nvGraphicFramePr>
        <p:xfrm>
          <a:off x="1449388" y="3038475"/>
          <a:ext cx="41211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92" name="Equation" r:id="rId7" imgW="1726920" imgH="253800" progId="Equation.DSMT4">
                  <p:embed/>
                </p:oleObj>
              </mc:Choice>
              <mc:Fallback>
                <p:oleObj name="Equation" r:id="rId7" imgW="1726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038475"/>
                        <a:ext cx="41211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373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2133600"/>
            <a:ext cx="3352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7367" y="3657600"/>
            <a:ext cx="731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Gọi I là trung điểm của AB . Khi đó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49934"/>
              </p:ext>
            </p:extLst>
          </p:nvPr>
        </p:nvGraphicFramePr>
        <p:xfrm>
          <a:off x="2555024" y="4114800"/>
          <a:ext cx="263683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93" name="Equation" r:id="rId10" imgW="1104840" imgH="228600" progId="Equation.DSMT4">
                  <p:embed/>
                </p:oleObj>
              </mc:Choice>
              <mc:Fallback>
                <p:oleObj name="Equation" r:id="rId10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024" y="4114800"/>
                        <a:ext cx="263683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08674"/>
              </p:ext>
            </p:extLst>
          </p:nvPr>
        </p:nvGraphicFramePr>
        <p:xfrm>
          <a:off x="942088" y="4813002"/>
          <a:ext cx="53324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94" name="Equation" r:id="rId12" imgW="2234880" imgH="228600" progId="Equation.DSMT4">
                  <p:embed/>
                </p:oleObj>
              </mc:Choice>
              <mc:Fallback>
                <p:oleObj name="Equation" r:id="rId12" imgW="223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088" y="4813002"/>
                        <a:ext cx="53324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18687"/>
              </p:ext>
            </p:extLst>
          </p:nvPr>
        </p:nvGraphicFramePr>
        <p:xfrm>
          <a:off x="6307137" y="4800600"/>
          <a:ext cx="23018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95" name="Equation" r:id="rId14" imgW="965160" imgH="253800" progId="Equation.DSMT4">
                  <p:embed/>
                </p:oleObj>
              </mc:Choice>
              <mc:Fallback>
                <p:oleObj name="Equation" r:id="rId14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7" y="4800600"/>
                        <a:ext cx="23018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5847" y="5550555"/>
            <a:ext cx="271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Từ (1) suy ra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91725"/>
              </p:ext>
            </p:extLst>
          </p:nvPr>
        </p:nvGraphicFramePr>
        <p:xfrm>
          <a:off x="3030537" y="5475767"/>
          <a:ext cx="21494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96" name="Equation" r:id="rId16" imgW="901440" imgH="228600" progId="Equation.DSMT4">
                  <p:embed/>
                </p:oleObj>
              </mc:Choice>
              <mc:Fallback>
                <p:oleObj name="Equation" r:id="rId16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7" y="5475767"/>
                        <a:ext cx="21494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32726" y="6162020"/>
            <a:ext cx="9190686" cy="523220"/>
          </a:xfrm>
          <a:prstGeom prst="rect">
            <a:avLst/>
          </a:prstGeom>
          <a:solidFill>
            <a:srgbClr val="E3E6E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Điều này xảy ra khi và chỉ khi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 là trung điểm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của IC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  <p:bldP spid="32" grpId="0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08" y="2133600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12812" y="76200"/>
            <a:ext cx="11125200" cy="1905000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65337" y="76200"/>
                <a:ext cx="9972675" cy="1981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Cho tam giác ABC </a:t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a. Hãy xác định điểm M để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𝑴𝑨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𝑴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𝑴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b. Chứng minh rằng với mọi điểm O , ta có :</a:t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𝑶𝑨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𝑶𝑨</m:t>
                        </m:r>
                      </m:e>
                    </m:acc>
                    <m:r>
                      <a:rPr lang="en-US" sz="2800" b="1" i="0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0" smtClean="0">
                        <a:latin typeface="Cambria Math"/>
                        <a:cs typeface="Arial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𝑶𝑪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𝑶𝑴</m:t>
                        </m:r>
                      </m:e>
                    </m:acc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37" y="76200"/>
                <a:ext cx="9972675" cy="1981120"/>
              </a:xfrm>
              <a:prstGeom prst="rect">
                <a:avLst/>
              </a:prstGeom>
              <a:blipFill rotWithShape="1">
                <a:blip r:embed="rId5"/>
                <a:stretch>
                  <a:fillRect l="-1284"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34193" y="-7867"/>
            <a:ext cx="1826630" cy="1836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8448" y="2642875"/>
            <a:ext cx="731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b. Với điểm O tuỳ ý, ta có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8394" y="248746"/>
            <a:ext cx="1911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46295"/>
              </p:ext>
            </p:extLst>
          </p:nvPr>
        </p:nvGraphicFramePr>
        <p:xfrm>
          <a:off x="2178050" y="3200088"/>
          <a:ext cx="25161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18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200088"/>
                        <a:ext cx="25161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373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2133600"/>
            <a:ext cx="3352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267603"/>
              </p:ext>
            </p:extLst>
          </p:nvPr>
        </p:nvGraphicFramePr>
        <p:xfrm>
          <a:off x="2178050" y="3873982"/>
          <a:ext cx="25463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19" name="Equation" r:id="rId10" imgW="1066680" imgH="228600" progId="Equation.DSMT4">
                  <p:embed/>
                </p:oleObj>
              </mc:Choice>
              <mc:Fallback>
                <p:oleObj name="Equation" r:id="rId10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873982"/>
                        <a:ext cx="25463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097278"/>
              </p:ext>
            </p:extLst>
          </p:nvPr>
        </p:nvGraphicFramePr>
        <p:xfrm>
          <a:off x="2178050" y="4547875"/>
          <a:ext cx="2606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20" name="Equation" r:id="rId12" imgW="1091880" imgH="228600" progId="Equation.DSMT4">
                  <p:embed/>
                </p:oleObj>
              </mc:Choice>
              <mc:Fallback>
                <p:oleObj name="Equation" r:id="rId12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547875"/>
                        <a:ext cx="2606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845815"/>
              </p:ext>
            </p:extLst>
          </p:nvPr>
        </p:nvGraphicFramePr>
        <p:xfrm>
          <a:off x="930717" y="5309875"/>
          <a:ext cx="7394576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21" name="Equation" r:id="rId14" imgW="3098520" imgH="253800" progId="Equation.DSMT4">
                  <p:embed/>
                </p:oleObj>
              </mc:Choice>
              <mc:Fallback>
                <p:oleObj name="Equation" r:id="rId14" imgW="309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717" y="5309875"/>
                        <a:ext cx="7394576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438771"/>
              </p:ext>
            </p:extLst>
          </p:nvPr>
        </p:nvGraphicFramePr>
        <p:xfrm>
          <a:off x="8345154" y="5309875"/>
          <a:ext cx="12414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22"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5154" y="5309875"/>
                        <a:ext cx="12414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705066" y="5995674"/>
            <a:ext cx="2370545" cy="633726"/>
            <a:chOff x="5705066" y="5867399"/>
            <a:chExt cx="2370545" cy="633726"/>
          </a:xfrm>
        </p:grpSpPr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31038"/>
                </p:ext>
              </p:extLst>
            </p:nvPr>
          </p:nvGraphicFramePr>
          <p:xfrm>
            <a:off x="6734468" y="5913750"/>
            <a:ext cx="30321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723" name="Equation" r:id="rId18" imgW="126720" imgH="228600" progId="Equation.DSMT4">
                    <p:embed/>
                  </p:oleObj>
                </mc:Choice>
                <mc:Fallback>
                  <p:oleObj name="Equation" r:id="rId18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4468" y="5913750"/>
                          <a:ext cx="303213" cy="587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Left Brace 2"/>
            <p:cNvSpPr/>
            <p:nvPr/>
          </p:nvSpPr>
          <p:spPr>
            <a:xfrm rot="16200000">
              <a:off x="6854620" y="4717845"/>
              <a:ext cx="71437" cy="237054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1903412" y="5157475"/>
            <a:ext cx="3200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1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1697502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12812" y="76200"/>
            <a:ext cx="11125200" cy="1600200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79612" y="76200"/>
                <a:ext cx="9972675" cy="154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Chất điểm A chịu tác động của ba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như hình vẽ và ở trạng thái cân bằng (tức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</m:oMath>
                </a14:m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</m:oMath>
                </a14:m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Tính độ lớn của các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biết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có độ lớn là 20N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76200"/>
                <a:ext cx="9972675" cy="1544590"/>
              </a:xfrm>
              <a:prstGeom prst="rect">
                <a:avLst/>
              </a:prstGeom>
              <a:blipFill rotWithShape="1">
                <a:blip r:embed="rId5"/>
                <a:stretch>
                  <a:fillRect l="-1284" t="-1186" r="-61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34193" y="-7867"/>
            <a:ext cx="1826630" cy="1836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3051" y="2133600"/>
                <a:ext cx="7542880" cy="2069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Ta dùng các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để biểu diễn các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tác động vào chất điểm A,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𝑨𝑬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biểu diễn cho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là hợp lực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1" y="2133600"/>
                <a:ext cx="7542880" cy="2069028"/>
              </a:xfrm>
              <a:prstGeom prst="rect">
                <a:avLst/>
              </a:prstGeom>
              <a:blipFill rotWithShape="1">
                <a:blip r:embed="rId7"/>
                <a:stretch>
                  <a:fillRect l="-1616" t="-885" r="-808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-8394" y="248746"/>
            <a:ext cx="1911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326979"/>
              </p:ext>
            </p:extLst>
          </p:nvPr>
        </p:nvGraphicFramePr>
        <p:xfrm>
          <a:off x="1712210" y="4627840"/>
          <a:ext cx="421481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36" name="Equation" r:id="rId8" imgW="1765080" imgH="330120" progId="Equation.DSMT4">
                  <p:embed/>
                </p:oleObj>
              </mc:Choice>
              <mc:Fallback>
                <p:oleObj name="Equation" r:id="rId8" imgW="1765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210" y="4627840"/>
                        <a:ext cx="4214813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578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1988207"/>
            <a:ext cx="27051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578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1988207"/>
            <a:ext cx="27051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3051" y="4104620"/>
            <a:ext cx="754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Do chất điểm A ở trạng thái cân bằng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051" y="5486400"/>
            <a:ext cx="146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87392"/>
              </p:ext>
            </p:extLst>
          </p:nvPr>
        </p:nvGraphicFramePr>
        <p:xfrm>
          <a:off x="1674812" y="5400020"/>
          <a:ext cx="59737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37" name="Equation" r:id="rId12" imgW="2501640" imgH="253800" progId="Equation.DSMT4">
                  <p:embed/>
                </p:oleObj>
              </mc:Choice>
              <mc:Fallback>
                <p:oleObj name="Equation" r:id="rId12" imgW="250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2" y="5400020"/>
                        <a:ext cx="59737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72603" y="6155067"/>
            <a:ext cx="566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Do ACED là hình bình hành nên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141173"/>
              </p:ext>
            </p:extLst>
          </p:nvPr>
        </p:nvGraphicFramePr>
        <p:xfrm>
          <a:off x="5789612" y="6037973"/>
          <a:ext cx="29098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38" name="Equation" r:id="rId14" imgW="1218960" imgH="228600" progId="Equation.DSMT4">
                  <p:embed/>
                </p:oleObj>
              </mc:Choice>
              <mc:Fallback>
                <p:oleObj name="Equation" r:id="rId14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6037973"/>
                        <a:ext cx="290988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6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612" y="685800"/>
            <a:ext cx="11936413" cy="2049674"/>
            <a:chOff x="74612" y="766850"/>
            <a:chExt cx="11936413" cy="2049674"/>
          </a:xfrm>
        </p:grpSpPr>
        <p:sp>
          <p:nvSpPr>
            <p:cNvPr id="15" name="Rounded Rectangle 14"/>
            <p:cNvSpPr/>
            <p:nvPr/>
          </p:nvSpPr>
          <p:spPr>
            <a:xfrm>
              <a:off x="2132012" y="790144"/>
              <a:ext cx="9879013" cy="2026380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32012" y="766850"/>
                  <a:ext cx="9802814" cy="1924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Cho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28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. Hãy </a:t>
                  </a:r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xác định điểm C sao cho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28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</a:p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 a. Tìm mối quan hệ giữa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𝑨𝑩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2800" b="1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 b.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  <a:cs typeface="Arial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có mối quan hệ như thế nào về hướng </a:t>
                  </a:r>
                  <a:br>
                    <a:rPr lang="en-US" sz="28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 và độ dài đối với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?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12" y="766850"/>
                  <a:ext cx="9802814" cy="192450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06" t="-317" b="-76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74612" y="811213"/>
              <a:ext cx="1931987" cy="1931987"/>
              <a:chOff x="123825" y="887413"/>
              <a:chExt cx="1931987" cy="1931987"/>
            </a:xfrm>
          </p:grpSpPr>
          <p:pic>
            <p:nvPicPr>
              <p:cNvPr id="23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5" y="887413"/>
                <a:ext cx="1931987" cy="19319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338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13" b="25799"/>
              <a:stretch/>
            </p:blipFill>
            <p:spPr bwMode="auto">
              <a:xfrm>
                <a:off x="239133" y="1305989"/>
                <a:ext cx="1609627" cy="432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42852" y="1382189"/>
                <a:ext cx="783163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</a:t>
                </a:r>
                <a:endParaRPr lang="en-US" sz="8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43" y="2806491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18520" y="3352800"/>
            <a:ext cx="680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a. Theo qui tắc 3 điểm,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24365"/>
              </p:ext>
            </p:extLst>
          </p:nvPr>
        </p:nvGraphicFramePr>
        <p:xfrm>
          <a:off x="1657924" y="3876020"/>
          <a:ext cx="43132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71" name="Equation" r:id="rId9" imgW="1511280" imgH="228600" progId="Equation.DSMT4">
                  <p:embed/>
                </p:oleObj>
              </mc:Choice>
              <mc:Fallback>
                <p:oleObj name="Equation" r:id="rId9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7924" y="3876020"/>
                        <a:ext cx="4313238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0002" name="Picture 54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0"/>
          <a:stretch/>
        </p:blipFill>
        <p:spPr bwMode="auto">
          <a:xfrm>
            <a:off x="0" y="76200"/>
            <a:ext cx="8991416" cy="6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10701"/>
              </p:ext>
            </p:extLst>
          </p:nvPr>
        </p:nvGraphicFramePr>
        <p:xfrm>
          <a:off x="1466559" y="4648200"/>
          <a:ext cx="47117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72" name="Equation" r:id="rId12" imgW="1650960" imgH="393480" progId="Equation.DSMT4">
                  <p:embed/>
                </p:oleObj>
              </mc:Choice>
              <mc:Fallback>
                <p:oleObj name="Equation" r:id="rId12" imgW="1650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66559" y="4648200"/>
                        <a:ext cx="47117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0012" name="Picture 55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3209270"/>
            <a:ext cx="42100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8520" y="5867400"/>
                <a:ext cx="112384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b.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có cùng hướng và có độ dài gấp đôi với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0" y="5867400"/>
                <a:ext cx="11238492" cy="523220"/>
              </a:xfrm>
              <a:prstGeom prst="rect">
                <a:avLst/>
              </a:prstGeom>
              <a:blipFill rotWithShape="1">
                <a:blip r:embed="rId15"/>
                <a:stretch>
                  <a:fillRect l="-1139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2" y="1754839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12812" y="76200"/>
            <a:ext cx="11125200" cy="1600200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79612" y="76200"/>
                <a:ext cx="9972675" cy="154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Chất điểm A chịu tác động của ba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như hình vẽ và ở trạng thái cân bằng (tức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</m:oMath>
                </a14:m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+</m:t>
                    </m:r>
                  </m:oMath>
                </a14:m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Tính độ lớn của các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biết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có độ lớn là 20N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76200"/>
                <a:ext cx="9972675" cy="1544590"/>
              </a:xfrm>
              <a:prstGeom prst="rect">
                <a:avLst/>
              </a:prstGeom>
              <a:blipFill rotWithShape="1">
                <a:blip r:embed="rId5"/>
                <a:stretch>
                  <a:fillRect l="-1284" t="-1186" r="-61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2538" r="16345" b="11211"/>
          <a:stretch/>
        </p:blipFill>
        <p:spPr>
          <a:xfrm>
            <a:off x="34193" y="-7867"/>
            <a:ext cx="1826630" cy="18366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8394" y="248746"/>
            <a:ext cx="1911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87473"/>
              </p:ext>
            </p:extLst>
          </p:nvPr>
        </p:nvGraphicFramePr>
        <p:xfrm>
          <a:off x="1370012" y="2235352"/>
          <a:ext cx="38512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58" name="Equation" r:id="rId7" imgW="1612800" imgH="431640" progId="Equation.DSMT4">
                  <p:embed/>
                </p:oleObj>
              </mc:Choice>
              <mc:Fallback>
                <p:oleObj name="Equation" r:id="rId7" imgW="1612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2" y="2235352"/>
                        <a:ext cx="38512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578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1988207"/>
            <a:ext cx="27051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3051" y="4648200"/>
                <a:ext cx="7542880" cy="1478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có độ lớn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𝑵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và </a:t>
                </a:r>
                <a:br>
                  <a:rPr lang="en-US" sz="2800" b="1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có độ lớn bằng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𝑵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1" y="4648200"/>
                <a:ext cx="7542880" cy="1478353"/>
              </a:xfrm>
              <a:prstGeom prst="rect">
                <a:avLst/>
              </a:prstGeom>
              <a:blipFill rotWithShape="1">
                <a:blip r:embed="rId10"/>
                <a:stretch>
                  <a:fillRect l="-1616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866384"/>
              </p:ext>
            </p:extLst>
          </p:nvPr>
        </p:nvGraphicFramePr>
        <p:xfrm>
          <a:off x="1751012" y="3352800"/>
          <a:ext cx="39417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59" name="Equation" r:id="rId11" imgW="1650960" imgH="431640" progId="Equation.DSMT4">
                  <p:embed/>
                </p:oleObj>
              </mc:Choice>
              <mc:Fallback>
                <p:oleObj name="Equation" r:id="rId11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2" y="3352800"/>
                        <a:ext cx="394176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8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0012" y="265813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02601" y="240413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802601" y="240419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24954" y="83738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073749" y="118747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48452" y="98637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5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002" name="Picture 5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0"/>
          <a:stretch/>
        </p:blipFill>
        <p:spPr bwMode="auto">
          <a:xfrm>
            <a:off x="0" y="76200"/>
            <a:ext cx="8991416" cy="6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2743200"/>
            <a:ext cx="4267200" cy="314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9412" y="914400"/>
            <a:ext cx="11582400" cy="1904240"/>
            <a:chOff x="379412" y="914400"/>
            <a:chExt cx="11582400" cy="1904240"/>
          </a:xfrm>
        </p:grpSpPr>
        <p:sp>
          <p:nvSpPr>
            <p:cNvPr id="17" name="Rounded Rectangle 16"/>
            <p:cNvSpPr/>
            <p:nvPr/>
          </p:nvSpPr>
          <p:spPr>
            <a:xfrm>
              <a:off x="379412" y="914400"/>
              <a:ext cx="11353800" cy="1600200"/>
            </a:xfrm>
            <a:prstGeom prst="roundRect">
              <a:avLst>
                <a:gd name="adj" fmla="val 3585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8012" y="994463"/>
                  <a:ext cx="10210800" cy="1440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v"/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Tích của một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với một số thực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là một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, kí hiệu là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, cùng hướng với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có độ dài bằng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𝒌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endParaRPr lang="vi-VN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994463"/>
                  <a:ext cx="10210800" cy="14400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75" t="-424" b="-110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14257" y="1371600"/>
              <a:ext cx="1347555" cy="1447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3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612" y="795338"/>
            <a:ext cx="11936413" cy="2049674"/>
            <a:chOff x="74612" y="766850"/>
            <a:chExt cx="11936413" cy="2049674"/>
          </a:xfrm>
        </p:grpSpPr>
        <p:sp>
          <p:nvSpPr>
            <p:cNvPr id="15" name="Rounded Rectangle 14"/>
            <p:cNvSpPr/>
            <p:nvPr/>
          </p:nvSpPr>
          <p:spPr>
            <a:xfrm>
              <a:off x="2132012" y="790144"/>
              <a:ext cx="9879013" cy="2026380"/>
            </a:xfrm>
            <a:prstGeom prst="roundRect">
              <a:avLst>
                <a:gd name="adj" fmla="val 3662"/>
              </a:avLst>
            </a:prstGeom>
            <a:gradFill flip="none" rotWithShape="1">
              <a:gsLst>
                <a:gs pos="0">
                  <a:srgbClr val="ABB3A9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32012" y="766850"/>
                  <a:ext cx="9802814" cy="1967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Trên trục số , gọi O, A&lt; M, N tương ứng biểu thị các số 0, 1,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. Hãy nêu mối quan hệ về hướng và độ dài của mỗi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𝑶𝑴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𝑶𝑵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với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𝑶𝑨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. Viết đẳng thức thể hiện mối quan hệ giữa 2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𝑶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𝑵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𝑶</m:t>
                          </m:r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.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12" y="766850"/>
                  <a:ext cx="9802814" cy="19679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06" t="-3096" r="-1928" b="-74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74612" y="811213"/>
              <a:ext cx="1931987" cy="1931987"/>
              <a:chOff x="123825" y="887413"/>
              <a:chExt cx="1931987" cy="1931987"/>
            </a:xfrm>
          </p:grpSpPr>
          <p:pic>
            <p:nvPicPr>
              <p:cNvPr id="23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5" y="887413"/>
                <a:ext cx="1931987" cy="19319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338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13" b="25799"/>
              <a:stretch/>
            </p:blipFill>
            <p:spPr bwMode="auto">
              <a:xfrm>
                <a:off x="239133" y="1305989"/>
                <a:ext cx="1609627" cy="432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42852" y="1382189"/>
                <a:ext cx="783163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endParaRPr lang="en-US" sz="8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91" y="3002802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612" y="3525028"/>
                <a:ext cx="6581380" cy="1098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và có độ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dài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" y="3525028"/>
                <a:ext cx="6581380" cy="1098827"/>
              </a:xfrm>
              <a:prstGeom prst="rect">
                <a:avLst/>
              </a:prstGeom>
              <a:blipFill rotWithShape="1">
                <a:blip r:embed="rId9"/>
                <a:stretch>
                  <a:fillRect l="-1574" t="-552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773540"/>
              </p:ext>
            </p:extLst>
          </p:nvPr>
        </p:nvGraphicFramePr>
        <p:xfrm>
          <a:off x="1936750" y="5824538"/>
          <a:ext cx="275431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61" name="Equation" r:id="rId10" imgW="965160" imgH="228600" progId="Equation.DSMT4">
                  <p:embed/>
                </p:oleObj>
              </mc:Choice>
              <mc:Fallback>
                <p:oleObj name="Equation" r:id="rId10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36750" y="5824538"/>
                        <a:ext cx="2754313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0002" name="Picture 54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0"/>
          <a:stretch/>
        </p:blipFill>
        <p:spPr bwMode="auto">
          <a:xfrm>
            <a:off x="0" y="76200"/>
            <a:ext cx="8991416" cy="6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3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3233738"/>
            <a:ext cx="5201132" cy="105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612" y="4725711"/>
                <a:ext cx="6581380" cy="1098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𝑶</m:t>
                        </m:r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và có độ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dài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" y="4725711"/>
                <a:ext cx="6581380" cy="1098827"/>
              </a:xfrm>
              <a:prstGeom prst="rect">
                <a:avLst/>
              </a:prstGeom>
              <a:blipFill rotWithShape="1">
                <a:blip r:embed="rId14"/>
                <a:stretch>
                  <a:fillRect l="-1574" t="-556" r="-1852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4612" y="598711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002" name="Picture 5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0"/>
          <a:stretch/>
        </p:blipFill>
        <p:spPr bwMode="auto">
          <a:xfrm>
            <a:off x="0" y="76200"/>
            <a:ext cx="8991416" cy="6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79412" y="762000"/>
            <a:ext cx="11353800" cy="1600200"/>
            <a:chOff x="379412" y="914400"/>
            <a:chExt cx="11353800" cy="1600200"/>
          </a:xfrm>
        </p:grpSpPr>
        <p:sp>
          <p:nvSpPr>
            <p:cNvPr id="17" name="Rounded Rectangle 16"/>
            <p:cNvSpPr/>
            <p:nvPr/>
          </p:nvSpPr>
          <p:spPr>
            <a:xfrm>
              <a:off x="379412" y="914400"/>
              <a:ext cx="11353800" cy="1600200"/>
            </a:xfrm>
            <a:prstGeom prst="roundRect">
              <a:avLst>
                <a:gd name="adj" fmla="val 3585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8012" y="994463"/>
                  <a:ext cx="10896600" cy="1440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v"/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Tích của một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với một số thực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là một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, kí hiệu là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, ngược hướng với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có độ dài bằng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(−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endParaRPr lang="vi-VN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12" y="994463"/>
                  <a:ext cx="10896600" cy="14400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07" t="-424" r="-1623" b="-110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891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2" y="2557130"/>
            <a:ext cx="4114800" cy="27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9012" y="5844363"/>
                <a:ext cx="9379504" cy="578300"/>
              </a:xfrm>
              <a:prstGeom prst="rect">
                <a:avLst/>
              </a:prstGeom>
              <a:solidFill>
                <a:srgbClr val="CDD2CC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Chú ý : 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Ta quy ước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. </a:t>
                </a:r>
                <a:endParaRPr lang="vi-VN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5844363"/>
                <a:ext cx="9379504" cy="578300"/>
              </a:xfrm>
              <a:prstGeom prst="rect">
                <a:avLst/>
              </a:prstGeom>
              <a:blipFill rotWithShape="1">
                <a:blip r:embed="rId7"/>
                <a:stretch>
                  <a:fillRect l="-1105" t="-1053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39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002" name="Picture 54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0"/>
          <a:stretch/>
        </p:blipFill>
        <p:spPr bwMode="auto">
          <a:xfrm>
            <a:off x="0" y="76200"/>
            <a:ext cx="8991416" cy="6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0464" y="748729"/>
            <a:ext cx="7826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Trong hình bên , hai trung tuyến AM và BN của tam giác ABC cắt nhau tại G</a:t>
            </a:r>
            <a:endParaRPr lang="vi-VN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8224" y="1711696"/>
            <a:ext cx="4023629" cy="1884363"/>
            <a:chOff x="628224" y="1711696"/>
            <a:chExt cx="4023629" cy="1884363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211172"/>
                </p:ext>
              </p:extLst>
            </p:nvPr>
          </p:nvGraphicFramePr>
          <p:xfrm>
            <a:off x="2043591" y="1711696"/>
            <a:ext cx="2608262" cy="188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07" name="Equation" r:id="rId5" imgW="914400" imgH="660240" progId="Equation.DSMT4">
                    <p:embed/>
                  </p:oleObj>
                </mc:Choice>
                <mc:Fallback>
                  <p:oleObj name="Equation" r:id="rId5" imgW="914400" imgH="66024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3591" y="1711696"/>
                          <a:ext cx="2608262" cy="1884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8224" y="1828800"/>
              <a:ext cx="1427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Ta có : </a:t>
              </a:r>
              <a:endParaRPr lang="vi-VN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5612" y="3657599"/>
                <a:ext cx="11430000" cy="1009187"/>
              </a:xfrm>
              <a:prstGeom prst="rect">
                <a:avLst/>
              </a:prstGeom>
              <a:solidFill>
                <a:srgbClr val="E3E6E2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Nhận xét </a:t>
                </a:r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V</a:t>
                </a:r>
                <a:r>
                  <a:rPr lang="vi-VN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có độ dài bằng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𝒌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và cùng hướng với </a:t>
                </a:r>
                <a:b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657599"/>
                <a:ext cx="11430000" cy="1009187"/>
              </a:xfrm>
              <a:prstGeom prst="rect">
                <a:avLst/>
              </a:prstGeom>
              <a:blipFill rotWithShape="1">
                <a:blip r:embed="rId7"/>
                <a:stretch>
                  <a:fillRect l="-960" t="-6024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01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664610"/>
            <a:ext cx="3706629" cy="248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84098" y="4912242"/>
            <a:ext cx="10244314" cy="1626781"/>
            <a:chOff x="1184098" y="4912242"/>
            <a:chExt cx="10244314" cy="1626781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400655" y="4912242"/>
              <a:ext cx="7924800" cy="1593030"/>
            </a:xfrm>
            <a:prstGeom prst="wedgeRoundRectCallout">
              <a:avLst>
                <a:gd name="adj1" fmla="val -34126"/>
                <a:gd name="adj2" fmla="val 49908"/>
                <a:gd name="adj3" fmla="val 16667"/>
              </a:avLst>
            </a:prstGeom>
            <a:solidFill>
              <a:srgbClr val="BACDD4"/>
            </a:solidFill>
            <a:ln w="3175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02314" y="5029200"/>
              <a:ext cx="78260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v"/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Phép lấy tích của v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ectơ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với một số gọi là </a:t>
              </a:r>
              <a:r>
                <a:rPr lang="en-US" sz="28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phép nhân v</a:t>
              </a:r>
              <a:r>
                <a:rPr lang="vi-VN" sz="28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ectơ</a:t>
              </a:r>
              <a:r>
                <a:rPr lang="en-US" sz="28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với một số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( hay phép nhân một số với v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ectơ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)</a:t>
              </a:r>
              <a:endParaRPr lang="vi-VN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726"/>
            <a:stretch/>
          </p:blipFill>
          <p:spPr>
            <a:xfrm>
              <a:off x="1184098" y="5029200"/>
              <a:ext cx="2418216" cy="1509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9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295526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1812" y="2819400"/>
                <a:ext cx="11353800" cy="58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Thật vậy,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cùng phương.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2819400"/>
                <a:ext cx="11353800" cy="587277"/>
              </a:xfrm>
              <a:prstGeom prst="rect">
                <a:avLst/>
              </a:prstGeom>
              <a:blipFill rotWithShape="1">
                <a:blip r:embed="rId4"/>
                <a:stretch>
                  <a:fillRect l="-913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4611" y="706411"/>
            <a:ext cx="11963401" cy="1655789"/>
            <a:chOff x="150811" y="676275"/>
            <a:chExt cx="11963401" cy="1655789"/>
          </a:xfrm>
        </p:grpSpPr>
        <p:sp>
          <p:nvSpPr>
            <p:cNvPr id="11" name="Rounded Rectangle 10"/>
            <p:cNvSpPr/>
            <p:nvPr/>
          </p:nvSpPr>
          <p:spPr>
            <a:xfrm>
              <a:off x="1851024" y="837660"/>
              <a:ext cx="10263188" cy="1324515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B1B9AF"/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08213" y="914400"/>
                  <a:ext cx="9296400" cy="111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Chứng minh rằng hai v</a:t>
                  </a:r>
                  <a:r>
                    <a:rPr lang="vi-VN" sz="2800" b="1" smtClean="0">
                      <a:latin typeface="Arial" pitchFamily="34" charset="0"/>
                      <a:cs typeface="Arial" pitchFamily="34" charset="0"/>
                    </a:rPr>
                    <a:t>ectơ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cùng phương khi và chỉ khi tồn tại số k để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 .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213" y="914400"/>
                  <a:ext cx="9296400" cy="11104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77" b="-120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1640" name="Picture 13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5"/>
            <a:stretch/>
          </p:blipFill>
          <p:spPr bwMode="auto">
            <a:xfrm>
              <a:off x="150811" y="676275"/>
              <a:ext cx="1700213" cy="1655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54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0"/>
          <a:stretch/>
        </p:blipFill>
        <p:spPr bwMode="auto">
          <a:xfrm>
            <a:off x="0" y="76200"/>
            <a:ext cx="8991416" cy="6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1926" y="3406677"/>
                <a:ext cx="10853685" cy="2096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Ngược lại , giả sử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cùng phương. Ta lấy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1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/>
                                    <a:cs typeface="Arial" pitchFamily="34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1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/>
                                    <a:cs typeface="Arial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cùng hướng và lấy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/>
                                    <a:cs typeface="Arial" pitchFamily="34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/>
                                    <a:cs typeface="Arial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ngược hướng.</a:t>
                </a:r>
                <a:br>
                  <a:rPr lang="en-US" sz="28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</m:acc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acc>
                  </m:oMath>
                </a14:m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26" y="3406677"/>
                <a:ext cx="10853685" cy="2096536"/>
              </a:xfrm>
              <a:prstGeom prst="rect">
                <a:avLst/>
              </a:prstGeom>
              <a:blipFill rotWithShape="1">
                <a:blip r:embed="rId8"/>
                <a:stretch>
                  <a:fillRect l="-112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2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39" y="2236155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9412" y="2764220"/>
                <a:ext cx="7696200" cy="1492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a. Điểm M thuộc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AB khi và chỉ khi các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có giá trùng nhau, tức là 2 v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cùng phương.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" y="2764220"/>
                <a:ext cx="7696200" cy="1492075"/>
              </a:xfrm>
              <a:prstGeom prst="rect">
                <a:avLst/>
              </a:prstGeom>
              <a:blipFill rotWithShape="1">
                <a:blip r:embed="rId4"/>
                <a:stretch>
                  <a:fillRect l="-1584" t="-4082" r="-1108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932468" y="114824"/>
            <a:ext cx="11045218" cy="1945727"/>
          </a:xfrm>
          <a:prstGeom prst="roundRect">
            <a:avLst>
              <a:gd name="adj" fmla="val 3662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62634" y="152400"/>
                <a:ext cx="9893663" cy="190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d đi qua hai điểm phân biệt A và B. Những khẳng định nào sau đây là đúng?</a:t>
                </a:r>
              </a:p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a. Điểm M thuộc </a:t>
                </a:r>
                <a:r>
                  <a:rPr lang="vi-VN" sz="28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d khi và chỉ khi tồn tại số t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34" y="152400"/>
                <a:ext cx="9893663" cy="1908151"/>
              </a:xfrm>
              <a:prstGeom prst="rect">
                <a:avLst/>
              </a:prstGeom>
              <a:blipFill rotWithShape="1">
                <a:blip r:embed="rId5"/>
                <a:stretch>
                  <a:fillRect l="-1232" t="-3195" r="-1232" b="-5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4611" name="Picture 3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6"/>
          <a:stretch/>
        </p:blipFill>
        <p:spPr bwMode="auto">
          <a:xfrm>
            <a:off x="74612" y="76200"/>
            <a:ext cx="17157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4" name="Picture 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2437545"/>
            <a:ext cx="3690144" cy="65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9412" y="4280832"/>
                <a:ext cx="11424500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Theo kết quả của ví dụ 1, điều này xảy ra khi và chỉ khi tồn tại số t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𝑨𝑴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smtClean="0">
                    <a:latin typeface="Arial" pitchFamily="34" charset="0"/>
                    <a:cs typeface="Arial" pitchFamily="34" charset="0"/>
                  </a:rPr>
                  <a:t> .</a:t>
                </a:r>
                <a:endParaRPr lang="vi-VN" sz="28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" y="4280832"/>
                <a:ext cx="11424500" cy="1046377"/>
              </a:xfrm>
              <a:prstGeom prst="rect">
                <a:avLst/>
              </a:prstGeom>
              <a:blipFill rotWithShape="1">
                <a:blip r:embed="rId8"/>
                <a:stretch>
                  <a:fillRect l="-1067" t="-5814" r="-106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79412" y="5327209"/>
            <a:ext cx="1142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Do đó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khẳng định a là đúng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30609</TotalTime>
  <Words>2191</Words>
  <Application>Microsoft Office PowerPoint</Application>
  <PresentationFormat>Custom</PresentationFormat>
  <Paragraphs>147</Paragraphs>
  <Slides>31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1800</cp:revision>
  <dcterms:created xsi:type="dcterms:W3CDTF">2021-08-04T05:24:17Z</dcterms:created>
  <dcterms:modified xsi:type="dcterms:W3CDTF">2023-06-03T02:14:31Z</dcterms:modified>
</cp:coreProperties>
</file>