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71" r:id="rId2"/>
    <p:sldId id="276" r:id="rId3"/>
    <p:sldId id="278" r:id="rId4"/>
    <p:sldId id="279" r:id="rId5"/>
    <p:sldId id="317" r:id="rId6"/>
    <p:sldId id="274" r:id="rId7"/>
    <p:sldId id="330" r:id="rId8"/>
    <p:sldId id="348" r:id="rId9"/>
    <p:sldId id="283" r:id="rId10"/>
    <p:sldId id="331" r:id="rId11"/>
    <p:sldId id="332" r:id="rId12"/>
    <p:sldId id="333" r:id="rId13"/>
    <p:sldId id="334" r:id="rId14"/>
    <p:sldId id="285" r:id="rId15"/>
    <p:sldId id="280" r:id="rId16"/>
    <p:sldId id="335" r:id="rId17"/>
    <p:sldId id="349" r:id="rId18"/>
    <p:sldId id="287" r:id="rId19"/>
    <p:sldId id="324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50" r:id="rId29"/>
    <p:sldId id="275" r:id="rId30"/>
    <p:sldId id="351" r:id="rId31"/>
    <p:sldId id="292" r:id="rId32"/>
    <p:sldId id="293" r:id="rId33"/>
    <p:sldId id="27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88C"/>
    <a:srgbClr val="E26714"/>
    <a:srgbClr val="F26532"/>
    <a:srgbClr val="A0DCFA"/>
    <a:srgbClr val="006673"/>
    <a:srgbClr val="A3DBE1"/>
    <a:srgbClr val="EE8640"/>
    <a:srgbClr val="048DA4"/>
    <a:srgbClr val="C0E6E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8376" autoAdjust="0"/>
  </p:normalViewPr>
  <p:slideViewPr>
    <p:cSldViewPr snapToGrid="0" showGuides="1">
      <p:cViewPr varScale="1">
        <p:scale>
          <a:sx n="71" d="100"/>
          <a:sy n="71" d="100"/>
        </p:scale>
        <p:origin x="104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42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63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02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54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49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2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79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4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9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79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42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9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28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94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imon_Cowell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en.wikipedia.org/wiki/Reality_televis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ox_Broadcasting_Company" TargetMode="External"/><Relationship Id="rId5" Type="http://schemas.openxmlformats.org/officeDocument/2006/relationships/hyperlink" Target="https://en.wikipedia.org/wiki/Simon_Fuller" TargetMode="External"/><Relationship Id="rId4" Type="http://schemas.openxmlformats.org/officeDocument/2006/relationships/hyperlink" Target="https://en.wikipedia.org/wiki/Music_competitio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a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5536" y="3164042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1478367" y="1513860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stage </a:t>
            </a:r>
            <a:r>
              <a:rPr lang="en-US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(n)  </a:t>
            </a:r>
            <a:endParaRPr lang="en-US" sz="5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5284" y="3322250"/>
            <a:ext cx="5165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 period or state that something/</a:t>
            </a: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somebody passes through while developing or making progress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089544" y="2575512"/>
            <a:ext cx="1910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/</a:t>
            </a:r>
            <a:r>
              <a:rPr lang="en-US" sz="36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steɪdʒ</a:t>
            </a:r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6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7521" y="5404307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giai đoạn, thời kì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5" name="image6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676474" y="1901667"/>
            <a:ext cx="4030844" cy="2640353"/>
          </a:xfrm>
          <a:prstGeom prst="rect">
            <a:avLst/>
          </a:prstGeom>
          <a:ln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mifi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9109" y="3338915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145441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semi-final </a:t>
            </a:r>
            <a:r>
              <a:rPr lang="en-US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(n)  </a:t>
            </a:r>
            <a:endParaRPr lang="en-US" sz="5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0252" y="3613666"/>
            <a:ext cx="5165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one of the two games or parts of a sports competition that are held to decide who will compete in the last part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727115" y="2771761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/ˌsemi ˈ</a:t>
            </a:r>
            <a:r>
              <a:rPr lang="en-US" sz="32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faɪnl</a:t>
            </a:r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2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9934" y="5447382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bán kết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5" name="image4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525322" y="2071369"/>
            <a:ext cx="3837222" cy="2590571"/>
          </a:xfrm>
          <a:prstGeom prst="rect">
            <a:avLst/>
          </a:prstGeom>
          <a:ln/>
        </p:spPr>
      </p:pic>
      <p:cxnSp>
        <p:nvCxnSpPr>
          <p:cNvPr id="11" name="Straight Arrow Connector 10"/>
          <p:cNvCxnSpPr/>
          <p:nvPr/>
        </p:nvCxnSpPr>
        <p:spPr>
          <a:xfrm flipH="1">
            <a:off x="8499423" y="999818"/>
            <a:ext cx="14990" cy="13086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y a role 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579" y="941907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3383832" y="1397131"/>
            <a:ext cx="5748420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60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4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play a role in </a:t>
            </a:r>
            <a:r>
              <a:rPr lang="en-US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(idiom) </a:t>
            </a:r>
            <a:endParaRPr lang="en-US" sz="32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8845" y="3380190"/>
            <a:ext cx="572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be involved in or have an effect on</a:t>
            </a:r>
            <a:endParaRPr lang="en-US" sz="2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7917" y="3903410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đóng vai trò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7483" y="4833491"/>
            <a:ext cx="9317034" cy="105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Ex: </a:t>
            </a:r>
            <a:r>
              <a:rPr lang="en-US" sz="2800" i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Deciding to travel instead of going straight to college after high school </a:t>
            </a:r>
            <a:r>
              <a:rPr lang="en-US" sz="2800" i="1" dirty="0">
                <a:solidFill>
                  <a:srgbClr val="00ADB6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played a major role</a:t>
            </a:r>
            <a:r>
              <a:rPr lang="en-US" sz="2800" i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in my life</a:t>
            </a:r>
            <a:r>
              <a:rPr lang="vi-VN" sz="2800" i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3695" y="2572339"/>
            <a:ext cx="2808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5788C"/>
                </a:solidFill>
              </a:rPr>
              <a:t>/</a:t>
            </a:r>
            <a:r>
              <a:rPr lang="en-US" sz="3200" dirty="0" err="1">
                <a:solidFill>
                  <a:srgbClr val="05788C"/>
                </a:solidFill>
              </a:rPr>
              <a:t>pleɪ</a:t>
            </a:r>
            <a:r>
              <a:rPr lang="vi-VN" sz="3200" dirty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ə</a:t>
            </a:r>
            <a:r>
              <a:rPr lang="vi-VN" sz="3200" dirty="0">
                <a:solidFill>
                  <a:srgbClr val="05788C"/>
                </a:solidFill>
              </a:rPr>
              <a:t> </a:t>
            </a:r>
            <a:r>
              <a:rPr lang="en-US" sz="3200" dirty="0" err="1">
                <a:solidFill>
                  <a:srgbClr val="05788C"/>
                </a:solidFill>
              </a:rPr>
              <a:t>rəʊl</a:t>
            </a:r>
            <a:r>
              <a:rPr lang="vi-VN" sz="3200" dirty="0">
                <a:solidFill>
                  <a:srgbClr val="05788C"/>
                </a:solidFill>
              </a:rPr>
              <a:t> </a:t>
            </a:r>
            <a:r>
              <a:rPr lang="en-US" sz="3200" dirty="0" err="1">
                <a:solidFill>
                  <a:srgbClr val="05788C"/>
                </a:solidFill>
              </a:rPr>
              <a:t>ɪn</a:t>
            </a:r>
            <a:r>
              <a:rPr lang="vi-VN" sz="3200" dirty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4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  <p:bldP spid="9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rdi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8623" y="2162161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1177010" y="1506874"/>
            <a:ext cx="5748420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66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ordinary </a:t>
            </a:r>
            <a:r>
              <a:rPr lang="en-US" altLang="en-US" sz="36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(a</a:t>
            </a:r>
            <a:r>
              <a:rPr lang="vi-VN" altLang="en-US" sz="36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dj</a:t>
            </a:r>
            <a:r>
              <a:rPr lang="en-US" altLang="en-US" sz="36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) </a:t>
            </a:r>
            <a:endParaRPr lang="en-US" sz="36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9858" y="3567281"/>
            <a:ext cx="572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not unusual or different in any way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900296" y="2702156"/>
            <a:ext cx="1797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/ˈ</a:t>
            </a:r>
            <a:r>
              <a:rPr lang="en-US" sz="32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ɔːdnri</a:t>
            </a:r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2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2796" y="4186612"/>
            <a:ext cx="511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thông thường, bình thường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2340" y="999818"/>
            <a:ext cx="3758186" cy="31909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4836" y="5216711"/>
            <a:ext cx="10444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9775" indent="-739775"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E.g.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Readers of the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magazine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said they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wanted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more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stories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about 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ordinary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people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and fewer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stories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about the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rich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and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famous.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34636"/>
              </p:ext>
            </p:extLst>
          </p:nvPr>
        </p:nvGraphicFramePr>
        <p:xfrm>
          <a:off x="770106" y="1251872"/>
          <a:ext cx="10651787" cy="48770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33243">
                  <a:extLst>
                    <a:ext uri="{9D8B030D-6E8A-4147-A177-3AD203B41FA5}">
                      <a16:colId xmlns:a16="http://schemas.microsoft.com/office/drawing/2014/main" val="585257900"/>
                    </a:ext>
                  </a:extLst>
                </a:gridCol>
                <a:gridCol w="2016188">
                  <a:extLst>
                    <a:ext uri="{9D8B030D-6E8A-4147-A177-3AD203B41FA5}">
                      <a16:colId xmlns:a16="http://schemas.microsoft.com/office/drawing/2014/main" val="1131940930"/>
                    </a:ext>
                  </a:extLst>
                </a:gridCol>
                <a:gridCol w="6702356">
                  <a:extLst>
                    <a:ext uri="{9D8B030D-6E8A-4147-A177-3AD203B41FA5}">
                      <a16:colId xmlns:a16="http://schemas.microsoft.com/office/drawing/2014/main" val="3921772010"/>
                    </a:ext>
                  </a:extLst>
                </a:gridCol>
              </a:tblGrid>
              <a:tr h="821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+mn-ea"/>
                        </a:rPr>
                        <a:t>New</a:t>
                      </a:r>
                      <a:r>
                        <a:rPr lang="en-US" sz="2400" b="1" baseline="0" dirty="0">
                          <a:effectLst/>
                          <a:latin typeface="+mn-lt"/>
                          <a:ea typeface="+mn-ea"/>
                        </a:rPr>
                        <a:t> words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Pronunciation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Meaning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649764"/>
                  </a:ext>
                </a:extLst>
              </a:tr>
              <a:tr h="841219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reality 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riˈæləti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using real people (not actors) in real situations, presented as entertainment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307061"/>
                  </a:ext>
                </a:extLst>
              </a:tr>
              <a:tr h="68673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stage 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steɪdʒ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 period or state that something/somebody passes through while developing or making progress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3857"/>
                  </a:ext>
                </a:extLst>
              </a:tr>
              <a:tr h="68673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semi-final 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/ˌsemi ˈ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faɪnl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one of the two games or parts of a sports competition that are held to decide who will compete in the last part (the final)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589206"/>
                  </a:ext>
                </a:extLst>
              </a:tr>
              <a:tr h="88157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play a role in (idiom)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pleɪ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ə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rəʊl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 involved in or have an effect 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251296"/>
                  </a:ext>
                </a:extLst>
              </a:tr>
              <a:tr h="68673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ordinary (a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dj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ɔːdnri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 unusual or different in any way 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1835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01722" y="1169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09735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127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83793" y="1000932"/>
            <a:ext cx="105344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 and discuss the following questions.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57904" y="13774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746747" y="3721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8168624" y="32881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168624" y="4859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image1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394024" y="3495599"/>
            <a:ext cx="6483237" cy="3036704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1173785" y="2080787"/>
            <a:ext cx="7353644" cy="209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 shows? </a:t>
            </a:r>
            <a:br>
              <a:rPr lang="vi-VN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know about them?</a:t>
            </a:r>
          </a:p>
          <a:p>
            <a:pPr>
              <a:lnSpc>
                <a:spcPct val="150000"/>
              </a:lnSpc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95444" y="114238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836" y="103974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746747" y="3721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8168624" y="32881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168624" y="4859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456" y="2833443"/>
            <a:ext cx="10576153" cy="236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American Idol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2600" dirty="0"/>
              <a:t>is an American </a:t>
            </a:r>
            <a:r>
              <a:rPr lang="en-US" sz="2600" dirty="0">
                <a:hlinkClick r:id="rId4" tooltip="Music competition"/>
              </a:rPr>
              <a:t>singing competition</a:t>
            </a:r>
            <a:r>
              <a:rPr lang="en-US" sz="2600" dirty="0"/>
              <a:t> television series created by </a:t>
            </a:r>
            <a:r>
              <a:rPr lang="en-US" sz="2600" dirty="0">
                <a:hlinkClick r:id="rId5" tooltip="Simon Fuller"/>
              </a:rPr>
              <a:t>Simon Fuller</a:t>
            </a:r>
            <a:r>
              <a:rPr lang="en-US" sz="2600" dirty="0"/>
              <a:t>. It aired on </a:t>
            </a:r>
            <a:r>
              <a:rPr lang="en-US" sz="2600" dirty="0">
                <a:hlinkClick r:id="rId6" tooltip="Fox Broadcasting Company"/>
              </a:rPr>
              <a:t>Fox</a:t>
            </a:r>
            <a:r>
              <a:rPr lang="en-US" sz="2600" dirty="0"/>
              <a:t> from June 11, 2002 to April 7, </a:t>
            </a:r>
            <a:r>
              <a:rPr lang="en-US" sz="2600"/>
              <a:t>2016.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600" dirty="0"/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X Factor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2600" dirty="0"/>
              <a:t>is a British </a:t>
            </a:r>
            <a:r>
              <a:rPr lang="en-US" sz="2600" dirty="0">
                <a:hlinkClick r:id="rId7" tooltip="Reality television"/>
              </a:rPr>
              <a:t>reality television</a:t>
            </a:r>
            <a:r>
              <a:rPr lang="en-US" sz="2600" dirty="0"/>
              <a:t> music competition, created by </a:t>
            </a:r>
            <a:r>
              <a:rPr lang="en-US" sz="2600" dirty="0">
                <a:hlinkClick r:id="rId8" tooltip="Simon Cowell"/>
              </a:rPr>
              <a:t>Simon Cowell</a:t>
            </a:r>
            <a:r>
              <a:rPr lang="en-US" sz="2600" dirty="0"/>
              <a:t>. Release: 4 Sept., 2004 – 2 Dec., 2018.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38204" y="1047503"/>
            <a:ext cx="105344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 and discuss the following questions.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8289" y="2010485"/>
            <a:ext cx="9294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 shows? What do you know about them?</a:t>
            </a: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1: Look 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2: Match the highlighted words and phrases in the text to the meaning below.</a:t>
            </a:r>
          </a:p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3: Choose the best answers.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438262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10474" y="1036589"/>
            <a:ext cx="102756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 text about a famous music show. Match the highlighted words and phrases in the text to the </a:t>
            </a:r>
            <a:r>
              <a:rPr lang="en-US" sz="2600" b="1" dirty="0" err="1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</a:t>
            </a:r>
            <a:r>
              <a:rPr lang="vi-VN" sz="26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US" sz="26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6379" y="116311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771" y="106047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8892" y="1564563"/>
            <a:ext cx="8814216" cy="422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feel that they are similar to and can understand them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a set of TV or radio </a:t>
            </a:r>
            <a:r>
              <a:rPr lang="en-US" sz="2800" dirty="0" err="1"/>
              <a:t>programmes</a:t>
            </a:r>
            <a:r>
              <a:rPr lang="en-US" sz="2800" dirty="0"/>
              <a:t> on the same subject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removed from the competition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looking for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3593" y="2552787"/>
            <a:ext cx="2076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identify with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152248" y="3534363"/>
            <a:ext cx="1029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series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2088225" y="4712010"/>
            <a:ext cx="1735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eliminated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088225" y="5726369"/>
            <a:ext cx="1868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in search of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8435" y="99357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27392" y="97883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3784" y="87619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354" y="1736770"/>
            <a:ext cx="49045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What is </a:t>
            </a:r>
            <a:r>
              <a:rPr lang="en-US" b="1" i="1" dirty="0"/>
              <a:t>American Idol</a:t>
            </a:r>
            <a:r>
              <a:rPr lang="en-US" b="1" dirty="0"/>
              <a:t>?</a:t>
            </a:r>
          </a:p>
          <a:p>
            <a:pPr marL="174625" indent="-174625">
              <a:buAutoNum type="alphaUcPeriod"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game show on TV 	</a:t>
            </a:r>
            <a:endParaRPr lang="vi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buAutoNum type="alphaUcPeriod"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TV singing contest              </a:t>
            </a:r>
            <a:endParaRPr lang="vi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buAutoNum type="alphaUcPeriod"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live dancing competition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 Which if the following statements is correct?</a:t>
            </a:r>
          </a:p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From the </a:t>
            </a:r>
            <a:r>
              <a:rPr lang="en-US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semi-final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singers who can go to the next stage are decided by the audience vote.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B. The judges choose as many singers as they can.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C. People around the world can vote for the songs they like.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3. Who wins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American Idol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singer with the highest number of the votes on the final night.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B. The singer with the highest number of votes and highest scores from the judges.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C. The singer with the highest scores from the </a:t>
            </a:r>
            <a:r>
              <a:rPr lang="en-US" dirty="0"/>
              <a:t>judges.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0273" y="1634164"/>
            <a:ext cx="6011999" cy="571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Which of the following statements about the judges is NOT mentioned?</a:t>
            </a:r>
          </a:p>
          <a:p>
            <a:r>
              <a:rPr lang="vi-VN" dirty="0">
                <a:cs typeface="Calibri" panose="020F0502020204030204" pitchFamily="34" charset="0"/>
              </a:rPr>
              <a:t>A. </a:t>
            </a:r>
            <a:r>
              <a:rPr lang="en-US" dirty="0">
                <a:cs typeface="Calibri" panose="020F0502020204030204" pitchFamily="34" charset="0"/>
              </a:rPr>
              <a:t>They give comments after each live performance.</a:t>
            </a:r>
          </a:p>
          <a:p>
            <a:r>
              <a:rPr lang="en-US" dirty="0">
                <a:cs typeface="Calibri" panose="020F0502020204030204" pitchFamily="34" charset="0"/>
              </a:rPr>
              <a:t>B. They have different views about the singers’ performances.</a:t>
            </a:r>
          </a:p>
          <a:p>
            <a:r>
              <a:rPr lang="en-US" dirty="0">
                <a:cs typeface="Calibri" panose="020F0502020204030204" pitchFamily="34" charset="0"/>
              </a:rPr>
              <a:t>C. They are not in </a:t>
            </a:r>
            <a:r>
              <a:rPr lang="en-US" dirty="0" err="1">
                <a:cs typeface="Calibri" panose="020F0502020204030204" pitchFamily="34" charset="0"/>
              </a:rPr>
              <a:t>favour</a:t>
            </a:r>
            <a:r>
              <a:rPr lang="en-US" dirty="0">
                <a:cs typeface="Calibri" panose="020F0502020204030204" pitchFamily="34" charset="0"/>
              </a:rPr>
              <a:t> of choosing ordinary people.</a:t>
            </a:r>
          </a:p>
          <a:p>
            <a:r>
              <a:rPr lang="en-US" b="1" dirty="0">
                <a:cs typeface="Calibri" panose="020F0502020204030204" pitchFamily="34" charset="0"/>
              </a:rPr>
              <a:t>5. What can be </a:t>
            </a:r>
            <a:r>
              <a:rPr lang="en-US" b="1" u="sng" dirty="0">
                <a:solidFill>
                  <a:srgbClr val="FF0000"/>
                </a:solidFill>
                <a:cs typeface="Calibri" panose="020F0502020204030204" pitchFamily="34" charset="0"/>
              </a:rPr>
              <a:t>inferred</a:t>
            </a:r>
            <a:r>
              <a:rPr lang="en-US" b="1" dirty="0">
                <a:cs typeface="Calibri" panose="020F0502020204030204" pitchFamily="34" charset="0"/>
              </a:rPr>
              <a:t> about the competition in Viet Nam?</a:t>
            </a:r>
          </a:p>
          <a:p>
            <a:r>
              <a:rPr lang="vi-VN" dirty="0">
                <a:cs typeface="Calibri" panose="020F0502020204030204" pitchFamily="34" charset="0"/>
              </a:rPr>
              <a:t>A. </a:t>
            </a:r>
            <a:r>
              <a:rPr lang="en-US" dirty="0"/>
              <a:t>The audience decides who makes it to the final stage.</a:t>
            </a:r>
          </a:p>
          <a:p>
            <a:r>
              <a:rPr lang="en-US" dirty="0"/>
              <a:t>B. All the singers will be famous.</a:t>
            </a:r>
          </a:p>
          <a:p>
            <a:r>
              <a:rPr lang="en-US" dirty="0"/>
              <a:t>C. It can help develop participants’ singing careers.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451610" algn="l"/>
                <a:tab pos="2377440" algn="l"/>
                <a:tab pos="3297555" algn="l"/>
                <a:tab pos="4431030" algn="r"/>
              </a:tabLst>
            </a:pPr>
            <a:r>
              <a:rPr lang="en-US" b="1" dirty="0">
                <a:ea typeface="Calibri" panose="020F0502020204030204" pitchFamily="34" charset="0"/>
              </a:rPr>
              <a:t>6. When was American Idol shown for the first time on television? </a:t>
            </a:r>
            <a:endParaRPr lang="en-US" b="1" dirty="0">
              <a:ea typeface="Arial" panose="020B0604020202020204" pitchFamily="34" charset="0"/>
            </a:endParaRPr>
          </a:p>
          <a:p>
            <a:r>
              <a:rPr lang="vi-VN" dirty="0">
                <a:ea typeface="Calibri" panose="020F0502020204030204" pitchFamily="34" charset="0"/>
              </a:rPr>
              <a:t>A. </a:t>
            </a:r>
            <a:r>
              <a:rPr lang="en-US" dirty="0">
                <a:ea typeface="Calibri" panose="020F0502020204030204" pitchFamily="34" charset="0"/>
              </a:rPr>
              <a:t>twenty-four years ago  B. in 2002 	C. in 2007</a:t>
            </a:r>
            <a:endParaRPr lang="en-US" dirty="0"/>
          </a:p>
          <a:p>
            <a:r>
              <a:rPr lang="en-US" b="1" dirty="0"/>
              <a:t>7. Who can vote for their preferred singers in American Idol?</a:t>
            </a:r>
          </a:p>
          <a:p>
            <a:r>
              <a:rPr lang="en-US" dirty="0"/>
              <a:t>A. People who are over thirteen</a:t>
            </a:r>
          </a:p>
          <a:p>
            <a:r>
              <a:rPr lang="en-US" dirty="0"/>
              <a:t>B. People who live in the US, </a:t>
            </a:r>
            <a:r>
              <a:rPr lang="en-US" b="1" i="1" u="sng" dirty="0">
                <a:solidFill>
                  <a:srgbClr val="FF0000"/>
                </a:solidFill>
              </a:rPr>
              <a:t>Puerto Rico </a:t>
            </a:r>
            <a:r>
              <a:rPr lang="en-US" dirty="0"/>
              <a:t>or the </a:t>
            </a:r>
            <a:r>
              <a:rPr lang="en-US" b="1" i="1" u="sng" dirty="0">
                <a:solidFill>
                  <a:srgbClr val="FF0000"/>
                </a:solidFill>
              </a:rPr>
              <a:t>Virgin Islands</a:t>
            </a:r>
          </a:p>
          <a:p>
            <a:r>
              <a:rPr lang="en-US" dirty="0"/>
              <a:t>C. People living in the US, Puerto Rico or the Virgin Islands and over thirteen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40898" y="5352115"/>
            <a:ext cx="6096000" cy="3921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451610" algn="l"/>
                <a:tab pos="2377440" algn="l"/>
                <a:tab pos="3297555" algn="l"/>
                <a:tab pos="4431030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4" y="716817"/>
            <a:ext cx="827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MUSIC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131745"/>
            <a:ext cx="6640643" cy="7458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1. What is </a:t>
            </a:r>
            <a:r>
              <a:rPr lang="en-US" sz="2800" i="1" dirty="0">
                <a:solidFill>
                  <a:schemeClr val="tx1"/>
                </a:solidFill>
              </a:rPr>
              <a:t>American Idol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Dap an B"/>
          <p:cNvSpPr/>
          <p:nvPr/>
        </p:nvSpPr>
        <p:spPr>
          <a:xfrm>
            <a:off x="1738859" y="4067128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A TV singing contest </a:t>
            </a:r>
          </a:p>
        </p:txBody>
      </p:sp>
      <p:sp>
        <p:nvSpPr>
          <p:cNvPr id="16" name="Answer key"/>
          <p:cNvSpPr/>
          <p:nvPr/>
        </p:nvSpPr>
        <p:spPr>
          <a:xfrm>
            <a:off x="1738859" y="4067128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B. A TV singing contest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28187" y="3979723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38859" y="3125206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A game show on TV</a:t>
            </a:r>
          </a:p>
        </p:txBody>
      </p:sp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28187" y="5236652"/>
            <a:ext cx="609600" cy="609600"/>
          </a:xfrm>
          <a:prstGeom prst="rect">
            <a:avLst/>
          </a:prstGeom>
        </p:spPr>
      </p:pic>
      <p:sp>
        <p:nvSpPr>
          <p:cNvPr id="15" name="Dap an C"/>
          <p:cNvSpPr/>
          <p:nvPr/>
        </p:nvSpPr>
        <p:spPr>
          <a:xfrm>
            <a:off x="1738859" y="5049257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A live dancing competition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/>
              <a:t>-5</a:t>
            </a:r>
            <a:endParaRPr lang="en-US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235130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131744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2. </a:t>
            </a:r>
            <a:r>
              <a:rPr lang="en-US" sz="2800" dirty="0">
                <a:solidFill>
                  <a:schemeClr val="tx1"/>
                </a:solidFill>
              </a:rPr>
              <a:t>Which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dirty="0">
                <a:solidFill>
                  <a:schemeClr val="tx1"/>
                </a:solidFill>
              </a:rPr>
              <a:t>f the following statements is correct?</a:t>
            </a:r>
          </a:p>
        </p:txBody>
      </p:sp>
      <p:sp>
        <p:nvSpPr>
          <p:cNvPr id="12" name="Dap an B"/>
          <p:cNvSpPr/>
          <p:nvPr/>
        </p:nvSpPr>
        <p:spPr>
          <a:xfrm>
            <a:off x="1721240" y="352296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From the semi-final, singers who can go to the next stage are decided by the audience vote.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40" y="3517438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A. From the semi-final, singers who can go to the next stage are decided by the audience vote.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686263" y="4459714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B. The judges choose as many singers as they can.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sp>
        <p:nvSpPr>
          <p:cNvPr id="15" name="Dap an C"/>
          <p:cNvSpPr/>
          <p:nvPr/>
        </p:nvSpPr>
        <p:spPr>
          <a:xfrm>
            <a:off x="1738859" y="539645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People around the world can vote for the songs they like.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+8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31738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3. Who wins </a:t>
            </a:r>
            <a:r>
              <a:rPr lang="en-US" sz="2800" i="1" dirty="0">
                <a:solidFill>
                  <a:schemeClr val="tx1"/>
                </a:solidFill>
              </a:rPr>
              <a:t>American Idol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Dap an B"/>
          <p:cNvSpPr/>
          <p:nvPr/>
        </p:nvSpPr>
        <p:spPr>
          <a:xfrm>
            <a:off x="1721240" y="352296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The singer with the highest number of the votes on the final night.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40" y="352296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A. The singer with the highest number of the votes on the final night.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The singer with the highest number of votes and highest scores from the judges.</a:t>
            </a:r>
          </a:p>
        </p:txBody>
      </p:sp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sp>
        <p:nvSpPr>
          <p:cNvPr id="15" name="Dap an C"/>
          <p:cNvSpPr/>
          <p:nvPr/>
        </p:nvSpPr>
        <p:spPr>
          <a:xfrm>
            <a:off x="1738859" y="5456345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The singer with the highest scores from the judges.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+2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33322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4. Which of the following statements about the judges is NOT mentioned?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They are not in </a:t>
            </a:r>
            <a:r>
              <a:rPr lang="en-US" sz="2400" dirty="0" err="1">
                <a:solidFill>
                  <a:schemeClr val="tx1"/>
                </a:solidFill>
              </a:rPr>
              <a:t>favour</a:t>
            </a:r>
            <a:r>
              <a:rPr lang="en-US" sz="2400" dirty="0">
                <a:solidFill>
                  <a:schemeClr val="tx1"/>
                </a:solidFill>
              </a:rPr>
              <a:t> of choosing ordinary people.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39" y="5534705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C. They are not in </a:t>
            </a:r>
            <a:r>
              <a:rPr lang="en-US" sz="2400" dirty="0" err="1">
                <a:solidFill>
                  <a:srgbClr val="FF0000"/>
                </a:solidFill>
              </a:rPr>
              <a:t>favour</a:t>
            </a:r>
            <a:r>
              <a:rPr lang="en-US" sz="2400" dirty="0">
                <a:solidFill>
                  <a:srgbClr val="FF0000"/>
                </a:solidFill>
              </a:rPr>
              <a:t> of choosing ordinary people.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They have different views about the singers’ performances.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They give comments after each live performance.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+6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37322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5. What can be inferred about the competition in Viet Nam?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It can help develop participants’ singing careers.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Answer key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C. It can help develop participants’ singing careers.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All the singers will be famous.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The audience decides who makes it to the final stage.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-2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23355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4546494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6. When was American Idol shown for the first time on television?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4546494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In 2002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39" y="4546494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B. In 2002</a:t>
            </a:r>
          </a:p>
        </p:txBody>
      </p:sp>
      <p:sp>
        <p:nvSpPr>
          <p:cNvPr id="4" name="Dap an A"/>
          <p:cNvSpPr/>
          <p:nvPr/>
        </p:nvSpPr>
        <p:spPr>
          <a:xfrm>
            <a:off x="1738859" y="556345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vi-VN" sz="2400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n 2007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 err="1">
                <a:solidFill>
                  <a:schemeClr val="tx1"/>
                </a:solidFill>
              </a:rPr>
              <a:t>wenty</a:t>
            </a:r>
            <a:r>
              <a:rPr lang="en-US" sz="2400" dirty="0">
                <a:solidFill>
                  <a:schemeClr val="tx1"/>
                </a:solidFill>
              </a:rPr>
              <a:t>-four years ago 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-6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36824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7. Who can vote for their preferred singers in American Idol?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People living in the US, Puerto Rico or the Virgin Islands and over thirteen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C. People living in the US, Puerto Rico or the Virgin Islands and over thirteen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People who live in the US, Puerto Rico or the Virgin Islands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People who are over thirteen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+3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4761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46528" y="1084134"/>
            <a:ext cx="750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 Make questions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646528" y="2093360"/>
            <a:ext cx="8484433" cy="34814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600" b="1" dirty="0">
                <a:solidFill>
                  <a:schemeClr val="tx2"/>
                </a:solidFill>
              </a:rPr>
              <a:t>Rules: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2 teams;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Prepare 6 - 8 quiz questions based on the reading text and write them on a piece of paper;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Take turns to ask the other team;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2 points for each correct question or answer;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The winner is the team with most points.</a:t>
            </a: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7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1: Look 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2: Match the highlighted words and phrases in the text to the meaning below.</a:t>
            </a:r>
          </a:p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3: Choose the best answers.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71152" y="453847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/>
          <p:cNvCxnSpPr>
            <a:stCxn id="24" idx="3"/>
            <a:endCxn id="21" idx="0"/>
          </p:cNvCxnSpPr>
          <p:nvPr/>
        </p:nvCxnSpPr>
        <p:spPr>
          <a:xfrm>
            <a:off x="3071152" y="3735655"/>
            <a:ext cx="975367" cy="8028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97252" y="4443036"/>
            <a:ext cx="5257649" cy="906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4: Discuss whether you want to participate in Vietnam Idol. Give your reasons</a:t>
            </a: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dirty="0">
              <a:solidFill>
                <a:srgbClr val="057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60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2691" y="1002108"/>
            <a:ext cx="96265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Discuss whether you want to participate in </a:t>
            </a:r>
            <a:r>
              <a:rPr lang="en-US" sz="2800" b="1" i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 Idol</a:t>
            </a:r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Give your reasons.</a:t>
            </a:r>
            <a:endParaRPr lang="en-US" sz="2800" b="1" i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353" y="2347369"/>
            <a:ext cx="7811312" cy="397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21095" y="2060448"/>
            <a:ext cx="83501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Read for specific information in a text about a famous TV music show;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Guess the meaning of words/phrases in context;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Talk about reasons why they want or don’t want to participate in a music competition.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/>
            <a:r>
              <a:rPr lang="en-US" dirty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1: Look 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2: Match the highlighted words and phrases in the text to the meaning below.</a:t>
            </a:r>
          </a:p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3: Choose the best answers.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1" idx="1"/>
            <a:endCxn id="31" idx="0"/>
          </p:cNvCxnSpPr>
          <p:nvPr/>
        </p:nvCxnSpPr>
        <p:spPr>
          <a:xfrm rot="10800000" flipV="1">
            <a:off x="2211920" y="4893580"/>
            <a:ext cx="859233" cy="846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120419" y="574038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97252" y="5598776"/>
            <a:ext cx="525764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71152" y="453847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/>
          <p:cNvCxnSpPr>
            <a:stCxn id="24" idx="3"/>
            <a:endCxn id="21" idx="0"/>
          </p:cNvCxnSpPr>
          <p:nvPr/>
        </p:nvCxnSpPr>
        <p:spPr>
          <a:xfrm>
            <a:off x="3071152" y="3735655"/>
            <a:ext cx="975367" cy="8028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97252" y="4443036"/>
            <a:ext cx="5257649" cy="906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4: Discuss whether you want to participate in Vietnam Idol. Give your reasons</a:t>
            </a: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dirty="0">
              <a:solidFill>
                <a:srgbClr val="057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96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936628" y="2123749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A text about a famous music show: American Idol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43870" y="2055511"/>
            <a:ext cx="101839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Search for more music shows on the Internet, take note the regulations and the prizes and post them on the Facebook/ </a:t>
            </a:r>
            <a:r>
              <a:rPr lang="en-US" sz="3600" dirty="0" err="1"/>
              <a:t>Zalo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group </a:t>
            </a:r>
            <a:r>
              <a:rPr lang="en-US" sz="3600" dirty="0"/>
              <a:t>of your class</a:t>
            </a:r>
            <a:r>
              <a:rPr lang="vi-VN" sz="3600" dirty="0"/>
              <a:t>.</a:t>
            </a:r>
            <a:r>
              <a:rPr lang="en-US" sz="3600" dirty="0"/>
              <a:t> 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</a:t>
            </a:r>
            <a:r>
              <a:rPr lang="vi-VN" sz="3600" dirty="0"/>
              <a:t>the </a:t>
            </a:r>
            <a:r>
              <a:rPr lang="en-US" sz="3600" dirty="0"/>
              <a:t>Speaking lesson</a:t>
            </a:r>
          </a:p>
          <a:p>
            <a:pPr lvl="0"/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0723" y="6033752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 facebook.com/sachmem.vn/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1: Look 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2: Match the highlighted words and phrases in the text to the meaning below.</a:t>
            </a:r>
          </a:p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3: Choose the best answers.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1" idx="1"/>
            <a:endCxn id="31" idx="0"/>
          </p:cNvCxnSpPr>
          <p:nvPr/>
        </p:nvCxnSpPr>
        <p:spPr>
          <a:xfrm rot="10800000" flipV="1">
            <a:off x="2211920" y="4893580"/>
            <a:ext cx="859233" cy="846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120419" y="574038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97252" y="5598776"/>
            <a:ext cx="525764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Home work</a:t>
            </a:r>
            <a:endParaRPr lang="en-GB" dirty="0">
              <a:solidFill>
                <a:srgbClr val="00667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71152" y="453847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/>
          <p:cNvCxnSpPr>
            <a:stCxn id="24" idx="3"/>
            <a:endCxn id="21" idx="0"/>
          </p:cNvCxnSpPr>
          <p:nvPr/>
        </p:nvCxnSpPr>
        <p:spPr>
          <a:xfrm>
            <a:off x="3071152" y="3735655"/>
            <a:ext cx="975367" cy="8028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97252" y="4443036"/>
            <a:ext cx="5257649" cy="906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4: Discuss whether you want to participate in Vietnam Idol. Give your reasons</a:t>
            </a: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dirty="0">
              <a:solidFill>
                <a:srgbClr val="057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1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57720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WARM-UP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7777" y="1156895"/>
            <a:ext cx="277235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Crossword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Facebook K&amp;T" pitchFamily="18" charset="0"/>
                <a:ea typeface="+mn-ea"/>
                <a:cs typeface="+mn-cs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Facebook K&amp;T" pitchFamily="18" charset="0"/>
                <a:ea typeface="+mn-ea"/>
                <a:cs typeface="+mn-cs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0753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867462" y="1124262"/>
            <a:ext cx="4152276" cy="10043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CROSSWORD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920834" y="2196674"/>
            <a:ext cx="83767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Choose a random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Read the clue and guess the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number of the letters is the point you 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down word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equals</a:t>
            </a:r>
            <a:r>
              <a:rPr lang="en-US" sz="2400" dirty="0"/>
              <a:t> </a:t>
            </a:r>
            <a:r>
              <a:rPr lang="en-US" sz="2800" dirty="0"/>
              <a:t>40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winner is the team with the most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Question"/>
          <p:cNvSpPr/>
          <p:nvPr/>
        </p:nvSpPr>
        <p:spPr>
          <a:xfrm>
            <a:off x="239151" y="1363483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1</a:t>
            </a:r>
            <a:endParaRPr lang="en-US" sz="4000" b="1" dirty="0"/>
          </a:p>
        </p:txBody>
      </p:sp>
      <p:sp>
        <p:nvSpPr>
          <p:cNvPr id="7" name="Clues"/>
          <p:cNvSpPr/>
          <p:nvPr/>
        </p:nvSpPr>
        <p:spPr>
          <a:xfrm>
            <a:off x="6932620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 brass musical instrument made of a curved metal tube that you blow into, with three valves for changing the note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" name="Question"/>
          <p:cNvSpPr/>
          <p:nvPr/>
        </p:nvSpPr>
        <p:spPr>
          <a:xfrm>
            <a:off x="239149" y="1902788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2</a:t>
            </a:r>
            <a:endParaRPr lang="en-US" sz="4000" b="1" dirty="0"/>
          </a:p>
        </p:txBody>
      </p:sp>
      <p:sp>
        <p:nvSpPr>
          <p:cNvPr id="25" name="Question"/>
          <p:cNvSpPr/>
          <p:nvPr/>
        </p:nvSpPr>
        <p:spPr>
          <a:xfrm>
            <a:off x="239149" y="2458465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3</a:t>
            </a:r>
            <a:endParaRPr lang="en-US" sz="4000" b="1" dirty="0"/>
          </a:p>
        </p:txBody>
      </p:sp>
      <p:sp>
        <p:nvSpPr>
          <p:cNvPr id="29" name="Question"/>
          <p:cNvSpPr/>
          <p:nvPr/>
        </p:nvSpPr>
        <p:spPr>
          <a:xfrm>
            <a:off x="239150" y="2997770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4</a:t>
            </a:r>
            <a:endParaRPr lang="en-US" sz="4000" b="1" dirty="0"/>
          </a:p>
        </p:txBody>
      </p:sp>
      <p:sp>
        <p:nvSpPr>
          <p:cNvPr id="33" name="Question"/>
          <p:cNvSpPr/>
          <p:nvPr/>
        </p:nvSpPr>
        <p:spPr>
          <a:xfrm>
            <a:off x="239149" y="3553447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5</a:t>
            </a:r>
            <a:endParaRPr lang="en-US" sz="4000" b="1" dirty="0"/>
          </a:p>
        </p:txBody>
      </p:sp>
      <p:sp>
        <p:nvSpPr>
          <p:cNvPr id="37" name="Question"/>
          <p:cNvSpPr/>
          <p:nvPr/>
        </p:nvSpPr>
        <p:spPr>
          <a:xfrm>
            <a:off x="219724" y="4109124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6</a:t>
            </a:r>
            <a:endParaRPr lang="en-US" sz="4000" b="1" dirty="0"/>
          </a:p>
        </p:txBody>
      </p:sp>
      <p:sp>
        <p:nvSpPr>
          <p:cNvPr id="41" name="Question"/>
          <p:cNvSpPr/>
          <p:nvPr/>
        </p:nvSpPr>
        <p:spPr>
          <a:xfrm>
            <a:off x="219723" y="4648429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7</a:t>
            </a:r>
            <a:endParaRPr lang="en-US" sz="4000" b="1" dirty="0"/>
          </a:p>
        </p:txBody>
      </p:sp>
      <p:sp>
        <p:nvSpPr>
          <p:cNvPr id="45" name="Question"/>
          <p:cNvSpPr/>
          <p:nvPr/>
        </p:nvSpPr>
        <p:spPr>
          <a:xfrm>
            <a:off x="202724" y="5204320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8</a:t>
            </a:r>
            <a:endParaRPr lang="en-US" sz="4000" b="1" dirty="0"/>
          </a:p>
        </p:txBody>
      </p:sp>
      <p:sp>
        <p:nvSpPr>
          <p:cNvPr id="49" name="Question"/>
          <p:cNvSpPr/>
          <p:nvPr/>
        </p:nvSpPr>
        <p:spPr>
          <a:xfrm>
            <a:off x="202723" y="5760473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9</a:t>
            </a:r>
            <a:endParaRPr lang="en-US" sz="4000" b="1" dirty="0"/>
          </a:p>
        </p:txBody>
      </p:sp>
      <p:sp>
        <p:nvSpPr>
          <p:cNvPr id="4" name="Down Arrow Callout 3"/>
          <p:cNvSpPr/>
          <p:nvPr/>
        </p:nvSpPr>
        <p:spPr>
          <a:xfrm>
            <a:off x="4164746" y="913397"/>
            <a:ext cx="2007747" cy="46481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KEY WORD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17735"/>
              </p:ext>
            </p:extLst>
          </p:nvPr>
        </p:nvGraphicFramePr>
        <p:xfrm>
          <a:off x="3404620" y="1392933"/>
          <a:ext cx="3528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954127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881943"/>
              </p:ext>
            </p:extLst>
          </p:nvPr>
        </p:nvGraphicFramePr>
        <p:xfrm>
          <a:off x="4412620" y="1924418"/>
          <a:ext cx="2520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954127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25476"/>
              </p:ext>
            </p:extLst>
          </p:nvPr>
        </p:nvGraphicFramePr>
        <p:xfrm>
          <a:off x="2905089" y="2458465"/>
          <a:ext cx="3024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485092"/>
              </p:ext>
            </p:extLst>
          </p:nvPr>
        </p:nvGraphicFramePr>
        <p:xfrm>
          <a:off x="4916620" y="3012431"/>
          <a:ext cx="2016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954127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6660"/>
              </p:ext>
            </p:extLst>
          </p:nvPr>
        </p:nvGraphicFramePr>
        <p:xfrm>
          <a:off x="1897089" y="3537075"/>
          <a:ext cx="4032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36886059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400953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827133"/>
              </p:ext>
            </p:extLst>
          </p:nvPr>
        </p:nvGraphicFramePr>
        <p:xfrm>
          <a:off x="4916620" y="4057447"/>
          <a:ext cx="3024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954127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3284775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153073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776170"/>
              </p:ext>
            </p:extLst>
          </p:nvPr>
        </p:nvGraphicFramePr>
        <p:xfrm>
          <a:off x="2400707" y="4584676"/>
          <a:ext cx="3024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3400953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89783"/>
              </p:ext>
            </p:extLst>
          </p:nvPr>
        </p:nvGraphicFramePr>
        <p:xfrm>
          <a:off x="2904707" y="5111905"/>
          <a:ext cx="3528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12324"/>
              </p:ext>
            </p:extLst>
          </p:nvPr>
        </p:nvGraphicFramePr>
        <p:xfrm>
          <a:off x="3404620" y="5662363"/>
          <a:ext cx="2016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75435"/>
              </p:ext>
            </p:extLst>
          </p:nvPr>
        </p:nvGraphicFramePr>
        <p:xfrm>
          <a:off x="3404619" y="1376561"/>
          <a:ext cx="3528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25396384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69527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1828778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7241742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9727602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64429862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660454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49633"/>
                  </a:ext>
                </a:extLst>
              </a:tr>
            </a:tbl>
          </a:graphicData>
        </a:graphic>
      </p:graphicFrame>
      <p:sp>
        <p:nvSpPr>
          <p:cNvPr id="59" name="Clues"/>
          <p:cNvSpPr/>
          <p:nvPr/>
        </p:nvSpPr>
        <p:spPr>
          <a:xfrm>
            <a:off x="6936707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 person who decides on the results of a competition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522972"/>
              </p:ext>
            </p:extLst>
          </p:nvPr>
        </p:nvGraphicFramePr>
        <p:xfrm>
          <a:off x="4412620" y="1914459"/>
          <a:ext cx="2520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77918282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50906312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83559129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093014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14913824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92388"/>
                  </a:ext>
                </a:extLst>
              </a:tr>
            </a:tbl>
          </a:graphicData>
        </a:graphic>
      </p:graphicFrame>
      <p:sp>
        <p:nvSpPr>
          <p:cNvPr id="60" name="Clues"/>
          <p:cNvSpPr/>
          <p:nvPr/>
        </p:nvSpPr>
        <p:spPr>
          <a:xfrm>
            <a:off x="6940794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 person who is a professional singer, dancer, actor,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etc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446313"/>
              </p:ext>
            </p:extLst>
          </p:nvPr>
        </p:nvGraphicFramePr>
        <p:xfrm>
          <a:off x="2900620" y="2470077"/>
          <a:ext cx="3024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6145651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695694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724511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8609452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085890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11614758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308288"/>
                  </a:ext>
                </a:extLst>
              </a:tr>
            </a:tbl>
          </a:graphicData>
        </a:graphic>
      </p:graphicFrame>
      <p:sp>
        <p:nvSpPr>
          <p:cNvPr id="61" name="Clues"/>
          <p:cNvSpPr/>
          <p:nvPr/>
        </p:nvSpPr>
        <p:spPr>
          <a:xfrm>
            <a:off x="6940794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 person or thing that is loved and admired very much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13236"/>
              </p:ext>
            </p:extLst>
          </p:nvPr>
        </p:nvGraphicFramePr>
        <p:xfrm>
          <a:off x="4916619" y="3009846"/>
          <a:ext cx="2016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5751039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6865546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49866454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220205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901567"/>
                  </a:ext>
                </a:extLst>
              </a:tr>
            </a:tbl>
          </a:graphicData>
        </a:graphic>
      </p:graphicFrame>
      <p:sp>
        <p:nvSpPr>
          <p:cNvPr id="62" name="Clues"/>
          <p:cNvSpPr/>
          <p:nvPr/>
        </p:nvSpPr>
        <p:spPr>
          <a:xfrm>
            <a:off x="6928533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the person who watch, read or listen to the same thing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07866"/>
              </p:ext>
            </p:extLst>
          </p:nvPr>
        </p:nvGraphicFramePr>
        <p:xfrm>
          <a:off x="1897089" y="3532354"/>
          <a:ext cx="4032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82461912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8309185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47589069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4743221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467679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5108526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556934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525323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125049"/>
                  </a:ext>
                </a:extLst>
              </a:tr>
            </a:tbl>
          </a:graphicData>
        </a:graphic>
      </p:graphicFrame>
      <p:sp>
        <p:nvSpPr>
          <p:cNvPr id="64" name="Clues"/>
          <p:cNvSpPr/>
          <p:nvPr/>
        </p:nvSpPr>
        <p:spPr>
          <a:xfrm>
            <a:off x="6944881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 music recording that has one song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253372"/>
              </p:ext>
            </p:extLst>
          </p:nvPr>
        </p:nvGraphicFramePr>
        <p:xfrm>
          <a:off x="4916620" y="4057447"/>
          <a:ext cx="3024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02340077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128461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8551181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7764625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9295485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2853008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99649"/>
                  </a:ext>
                </a:extLst>
              </a:tr>
            </a:tbl>
          </a:graphicData>
        </a:graphic>
      </p:graphicFrame>
      <p:sp>
        <p:nvSpPr>
          <p:cNvPr id="66" name="Clues"/>
          <p:cNvSpPr/>
          <p:nvPr/>
        </p:nvSpPr>
        <p:spPr>
          <a:xfrm>
            <a:off x="6944881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an attempt to find somebody/something, especially by looking carefully for them/it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341913"/>
              </p:ext>
            </p:extLst>
          </p:nvPr>
        </p:nvGraphicFramePr>
        <p:xfrm>
          <a:off x="2390490" y="4584676"/>
          <a:ext cx="3024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54820823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8275134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0192726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3326383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1346092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5454102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66149"/>
                  </a:ext>
                </a:extLst>
              </a:tr>
            </a:tbl>
          </a:graphicData>
        </a:graphic>
      </p:graphicFrame>
      <p:sp>
        <p:nvSpPr>
          <p:cNvPr id="68" name="Clues"/>
          <p:cNvSpPr/>
          <p:nvPr/>
        </p:nvSpPr>
        <p:spPr>
          <a:xfrm>
            <a:off x="6928533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to dance, sing or play music in order to interest or please people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77210"/>
              </p:ext>
            </p:extLst>
          </p:nvPr>
        </p:nvGraphicFramePr>
        <p:xfrm>
          <a:off x="2908794" y="5108248"/>
          <a:ext cx="3528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400484467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5857738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9788031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42838078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679628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68610787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728023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023043"/>
                  </a:ext>
                </a:extLst>
              </a:tr>
            </a:tbl>
          </a:graphicData>
        </a:graphic>
      </p:graphicFrame>
      <p:sp>
        <p:nvSpPr>
          <p:cNvPr id="70" name="Clues"/>
          <p:cNvSpPr/>
          <p:nvPr/>
        </p:nvSpPr>
        <p:spPr>
          <a:xfrm>
            <a:off x="6944881" y="4798269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an occasion when a video is watched online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98336"/>
              </p:ext>
            </p:extLst>
          </p:nvPr>
        </p:nvGraphicFramePr>
        <p:xfrm>
          <a:off x="3400533" y="5662363"/>
          <a:ext cx="2016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63264677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823084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0638712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9940137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006819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497719"/>
              </p:ext>
            </p:extLst>
          </p:nvPr>
        </p:nvGraphicFramePr>
        <p:xfrm>
          <a:off x="4937055" y="1363483"/>
          <a:ext cx="504000" cy="47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099694474"/>
                    </a:ext>
                  </a:extLst>
                </a:gridCol>
              </a:tblGrid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38725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83701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506429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946631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663583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329147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536479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03786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W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67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4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1: Look 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84032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ali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0224" y="2905298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explosion"/>
          <p:cNvSpPr txBox="1">
            <a:spLocks/>
          </p:cNvSpPr>
          <p:nvPr/>
        </p:nvSpPr>
        <p:spPr>
          <a:xfrm>
            <a:off x="881164" y="171130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reality </a:t>
            </a:r>
            <a:r>
              <a:rPr lang="en-US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(n) </a:t>
            </a:r>
            <a:endParaRPr lang="en-US" sz="4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0811" y="3774572"/>
            <a:ext cx="5165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using real people (not actors) in real situations, presented as entertainment </a:t>
            </a:r>
            <a:endParaRPr lang="en-US" sz="2800" dirty="0"/>
          </a:p>
        </p:txBody>
      </p:sp>
      <p:sp>
        <p:nvSpPr>
          <p:cNvPr id="2" name="phat am"/>
          <p:cNvSpPr/>
          <p:nvPr/>
        </p:nvSpPr>
        <p:spPr>
          <a:xfrm>
            <a:off x="2432173" y="2827394"/>
            <a:ext cx="212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/</a:t>
            </a:r>
            <a:r>
              <a:rPr lang="en-US" sz="36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riˈæləti</a:t>
            </a:r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6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0575" y="5460414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thực tế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7" name="image3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272179" y="1982351"/>
            <a:ext cx="4267485" cy="24847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26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3009</TotalTime>
  <Words>2113</Words>
  <Application>Microsoft Office PowerPoint</Application>
  <PresentationFormat>Widescreen</PresentationFormat>
  <Paragraphs>402</Paragraphs>
  <Slides>33</Slides>
  <Notes>21</Notes>
  <HiddenSlides>0</HiddenSlides>
  <MMClips>19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Adobe Gothic Std B</vt:lpstr>
      <vt:lpstr>Arial</vt:lpstr>
      <vt:lpstr>Bookman Old Style</vt:lpstr>
      <vt:lpstr>Calibri</vt:lpstr>
      <vt:lpstr>Calibri Light</vt:lpstr>
      <vt:lpstr>Cambria</vt:lpstr>
      <vt:lpstr>Courier New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196</cp:revision>
  <dcterms:created xsi:type="dcterms:W3CDTF">2020-12-09T02:04:09Z</dcterms:created>
  <dcterms:modified xsi:type="dcterms:W3CDTF">2025-10-24T03:06:12Z</dcterms:modified>
</cp:coreProperties>
</file>