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70" r:id="rId2"/>
    <p:sldId id="1159" r:id="rId3"/>
    <p:sldId id="274" r:id="rId4"/>
    <p:sldId id="324" r:id="rId5"/>
    <p:sldId id="273" r:id="rId6"/>
    <p:sldId id="1154" r:id="rId7"/>
    <p:sldId id="1157" r:id="rId8"/>
    <p:sldId id="338" r:id="rId9"/>
    <p:sldId id="332" r:id="rId10"/>
    <p:sldId id="339" r:id="rId11"/>
    <p:sldId id="340" r:id="rId12"/>
    <p:sldId id="333" r:id="rId13"/>
    <p:sldId id="1156" r:id="rId14"/>
    <p:sldId id="345" r:id="rId15"/>
    <p:sldId id="1155" r:id="rId16"/>
    <p:sldId id="1142" r:id="rId17"/>
    <p:sldId id="1141" r:id="rId18"/>
    <p:sldId id="1143" r:id="rId19"/>
    <p:sldId id="1144" r:id="rId20"/>
    <p:sldId id="1145" r:id="rId21"/>
    <p:sldId id="1158" r:id="rId22"/>
    <p:sldId id="336" r:id="rId23"/>
    <p:sldId id="337" r:id="rId24"/>
    <p:sldId id="1149" r:id="rId25"/>
    <p:sldId id="346" r:id="rId26"/>
    <p:sldId id="1136" r:id="rId27"/>
    <p:sldId id="1137" r:id="rId28"/>
    <p:sldId id="1138" r:id="rId29"/>
    <p:sldId id="1139" r:id="rId30"/>
    <p:sldId id="1140" r:id="rId31"/>
    <p:sldId id="1148" r:id="rId32"/>
    <p:sldId id="325" r:id="rId33"/>
    <p:sldId id="1146" r:id="rId34"/>
    <p:sldId id="296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3F3"/>
    <a:srgbClr val="F7DADE"/>
    <a:srgbClr val="7030A0"/>
    <a:srgbClr val="E45983"/>
    <a:srgbClr val="A493C6"/>
    <a:srgbClr val="EE8640"/>
    <a:srgbClr val="FF9801"/>
    <a:srgbClr val="D0DEEC"/>
    <a:srgbClr val="659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3918" autoAdjust="0"/>
  </p:normalViewPr>
  <p:slideViewPr>
    <p:cSldViewPr snapToGrid="0" showGuides="1">
      <p:cViewPr varScale="1">
        <p:scale>
          <a:sx n="82" d="100"/>
          <a:sy n="82" d="100"/>
        </p:scale>
        <p:origin x="764" y="4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12-Dec-25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bZbRTh92NM&amp;t=96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https://www.youtube.com/watch?v=8bZbRTh92NM&amp;t=96s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93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69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0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93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32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DF350-E7E2-7438-1B29-38C3B6796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13C5D-4B0E-E4FD-3049-2032EE0ED8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C6895A-C6D5-BA3D-1273-D6CCBECE2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33F78-42A5-90BD-282B-BAFC4381A7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20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12-Dec-25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12-Dec-25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12-Dec-25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0F8081D7-F5FA-050A-E034-A28754F37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65708" y="4232188"/>
            <a:ext cx="6053240" cy="657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Algerian" panose="04020705040A02060702" pitchFamily="82" charset="0"/>
              </a:rPr>
              <a:t>TO OUR CLASS 12A4</a:t>
            </a:r>
          </a:p>
        </p:txBody>
      </p:sp>
      <p:pic>
        <p:nvPicPr>
          <p:cNvPr id="18435" name="Picture 7" descr="Káº¿t quáº£ hÃ¬nh áº£nh cho welcome gif">
            <a:extLst>
              <a:ext uri="{FF2B5EF4-FFF2-40B4-BE49-F238E27FC236}">
                <a16:creationId xmlns:a16="http://schemas.microsoft.com/office/drawing/2014/main" id="{81D2D95F-A25A-D8F1-8002-ADB6A246E6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2" y="1379935"/>
            <a:ext cx="7612856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42B7720D-3D6A-6D18-B851-840916DA4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407194"/>
            <a:ext cx="5123260" cy="182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Content Placeholder 2">
            <a:extLst>
              <a:ext uri="{FF2B5EF4-FFF2-40B4-BE49-F238E27FC236}">
                <a16:creationId xmlns:a16="http://schemas.microsoft.com/office/drawing/2014/main" id="{D7E77D80-BC09-3335-98FC-D90E0C891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972" y="60722"/>
            <a:ext cx="360997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b="1" i="1" dirty="0">
                <a:solidFill>
                  <a:srgbClr val="002060"/>
                </a:solidFill>
              </a:rPr>
              <a:t>Friday, December 12</a:t>
            </a:r>
            <a:r>
              <a:rPr lang="en-US" altLang="en-US" b="1" i="1" baseline="30000" dirty="0">
                <a:solidFill>
                  <a:srgbClr val="002060"/>
                </a:solidFill>
              </a:rPr>
              <a:t>nd</a:t>
            </a:r>
            <a:r>
              <a:rPr lang="en-US" altLang="en-US" b="1" i="1" dirty="0">
                <a:solidFill>
                  <a:srgbClr val="002060"/>
                </a:solidFill>
              </a:rPr>
              <a:t>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08301" y="922140"/>
            <a:ext cx="3856690" cy="80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2"/>
                </a:solidFill>
              </a:rPr>
              <a:t>footstep (n)</a:t>
            </a:r>
            <a:endParaRPr lang="en-US" sz="40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124" y="2835176"/>
            <a:ext cx="46447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values, customs, and practices that have been passed down from parents to children over time.</a:t>
            </a:r>
          </a:p>
        </p:txBody>
      </p:sp>
      <p:sp>
        <p:nvSpPr>
          <p:cNvPr id="2" name="Rectangle 1"/>
          <p:cNvSpPr/>
          <p:nvPr/>
        </p:nvSpPr>
        <p:spPr>
          <a:xfrm>
            <a:off x="1401703" y="1950094"/>
            <a:ext cx="2105448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i="0" kern="1200" dirty="0">
                <a:solidFill>
                  <a:schemeClr val="accent2">
                    <a:lumMod val="50000"/>
                  </a:schemeClr>
                </a:solidFill>
                <a:effectLst/>
                <a:ea typeface="+mn-ea"/>
                <a:cs typeface="+mn-cs"/>
              </a:rPr>
              <a:t>/ˈ</a:t>
            </a:r>
            <a:r>
              <a:rPr lang="en-US" sz="3600" b="1" i="0" kern="1200" dirty="0" err="1">
                <a:solidFill>
                  <a:schemeClr val="accent2">
                    <a:lumMod val="50000"/>
                  </a:schemeClr>
                </a:solidFill>
                <a:effectLst/>
                <a:ea typeface="+mn-ea"/>
                <a:cs typeface="+mn-cs"/>
              </a:rPr>
              <a:t>fʊtstep</a:t>
            </a:r>
            <a:r>
              <a:rPr lang="en-US" sz="3600" b="1" i="0" kern="1200" dirty="0">
                <a:solidFill>
                  <a:schemeClr val="accent2">
                    <a:lumMod val="50000"/>
                  </a:schemeClr>
                </a:solidFill>
                <a:effectLst/>
                <a:ea typeface="+mn-ea"/>
                <a:cs typeface="+mn-cs"/>
              </a:rPr>
              <a:t>/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098" name="Picture 2" descr=", Following in His Footsteps – Bronze">
            <a:extLst>
              <a:ext uri="{FF2B5EF4-FFF2-40B4-BE49-F238E27FC236}">
                <a16:creationId xmlns:a16="http://schemas.microsoft.com/office/drawing/2014/main" id="{CEC66A88-A70F-1422-1274-10BDE777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415" y="1571851"/>
            <a:ext cx="4104555" cy="272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tsMP3.com_VoiceText_2023-11-4_20_26_2">
            <a:hlinkClick r:id="" action="ppaction://media"/>
            <a:extLst>
              <a:ext uri="{FF2B5EF4-FFF2-40B4-BE49-F238E27FC236}">
                <a16:creationId xmlns:a16="http://schemas.microsoft.com/office/drawing/2014/main" id="{11AF4790-2B97-3E7E-C6CC-F008BAFCEA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7" end="1316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905" y="20724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4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12183" y="707313"/>
            <a:ext cx="4254285" cy="86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2"/>
                </a:solidFill>
              </a:rPr>
              <a:t>accountant</a:t>
            </a:r>
            <a:r>
              <a:rPr lang="en-US" sz="4800" b="1" dirty="0">
                <a:solidFill>
                  <a:schemeClr val="accent2"/>
                </a:solidFill>
              </a:rPr>
              <a:t> </a:t>
            </a:r>
            <a:r>
              <a:rPr lang="en-US" sz="4400" b="1" dirty="0">
                <a:solidFill>
                  <a:schemeClr val="accent2"/>
                </a:solidFill>
              </a:rPr>
              <a:t>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7980" y="2904690"/>
            <a:ext cx="43445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 person whose job is to keep or check financial accounts</a:t>
            </a:r>
            <a:endParaRPr lang="en-US" sz="3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0072" y="1912219"/>
            <a:ext cx="270157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i="0" kern="12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3600" b="1" i="0" kern="1200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əˈkaʊntənt</a:t>
            </a:r>
            <a:r>
              <a:rPr lang="en-US" sz="3600" b="1" i="0" kern="12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/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074" name="Picture 2" descr="Explaining Hollywood: How to get a production accountant job - Los Angeles  Times">
            <a:extLst>
              <a:ext uri="{FF2B5EF4-FFF2-40B4-BE49-F238E27FC236}">
                <a16:creationId xmlns:a16="http://schemas.microsoft.com/office/drawing/2014/main" id="{13E8444E-B27D-AA3D-3E82-0C3FF3E11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933" y="1887163"/>
            <a:ext cx="3818029" cy="254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tsMP3.com_VoiceText_2023-11-4_20_26_2">
            <a:hlinkClick r:id="" action="ppaction://media"/>
            <a:extLst>
              <a:ext uri="{FF2B5EF4-FFF2-40B4-BE49-F238E27FC236}">
                <a16:creationId xmlns:a16="http://schemas.microsoft.com/office/drawing/2014/main" id="{6DC305E0-5D9F-1D3A-B8F2-394519D8A2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93" end="0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677" y="20731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8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403385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305596"/>
              </p:ext>
            </p:extLst>
          </p:nvPr>
        </p:nvGraphicFramePr>
        <p:xfrm>
          <a:off x="561975" y="646743"/>
          <a:ext cx="8418988" cy="449094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88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8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35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40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shift (n)</a:t>
                      </a:r>
                      <a:endParaRPr lang="en-US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ʃɪft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period of time worked by a group of workers who start work as another group finishes</a:t>
                      </a:r>
                      <a:endParaRPr lang="en-US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532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nine-to-five (adj)</a:t>
                      </a:r>
                      <a:endParaRPr lang="en-US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/naɪn</a:t>
                      </a:r>
                      <a:r>
                        <a:rPr lang="en-US" sz="1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tə faɪv/</a:t>
                      </a:r>
                      <a:endParaRPr lang="en-US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typical full-time work schedule from 9:00 a.m. to 5:00 p.m.</a:t>
                      </a:r>
                      <a:endParaRPr lang="en-US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59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footstep (n) </a:t>
                      </a:r>
                      <a:endParaRPr lang="en-US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fʊtstep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values, customs, and practices that have been passed down from parents to children over time.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565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accountant (n) 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əˈkaʊntənt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person whose job is to keep or check financial accounts</a:t>
                      </a:r>
                      <a:endParaRPr lang="en-US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768046513"/>
                  </a:ext>
                </a:extLst>
              </a:tr>
            </a:tbl>
          </a:graphicData>
        </a:graphic>
      </p:graphicFrame>
      <p:pic>
        <p:nvPicPr>
          <p:cNvPr id="7" name="ttsMP3.com_VoiceText_2023-11-4_20_26_2">
            <a:hlinkClick r:id="" action="ppaction://media"/>
            <a:extLst>
              <a:ext uri="{FF2B5EF4-FFF2-40B4-BE49-F238E27FC236}">
                <a16:creationId xmlns:a16="http://schemas.microsoft.com/office/drawing/2014/main" id="{B4FB8568-6DC8-7967-4265-DA61AFE228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014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12" y="1665228"/>
            <a:ext cx="487363" cy="487363"/>
          </a:xfrm>
          <a:prstGeom prst="rect">
            <a:avLst/>
          </a:prstGeom>
        </p:spPr>
      </p:pic>
      <p:pic>
        <p:nvPicPr>
          <p:cNvPr id="8" name="ttsMP3.com_VoiceText_2023-11-4_20_26_2">
            <a:hlinkClick r:id="" action="ppaction://media"/>
            <a:extLst>
              <a:ext uri="{FF2B5EF4-FFF2-40B4-BE49-F238E27FC236}">
                <a16:creationId xmlns:a16="http://schemas.microsoft.com/office/drawing/2014/main" id="{BA611898-823B-F09E-FA01-DBADA8A408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1" end="2596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11" y="2558927"/>
            <a:ext cx="487363" cy="487363"/>
          </a:xfrm>
          <a:prstGeom prst="rect">
            <a:avLst/>
          </a:prstGeom>
        </p:spPr>
      </p:pic>
      <p:pic>
        <p:nvPicPr>
          <p:cNvPr id="9" name="ttsMP3.com_VoiceText_2023-11-4_20_26_2">
            <a:hlinkClick r:id="" action="ppaction://media"/>
            <a:extLst>
              <a:ext uri="{FF2B5EF4-FFF2-40B4-BE49-F238E27FC236}">
                <a16:creationId xmlns:a16="http://schemas.microsoft.com/office/drawing/2014/main" id="{11AF4790-2B97-3E7E-C6CC-F008BAFCEA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7" end="1316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11" y="3577412"/>
            <a:ext cx="487363" cy="487363"/>
          </a:xfrm>
          <a:prstGeom prst="rect">
            <a:avLst/>
          </a:prstGeom>
        </p:spPr>
      </p:pic>
      <p:pic>
        <p:nvPicPr>
          <p:cNvPr id="10" name="ttsMP3.com_VoiceText_2023-11-4_20_26_2">
            <a:hlinkClick r:id="" action="ppaction://media"/>
            <a:extLst>
              <a:ext uri="{FF2B5EF4-FFF2-40B4-BE49-F238E27FC236}">
                <a16:creationId xmlns:a16="http://schemas.microsoft.com/office/drawing/2014/main" id="{6DC305E0-5D9F-1D3A-B8F2-394519D8A2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93" end="0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10" y="44711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627B-7211-7253-CB51-DF0100553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DC273A-2655-3C43-5340-610BE6A6896B}"/>
              </a:ext>
            </a:extLst>
          </p:cNvPr>
          <p:cNvSpPr/>
          <p:nvPr/>
        </p:nvSpPr>
        <p:spPr>
          <a:xfrm>
            <a:off x="0" y="8879"/>
            <a:ext cx="9144000" cy="50596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F1424F-0D0E-CC02-86F0-76A9ABC4CF2F}"/>
              </a:ext>
            </a:extLst>
          </p:cNvPr>
          <p:cNvSpPr txBox="1"/>
          <p:nvPr/>
        </p:nvSpPr>
        <p:spPr>
          <a:xfrm>
            <a:off x="339885" y="-30527"/>
            <a:ext cx="4937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Sitka Display" pitchFamily="2" charset="0"/>
                <a:ea typeface="Adobe Gothic Std B" panose="020B0800000000000000"/>
                <a:cs typeface="Tahoma" panose="020B0604030504040204" pitchFamily="34" charset="0"/>
              </a:rPr>
              <a:t>VOCABULARY CHECKING :</a:t>
            </a:r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DFBB6-FD6B-88FD-BA39-32A65D0B74DA}"/>
              </a:ext>
            </a:extLst>
          </p:cNvPr>
          <p:cNvSpPr/>
          <p:nvPr/>
        </p:nvSpPr>
        <p:spPr>
          <a:xfrm>
            <a:off x="0" y="514844"/>
            <a:ext cx="897172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Sitka Display" pitchFamily="2" charset="0"/>
                <a:ea typeface="Adobe Gothic Std B" panose="020B0800000000000000"/>
                <a:cs typeface="Tahoma" panose="020B0604030504040204" pitchFamily="34" charset="0"/>
              </a:rPr>
              <a:t>Filling the blanks with the appropriate word: </a:t>
            </a:r>
            <a:r>
              <a:rPr lang="en-US" sz="2400" b="1" i="1" dirty="0">
                <a:solidFill>
                  <a:srgbClr val="FF0000"/>
                </a:solidFill>
                <a:latin typeface="Sitka Display" pitchFamily="2" charset="0"/>
                <a:ea typeface="Adobe Gothic Std B" panose="020B0800000000000000"/>
                <a:cs typeface="Tahoma" panose="020B0604030504040204" pitchFamily="34" charset="0"/>
              </a:rPr>
              <a:t>nine-to-five, accountant, 							footsteps,  shift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D03EC7-6FD7-213E-45C7-94F220E8EED8}"/>
              </a:ext>
            </a:extLst>
          </p:cNvPr>
          <p:cNvSpPr txBox="1"/>
          <p:nvPr/>
        </p:nvSpPr>
        <p:spPr>
          <a:xfrm>
            <a:off x="0" y="1851806"/>
            <a:ext cx="9144000" cy="3359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dobe Gothic Std B"/>
              </a:rPr>
              <a:t>1. My father often works the night  </a:t>
            </a:r>
            <a:r>
              <a:rPr lang="en-US" sz="2400" u="sng" dirty="0">
                <a:solidFill>
                  <a:srgbClr val="FF0000"/>
                </a:solidFill>
                <a:latin typeface="Adobe Gothic Std B"/>
              </a:rPr>
              <a:t>    </a:t>
            </a:r>
            <a:r>
              <a:rPr lang="en-US" sz="2400" b="1" u="sng" dirty="0">
                <a:solidFill>
                  <a:srgbClr val="FF0000"/>
                </a:solidFill>
                <a:latin typeface="Adobe Gothic Std B"/>
              </a:rPr>
              <a:t>shift</a:t>
            </a:r>
            <a:r>
              <a:rPr lang="en-US" sz="2400" u="sng" dirty="0">
                <a:solidFill>
                  <a:srgbClr val="FF0000"/>
                </a:solidFill>
                <a:latin typeface="Adobe Gothic Std B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Adobe Gothic Std B"/>
              </a:rPr>
              <a:t>    </a:t>
            </a:r>
            <a:r>
              <a:rPr lang="en-US" sz="2400" dirty="0">
                <a:latin typeface="Adobe Gothic Std B"/>
              </a:rPr>
              <a:t>at the factory.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dobe Gothic Std B"/>
              </a:rPr>
              <a:t>2. Many office workers have a </a:t>
            </a:r>
            <a:r>
              <a:rPr lang="en-US" sz="2400" u="sng" dirty="0">
                <a:latin typeface="Adobe Gothic Std B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Adobe Gothic Std B"/>
              </a:rPr>
              <a:t>nine-to-five</a:t>
            </a:r>
            <a:r>
              <a:rPr lang="en-US" sz="2400" u="sng" dirty="0">
                <a:solidFill>
                  <a:srgbClr val="FF0000"/>
                </a:solidFill>
                <a:latin typeface="Adobe Gothic Std B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Adobe Gothic Std B"/>
              </a:rPr>
              <a:t> </a:t>
            </a:r>
            <a:r>
              <a:rPr lang="en-US" sz="2400" dirty="0">
                <a:latin typeface="Adobe Gothic Std B"/>
              </a:rPr>
              <a:t>job from Monday to Friday.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dobe Gothic Std B"/>
              </a:rPr>
              <a:t>3. She wants to follow in her mother’s </a:t>
            </a:r>
            <a:r>
              <a:rPr lang="en-US" sz="2400" u="sng" dirty="0">
                <a:solidFill>
                  <a:srgbClr val="FF0000"/>
                </a:solidFill>
                <a:latin typeface="Adobe Gothic Std B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Adobe Gothic Std B"/>
              </a:rPr>
              <a:t>footsteps</a:t>
            </a:r>
            <a:r>
              <a:rPr lang="en-US" sz="2400" u="sng" dirty="0">
                <a:solidFill>
                  <a:srgbClr val="FF0000"/>
                </a:solidFill>
                <a:latin typeface="Adobe Gothic Std B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Adobe Gothic Std B"/>
              </a:rPr>
              <a:t>  </a:t>
            </a:r>
            <a:r>
              <a:rPr lang="en-US" sz="2400" dirty="0">
                <a:latin typeface="Adobe Gothic Std B"/>
              </a:rPr>
              <a:t>and become a teacher.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dobe Gothic Std B"/>
              </a:rPr>
              <a:t>4. My aunt is an  </a:t>
            </a:r>
            <a:r>
              <a:rPr lang="en-US" sz="2400" b="1" u="sng" dirty="0">
                <a:solidFill>
                  <a:srgbClr val="FF0000"/>
                </a:solidFill>
                <a:latin typeface="Adobe Gothic Std B"/>
              </a:rPr>
              <a:t>accountant</a:t>
            </a:r>
            <a:r>
              <a:rPr lang="en-US" sz="2400" dirty="0">
                <a:latin typeface="Adobe Gothic Std B"/>
              </a:rPr>
              <a:t>   at a big company.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Adobe Gothic Std B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59C8EA-42E5-2A59-2117-65F33CCFED49}"/>
              </a:ext>
            </a:extLst>
          </p:cNvPr>
          <p:cNvSpPr/>
          <p:nvPr/>
        </p:nvSpPr>
        <p:spPr>
          <a:xfrm>
            <a:off x="4393769" y="1948302"/>
            <a:ext cx="1295150" cy="448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053BAD-A962-70BD-2F58-E91C6DD01FBA}"/>
              </a:ext>
            </a:extLst>
          </p:cNvPr>
          <p:cNvSpPr/>
          <p:nvPr/>
        </p:nvSpPr>
        <p:spPr>
          <a:xfrm>
            <a:off x="3819040" y="2492834"/>
            <a:ext cx="1704166" cy="448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1225C0-4CA7-85D3-ED15-C0DB1A3F0238}"/>
              </a:ext>
            </a:extLst>
          </p:cNvPr>
          <p:cNvSpPr/>
          <p:nvPr/>
        </p:nvSpPr>
        <p:spPr>
          <a:xfrm>
            <a:off x="4804471" y="3097460"/>
            <a:ext cx="1437469" cy="4339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CA5F6D-A1F6-AD0A-2686-B549C3C304B0}"/>
              </a:ext>
            </a:extLst>
          </p:cNvPr>
          <p:cNvSpPr/>
          <p:nvPr/>
        </p:nvSpPr>
        <p:spPr>
          <a:xfrm>
            <a:off x="2138228" y="4134859"/>
            <a:ext cx="1619571" cy="4297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63F04E-FC3F-B798-823F-A3039169C401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C7391B-5928-47F9-F5DC-DF7B6A83AB03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B7A5F-B5A1-CD0F-B57C-004401353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6" y="766157"/>
            <a:ext cx="5106262" cy="2376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6D4E1D-08D7-A284-B915-DD61312BF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561" y="646743"/>
            <a:ext cx="2914650" cy="295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6F7D1E-9962-BB55-4FAF-5DD412E3A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137" y="2924174"/>
            <a:ext cx="3667125" cy="2219325"/>
          </a:xfrm>
          <a:prstGeom prst="rect">
            <a:avLst/>
          </a:prstGeom>
        </p:spPr>
      </p:pic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CAFA4B00-A1F6-882A-8E6F-B20A1F570032}"/>
              </a:ext>
            </a:extLst>
          </p:cNvPr>
          <p:cNvSpPr txBox="1">
            <a:spLocks/>
          </p:cNvSpPr>
          <p:nvPr/>
        </p:nvSpPr>
        <p:spPr>
          <a:xfrm>
            <a:off x="0" y="4280882"/>
            <a:ext cx="2552916" cy="80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2"/>
                </a:solidFill>
              </a:rPr>
              <a:t>Accountant</a:t>
            </a:r>
            <a:r>
              <a:rPr lang="en-US" sz="4800" b="1" dirty="0">
                <a:solidFill>
                  <a:schemeClr val="accent2"/>
                </a:solidFill>
              </a:rPr>
              <a:t>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FFAFA8E4-8454-8961-B17F-DAD8AFB66471}"/>
              </a:ext>
            </a:extLst>
          </p:cNvPr>
          <p:cNvSpPr txBox="1">
            <a:spLocks/>
          </p:cNvSpPr>
          <p:nvPr/>
        </p:nvSpPr>
        <p:spPr>
          <a:xfrm>
            <a:off x="6330087" y="3599493"/>
            <a:ext cx="2540270" cy="897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2"/>
                </a:solidFill>
              </a:rPr>
              <a:t>Woker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8" name="Google Shape;1881;p31">
            <a:extLst>
              <a:ext uri="{FF2B5EF4-FFF2-40B4-BE49-F238E27FC236}">
                <a16:creationId xmlns:a16="http://schemas.microsoft.com/office/drawing/2014/main" id="{4C322FE0-CE81-45E7-DEC7-D7DEC7B59C86}"/>
              </a:ext>
            </a:extLst>
          </p:cNvPr>
          <p:cNvSpPr txBox="1">
            <a:spLocks/>
          </p:cNvSpPr>
          <p:nvPr/>
        </p:nvSpPr>
        <p:spPr>
          <a:xfrm>
            <a:off x="2662463" y="740579"/>
            <a:ext cx="2293350" cy="696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</a:rPr>
              <a:t>Teaching</a:t>
            </a:r>
            <a:endParaRPr lang="en-US" sz="4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958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53E2C-185E-A53D-B9A9-B6B013191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E53801-B91E-4BE7-480C-3A15033E51FB}"/>
              </a:ext>
            </a:extLst>
          </p:cNvPr>
          <p:cNvSpPr/>
          <p:nvPr/>
        </p:nvSpPr>
        <p:spPr>
          <a:xfrm>
            <a:off x="0" y="8879"/>
            <a:ext cx="9144000" cy="50596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4BBBE-671B-87F0-5244-D2E039A09076}"/>
              </a:ext>
            </a:extLst>
          </p:cNvPr>
          <p:cNvSpPr txBox="1"/>
          <p:nvPr/>
        </p:nvSpPr>
        <p:spPr>
          <a:xfrm>
            <a:off x="380137" y="44042"/>
            <a:ext cx="30449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6292801C-3C19-E47D-CF91-43445DA600F9}"/>
              </a:ext>
            </a:extLst>
          </p:cNvPr>
          <p:cNvSpPr/>
          <p:nvPr/>
        </p:nvSpPr>
        <p:spPr>
          <a:xfrm>
            <a:off x="484689" y="661440"/>
            <a:ext cx="376955" cy="349560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A53A0-4A61-9AB0-A917-AD4AC658DEBC}"/>
              </a:ext>
            </a:extLst>
          </p:cNvPr>
          <p:cNvSpPr txBox="1"/>
          <p:nvPr/>
        </p:nvSpPr>
        <p:spPr>
          <a:xfrm>
            <a:off x="504484" y="55550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5A7242-3522-8D53-FB97-E4042D2F31EC}"/>
              </a:ext>
            </a:extLst>
          </p:cNvPr>
          <p:cNvSpPr/>
          <p:nvPr/>
        </p:nvSpPr>
        <p:spPr>
          <a:xfrm>
            <a:off x="881440" y="628817"/>
            <a:ext cx="1961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E8D7BB-88E6-76C2-4D7B-45F3B38C3F6E}"/>
              </a:ext>
            </a:extLst>
          </p:cNvPr>
          <p:cNvSpPr txBox="1"/>
          <p:nvPr/>
        </p:nvSpPr>
        <p:spPr>
          <a:xfrm>
            <a:off x="0" y="1011000"/>
            <a:ext cx="897172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Lan:</a:t>
            </a:r>
            <a:r>
              <a:rPr lang="en-US" sz="1200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Come in, Mark. Did you find my place easily?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Yes, I actually met your dad in the street and he showed me the way. He said he was on his way to work.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Lan:</a:t>
            </a:r>
            <a:r>
              <a:rPr lang="en-US" sz="1200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That’s right. My dad is a factory worker so he works in shifts. 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Today he’s on the night shift. 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Working night shifts must be really hard. When does he sleep? 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Lan:</a:t>
            </a:r>
            <a:r>
              <a:rPr lang="en-US" sz="1200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 goes to bed right after he comes home in the morning when there’s no one at home. My mum’s usually at work then. She teaches at a primary school.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Working with kids must be fun. 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Lan:</a:t>
            </a:r>
            <a:r>
              <a:rPr lang="en-US" sz="1200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Yes, she loves her job though teaching can be tiring. Getting up in front of the class and putting up a performance every day seems so stressful.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 agree. My mum used to be a teacher, but she gave up her job to look after me and my brother. 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Lan:</a:t>
            </a:r>
            <a:r>
              <a:rPr lang="en-US" sz="1200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How about your dad?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He has a nine-to-five job. He’s an accountant at a bank. 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Lan:</a:t>
            </a:r>
            <a:r>
              <a:rPr lang="en-US" sz="1200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Working with numbers must be difficult.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Yes, but it’s not just numbers. You need to learn so many regulations and build good working relationships with clients.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Lan:</a:t>
            </a:r>
            <a:r>
              <a:rPr lang="en-US" sz="1200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guess he often goes on business trips.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Not really, but he works overtime. He sometimes comes back home when I’m already in bed.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Lan:</a:t>
            </a:r>
            <a:r>
              <a:rPr lang="en-US" sz="1200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You’re good at </a:t>
            </a:r>
            <a:r>
              <a:rPr lang="en-US" sz="12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maths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so you should follow in his footsteps.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Definitely not. Neither I nor my brother wants to become an accountant. I’m interested in computer programming because it opens up so many job opportunities. What about you, Lan?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Lan:</a:t>
            </a:r>
            <a:r>
              <a:rPr lang="en-US" sz="1200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Well, I love working with children, so I want to become a primary school teacher like my mum.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Didn’t you say last year you wanted to become a scientist? 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Lan: 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[laughing] Yeah …</a:t>
            </a:r>
            <a:endParaRPr lang="en-US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31">
            <a:hlinkClick r:id="" action="ppaction://media"/>
            <a:extLst>
              <a:ext uri="{FF2B5EF4-FFF2-40B4-BE49-F238E27FC236}">
                <a16:creationId xmlns:a16="http://schemas.microsoft.com/office/drawing/2014/main" id="{B931E8A8-0E43-DDB3-712D-4B88ECEA1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081" y="656231"/>
            <a:ext cx="388764" cy="38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380137" y="795674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02767" y="697243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06062" y="773933"/>
            <a:ext cx="8169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Read the conversation again and put a tick (</a:t>
            </a: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) in the appropriate column. 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9A0959C-7B26-3CC0-033F-33FB2C713B7D}"/>
              </a:ext>
            </a:extLst>
          </p:cNvPr>
          <p:cNvGraphicFramePr>
            <a:graphicFrameLocks noGrp="1"/>
          </p:cNvGraphicFramePr>
          <p:nvPr/>
        </p:nvGraphicFramePr>
        <p:xfrm>
          <a:off x="402767" y="1528191"/>
          <a:ext cx="8107160" cy="262350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42886">
                  <a:extLst>
                    <a:ext uri="{9D8B030D-6E8A-4147-A177-3AD203B41FA5}">
                      <a16:colId xmlns:a16="http://schemas.microsoft.com/office/drawing/2014/main" val="4256645192"/>
                    </a:ext>
                  </a:extLst>
                </a:gridCol>
                <a:gridCol w="1254797">
                  <a:extLst>
                    <a:ext uri="{9D8B030D-6E8A-4147-A177-3AD203B41FA5}">
                      <a16:colId xmlns:a16="http://schemas.microsoft.com/office/drawing/2014/main" val="754858145"/>
                    </a:ext>
                  </a:extLst>
                </a:gridCol>
                <a:gridCol w="1174703">
                  <a:extLst>
                    <a:ext uri="{9D8B030D-6E8A-4147-A177-3AD203B41FA5}">
                      <a16:colId xmlns:a16="http://schemas.microsoft.com/office/drawing/2014/main" val="3572190140"/>
                    </a:ext>
                  </a:extLst>
                </a:gridCol>
                <a:gridCol w="1234774">
                  <a:extLst>
                    <a:ext uri="{9D8B030D-6E8A-4147-A177-3AD203B41FA5}">
                      <a16:colId xmlns:a16="http://schemas.microsoft.com/office/drawing/2014/main" val="12018449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Who…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Lan’s dad 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Mark’s dad 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Lan’s mum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467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2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2600" b="1" kern="0" dirty="0">
                          <a:solidFill>
                            <a:srgbClr val="E45983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lang="en-US" sz="2600" b="0" kern="0" dirty="0">
                          <a:effectLst/>
                          <a:latin typeface="+mn-lt"/>
                        </a:rPr>
                        <a:t>is a factory worker?</a:t>
                      </a:r>
                      <a:endParaRPr lang="en-US" sz="26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>
                          <a:effectLst/>
                          <a:latin typeface="+mn-lt"/>
                        </a:rPr>
                        <a:t> </a:t>
                      </a:r>
                      <a:endParaRPr lang="en-US" sz="2400" b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>
                          <a:effectLst/>
                          <a:latin typeface="+mn-lt"/>
                        </a:rPr>
                        <a:t> </a:t>
                      </a:r>
                      <a:endParaRPr lang="en-US" sz="2400" b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8931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2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2600" b="1" kern="0" dirty="0">
                          <a:solidFill>
                            <a:srgbClr val="E45983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lang="en-US" sz="2600" b="0" kern="0" dirty="0">
                          <a:effectLst/>
                          <a:latin typeface="+mn-lt"/>
                        </a:rPr>
                        <a:t>is a bank accountant?</a:t>
                      </a:r>
                      <a:endParaRPr lang="en-US" sz="26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 dirty="0">
                          <a:effectLst/>
                          <a:latin typeface="+mn-lt"/>
                        </a:rPr>
                        <a:t> </a:t>
                      </a: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>
                          <a:effectLst/>
                          <a:latin typeface="+mn-lt"/>
                        </a:rPr>
                        <a:t> </a:t>
                      </a:r>
                      <a:endParaRPr lang="en-US" sz="2400" b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0426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2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2600" b="1" kern="0" dirty="0">
                          <a:solidFill>
                            <a:srgbClr val="E45983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lang="en-US" sz="2600" b="0" kern="0" dirty="0">
                          <a:effectLst/>
                          <a:latin typeface="+mn-lt"/>
                        </a:rPr>
                        <a:t>works in shifts?</a:t>
                      </a:r>
                      <a:endParaRPr lang="en-US" sz="26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 dirty="0">
                          <a:effectLst/>
                          <a:latin typeface="+mn-lt"/>
                        </a:rPr>
                        <a:t> </a:t>
                      </a: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 dirty="0">
                          <a:effectLst/>
                          <a:latin typeface="+mn-lt"/>
                        </a:rPr>
                        <a:t> </a:t>
                      </a: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3282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2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2600" b="1" kern="0" dirty="0">
                          <a:solidFill>
                            <a:srgbClr val="E45983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lang="en-US" sz="2600" b="0" kern="0" dirty="0">
                          <a:effectLst/>
                          <a:latin typeface="+mn-lt"/>
                        </a:rPr>
                        <a:t>is a primary school teacher?</a:t>
                      </a:r>
                      <a:endParaRPr lang="en-US" sz="26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 dirty="0">
                          <a:effectLst/>
                          <a:latin typeface="+mn-lt"/>
                        </a:rPr>
                        <a:t> </a:t>
                      </a: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 dirty="0">
                          <a:effectLst/>
                          <a:latin typeface="+mn-lt"/>
                        </a:rPr>
                        <a:t> </a:t>
                      </a: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229392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A540339-714A-0890-2B85-DC8AF85A29EC}"/>
              </a:ext>
            </a:extLst>
          </p:cNvPr>
          <p:cNvSpPr txBox="1"/>
          <p:nvPr/>
        </p:nvSpPr>
        <p:spPr>
          <a:xfrm>
            <a:off x="380137" y="105450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49079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380137" y="795674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02767" y="697243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06062" y="773933"/>
            <a:ext cx="8169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Read the conversation again and put a tick (</a:t>
            </a: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) in the appropriate column. 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9A0959C-7B26-3CC0-033F-33FB2C713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862238"/>
              </p:ext>
            </p:extLst>
          </p:nvPr>
        </p:nvGraphicFramePr>
        <p:xfrm>
          <a:off x="61992" y="1334949"/>
          <a:ext cx="8996766" cy="15468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01034">
                  <a:extLst>
                    <a:ext uri="{9D8B030D-6E8A-4147-A177-3AD203B41FA5}">
                      <a16:colId xmlns:a16="http://schemas.microsoft.com/office/drawing/2014/main" val="4256645192"/>
                    </a:ext>
                  </a:extLst>
                </a:gridCol>
                <a:gridCol w="1692613">
                  <a:extLst>
                    <a:ext uri="{9D8B030D-6E8A-4147-A177-3AD203B41FA5}">
                      <a16:colId xmlns:a16="http://schemas.microsoft.com/office/drawing/2014/main" val="754858145"/>
                    </a:ext>
                  </a:extLst>
                </a:gridCol>
                <a:gridCol w="1402885">
                  <a:extLst>
                    <a:ext uri="{9D8B030D-6E8A-4147-A177-3AD203B41FA5}">
                      <a16:colId xmlns:a16="http://schemas.microsoft.com/office/drawing/2014/main" val="3572190140"/>
                    </a:ext>
                  </a:extLst>
                </a:gridCol>
                <a:gridCol w="1700234">
                  <a:extLst>
                    <a:ext uri="{9D8B030D-6E8A-4147-A177-3AD203B41FA5}">
                      <a16:colId xmlns:a16="http://schemas.microsoft.com/office/drawing/2014/main" val="1201844967"/>
                    </a:ext>
                  </a:extLst>
                </a:gridCol>
              </a:tblGrid>
              <a:tr h="93555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Who…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Lan’s dad 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Mark’s dad 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Lan’s mum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467231"/>
                  </a:ext>
                </a:extLst>
              </a:tr>
              <a:tr h="611277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2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2600" b="1" kern="0" dirty="0">
                          <a:solidFill>
                            <a:srgbClr val="E45983"/>
                          </a:solidFill>
                          <a:effectLst/>
                          <a:latin typeface="+mn-lt"/>
                        </a:rPr>
                        <a:t>1. WHO </a:t>
                      </a:r>
                      <a:r>
                        <a:rPr lang="en-US" sz="2600" b="0" kern="0" dirty="0">
                          <a:effectLst/>
                          <a:latin typeface="+mn-lt"/>
                        </a:rPr>
                        <a:t>is a factory worker?</a:t>
                      </a:r>
                      <a:endParaRPr lang="en-US" sz="26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>
                          <a:effectLst/>
                          <a:latin typeface="+mn-lt"/>
                        </a:rPr>
                        <a:t> </a:t>
                      </a:r>
                      <a:endParaRPr lang="en-US" sz="2400" b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 dirty="0">
                          <a:effectLst/>
                          <a:latin typeface="+mn-lt"/>
                        </a:rPr>
                        <a:t> </a:t>
                      </a: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893164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A540339-714A-0890-2B85-DC8AF85A29EC}"/>
              </a:ext>
            </a:extLst>
          </p:cNvPr>
          <p:cNvSpPr txBox="1"/>
          <p:nvPr/>
        </p:nvSpPr>
        <p:spPr>
          <a:xfrm>
            <a:off x="380137" y="105450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54" y="2255379"/>
            <a:ext cx="713663" cy="632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2375FD-2F6C-2DDF-5F2C-9D832204F8BD}"/>
              </a:ext>
            </a:extLst>
          </p:cNvPr>
          <p:cNvSpPr txBox="1"/>
          <p:nvPr/>
        </p:nvSpPr>
        <p:spPr>
          <a:xfrm>
            <a:off x="402767" y="3414128"/>
            <a:ext cx="78873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Lan:</a:t>
            </a:r>
            <a:r>
              <a:rPr lang="en-US" sz="2800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That’s right. </a:t>
            </a:r>
            <a:r>
              <a:rPr lang="en-US" sz="2800" b="1" kern="1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My dad is a factory worker </a:t>
            </a:r>
            <a:r>
              <a:rPr lang="en-US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so he works in shift.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128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380137" y="795674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02767" y="697243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06062" y="773933"/>
            <a:ext cx="8169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Read the conversation again and put a tick (</a:t>
            </a: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) in the appropriate column. 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9A0959C-7B26-3CC0-033F-33FB2C713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014450"/>
              </p:ext>
            </p:extLst>
          </p:nvPr>
        </p:nvGraphicFramePr>
        <p:xfrm>
          <a:off x="0" y="1393143"/>
          <a:ext cx="9144000" cy="15583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11095">
                  <a:extLst>
                    <a:ext uri="{9D8B030D-6E8A-4147-A177-3AD203B41FA5}">
                      <a16:colId xmlns:a16="http://schemas.microsoft.com/office/drawing/2014/main" val="4256645192"/>
                    </a:ext>
                  </a:extLst>
                </a:gridCol>
                <a:gridCol w="1415275">
                  <a:extLst>
                    <a:ext uri="{9D8B030D-6E8A-4147-A177-3AD203B41FA5}">
                      <a16:colId xmlns:a16="http://schemas.microsoft.com/office/drawing/2014/main" val="754858145"/>
                    </a:ext>
                  </a:extLst>
                </a:gridCol>
                <a:gridCol w="1324938">
                  <a:extLst>
                    <a:ext uri="{9D8B030D-6E8A-4147-A177-3AD203B41FA5}">
                      <a16:colId xmlns:a16="http://schemas.microsoft.com/office/drawing/2014/main" val="3572190140"/>
                    </a:ext>
                  </a:extLst>
                </a:gridCol>
                <a:gridCol w="1392692">
                  <a:extLst>
                    <a:ext uri="{9D8B030D-6E8A-4147-A177-3AD203B41FA5}">
                      <a16:colId xmlns:a16="http://schemas.microsoft.com/office/drawing/2014/main" val="1201844967"/>
                    </a:ext>
                  </a:extLst>
                </a:gridCol>
              </a:tblGrid>
              <a:tr h="93040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Who…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Lan’s dad 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Mark’s dad 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Lan’s mum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467231"/>
                  </a:ext>
                </a:extLst>
              </a:tr>
              <a:tr h="62791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2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2600" b="1" kern="0" dirty="0">
                          <a:solidFill>
                            <a:srgbClr val="E45983"/>
                          </a:solidFill>
                          <a:effectLst/>
                          <a:latin typeface="+mn-lt"/>
                        </a:rPr>
                        <a:t>2. WHO </a:t>
                      </a:r>
                      <a:r>
                        <a:rPr lang="en-US" sz="2600" b="0" kern="0" dirty="0">
                          <a:effectLst/>
                          <a:latin typeface="+mn-lt"/>
                        </a:rPr>
                        <a:t>is a bank accountant?</a:t>
                      </a:r>
                      <a:endParaRPr lang="en-US" sz="26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>
                          <a:effectLst/>
                          <a:latin typeface="+mn-lt"/>
                        </a:rPr>
                        <a:t> </a:t>
                      </a:r>
                      <a:endParaRPr lang="en-US" sz="2400" b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 dirty="0">
                          <a:effectLst/>
                          <a:latin typeface="+mn-lt"/>
                        </a:rPr>
                        <a:t> </a:t>
                      </a: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893164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A540339-714A-0890-2B85-DC8AF85A29EC}"/>
              </a:ext>
            </a:extLst>
          </p:cNvPr>
          <p:cNvSpPr txBox="1"/>
          <p:nvPr/>
        </p:nvSpPr>
        <p:spPr>
          <a:xfrm>
            <a:off x="380137" y="105450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41" y="2315466"/>
            <a:ext cx="635993" cy="6359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4A62AB-65C4-1BEB-AAAF-C48CA78218EC}"/>
              </a:ext>
            </a:extLst>
          </p:cNvPr>
          <p:cNvSpPr txBox="1"/>
          <p:nvPr/>
        </p:nvSpPr>
        <p:spPr>
          <a:xfrm>
            <a:off x="255722" y="3246448"/>
            <a:ext cx="87642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Lan:</a:t>
            </a:r>
            <a:r>
              <a:rPr lang="en-US" sz="2800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How about your dad?</a:t>
            </a:r>
            <a:endParaRPr lang="en-US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kern="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2800" kern="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 has a nine-to-five job. </a:t>
            </a:r>
            <a:r>
              <a:rPr lang="en-US" sz="2800" b="1" kern="1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He’s an accountant at a bank</a:t>
            </a:r>
            <a:r>
              <a:rPr lang="en-US" sz="2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22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380137" y="795674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02767" y="697243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06062" y="773933"/>
            <a:ext cx="8169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Read the conversation again and put a tick (</a:t>
            </a: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) in the appropriate column. 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9A0959C-7B26-3CC0-033F-33FB2C713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561217"/>
              </p:ext>
            </p:extLst>
          </p:nvPr>
        </p:nvGraphicFramePr>
        <p:xfrm>
          <a:off x="0" y="1301232"/>
          <a:ext cx="9144000" cy="156853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11095">
                  <a:extLst>
                    <a:ext uri="{9D8B030D-6E8A-4147-A177-3AD203B41FA5}">
                      <a16:colId xmlns:a16="http://schemas.microsoft.com/office/drawing/2014/main" val="4256645192"/>
                    </a:ext>
                  </a:extLst>
                </a:gridCol>
                <a:gridCol w="1415275">
                  <a:extLst>
                    <a:ext uri="{9D8B030D-6E8A-4147-A177-3AD203B41FA5}">
                      <a16:colId xmlns:a16="http://schemas.microsoft.com/office/drawing/2014/main" val="754858145"/>
                    </a:ext>
                  </a:extLst>
                </a:gridCol>
                <a:gridCol w="1324938">
                  <a:extLst>
                    <a:ext uri="{9D8B030D-6E8A-4147-A177-3AD203B41FA5}">
                      <a16:colId xmlns:a16="http://schemas.microsoft.com/office/drawing/2014/main" val="3572190140"/>
                    </a:ext>
                  </a:extLst>
                </a:gridCol>
                <a:gridCol w="1392692">
                  <a:extLst>
                    <a:ext uri="{9D8B030D-6E8A-4147-A177-3AD203B41FA5}">
                      <a16:colId xmlns:a16="http://schemas.microsoft.com/office/drawing/2014/main" val="1201844967"/>
                    </a:ext>
                  </a:extLst>
                </a:gridCol>
              </a:tblGrid>
              <a:tr h="93656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Who…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Lan’s dad 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Mark’s dad 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Lan’s mum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467231"/>
                  </a:ext>
                </a:extLst>
              </a:tr>
              <a:tr h="63196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2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2600" b="1" kern="0" dirty="0">
                          <a:solidFill>
                            <a:srgbClr val="E45983"/>
                          </a:solidFill>
                          <a:effectLst/>
                          <a:latin typeface="+mn-lt"/>
                        </a:rPr>
                        <a:t>3. WHO </a:t>
                      </a:r>
                      <a:r>
                        <a:rPr lang="en-US" sz="2600" b="0" kern="0" dirty="0">
                          <a:effectLst/>
                          <a:latin typeface="+mn-lt"/>
                        </a:rPr>
                        <a:t>works in shifts?</a:t>
                      </a:r>
                      <a:endParaRPr lang="en-US" sz="26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>
                          <a:effectLst/>
                          <a:latin typeface="+mn-lt"/>
                        </a:rPr>
                        <a:t> </a:t>
                      </a:r>
                      <a:endParaRPr lang="en-US" sz="2400" b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 dirty="0">
                          <a:effectLst/>
                          <a:latin typeface="+mn-lt"/>
                        </a:rPr>
                        <a:t> </a:t>
                      </a: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893164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A540339-714A-0890-2B85-DC8AF85A29EC}"/>
              </a:ext>
            </a:extLst>
          </p:cNvPr>
          <p:cNvSpPr txBox="1"/>
          <p:nvPr/>
        </p:nvSpPr>
        <p:spPr>
          <a:xfrm>
            <a:off x="380137" y="105450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718" y="2240046"/>
            <a:ext cx="663408" cy="663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D8092F-D855-A955-6E93-206A93AFB796}"/>
              </a:ext>
            </a:extLst>
          </p:cNvPr>
          <p:cNvSpPr txBox="1"/>
          <p:nvPr/>
        </p:nvSpPr>
        <p:spPr>
          <a:xfrm>
            <a:off x="402768" y="3430784"/>
            <a:ext cx="74068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Lan:</a:t>
            </a:r>
            <a:r>
              <a:rPr lang="en-US" sz="2800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That’s right. My dad is a factory worker so </a:t>
            </a:r>
            <a:r>
              <a:rPr lang="en-US" sz="2800" b="1" kern="1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 works in shifts</a:t>
            </a:r>
            <a:r>
              <a:rPr lang="en-US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Today he’s on the night shift. </a:t>
            </a:r>
            <a:endParaRPr lang="en-US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46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582E7-FE4F-A633-7B49-80E2F346E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F9A8D-DC5C-E0D3-A751-7045C425A1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00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380137" y="795674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02767" y="697243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06062" y="773933"/>
            <a:ext cx="8169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Read the conversation again and put a tick (</a:t>
            </a: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) in the appropriate column. 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9A0959C-7B26-3CC0-033F-33FB2C713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132062"/>
              </p:ext>
            </p:extLst>
          </p:nvPr>
        </p:nvGraphicFramePr>
        <p:xfrm>
          <a:off x="-1" y="1334949"/>
          <a:ext cx="9143998" cy="172596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222902">
                  <a:extLst>
                    <a:ext uri="{9D8B030D-6E8A-4147-A177-3AD203B41FA5}">
                      <a16:colId xmlns:a16="http://schemas.microsoft.com/office/drawing/2014/main" val="4256645192"/>
                    </a:ext>
                  </a:extLst>
                </a:gridCol>
                <a:gridCol w="1203467">
                  <a:extLst>
                    <a:ext uri="{9D8B030D-6E8A-4147-A177-3AD203B41FA5}">
                      <a16:colId xmlns:a16="http://schemas.microsoft.com/office/drawing/2014/main" val="754858145"/>
                    </a:ext>
                  </a:extLst>
                </a:gridCol>
                <a:gridCol w="1324938">
                  <a:extLst>
                    <a:ext uri="{9D8B030D-6E8A-4147-A177-3AD203B41FA5}">
                      <a16:colId xmlns:a16="http://schemas.microsoft.com/office/drawing/2014/main" val="3572190140"/>
                    </a:ext>
                  </a:extLst>
                </a:gridCol>
                <a:gridCol w="1392691">
                  <a:extLst>
                    <a:ext uri="{9D8B030D-6E8A-4147-A177-3AD203B41FA5}">
                      <a16:colId xmlns:a16="http://schemas.microsoft.com/office/drawing/2014/main" val="1201844967"/>
                    </a:ext>
                  </a:extLst>
                </a:gridCol>
              </a:tblGrid>
              <a:tr h="103113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Who…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Lan’s dad 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Mark’s dad 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Lan’s mum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467231"/>
                  </a:ext>
                </a:extLst>
              </a:tr>
              <a:tr h="69482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2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2600" b="1" kern="0" dirty="0">
                          <a:solidFill>
                            <a:srgbClr val="E45983"/>
                          </a:solidFill>
                          <a:effectLst/>
                          <a:latin typeface="+mn-lt"/>
                        </a:rPr>
                        <a:t>4. WHO </a:t>
                      </a:r>
                      <a:r>
                        <a:rPr lang="en-US" sz="2600" b="0" kern="0" dirty="0">
                          <a:effectLst/>
                          <a:latin typeface="+mn-lt"/>
                        </a:rPr>
                        <a:t>is a primary school teacher?</a:t>
                      </a:r>
                      <a:endParaRPr lang="en-US" sz="26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>
                          <a:effectLst/>
                          <a:latin typeface="+mn-lt"/>
                        </a:rPr>
                        <a:t> </a:t>
                      </a:r>
                      <a:endParaRPr lang="en-US" sz="2400" b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 dirty="0">
                          <a:effectLst/>
                          <a:latin typeface="+mn-lt"/>
                        </a:rPr>
                        <a:t> </a:t>
                      </a: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893164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A540339-714A-0890-2B85-DC8AF85A29EC}"/>
              </a:ext>
            </a:extLst>
          </p:cNvPr>
          <p:cNvSpPr txBox="1"/>
          <p:nvPr/>
        </p:nvSpPr>
        <p:spPr>
          <a:xfrm>
            <a:off x="380137" y="105450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930" y="2424922"/>
            <a:ext cx="635993" cy="6359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D8092F-D855-A955-6E93-206A93AFB796}"/>
              </a:ext>
            </a:extLst>
          </p:cNvPr>
          <p:cNvSpPr txBox="1"/>
          <p:nvPr/>
        </p:nvSpPr>
        <p:spPr>
          <a:xfrm>
            <a:off x="402767" y="3203901"/>
            <a:ext cx="810716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Lan:</a:t>
            </a:r>
            <a:r>
              <a:rPr lang="en-US" sz="2600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He goes to bed right after he comes home in the morning when there’s no one at home. My mum’s usually at work then. </a:t>
            </a:r>
            <a:r>
              <a:rPr lang="en-US" sz="2600" b="1" kern="1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She teaches at a primary school</a:t>
            </a:r>
            <a:r>
              <a:rPr lang="en-US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18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F6959-26FE-B1EB-C077-0B16418C5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139905-ABF8-3FCD-8AC7-1E7F4BD5ACB4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22186699-46E2-4482-7C38-4F258C8E28D7}"/>
              </a:ext>
            </a:extLst>
          </p:cNvPr>
          <p:cNvSpPr/>
          <p:nvPr/>
        </p:nvSpPr>
        <p:spPr>
          <a:xfrm>
            <a:off x="380137" y="795674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C017A4-9706-D72B-38D0-D83036362C00}"/>
              </a:ext>
            </a:extLst>
          </p:cNvPr>
          <p:cNvSpPr txBox="1"/>
          <p:nvPr/>
        </p:nvSpPr>
        <p:spPr>
          <a:xfrm>
            <a:off x="402767" y="697243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5CA2D3-5871-CCDC-E9FE-3C3B7F6C512B}"/>
              </a:ext>
            </a:extLst>
          </p:cNvPr>
          <p:cNvSpPr/>
          <p:nvPr/>
        </p:nvSpPr>
        <p:spPr>
          <a:xfrm>
            <a:off x="706062" y="773933"/>
            <a:ext cx="8169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Read the conversation again and put a tick (</a:t>
            </a: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) in the appropriate column. 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B84CA06-C512-31F1-D2B4-DE642DD90F85}"/>
              </a:ext>
            </a:extLst>
          </p:cNvPr>
          <p:cNvGraphicFramePr>
            <a:graphicFrameLocks noGrp="1"/>
          </p:cNvGraphicFramePr>
          <p:nvPr/>
        </p:nvGraphicFramePr>
        <p:xfrm>
          <a:off x="402767" y="1528191"/>
          <a:ext cx="8107160" cy="262350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42886">
                  <a:extLst>
                    <a:ext uri="{9D8B030D-6E8A-4147-A177-3AD203B41FA5}">
                      <a16:colId xmlns:a16="http://schemas.microsoft.com/office/drawing/2014/main" val="4256645192"/>
                    </a:ext>
                  </a:extLst>
                </a:gridCol>
                <a:gridCol w="1254797">
                  <a:extLst>
                    <a:ext uri="{9D8B030D-6E8A-4147-A177-3AD203B41FA5}">
                      <a16:colId xmlns:a16="http://schemas.microsoft.com/office/drawing/2014/main" val="754858145"/>
                    </a:ext>
                  </a:extLst>
                </a:gridCol>
                <a:gridCol w="1174703">
                  <a:extLst>
                    <a:ext uri="{9D8B030D-6E8A-4147-A177-3AD203B41FA5}">
                      <a16:colId xmlns:a16="http://schemas.microsoft.com/office/drawing/2014/main" val="3572190140"/>
                    </a:ext>
                  </a:extLst>
                </a:gridCol>
                <a:gridCol w="1234774">
                  <a:extLst>
                    <a:ext uri="{9D8B030D-6E8A-4147-A177-3AD203B41FA5}">
                      <a16:colId xmlns:a16="http://schemas.microsoft.com/office/drawing/2014/main" val="12018449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Who…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Lan’s dad 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Mark’s dad 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+mn-lt"/>
                        </a:rPr>
                        <a:t>Lan’s mum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467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2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2600" b="1" kern="0" dirty="0">
                          <a:solidFill>
                            <a:srgbClr val="E45983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lang="en-US" sz="2600" b="0" kern="0" dirty="0">
                          <a:effectLst/>
                          <a:latin typeface="+mn-lt"/>
                        </a:rPr>
                        <a:t>is a factory worker?</a:t>
                      </a:r>
                      <a:endParaRPr lang="en-US" sz="26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>
                          <a:effectLst/>
                          <a:latin typeface="+mn-lt"/>
                        </a:rPr>
                        <a:t> </a:t>
                      </a:r>
                      <a:endParaRPr lang="en-US" sz="2400" b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>
                          <a:effectLst/>
                          <a:latin typeface="+mn-lt"/>
                        </a:rPr>
                        <a:t> </a:t>
                      </a:r>
                      <a:endParaRPr lang="en-US" sz="2400" b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8931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2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2600" b="1" kern="0" dirty="0">
                          <a:solidFill>
                            <a:srgbClr val="E45983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lang="en-US" sz="2600" b="0" kern="0" dirty="0">
                          <a:effectLst/>
                          <a:latin typeface="+mn-lt"/>
                        </a:rPr>
                        <a:t>is a bank accountant?</a:t>
                      </a:r>
                      <a:endParaRPr lang="en-US" sz="26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 dirty="0">
                          <a:effectLst/>
                          <a:latin typeface="+mn-lt"/>
                        </a:rPr>
                        <a:t> </a:t>
                      </a: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>
                          <a:effectLst/>
                          <a:latin typeface="+mn-lt"/>
                        </a:rPr>
                        <a:t> </a:t>
                      </a:r>
                      <a:endParaRPr lang="en-US" sz="2400" b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0426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2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2600" b="1" kern="0" dirty="0">
                          <a:solidFill>
                            <a:srgbClr val="E45983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lang="en-US" sz="2600" b="0" kern="0" dirty="0">
                          <a:effectLst/>
                          <a:latin typeface="+mn-lt"/>
                        </a:rPr>
                        <a:t>works in shifts?</a:t>
                      </a:r>
                      <a:endParaRPr lang="en-US" sz="26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 dirty="0">
                          <a:effectLst/>
                          <a:latin typeface="+mn-lt"/>
                        </a:rPr>
                        <a:t> </a:t>
                      </a: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 dirty="0">
                          <a:effectLst/>
                          <a:latin typeface="+mn-lt"/>
                        </a:rPr>
                        <a:t> </a:t>
                      </a: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3282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2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2600" b="1" kern="0" dirty="0">
                          <a:solidFill>
                            <a:srgbClr val="E45983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lang="en-US" sz="2600" b="0" kern="0" dirty="0">
                          <a:effectLst/>
                          <a:latin typeface="+mn-lt"/>
                        </a:rPr>
                        <a:t>is a primary school teacher?</a:t>
                      </a:r>
                      <a:endParaRPr lang="en-US" sz="26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 dirty="0">
                          <a:effectLst/>
                          <a:latin typeface="+mn-lt"/>
                        </a:rPr>
                        <a:t> </a:t>
                      </a: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kern="0" dirty="0">
                          <a:effectLst/>
                          <a:latin typeface="+mn-lt"/>
                        </a:rPr>
                        <a:t> </a:t>
                      </a: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400" b="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229392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256C905-D590-D88D-20CC-D9EA35805CDF}"/>
              </a:ext>
            </a:extLst>
          </p:cNvPr>
          <p:cNvSpPr txBox="1"/>
          <p:nvPr/>
        </p:nvSpPr>
        <p:spPr>
          <a:xfrm>
            <a:off x="380137" y="105450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6E8016-D1BB-1BF3-D046-2A7AA6C256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56" y="2343687"/>
            <a:ext cx="456125" cy="456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BA587-3DE7-E402-2F0D-EF5138F5D7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39" y="2839942"/>
            <a:ext cx="456125" cy="456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4638A3-6294-6686-DB5B-49AA6D32A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56" y="3247690"/>
            <a:ext cx="456125" cy="456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872C3-23AF-6045-1E39-BC32CD2E2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648" y="3703815"/>
            <a:ext cx="456125" cy="4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71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380137" y="81681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02767" y="72476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57092" y="804448"/>
            <a:ext cx="8169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Match the words/ phrases to make phrases mentioned in 1. 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24FDBC3-D19B-3EB2-FD70-14DFFCC446E2}"/>
              </a:ext>
            </a:extLst>
          </p:cNvPr>
          <p:cNvSpPr/>
          <p:nvPr/>
        </p:nvSpPr>
        <p:spPr>
          <a:xfrm>
            <a:off x="757092" y="1640327"/>
            <a:ext cx="2690191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work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FDB1EA-6979-BFBA-9AD2-5783DE6AED9B}"/>
              </a:ext>
            </a:extLst>
          </p:cNvPr>
          <p:cNvSpPr/>
          <p:nvPr/>
        </p:nvSpPr>
        <p:spPr>
          <a:xfrm>
            <a:off x="618680" y="1825857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AEE27DAD-07BD-BCCB-66B9-64B802B0614E}"/>
              </a:ext>
            </a:extLst>
          </p:cNvPr>
          <p:cNvSpPr/>
          <p:nvPr/>
        </p:nvSpPr>
        <p:spPr>
          <a:xfrm>
            <a:off x="757092" y="2453486"/>
            <a:ext cx="2690191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go 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2BDFA7C-03BD-A39A-5473-E88CFEBE2A42}"/>
              </a:ext>
            </a:extLst>
          </p:cNvPr>
          <p:cNvSpPr/>
          <p:nvPr/>
        </p:nvSpPr>
        <p:spPr>
          <a:xfrm>
            <a:off x="618680" y="2639016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D4D3644C-4A94-831C-78B7-3AF6BD67DB37}"/>
              </a:ext>
            </a:extLst>
          </p:cNvPr>
          <p:cNvSpPr/>
          <p:nvPr/>
        </p:nvSpPr>
        <p:spPr>
          <a:xfrm>
            <a:off x="757092" y="3266645"/>
            <a:ext cx="2690191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nine-to-five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C610F7-D187-7972-3D6F-632C2DCEFD3B}"/>
              </a:ext>
            </a:extLst>
          </p:cNvPr>
          <p:cNvSpPr/>
          <p:nvPr/>
        </p:nvSpPr>
        <p:spPr>
          <a:xfrm>
            <a:off x="618680" y="3452175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C070CD9D-3A78-CD94-A203-935996B6956A}"/>
              </a:ext>
            </a:extLst>
          </p:cNvPr>
          <p:cNvSpPr/>
          <p:nvPr/>
        </p:nvSpPr>
        <p:spPr>
          <a:xfrm>
            <a:off x="757092" y="4117518"/>
            <a:ext cx="2690191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night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C176F7-7B33-4FC6-83E1-5AF98C817F67}"/>
              </a:ext>
            </a:extLst>
          </p:cNvPr>
          <p:cNvSpPr/>
          <p:nvPr/>
        </p:nvSpPr>
        <p:spPr>
          <a:xfrm>
            <a:off x="618680" y="4303048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D0024699-86B0-5E4D-1FB0-B45944DAC31C}"/>
              </a:ext>
            </a:extLst>
          </p:cNvPr>
          <p:cNvSpPr/>
          <p:nvPr/>
        </p:nvSpPr>
        <p:spPr>
          <a:xfrm>
            <a:off x="5414497" y="1640327"/>
            <a:ext cx="2943796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business trips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E041EC-7052-6E4B-4C7F-0F45372C2C21}"/>
              </a:ext>
            </a:extLst>
          </p:cNvPr>
          <p:cNvSpPr/>
          <p:nvPr/>
        </p:nvSpPr>
        <p:spPr>
          <a:xfrm>
            <a:off x="5276085" y="1825857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EC832D28-5733-9E53-F46C-454A4551A6A9}"/>
              </a:ext>
            </a:extLst>
          </p:cNvPr>
          <p:cNvSpPr/>
          <p:nvPr/>
        </p:nvSpPr>
        <p:spPr>
          <a:xfrm>
            <a:off x="5414497" y="2453486"/>
            <a:ext cx="2943796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job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938D98-A72D-109E-3563-FB6A43DFA297}"/>
              </a:ext>
            </a:extLst>
          </p:cNvPr>
          <p:cNvSpPr/>
          <p:nvPr/>
        </p:nvSpPr>
        <p:spPr>
          <a:xfrm>
            <a:off x="5276085" y="2639016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B7035DB0-DA84-A5DD-DCDC-C4FF6512C9BE}"/>
              </a:ext>
            </a:extLst>
          </p:cNvPr>
          <p:cNvSpPr/>
          <p:nvPr/>
        </p:nvSpPr>
        <p:spPr>
          <a:xfrm>
            <a:off x="5414497" y="3266645"/>
            <a:ext cx="2943796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shift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4B6AE95-1253-855F-BBBC-4334848F7499}"/>
              </a:ext>
            </a:extLst>
          </p:cNvPr>
          <p:cNvSpPr/>
          <p:nvPr/>
        </p:nvSpPr>
        <p:spPr>
          <a:xfrm>
            <a:off x="5276085" y="3452175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10E6945E-741E-C9A4-36E7-ADFCF084A5D2}"/>
              </a:ext>
            </a:extLst>
          </p:cNvPr>
          <p:cNvSpPr/>
          <p:nvPr/>
        </p:nvSpPr>
        <p:spPr>
          <a:xfrm>
            <a:off x="5414497" y="4117518"/>
            <a:ext cx="2943796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overtime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04E1B2F-F6EC-6135-8D10-BD214D3A82CA}"/>
              </a:ext>
            </a:extLst>
          </p:cNvPr>
          <p:cNvSpPr/>
          <p:nvPr/>
        </p:nvSpPr>
        <p:spPr>
          <a:xfrm>
            <a:off x="5276085" y="4303048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1C666B6-904A-2818-3F4F-B1F97C466A83}"/>
              </a:ext>
            </a:extLst>
          </p:cNvPr>
          <p:cNvCxnSpPr>
            <a:stCxn id="7" idx="3"/>
            <a:endCxn id="25" idx="2"/>
          </p:cNvCxnSpPr>
          <p:nvPr/>
        </p:nvCxnSpPr>
        <p:spPr>
          <a:xfrm>
            <a:off x="3447283" y="1972046"/>
            <a:ext cx="1828802" cy="249002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5895A4D-84A4-C6B4-174A-5C8796C225B5}"/>
              </a:ext>
            </a:extLst>
          </p:cNvPr>
          <p:cNvCxnSpPr>
            <a:cxnSpLocks/>
          </p:cNvCxnSpPr>
          <p:nvPr/>
        </p:nvCxnSpPr>
        <p:spPr>
          <a:xfrm flipV="1">
            <a:off x="3447283" y="1984884"/>
            <a:ext cx="1828802" cy="81315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76AB604-E5D1-2A6F-96F7-4CE0D448B790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3447283" y="2798043"/>
            <a:ext cx="1828802" cy="80032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6AE6699-0F4F-4B58-4E85-7F40CE0C4B24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3447283" y="3611202"/>
            <a:ext cx="1828802" cy="8637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86F3B72-E36E-9773-FFE8-96692FB2B291}"/>
              </a:ext>
            </a:extLst>
          </p:cNvPr>
          <p:cNvSpPr txBox="1"/>
          <p:nvPr/>
        </p:nvSpPr>
        <p:spPr>
          <a:xfrm>
            <a:off x="380137" y="105450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44470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17504" y="579287"/>
            <a:ext cx="8426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Complete the sentences with phrases or clauses in the box based on the conversation in 1.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8CA13-9012-5853-AF01-FE5A2EF851E0}"/>
              </a:ext>
            </a:extLst>
          </p:cNvPr>
          <p:cNvSpPr txBox="1"/>
          <p:nvPr/>
        </p:nvSpPr>
        <p:spPr>
          <a:xfrm>
            <a:off x="-3" y="3388761"/>
            <a:ext cx="9144001" cy="1692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</a:rPr>
              <a:t>1. </a:t>
            </a:r>
            <a:r>
              <a:rPr lang="en-US" sz="2600" dirty="0">
                <a:solidFill>
                  <a:srgbClr val="002060"/>
                </a:solidFill>
              </a:rPr>
              <a:t>In Lan’s opinion, being an accountant is _______. </a:t>
            </a:r>
          </a:p>
          <a:p>
            <a:r>
              <a:rPr lang="en-US" sz="2600" b="1" dirty="0">
                <a:solidFill>
                  <a:srgbClr val="002060"/>
                </a:solidFill>
              </a:rPr>
              <a:t>2. </a:t>
            </a:r>
            <a:r>
              <a:rPr lang="en-US" sz="2600" dirty="0">
                <a:solidFill>
                  <a:srgbClr val="002060"/>
                </a:solidFill>
              </a:rPr>
              <a:t>Mark wants to study computer programming _______. </a:t>
            </a:r>
          </a:p>
          <a:p>
            <a:r>
              <a:rPr lang="en-US" sz="2600" b="1" dirty="0">
                <a:solidFill>
                  <a:srgbClr val="002060"/>
                </a:solidFill>
              </a:rPr>
              <a:t>3. </a:t>
            </a:r>
            <a:r>
              <a:rPr lang="en-US" sz="2600" dirty="0">
                <a:solidFill>
                  <a:srgbClr val="002060"/>
                </a:solidFill>
              </a:rPr>
              <a:t>Lan likes to work with children, _______. </a:t>
            </a:r>
          </a:p>
          <a:p>
            <a:r>
              <a:rPr lang="en-US" sz="2600" b="1" dirty="0">
                <a:solidFill>
                  <a:srgbClr val="002060"/>
                </a:solidFill>
              </a:rPr>
              <a:t>4. </a:t>
            </a:r>
            <a:r>
              <a:rPr lang="en-US" sz="2600" dirty="0">
                <a:solidFill>
                  <a:srgbClr val="002060"/>
                </a:solidFill>
              </a:rPr>
              <a:t>Lan's mum loves her job _______.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C87AF9-E777-6856-7864-8F10AEBF50AB}"/>
              </a:ext>
            </a:extLst>
          </p:cNvPr>
          <p:cNvSpPr/>
          <p:nvPr/>
        </p:nvSpPr>
        <p:spPr>
          <a:xfrm>
            <a:off x="-1" y="1207806"/>
            <a:ext cx="9143999" cy="19389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BDB52D-77A5-9902-F17A-583127AF1966}"/>
              </a:ext>
            </a:extLst>
          </p:cNvPr>
          <p:cNvSpPr txBox="1"/>
          <p:nvPr/>
        </p:nvSpPr>
        <p:spPr>
          <a:xfrm>
            <a:off x="0" y="1277690"/>
            <a:ext cx="91440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a. </a:t>
            </a:r>
            <a:r>
              <a:rPr lang="en-US" sz="2600" dirty="0">
                <a:solidFill>
                  <a:srgbClr val="002060"/>
                </a:solidFill>
              </a:rPr>
              <a:t>because it opens up so many job opportunities 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b. </a:t>
            </a:r>
            <a:r>
              <a:rPr lang="en-US" sz="2600" dirty="0">
                <a:solidFill>
                  <a:srgbClr val="002060"/>
                </a:solidFill>
              </a:rPr>
              <a:t>so she wants to become a primary school teacher like her mum 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c. </a:t>
            </a:r>
            <a:r>
              <a:rPr lang="en-US" sz="2600" dirty="0">
                <a:solidFill>
                  <a:srgbClr val="002060"/>
                </a:solidFill>
              </a:rPr>
              <a:t>a difficult job 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d. </a:t>
            </a:r>
            <a:r>
              <a:rPr lang="en-US" sz="2600" dirty="0">
                <a:solidFill>
                  <a:srgbClr val="002060"/>
                </a:solidFill>
              </a:rPr>
              <a:t>though teaching can be tiring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5B01264-7467-DC40-DA18-036F6C64A2D6}"/>
              </a:ext>
            </a:extLst>
          </p:cNvPr>
          <p:cNvSpPr/>
          <p:nvPr/>
        </p:nvSpPr>
        <p:spPr>
          <a:xfrm>
            <a:off x="5883147" y="3439106"/>
            <a:ext cx="764381" cy="339864"/>
          </a:xfrm>
          <a:prstGeom prst="roundRect">
            <a:avLst/>
          </a:prstGeom>
          <a:solidFill>
            <a:schemeClr val="bg1"/>
          </a:solidFill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24EB5B-959E-3379-A53B-0440360C02E7}"/>
              </a:ext>
            </a:extLst>
          </p:cNvPr>
          <p:cNvSpPr/>
          <p:nvPr/>
        </p:nvSpPr>
        <p:spPr>
          <a:xfrm>
            <a:off x="6647528" y="3823826"/>
            <a:ext cx="764381" cy="339864"/>
          </a:xfrm>
          <a:prstGeom prst="roundRect">
            <a:avLst/>
          </a:prstGeom>
          <a:solidFill>
            <a:schemeClr val="bg1"/>
          </a:solidFill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F539174-B35B-77DD-4418-ED013577C1BD}"/>
              </a:ext>
            </a:extLst>
          </p:cNvPr>
          <p:cNvSpPr/>
          <p:nvPr/>
        </p:nvSpPr>
        <p:spPr>
          <a:xfrm>
            <a:off x="4870025" y="4231506"/>
            <a:ext cx="764381" cy="339864"/>
          </a:xfrm>
          <a:prstGeom prst="roundRect">
            <a:avLst/>
          </a:prstGeom>
          <a:solidFill>
            <a:schemeClr val="bg1"/>
          </a:solidFill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BC81F75-CE9F-0A88-2255-BE4CF70B63C6}"/>
              </a:ext>
            </a:extLst>
          </p:cNvPr>
          <p:cNvSpPr/>
          <p:nvPr/>
        </p:nvSpPr>
        <p:spPr>
          <a:xfrm>
            <a:off x="3891785" y="4626822"/>
            <a:ext cx="764381" cy="339864"/>
          </a:xfrm>
          <a:prstGeom prst="roundRect">
            <a:avLst/>
          </a:prstGeom>
          <a:solidFill>
            <a:schemeClr val="bg1"/>
          </a:solidFill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325950" y="738797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348580" y="646743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264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3434E-E7CF-072B-5787-DDC60C3C1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FA8171-9D37-693C-8B20-B348149C80BA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B8D33-9907-9467-643D-361CE9F017A8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B74981-D9E3-F8DF-3164-5F6D592EEEC8}"/>
              </a:ext>
            </a:extLst>
          </p:cNvPr>
          <p:cNvSpPr/>
          <p:nvPr/>
        </p:nvSpPr>
        <p:spPr>
          <a:xfrm>
            <a:off x="702905" y="670427"/>
            <a:ext cx="8169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Complete the sentences with phrases or clauses in the box based on the conversation in 1.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ABA092-896E-43A7-AB3A-1DD0D4F4FE8C}"/>
              </a:ext>
            </a:extLst>
          </p:cNvPr>
          <p:cNvSpPr/>
          <p:nvPr/>
        </p:nvSpPr>
        <p:spPr>
          <a:xfrm>
            <a:off x="0" y="1322523"/>
            <a:ext cx="9143999" cy="38209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9F9864-7C3D-DC9B-3DA3-35DEDE44E59A}"/>
              </a:ext>
            </a:extLst>
          </p:cNvPr>
          <p:cNvSpPr txBox="1"/>
          <p:nvPr/>
        </p:nvSpPr>
        <p:spPr>
          <a:xfrm>
            <a:off x="215519" y="1555884"/>
            <a:ext cx="892848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1c. </a:t>
            </a:r>
            <a:r>
              <a:rPr lang="en-US" sz="2600" dirty="0"/>
              <a:t>Mark wants to study computer programming </a:t>
            </a:r>
            <a:r>
              <a:rPr lang="en-US" sz="2600" u="sng" dirty="0">
                <a:solidFill>
                  <a:srgbClr val="FF0000"/>
                </a:solidFill>
              </a:rPr>
              <a:t>because</a:t>
            </a:r>
            <a:r>
              <a:rPr lang="en-US" sz="2600" dirty="0">
                <a:solidFill>
                  <a:srgbClr val="0070C0"/>
                </a:solidFill>
              </a:rPr>
              <a:t> it opens up so many job opportunities</a:t>
            </a:r>
            <a:endParaRPr lang="en-US" sz="26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en-US" sz="2600" b="1" dirty="0">
                <a:solidFill>
                  <a:srgbClr val="FF0000"/>
                </a:solidFill>
              </a:rPr>
              <a:t>2a. </a:t>
            </a:r>
            <a:r>
              <a:rPr lang="en-US" sz="2600" dirty="0"/>
              <a:t>Lan likes to work with children, </a:t>
            </a:r>
            <a:r>
              <a:rPr lang="en-US" sz="2600" u="sng" dirty="0">
                <a:solidFill>
                  <a:srgbClr val="FF0000"/>
                </a:solidFill>
              </a:rPr>
              <a:t>so</a:t>
            </a:r>
            <a:r>
              <a:rPr lang="en-US" sz="2600" dirty="0">
                <a:solidFill>
                  <a:srgbClr val="0070C0"/>
                </a:solidFill>
              </a:rPr>
              <a:t> she wants to become a primary school teacher like her mum</a:t>
            </a:r>
            <a:endParaRPr lang="en-US" sz="2600" dirty="0">
              <a:solidFill>
                <a:srgbClr val="FF0000"/>
              </a:solidFill>
            </a:endParaRPr>
          </a:p>
          <a:p>
            <a:r>
              <a:rPr lang="en-US" sz="2600" b="1" dirty="0">
                <a:solidFill>
                  <a:srgbClr val="FF0000"/>
                </a:solidFill>
              </a:rPr>
              <a:t>3b. </a:t>
            </a:r>
            <a:r>
              <a:rPr lang="en-US" sz="2600" dirty="0"/>
              <a:t>In Lan’s opinion, being an accountant is </a:t>
            </a:r>
            <a:r>
              <a:rPr lang="en-US" sz="2600" dirty="0">
                <a:solidFill>
                  <a:srgbClr val="0070C0"/>
                </a:solidFill>
              </a:rPr>
              <a:t>a difficult job</a:t>
            </a:r>
          </a:p>
          <a:p>
            <a:r>
              <a:rPr lang="en-US" sz="2400" b="1" dirty="0">
                <a:solidFill>
                  <a:srgbClr val="E45983"/>
                </a:solidFill>
                <a:cs typeface="Arial" panose="020B0604020202020204" pitchFamily="34" charset="0"/>
              </a:rPr>
              <a:t>         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4d. </a:t>
            </a:r>
            <a:r>
              <a:rPr lang="en-US" sz="2600" dirty="0"/>
              <a:t>Lan's mum loves her job </a:t>
            </a:r>
            <a:r>
              <a:rPr lang="en-US" sz="2600" u="sng" dirty="0">
                <a:solidFill>
                  <a:srgbClr val="FF0000"/>
                </a:solidFill>
              </a:rPr>
              <a:t>though</a:t>
            </a:r>
            <a:r>
              <a:rPr lang="en-US" sz="2600" dirty="0">
                <a:solidFill>
                  <a:srgbClr val="0070C0"/>
                </a:solidFill>
              </a:rPr>
              <a:t> teaching can be tiring</a:t>
            </a:r>
          </a:p>
          <a:p>
            <a:r>
              <a:rPr lang="en-US" sz="2400" b="1" dirty="0">
                <a:solidFill>
                  <a:srgbClr val="E45983"/>
                </a:solidFill>
                <a:cs typeface="Arial" panose="020B0604020202020204" pitchFamily="34" charset="0"/>
              </a:rPr>
              <a:t>                   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968F3157-A05A-01E0-C425-834F22F964E9}"/>
              </a:ext>
            </a:extLst>
          </p:cNvPr>
          <p:cNvSpPr/>
          <p:nvPr/>
        </p:nvSpPr>
        <p:spPr>
          <a:xfrm>
            <a:off x="325950" y="738797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8F8B7C-E333-9842-3FA1-5C83BD6C7727}"/>
              </a:ext>
            </a:extLst>
          </p:cNvPr>
          <p:cNvSpPr txBox="1"/>
          <p:nvPr/>
        </p:nvSpPr>
        <p:spPr>
          <a:xfrm>
            <a:off x="348580" y="646743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B73A57D7-780D-0440-19F0-1CF4327EF134}"/>
              </a:ext>
            </a:extLst>
          </p:cNvPr>
          <p:cNvSpPr/>
          <p:nvPr/>
        </p:nvSpPr>
        <p:spPr>
          <a:xfrm>
            <a:off x="5914746" y="2030409"/>
            <a:ext cx="2702311" cy="397700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</a:rPr>
              <a:t>Complex sentence</a:t>
            </a: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FBF5555E-4077-1370-3EA1-8E53D258431F}"/>
              </a:ext>
            </a:extLst>
          </p:cNvPr>
          <p:cNvSpPr/>
          <p:nvPr/>
        </p:nvSpPr>
        <p:spPr>
          <a:xfrm>
            <a:off x="834238" y="4342191"/>
            <a:ext cx="2784616" cy="397700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Complex sentence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818DA5E2-5110-9803-05D2-F7076908CF29}"/>
              </a:ext>
            </a:extLst>
          </p:cNvPr>
          <p:cNvSpPr/>
          <p:nvPr/>
        </p:nvSpPr>
        <p:spPr>
          <a:xfrm>
            <a:off x="803240" y="3606601"/>
            <a:ext cx="2520800" cy="397700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simple sentence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E6E66E31-4510-2F49-C4AE-2B9E51D3441C}"/>
              </a:ext>
            </a:extLst>
          </p:cNvPr>
          <p:cNvSpPr/>
          <p:nvPr/>
        </p:nvSpPr>
        <p:spPr>
          <a:xfrm>
            <a:off x="5295164" y="2804788"/>
            <a:ext cx="2934435" cy="397700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</a:rPr>
              <a:t>compound sentence</a:t>
            </a:r>
          </a:p>
        </p:txBody>
      </p:sp>
    </p:spTree>
    <p:extLst>
      <p:ext uri="{BB962C8B-B14F-4D97-AF65-F5344CB8AC3E}">
        <p14:creationId xmlns:p14="http://schemas.microsoft.com/office/powerpoint/2010/main" val="34628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12BAFA-79C6-A939-5E91-2920CC6D010A}"/>
              </a:ext>
            </a:extLst>
          </p:cNvPr>
          <p:cNvSpPr/>
          <p:nvPr/>
        </p:nvSpPr>
        <p:spPr>
          <a:xfrm>
            <a:off x="0" y="-54626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DA035C-F9C2-FD74-903C-88A7382C1402}"/>
              </a:ext>
            </a:extLst>
          </p:cNvPr>
          <p:cNvSpPr txBox="1"/>
          <p:nvPr/>
        </p:nvSpPr>
        <p:spPr>
          <a:xfrm>
            <a:off x="364639" y="61968"/>
            <a:ext cx="42693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PRODUCTION: game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52C9EE-FA5E-E20B-05DC-253A817D6858}"/>
              </a:ext>
            </a:extLst>
          </p:cNvPr>
          <p:cNvSpPr/>
          <p:nvPr/>
        </p:nvSpPr>
        <p:spPr>
          <a:xfrm>
            <a:off x="100010" y="2687068"/>
            <a:ext cx="4371976" cy="22801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schemeClr val="tx1"/>
                </a:solidFill>
              </a:rPr>
              <a:t>Instructions: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There are 5 questions. Choose the most suitable answer by selecting A, B, or C. When you give a correct answer, you will score a goal.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AF18B8-683A-287C-00AB-EDCECB246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1988" y="699272"/>
            <a:ext cx="4212417" cy="2723262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DEBCB7C-3888-B709-3BEA-C9F481291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50" y="3898269"/>
            <a:ext cx="605198" cy="601204"/>
          </a:xfrm>
          <a:prstGeom prst="rect">
            <a:avLst/>
          </a:prstGeom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EAB253D9-413C-260C-F81D-A44D4458EB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95" y="1844446"/>
            <a:ext cx="1671401" cy="16852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B277B7-E485-EFAA-6720-41353B576207}"/>
              </a:ext>
            </a:extLst>
          </p:cNvPr>
          <p:cNvSpPr txBox="1"/>
          <p:nvPr/>
        </p:nvSpPr>
        <p:spPr>
          <a:xfrm>
            <a:off x="254693" y="1080895"/>
            <a:ext cx="3907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Haettenschweiler" panose="020B0706040902060204" pitchFamily="34" charset="0"/>
              </a:rPr>
              <a:t>BE A FOOTBALLER</a:t>
            </a:r>
          </a:p>
        </p:txBody>
      </p:sp>
    </p:spTree>
    <p:extLst>
      <p:ext uri="{BB962C8B-B14F-4D97-AF65-F5344CB8AC3E}">
        <p14:creationId xmlns:p14="http://schemas.microsoft.com/office/powerpoint/2010/main" val="355866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0.07778 L 0.1092 -0.3993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4571999" y="282640"/>
            <a:ext cx="4353175" cy="191786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35">
              <a:defRPr/>
            </a:pPr>
            <a:endParaRPr lang="en-US" sz="21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25" y="592116"/>
            <a:ext cx="4212417" cy="2723262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9" y="1630134"/>
            <a:ext cx="1671401" cy="1685244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4873267" y="3072271"/>
            <a:ext cx="3404962" cy="5748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700" dirty="0">
                <a:solidFill>
                  <a:schemeClr val="tx1"/>
                </a:solidFill>
                <a:cs typeface="Times New Roman" panose="02020603050405020304" pitchFamily="18" charset="0"/>
              </a:rPr>
              <a:t>B. night shift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4873267" y="2344470"/>
            <a:ext cx="3413040" cy="59852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700" dirty="0">
                <a:solidFill>
                  <a:schemeClr val="tx1"/>
                </a:solidFill>
                <a:cs typeface="Times New Roman" panose="02020603050405020304" pitchFamily="18" charset="0"/>
              </a:rPr>
              <a:t>A. nine-to-five job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87" y="3791113"/>
            <a:ext cx="605198" cy="6012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4669952" y="384626"/>
            <a:ext cx="41795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8FB4"/>
              </a:buClr>
            </a:pPr>
            <a:r>
              <a:rPr lang="en-US" sz="2800" b="1" i="0" dirty="0">
                <a:solidFill>
                  <a:srgbClr val="E45983"/>
                </a:solidFill>
                <a:effectLst/>
              </a:rPr>
              <a:t>1.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I have a ______, so I typically work from 9 a.m. to 5 p.m. Monday through Friday.</a:t>
            </a:r>
            <a:endParaRPr lang="en-US" sz="2800" i="1" dirty="0">
              <a:cs typeface="Times New Roman" panose="02020603050405020304" pitchFamily="18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4881345" y="3791113"/>
            <a:ext cx="3404962" cy="5641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700" dirty="0">
                <a:solidFill>
                  <a:schemeClr val="tx1"/>
                </a:solidFill>
                <a:cs typeface="Times New Roman" panose="02020603050405020304" pitchFamily="18" charset="0"/>
              </a:rPr>
              <a:t>C. business trip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</p:spTree>
    <p:extLst>
      <p:ext uri="{BB962C8B-B14F-4D97-AF65-F5344CB8AC3E}">
        <p14:creationId xmlns:p14="http://schemas.microsoft.com/office/powerpoint/2010/main" val="332034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4581333" y="322674"/>
            <a:ext cx="4129174" cy="196504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35">
              <a:defRPr/>
            </a:pPr>
            <a:endParaRPr lang="en-US" sz="21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25" y="592116"/>
            <a:ext cx="4212417" cy="2723262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9" y="1630134"/>
            <a:ext cx="1671401" cy="1685244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5808171" y="2436874"/>
            <a:ext cx="1290855" cy="52507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700" dirty="0">
                <a:solidFill>
                  <a:schemeClr val="tx1"/>
                </a:solidFill>
                <a:cs typeface="Times New Roman" panose="02020603050405020304" pitchFamily="18" charset="0"/>
              </a:rPr>
              <a:t>A. so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5805109" y="3111102"/>
            <a:ext cx="1293917" cy="5500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700" dirty="0">
                <a:solidFill>
                  <a:schemeClr val="tx1"/>
                </a:solidFill>
                <a:cs typeface="Times New Roman" panose="02020603050405020304" pitchFamily="18" charset="0"/>
              </a:rPr>
              <a:t>B. but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87" y="3791113"/>
            <a:ext cx="605198" cy="6012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4701473" y="471833"/>
            <a:ext cx="40835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8FB4"/>
              </a:buClr>
            </a:pPr>
            <a:r>
              <a:rPr lang="en-US" sz="2800" b="1" i="0" dirty="0">
                <a:solidFill>
                  <a:srgbClr val="E45983"/>
                </a:solidFill>
                <a:effectLst/>
              </a:rPr>
              <a:t>2.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My mum used to be a teacher, ____ she gave up her job to look after me and my brother. </a:t>
            </a:r>
            <a:endParaRPr lang="en-US" sz="2800" i="1" dirty="0">
              <a:cs typeface="Times New Roman" panose="02020603050405020304" pitchFamily="18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5808171" y="3785330"/>
            <a:ext cx="1290855" cy="5750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700" dirty="0">
                <a:solidFill>
                  <a:schemeClr val="tx1"/>
                </a:solidFill>
                <a:cs typeface="Times New Roman" panose="02020603050405020304" pitchFamily="18" charset="0"/>
              </a:rPr>
              <a:t>C. for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</p:spTree>
    <p:extLst>
      <p:ext uri="{BB962C8B-B14F-4D97-AF65-F5344CB8AC3E}">
        <p14:creationId xmlns:p14="http://schemas.microsoft.com/office/powerpoint/2010/main" val="209851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4581333" y="322674"/>
            <a:ext cx="3849548" cy="205312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35">
              <a:defRPr/>
            </a:pPr>
            <a:endParaRPr lang="en-US" sz="21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25" y="592116"/>
            <a:ext cx="4212417" cy="2723262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9" y="1630134"/>
            <a:ext cx="1671401" cy="1685244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4882650" y="3146258"/>
            <a:ext cx="3404962" cy="55067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700" dirty="0">
                <a:solidFill>
                  <a:schemeClr val="tx1"/>
                </a:solidFill>
                <a:cs typeface="Times New Roman" panose="02020603050405020304" pitchFamily="18" charset="0"/>
              </a:rPr>
              <a:t>B. a primary teacher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4882650" y="3811885"/>
            <a:ext cx="3413040" cy="6012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700" dirty="0">
                <a:solidFill>
                  <a:schemeClr val="tx1"/>
                </a:solidFill>
                <a:cs typeface="Times New Roman" panose="02020603050405020304" pitchFamily="18" charset="0"/>
              </a:rPr>
              <a:t>C. an accountant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87" y="3791113"/>
            <a:ext cx="605198" cy="6012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4772105" y="447350"/>
            <a:ext cx="36092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8FB4"/>
              </a:buClr>
            </a:pPr>
            <a:r>
              <a:rPr lang="en-US" sz="2800" b="1" i="0" dirty="0">
                <a:solidFill>
                  <a:srgbClr val="E45983"/>
                </a:solidFill>
                <a:effectLst/>
              </a:rPr>
              <a:t>3.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He has a nine-to-five job. He works with numbers. He is ________ at a bank.</a:t>
            </a:r>
            <a:endParaRPr lang="en-US" sz="2800" i="1" dirty="0">
              <a:cs typeface="Times New Roman" panose="02020603050405020304" pitchFamily="18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4882650" y="2472756"/>
            <a:ext cx="3404962" cy="5585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700" dirty="0">
                <a:solidFill>
                  <a:schemeClr val="tx1"/>
                </a:solidFill>
                <a:cs typeface="Times New Roman" panose="02020603050405020304" pitchFamily="18" charset="0"/>
              </a:rPr>
              <a:t>A. a factory worker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</p:spTree>
    <p:extLst>
      <p:ext uri="{BB962C8B-B14F-4D97-AF65-F5344CB8AC3E}">
        <p14:creationId xmlns:p14="http://schemas.microsoft.com/office/powerpoint/2010/main" val="391473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4581333" y="322674"/>
            <a:ext cx="4102080" cy="129964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35">
              <a:defRPr/>
            </a:pPr>
            <a:endParaRPr lang="en-US" sz="21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25" y="592116"/>
            <a:ext cx="4212417" cy="2723262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9" y="1630134"/>
            <a:ext cx="1671401" cy="1685244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4581333" y="1732758"/>
            <a:ext cx="4477426" cy="6289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schemeClr val="tx1"/>
                </a:solidFill>
              </a:rPr>
              <a:t>it brings me joy and fulfillment.</a:t>
            </a:r>
            <a:endParaRPr lang="en-US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4581333" y="2529554"/>
            <a:ext cx="4477426" cy="10350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schemeClr val="tx1"/>
                </a:solidFill>
              </a:rPr>
              <a:t>my current nine-to-five job in an office doesn't allow me to do that.</a:t>
            </a:r>
            <a:endParaRPr lang="en-US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87" y="3791113"/>
            <a:ext cx="605198" cy="6012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4701474" y="459010"/>
            <a:ext cx="3825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8FB4"/>
              </a:buClr>
            </a:pPr>
            <a:r>
              <a:rPr lang="en-US" sz="2800" b="1" i="0" dirty="0">
                <a:solidFill>
                  <a:srgbClr val="E45983"/>
                </a:solidFill>
                <a:effectLst/>
              </a:rPr>
              <a:t>4.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I love working with children, though ______.</a:t>
            </a:r>
            <a:endParaRPr lang="en-US" sz="2800" i="1" dirty="0">
              <a:cs typeface="Times New Roman" panose="02020603050405020304" pitchFamily="18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4571998" y="3675517"/>
            <a:ext cx="4477426" cy="78582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C. I decided to pursue a career in education.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</p:spTree>
    <p:extLst>
      <p:ext uri="{BB962C8B-B14F-4D97-AF65-F5344CB8AC3E}">
        <p14:creationId xmlns:p14="http://schemas.microsoft.com/office/powerpoint/2010/main" val="56724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5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The world of work</a:t>
            </a:r>
            <a:endParaRPr lang="en-US" sz="44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GETTING STARTED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66725" y="3269170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Our parents’ jobs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4527145" y="227848"/>
            <a:ext cx="4359467" cy="195316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35">
              <a:defRPr/>
            </a:pPr>
            <a:endParaRPr lang="en-US" sz="21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25" y="592116"/>
            <a:ext cx="4212417" cy="2723262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9" y="1630134"/>
            <a:ext cx="1671401" cy="1685244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4753867" y="2277240"/>
            <a:ext cx="3887912" cy="6852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schemeClr val="tx1"/>
                </a:solidFill>
              </a:rPr>
              <a:t>engineer</a:t>
            </a:r>
            <a:endParaRPr lang="en-US" sz="28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4764394" y="3058713"/>
            <a:ext cx="3884968" cy="6852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chemeClr val="tx1"/>
                </a:solidFill>
              </a:rPr>
              <a:t>accountant</a:t>
            </a:r>
            <a:endParaRPr lang="en-US" sz="28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87" y="3791113"/>
            <a:ext cx="605198" cy="6012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4628559" y="310930"/>
            <a:ext cx="41835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8FB4"/>
              </a:buClr>
            </a:pPr>
            <a:r>
              <a:rPr lang="en-US" sz="2800" b="1" i="0" dirty="0">
                <a:solidFill>
                  <a:srgbClr val="E45983"/>
                </a:solidFill>
                <a:effectLst/>
              </a:rPr>
              <a:t>5. </a:t>
            </a:r>
            <a:r>
              <a:rPr lang="en-US" sz="2800" dirty="0"/>
              <a:t>An __________ is responsible for preparing financial reports and managing budgets.</a:t>
            </a:r>
            <a:endParaRPr lang="en-US" sz="2800" i="1" dirty="0">
              <a:cs typeface="Times New Roman" panose="02020603050405020304" pitchFamily="18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4785431" y="3840186"/>
            <a:ext cx="3869802" cy="6852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C. teacher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</p:spTree>
    <p:extLst>
      <p:ext uri="{BB962C8B-B14F-4D97-AF65-F5344CB8AC3E}">
        <p14:creationId xmlns:p14="http://schemas.microsoft.com/office/powerpoint/2010/main" val="299280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5C239-9F1C-9BD3-C313-922CACC91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38F8FB85-6E30-35AF-42A9-6CF87CE0CDB0}"/>
              </a:ext>
            </a:extLst>
          </p:cNvPr>
          <p:cNvSpPr txBox="1">
            <a:spLocks/>
          </p:cNvSpPr>
          <p:nvPr/>
        </p:nvSpPr>
        <p:spPr>
          <a:xfrm>
            <a:off x="4527145" y="227848"/>
            <a:ext cx="4359467" cy="195316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35">
              <a:defRPr/>
            </a:pPr>
            <a:endParaRPr lang="en-US" sz="21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304A54-45DD-6189-ACFB-55D121DDC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25" y="592116"/>
            <a:ext cx="4212417" cy="2723262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71641273-5797-0B38-5541-A8A1B97509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9" y="1630134"/>
            <a:ext cx="1671401" cy="1685244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53B18F93-1335-748F-4204-C50B9CAE605C}"/>
              </a:ext>
            </a:extLst>
          </p:cNvPr>
          <p:cNvSpPr/>
          <p:nvPr/>
        </p:nvSpPr>
        <p:spPr>
          <a:xfrm>
            <a:off x="4776376" y="2299555"/>
            <a:ext cx="3887912" cy="59862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700" dirty="0">
                <a:solidFill>
                  <a:schemeClr val="tx1"/>
                </a:solidFill>
                <a:cs typeface="Times New Roman" panose="02020603050405020304" pitchFamily="18" charset="0"/>
              </a:rPr>
              <a:t>A. staying at the office 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4827139A-0D85-9AE2-63B7-1F1CADD4E296}"/>
              </a:ext>
            </a:extLst>
          </p:cNvPr>
          <p:cNvSpPr/>
          <p:nvPr/>
        </p:nvSpPr>
        <p:spPr>
          <a:xfrm>
            <a:off x="4771977" y="3026560"/>
            <a:ext cx="3884968" cy="59862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700" dirty="0">
                <a:solidFill>
                  <a:schemeClr val="tx1"/>
                </a:solidFill>
                <a:cs typeface="Times New Roman" panose="02020603050405020304" pitchFamily="18" charset="0"/>
              </a:rPr>
              <a:t>B. going on a business trip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A8BB52AE-B080-5E48-2A22-4D6FC63E16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87" y="3791113"/>
            <a:ext cx="605198" cy="6012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D0B4F6-96FF-B9EC-0224-5D71FAD003E8}"/>
              </a:ext>
            </a:extLst>
          </p:cNvPr>
          <p:cNvSpPr txBox="1"/>
          <p:nvPr/>
        </p:nvSpPr>
        <p:spPr>
          <a:xfrm>
            <a:off x="4628559" y="310930"/>
            <a:ext cx="41835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8FB4"/>
              </a:buClr>
            </a:pPr>
            <a:r>
              <a:rPr lang="en-US" sz="2800" b="1" i="0" dirty="0">
                <a:solidFill>
                  <a:srgbClr val="E45983"/>
                </a:solidFill>
                <a:effectLst/>
              </a:rPr>
              <a:t>5. </a:t>
            </a:r>
            <a:r>
              <a:rPr lang="en-US" sz="2800" b="0" i="0" dirty="0">
                <a:effectLst/>
              </a:rPr>
              <a:t>I will be _____ next week to meet with potential clients and expand our market presence.</a:t>
            </a:r>
            <a:endParaRPr lang="en-US" sz="2800" i="1" dirty="0">
              <a:cs typeface="Times New Roman" panose="02020603050405020304" pitchFamily="18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8E109CC5-D85D-FFEA-35C2-C214FA0E06DC}"/>
              </a:ext>
            </a:extLst>
          </p:cNvPr>
          <p:cNvSpPr/>
          <p:nvPr/>
        </p:nvSpPr>
        <p:spPr>
          <a:xfrm>
            <a:off x="4771977" y="3753566"/>
            <a:ext cx="3869802" cy="59862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r>
              <a:rPr lang="en-US" sz="2700" dirty="0">
                <a:solidFill>
                  <a:schemeClr val="tx1"/>
                </a:solidFill>
                <a:cs typeface="Times New Roman" panose="02020603050405020304" pitchFamily="18" charset="0"/>
              </a:rPr>
              <a:t>C. on the night shift  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C6B2930-53BF-0E09-55EE-5F7D35D9D460}"/>
              </a:ext>
            </a:extLst>
          </p:cNvPr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</p:spTree>
    <p:extLst>
      <p:ext uri="{BB962C8B-B14F-4D97-AF65-F5344CB8AC3E}">
        <p14:creationId xmlns:p14="http://schemas.microsoft.com/office/powerpoint/2010/main" val="119235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15754" y="834622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384" y="762887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2709" y="789317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489357" y="1316885"/>
            <a:ext cx="8165286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7" y="61968"/>
            <a:ext cx="37177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97DE6-CD49-1563-950E-49BE0887E967}"/>
              </a:ext>
            </a:extLst>
          </p:cNvPr>
          <p:cNvSpPr txBox="1"/>
          <p:nvPr/>
        </p:nvSpPr>
        <p:spPr>
          <a:xfrm>
            <a:off x="540330" y="1941321"/>
            <a:ext cx="8165286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words and phrases related to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D222EB-A448-1AE6-FACF-EF7B73D252DF}"/>
              </a:ext>
            </a:extLst>
          </p:cNvPr>
          <p:cNvSpPr txBox="1"/>
          <p:nvPr/>
        </p:nvSpPr>
        <p:spPr>
          <a:xfrm>
            <a:off x="604231" y="2497325"/>
            <a:ext cx="8165286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Reading for specific information</a:t>
            </a:r>
            <a:endParaRPr lang="en-US" sz="2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17F1A5-34CF-5B32-96C8-60D5EE99A4DE}"/>
              </a:ext>
            </a:extLst>
          </p:cNvPr>
          <p:cNvSpPr txBox="1"/>
          <p:nvPr/>
        </p:nvSpPr>
        <p:spPr>
          <a:xfrm>
            <a:off x="604231" y="3121761"/>
            <a:ext cx="8165286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Simple, compound, and complex sentences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15754" y="834622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384" y="762887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792709" y="789317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415754" y="1584984"/>
            <a:ext cx="8165286" cy="183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rgbClr val="7030A0"/>
                </a:solidFill>
                <a:cs typeface="Arial" panose="020B0604020202020204" pitchFamily="34" charset="0"/>
              </a:rPr>
              <a:t>Learn by heart vocabulary</a:t>
            </a:r>
          </a:p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rgbClr val="7030A0"/>
                </a:solidFill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rgbClr val="7030A0"/>
                </a:solidFill>
                <a:cs typeface="Arial" panose="020B0604020202020204" pitchFamily="34" charset="0"/>
              </a:rPr>
              <a:t>Prepare materials for the next lesson.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7" y="61968"/>
            <a:ext cx="37177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2799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Káº¿t quáº£ hÃ¬nh áº£nh cho nen ppt don gian homework">
            <a:extLst>
              <a:ext uri="{FF2B5EF4-FFF2-40B4-BE49-F238E27FC236}">
                <a16:creationId xmlns:a16="http://schemas.microsoft.com/office/drawing/2014/main" id="{EF5FDDA5-71C0-0A7E-AF14-0ADD97DB1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572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9E59C1-DB2C-5A51-0C47-FD93A43DF520}"/>
              </a:ext>
            </a:extLst>
          </p:cNvPr>
          <p:cNvSpPr/>
          <p:nvPr/>
        </p:nvSpPr>
        <p:spPr>
          <a:xfrm>
            <a:off x="1292104" y="857238"/>
            <a:ext cx="664066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THANK YOU VERY MUCH </a:t>
            </a:r>
          </a:p>
          <a:p>
            <a:pPr algn="ctr">
              <a:defRPr/>
            </a:pP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FOR YOUR ATTENTION</a:t>
            </a:r>
          </a:p>
        </p:txBody>
      </p:sp>
      <p:grpSp>
        <p:nvGrpSpPr>
          <p:cNvPr id="41988" name="Group 20">
            <a:extLst>
              <a:ext uri="{FF2B5EF4-FFF2-40B4-BE49-F238E27FC236}">
                <a16:creationId xmlns:a16="http://schemas.microsoft.com/office/drawing/2014/main" id="{D4FFE656-8C5B-6249-AFB9-FB5B80EB5787}"/>
              </a:ext>
            </a:extLst>
          </p:cNvPr>
          <p:cNvGrpSpPr>
            <a:grpSpLocks/>
          </p:cNvGrpSpPr>
          <p:nvPr/>
        </p:nvGrpSpPr>
        <p:grpSpPr bwMode="auto">
          <a:xfrm>
            <a:off x="3707606" y="2970610"/>
            <a:ext cx="2376488" cy="1833563"/>
            <a:chOff x="-216" y="3820"/>
            <a:chExt cx="648" cy="281"/>
          </a:xfrm>
        </p:grpSpPr>
        <p:pic>
          <p:nvPicPr>
            <p:cNvPr id="41989" name="Picture 21" descr="97">
              <a:extLst>
                <a:ext uri="{FF2B5EF4-FFF2-40B4-BE49-F238E27FC236}">
                  <a16:creationId xmlns:a16="http://schemas.microsoft.com/office/drawing/2014/main" id="{C5D08AC3-7288-10A8-9505-E697BC5D4D2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0" name="Picture 22" descr="97">
              <a:extLst>
                <a:ext uri="{FF2B5EF4-FFF2-40B4-BE49-F238E27FC236}">
                  <a16:creationId xmlns:a16="http://schemas.microsoft.com/office/drawing/2014/main" id="{980728E1-0AA7-D437-0065-624864ACA7F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1" name="Picture 23" descr="97">
              <a:extLst>
                <a:ext uri="{FF2B5EF4-FFF2-40B4-BE49-F238E27FC236}">
                  <a16:creationId xmlns:a16="http://schemas.microsoft.com/office/drawing/2014/main" id="{29E5921E-D532-C981-1B04-BFDB7DC92BB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565320" y="877315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86493" y="1495199"/>
            <a:ext cx="1463050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PRESENTATION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65319" y="2567595"/>
            <a:ext cx="1412825" cy="48930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PRACTICE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4121393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Playing game: guess: Who am I?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70" y="1478747"/>
            <a:ext cx="4121394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Vocabulary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70" y="2096632"/>
            <a:ext cx="4121394" cy="1474580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1: Listen and read. 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2: Read the conversation again and put a tick (</a:t>
            </a:r>
            <a:r>
              <a:rPr lang="en-US" sz="1350" dirty="0">
                <a:solidFill>
                  <a:schemeClr val="tx1"/>
                </a:solidFill>
                <a:sym typeface="Wingdings" panose="05000000000000000000" pitchFamily="2" charset="2"/>
              </a:rPr>
              <a:t>) in the appropriate column. </a:t>
            </a:r>
            <a:endParaRPr lang="en-US" sz="1350" dirty="0">
              <a:solidFill>
                <a:schemeClr val="tx1"/>
              </a:solidFill>
            </a:endParaRP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3: Match the words/ phrases to make phrases mentioned in 1. 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4: Complete the sentences with phrases or clauses in the box based on the conversation in 1. 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1978145" y="1123091"/>
            <a:ext cx="1139873" cy="372108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271733" y="1740975"/>
            <a:ext cx="1114761" cy="826620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386493" y="3715590"/>
            <a:ext cx="14630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PRODUCTION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70" y="4463238"/>
            <a:ext cx="4121394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Homework</a:t>
            </a:r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271731" y="3965396"/>
            <a:ext cx="1114762" cy="49784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486230" y="4463238"/>
            <a:ext cx="1571002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1978144" y="2812247"/>
            <a:ext cx="1139874" cy="903343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717744"/>
            <a:ext cx="4121394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SzPct val="91000"/>
            </a:pPr>
            <a:r>
              <a:rPr lang="en-US" sz="1350" dirty="0">
                <a:solidFill>
                  <a:schemeClr val="tx1"/>
                </a:solidFill>
              </a:rPr>
              <a:t>Game: Be a footballer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7" y="61968"/>
            <a:ext cx="5757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WARM-UP: playing game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6F4EB4-B1EB-F120-0B8E-58E8E99BEFEE}"/>
              </a:ext>
            </a:extLst>
          </p:cNvPr>
          <p:cNvSpPr/>
          <p:nvPr/>
        </p:nvSpPr>
        <p:spPr>
          <a:xfrm>
            <a:off x="530279" y="585996"/>
            <a:ext cx="3948731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Guess: WHO AM I?</a:t>
            </a:r>
            <a:endParaRPr lang="en-US" sz="24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FD25D0-B989-66A7-EBE7-92AECDFACE4F}"/>
              </a:ext>
            </a:extLst>
          </p:cNvPr>
          <p:cNvSpPr/>
          <p:nvPr/>
        </p:nvSpPr>
        <p:spPr>
          <a:xfrm>
            <a:off x="0" y="1089028"/>
            <a:ext cx="9144000" cy="3394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  <a:sym typeface="Wingdings 3" panose="05040102010807070707" pitchFamily="18" charset="2"/>
              </a:rPr>
              <a:t>The rules of the game:</a:t>
            </a:r>
          </a:p>
          <a:p>
            <a:pPr>
              <a:lnSpc>
                <a:spcPct val="120000"/>
              </a:lnSpc>
            </a:pPr>
            <a:r>
              <a:rPr lang="en-US" dirty="0">
                <a:sym typeface="Wingdings 3" panose="05040102010807070707" pitchFamily="18" charset="2"/>
              </a:rPr>
              <a:t>Each team will select 2 players who are considered the best of the team.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b="1" dirty="0"/>
              <a:t>The two players from each team come to the front</a:t>
            </a:r>
            <a:r>
              <a:rPr lang="en-US"/>
              <a:t>. 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/>
              <a:t>When </a:t>
            </a:r>
            <a:r>
              <a:rPr lang="en-US" dirty="0"/>
              <a:t>the game begins, </a:t>
            </a:r>
            <a:r>
              <a:rPr lang="en-US" b="1" dirty="0"/>
              <a:t>the first player will look at the TV </a:t>
            </a:r>
            <a:r>
              <a:rPr lang="en-US" dirty="0"/>
              <a:t>and </a:t>
            </a:r>
            <a:r>
              <a:rPr lang="en-US" b="1" dirty="0"/>
              <a:t>describe the words</a:t>
            </a:r>
            <a:r>
              <a:rPr lang="en-US" dirty="0"/>
              <a:t> about careers </a:t>
            </a:r>
            <a:r>
              <a:rPr lang="en-US" b="1" dirty="0"/>
              <a:t>using English. </a:t>
            </a:r>
            <a:r>
              <a:rPr lang="en-US" dirty="0">
                <a:solidFill>
                  <a:srgbClr val="FF0000"/>
                </a:solidFill>
              </a:rPr>
              <a:t>Vietnamese is not allowed.</a:t>
            </a:r>
            <a:r>
              <a:rPr lang="en-US" b="1" dirty="0"/>
              <a:t> </a:t>
            </a:r>
          </a:p>
          <a:p>
            <a:pPr>
              <a:lnSpc>
                <a:spcPct val="120000"/>
              </a:lnSpc>
            </a:pPr>
            <a:r>
              <a:rPr lang="en-US" dirty="0"/>
              <a:t>You can give clues, examples, or synonyms. You </a:t>
            </a:r>
            <a:r>
              <a:rPr lang="en-US" b="1" dirty="0"/>
              <a:t>cannot say the word itself</a:t>
            </a:r>
            <a:r>
              <a:rPr lang="en-US" dirty="0"/>
              <a:t> or any part of it.</a:t>
            </a:r>
          </a:p>
          <a:p>
            <a:pPr>
              <a:lnSpc>
                <a:spcPct val="120000"/>
              </a:lnSpc>
            </a:pPr>
            <a:r>
              <a:rPr lang="en-US" dirty="0"/>
              <a:t>3. The other player will turn round and guess the words in English. </a:t>
            </a:r>
          </a:p>
          <a:p>
            <a:pPr>
              <a:lnSpc>
                <a:spcPct val="120000"/>
              </a:lnSpc>
            </a:pPr>
            <a:r>
              <a:rPr lang="en-US" dirty="0"/>
              <a:t>If the player guesses correctly one word, the team earns </a:t>
            </a:r>
            <a:r>
              <a:rPr lang="en-US" b="1" dirty="0"/>
              <a:t>1 point</a:t>
            </a:r>
            <a:r>
              <a:rPr lang="en-US" dirty="0"/>
              <a:t>.</a:t>
            </a:r>
          </a:p>
          <a:p>
            <a:pPr>
              <a:lnSpc>
                <a:spcPct val="120000"/>
              </a:lnSpc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dirty="0"/>
              <a:t>Each team has </a:t>
            </a:r>
            <a:r>
              <a:rPr lang="en-US" b="1" dirty="0"/>
              <a:t>1 minute</a:t>
            </a:r>
            <a:r>
              <a:rPr lang="en-US" dirty="0"/>
              <a:t> </a:t>
            </a:r>
            <a:r>
              <a:rPr lang="en-US" b="1" dirty="0"/>
              <a:t>and 30 seconds </a:t>
            </a:r>
            <a:r>
              <a:rPr lang="en-US" dirty="0"/>
              <a:t>to describe and guess the words.</a:t>
            </a:r>
          </a:p>
          <a:p>
            <a:pPr>
              <a:lnSpc>
                <a:spcPct val="120000"/>
              </a:lnSpc>
            </a:pPr>
            <a:r>
              <a:rPr lang="en-US" dirty="0"/>
              <a:t>5. At the end of the game, the team with more </a:t>
            </a:r>
            <a:r>
              <a:rPr lang="en-US" b="1" dirty="0"/>
              <a:t>points will win.</a:t>
            </a:r>
            <a:endParaRPr lang="en-US" b="1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7F6DF240-6141-FB23-36D5-8969787ECA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B4EB76-92BC-CDDB-667D-8114725CB8EA}"/>
              </a:ext>
            </a:extLst>
          </p:cNvPr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start">
            <a:extLst>
              <a:ext uri="{FF2B5EF4-FFF2-40B4-BE49-F238E27FC236}">
                <a16:creationId xmlns:a16="http://schemas.microsoft.com/office/drawing/2014/main" id="{14E9FFC9-22E2-21C4-A976-FCC623D9F815}"/>
              </a:ext>
            </a:extLst>
          </p:cNvPr>
          <p:cNvSpPr/>
          <p:nvPr/>
        </p:nvSpPr>
        <p:spPr>
          <a:xfrm>
            <a:off x="3721396" y="3530009"/>
            <a:ext cx="1701209" cy="645042"/>
          </a:xfrm>
          <a:prstGeom prst="roundRect">
            <a:avLst/>
          </a:prstGeom>
          <a:solidFill>
            <a:schemeClr val="bg1"/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3500" b="1">
                <a:solidFill>
                  <a:sysClr val="windowText" lastClr="000000"/>
                </a:solidFill>
              </a:rPr>
              <a:t>Restart</a:t>
            </a:r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F33880C5-E679-17C2-C015-BDD21AF2C668}"/>
              </a:ext>
            </a:extLst>
          </p:cNvPr>
          <p:cNvSpPr/>
          <p:nvPr/>
        </p:nvSpPr>
        <p:spPr>
          <a:xfrm>
            <a:off x="3721396" y="3530009"/>
            <a:ext cx="1701209" cy="645042"/>
          </a:xfrm>
          <a:prstGeom prst="roundRect">
            <a:avLst/>
          </a:prstGeom>
          <a:solidFill>
            <a:schemeClr val="bg1"/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3500" b="1">
                <a:solidFill>
                  <a:sysClr val="windowText" lastClr="00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35999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20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2034"/>
                            </p:stCondLst>
                            <p:childTnLst>
                              <p:par>
                                <p:cTn id="2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20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3" animBg="1"/>
      <p:bldP spid="12" grpId="4" animBg="1"/>
      <p:bldP spid="7" grpId="0" animBg="1"/>
      <p:bldP spid="7" grpId="1" animBg="1"/>
      <p:bldP spid="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121FC-5F55-E02B-6F18-DA51BE82D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748F5BFB-A3D5-7703-55BC-15DC10FB6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7DB312-0EE9-954B-4DC8-AC57087C3544}"/>
              </a:ext>
            </a:extLst>
          </p:cNvPr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start">
            <a:extLst>
              <a:ext uri="{FF2B5EF4-FFF2-40B4-BE49-F238E27FC236}">
                <a16:creationId xmlns:a16="http://schemas.microsoft.com/office/drawing/2014/main" id="{7C5AEB7B-0067-6ECA-0027-7C2142A22961}"/>
              </a:ext>
            </a:extLst>
          </p:cNvPr>
          <p:cNvSpPr/>
          <p:nvPr/>
        </p:nvSpPr>
        <p:spPr>
          <a:xfrm>
            <a:off x="3721396" y="3530009"/>
            <a:ext cx="1701209" cy="645042"/>
          </a:xfrm>
          <a:prstGeom prst="roundRect">
            <a:avLst/>
          </a:prstGeom>
          <a:solidFill>
            <a:schemeClr val="bg1"/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3500" b="1">
                <a:solidFill>
                  <a:sysClr val="windowText" lastClr="000000"/>
                </a:solidFill>
              </a:rPr>
              <a:t>Restart</a:t>
            </a:r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AD891A13-C8FB-1387-63BF-B033FF94DE12}"/>
              </a:ext>
            </a:extLst>
          </p:cNvPr>
          <p:cNvSpPr/>
          <p:nvPr/>
        </p:nvSpPr>
        <p:spPr>
          <a:xfrm>
            <a:off x="3721396" y="3530009"/>
            <a:ext cx="1701209" cy="645042"/>
          </a:xfrm>
          <a:prstGeom prst="roundRect">
            <a:avLst/>
          </a:prstGeom>
          <a:solidFill>
            <a:schemeClr val="bg1"/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3500" b="1">
                <a:solidFill>
                  <a:sysClr val="windowText" lastClr="000000"/>
                </a:solidFill>
              </a:rPr>
              <a:t>Start</a:t>
            </a:r>
          </a:p>
        </p:txBody>
      </p:sp>
      <p:pic>
        <p:nvPicPr>
          <p:cNvPr id="3" name="Picture 6" descr="Hình ảnh Nhân Vật Số 1 Với Hình Dáng Dễ Thương Và Khuôn Mặt ...">
            <a:extLst>
              <a:ext uri="{FF2B5EF4-FFF2-40B4-BE49-F238E27FC236}">
                <a16:creationId xmlns:a16="http://schemas.microsoft.com/office/drawing/2014/main" id="{6745A896-0EC7-6F00-0EBC-3B685C474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6" y="0"/>
            <a:ext cx="2339817" cy="389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ình ảnh Phông Chữ Hoạt Hình Dễ Thương Số 2 Minh Họa Vector ...">
            <a:extLst>
              <a:ext uri="{FF2B5EF4-FFF2-40B4-BE49-F238E27FC236}">
                <a16:creationId xmlns:a16="http://schemas.microsoft.com/office/drawing/2014/main" id="{CB41980B-DC28-E3DA-4B94-8CD35057A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93" y="0"/>
            <a:ext cx="2286001" cy="401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6835233-4BA2-2B7E-56E9-CE29D03F0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0" y="0"/>
            <a:ext cx="2338523" cy="386295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1. Worker</a:t>
            </a:r>
            <a:br>
              <a:rPr lang="en-US" sz="2400" b="1" dirty="0"/>
            </a:br>
            <a:r>
              <a:rPr lang="en-US" sz="2400" b="1" dirty="0"/>
              <a:t>2. Architect</a:t>
            </a:r>
            <a:br>
              <a:rPr lang="en-US" sz="2400" b="1" dirty="0"/>
            </a:br>
            <a:r>
              <a:rPr lang="en-US" sz="2400" b="1" dirty="0"/>
              <a:t>3. Doctor</a:t>
            </a:r>
            <a:br>
              <a:rPr lang="en-US" sz="2400" b="1" dirty="0"/>
            </a:br>
            <a:r>
              <a:rPr lang="en-US" sz="2400" b="1" dirty="0"/>
              <a:t>4. Secretary</a:t>
            </a:r>
            <a:br>
              <a:rPr lang="en-US" sz="2400" b="1" dirty="0"/>
            </a:br>
            <a:r>
              <a:rPr lang="en-US" sz="2400" b="1" dirty="0"/>
              <a:t>5. Chef/cook</a:t>
            </a:r>
            <a:br>
              <a:rPr lang="en-US" sz="2400" b="1" dirty="0"/>
            </a:br>
            <a:r>
              <a:rPr lang="en-US" sz="2400" b="1" dirty="0"/>
              <a:t>6. Photographer</a:t>
            </a:r>
            <a:br>
              <a:rPr lang="en-US" sz="2400" b="1" dirty="0"/>
            </a:br>
            <a:r>
              <a:rPr lang="en-US" sz="2400" b="1" dirty="0"/>
              <a:t>7. Farmer</a:t>
            </a:r>
            <a:br>
              <a:rPr lang="en-US" sz="2400" b="1" dirty="0"/>
            </a:br>
            <a:r>
              <a:rPr lang="en-US" sz="2400" b="1" dirty="0"/>
              <a:t>8. Police office</a:t>
            </a:r>
            <a:br>
              <a:rPr lang="en-US" sz="2400" b="1" dirty="0"/>
            </a:br>
            <a:r>
              <a:rPr lang="en-US" sz="2400" b="1" dirty="0"/>
              <a:t>9. Student / Pupil</a:t>
            </a:r>
            <a:br>
              <a:rPr lang="en-US" sz="2400" b="1" dirty="0"/>
            </a:br>
            <a:r>
              <a:rPr lang="en-US" sz="2400" b="1" dirty="0"/>
              <a:t>10. Dentist	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DB4732-C7E2-A1EF-9D19-064945A917AA}"/>
              </a:ext>
            </a:extLst>
          </p:cNvPr>
          <p:cNvSpPr txBox="1">
            <a:spLocks/>
          </p:cNvSpPr>
          <p:nvPr/>
        </p:nvSpPr>
        <p:spPr>
          <a:xfrm>
            <a:off x="6677074" y="0"/>
            <a:ext cx="2438626" cy="401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/>
              <a:t>1. Accountant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2. Builder</a:t>
            </a:r>
            <a:br>
              <a:rPr lang="en-US" sz="2400" b="1" dirty="0"/>
            </a:br>
            <a:r>
              <a:rPr lang="en-US" sz="2400" b="1" dirty="0"/>
              <a:t>3. Teacher</a:t>
            </a:r>
            <a:br>
              <a:rPr lang="en-US" sz="2400" b="1" dirty="0"/>
            </a:br>
            <a:r>
              <a:rPr lang="en-US" sz="2400" b="1" dirty="0"/>
              <a:t>4. Waiter/Waitress</a:t>
            </a:r>
            <a:br>
              <a:rPr lang="en-US" sz="2400" b="1" dirty="0"/>
            </a:br>
            <a:r>
              <a:rPr lang="en-US" sz="2400" b="1" dirty="0"/>
              <a:t>5. Singer</a:t>
            </a:r>
            <a:br>
              <a:rPr lang="en-US" sz="2400" b="1" dirty="0"/>
            </a:br>
            <a:r>
              <a:rPr lang="en-US" sz="2400" b="1" dirty="0"/>
              <a:t>6. Electrician</a:t>
            </a:r>
            <a:br>
              <a:rPr lang="en-US" sz="2400" b="1" dirty="0"/>
            </a:br>
            <a:r>
              <a:rPr lang="en-US" sz="2400" b="1" dirty="0"/>
              <a:t>7. Firefighter</a:t>
            </a:r>
            <a:br>
              <a:rPr lang="en-US" sz="2400" b="1" dirty="0"/>
            </a:br>
            <a:r>
              <a:rPr lang="en-US" sz="2400" b="1" dirty="0"/>
              <a:t>8. Artist</a:t>
            </a:r>
            <a:br>
              <a:rPr lang="en-US" sz="2400" b="1" dirty="0"/>
            </a:br>
            <a:r>
              <a:rPr lang="en-US" sz="2400" b="1" dirty="0"/>
              <a:t>9. Driver</a:t>
            </a:r>
            <a:br>
              <a:rPr lang="en-US" sz="2400" b="1" dirty="0"/>
            </a:br>
            <a:r>
              <a:rPr lang="en-US" sz="2400" b="1" dirty="0"/>
              <a:t>10. Salesperson 	</a:t>
            </a:r>
          </a:p>
        </p:txBody>
      </p:sp>
      <p:pic>
        <p:nvPicPr>
          <p:cNvPr id="9" name="Picture 6" descr="Hình ảnh Nhân Vật Số 1 Với Hình Dáng Dễ Thương Và Khuôn Mặt ...">
            <a:extLst>
              <a:ext uri="{FF2B5EF4-FFF2-40B4-BE49-F238E27FC236}">
                <a16:creationId xmlns:a16="http://schemas.microsoft.com/office/drawing/2014/main" id="{00A82959-4699-62FE-5DA4-A16551662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96423" cy="392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ình ảnh Phông Chữ Hoạt Hình Dễ Thương Số 2 Minh Họa Vector ...">
            <a:extLst>
              <a:ext uri="{FF2B5EF4-FFF2-40B4-BE49-F238E27FC236}">
                <a16:creationId xmlns:a16="http://schemas.microsoft.com/office/drawing/2014/main" id="{887B53F2-D6CE-2A76-1AD5-7C0A8C459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73" y="0"/>
            <a:ext cx="2466927" cy="402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54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20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2034"/>
                            </p:stCondLst>
                            <p:childTnLst>
                              <p:par>
                                <p:cTn id="5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20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mediacall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7" grpId="0" animBg="1"/>
      <p:bldP spid="7" grpId="1" animBg="1"/>
      <p:bldP spid="7" grpId="2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34072" y="753297"/>
            <a:ext cx="3367448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2"/>
                </a:solidFill>
              </a:rPr>
              <a:t>shift (n)</a:t>
            </a:r>
            <a:endParaRPr lang="en-US" sz="40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351" y="3071987"/>
            <a:ext cx="4945906" cy="1609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a period of time worked by a group of workers who start work as another group finishes</a:t>
            </a:r>
            <a:endParaRPr lang="en-US" sz="3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97959" y="2060274"/>
            <a:ext cx="1149675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i="0" kern="12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3600" b="1" i="0" kern="1200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ʃɪft</a:t>
            </a:r>
            <a:r>
              <a:rPr lang="en-US" sz="3600" b="1" i="0" kern="12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/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6222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PRESENTATION: </a:t>
            </a:r>
            <a:r>
              <a:rPr lang="en-US" sz="32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122" name="Picture 2" descr="Types of work schedules you need to know">
            <a:extLst>
              <a:ext uri="{FF2B5EF4-FFF2-40B4-BE49-F238E27FC236}">
                <a16:creationId xmlns:a16="http://schemas.microsoft.com/office/drawing/2014/main" id="{CF591C99-1CF8-7704-C8FC-CDAA2D9D1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07" y="753297"/>
            <a:ext cx="3965095" cy="264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tsMP3.com_VoiceText_2023-11-4_20_26_2">
            <a:hlinkClick r:id="" action="ppaction://media"/>
            <a:extLst>
              <a:ext uri="{FF2B5EF4-FFF2-40B4-BE49-F238E27FC236}">
                <a16:creationId xmlns:a16="http://schemas.microsoft.com/office/drawing/2014/main" id="{B4FB8568-6DC8-7967-4265-DA61AFE228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014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072" y="2208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2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21410" y="805659"/>
            <a:ext cx="3975315" cy="97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2"/>
                </a:solidFill>
              </a:rPr>
              <a:t>nine-to-five (adj)</a:t>
            </a:r>
            <a:endParaRPr lang="en-US" sz="40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4409" y="3008821"/>
            <a:ext cx="43978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dirty="0"/>
              <a:t>a typical full-time work schedule from 9:00 a.m. to 5:00 p.m.</a:t>
            </a:r>
            <a:endParaRPr lang="en-US" sz="3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1036" y="1778267"/>
            <a:ext cx="2793329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i="0" kern="12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/naɪn tə faɪv/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2050" name="Picture 2" descr="Đề xuất giờ làm việc của các cơ quan hành chính Nhà nước bắt đầu từ 8h30">
            <a:extLst>
              <a:ext uri="{FF2B5EF4-FFF2-40B4-BE49-F238E27FC236}">
                <a16:creationId xmlns:a16="http://schemas.microsoft.com/office/drawing/2014/main" id="{6C697D2B-EAED-2DE1-D3B1-A71D71F05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1847" r="1199" b="1860"/>
          <a:stretch/>
        </p:blipFill>
        <p:spPr bwMode="auto">
          <a:xfrm>
            <a:off x="4689175" y="1871888"/>
            <a:ext cx="4187847" cy="261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tsMP3.com_VoiceText_2023-11-4_20_26_2">
            <a:hlinkClick r:id="" action="ppaction://media"/>
            <a:extLst>
              <a:ext uri="{FF2B5EF4-FFF2-40B4-BE49-F238E27FC236}">
                <a16:creationId xmlns:a16="http://schemas.microsoft.com/office/drawing/2014/main" id="{BA611898-823B-F09E-FA01-DBADA8A408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1" end="2596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229" y="23303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2162</TotalTime>
  <Words>1957</Words>
  <Application>Microsoft Office PowerPoint</Application>
  <PresentationFormat>On-screen Show (16:9)</PresentationFormat>
  <Paragraphs>292</Paragraphs>
  <Slides>34</Slides>
  <Notes>8</Notes>
  <HiddenSlides>0</HiddenSlides>
  <MMClips>11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Adobe Gothic Std B</vt:lpstr>
      <vt:lpstr>Algerian</vt:lpstr>
      <vt:lpstr>Arial</vt:lpstr>
      <vt:lpstr>Bookman Old Style</vt:lpstr>
      <vt:lpstr>Calibri</vt:lpstr>
      <vt:lpstr>Calibri Light</vt:lpstr>
      <vt:lpstr>Haettenschweiler</vt:lpstr>
      <vt:lpstr>Myriad Pro</vt:lpstr>
      <vt:lpstr>Sitka Display</vt:lpstr>
      <vt:lpstr>Times New Roman</vt:lpstr>
      <vt:lpstr>UTM Facebook K&amp;T</vt:lpstr>
      <vt:lpstr>UTMFacebookK&amp;TBold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Worker 2. Architect 3. Doctor 4. Secretary 5. Chef/cook 6. Photographer 7. Farmer 8. Police office 9. Student / Pupil 10. Dentist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Hương Trần</cp:lastModifiedBy>
  <cp:revision>152</cp:revision>
  <cp:lastPrinted>2025-12-12T05:06:23Z</cp:lastPrinted>
  <dcterms:created xsi:type="dcterms:W3CDTF">2020-12-09T02:04:09Z</dcterms:created>
  <dcterms:modified xsi:type="dcterms:W3CDTF">2025-12-12T06:41:52Z</dcterms:modified>
</cp:coreProperties>
</file>