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71" r:id="rId2"/>
    <p:sldId id="276" r:id="rId3"/>
    <p:sldId id="278" r:id="rId4"/>
    <p:sldId id="279" r:id="rId5"/>
    <p:sldId id="329" r:id="rId6"/>
    <p:sldId id="301" r:id="rId7"/>
    <p:sldId id="331" r:id="rId8"/>
    <p:sldId id="337" r:id="rId9"/>
    <p:sldId id="280" r:id="rId10"/>
    <p:sldId id="287" r:id="rId11"/>
    <p:sldId id="332" r:id="rId12"/>
    <p:sldId id="320" r:id="rId13"/>
    <p:sldId id="321" r:id="rId14"/>
    <p:sldId id="322" r:id="rId15"/>
    <p:sldId id="334" r:id="rId16"/>
    <p:sldId id="325" r:id="rId17"/>
    <p:sldId id="338" r:id="rId18"/>
    <p:sldId id="339" r:id="rId19"/>
    <p:sldId id="275" r:id="rId20"/>
    <p:sldId id="260" r:id="rId21"/>
    <p:sldId id="340" r:id="rId22"/>
    <p:sldId id="341" r:id="rId23"/>
    <p:sldId id="335" r:id="rId24"/>
    <p:sldId id="292" r:id="rId25"/>
    <p:sldId id="336" r:id="rId26"/>
    <p:sldId id="328" r:id="rId27"/>
    <p:sldId id="293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F26532"/>
    <a:srgbClr val="05788C"/>
    <a:srgbClr val="05A0B8"/>
    <a:srgbClr val="006673"/>
    <a:srgbClr val="A3DBE1"/>
    <a:srgbClr val="E26714"/>
    <a:srgbClr val="EE8640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2A6BE7-23FA-4CDE-8FC8-42E57B1A7546}" v="11" dt="2024-11-09T10:53:21.7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6" autoAdjust="0"/>
    <p:restoredTop sz="94127" autoAdjust="0"/>
  </p:normalViewPr>
  <p:slideViewPr>
    <p:cSldViewPr snapToGrid="0" showGuides="1">
      <p:cViewPr varScale="1">
        <p:scale>
          <a:sx n="77" d="100"/>
          <a:sy n="77" d="100"/>
        </p:scale>
        <p:origin x="9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i Kim Thoa" userId="4a1d76c7-55cd-4add-b43a-9e8bea4a9e86" providerId="ADAL" clId="{DC2A6BE7-23FA-4CDE-8FC8-42E57B1A7546}"/>
    <pc:docChg chg="custSel addSld modSld">
      <pc:chgData name="Nguyen Thi Kim Thoa" userId="4a1d76c7-55cd-4add-b43a-9e8bea4a9e86" providerId="ADAL" clId="{DC2A6BE7-23FA-4CDE-8FC8-42E57B1A7546}" dt="2024-11-09T10:53:31.925" v="71" actId="14100"/>
      <pc:docMkLst>
        <pc:docMk/>
      </pc:docMkLst>
      <pc:sldChg chg="modSp mod">
        <pc:chgData name="Nguyen Thi Kim Thoa" userId="4a1d76c7-55cd-4add-b43a-9e8bea4a9e86" providerId="ADAL" clId="{DC2A6BE7-23FA-4CDE-8FC8-42E57B1A7546}" dt="2024-11-09T10:51:21.780" v="32" actId="2710"/>
        <pc:sldMkLst>
          <pc:docMk/>
          <pc:sldMk cId="1360288794" sldId="260"/>
        </pc:sldMkLst>
        <pc:spChg chg="mod">
          <ac:chgData name="Nguyen Thi Kim Thoa" userId="4a1d76c7-55cd-4add-b43a-9e8bea4a9e86" providerId="ADAL" clId="{DC2A6BE7-23FA-4CDE-8FC8-42E57B1A7546}" dt="2024-11-09T10:51:21.780" v="32" actId="2710"/>
          <ac:spMkLst>
            <pc:docMk/>
            <pc:sldMk cId="1360288794" sldId="260"/>
            <ac:spMk id="13" creationId="{D9D45EA9-7CEB-BB4B-8740-8B5B55F1982D}"/>
          </ac:spMkLst>
        </pc:spChg>
        <pc:spChg chg="mod">
          <ac:chgData name="Nguyen Thi Kim Thoa" userId="4a1d76c7-55cd-4add-b43a-9e8bea4a9e86" providerId="ADAL" clId="{DC2A6BE7-23FA-4CDE-8FC8-42E57B1A7546}" dt="2024-11-09T10:50:57.060" v="29" actId="113"/>
          <ac:spMkLst>
            <pc:docMk/>
            <pc:sldMk cId="1360288794" sldId="260"/>
            <ac:spMk id="15" creationId="{F1D4BF68-3C03-0143-902B-59D052B59734}"/>
          </ac:spMkLst>
        </pc:spChg>
        <pc:spChg chg="mod">
          <ac:chgData name="Nguyen Thi Kim Thoa" userId="4a1d76c7-55cd-4add-b43a-9e8bea4a9e86" providerId="ADAL" clId="{DC2A6BE7-23FA-4CDE-8FC8-42E57B1A7546}" dt="2024-11-09T10:51:12.026" v="31" actId="113"/>
          <ac:spMkLst>
            <pc:docMk/>
            <pc:sldMk cId="1360288794" sldId="260"/>
            <ac:spMk id="16" creationId="{8A239735-A504-A246-85EE-9EF02EDE3B6C}"/>
          </ac:spMkLst>
        </pc:spChg>
      </pc:sldChg>
      <pc:sldChg chg="modSp">
        <pc:chgData name="Nguyen Thi Kim Thoa" userId="4a1d76c7-55cd-4add-b43a-9e8bea4a9e86" providerId="ADAL" clId="{DC2A6BE7-23FA-4CDE-8FC8-42E57B1A7546}" dt="2024-11-09T10:50:39.151" v="27" actId="113"/>
        <pc:sldMkLst>
          <pc:docMk/>
          <pc:sldMk cId="1516293486" sldId="275"/>
        </pc:sldMkLst>
        <pc:spChg chg="mod">
          <ac:chgData name="Nguyen Thi Kim Thoa" userId="4a1d76c7-55cd-4add-b43a-9e8bea4a9e86" providerId="ADAL" clId="{DC2A6BE7-23FA-4CDE-8FC8-42E57B1A7546}" dt="2024-11-09T10:50:24.746" v="25" actId="113"/>
          <ac:spMkLst>
            <pc:docMk/>
            <pc:sldMk cId="1516293486" sldId="275"/>
            <ac:spMk id="19" creationId="{2A3345FF-078B-604C-8593-CDAD6DA4A04E}"/>
          </ac:spMkLst>
        </pc:spChg>
        <pc:spChg chg="mod">
          <ac:chgData name="Nguyen Thi Kim Thoa" userId="4a1d76c7-55cd-4add-b43a-9e8bea4a9e86" providerId="ADAL" clId="{DC2A6BE7-23FA-4CDE-8FC8-42E57B1A7546}" dt="2024-11-09T10:50:39.151" v="27" actId="113"/>
          <ac:spMkLst>
            <pc:docMk/>
            <pc:sldMk cId="1516293486" sldId="275"/>
            <ac:spMk id="20" creationId="{D6467011-6351-934B-BCB4-D567CD3A9119}"/>
          </ac:spMkLst>
        </pc:spChg>
      </pc:sldChg>
      <pc:sldChg chg="addSp modSp mod">
        <pc:chgData name="Nguyen Thi Kim Thoa" userId="4a1d76c7-55cd-4add-b43a-9e8bea4a9e86" providerId="ADAL" clId="{DC2A6BE7-23FA-4CDE-8FC8-42E57B1A7546}" dt="2024-11-09T10:38:10.916" v="8" actId="1076"/>
        <pc:sldMkLst>
          <pc:docMk/>
          <pc:sldMk cId="323426779" sldId="276"/>
        </pc:sldMkLst>
        <pc:spChg chg="mod">
          <ac:chgData name="Nguyen Thi Kim Thoa" userId="4a1d76c7-55cd-4add-b43a-9e8bea4a9e86" providerId="ADAL" clId="{DC2A6BE7-23FA-4CDE-8FC8-42E57B1A7546}" dt="2024-11-09T10:38:09.179" v="7" actId="1076"/>
          <ac:spMkLst>
            <pc:docMk/>
            <pc:sldMk cId="323426779" sldId="276"/>
            <ac:spMk id="2" creationId="{00000000-0000-0000-0000-000000000000}"/>
          </ac:spMkLst>
        </pc:spChg>
        <pc:spChg chg="mod">
          <ac:chgData name="Nguyen Thi Kim Thoa" userId="4a1d76c7-55cd-4add-b43a-9e8bea4a9e86" providerId="ADAL" clId="{DC2A6BE7-23FA-4CDE-8FC8-42E57B1A7546}" dt="2024-11-09T10:38:04.299" v="5" actId="1076"/>
          <ac:spMkLst>
            <pc:docMk/>
            <pc:sldMk cId="323426779" sldId="276"/>
            <ac:spMk id="25" creationId="{00000000-0000-0000-0000-000000000000}"/>
          </ac:spMkLst>
        </pc:spChg>
        <pc:spChg chg="mod">
          <ac:chgData name="Nguyen Thi Kim Thoa" userId="4a1d76c7-55cd-4add-b43a-9e8bea4a9e86" providerId="ADAL" clId="{DC2A6BE7-23FA-4CDE-8FC8-42E57B1A7546}" dt="2024-11-09T10:38:06.841" v="6" actId="1076"/>
          <ac:spMkLst>
            <pc:docMk/>
            <pc:sldMk cId="323426779" sldId="276"/>
            <ac:spMk id="27" creationId="{EB47DCBC-9091-47D9-B368-F9923F624982}"/>
          </ac:spMkLst>
        </pc:spChg>
        <pc:spChg chg="mod">
          <ac:chgData name="Nguyen Thi Kim Thoa" userId="4a1d76c7-55cd-4add-b43a-9e8bea4a9e86" providerId="ADAL" clId="{DC2A6BE7-23FA-4CDE-8FC8-42E57B1A7546}" dt="2024-11-09T10:38:02.242" v="4" actId="1076"/>
          <ac:spMkLst>
            <pc:docMk/>
            <pc:sldMk cId="323426779" sldId="276"/>
            <ac:spMk id="28" creationId="{31CEF878-588C-4D1A-8EFD-9AE7A71F41C4}"/>
          </ac:spMkLst>
        </pc:spChg>
        <pc:picChg chg="add mod">
          <ac:chgData name="Nguyen Thi Kim Thoa" userId="4a1d76c7-55cd-4add-b43a-9e8bea4a9e86" providerId="ADAL" clId="{DC2A6BE7-23FA-4CDE-8FC8-42E57B1A7546}" dt="2024-11-09T10:38:10.916" v="8" actId="1076"/>
          <ac:picMkLst>
            <pc:docMk/>
            <pc:sldMk cId="323426779" sldId="276"/>
            <ac:picMk id="4" creationId="{C82C4AD3-F633-27BD-F071-344C6B48C514}"/>
          </ac:picMkLst>
        </pc:picChg>
      </pc:sldChg>
      <pc:sldChg chg="delSp mod">
        <pc:chgData name="Nguyen Thi Kim Thoa" userId="4a1d76c7-55cd-4add-b43a-9e8bea4a9e86" providerId="ADAL" clId="{DC2A6BE7-23FA-4CDE-8FC8-42E57B1A7546}" dt="2024-11-09T10:34:50.065" v="0" actId="478"/>
        <pc:sldMkLst>
          <pc:docMk/>
          <pc:sldMk cId="3630918127" sldId="337"/>
        </pc:sldMkLst>
        <pc:spChg chg="del">
          <ac:chgData name="Nguyen Thi Kim Thoa" userId="4a1d76c7-55cd-4add-b43a-9e8bea4a9e86" providerId="ADAL" clId="{DC2A6BE7-23FA-4CDE-8FC8-42E57B1A7546}" dt="2024-11-09T10:34:50.065" v="0" actId="478"/>
          <ac:spMkLst>
            <pc:docMk/>
            <pc:sldMk cId="3630918127" sldId="337"/>
            <ac:spMk id="2" creationId="{A0C95132-24F5-4956-9EDD-1E8EDE6112B8}"/>
          </ac:spMkLst>
        </pc:spChg>
      </pc:sldChg>
      <pc:sldChg chg="addSp delSp modSp new mod">
        <pc:chgData name="Nguyen Thi Kim Thoa" userId="4a1d76c7-55cd-4add-b43a-9e8bea4a9e86" providerId="ADAL" clId="{DC2A6BE7-23FA-4CDE-8FC8-42E57B1A7546}" dt="2024-11-09T10:49:00.199" v="16" actId="14100"/>
        <pc:sldMkLst>
          <pc:docMk/>
          <pc:sldMk cId="3997646645" sldId="338"/>
        </pc:sldMkLst>
        <pc:spChg chg="del">
          <ac:chgData name="Nguyen Thi Kim Thoa" userId="4a1d76c7-55cd-4add-b43a-9e8bea4a9e86" providerId="ADAL" clId="{DC2A6BE7-23FA-4CDE-8FC8-42E57B1A7546}" dt="2024-11-09T10:48:47.209" v="10" actId="22"/>
          <ac:spMkLst>
            <pc:docMk/>
            <pc:sldMk cId="3997646645" sldId="338"/>
            <ac:spMk id="3" creationId="{323AC71B-974D-4DEF-C661-7FDA4B6098EE}"/>
          </ac:spMkLst>
        </pc:spChg>
        <pc:picChg chg="add mod ord">
          <ac:chgData name="Nguyen Thi Kim Thoa" userId="4a1d76c7-55cd-4add-b43a-9e8bea4a9e86" providerId="ADAL" clId="{DC2A6BE7-23FA-4CDE-8FC8-42E57B1A7546}" dt="2024-11-09T10:49:00.199" v="16" actId="14100"/>
          <ac:picMkLst>
            <pc:docMk/>
            <pc:sldMk cId="3997646645" sldId="338"/>
            <ac:picMk id="5" creationId="{57E14F43-5141-935F-04FC-7A3481130A69}"/>
          </ac:picMkLst>
        </pc:picChg>
      </pc:sldChg>
      <pc:sldChg chg="addSp delSp modSp new mod">
        <pc:chgData name="Nguyen Thi Kim Thoa" userId="4a1d76c7-55cd-4add-b43a-9e8bea4a9e86" providerId="ADAL" clId="{DC2A6BE7-23FA-4CDE-8FC8-42E57B1A7546}" dt="2024-11-09T10:49:53.203" v="23" actId="1076"/>
        <pc:sldMkLst>
          <pc:docMk/>
          <pc:sldMk cId="2482196528" sldId="339"/>
        </pc:sldMkLst>
        <pc:spChg chg="del">
          <ac:chgData name="Nguyen Thi Kim Thoa" userId="4a1d76c7-55cd-4add-b43a-9e8bea4a9e86" providerId="ADAL" clId="{DC2A6BE7-23FA-4CDE-8FC8-42E57B1A7546}" dt="2024-11-09T10:49:39.067" v="18" actId="22"/>
          <ac:spMkLst>
            <pc:docMk/>
            <pc:sldMk cId="2482196528" sldId="339"/>
            <ac:spMk id="3" creationId="{CC835BE3-4C44-12F9-7BEF-0B270A987B2B}"/>
          </ac:spMkLst>
        </pc:spChg>
        <pc:picChg chg="add mod ord">
          <ac:chgData name="Nguyen Thi Kim Thoa" userId="4a1d76c7-55cd-4add-b43a-9e8bea4a9e86" providerId="ADAL" clId="{DC2A6BE7-23FA-4CDE-8FC8-42E57B1A7546}" dt="2024-11-09T10:49:53.203" v="23" actId="1076"/>
          <ac:picMkLst>
            <pc:docMk/>
            <pc:sldMk cId="2482196528" sldId="339"/>
            <ac:picMk id="5" creationId="{67EDB973-A7B9-73CE-CDE0-64918B9280A6}"/>
          </ac:picMkLst>
        </pc:picChg>
      </pc:sldChg>
      <pc:sldChg chg="modSp add mod">
        <pc:chgData name="Nguyen Thi Kim Thoa" userId="4a1d76c7-55cd-4add-b43a-9e8bea4a9e86" providerId="ADAL" clId="{DC2A6BE7-23FA-4CDE-8FC8-42E57B1A7546}" dt="2024-11-09T10:52:47.177" v="52" actId="20577"/>
        <pc:sldMkLst>
          <pc:docMk/>
          <pc:sldMk cId="3012144548" sldId="340"/>
        </pc:sldMkLst>
        <pc:spChg chg="mod">
          <ac:chgData name="Nguyen Thi Kim Thoa" userId="4a1d76c7-55cd-4add-b43a-9e8bea4a9e86" providerId="ADAL" clId="{DC2A6BE7-23FA-4CDE-8FC8-42E57B1A7546}" dt="2024-11-09T10:52:47.177" v="52" actId="20577"/>
          <ac:spMkLst>
            <pc:docMk/>
            <pc:sldMk cId="3012144548" sldId="340"/>
            <ac:spMk id="18" creationId="{8514929A-D5FC-4F66-8951-74EDFD16573E}"/>
          </ac:spMkLst>
        </pc:spChg>
      </pc:sldChg>
      <pc:sldChg chg="modSp mod">
        <pc:chgData name="Nguyen Thi Kim Thoa" userId="4a1d76c7-55cd-4add-b43a-9e8bea4a9e86" providerId="ADAL" clId="{DC2A6BE7-23FA-4CDE-8FC8-42E57B1A7546}" dt="2024-11-09T10:53:31.925" v="71" actId="14100"/>
        <pc:sldMkLst>
          <pc:docMk/>
          <pc:sldMk cId="3823613770" sldId="341"/>
        </pc:sldMkLst>
        <pc:spChg chg="mod">
          <ac:chgData name="Nguyen Thi Kim Thoa" userId="4a1d76c7-55cd-4add-b43a-9e8bea4a9e86" providerId="ADAL" clId="{DC2A6BE7-23FA-4CDE-8FC8-42E57B1A7546}" dt="2024-11-09T10:53:31.925" v="71" actId="14100"/>
          <ac:spMkLst>
            <pc:docMk/>
            <pc:sldMk cId="3823613770" sldId="341"/>
            <ac:spMk id="14" creationId="{8514929A-D5FC-4F66-8951-74EDFD16573E}"/>
          </ac:spMkLst>
        </pc:spChg>
      </pc:sldChg>
    </pc:docChg>
  </pc:docChgLst>
  <pc:docChgLst>
    <pc:chgData name="Nguyen Thi Kim Thoa" userId="4a1d76c7-55cd-4add-b43a-9e8bea4a9e86" providerId="ADAL" clId="{B4F212CB-E999-4C70-9E44-1C2D35AD7BFF}"/>
    <pc:docChg chg="undo custSel modSld">
      <pc:chgData name="Nguyen Thi Kim Thoa" userId="4a1d76c7-55cd-4add-b43a-9e8bea4a9e86" providerId="ADAL" clId="{B4F212CB-E999-4C70-9E44-1C2D35AD7BFF}" dt="2022-10-26T12:40:40.534" v="357"/>
      <pc:docMkLst>
        <pc:docMk/>
      </pc:docMkLst>
      <pc:sldChg chg="modSp mod">
        <pc:chgData name="Nguyen Thi Kim Thoa" userId="4a1d76c7-55cd-4add-b43a-9e8bea4a9e86" providerId="ADAL" clId="{B4F212CB-E999-4C70-9E44-1C2D35AD7BFF}" dt="2022-10-23T05:07:19.195" v="72" actId="207"/>
        <pc:sldMkLst>
          <pc:docMk/>
          <pc:sldMk cId="1480919941" sldId="280"/>
        </pc:sldMkLst>
        <pc:spChg chg="mod">
          <ac:chgData name="Nguyen Thi Kim Thoa" userId="4a1d76c7-55cd-4add-b43a-9e8bea4a9e86" providerId="ADAL" clId="{B4F212CB-E999-4C70-9E44-1C2D35AD7BFF}" dt="2022-10-23T05:07:19.195" v="72" actId="207"/>
          <ac:spMkLst>
            <pc:docMk/>
            <pc:sldMk cId="1480919941" sldId="280"/>
            <ac:spMk id="23" creationId="{8514929A-D5FC-4F66-8951-74EDFD16573E}"/>
          </ac:spMkLst>
        </pc:spChg>
        <pc:picChg chg="mod">
          <ac:chgData name="Nguyen Thi Kim Thoa" userId="4a1d76c7-55cd-4add-b43a-9e8bea4a9e86" providerId="ADAL" clId="{B4F212CB-E999-4C70-9E44-1C2D35AD7BFF}" dt="2022-10-23T05:06:29.954" v="49" actId="1076"/>
          <ac:picMkLst>
            <pc:docMk/>
            <pc:sldMk cId="1480919941" sldId="280"/>
            <ac:picMk id="3" creationId="{00000000-0000-0000-0000-000000000000}"/>
          </ac:picMkLst>
        </pc:picChg>
        <pc:picChg chg="mod">
          <ac:chgData name="Nguyen Thi Kim Thoa" userId="4a1d76c7-55cd-4add-b43a-9e8bea4a9e86" providerId="ADAL" clId="{B4F212CB-E999-4C70-9E44-1C2D35AD7BFF}" dt="2022-10-23T05:06:27.931" v="48" actId="1076"/>
          <ac:picMkLst>
            <pc:docMk/>
            <pc:sldMk cId="1480919941" sldId="280"/>
            <ac:picMk id="15" creationId="{82785E25-1EBB-4B29-833F-A76FC2DF05FA}"/>
          </ac:picMkLst>
        </pc:picChg>
      </pc:sldChg>
      <pc:sldChg chg="addSp delSp modSp mod delAnim modAnim chgLayout">
        <pc:chgData name="Nguyen Thi Kim Thoa" userId="4a1d76c7-55cd-4add-b43a-9e8bea4a9e86" providerId="ADAL" clId="{B4F212CB-E999-4C70-9E44-1C2D35AD7BFF}" dt="2022-10-26T12:40:40.534" v="357"/>
        <pc:sldMkLst>
          <pc:docMk/>
          <pc:sldMk cId="3630918127" sldId="337"/>
        </pc:sldMkLst>
        <pc:spChg chg="add mod ord">
          <ac:chgData name="Nguyen Thi Kim Thoa" userId="4a1d76c7-55cd-4add-b43a-9e8bea4a9e86" providerId="ADAL" clId="{B4F212CB-E999-4C70-9E44-1C2D35AD7BFF}" dt="2022-10-23T05:08:38.958" v="79" actId="700"/>
          <ac:spMkLst>
            <pc:docMk/>
            <pc:sldMk cId="3630918127" sldId="337"/>
            <ac:spMk id="2" creationId="{A0C95132-24F5-4956-9EDD-1E8EDE6112B8}"/>
          </ac:spMkLst>
        </pc:spChg>
        <pc:spChg chg="del">
          <ac:chgData name="Nguyen Thi Kim Thoa" userId="4a1d76c7-55cd-4add-b43a-9e8bea4a9e86" providerId="ADAL" clId="{B4F212CB-E999-4C70-9E44-1C2D35AD7BFF}" dt="2022-10-23T05:08:11.909" v="73" actId="478"/>
          <ac:spMkLst>
            <pc:docMk/>
            <pc:sldMk cId="3630918127" sldId="337"/>
            <ac:spMk id="4" creationId="{47C1D821-010D-FA4E-9874-D8A81E31CCEC}"/>
          </ac:spMkLst>
        </pc:spChg>
        <pc:spChg chg="del">
          <ac:chgData name="Nguyen Thi Kim Thoa" userId="4a1d76c7-55cd-4add-b43a-9e8bea4a9e86" providerId="ADAL" clId="{B4F212CB-E999-4C70-9E44-1C2D35AD7BFF}" dt="2022-10-23T05:08:32.838" v="78" actId="478"/>
          <ac:spMkLst>
            <pc:docMk/>
            <pc:sldMk cId="3630918127" sldId="337"/>
            <ac:spMk id="5" creationId="{09A5C6AC-31EF-AB4F-81E9-CB343DC39E05}"/>
          </ac:spMkLst>
        </pc:spChg>
        <pc:spChg chg="add mod ord">
          <ac:chgData name="Nguyen Thi Kim Thoa" userId="4a1d76c7-55cd-4add-b43a-9e8bea4a9e86" providerId="ADAL" clId="{B4F212CB-E999-4C70-9E44-1C2D35AD7BFF}" dt="2022-10-23T05:29:24.427" v="317"/>
          <ac:spMkLst>
            <pc:docMk/>
            <pc:sldMk cId="3630918127" sldId="337"/>
            <ac:spMk id="6" creationId="{2B6D9C22-35CB-4A9A-884C-A55ABDE5BA8F}"/>
          </ac:spMkLst>
        </pc:spChg>
        <pc:spChg chg="add mod">
          <ac:chgData name="Nguyen Thi Kim Thoa" userId="4a1d76c7-55cd-4add-b43a-9e8bea4a9e86" providerId="ADAL" clId="{B4F212CB-E999-4C70-9E44-1C2D35AD7BFF}" dt="2022-10-23T05:30:18.779" v="350" actId="20577"/>
          <ac:spMkLst>
            <pc:docMk/>
            <pc:sldMk cId="3630918127" sldId="337"/>
            <ac:spMk id="9" creationId="{9806B146-FA2B-4BFD-B751-8F106DC013D8}"/>
          </ac:spMkLst>
        </pc:spChg>
        <pc:spChg chg="del">
          <ac:chgData name="Nguyen Thi Kim Thoa" userId="4a1d76c7-55cd-4add-b43a-9e8bea4a9e86" providerId="ADAL" clId="{B4F212CB-E999-4C70-9E44-1C2D35AD7BFF}" dt="2022-10-23T05:08:22.261" v="75" actId="478"/>
          <ac:spMkLst>
            <pc:docMk/>
            <pc:sldMk cId="3630918127" sldId="337"/>
            <ac:spMk id="13" creationId="{8514929A-D5FC-4F66-8951-74EDFD16573E}"/>
          </ac:spMkLst>
        </pc:spChg>
        <pc:spChg chg="del">
          <ac:chgData name="Nguyen Thi Kim Thoa" userId="4a1d76c7-55cd-4add-b43a-9e8bea4a9e86" providerId="ADAL" clId="{B4F212CB-E999-4C70-9E44-1C2D35AD7BFF}" dt="2022-10-23T05:08:32.838" v="78" actId="478"/>
          <ac:spMkLst>
            <pc:docMk/>
            <pc:sldMk cId="3630918127" sldId="337"/>
            <ac:spMk id="14" creationId="{97973A87-461E-F748-857D-0DBB848BCDD9}"/>
          </ac:spMkLst>
        </pc:spChg>
        <pc:spChg chg="del">
          <ac:chgData name="Nguyen Thi Kim Thoa" userId="4a1d76c7-55cd-4add-b43a-9e8bea4a9e86" providerId="ADAL" clId="{B4F212CB-E999-4C70-9E44-1C2D35AD7BFF}" dt="2022-10-23T05:08:25.680" v="77" actId="478"/>
          <ac:spMkLst>
            <pc:docMk/>
            <pc:sldMk cId="3630918127" sldId="337"/>
            <ac:spMk id="16" creationId="{00000000-0000-0000-0000-000000000000}"/>
          </ac:spMkLst>
        </pc:spChg>
        <pc:spChg chg="del">
          <ac:chgData name="Nguyen Thi Kim Thoa" userId="4a1d76c7-55cd-4add-b43a-9e8bea4a9e86" providerId="ADAL" clId="{B4F212CB-E999-4C70-9E44-1C2D35AD7BFF}" dt="2022-10-23T05:08:24.012" v="76" actId="478"/>
          <ac:spMkLst>
            <pc:docMk/>
            <pc:sldMk cId="3630918127" sldId="337"/>
            <ac:spMk id="17" creationId="{00000000-0000-0000-0000-000000000000}"/>
          </ac:spMkLst>
        </pc:spChg>
        <pc:spChg chg="del">
          <ac:chgData name="Nguyen Thi Kim Thoa" userId="4a1d76c7-55cd-4add-b43a-9e8bea4a9e86" providerId="ADAL" clId="{B4F212CB-E999-4C70-9E44-1C2D35AD7BFF}" dt="2022-10-23T05:08:32.838" v="78" actId="478"/>
          <ac:spMkLst>
            <pc:docMk/>
            <pc:sldMk cId="3630918127" sldId="337"/>
            <ac:spMk id="19" creationId="{3D891DAE-28B4-B94E-A47C-961B8E48510F}"/>
          </ac:spMkLst>
        </pc:spChg>
        <pc:spChg chg="del">
          <ac:chgData name="Nguyen Thi Kim Thoa" userId="4a1d76c7-55cd-4add-b43a-9e8bea4a9e86" providerId="ADAL" clId="{B4F212CB-E999-4C70-9E44-1C2D35AD7BFF}" dt="2022-10-23T05:08:32.838" v="78" actId="478"/>
          <ac:spMkLst>
            <pc:docMk/>
            <pc:sldMk cId="3630918127" sldId="337"/>
            <ac:spMk id="20" creationId="{FAFB7F82-AB2F-584B-8B63-EA250687D43D}"/>
          </ac:spMkLst>
        </pc:spChg>
        <pc:spChg chg="del">
          <ac:chgData name="Nguyen Thi Kim Thoa" userId="4a1d76c7-55cd-4add-b43a-9e8bea4a9e86" providerId="ADAL" clId="{B4F212CB-E999-4C70-9E44-1C2D35AD7BFF}" dt="2022-10-23T05:08:32.838" v="78" actId="478"/>
          <ac:spMkLst>
            <pc:docMk/>
            <pc:sldMk cId="3630918127" sldId="337"/>
            <ac:spMk id="21" creationId="{39524594-FF3E-3147-9DCB-A93AD03BD07B}"/>
          </ac:spMkLst>
        </pc:spChg>
        <pc:spChg chg="del">
          <ac:chgData name="Nguyen Thi Kim Thoa" userId="4a1d76c7-55cd-4add-b43a-9e8bea4a9e86" providerId="ADAL" clId="{B4F212CB-E999-4C70-9E44-1C2D35AD7BFF}" dt="2022-10-23T05:08:32.838" v="78" actId="478"/>
          <ac:spMkLst>
            <pc:docMk/>
            <pc:sldMk cId="3630918127" sldId="337"/>
            <ac:spMk id="22" creationId="{1C29F407-1387-CB4C-ADDE-CFCDD4F5AC25}"/>
          </ac:spMkLst>
        </pc:spChg>
        <pc:spChg chg="mod">
          <ac:chgData name="Nguyen Thi Kim Thoa" userId="4a1d76c7-55cd-4add-b43a-9e8bea4a9e86" providerId="ADAL" clId="{B4F212CB-E999-4C70-9E44-1C2D35AD7BFF}" dt="2022-10-23T05:08:50.383" v="81" actId="1076"/>
          <ac:spMkLst>
            <pc:docMk/>
            <pc:sldMk cId="3630918127" sldId="337"/>
            <ac:spMk id="23" creationId="{8514929A-D5FC-4F66-8951-74EDFD16573E}"/>
          </ac:spMkLst>
        </pc:spChg>
        <pc:picChg chg="del">
          <ac:chgData name="Nguyen Thi Kim Thoa" userId="4a1d76c7-55cd-4add-b43a-9e8bea4a9e86" providerId="ADAL" clId="{B4F212CB-E999-4C70-9E44-1C2D35AD7BFF}" dt="2022-10-23T05:08:13.245" v="74" actId="478"/>
          <ac:picMkLst>
            <pc:docMk/>
            <pc:sldMk cId="3630918127" sldId="337"/>
            <ac:picMk id="3" creationId="{00000000-0000-0000-0000-000000000000}"/>
          </ac:picMkLst>
        </pc:picChg>
        <pc:picChg chg="add mod">
          <ac:chgData name="Nguyen Thi Kim Thoa" userId="4a1d76c7-55cd-4add-b43a-9e8bea4a9e86" providerId="ADAL" clId="{B4F212CB-E999-4C70-9E44-1C2D35AD7BFF}" dt="2022-10-23T05:28:35.653" v="294" actId="1076"/>
          <ac:picMkLst>
            <pc:docMk/>
            <pc:sldMk cId="3630918127" sldId="337"/>
            <ac:picMk id="8" creationId="{27757183-73CE-40A5-9BEE-6B46A843343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3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92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89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42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23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2496" y="1002108"/>
            <a:ext cx="82683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Listen again and practise saying the sentences in 1.</a:t>
            </a:r>
            <a:r>
              <a:rPr lang="x-none" sz="4000" dirty="0"/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469B23-A558-AA4B-AF7B-E42CE1E4AF8E}"/>
              </a:ext>
            </a:extLst>
          </p:cNvPr>
          <p:cNvSpPr/>
          <p:nvPr/>
        </p:nvSpPr>
        <p:spPr>
          <a:xfrm>
            <a:off x="757989" y="1976686"/>
            <a:ext cx="1106270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dirty="0">
                <a:ea typeface="Times New Roman" panose="02020603050405020304" pitchFamily="18" charset="0"/>
              </a:rPr>
              <a:t>1. The centre keeps a record of all donations.</a:t>
            </a:r>
          </a:p>
          <a:p>
            <a:pPr>
              <a:lnSpc>
                <a:spcPct val="150000"/>
              </a:lnSpc>
            </a:pPr>
            <a:r>
              <a:rPr lang="x-none" sz="2800" dirty="0">
                <a:ea typeface="Times New Roman" panose="02020603050405020304" pitchFamily="18" charset="0"/>
              </a:rPr>
              <a:t>2. We will record the charity live show for those who can’t watch it live.</a:t>
            </a:r>
          </a:p>
          <a:p>
            <a:pPr>
              <a:lnSpc>
                <a:spcPct val="150000"/>
              </a:lnSpc>
            </a:pPr>
            <a:r>
              <a:rPr lang="x-none" sz="2800" dirty="0">
                <a:ea typeface="Times New Roman" panose="02020603050405020304" pitchFamily="18" charset="0"/>
              </a:rPr>
              <a:t>3. There was an increase in house prices last year.</a:t>
            </a:r>
          </a:p>
          <a:p>
            <a:pPr>
              <a:lnSpc>
                <a:spcPct val="150000"/>
              </a:lnSpc>
            </a:pPr>
            <a:r>
              <a:rPr lang="x-none" sz="2800" dirty="0">
                <a:ea typeface="Times New Roman" panose="02020603050405020304" pitchFamily="18" charset="0"/>
              </a:rPr>
              <a:t>4. We want to increase students’ interest in volunteering at the community centre.</a:t>
            </a:r>
          </a:p>
          <a:p>
            <a:pPr>
              <a:lnSpc>
                <a:spcPct val="150000"/>
              </a:lnSpc>
            </a:pPr>
            <a:r>
              <a:rPr lang="x-none" sz="2800" dirty="0">
                <a:ea typeface="Times New Roman" panose="02020603050405020304" pitchFamily="18" charset="0"/>
              </a:rPr>
              <a:t>5. I got this present from a visitor to our centre.</a:t>
            </a:r>
          </a:p>
          <a:p>
            <a:pPr>
              <a:lnSpc>
                <a:spcPct val="150000"/>
              </a:lnSpc>
            </a:pPr>
            <a:r>
              <a:rPr lang="x-none" sz="2800" dirty="0">
                <a:ea typeface="Times New Roman" panose="02020603050405020304" pitchFamily="18" charset="0"/>
              </a:rPr>
              <a:t>6. We need to help local businesses to export their products.</a:t>
            </a:r>
            <a:r>
              <a:rPr lang="x-none" sz="28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6596" y="11697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4" name="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8526" y="153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78950" y="1043069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539362" y="18745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99580" y="2973547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5788C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57460" y="1152065"/>
            <a:ext cx="4702839" cy="445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volunteering activities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57459" y="1791683"/>
            <a:ext cx="4702839" cy="6974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5788C"/>
                </a:solidFill>
              </a:rPr>
              <a:t>Task 1: Listen </a:t>
            </a:r>
            <a:r>
              <a:rPr lang="en-US" dirty="0">
                <a:solidFill>
                  <a:srgbClr val="05788C"/>
                </a:solidFill>
              </a:rPr>
              <a:t>and circle.</a:t>
            </a:r>
            <a:endParaRPr lang="x-none" dirty="0">
              <a:solidFill>
                <a:srgbClr val="05788C"/>
              </a:solidFill>
            </a:endParaRPr>
          </a:p>
          <a:p>
            <a:r>
              <a:rPr lang="en-GB" dirty="0">
                <a:solidFill>
                  <a:srgbClr val="05788C"/>
                </a:solidFill>
              </a:rPr>
              <a:t>Task 2: Listen and practise saying.</a:t>
            </a:r>
            <a:endParaRPr lang="x-none" dirty="0">
              <a:solidFill>
                <a:srgbClr val="05788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57461" y="2830798"/>
            <a:ext cx="4743447" cy="9683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5788C"/>
                </a:solidFill>
              </a:rPr>
              <a:t>Task 1: </a:t>
            </a:r>
            <a:r>
              <a:rPr lang="en-GB" dirty="0">
                <a:solidFill>
                  <a:srgbClr val="05788C"/>
                </a:solidFill>
              </a:rPr>
              <a:t>Match the words with their meanings.</a:t>
            </a:r>
            <a:endParaRPr lang="x-none" dirty="0">
              <a:solidFill>
                <a:srgbClr val="05788C"/>
              </a:solidFill>
            </a:endParaRPr>
          </a:p>
          <a:p>
            <a:r>
              <a:rPr lang="x-none" dirty="0">
                <a:solidFill>
                  <a:srgbClr val="05788C"/>
                </a:solidFill>
              </a:rPr>
              <a:t>Task </a:t>
            </a:r>
            <a:r>
              <a:rPr lang="en-US" dirty="0">
                <a:solidFill>
                  <a:srgbClr val="05788C"/>
                </a:solidFill>
              </a:rPr>
              <a:t>2</a:t>
            </a:r>
            <a:r>
              <a:rPr lang="x-none" dirty="0">
                <a:solidFill>
                  <a:srgbClr val="05788C"/>
                </a:solidFill>
              </a:rPr>
              <a:t>: </a:t>
            </a:r>
            <a:r>
              <a:rPr lang="en-US" dirty="0">
                <a:solidFill>
                  <a:srgbClr val="05788C"/>
                </a:solidFill>
              </a:rPr>
              <a:t>Complete the sentences.</a:t>
            </a:r>
          </a:p>
          <a:p>
            <a:r>
              <a:rPr lang="x-none" dirty="0">
                <a:solidFill>
                  <a:srgbClr val="05788C"/>
                </a:solidFill>
              </a:rPr>
              <a:t>Task </a:t>
            </a:r>
            <a:r>
              <a:rPr lang="en-US" dirty="0">
                <a:solidFill>
                  <a:srgbClr val="05788C"/>
                </a:solidFill>
              </a:rPr>
              <a:t>3</a:t>
            </a:r>
            <a:r>
              <a:rPr lang="x-none" dirty="0">
                <a:solidFill>
                  <a:srgbClr val="05788C"/>
                </a:solidFill>
              </a:rPr>
              <a:t>: </a:t>
            </a:r>
            <a:r>
              <a:rPr lang="en-US" dirty="0">
                <a:solidFill>
                  <a:srgbClr val="05788C"/>
                </a:solidFill>
              </a:rPr>
              <a:t>Choose the correct word.</a:t>
            </a:r>
            <a:endParaRPr lang="x-none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62717" y="1370771"/>
            <a:ext cx="652012" cy="5037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74948" y="2202223"/>
            <a:ext cx="564415" cy="77132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391034" y="372310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817471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8764" y="12412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0CF2BF-8101-5A49-95C3-27CA4654E941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BBEA9-DE77-6048-B599-25970BAD0B59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BD641-0B95-5445-931A-EB6D704260E1}"/>
              </a:ext>
            </a:extLst>
          </p:cNvPr>
          <p:cNvSpPr txBox="1"/>
          <p:nvPr/>
        </p:nvSpPr>
        <p:spPr>
          <a:xfrm>
            <a:off x="1658813" y="979093"/>
            <a:ext cx="103465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Match the words with their meanings.</a:t>
            </a:r>
            <a:r>
              <a:rPr lang="x-none" sz="4000" b="1" dirty="0"/>
              <a:t> 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38;g10ccc671e94_0_59">
            <a:extLst>
              <a:ext uri="{FF2B5EF4-FFF2-40B4-BE49-F238E27FC236}">
                <a16:creationId xmlns:a16="http://schemas.microsoft.com/office/drawing/2014/main" id="{8705B24E-9277-8B48-BEF6-7E06EFE81A7C}"/>
              </a:ext>
            </a:extLst>
          </p:cNvPr>
          <p:cNvSpPr/>
          <p:nvPr/>
        </p:nvSpPr>
        <p:spPr>
          <a:xfrm>
            <a:off x="963512" y="2350156"/>
            <a:ext cx="2096820" cy="506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1. donate (v)</a:t>
            </a:r>
            <a:endParaRPr sz="2000" dirty="0"/>
          </a:p>
        </p:txBody>
      </p:sp>
      <p:sp>
        <p:nvSpPr>
          <p:cNvPr id="11" name="Google Shape;140;g10ccc671e94_0_59">
            <a:extLst>
              <a:ext uri="{FF2B5EF4-FFF2-40B4-BE49-F238E27FC236}">
                <a16:creationId xmlns:a16="http://schemas.microsoft.com/office/drawing/2014/main" id="{2A2D65F1-36AE-5C43-B65E-8ED8B2C03D44}"/>
              </a:ext>
            </a:extLst>
          </p:cNvPr>
          <p:cNvSpPr/>
          <p:nvPr/>
        </p:nvSpPr>
        <p:spPr>
          <a:xfrm>
            <a:off x="5070764" y="2746542"/>
            <a:ext cx="5024384" cy="506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b. far away from places where people live</a:t>
            </a:r>
            <a:endParaRPr sz="2000" dirty="0"/>
          </a:p>
        </p:txBody>
      </p:sp>
      <p:sp>
        <p:nvSpPr>
          <p:cNvPr id="12" name="Google Shape;141;g10ccc671e94_0_59">
            <a:extLst>
              <a:ext uri="{FF2B5EF4-FFF2-40B4-BE49-F238E27FC236}">
                <a16:creationId xmlns:a16="http://schemas.microsoft.com/office/drawing/2014/main" id="{6B162ECA-C70C-944F-BE36-E0E4DD028122}"/>
              </a:ext>
            </a:extLst>
          </p:cNvPr>
          <p:cNvSpPr/>
          <p:nvPr/>
        </p:nvSpPr>
        <p:spPr>
          <a:xfrm>
            <a:off x="5070764" y="3539092"/>
            <a:ext cx="5024384" cy="73373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c. to give money, food, clothes, etc. to a charity</a:t>
            </a:r>
            <a:endParaRPr sz="2000" dirty="0"/>
          </a:p>
        </p:txBody>
      </p:sp>
      <p:sp>
        <p:nvSpPr>
          <p:cNvPr id="14" name="Google Shape;142;g10ccc671e94_0_59">
            <a:extLst>
              <a:ext uri="{FF2B5EF4-FFF2-40B4-BE49-F238E27FC236}">
                <a16:creationId xmlns:a16="http://schemas.microsoft.com/office/drawing/2014/main" id="{454C3B09-D15E-FE4D-A3D0-6C09D46D1194}"/>
              </a:ext>
            </a:extLst>
          </p:cNvPr>
          <p:cNvSpPr/>
          <p:nvPr/>
        </p:nvSpPr>
        <p:spPr>
          <a:xfrm>
            <a:off x="963512" y="3137484"/>
            <a:ext cx="2096630" cy="506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2. volunteer (n)</a:t>
            </a:r>
            <a:endParaRPr sz="2000" dirty="0"/>
          </a:p>
        </p:txBody>
      </p:sp>
      <p:sp>
        <p:nvSpPr>
          <p:cNvPr id="15" name="Google Shape;143;g10ccc671e94_0_59">
            <a:extLst>
              <a:ext uri="{FF2B5EF4-FFF2-40B4-BE49-F238E27FC236}">
                <a16:creationId xmlns:a16="http://schemas.microsoft.com/office/drawing/2014/main" id="{7169B775-48F4-1241-B11F-BF9E23D60D7F}"/>
              </a:ext>
            </a:extLst>
          </p:cNvPr>
          <p:cNvSpPr/>
          <p:nvPr/>
        </p:nvSpPr>
        <p:spPr>
          <a:xfrm>
            <a:off x="963512" y="3914761"/>
            <a:ext cx="2096630" cy="506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3. generous (adj)</a:t>
            </a:r>
            <a:endParaRPr sz="2000" dirty="0"/>
          </a:p>
        </p:txBody>
      </p:sp>
      <p:sp>
        <p:nvSpPr>
          <p:cNvPr id="16" name="Google Shape;144;g10ccc671e94_0_59">
            <a:extLst>
              <a:ext uri="{FF2B5EF4-FFF2-40B4-BE49-F238E27FC236}">
                <a16:creationId xmlns:a16="http://schemas.microsoft.com/office/drawing/2014/main" id="{CB44BA2E-1ED9-4E44-BC8F-D6A70484B917}"/>
              </a:ext>
            </a:extLst>
          </p:cNvPr>
          <p:cNvSpPr/>
          <p:nvPr/>
        </p:nvSpPr>
        <p:spPr>
          <a:xfrm>
            <a:off x="963512" y="4722775"/>
            <a:ext cx="2096630" cy="506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4. remote (adj)</a:t>
            </a:r>
            <a:endParaRPr sz="2000" dirty="0"/>
          </a:p>
        </p:txBody>
      </p:sp>
      <p:sp>
        <p:nvSpPr>
          <p:cNvPr id="17" name="Google Shape;145;g10ccc671e94_0_59">
            <a:extLst>
              <a:ext uri="{FF2B5EF4-FFF2-40B4-BE49-F238E27FC236}">
                <a16:creationId xmlns:a16="http://schemas.microsoft.com/office/drawing/2014/main" id="{D2B42813-3DCD-6F41-9063-75B9E3ECA836}"/>
              </a:ext>
            </a:extLst>
          </p:cNvPr>
          <p:cNvSpPr/>
          <p:nvPr/>
        </p:nvSpPr>
        <p:spPr>
          <a:xfrm>
            <a:off x="963512" y="5500052"/>
            <a:ext cx="2096630" cy="506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5. benefit (n)</a:t>
            </a:r>
            <a:endParaRPr sz="2000" dirty="0"/>
          </a:p>
        </p:txBody>
      </p:sp>
      <p:sp>
        <p:nvSpPr>
          <p:cNvPr id="18" name="Google Shape;146;g10ccc671e94_0_59">
            <a:extLst>
              <a:ext uri="{FF2B5EF4-FFF2-40B4-BE49-F238E27FC236}">
                <a16:creationId xmlns:a16="http://schemas.microsoft.com/office/drawing/2014/main" id="{AB8C4D1A-8EB2-BD48-85B1-0DCEB6BB6248}"/>
              </a:ext>
            </a:extLst>
          </p:cNvPr>
          <p:cNvSpPr/>
          <p:nvPr/>
        </p:nvSpPr>
        <p:spPr>
          <a:xfrm>
            <a:off x="5070764" y="4424625"/>
            <a:ext cx="5024384" cy="8670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d. to give a better position because of something, to be useful to somebody.</a:t>
            </a:r>
            <a:endParaRPr sz="2000" dirty="0"/>
          </a:p>
        </p:txBody>
      </p:sp>
      <p:sp>
        <p:nvSpPr>
          <p:cNvPr id="19" name="Google Shape;147;g10ccc671e94_0_59">
            <a:extLst>
              <a:ext uri="{FF2B5EF4-FFF2-40B4-BE49-F238E27FC236}">
                <a16:creationId xmlns:a16="http://schemas.microsoft.com/office/drawing/2014/main" id="{7540EC7B-169E-B74A-98C8-F5DCCE747365}"/>
              </a:ext>
            </a:extLst>
          </p:cNvPr>
          <p:cNvSpPr/>
          <p:nvPr/>
        </p:nvSpPr>
        <p:spPr>
          <a:xfrm>
            <a:off x="5070764" y="5577775"/>
            <a:ext cx="5024384" cy="76077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e. a person who does a job without being paid for it</a:t>
            </a:r>
            <a:endParaRPr sz="20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503944-F4ED-E647-8D4A-EFF8947C2D87}"/>
              </a:ext>
            </a:extLst>
          </p:cNvPr>
          <p:cNvCxnSpPr>
            <a:stCxn id="8" idx="3"/>
            <a:endCxn id="12" idx="1"/>
          </p:cNvCxnSpPr>
          <p:nvPr/>
        </p:nvCxnSpPr>
        <p:spPr>
          <a:xfrm>
            <a:off x="3060332" y="2603356"/>
            <a:ext cx="2010432" cy="13026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A28E568-B205-8940-997F-0E78FF64021A}"/>
              </a:ext>
            </a:extLst>
          </p:cNvPr>
          <p:cNvCxnSpPr>
            <a:stCxn id="14" idx="3"/>
            <a:endCxn id="19" idx="1"/>
          </p:cNvCxnSpPr>
          <p:nvPr/>
        </p:nvCxnSpPr>
        <p:spPr>
          <a:xfrm>
            <a:off x="3060142" y="3390684"/>
            <a:ext cx="2010622" cy="25674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CD3D17-9FC7-5A4B-8E63-5ED196C53460}"/>
              </a:ext>
            </a:extLst>
          </p:cNvPr>
          <p:cNvCxnSpPr>
            <a:stCxn id="15" idx="3"/>
          </p:cNvCxnSpPr>
          <p:nvPr/>
        </p:nvCxnSpPr>
        <p:spPr>
          <a:xfrm flipV="1">
            <a:off x="3060142" y="2163385"/>
            <a:ext cx="2010622" cy="20045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EDA88B-77B7-4F40-ACFC-A7BACCF32067}"/>
              </a:ext>
            </a:extLst>
          </p:cNvPr>
          <p:cNvCxnSpPr>
            <a:stCxn id="16" idx="3"/>
            <a:endCxn id="11" idx="1"/>
          </p:cNvCxnSpPr>
          <p:nvPr/>
        </p:nvCxnSpPr>
        <p:spPr>
          <a:xfrm flipV="1">
            <a:off x="3060142" y="2999742"/>
            <a:ext cx="2010622" cy="19762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D282E93-BE83-C94E-9E91-D00E6F9CBBE0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 flipV="1">
            <a:off x="3060142" y="4858125"/>
            <a:ext cx="2010622" cy="8951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140;g10ccc671e94_0_59">
            <a:extLst>
              <a:ext uri="{FF2B5EF4-FFF2-40B4-BE49-F238E27FC236}">
                <a16:creationId xmlns:a16="http://schemas.microsoft.com/office/drawing/2014/main" id="{2A2D65F1-36AE-5C43-B65E-8ED8B2C03D44}"/>
              </a:ext>
            </a:extLst>
          </p:cNvPr>
          <p:cNvSpPr/>
          <p:nvPr/>
        </p:nvSpPr>
        <p:spPr>
          <a:xfrm>
            <a:off x="5070764" y="1924492"/>
            <a:ext cx="5024384" cy="506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dirty="0"/>
              <a:t>a. giving or willing to give freely</a:t>
            </a:r>
          </a:p>
        </p:txBody>
      </p:sp>
    </p:spTree>
    <p:extLst>
      <p:ext uri="{BB962C8B-B14F-4D97-AF65-F5344CB8AC3E}">
        <p14:creationId xmlns:p14="http://schemas.microsoft.com/office/powerpoint/2010/main" val="309103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2495" y="1145689"/>
            <a:ext cx="10609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Complete the following sentences using the correct forms of the words in 1.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469B23-A558-AA4B-AF7B-E42CE1E4AF8E}"/>
              </a:ext>
            </a:extLst>
          </p:cNvPr>
          <p:cNvSpPr/>
          <p:nvPr/>
        </p:nvSpPr>
        <p:spPr>
          <a:xfrm>
            <a:off x="734715" y="1979485"/>
            <a:ext cx="10504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dk1"/>
                </a:solidFill>
              </a:rPr>
              <a:t>1. He is very ___________. He is always willing to give a lot of money to charity.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dk1"/>
                </a:solidFill>
              </a:rPr>
              <a:t>2. The school is difficult to get to because it is located in a _________ area.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dk1"/>
                </a:solidFill>
              </a:rPr>
              <a:t>3. If you don’t have time to volunteer, you can ________ money and food.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dk1"/>
                </a:solidFill>
              </a:rPr>
              <a:t>4. This clean water project will ________ the people in the village.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dk1"/>
                </a:solidFill>
              </a:rPr>
              <a:t>5. Our club needs more ___________ to clean up the park at the weekend.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74BEB2-DC84-5841-B452-C945D05B349E}"/>
              </a:ext>
            </a:extLst>
          </p:cNvPr>
          <p:cNvSpPr/>
          <p:nvPr/>
        </p:nvSpPr>
        <p:spPr>
          <a:xfrm>
            <a:off x="2625801" y="2248976"/>
            <a:ext cx="1411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generous </a:t>
            </a:r>
            <a:endParaRPr lang="x-none" sz="24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EECA3F-BA48-494E-A37F-877B738FE60D}"/>
              </a:ext>
            </a:extLst>
          </p:cNvPr>
          <p:cNvSpPr/>
          <p:nvPr/>
        </p:nvSpPr>
        <p:spPr>
          <a:xfrm>
            <a:off x="8196706" y="2979626"/>
            <a:ext cx="1171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remote </a:t>
            </a:r>
            <a:endParaRPr lang="x-none" sz="24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FA8302-6C60-0941-A02E-54119BAAE4DB}"/>
              </a:ext>
            </a:extLst>
          </p:cNvPr>
          <p:cNvSpPr/>
          <p:nvPr/>
        </p:nvSpPr>
        <p:spPr>
          <a:xfrm>
            <a:off x="6634318" y="3699069"/>
            <a:ext cx="1137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donate </a:t>
            </a:r>
            <a:endParaRPr lang="x-none" sz="24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04D95-471B-CC49-98F5-D8AEC909F410}"/>
              </a:ext>
            </a:extLst>
          </p:cNvPr>
          <p:cNvSpPr/>
          <p:nvPr/>
        </p:nvSpPr>
        <p:spPr>
          <a:xfrm>
            <a:off x="4695227" y="4442915"/>
            <a:ext cx="1150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benefit </a:t>
            </a:r>
            <a:endParaRPr lang="x-none" sz="24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75633D-F16C-8245-ABC0-438F352DE2D7}"/>
              </a:ext>
            </a:extLst>
          </p:cNvPr>
          <p:cNvSpPr/>
          <p:nvPr/>
        </p:nvSpPr>
        <p:spPr>
          <a:xfrm>
            <a:off x="3956384" y="5174071"/>
            <a:ext cx="1572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volunteers </a:t>
            </a:r>
            <a:endParaRPr lang="x-none" sz="24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8764" y="12412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85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6118" y="1204793"/>
            <a:ext cx="10609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Choose the correct word to complete each of the following sentences. 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CD3D9-280E-9E45-9A07-3D7CB8D77BA0}"/>
              </a:ext>
            </a:extLst>
          </p:cNvPr>
          <p:cNvSpPr txBox="1"/>
          <p:nvPr/>
        </p:nvSpPr>
        <p:spPr>
          <a:xfrm>
            <a:off x="1095414" y="2173666"/>
            <a:ext cx="104502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dk1"/>
                </a:solidFill>
              </a:rPr>
              <a:t>1. We need to be </a:t>
            </a:r>
            <a:r>
              <a:rPr lang="en-US" sz="2400" b="1" i="1" dirty="0">
                <a:solidFill>
                  <a:schemeClr val="dk1"/>
                </a:solidFill>
              </a:rPr>
              <a:t>careful / careless </a:t>
            </a:r>
            <a:r>
              <a:rPr lang="en-US" sz="2400" dirty="0">
                <a:solidFill>
                  <a:schemeClr val="dk1"/>
                </a:solidFill>
              </a:rPr>
              <a:t>when we record the donations.</a:t>
            </a: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dk1"/>
                </a:solidFill>
              </a:rPr>
              <a:t>2. I am </a:t>
            </a:r>
            <a:r>
              <a:rPr lang="en-US" sz="2400" b="1" i="1" dirty="0">
                <a:solidFill>
                  <a:schemeClr val="dk1"/>
                </a:solidFill>
              </a:rPr>
              <a:t>interested / interesting </a:t>
            </a:r>
            <a:r>
              <a:rPr lang="en-US" sz="2400" dirty="0">
                <a:solidFill>
                  <a:schemeClr val="dk1"/>
                </a:solidFill>
              </a:rPr>
              <a:t>in community development activities.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dk1"/>
                </a:solidFill>
              </a:rPr>
              <a:t>3. There are </a:t>
            </a:r>
            <a:r>
              <a:rPr lang="en-US" sz="2400" b="1" i="1" dirty="0">
                <a:solidFill>
                  <a:schemeClr val="dk1"/>
                </a:solidFill>
              </a:rPr>
              <a:t>excited / exciting </a:t>
            </a:r>
            <a:r>
              <a:rPr lang="en-US" sz="2400" dirty="0">
                <a:solidFill>
                  <a:schemeClr val="dk1"/>
                </a:solidFill>
              </a:rPr>
              <a:t>volunteering opportunities in our community.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dk1"/>
                </a:solidFill>
              </a:rPr>
              <a:t>4. Last year, I was </a:t>
            </a:r>
            <a:r>
              <a:rPr lang="en-US" sz="2400" b="1" i="1" dirty="0">
                <a:solidFill>
                  <a:schemeClr val="dk1"/>
                </a:solidFill>
              </a:rPr>
              <a:t>hopeful / hopeless</a:t>
            </a:r>
            <a:r>
              <a:rPr lang="en-US" sz="2400" dirty="0">
                <a:solidFill>
                  <a:schemeClr val="dk1"/>
                </a:solidFill>
              </a:rPr>
              <a:t> at </a:t>
            </a:r>
            <a:r>
              <a:rPr lang="en-US" sz="2400" dirty="0" err="1">
                <a:solidFill>
                  <a:schemeClr val="dk1"/>
                </a:solidFill>
              </a:rPr>
              <a:t>maths</a:t>
            </a:r>
            <a:r>
              <a:rPr lang="en-US" sz="2400" dirty="0">
                <a:solidFill>
                  <a:schemeClr val="dk1"/>
                </a:solidFill>
              </a:rPr>
              <a:t>. I couldn’t even do simple addition in my head.</a:t>
            </a:r>
            <a:endParaRPr lang="x-none" sz="2400" dirty="0"/>
          </a:p>
        </p:txBody>
      </p:sp>
      <p:sp>
        <p:nvSpPr>
          <p:cNvPr id="2" name="Rounded Rectangle 1"/>
          <p:cNvSpPr/>
          <p:nvPr/>
        </p:nvSpPr>
        <p:spPr>
          <a:xfrm>
            <a:off x="3320716" y="2442410"/>
            <a:ext cx="950494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034129" y="3130744"/>
            <a:ext cx="1382839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856121" y="3877926"/>
            <a:ext cx="1088859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559975" y="4602356"/>
            <a:ext cx="1203153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8764" y="12412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72143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78950" y="1043069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539362" y="18745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99580" y="2973547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5788C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57460" y="1152065"/>
            <a:ext cx="4702839" cy="445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volunteering activities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57459" y="1791683"/>
            <a:ext cx="4702839" cy="6974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5788C"/>
                </a:solidFill>
              </a:rPr>
              <a:t>Task 1: Listen </a:t>
            </a:r>
            <a:r>
              <a:rPr lang="en-US" dirty="0">
                <a:solidFill>
                  <a:srgbClr val="05788C"/>
                </a:solidFill>
              </a:rPr>
              <a:t>and circle.</a:t>
            </a:r>
            <a:endParaRPr lang="x-none" dirty="0">
              <a:solidFill>
                <a:srgbClr val="05788C"/>
              </a:solidFill>
            </a:endParaRPr>
          </a:p>
          <a:p>
            <a:r>
              <a:rPr lang="en-GB" dirty="0">
                <a:solidFill>
                  <a:srgbClr val="05788C"/>
                </a:solidFill>
              </a:rPr>
              <a:t>Task 2: Listen and practise saying.</a:t>
            </a:r>
            <a:endParaRPr lang="x-none" dirty="0">
              <a:solidFill>
                <a:srgbClr val="05788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57461" y="2830798"/>
            <a:ext cx="4743447" cy="9683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5788C"/>
                </a:solidFill>
              </a:rPr>
              <a:t>Task 1: </a:t>
            </a:r>
            <a:r>
              <a:rPr lang="en-GB" dirty="0">
                <a:solidFill>
                  <a:srgbClr val="05788C"/>
                </a:solidFill>
              </a:rPr>
              <a:t>Match the words with their meanings.</a:t>
            </a:r>
            <a:endParaRPr lang="x-none" dirty="0">
              <a:solidFill>
                <a:srgbClr val="05788C"/>
              </a:solidFill>
            </a:endParaRPr>
          </a:p>
          <a:p>
            <a:r>
              <a:rPr lang="x-none" dirty="0">
                <a:solidFill>
                  <a:srgbClr val="05788C"/>
                </a:solidFill>
              </a:rPr>
              <a:t>Task </a:t>
            </a:r>
            <a:r>
              <a:rPr lang="en-US" dirty="0">
                <a:solidFill>
                  <a:srgbClr val="05788C"/>
                </a:solidFill>
              </a:rPr>
              <a:t>2</a:t>
            </a:r>
            <a:r>
              <a:rPr lang="x-none" dirty="0">
                <a:solidFill>
                  <a:srgbClr val="05788C"/>
                </a:solidFill>
              </a:rPr>
              <a:t>: </a:t>
            </a:r>
            <a:r>
              <a:rPr lang="en-US" dirty="0">
                <a:solidFill>
                  <a:srgbClr val="05788C"/>
                </a:solidFill>
              </a:rPr>
              <a:t>Complete the sentences.</a:t>
            </a:r>
          </a:p>
          <a:p>
            <a:r>
              <a:rPr lang="x-none" dirty="0">
                <a:solidFill>
                  <a:srgbClr val="05788C"/>
                </a:solidFill>
              </a:rPr>
              <a:t>Task </a:t>
            </a:r>
            <a:r>
              <a:rPr lang="en-US" dirty="0">
                <a:solidFill>
                  <a:srgbClr val="05788C"/>
                </a:solidFill>
              </a:rPr>
              <a:t>3</a:t>
            </a:r>
            <a:r>
              <a:rPr lang="x-none" dirty="0">
                <a:solidFill>
                  <a:srgbClr val="05788C"/>
                </a:solidFill>
              </a:rPr>
              <a:t>: </a:t>
            </a:r>
            <a:r>
              <a:rPr lang="en-US" dirty="0">
                <a:solidFill>
                  <a:srgbClr val="05788C"/>
                </a:solidFill>
              </a:rPr>
              <a:t>Choose the correct word.</a:t>
            </a:r>
            <a:endParaRPr lang="x-none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62717" y="1370771"/>
            <a:ext cx="652012" cy="5037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74948" y="2202223"/>
            <a:ext cx="564415" cy="77132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50313" y="3328650"/>
            <a:ext cx="534223" cy="71020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93036" y="40388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391034" y="372310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EED7EE-B942-8D41-8D6F-D7465AA1B1AC}"/>
              </a:ext>
            </a:extLst>
          </p:cNvPr>
          <p:cNvSpPr/>
          <p:nvPr/>
        </p:nvSpPr>
        <p:spPr>
          <a:xfrm>
            <a:off x="5657460" y="4023446"/>
            <a:ext cx="4743447" cy="844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5788C"/>
                </a:solidFill>
              </a:rPr>
              <a:t>Task 1: Choose the correct </a:t>
            </a:r>
            <a:r>
              <a:rPr lang="en-GB" dirty="0">
                <a:solidFill>
                  <a:srgbClr val="05788C"/>
                </a:solidFill>
              </a:rPr>
              <a:t>verb </a:t>
            </a:r>
            <a:r>
              <a:rPr lang="x-none" dirty="0">
                <a:solidFill>
                  <a:srgbClr val="05788C"/>
                </a:solidFill>
              </a:rPr>
              <a:t>form</a:t>
            </a:r>
            <a:r>
              <a:rPr lang="en-US" dirty="0">
                <a:solidFill>
                  <a:srgbClr val="05788C"/>
                </a:solidFill>
              </a:rPr>
              <a:t>.</a:t>
            </a:r>
          </a:p>
          <a:p>
            <a:r>
              <a:rPr lang="x-none" dirty="0">
                <a:solidFill>
                  <a:srgbClr val="05788C"/>
                </a:solidFill>
              </a:rPr>
              <a:t>Task 2: </a:t>
            </a:r>
            <a:r>
              <a:rPr lang="en-GB" dirty="0">
                <a:solidFill>
                  <a:srgbClr val="05788C"/>
                </a:solidFill>
              </a:rPr>
              <a:t>Combine the two sentences.</a:t>
            </a:r>
            <a:endParaRPr lang="x-none" dirty="0">
              <a:solidFill>
                <a:srgbClr val="0578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16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9896" y="11829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F89FCF-A60F-AA40-8057-60087F39131A}"/>
              </a:ext>
            </a:extLst>
          </p:cNvPr>
          <p:cNvSpPr/>
          <p:nvPr/>
        </p:nvSpPr>
        <p:spPr>
          <a:xfrm>
            <a:off x="757989" y="1898925"/>
            <a:ext cx="10816413" cy="464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dk1"/>
                </a:solidFill>
              </a:rPr>
              <a:t>1. While Lan </a:t>
            </a:r>
            <a:r>
              <a:rPr lang="en-US" sz="2500" b="1" i="1" dirty="0">
                <a:solidFill>
                  <a:schemeClr val="dk1"/>
                </a:solidFill>
              </a:rPr>
              <a:t>was working / worked </a:t>
            </a:r>
            <a:r>
              <a:rPr lang="en-US" sz="2500" dirty="0">
                <a:solidFill>
                  <a:schemeClr val="dk1"/>
                </a:solidFill>
              </a:rPr>
              <a:t>as a volunteer in the countryside, she met an old friend.</a:t>
            </a:r>
            <a:endParaRPr lang="en-US" sz="2500" dirty="0"/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dk1"/>
                </a:solidFill>
              </a:rPr>
              <a:t>2. I was revising for civics class when my dad </a:t>
            </a:r>
            <a:r>
              <a:rPr lang="en-US" sz="2500" b="1" i="1" dirty="0">
                <a:solidFill>
                  <a:schemeClr val="dk1"/>
                </a:solidFill>
              </a:rPr>
              <a:t>was telling / told </a:t>
            </a:r>
            <a:r>
              <a:rPr lang="en-US" sz="2500" dirty="0">
                <a:solidFill>
                  <a:schemeClr val="dk1"/>
                </a:solidFill>
              </a:rPr>
              <a:t>me about the volunteer job.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dk1"/>
                </a:solidFill>
              </a:rPr>
              <a:t>3. We saw many unhappy children while we </a:t>
            </a:r>
            <a:r>
              <a:rPr lang="en-US" sz="2500" b="1" i="1" dirty="0">
                <a:solidFill>
                  <a:schemeClr val="dk1"/>
                </a:solidFill>
              </a:rPr>
              <a:t>were helping / helped </a:t>
            </a:r>
            <a:r>
              <a:rPr lang="en-US" sz="2500" dirty="0">
                <a:solidFill>
                  <a:schemeClr val="dk1"/>
                </a:solidFill>
              </a:rPr>
              <a:t>people in remote areas.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dk1"/>
                </a:solidFill>
              </a:rPr>
              <a:t>4. He was sorting donations when he was </a:t>
            </a:r>
            <a:r>
              <a:rPr lang="en-US" sz="2500" b="1" i="1" dirty="0" err="1">
                <a:solidFill>
                  <a:schemeClr val="dk1"/>
                </a:solidFill>
              </a:rPr>
              <a:t>realising</a:t>
            </a:r>
            <a:r>
              <a:rPr lang="en-US" sz="2500" b="1" i="1" dirty="0">
                <a:solidFill>
                  <a:schemeClr val="dk1"/>
                </a:solidFill>
              </a:rPr>
              <a:t> / </a:t>
            </a:r>
            <a:r>
              <a:rPr lang="en-US" sz="2500" b="1" i="1" dirty="0" err="1">
                <a:solidFill>
                  <a:schemeClr val="dk1"/>
                </a:solidFill>
              </a:rPr>
              <a:t>realised</a:t>
            </a:r>
            <a:r>
              <a:rPr lang="en-US" sz="2500" b="1" dirty="0">
                <a:solidFill>
                  <a:schemeClr val="dk1"/>
                </a:solidFill>
              </a:rPr>
              <a:t> </a:t>
            </a:r>
            <a:r>
              <a:rPr lang="en-US" sz="2500" dirty="0">
                <a:solidFill>
                  <a:schemeClr val="dk1"/>
                </a:solidFill>
              </a:rPr>
              <a:t>how generous people were.</a:t>
            </a:r>
            <a:endParaRPr lang="en-US" sz="2500" i="1" dirty="0">
              <a:solidFill>
                <a:schemeClr val="dk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1D8435-3194-084B-8606-03198CF14587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E5E446-DA9F-A24E-8746-833E28FA3678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FD9C3-1636-0741-9D8E-6585FD186DF6}"/>
              </a:ext>
            </a:extLst>
          </p:cNvPr>
          <p:cNvSpPr txBox="1"/>
          <p:nvPr/>
        </p:nvSpPr>
        <p:spPr>
          <a:xfrm>
            <a:off x="1524338" y="1171849"/>
            <a:ext cx="10346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800" b="1" dirty="0"/>
              <a:t>Choose the correct </a:t>
            </a:r>
            <a:r>
              <a:rPr lang="en-GB" sz="2800" b="1" dirty="0"/>
              <a:t>verb </a:t>
            </a:r>
            <a:r>
              <a:rPr lang="x-none" sz="2800" b="1" dirty="0"/>
              <a:t>form in each</a:t>
            </a:r>
            <a:r>
              <a:rPr lang="en-GB" sz="2800" b="1" dirty="0"/>
              <a:t> of the following</a:t>
            </a:r>
            <a:r>
              <a:rPr lang="x-none" sz="2800" b="1" dirty="0"/>
              <a:t> sentence</a:t>
            </a:r>
            <a:r>
              <a:rPr lang="en-GB" sz="2800" b="1" dirty="0"/>
              <a:t>s.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54442" y="2045367"/>
            <a:ext cx="1756610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273716" y="3172324"/>
            <a:ext cx="665747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41170" y="4338783"/>
            <a:ext cx="1756610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587915" y="5443529"/>
            <a:ext cx="1171074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B6C74-3289-1EA7-5440-8512DF79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E14F43-5141-935F-04FC-7A3481130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126576" cy="5356945"/>
          </a:xfrm>
        </p:spPr>
      </p:pic>
    </p:spTree>
    <p:extLst>
      <p:ext uri="{BB962C8B-B14F-4D97-AF65-F5344CB8AC3E}">
        <p14:creationId xmlns:p14="http://schemas.microsoft.com/office/powerpoint/2010/main" val="3997646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E9FEE-30A7-7560-AA28-20107A5AE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EDB973-A7B9-73CE-CDE0-64918B928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396" y="233813"/>
            <a:ext cx="7795967" cy="6390373"/>
          </a:xfrm>
        </p:spPr>
      </p:pic>
    </p:spTree>
    <p:extLst>
      <p:ext uri="{BB962C8B-B14F-4D97-AF65-F5344CB8AC3E}">
        <p14:creationId xmlns:p14="http://schemas.microsoft.com/office/powerpoint/2010/main" val="2482196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24439" y="1157023"/>
            <a:ext cx="10276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Combine the two sentences using </a:t>
            </a:r>
            <a:r>
              <a:rPr lang="en-GB" sz="2800" b="1" i="1" dirty="0"/>
              <a:t>when</a:t>
            </a:r>
            <a:r>
              <a:rPr lang="en-GB" sz="2800" b="1" dirty="0"/>
              <a:t> or </a:t>
            </a:r>
            <a:r>
              <a:rPr lang="en-GB" sz="2800" b="1" i="1" dirty="0"/>
              <a:t>while</a:t>
            </a:r>
            <a:r>
              <a:rPr lang="en-GB" sz="2800" b="1" dirty="0"/>
              <a:t> where appropriate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3F3F90-2A2A-DC47-A0BF-7E90A9E13D4A}"/>
              </a:ext>
            </a:extLst>
          </p:cNvPr>
          <p:cNvSpPr txBox="1"/>
          <p:nvPr/>
        </p:nvSpPr>
        <p:spPr>
          <a:xfrm>
            <a:off x="423335" y="2173711"/>
            <a:ext cx="113196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lvl="0">
              <a:buSzPts val="1400"/>
            </a:pPr>
            <a:r>
              <a:rPr lang="en-GB" sz="2400" dirty="0"/>
              <a:t>1. </a:t>
            </a:r>
            <a:r>
              <a:rPr lang="en-US" sz="2400" dirty="0"/>
              <a:t>They were cleaning the streets. It started to rain.</a:t>
            </a:r>
          </a:p>
          <a:p>
            <a:pPr lvl="0">
              <a:lnSpc>
                <a:spcPct val="150000"/>
              </a:lnSpc>
            </a:pPr>
            <a:endParaRPr lang="x-none" sz="2400" dirty="0"/>
          </a:p>
          <a:p>
            <a:pPr lvl="0">
              <a:lnSpc>
                <a:spcPct val="150000"/>
              </a:lnSpc>
            </a:pPr>
            <a:endParaRPr lang="en-US" sz="2400" dirty="0"/>
          </a:p>
          <a:p>
            <a:pPr lvl="0">
              <a:lnSpc>
                <a:spcPct val="150000"/>
              </a:lnSpc>
            </a:pPr>
            <a:endParaRPr lang="x-none" sz="2400" dirty="0"/>
          </a:p>
          <a:p>
            <a:pPr lvl="0">
              <a:lnSpc>
                <a:spcPct val="150000"/>
              </a:lnSpc>
            </a:pPr>
            <a:r>
              <a:rPr lang="en-US" sz="2400" dirty="0"/>
              <a:t>  </a:t>
            </a:r>
            <a:r>
              <a:rPr lang="x-none" sz="2400" dirty="0"/>
              <a:t>2. </a:t>
            </a:r>
            <a:r>
              <a:rPr lang="en-US" sz="2400" dirty="0"/>
              <a:t>I was watching TV. I saw the floods and landslides in the area.</a:t>
            </a:r>
            <a:endParaRPr lang="x-none" sz="2400" dirty="0"/>
          </a:p>
          <a:p>
            <a:pPr>
              <a:lnSpc>
                <a:spcPct val="150000"/>
              </a:lnSpc>
            </a:pPr>
            <a:endParaRPr lang="x-none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3345FF-078B-604C-8593-CDAD6DA4A04E}"/>
              </a:ext>
            </a:extLst>
          </p:cNvPr>
          <p:cNvSpPr txBox="1"/>
          <p:nvPr/>
        </p:nvSpPr>
        <p:spPr>
          <a:xfrm>
            <a:off x="841882" y="2883149"/>
            <a:ext cx="10901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8DA4"/>
                </a:solidFill>
              </a:rPr>
              <a:t>-&gt; </a:t>
            </a:r>
            <a:r>
              <a:rPr lang="x-none" sz="2400" b="1" dirty="0">
                <a:solidFill>
                  <a:srgbClr val="048DA4"/>
                </a:solidFill>
              </a:rPr>
              <a:t>While</a:t>
            </a:r>
            <a:r>
              <a:rPr lang="x-none" sz="2400" dirty="0">
                <a:solidFill>
                  <a:srgbClr val="048DA4"/>
                </a:solidFill>
              </a:rPr>
              <a:t> they were cleaning the streets, it started to rain. / They were cleaning the streets </a:t>
            </a:r>
            <a:r>
              <a:rPr lang="x-none" sz="2400" b="1" dirty="0">
                <a:solidFill>
                  <a:srgbClr val="048DA4"/>
                </a:solidFill>
              </a:rPr>
              <a:t>when </a:t>
            </a:r>
            <a:r>
              <a:rPr lang="x-none" sz="2400" dirty="0">
                <a:solidFill>
                  <a:srgbClr val="048DA4"/>
                </a:solidFill>
              </a:rPr>
              <a:t>it started to rain. </a:t>
            </a:r>
            <a:endParaRPr lang="x-none" sz="2400" b="1" dirty="0">
              <a:solidFill>
                <a:srgbClr val="048DA4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467011-6351-934B-BCB4-D567CD3A9119}"/>
              </a:ext>
            </a:extLst>
          </p:cNvPr>
          <p:cNvSpPr/>
          <p:nvPr/>
        </p:nvSpPr>
        <p:spPr>
          <a:xfrm>
            <a:off x="810656" y="4943195"/>
            <a:ext cx="1109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48DA4"/>
                </a:solidFill>
                <a:ea typeface="Times New Roman" panose="02020603050405020304" pitchFamily="18" charset="0"/>
              </a:rPr>
              <a:t>-&gt; </a:t>
            </a:r>
            <a:r>
              <a:rPr lang="x-none" sz="2400" b="1" dirty="0">
                <a:solidFill>
                  <a:srgbClr val="048DA4"/>
                </a:solidFill>
              </a:rPr>
              <a:t>While </a:t>
            </a:r>
            <a:r>
              <a:rPr lang="x-none" sz="2400" dirty="0">
                <a:solidFill>
                  <a:srgbClr val="048DA4"/>
                </a:solidFill>
              </a:rPr>
              <a:t>I was watching TV, I saw the floods and landslides in the area. /I was watching TV </a:t>
            </a:r>
            <a:r>
              <a:rPr lang="x-none" sz="2400" b="1" dirty="0">
                <a:solidFill>
                  <a:srgbClr val="048DA4"/>
                </a:solidFill>
              </a:rPr>
              <a:t>when</a:t>
            </a:r>
            <a:r>
              <a:rPr lang="x-none" sz="2400" dirty="0">
                <a:solidFill>
                  <a:srgbClr val="048DA4"/>
                </a:solidFill>
              </a:rPr>
              <a:t> I saw the floods and landslides in the area.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9896" y="11829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90258" y="2042409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6246613" y="2107943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33659" y="2052622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167671" y="2013319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C4AD3-F633-27BD-F071-344C6B48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551" y="2809174"/>
            <a:ext cx="6963266" cy="391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D45EA9-7CEB-BB4B-8740-8B5B55F1982D}"/>
              </a:ext>
            </a:extLst>
          </p:cNvPr>
          <p:cNvSpPr txBox="1"/>
          <p:nvPr/>
        </p:nvSpPr>
        <p:spPr>
          <a:xfrm>
            <a:off x="712448" y="2020768"/>
            <a:ext cx="112870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lvl="0">
              <a:buSzPts val="1400"/>
            </a:pPr>
            <a:r>
              <a:rPr lang="en-GB" sz="2400" dirty="0"/>
              <a:t>3. </a:t>
            </a:r>
            <a:r>
              <a:rPr lang="en-US" sz="2400" dirty="0"/>
              <a:t>Tim was searching for employment opportunities. He found a job advert from a non-governmental </a:t>
            </a:r>
            <a:r>
              <a:rPr lang="en-US" sz="2400" dirty="0" err="1"/>
              <a:t>organisation</a:t>
            </a:r>
            <a:r>
              <a:rPr lang="en-US" sz="2400" dirty="0"/>
              <a:t>.</a:t>
            </a:r>
            <a:endParaRPr lang="x-none" sz="2400" dirty="0"/>
          </a:p>
          <a:p>
            <a:pPr lvl="0">
              <a:lnSpc>
                <a:spcPct val="150000"/>
              </a:lnSpc>
            </a:pPr>
            <a:endParaRPr lang="x-none" sz="2400" dirty="0"/>
          </a:p>
          <a:p>
            <a:pPr lvl="0">
              <a:lnSpc>
                <a:spcPct val="150000"/>
              </a:lnSpc>
            </a:pPr>
            <a:endParaRPr lang="en-US" sz="2400" dirty="0"/>
          </a:p>
          <a:p>
            <a:pPr lvl="0">
              <a:lnSpc>
                <a:spcPct val="150000"/>
              </a:lnSpc>
            </a:pPr>
            <a:endParaRPr lang="x-none" sz="2400" dirty="0"/>
          </a:p>
          <a:p>
            <a:pPr lvl="0"/>
            <a:r>
              <a:rPr lang="en-US" sz="2400" dirty="0"/>
              <a:t>  </a:t>
            </a:r>
            <a:r>
              <a:rPr lang="x-none" sz="2400" dirty="0"/>
              <a:t>4. </a:t>
            </a:r>
            <a:r>
              <a:rPr lang="en-US" sz="2400" dirty="0"/>
              <a:t>They decided to help build a community </a:t>
            </a:r>
            <a:r>
              <a:rPr lang="en-US" sz="2400" dirty="0" err="1"/>
              <a:t>centre</a:t>
            </a:r>
            <a:r>
              <a:rPr lang="en-US" sz="2400" dirty="0"/>
              <a:t> for young people. They were visiting some poor villages.</a:t>
            </a:r>
            <a:endParaRPr lang="x-none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4BF68-3C03-0143-902B-59D052B59734}"/>
              </a:ext>
            </a:extLst>
          </p:cNvPr>
          <p:cNvSpPr txBox="1"/>
          <p:nvPr/>
        </p:nvSpPr>
        <p:spPr>
          <a:xfrm>
            <a:off x="791264" y="3007801"/>
            <a:ext cx="10901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8DA4"/>
                </a:solidFill>
              </a:rPr>
              <a:t>-&gt; </a:t>
            </a:r>
            <a:r>
              <a:rPr lang="x-none" sz="2400" b="1" i="1" dirty="0">
                <a:solidFill>
                  <a:srgbClr val="048DA4"/>
                </a:solidFill>
              </a:rPr>
              <a:t>While</a:t>
            </a:r>
            <a:r>
              <a:rPr lang="x-none" sz="2400" i="1" dirty="0">
                <a:solidFill>
                  <a:srgbClr val="048DA4"/>
                </a:solidFill>
              </a:rPr>
              <a:t> Tim was searching for employment opportunities, he found a job advert from a non-governmental organisation. / Tim was searching for employment opportunities </a:t>
            </a:r>
            <a:r>
              <a:rPr lang="x-none" sz="2400" b="1" i="1" dirty="0">
                <a:solidFill>
                  <a:srgbClr val="048DA4"/>
                </a:solidFill>
              </a:rPr>
              <a:t>when</a:t>
            </a:r>
            <a:r>
              <a:rPr lang="x-none" sz="2400" i="1" dirty="0">
                <a:solidFill>
                  <a:srgbClr val="048DA4"/>
                </a:solidFill>
              </a:rPr>
              <a:t> he found a job advert from a non-governmental organisation.</a:t>
            </a:r>
            <a:endParaRPr lang="x-none" sz="2400" dirty="0">
              <a:solidFill>
                <a:srgbClr val="048DA4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239735-A504-A246-85EE-9EF02EDE3B6C}"/>
              </a:ext>
            </a:extLst>
          </p:cNvPr>
          <p:cNvSpPr/>
          <p:nvPr/>
        </p:nvSpPr>
        <p:spPr>
          <a:xfrm>
            <a:off x="499642" y="5508736"/>
            <a:ext cx="11192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430"/>
            <a:r>
              <a:rPr lang="en-US" sz="2400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x-none" sz="2400" i="1" dirty="0">
                <a:solidFill>
                  <a:srgbClr val="048DA4"/>
                </a:solidFill>
              </a:rPr>
              <a:t>They decided to help build a community centre for young people </a:t>
            </a:r>
            <a:r>
              <a:rPr lang="x-none" sz="2400" b="1" i="1" dirty="0">
                <a:solidFill>
                  <a:srgbClr val="048DA4"/>
                </a:solidFill>
              </a:rPr>
              <a:t>while</a:t>
            </a:r>
            <a:r>
              <a:rPr lang="x-none" sz="2400" i="1" dirty="0">
                <a:solidFill>
                  <a:srgbClr val="048DA4"/>
                </a:solidFill>
              </a:rPr>
              <a:t> they were visiting some poor villages. / They were visiting some poor villages </a:t>
            </a:r>
            <a:r>
              <a:rPr lang="x-none" sz="2400" b="1" i="1" dirty="0">
                <a:solidFill>
                  <a:srgbClr val="048DA4"/>
                </a:solidFill>
              </a:rPr>
              <a:t>when </a:t>
            </a:r>
            <a:r>
              <a:rPr lang="x-none" sz="2400" i="1" dirty="0">
                <a:solidFill>
                  <a:srgbClr val="048DA4"/>
                </a:solidFill>
              </a:rPr>
              <a:t>they decided to help build a community centre for young people.</a:t>
            </a:r>
            <a:r>
              <a:rPr lang="x-none" sz="2400" dirty="0">
                <a:solidFill>
                  <a:srgbClr val="048DA4"/>
                </a:solidFill>
              </a:rPr>
              <a:t> </a:t>
            </a:r>
            <a:endParaRPr lang="x-none" sz="2400" dirty="0">
              <a:solidFill>
                <a:srgbClr val="048DA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1E3D57-F031-C947-B72A-B84E56BD5F2D}"/>
              </a:ext>
            </a:extLst>
          </p:cNvPr>
          <p:cNvSpPr txBox="1"/>
          <p:nvPr/>
        </p:nvSpPr>
        <p:spPr>
          <a:xfrm>
            <a:off x="1624439" y="1157023"/>
            <a:ext cx="10276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Combine the two sentences using </a:t>
            </a:r>
            <a:r>
              <a:rPr lang="en-GB" sz="2800" b="1" i="1" dirty="0"/>
              <a:t>when</a:t>
            </a:r>
            <a:r>
              <a:rPr lang="en-GB" sz="2800" b="1" dirty="0"/>
              <a:t> or </a:t>
            </a:r>
            <a:r>
              <a:rPr lang="en-GB" sz="2800" b="1" i="1" dirty="0"/>
              <a:t>while</a:t>
            </a:r>
            <a:r>
              <a:rPr lang="en-GB" sz="2800" b="1" dirty="0"/>
              <a:t> where appropriate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9896" y="11829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1115994"/>
            <a:ext cx="10346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Fill in the gaps with the correct forms of the words in brackets.</a:t>
            </a:r>
            <a:endParaRPr lang="x-none" sz="2800" dirty="0">
              <a:solidFill>
                <a:srgbClr val="006673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8105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LOOKING BACK/ VOCABULARY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BEEA0-9C6D-6F4B-8698-DCA1F63C112F}"/>
              </a:ext>
            </a:extLst>
          </p:cNvPr>
          <p:cNvSpPr txBox="1"/>
          <p:nvPr/>
        </p:nvSpPr>
        <p:spPr>
          <a:xfrm>
            <a:off x="746747" y="1769805"/>
            <a:ext cx="114152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1. There are (end) __________ opportunities for teenagers to volunteer these days.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2. We were very (excite) __________ to help children </a:t>
            </a:r>
            <a:r>
              <a:rPr lang="en-US" sz="2400" dirty="0" err="1"/>
              <a:t>organise</a:t>
            </a:r>
            <a:r>
              <a:rPr lang="en-US" sz="2400" dirty="0"/>
              <a:t> afterschool activities.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3. The local people were really (help) __________. They supported us all the time we stayed there.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4. We need more (volunteer) __________ for our community projects.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5. Our charity groups received generous (donate) __________ from the local people.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35234-D34D-E445-88CE-4C43968C9CD7}"/>
              </a:ext>
            </a:extLst>
          </p:cNvPr>
          <p:cNvSpPr txBox="1"/>
          <p:nvPr/>
        </p:nvSpPr>
        <p:spPr>
          <a:xfrm>
            <a:off x="3327216" y="1912914"/>
            <a:ext cx="1127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endless</a:t>
            </a:r>
          </a:p>
          <a:p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0E9D12-2BC7-E349-B383-ADA42BFF850D}"/>
              </a:ext>
            </a:extLst>
          </p:cNvPr>
          <p:cNvSpPr/>
          <p:nvPr/>
        </p:nvSpPr>
        <p:spPr>
          <a:xfrm>
            <a:off x="4131025" y="2420748"/>
            <a:ext cx="1075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excited</a:t>
            </a:r>
            <a:endParaRPr lang="en-US" sz="2400" dirty="0">
              <a:solidFill>
                <a:srgbClr val="00B050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B866F-4234-0845-A9A8-987DE4F3E3C4}"/>
              </a:ext>
            </a:extLst>
          </p:cNvPr>
          <p:cNvSpPr txBox="1"/>
          <p:nvPr/>
        </p:nvSpPr>
        <p:spPr>
          <a:xfrm>
            <a:off x="5678578" y="3013501"/>
            <a:ext cx="1057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helpful</a:t>
            </a:r>
          </a:p>
          <a:p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0EB8AA-564C-954D-BC56-8F38C2A7FFE7}"/>
              </a:ext>
            </a:extLst>
          </p:cNvPr>
          <p:cNvSpPr/>
          <p:nvPr/>
        </p:nvSpPr>
        <p:spPr>
          <a:xfrm>
            <a:off x="4454448" y="4071183"/>
            <a:ext cx="1504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volunteers</a:t>
            </a:r>
            <a:endParaRPr lang="en-US" sz="2400" dirty="0">
              <a:solidFill>
                <a:srgbClr val="00B050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782512-625C-8949-A18C-A096A28E0C74}"/>
              </a:ext>
            </a:extLst>
          </p:cNvPr>
          <p:cNvSpPr/>
          <p:nvPr/>
        </p:nvSpPr>
        <p:spPr>
          <a:xfrm>
            <a:off x="7022613" y="4660181"/>
            <a:ext cx="143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donations</a:t>
            </a:r>
            <a:endParaRPr lang="en-US" sz="2400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14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55406" y="1030096"/>
            <a:ext cx="110966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7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the sentences using the correct forms of the verbs in brackets. Use the past simple or past continuous.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00667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6" y="72225"/>
            <a:ext cx="7482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LOOKING BACK/ GRAMMAR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E07E5E-8F9C-284B-9237-3C696C27D97C}"/>
              </a:ext>
            </a:extLst>
          </p:cNvPr>
          <p:cNvSpPr/>
          <p:nvPr/>
        </p:nvSpPr>
        <p:spPr>
          <a:xfrm>
            <a:off x="855406" y="1956215"/>
            <a:ext cx="11336594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I first (meet) __________ Lan while we (work) _____________ as volunteers.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While we (walk) ______________ home, we (see) __________ a girl crying near a bus stop.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Kim (notice) __________ the poverty of the area while she (deliver) _____________ free meals to old people.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When I (arrive) __________ at the community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 guest speaker (give) __________ a speech.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96C42-ECDB-AD47-9657-538548BEB2A3}"/>
              </a:ext>
            </a:extLst>
          </p:cNvPr>
          <p:cNvSpPr/>
          <p:nvPr/>
        </p:nvSpPr>
        <p:spPr>
          <a:xfrm>
            <a:off x="3032747" y="2105539"/>
            <a:ext cx="684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0B99BC-EFBD-4248-9ED3-95E2B377CD5E}"/>
              </a:ext>
            </a:extLst>
          </p:cNvPr>
          <p:cNvSpPr/>
          <p:nvPr/>
        </p:nvSpPr>
        <p:spPr>
          <a:xfrm>
            <a:off x="7013006" y="2126284"/>
            <a:ext cx="1883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 working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4DC259-DD87-E44C-850D-0FC57E51D210}"/>
              </a:ext>
            </a:extLst>
          </p:cNvPr>
          <p:cNvSpPr/>
          <p:nvPr/>
        </p:nvSpPr>
        <p:spPr>
          <a:xfrm>
            <a:off x="3375116" y="2633075"/>
            <a:ext cx="1912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 walking,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0AFC76-E621-F949-883F-1AEB94E62A00}"/>
              </a:ext>
            </a:extLst>
          </p:cNvPr>
          <p:cNvSpPr/>
          <p:nvPr/>
        </p:nvSpPr>
        <p:spPr>
          <a:xfrm>
            <a:off x="7734955" y="2633075"/>
            <a:ext cx="669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02A11E-10D1-974B-B2B9-FE6658436F26}"/>
              </a:ext>
            </a:extLst>
          </p:cNvPr>
          <p:cNvSpPr/>
          <p:nvPr/>
        </p:nvSpPr>
        <p:spPr>
          <a:xfrm>
            <a:off x="2873322" y="3750584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noticed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C5363-1079-F94C-9374-9C59030D424B}"/>
              </a:ext>
            </a:extLst>
          </p:cNvPr>
          <p:cNvSpPr/>
          <p:nvPr/>
        </p:nvSpPr>
        <p:spPr>
          <a:xfrm>
            <a:off x="9715094" y="3750583"/>
            <a:ext cx="1968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delivering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4BCDD2-F755-1040-86BC-376908CE3106}"/>
              </a:ext>
            </a:extLst>
          </p:cNvPr>
          <p:cNvSpPr/>
          <p:nvPr/>
        </p:nvSpPr>
        <p:spPr>
          <a:xfrm>
            <a:off x="3436938" y="4831383"/>
            <a:ext cx="1069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DD3631-92A5-6A4F-B330-CA4B1FD49A52}"/>
              </a:ext>
            </a:extLst>
          </p:cNvPr>
          <p:cNvSpPr/>
          <p:nvPr/>
        </p:nvSpPr>
        <p:spPr>
          <a:xfrm>
            <a:off x="963513" y="5394227"/>
            <a:ext cx="1468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giving</a:t>
            </a:r>
          </a:p>
        </p:txBody>
      </p:sp>
    </p:spTree>
    <p:extLst>
      <p:ext uri="{BB962C8B-B14F-4D97-AF65-F5344CB8AC3E}">
        <p14:creationId xmlns:p14="http://schemas.microsoft.com/office/powerpoint/2010/main" val="382361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78950" y="1043069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539362" y="18745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99580" y="2973547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5788C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57460" y="1152065"/>
            <a:ext cx="4702839" cy="445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volunteering activities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57459" y="1791683"/>
            <a:ext cx="4702839" cy="6974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5788C"/>
                </a:solidFill>
              </a:rPr>
              <a:t>Task 1: Listen </a:t>
            </a:r>
            <a:r>
              <a:rPr lang="en-US" dirty="0">
                <a:solidFill>
                  <a:srgbClr val="05788C"/>
                </a:solidFill>
              </a:rPr>
              <a:t>and circle.</a:t>
            </a:r>
            <a:endParaRPr lang="x-none" dirty="0">
              <a:solidFill>
                <a:srgbClr val="05788C"/>
              </a:solidFill>
            </a:endParaRPr>
          </a:p>
          <a:p>
            <a:r>
              <a:rPr lang="en-GB" dirty="0">
                <a:solidFill>
                  <a:srgbClr val="05788C"/>
                </a:solidFill>
              </a:rPr>
              <a:t>Task 2: Listen and practise saying.</a:t>
            </a:r>
            <a:endParaRPr lang="x-none" dirty="0">
              <a:solidFill>
                <a:srgbClr val="05788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57461" y="2830798"/>
            <a:ext cx="4743447" cy="9683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5788C"/>
                </a:solidFill>
              </a:rPr>
              <a:t>Task 1: </a:t>
            </a:r>
            <a:r>
              <a:rPr lang="en-GB" dirty="0">
                <a:solidFill>
                  <a:srgbClr val="05788C"/>
                </a:solidFill>
              </a:rPr>
              <a:t>Match the words with their meanings.</a:t>
            </a:r>
            <a:endParaRPr lang="x-none" dirty="0">
              <a:solidFill>
                <a:srgbClr val="05788C"/>
              </a:solidFill>
            </a:endParaRPr>
          </a:p>
          <a:p>
            <a:r>
              <a:rPr lang="x-none" dirty="0">
                <a:solidFill>
                  <a:srgbClr val="05788C"/>
                </a:solidFill>
              </a:rPr>
              <a:t>Task </a:t>
            </a:r>
            <a:r>
              <a:rPr lang="en-US" dirty="0">
                <a:solidFill>
                  <a:srgbClr val="05788C"/>
                </a:solidFill>
              </a:rPr>
              <a:t>2</a:t>
            </a:r>
            <a:r>
              <a:rPr lang="x-none" dirty="0">
                <a:solidFill>
                  <a:srgbClr val="05788C"/>
                </a:solidFill>
              </a:rPr>
              <a:t>: </a:t>
            </a:r>
            <a:r>
              <a:rPr lang="en-US" dirty="0">
                <a:solidFill>
                  <a:srgbClr val="05788C"/>
                </a:solidFill>
              </a:rPr>
              <a:t>Complete the sentences.</a:t>
            </a:r>
          </a:p>
          <a:p>
            <a:r>
              <a:rPr lang="x-none" dirty="0">
                <a:solidFill>
                  <a:srgbClr val="05788C"/>
                </a:solidFill>
              </a:rPr>
              <a:t>Task </a:t>
            </a:r>
            <a:r>
              <a:rPr lang="en-US" dirty="0">
                <a:solidFill>
                  <a:srgbClr val="05788C"/>
                </a:solidFill>
              </a:rPr>
              <a:t>3</a:t>
            </a:r>
            <a:r>
              <a:rPr lang="x-none" dirty="0">
                <a:solidFill>
                  <a:srgbClr val="05788C"/>
                </a:solidFill>
              </a:rPr>
              <a:t>: </a:t>
            </a:r>
            <a:r>
              <a:rPr lang="en-US" dirty="0">
                <a:solidFill>
                  <a:srgbClr val="05788C"/>
                </a:solidFill>
              </a:rPr>
              <a:t>Choose the correct word.</a:t>
            </a:r>
            <a:endParaRPr lang="x-none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62717" y="1370771"/>
            <a:ext cx="652012" cy="5037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74948" y="2202223"/>
            <a:ext cx="564415" cy="77132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50313" y="3328650"/>
            <a:ext cx="534223" cy="71020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93036" y="40388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391034" y="372310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EED7EE-B942-8D41-8D6F-D7465AA1B1AC}"/>
              </a:ext>
            </a:extLst>
          </p:cNvPr>
          <p:cNvSpPr/>
          <p:nvPr/>
        </p:nvSpPr>
        <p:spPr>
          <a:xfrm>
            <a:off x="5657460" y="4023446"/>
            <a:ext cx="4743447" cy="844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5788C"/>
                </a:solidFill>
              </a:rPr>
              <a:t>Task 1: Choose the correct </a:t>
            </a:r>
            <a:r>
              <a:rPr lang="en-GB" dirty="0">
                <a:solidFill>
                  <a:srgbClr val="05788C"/>
                </a:solidFill>
              </a:rPr>
              <a:t>verb </a:t>
            </a:r>
            <a:r>
              <a:rPr lang="x-none" dirty="0">
                <a:solidFill>
                  <a:srgbClr val="05788C"/>
                </a:solidFill>
              </a:rPr>
              <a:t>form</a:t>
            </a:r>
            <a:r>
              <a:rPr lang="en-US" dirty="0">
                <a:solidFill>
                  <a:srgbClr val="05788C"/>
                </a:solidFill>
              </a:rPr>
              <a:t>.</a:t>
            </a:r>
          </a:p>
          <a:p>
            <a:r>
              <a:rPr lang="x-none" dirty="0">
                <a:solidFill>
                  <a:srgbClr val="05788C"/>
                </a:solidFill>
              </a:rPr>
              <a:t>Task 2: </a:t>
            </a:r>
            <a:r>
              <a:rPr lang="en-GB" dirty="0">
                <a:solidFill>
                  <a:srgbClr val="05788C"/>
                </a:solidFill>
              </a:rPr>
              <a:t>Combine the two sentences.</a:t>
            </a:r>
            <a:endParaRPr lang="x-none" dirty="0">
              <a:solidFill>
                <a:srgbClr val="05788C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78305" y="5039098"/>
            <a:ext cx="1781227" cy="5377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5788C"/>
                </a:solidFill>
              </a:rPr>
              <a:t>EXTRA ACTIVITY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33" idx="0"/>
          </p:cNvCxnSpPr>
          <p:nvPr/>
        </p:nvCxnSpPr>
        <p:spPr>
          <a:xfrm rot="10800000" flipV="1">
            <a:off x="1768920" y="4371930"/>
            <a:ext cx="624117" cy="66716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657459" y="5050131"/>
            <a:ext cx="4743448" cy="446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Who is faster?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79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609183" y="942614"/>
            <a:ext cx="71982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4000" b="1" dirty="0">
                <a:solidFill>
                  <a:srgbClr val="048DA4"/>
                </a:solidFill>
              </a:rPr>
              <a:t>Game: Who is faster?</a:t>
            </a:r>
            <a:endParaRPr lang="x-none" sz="4000" dirty="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D7B8FA-0C66-3B40-929B-8FBF9BA7521D}"/>
              </a:ext>
            </a:extLst>
          </p:cNvPr>
          <p:cNvSpPr txBox="1"/>
          <p:nvPr/>
        </p:nvSpPr>
        <p:spPr>
          <a:xfrm>
            <a:off x="320496" y="1896384"/>
            <a:ext cx="76102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/>
              <a:t>Write sentences including 3 features: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two-syllable words with the same spelling but different stress mentioned in Task 1, Pronunciation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when/while</a:t>
            </a:r>
            <a:endParaRPr lang="x-none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x-none" sz="2400" dirty="0">
                <a:solidFill>
                  <a:schemeClr val="accent2">
                    <a:lumMod val="75000"/>
                  </a:schemeClr>
                </a:solidFill>
              </a:rPr>
              <a:t>the p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</a:rPr>
              <a:t>ast</a:t>
            </a:r>
            <a:r>
              <a:rPr lang="x-none" sz="2400" dirty="0">
                <a:solidFill>
                  <a:schemeClr val="accent2">
                    <a:lumMod val="75000"/>
                  </a:schemeClr>
                </a:solidFill>
              </a:rPr>
              <a:t> simple/the p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</a:rPr>
              <a:t>ast</a:t>
            </a:r>
            <a:r>
              <a:rPr lang="x-none" sz="2400" dirty="0">
                <a:solidFill>
                  <a:schemeClr val="accent2">
                    <a:lumMod val="75000"/>
                  </a:schemeClr>
                </a:solidFill>
              </a:rPr>
              <a:t> continuous</a:t>
            </a:r>
          </a:p>
          <a:p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82FB61-6DB5-7749-8607-18CB704C20FC}"/>
              </a:ext>
            </a:extLst>
          </p:cNvPr>
          <p:cNvSpPr txBox="1"/>
          <p:nvPr/>
        </p:nvSpPr>
        <p:spPr>
          <a:xfrm>
            <a:off x="479896" y="5232009"/>
            <a:ext cx="863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e.g. </a:t>
            </a:r>
            <a:r>
              <a:rPr lang="en-GB" sz="2400" b="1" dirty="0">
                <a:solidFill>
                  <a:srgbClr val="00B050"/>
                </a:solidFill>
              </a:rPr>
              <a:t>When</a:t>
            </a:r>
            <a:r>
              <a:rPr lang="en-GB" sz="2400" dirty="0"/>
              <a:t> I </a:t>
            </a:r>
            <a:r>
              <a:rPr lang="en-GB" sz="2400" b="1" dirty="0">
                <a:solidFill>
                  <a:srgbClr val="00B050"/>
                </a:solidFill>
              </a:rPr>
              <a:t>was wrapping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/>
              <a:t>the </a:t>
            </a:r>
            <a:r>
              <a:rPr lang="en-GB" sz="2400" b="1" dirty="0">
                <a:solidFill>
                  <a:srgbClr val="00B050"/>
                </a:solidFill>
              </a:rPr>
              <a:t>present</a:t>
            </a:r>
            <a:r>
              <a:rPr lang="en-GB" sz="2400" dirty="0"/>
              <a:t>, my mom </a:t>
            </a:r>
            <a:r>
              <a:rPr lang="en-GB" sz="2400" b="1" dirty="0">
                <a:solidFill>
                  <a:srgbClr val="00B050"/>
                </a:solidFill>
              </a:rPr>
              <a:t>knocked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/>
              <a:t>the door.</a:t>
            </a:r>
            <a:r>
              <a:rPr lang="x-none" sz="2400" dirty="0"/>
              <a:t> </a:t>
            </a:r>
          </a:p>
        </p:txBody>
      </p:sp>
      <p:pic>
        <p:nvPicPr>
          <p:cNvPr id="1026" name="Picture 2" descr="Who&amp;#39;s faster? | English Quiz - Quizizz">
            <a:extLst>
              <a:ext uri="{FF2B5EF4-FFF2-40B4-BE49-F238E27FC236}">
                <a16:creationId xmlns:a16="http://schemas.microsoft.com/office/drawing/2014/main" id="{2FC81799-73CE-484B-95A7-7D1FA77A5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5835">
            <a:off x="8094670" y="1736390"/>
            <a:ext cx="3933381" cy="270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9896" y="11829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78950" y="1043069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539362" y="18745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99580" y="2973547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5788C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57460" y="1152065"/>
            <a:ext cx="4702839" cy="445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volunteering activities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57459" y="1791683"/>
            <a:ext cx="4702839" cy="6974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5788C"/>
                </a:solidFill>
              </a:rPr>
              <a:t>Task 1: Listen </a:t>
            </a:r>
            <a:r>
              <a:rPr lang="en-US" dirty="0">
                <a:solidFill>
                  <a:srgbClr val="05788C"/>
                </a:solidFill>
              </a:rPr>
              <a:t>and circle.</a:t>
            </a:r>
            <a:endParaRPr lang="x-none" dirty="0">
              <a:solidFill>
                <a:srgbClr val="05788C"/>
              </a:solidFill>
            </a:endParaRPr>
          </a:p>
          <a:p>
            <a:r>
              <a:rPr lang="en-GB" dirty="0">
                <a:solidFill>
                  <a:srgbClr val="05788C"/>
                </a:solidFill>
              </a:rPr>
              <a:t>Task 2: Listen and practise saying.</a:t>
            </a:r>
            <a:endParaRPr lang="x-none" dirty="0">
              <a:solidFill>
                <a:srgbClr val="05788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57461" y="2830798"/>
            <a:ext cx="4743447" cy="9683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5788C"/>
                </a:solidFill>
              </a:rPr>
              <a:t>Task 1: </a:t>
            </a:r>
            <a:r>
              <a:rPr lang="en-GB" dirty="0">
                <a:solidFill>
                  <a:srgbClr val="05788C"/>
                </a:solidFill>
              </a:rPr>
              <a:t>Match the words with their meanings.</a:t>
            </a:r>
            <a:endParaRPr lang="x-none" dirty="0">
              <a:solidFill>
                <a:srgbClr val="05788C"/>
              </a:solidFill>
            </a:endParaRPr>
          </a:p>
          <a:p>
            <a:r>
              <a:rPr lang="x-none" dirty="0">
                <a:solidFill>
                  <a:srgbClr val="05788C"/>
                </a:solidFill>
              </a:rPr>
              <a:t>Task </a:t>
            </a:r>
            <a:r>
              <a:rPr lang="en-US" dirty="0">
                <a:solidFill>
                  <a:srgbClr val="05788C"/>
                </a:solidFill>
              </a:rPr>
              <a:t>2</a:t>
            </a:r>
            <a:r>
              <a:rPr lang="x-none" dirty="0">
                <a:solidFill>
                  <a:srgbClr val="05788C"/>
                </a:solidFill>
              </a:rPr>
              <a:t>: </a:t>
            </a:r>
            <a:r>
              <a:rPr lang="en-US" dirty="0">
                <a:solidFill>
                  <a:srgbClr val="05788C"/>
                </a:solidFill>
              </a:rPr>
              <a:t>Complete the sentences.</a:t>
            </a:r>
          </a:p>
          <a:p>
            <a:r>
              <a:rPr lang="x-none" dirty="0">
                <a:solidFill>
                  <a:srgbClr val="05788C"/>
                </a:solidFill>
              </a:rPr>
              <a:t>Task </a:t>
            </a:r>
            <a:r>
              <a:rPr lang="en-US" dirty="0">
                <a:solidFill>
                  <a:srgbClr val="05788C"/>
                </a:solidFill>
              </a:rPr>
              <a:t>3</a:t>
            </a:r>
            <a:r>
              <a:rPr lang="x-none" dirty="0">
                <a:solidFill>
                  <a:srgbClr val="05788C"/>
                </a:solidFill>
              </a:rPr>
              <a:t>: </a:t>
            </a:r>
            <a:r>
              <a:rPr lang="en-US" dirty="0">
                <a:solidFill>
                  <a:srgbClr val="05788C"/>
                </a:solidFill>
              </a:rPr>
              <a:t>Choose the correct word.</a:t>
            </a:r>
            <a:endParaRPr lang="x-none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62717" y="1370771"/>
            <a:ext cx="652012" cy="5037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74948" y="2202223"/>
            <a:ext cx="564415" cy="77132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50313" y="3328650"/>
            <a:ext cx="534223" cy="71020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93036" y="40388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57459" y="5776618"/>
            <a:ext cx="4743448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391034" y="372310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EED7EE-B942-8D41-8D6F-D7465AA1B1AC}"/>
              </a:ext>
            </a:extLst>
          </p:cNvPr>
          <p:cNvSpPr/>
          <p:nvPr/>
        </p:nvSpPr>
        <p:spPr>
          <a:xfrm>
            <a:off x="5657460" y="4023446"/>
            <a:ext cx="4743447" cy="844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5788C"/>
                </a:solidFill>
              </a:rPr>
              <a:t>Task 1: Choose the correct </a:t>
            </a:r>
            <a:r>
              <a:rPr lang="en-GB" dirty="0">
                <a:solidFill>
                  <a:srgbClr val="05788C"/>
                </a:solidFill>
              </a:rPr>
              <a:t>verb </a:t>
            </a:r>
            <a:r>
              <a:rPr lang="x-none" dirty="0">
                <a:solidFill>
                  <a:srgbClr val="05788C"/>
                </a:solidFill>
              </a:rPr>
              <a:t>form</a:t>
            </a:r>
            <a:r>
              <a:rPr lang="en-US" dirty="0">
                <a:solidFill>
                  <a:srgbClr val="05788C"/>
                </a:solidFill>
              </a:rPr>
              <a:t>.</a:t>
            </a:r>
          </a:p>
          <a:p>
            <a:r>
              <a:rPr lang="x-none" dirty="0">
                <a:solidFill>
                  <a:srgbClr val="05788C"/>
                </a:solidFill>
              </a:rPr>
              <a:t>Task 2: </a:t>
            </a:r>
            <a:r>
              <a:rPr lang="en-GB" dirty="0">
                <a:solidFill>
                  <a:srgbClr val="05788C"/>
                </a:solidFill>
              </a:rPr>
              <a:t>Combine the two sentences.</a:t>
            </a:r>
            <a:endParaRPr lang="x-none" dirty="0">
              <a:solidFill>
                <a:srgbClr val="05788C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78305" y="5039098"/>
            <a:ext cx="1781227" cy="5377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5788C"/>
                </a:solidFill>
              </a:rPr>
              <a:t>EXTRA ACTIVITY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33" idx="0"/>
          </p:cNvCxnSpPr>
          <p:nvPr/>
        </p:nvCxnSpPr>
        <p:spPr>
          <a:xfrm rot="10800000" flipV="1">
            <a:off x="1768920" y="4371930"/>
            <a:ext cx="624117" cy="66716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stCxn id="33" idx="3"/>
            <a:endCxn id="42" idx="0"/>
          </p:cNvCxnSpPr>
          <p:nvPr/>
        </p:nvCxnSpPr>
        <p:spPr>
          <a:xfrm>
            <a:off x="2659532" y="5307970"/>
            <a:ext cx="512946" cy="50189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2080978" y="580986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657459" y="5050131"/>
            <a:ext cx="4743448" cy="446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Who is faster?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53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733099" y="2123749"/>
            <a:ext cx="11004472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x-none" sz="2800" dirty="0"/>
              <a:t>Use the lexical items related to the topic </a:t>
            </a:r>
            <a:r>
              <a:rPr lang="en-GB" sz="2800" i="1" dirty="0"/>
              <a:t>For a better community</a:t>
            </a:r>
            <a:r>
              <a:rPr lang="x-none" sz="2800" dirty="0"/>
              <a:t>;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x-none" sz="2800" dirty="0"/>
              <a:t>Pronounce correctly </a:t>
            </a:r>
            <a:r>
              <a:rPr lang="en-GB" sz="2800" dirty="0"/>
              <a:t>stress in two-syllable words with the same spelling</a:t>
            </a:r>
            <a:r>
              <a:rPr lang="x-none" sz="2800" i="1" dirty="0"/>
              <a:t>;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x-none" sz="2800" dirty="0"/>
              <a:t>Understand the p</a:t>
            </a:r>
            <a:r>
              <a:rPr lang="en-GB" sz="2800" dirty="0" err="1"/>
              <a:t>ast</a:t>
            </a:r>
            <a:r>
              <a:rPr lang="x-none" sz="2800" dirty="0"/>
              <a:t> simple vs. the p</a:t>
            </a:r>
            <a:r>
              <a:rPr lang="en-GB" sz="2800" dirty="0" err="1"/>
              <a:t>ast</a:t>
            </a:r>
            <a:r>
              <a:rPr lang="x-none" sz="2800" dirty="0"/>
              <a:t> continuous.</a:t>
            </a:r>
          </a:p>
        </p:txBody>
      </p:sp>
    </p:spTree>
    <p:extLst>
      <p:ext uri="{BB962C8B-B14F-4D97-AF65-F5344CB8AC3E}">
        <p14:creationId xmlns:p14="http://schemas.microsoft.com/office/powerpoint/2010/main" val="3783509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93661"/>
            <a:ext cx="8584082" cy="1924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1. </a:t>
            </a:r>
            <a:r>
              <a:rPr lang="en-GB" sz="3200" dirty="0"/>
              <a:t>Prepare for the next lesson: Unit 4_Reading</a:t>
            </a:r>
            <a:endParaRPr lang="x-none" sz="3200" dirty="0"/>
          </a:p>
          <a:p>
            <a:pPr lvl="0">
              <a:lnSpc>
                <a:spcPct val="200000"/>
              </a:lnSpc>
            </a:pPr>
            <a:r>
              <a:rPr lang="en-US" sz="3200" dirty="0"/>
              <a:t>2. 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290150" y="2110065"/>
            <a:ext cx="1035765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Ss will be able to: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Use the lexical items related to the topic </a:t>
            </a:r>
            <a:r>
              <a:rPr lang="en-GB" sz="3200" i="1" dirty="0">
                <a:latin typeface="Calibri" panose="020F0502020204030204" pitchFamily="34" charset="0"/>
                <a:cs typeface="Calibri" panose="020F0502020204030204" pitchFamily="34" charset="0"/>
              </a:rPr>
              <a:t>For a better community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Pronounce correctly 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stress in two-syllable words with the same spelling</a:t>
            </a:r>
            <a:r>
              <a:rPr lang="x-none" sz="3200" i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Understand the p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ast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 simple vs. the p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ast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 continuous.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78950" y="1043069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539362" y="18745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99580" y="2973547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5788C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57460" y="1152065"/>
            <a:ext cx="4702839" cy="445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volunteering activities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57459" y="1791683"/>
            <a:ext cx="4702839" cy="6974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5788C"/>
                </a:solidFill>
              </a:rPr>
              <a:t>Task 1: Listen </a:t>
            </a:r>
            <a:r>
              <a:rPr lang="en-US" dirty="0">
                <a:solidFill>
                  <a:srgbClr val="05788C"/>
                </a:solidFill>
              </a:rPr>
              <a:t>and circle.</a:t>
            </a:r>
            <a:endParaRPr lang="x-none" dirty="0">
              <a:solidFill>
                <a:srgbClr val="05788C"/>
              </a:solidFill>
            </a:endParaRPr>
          </a:p>
          <a:p>
            <a:r>
              <a:rPr lang="en-GB" dirty="0">
                <a:solidFill>
                  <a:srgbClr val="05788C"/>
                </a:solidFill>
              </a:rPr>
              <a:t>Task 2: Listen and practise saying.</a:t>
            </a:r>
            <a:endParaRPr lang="x-none" dirty="0">
              <a:solidFill>
                <a:srgbClr val="05788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57461" y="2830798"/>
            <a:ext cx="4743447" cy="9683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5788C"/>
                </a:solidFill>
              </a:rPr>
              <a:t>Task 1: </a:t>
            </a:r>
            <a:r>
              <a:rPr lang="en-GB" dirty="0">
                <a:solidFill>
                  <a:srgbClr val="05788C"/>
                </a:solidFill>
              </a:rPr>
              <a:t>Match the words with their meanings.</a:t>
            </a:r>
            <a:endParaRPr lang="x-none" dirty="0">
              <a:solidFill>
                <a:srgbClr val="05788C"/>
              </a:solidFill>
            </a:endParaRPr>
          </a:p>
          <a:p>
            <a:r>
              <a:rPr lang="x-none" dirty="0">
                <a:solidFill>
                  <a:srgbClr val="05788C"/>
                </a:solidFill>
              </a:rPr>
              <a:t>Task </a:t>
            </a:r>
            <a:r>
              <a:rPr lang="en-US" dirty="0">
                <a:solidFill>
                  <a:srgbClr val="05788C"/>
                </a:solidFill>
              </a:rPr>
              <a:t>2</a:t>
            </a:r>
            <a:r>
              <a:rPr lang="x-none" dirty="0">
                <a:solidFill>
                  <a:srgbClr val="05788C"/>
                </a:solidFill>
              </a:rPr>
              <a:t>: </a:t>
            </a:r>
            <a:r>
              <a:rPr lang="en-US" dirty="0">
                <a:solidFill>
                  <a:srgbClr val="05788C"/>
                </a:solidFill>
              </a:rPr>
              <a:t>Complete the sentences.</a:t>
            </a:r>
          </a:p>
          <a:p>
            <a:r>
              <a:rPr lang="x-none" dirty="0">
                <a:solidFill>
                  <a:srgbClr val="05788C"/>
                </a:solidFill>
              </a:rPr>
              <a:t>Task </a:t>
            </a:r>
            <a:r>
              <a:rPr lang="en-US" dirty="0">
                <a:solidFill>
                  <a:srgbClr val="05788C"/>
                </a:solidFill>
              </a:rPr>
              <a:t>3</a:t>
            </a:r>
            <a:r>
              <a:rPr lang="x-none" dirty="0">
                <a:solidFill>
                  <a:srgbClr val="05788C"/>
                </a:solidFill>
              </a:rPr>
              <a:t>: </a:t>
            </a:r>
            <a:r>
              <a:rPr lang="en-US" dirty="0">
                <a:solidFill>
                  <a:srgbClr val="05788C"/>
                </a:solidFill>
              </a:rPr>
              <a:t>Choose the correct word.</a:t>
            </a:r>
            <a:endParaRPr lang="x-none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62717" y="1370771"/>
            <a:ext cx="652012" cy="5037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74948" y="2202223"/>
            <a:ext cx="564415" cy="77132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50313" y="3328650"/>
            <a:ext cx="534223" cy="71020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93036" y="40388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57459" y="5776618"/>
            <a:ext cx="4743448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391034" y="372310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EED7EE-B942-8D41-8D6F-D7465AA1B1AC}"/>
              </a:ext>
            </a:extLst>
          </p:cNvPr>
          <p:cNvSpPr/>
          <p:nvPr/>
        </p:nvSpPr>
        <p:spPr>
          <a:xfrm>
            <a:off x="5657460" y="4023446"/>
            <a:ext cx="4743447" cy="844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5788C"/>
                </a:solidFill>
              </a:rPr>
              <a:t>Task 1: Choose the correct </a:t>
            </a:r>
            <a:r>
              <a:rPr lang="en-GB" dirty="0">
                <a:solidFill>
                  <a:srgbClr val="05788C"/>
                </a:solidFill>
              </a:rPr>
              <a:t>verb </a:t>
            </a:r>
            <a:r>
              <a:rPr lang="x-none" dirty="0">
                <a:solidFill>
                  <a:srgbClr val="05788C"/>
                </a:solidFill>
              </a:rPr>
              <a:t>form</a:t>
            </a:r>
            <a:r>
              <a:rPr lang="en-US" dirty="0">
                <a:solidFill>
                  <a:srgbClr val="05788C"/>
                </a:solidFill>
              </a:rPr>
              <a:t>.</a:t>
            </a:r>
          </a:p>
          <a:p>
            <a:r>
              <a:rPr lang="x-none" dirty="0">
                <a:solidFill>
                  <a:srgbClr val="05788C"/>
                </a:solidFill>
              </a:rPr>
              <a:t>Task 2: </a:t>
            </a:r>
            <a:r>
              <a:rPr lang="en-GB" dirty="0">
                <a:solidFill>
                  <a:srgbClr val="05788C"/>
                </a:solidFill>
              </a:rPr>
              <a:t>Combine the two sentences.</a:t>
            </a:r>
            <a:endParaRPr lang="x-none" dirty="0">
              <a:solidFill>
                <a:srgbClr val="05788C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78305" y="5039098"/>
            <a:ext cx="1781227" cy="5377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5788C"/>
                </a:solidFill>
              </a:rPr>
              <a:t>EXTRA ACTIVITY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33" idx="0"/>
          </p:cNvCxnSpPr>
          <p:nvPr/>
        </p:nvCxnSpPr>
        <p:spPr>
          <a:xfrm rot="10800000" flipV="1">
            <a:off x="1768920" y="4371930"/>
            <a:ext cx="624117" cy="66716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stCxn id="33" idx="3"/>
            <a:endCxn id="42" idx="0"/>
          </p:cNvCxnSpPr>
          <p:nvPr/>
        </p:nvCxnSpPr>
        <p:spPr>
          <a:xfrm>
            <a:off x="2659532" y="5307970"/>
            <a:ext cx="512946" cy="50189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2080978" y="580986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657459" y="5050131"/>
            <a:ext cx="4743448" cy="446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Who is faster?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78950" y="1043069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57460" y="1152065"/>
            <a:ext cx="4702839" cy="445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volunteering activities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391034" y="372310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238654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6596" y="11697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F89FCF-A60F-AA40-8057-60087F39131A}"/>
              </a:ext>
            </a:extLst>
          </p:cNvPr>
          <p:cNvSpPr/>
          <p:nvPr/>
        </p:nvSpPr>
        <p:spPr>
          <a:xfrm>
            <a:off x="476596" y="997251"/>
            <a:ext cx="11238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6673"/>
                </a:solidFill>
              </a:rPr>
              <a:t>Name volunteering activities</a:t>
            </a:r>
            <a:endParaRPr lang="en-GB" sz="2800" b="1" dirty="0">
              <a:solidFill>
                <a:srgbClr val="00667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3" b="97768" l="8780" r="96220">
                        <a14:foregroundMark x1="12805" y1="39286" x2="17683" y2="32143"/>
                        <a14:foregroundMark x1="19390" y1="44048" x2="23049" y2="33482"/>
                        <a14:foregroundMark x1="24024" y1="37054" x2="23415" y2="31994"/>
                        <a14:foregroundMark x1="36829" y1="8333" x2="31707" y2="8482"/>
                        <a14:foregroundMark x1="32683" y1="22619" x2="32195" y2="11161"/>
                        <a14:foregroundMark x1="37073" y1="41964" x2="29512" y2="73065"/>
                        <a14:foregroundMark x1="34634" y1="44792" x2="36707" y2="41518"/>
                        <a14:foregroundMark x1="25366" y1="47321" x2="28049" y2="47768"/>
                        <a14:foregroundMark x1="30488" y1="46577" x2="32439" y2="47173"/>
                        <a14:foregroundMark x1="24024" y1="59524" x2="24024" y2="58482"/>
                        <a14:foregroundMark x1="13537" y1="65030" x2="14146" y2="64286"/>
                        <a14:foregroundMark x1="17683" y1="63095" x2="17561" y2="59524"/>
                        <a14:foregroundMark x1="18902" y1="63393" x2="18659" y2="59375"/>
                        <a14:foregroundMark x1="17439" y1="64732" x2="17683" y2="62798"/>
                        <a14:foregroundMark x1="11341" y1="81250" x2="15976" y2="77976"/>
                        <a14:foregroundMark x1="13659" y1="83631" x2="14024" y2="81399"/>
                        <a14:foregroundMark x1="16463" y1="83780" x2="15122" y2="81994"/>
                        <a14:foregroundMark x1="38902" y1="94048" x2="43293" y2="84821"/>
                        <a14:foregroundMark x1="51463" y1="93750" x2="51585" y2="84821"/>
                        <a14:foregroundMark x1="54634" y1="92857" x2="51585" y2="87946"/>
                        <a14:foregroundMark x1="40854" y1="60863" x2="45732" y2="74107"/>
                        <a14:foregroundMark x1="47439" y1="70982" x2="46341" y2="66369"/>
                        <a14:foregroundMark x1="61707" y1="57143" x2="60488" y2="51637"/>
                        <a14:foregroundMark x1="40366" y1="14732" x2="70366" y2="14286"/>
                        <a14:foregroundMark x1="66098" y1="65476" x2="66098" y2="62946"/>
                        <a14:foregroundMark x1="76220" y1="17411" x2="76098" y2="26339"/>
                        <a14:foregroundMark x1="79024" y1="21280" x2="81463" y2="25744"/>
                        <a14:foregroundMark x1="84146" y1="17857" x2="83780" y2="26339"/>
                        <a14:foregroundMark x1="86098" y1="25149" x2="88659" y2="21875"/>
                        <a14:foregroundMark x1="78902" y1="45089" x2="76098" y2="47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46" y="1768642"/>
            <a:ext cx="5872557" cy="48126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F89FCF-A60F-AA40-8057-60087F39131A}"/>
              </a:ext>
            </a:extLst>
          </p:cNvPr>
          <p:cNvSpPr/>
          <p:nvPr/>
        </p:nvSpPr>
        <p:spPr>
          <a:xfrm>
            <a:off x="340237" y="1928189"/>
            <a:ext cx="57557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2 teams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Take turns </a:t>
            </a:r>
            <a:r>
              <a:rPr lang="en-GB" sz="2800" dirty="0"/>
              <a:t>to name an </a:t>
            </a:r>
            <a:r>
              <a:rPr lang="en-GB" sz="2800" dirty="0">
                <a:solidFill>
                  <a:srgbClr val="00B050"/>
                </a:solidFill>
              </a:rPr>
              <a:t>activity</a:t>
            </a:r>
            <a:r>
              <a:rPr lang="en-GB" sz="2800" dirty="0"/>
              <a:t> you can do to </a:t>
            </a:r>
            <a:r>
              <a:rPr lang="en-GB" sz="2800" dirty="0">
                <a:solidFill>
                  <a:srgbClr val="00B050"/>
                </a:solidFill>
              </a:rPr>
              <a:t>help the community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/>
              <a:t>The team with more correct answers will be the winner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78950" y="1043069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539362" y="18745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57460" y="1152065"/>
            <a:ext cx="4702839" cy="445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volunteering activities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57459" y="1791683"/>
            <a:ext cx="4702839" cy="6974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5788C"/>
                </a:solidFill>
              </a:rPr>
              <a:t>Task 1: Listen </a:t>
            </a:r>
            <a:r>
              <a:rPr lang="en-US" dirty="0">
                <a:solidFill>
                  <a:srgbClr val="05788C"/>
                </a:solidFill>
              </a:rPr>
              <a:t>and circle.</a:t>
            </a:r>
            <a:endParaRPr lang="x-none" dirty="0">
              <a:solidFill>
                <a:srgbClr val="05788C"/>
              </a:solidFill>
            </a:endParaRPr>
          </a:p>
          <a:p>
            <a:r>
              <a:rPr lang="en-GB" dirty="0">
                <a:solidFill>
                  <a:srgbClr val="05788C"/>
                </a:solidFill>
              </a:rPr>
              <a:t>Task 2: Listen and practise saying.</a:t>
            </a:r>
            <a:endParaRPr lang="x-none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62717" y="1370771"/>
            <a:ext cx="652012" cy="5037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391034" y="372310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50493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59" y="-12951"/>
            <a:ext cx="12192000" cy="8802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6596" y="116973"/>
            <a:ext cx="11715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PRONUNCIATION: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Stress in two-syllable words with the same spelling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6D9C22-35CB-4A9A-884C-A55ABDE5B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29" y="893228"/>
            <a:ext cx="11202971" cy="4351338"/>
          </a:xfrm>
        </p:spPr>
        <p:txBody>
          <a:bodyPr/>
          <a:lstStyle/>
          <a:p>
            <a:r>
              <a:rPr lang="en-US" b="0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Ex 1: I will present you a present.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           I will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pre</a:t>
            </a:r>
            <a:r>
              <a:rPr lang="en-US" b="1" i="0" dirty="0" err="1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SENT</a:t>
            </a:r>
            <a:r>
              <a:rPr lang="en-US" b="0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  </a:t>
            </a:r>
            <a:r>
              <a:rPr lang="en-US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(v)</a:t>
            </a:r>
            <a:r>
              <a:rPr lang="en-US" b="0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 you a </a:t>
            </a:r>
            <a:r>
              <a:rPr lang="en-US" b="1" i="0" dirty="0" err="1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PRE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sent</a:t>
            </a:r>
            <a:r>
              <a:rPr lang="en-US" b="0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(n)</a:t>
            </a:r>
          </a:p>
          <a:p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Ex 2</a:t>
            </a:r>
            <a:r>
              <a:rPr lang="en-US" dirty="0">
                <a:solidFill>
                  <a:srgbClr val="555555"/>
                </a:solidFill>
                <a:latin typeface="roboto" panose="02000000000000000000" pitchFamily="2" charset="0"/>
              </a:rPr>
              <a:t>:  </a:t>
            </a:r>
            <a:r>
              <a:rPr lang="en-US" i="1" dirty="0" err="1">
                <a:solidFill>
                  <a:srgbClr val="003966"/>
                </a:solidFill>
                <a:latin typeface="Roboto" panose="02000000000000000000" pitchFamily="2" charset="0"/>
              </a:rPr>
              <a:t>i</a:t>
            </a:r>
            <a:r>
              <a:rPr lang="en-US" i="1" dirty="0">
                <a:solidFill>
                  <a:srgbClr val="003966"/>
                </a:solidFill>
                <a:latin typeface="Roboto" panose="02000000000000000000" pitchFamily="2" charset="0"/>
              </a:rPr>
              <a:t> am going to record some music</a:t>
            </a:r>
          </a:p>
          <a:p>
            <a:r>
              <a:rPr lang="en-US" i="1" dirty="0">
                <a:solidFill>
                  <a:srgbClr val="003966"/>
                </a:solidFill>
                <a:latin typeface="Roboto" panose="02000000000000000000" pitchFamily="2" charset="0"/>
              </a:rPr>
              <a:t>She ran so fast she broke the world record.</a:t>
            </a:r>
            <a:endParaRPr lang="en-US" b="0" i="0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I am going to </a:t>
            </a:r>
            <a:r>
              <a:rPr lang="en-US" b="0" i="1" dirty="0" err="1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re</a:t>
            </a:r>
            <a:r>
              <a:rPr lang="en-US" b="1" i="1" dirty="0" err="1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CORD</a:t>
            </a:r>
            <a:r>
              <a:rPr lang="en-US" b="0" i="1" dirty="0" err="1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some</a:t>
            </a:r>
            <a:r>
              <a:rPr lang="en-US" b="0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 music. </a:t>
            </a:r>
            <a:r>
              <a:rPr lang="en-US" b="0" i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(v)</a:t>
            </a:r>
            <a:endParaRPr lang="en-US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She ran so fast she broke the world </a:t>
            </a:r>
            <a:r>
              <a:rPr lang="en-US" b="1" i="1" dirty="0" err="1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RE</a:t>
            </a:r>
            <a:r>
              <a:rPr lang="en-US" b="0" i="1" dirty="0" err="1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cord</a:t>
            </a:r>
            <a:r>
              <a:rPr lang="en-US" i="1" dirty="0">
                <a:solidFill>
                  <a:srgbClr val="003966"/>
                </a:solidFill>
                <a:latin typeface="Roboto" panose="02000000000000000000" pitchFamily="2" charset="0"/>
              </a:rPr>
              <a:t>.</a:t>
            </a:r>
            <a:r>
              <a:rPr lang="en-US" b="0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(n)</a:t>
            </a:r>
            <a:endParaRPr lang="en-US" b="0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  <a:p>
            <a:endParaRPr lang="en-US" b="0" i="0" dirty="0">
              <a:effectLst/>
              <a:latin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757183-73CE-40A5-9BEE-6B46A8433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601" y="2988297"/>
            <a:ext cx="4664073" cy="38697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06B146-FA2B-4BFD-B751-8F106DC013D8}"/>
              </a:ext>
            </a:extLst>
          </p:cNvPr>
          <p:cNvSpPr/>
          <p:nvPr/>
        </p:nvSpPr>
        <p:spPr>
          <a:xfrm>
            <a:off x="958391" y="4408647"/>
            <a:ext cx="3963009" cy="2332380"/>
          </a:xfrm>
          <a:custGeom>
            <a:avLst/>
            <a:gdLst>
              <a:gd name="connsiteX0" fmla="*/ 0 w 3963009"/>
              <a:gd name="connsiteY0" fmla="*/ 0 h 2332380"/>
              <a:gd name="connsiteX1" fmla="*/ 526514 w 3963009"/>
              <a:gd name="connsiteY1" fmla="*/ 0 h 2332380"/>
              <a:gd name="connsiteX2" fmla="*/ 973768 w 3963009"/>
              <a:gd name="connsiteY2" fmla="*/ 0 h 2332380"/>
              <a:gd name="connsiteX3" fmla="*/ 1619172 w 3963009"/>
              <a:gd name="connsiteY3" fmla="*/ 0 h 2332380"/>
              <a:gd name="connsiteX4" fmla="*/ 2145686 w 3963009"/>
              <a:gd name="connsiteY4" fmla="*/ 0 h 2332380"/>
              <a:gd name="connsiteX5" fmla="*/ 2672200 w 3963009"/>
              <a:gd name="connsiteY5" fmla="*/ 0 h 2332380"/>
              <a:gd name="connsiteX6" fmla="*/ 3317605 w 3963009"/>
              <a:gd name="connsiteY6" fmla="*/ 0 h 2332380"/>
              <a:gd name="connsiteX7" fmla="*/ 3963009 w 3963009"/>
              <a:gd name="connsiteY7" fmla="*/ 0 h 2332380"/>
              <a:gd name="connsiteX8" fmla="*/ 3963009 w 3963009"/>
              <a:gd name="connsiteY8" fmla="*/ 629743 h 2332380"/>
              <a:gd name="connsiteX9" fmla="*/ 3963009 w 3963009"/>
              <a:gd name="connsiteY9" fmla="*/ 1166190 h 2332380"/>
              <a:gd name="connsiteX10" fmla="*/ 3963009 w 3963009"/>
              <a:gd name="connsiteY10" fmla="*/ 1702637 h 2332380"/>
              <a:gd name="connsiteX11" fmla="*/ 3963009 w 3963009"/>
              <a:gd name="connsiteY11" fmla="*/ 2332380 h 2332380"/>
              <a:gd name="connsiteX12" fmla="*/ 3357235 w 3963009"/>
              <a:gd name="connsiteY12" fmla="*/ 2332380 h 2332380"/>
              <a:gd name="connsiteX13" fmla="*/ 2711830 w 3963009"/>
              <a:gd name="connsiteY13" fmla="*/ 2332380 h 2332380"/>
              <a:gd name="connsiteX14" fmla="*/ 2066426 w 3963009"/>
              <a:gd name="connsiteY14" fmla="*/ 2332380 h 2332380"/>
              <a:gd name="connsiteX15" fmla="*/ 1579542 w 3963009"/>
              <a:gd name="connsiteY15" fmla="*/ 2332380 h 2332380"/>
              <a:gd name="connsiteX16" fmla="*/ 1013398 w 3963009"/>
              <a:gd name="connsiteY16" fmla="*/ 2332380 h 2332380"/>
              <a:gd name="connsiteX17" fmla="*/ 0 w 3963009"/>
              <a:gd name="connsiteY17" fmla="*/ 2332380 h 2332380"/>
              <a:gd name="connsiteX18" fmla="*/ 0 w 3963009"/>
              <a:gd name="connsiteY18" fmla="*/ 1749285 h 2332380"/>
              <a:gd name="connsiteX19" fmla="*/ 0 w 3963009"/>
              <a:gd name="connsiteY19" fmla="*/ 1212838 h 2332380"/>
              <a:gd name="connsiteX20" fmla="*/ 0 w 3963009"/>
              <a:gd name="connsiteY20" fmla="*/ 676390 h 2332380"/>
              <a:gd name="connsiteX21" fmla="*/ 0 w 3963009"/>
              <a:gd name="connsiteY21" fmla="*/ 0 h 233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63009" h="2332380" extrusionOk="0">
                <a:moveTo>
                  <a:pt x="0" y="0"/>
                </a:moveTo>
                <a:cubicBezTo>
                  <a:pt x="165823" y="-24397"/>
                  <a:pt x="358245" y="37976"/>
                  <a:pt x="526514" y="0"/>
                </a:cubicBezTo>
                <a:cubicBezTo>
                  <a:pt x="694783" y="-37976"/>
                  <a:pt x="816578" y="23239"/>
                  <a:pt x="973768" y="0"/>
                </a:cubicBezTo>
                <a:cubicBezTo>
                  <a:pt x="1130958" y="-23239"/>
                  <a:pt x="1428379" y="6300"/>
                  <a:pt x="1619172" y="0"/>
                </a:cubicBezTo>
                <a:cubicBezTo>
                  <a:pt x="1809965" y="-6300"/>
                  <a:pt x="1910617" y="12109"/>
                  <a:pt x="2145686" y="0"/>
                </a:cubicBezTo>
                <a:cubicBezTo>
                  <a:pt x="2380755" y="-12109"/>
                  <a:pt x="2448140" y="61425"/>
                  <a:pt x="2672200" y="0"/>
                </a:cubicBezTo>
                <a:cubicBezTo>
                  <a:pt x="2896260" y="-61425"/>
                  <a:pt x="3083863" y="75560"/>
                  <a:pt x="3317605" y="0"/>
                </a:cubicBezTo>
                <a:cubicBezTo>
                  <a:pt x="3551347" y="-75560"/>
                  <a:pt x="3825273" y="69071"/>
                  <a:pt x="3963009" y="0"/>
                </a:cubicBezTo>
                <a:cubicBezTo>
                  <a:pt x="4015943" y="265170"/>
                  <a:pt x="3925401" y="436730"/>
                  <a:pt x="3963009" y="629743"/>
                </a:cubicBezTo>
                <a:cubicBezTo>
                  <a:pt x="4000617" y="822756"/>
                  <a:pt x="3939877" y="982904"/>
                  <a:pt x="3963009" y="1166190"/>
                </a:cubicBezTo>
                <a:cubicBezTo>
                  <a:pt x="3986141" y="1349476"/>
                  <a:pt x="3910321" y="1496011"/>
                  <a:pt x="3963009" y="1702637"/>
                </a:cubicBezTo>
                <a:cubicBezTo>
                  <a:pt x="4015697" y="1909263"/>
                  <a:pt x="3907121" y="2020301"/>
                  <a:pt x="3963009" y="2332380"/>
                </a:cubicBezTo>
                <a:cubicBezTo>
                  <a:pt x="3767700" y="2383345"/>
                  <a:pt x="3567425" y="2322141"/>
                  <a:pt x="3357235" y="2332380"/>
                </a:cubicBezTo>
                <a:cubicBezTo>
                  <a:pt x="3147045" y="2342619"/>
                  <a:pt x="2925673" y="2305991"/>
                  <a:pt x="2711830" y="2332380"/>
                </a:cubicBezTo>
                <a:cubicBezTo>
                  <a:pt x="2497988" y="2358769"/>
                  <a:pt x="2205650" y="2327580"/>
                  <a:pt x="2066426" y="2332380"/>
                </a:cubicBezTo>
                <a:cubicBezTo>
                  <a:pt x="1927202" y="2337180"/>
                  <a:pt x="1729059" y="2318474"/>
                  <a:pt x="1579542" y="2332380"/>
                </a:cubicBezTo>
                <a:cubicBezTo>
                  <a:pt x="1430025" y="2346286"/>
                  <a:pt x="1277689" y="2325651"/>
                  <a:pt x="1013398" y="2332380"/>
                </a:cubicBezTo>
                <a:cubicBezTo>
                  <a:pt x="749107" y="2339109"/>
                  <a:pt x="210728" y="2275488"/>
                  <a:pt x="0" y="2332380"/>
                </a:cubicBezTo>
                <a:cubicBezTo>
                  <a:pt x="-48184" y="2151575"/>
                  <a:pt x="61808" y="1966240"/>
                  <a:pt x="0" y="1749285"/>
                </a:cubicBezTo>
                <a:cubicBezTo>
                  <a:pt x="-61808" y="1532331"/>
                  <a:pt x="32706" y="1345182"/>
                  <a:pt x="0" y="1212838"/>
                </a:cubicBezTo>
                <a:cubicBezTo>
                  <a:pt x="-32706" y="1080494"/>
                  <a:pt x="13542" y="874831"/>
                  <a:pt x="0" y="676390"/>
                </a:cubicBezTo>
                <a:cubicBezTo>
                  <a:pt x="-13542" y="477949"/>
                  <a:pt x="32818" y="303044"/>
                  <a:pt x="0" y="0"/>
                </a:cubicBezTo>
                <a:close/>
              </a:path>
            </a:pathLst>
          </a:custGeom>
          <a:noFill/>
          <a:ln w="25400"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Font typeface="Arial" panose="020B0604020202020204" pitchFamily="34" charset="0"/>
              <a:buChar char="•"/>
            </a:pPr>
            <a:endParaRPr lang="en-US" b="0" i="1" dirty="0">
              <a:solidFill>
                <a:srgbClr val="003966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i="1" dirty="0">
              <a:solidFill>
                <a:srgbClr val="003966"/>
              </a:solidFill>
              <a:highlight>
                <a:srgbClr val="FFFF00"/>
              </a:highlight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3966"/>
                </a:solidFill>
                <a:highlight>
                  <a:srgbClr val="FFFF00"/>
                </a:highlight>
                <a:latin typeface="Roboto" panose="02000000000000000000" pitchFamily="2" charset="0"/>
              </a:rPr>
              <a:t>For example: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i="1" dirty="0">
              <a:solidFill>
                <a:srgbClr val="003966"/>
              </a:solidFill>
              <a:highlight>
                <a:srgbClr val="FFFF00"/>
              </a:highlight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an </a:t>
            </a:r>
            <a:r>
              <a:rPr lang="en-US" b="1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‘IN</a:t>
            </a:r>
            <a:r>
              <a:rPr lang="en-US" b="0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 crease vs. to  in </a:t>
            </a:r>
            <a:r>
              <a:rPr lang="en-US" b="1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‘CREASE</a:t>
            </a:r>
            <a:endParaRPr lang="en-US" b="0" i="0" dirty="0">
              <a:solidFill>
                <a:srgbClr val="003966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a </a:t>
            </a:r>
            <a:r>
              <a:rPr lang="en-US" b="1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‘DE</a:t>
            </a:r>
            <a:r>
              <a:rPr lang="en-US" b="0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 crease vs. to de </a:t>
            </a:r>
            <a:r>
              <a:rPr lang="en-US" b="1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‘CREASE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a </a:t>
            </a:r>
            <a:r>
              <a:rPr lang="en-US" b="1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‘</a:t>
            </a:r>
            <a:r>
              <a:rPr lang="en-US" b="1" i="1" dirty="0" err="1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PRO</a:t>
            </a:r>
            <a:r>
              <a:rPr lang="en-US" b="0" i="1" dirty="0" err="1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ject</a:t>
            </a:r>
            <a:r>
              <a:rPr lang="en-US" b="0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 vs. to </a:t>
            </a:r>
            <a:r>
              <a:rPr lang="en-US" b="0" i="1" dirty="0" err="1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pro</a:t>
            </a:r>
            <a:r>
              <a:rPr lang="en-US" b="1" i="1" dirty="0" err="1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‘JECT</a:t>
            </a:r>
            <a:endParaRPr lang="en-US" b="1" i="1" dirty="0">
              <a:solidFill>
                <a:srgbClr val="003966"/>
              </a:solidFill>
              <a:effectLst/>
              <a:latin typeface="Roboto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3966"/>
                </a:solidFill>
                <a:latin typeface="Roboto" panose="02000000000000000000" pitchFamily="2" charset="0"/>
              </a:rPr>
              <a:t>a ‘</a:t>
            </a:r>
            <a:r>
              <a:rPr lang="en-US" b="1" i="1" dirty="0" err="1">
                <a:solidFill>
                  <a:srgbClr val="003966"/>
                </a:solidFill>
                <a:latin typeface="Roboto" panose="02000000000000000000" pitchFamily="2" charset="0"/>
              </a:rPr>
              <a:t>CON</a:t>
            </a:r>
            <a:r>
              <a:rPr lang="en-US" i="1" dirty="0" err="1">
                <a:solidFill>
                  <a:srgbClr val="003966"/>
                </a:solidFill>
                <a:latin typeface="Roboto" panose="02000000000000000000" pitchFamily="2" charset="0"/>
              </a:rPr>
              <a:t>tract</a:t>
            </a:r>
            <a:r>
              <a:rPr lang="en-US" i="1" dirty="0">
                <a:solidFill>
                  <a:srgbClr val="003966"/>
                </a:solidFill>
                <a:latin typeface="Roboto" panose="02000000000000000000" pitchFamily="2" charset="0"/>
              </a:rPr>
              <a:t> &amp; to </a:t>
            </a:r>
            <a:r>
              <a:rPr lang="en-US" i="1" dirty="0" err="1">
                <a:solidFill>
                  <a:srgbClr val="003966"/>
                </a:solidFill>
                <a:latin typeface="Roboto" panose="02000000000000000000" pitchFamily="2" charset="0"/>
              </a:rPr>
              <a:t>con’</a:t>
            </a:r>
            <a:r>
              <a:rPr lang="en-US" b="1" i="1" dirty="0" err="1">
                <a:solidFill>
                  <a:srgbClr val="003966"/>
                </a:solidFill>
                <a:latin typeface="Roboto" panose="02000000000000000000" pitchFamily="2" charset="0"/>
              </a:rPr>
              <a:t>TRACT</a:t>
            </a:r>
            <a:endParaRPr lang="en-US" b="1" i="1" dirty="0">
              <a:solidFill>
                <a:srgbClr val="003966"/>
              </a:solidFill>
              <a:latin typeface="Roboto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3966"/>
                </a:solidFill>
                <a:effectLst/>
                <a:latin typeface="Roboto" panose="02000000000000000000" pitchFamily="2" charset="0"/>
              </a:rPr>
              <a:t>…..</a:t>
            </a:r>
            <a:endParaRPr lang="en-US" b="1" i="0" dirty="0">
              <a:solidFill>
                <a:srgbClr val="003966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3966"/>
              </a:solidFill>
              <a:effectLst/>
              <a:latin typeface="Roboto" panose="02000000000000000000" pitchFamily="2" charset="0"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91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3999" y="1129606"/>
            <a:ext cx="10346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Listen to the sentences and circle the word with the stress you hear.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59" y="-12951"/>
            <a:ext cx="12192000" cy="8802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C1D821-010D-FA4E-9874-D8A81E31CCEC}"/>
              </a:ext>
            </a:extLst>
          </p:cNvPr>
          <p:cNvSpPr/>
          <p:nvPr/>
        </p:nvSpPr>
        <p:spPr>
          <a:xfrm>
            <a:off x="1153773" y="1710453"/>
            <a:ext cx="100185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dk1"/>
                </a:solidFill>
              </a:rPr>
              <a:t>1. The </a:t>
            </a:r>
            <a:r>
              <a:rPr lang="en-US" dirty="0" err="1">
                <a:solidFill>
                  <a:schemeClr val="dk1"/>
                </a:solidFill>
              </a:rPr>
              <a:t>centre</a:t>
            </a:r>
            <a:r>
              <a:rPr lang="en-US" dirty="0">
                <a:solidFill>
                  <a:schemeClr val="dk1"/>
                </a:solidFill>
              </a:rPr>
              <a:t> keeps a </a:t>
            </a:r>
            <a:r>
              <a:rPr lang="en-US" i="1" dirty="0">
                <a:solidFill>
                  <a:schemeClr val="dk1"/>
                </a:solidFill>
              </a:rPr>
              <a:t>record</a:t>
            </a:r>
            <a:r>
              <a:rPr lang="en-US" dirty="0">
                <a:solidFill>
                  <a:schemeClr val="dk1"/>
                </a:solidFill>
              </a:rPr>
              <a:t> of all donations.</a:t>
            </a:r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a. ‘record                                   b. </a:t>
            </a:r>
            <a:r>
              <a:rPr lang="en-US" dirty="0" err="1"/>
              <a:t>re’cord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2. </a:t>
            </a:r>
            <a:r>
              <a:rPr lang="en-US" dirty="0">
                <a:solidFill>
                  <a:schemeClr val="dk1"/>
                </a:solidFill>
              </a:rPr>
              <a:t>We will </a:t>
            </a:r>
            <a:r>
              <a:rPr lang="en-US" i="1" dirty="0">
                <a:solidFill>
                  <a:schemeClr val="dk1"/>
                </a:solidFill>
              </a:rPr>
              <a:t>record</a:t>
            </a:r>
            <a:r>
              <a:rPr lang="en-US" dirty="0">
                <a:solidFill>
                  <a:schemeClr val="dk1"/>
                </a:solidFill>
              </a:rPr>
              <a:t> the charity live show for those who can’t watch it live. 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a. ‘record                                   b. </a:t>
            </a:r>
            <a:r>
              <a:rPr lang="en-US" dirty="0" err="1"/>
              <a:t>re’cord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dk1"/>
                </a:solidFill>
              </a:rPr>
              <a:t>3. There was an </a:t>
            </a:r>
            <a:r>
              <a:rPr lang="en-US" i="1" dirty="0">
                <a:solidFill>
                  <a:schemeClr val="dk1"/>
                </a:solidFill>
              </a:rPr>
              <a:t>increase</a:t>
            </a:r>
            <a:r>
              <a:rPr lang="en-US" dirty="0">
                <a:solidFill>
                  <a:schemeClr val="dk1"/>
                </a:solidFill>
              </a:rPr>
              <a:t> in house prices last year.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a. ’increase                                b. </a:t>
            </a:r>
            <a:r>
              <a:rPr lang="en-US" dirty="0" err="1"/>
              <a:t>in’crease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dk1"/>
                </a:solidFill>
              </a:rPr>
              <a:t>4. We want to </a:t>
            </a:r>
            <a:r>
              <a:rPr lang="en-US" i="1" dirty="0">
                <a:solidFill>
                  <a:schemeClr val="dk1"/>
                </a:solidFill>
              </a:rPr>
              <a:t>increase</a:t>
            </a:r>
            <a:r>
              <a:rPr lang="en-US" dirty="0">
                <a:solidFill>
                  <a:schemeClr val="dk1"/>
                </a:solidFill>
              </a:rPr>
              <a:t> students’ interest in volunteering at the community </a:t>
            </a:r>
            <a:r>
              <a:rPr lang="en-US" dirty="0" err="1">
                <a:solidFill>
                  <a:schemeClr val="dk1"/>
                </a:solidFill>
              </a:rPr>
              <a:t>centre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a. ’increase                                b. </a:t>
            </a:r>
            <a:r>
              <a:rPr lang="en-US" dirty="0" err="1"/>
              <a:t>in’crease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dk1"/>
                </a:solidFill>
              </a:rPr>
              <a:t>5. I got this </a:t>
            </a:r>
            <a:r>
              <a:rPr lang="en-US" i="1" dirty="0">
                <a:solidFill>
                  <a:schemeClr val="dk1"/>
                </a:solidFill>
              </a:rPr>
              <a:t>present</a:t>
            </a:r>
            <a:r>
              <a:rPr lang="en-US" dirty="0">
                <a:solidFill>
                  <a:schemeClr val="dk1"/>
                </a:solidFill>
              </a:rPr>
              <a:t> from a visitor to our </a:t>
            </a:r>
            <a:r>
              <a:rPr lang="en-US" dirty="0" err="1">
                <a:solidFill>
                  <a:schemeClr val="dk1"/>
                </a:solidFill>
              </a:rPr>
              <a:t>centre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a. ’present                                 b. </a:t>
            </a:r>
            <a:r>
              <a:rPr lang="en-US" dirty="0" err="1"/>
              <a:t>pre’sent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dk1"/>
                </a:solidFill>
              </a:rPr>
              <a:t>6. We need to help local businesses to </a:t>
            </a:r>
            <a:r>
              <a:rPr lang="en-US" i="1" dirty="0">
                <a:solidFill>
                  <a:schemeClr val="dk1"/>
                </a:solidFill>
              </a:rPr>
              <a:t>export</a:t>
            </a:r>
            <a:r>
              <a:rPr lang="en-US" dirty="0">
                <a:solidFill>
                  <a:schemeClr val="dk1"/>
                </a:solidFill>
              </a:rPr>
              <a:t> their products.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a. ’export                                   b. </a:t>
            </a:r>
            <a:r>
              <a:rPr lang="en-US" dirty="0" err="1"/>
              <a:t>ex’port</a:t>
            </a:r>
            <a:endParaRPr lang="en-US" dirty="0"/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09A5C6AC-31EF-AB4F-81E9-CB343DC39E05}"/>
              </a:ext>
            </a:extLst>
          </p:cNvPr>
          <p:cNvSpPr/>
          <p:nvPr/>
        </p:nvSpPr>
        <p:spPr>
          <a:xfrm>
            <a:off x="1188422" y="2259895"/>
            <a:ext cx="397037" cy="363427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97973A87-461E-F748-857D-0DBB848BCDD9}"/>
              </a:ext>
            </a:extLst>
          </p:cNvPr>
          <p:cNvSpPr/>
          <p:nvPr/>
        </p:nvSpPr>
        <p:spPr>
          <a:xfrm>
            <a:off x="3901142" y="3065573"/>
            <a:ext cx="397037" cy="363427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3D891DAE-28B4-B94E-A47C-961B8E48510F}"/>
              </a:ext>
            </a:extLst>
          </p:cNvPr>
          <p:cNvSpPr/>
          <p:nvPr/>
        </p:nvSpPr>
        <p:spPr>
          <a:xfrm>
            <a:off x="1176439" y="3871252"/>
            <a:ext cx="397037" cy="363427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FAFB7F82-AB2F-584B-8B63-EA250687D43D}"/>
              </a:ext>
            </a:extLst>
          </p:cNvPr>
          <p:cNvSpPr/>
          <p:nvPr/>
        </p:nvSpPr>
        <p:spPr>
          <a:xfrm>
            <a:off x="3901141" y="4638502"/>
            <a:ext cx="397037" cy="363427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39524594-FF3E-3147-9DCB-A93AD03BD07B}"/>
              </a:ext>
            </a:extLst>
          </p:cNvPr>
          <p:cNvSpPr/>
          <p:nvPr/>
        </p:nvSpPr>
        <p:spPr>
          <a:xfrm>
            <a:off x="1153773" y="5571538"/>
            <a:ext cx="397037" cy="363427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2" name="Donut 21">
            <a:extLst>
              <a:ext uri="{FF2B5EF4-FFF2-40B4-BE49-F238E27FC236}">
                <a16:creationId xmlns:a16="http://schemas.microsoft.com/office/drawing/2014/main" id="{1C29F407-1387-CB4C-ADDE-CFCDD4F5AC25}"/>
              </a:ext>
            </a:extLst>
          </p:cNvPr>
          <p:cNvSpPr/>
          <p:nvPr/>
        </p:nvSpPr>
        <p:spPr>
          <a:xfrm>
            <a:off x="3901140" y="6357049"/>
            <a:ext cx="397037" cy="363427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6596" y="116973"/>
            <a:ext cx="11715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PRONUNCIATION: </a:t>
            </a:r>
            <a:r>
              <a:rPr lang="en-US" sz="2800" b="1" dirty="0">
                <a:highlight>
                  <a:srgbClr val="00FF00"/>
                </a:highlight>
                <a:latin typeface="UTM Facebook K&amp;T" panose="02040603050506020204" pitchFamily="18" charset="0"/>
                <a:cs typeface="Arial" panose="020B0604020202020204" pitchFamily="34" charset="0"/>
              </a:rPr>
              <a:t>Stress in two-syllable words with the same spelling</a:t>
            </a:r>
          </a:p>
        </p:txBody>
      </p:sp>
      <p:pic>
        <p:nvPicPr>
          <p:cNvPr id="3" name="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427" y="2013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8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2534</TotalTime>
  <Words>1827</Words>
  <Application>Microsoft Office PowerPoint</Application>
  <PresentationFormat>Widescreen</PresentationFormat>
  <Paragraphs>282</Paragraphs>
  <Slides>28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Adobe Gothic Std B</vt:lpstr>
      <vt:lpstr>Myriad Pro</vt:lpstr>
      <vt:lpstr>UTM Facebook K&amp;T</vt:lpstr>
      <vt:lpstr>Arial</vt:lpstr>
      <vt:lpstr>Bookman Old Style</vt:lpstr>
      <vt:lpstr>Calibri</vt:lpstr>
      <vt:lpstr>Calibri Light</vt:lpstr>
      <vt:lpstr>Courier New</vt:lpstr>
      <vt:lpstr>roboto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Thi Kim Thoa</cp:lastModifiedBy>
  <cp:revision>118</cp:revision>
  <dcterms:created xsi:type="dcterms:W3CDTF">2020-12-09T02:04:09Z</dcterms:created>
  <dcterms:modified xsi:type="dcterms:W3CDTF">2025-11-17T10:33:47Z</dcterms:modified>
</cp:coreProperties>
</file>