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Cabin" pitchFamily="2" charset="77"/>
      <p:regular r:id="rId31"/>
    </p:embeddedFont>
    <p:embeddedFont>
      <p:font typeface="Cabin Bold" pitchFamily="2" charset="77"/>
      <p:regular r:id="rId32"/>
      <p:bold r:id="rId33"/>
    </p:embeddedFont>
    <p:embeddedFont>
      <p:font typeface="Cabin Bold Italics" pitchFamily="2" charset="77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iny" panose="02000903060500060000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10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6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5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5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5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5.pn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12" Type="http://schemas.openxmlformats.org/officeDocument/2006/relationships/image" Target="../media/image35.svg"/><Relationship Id="rId2" Type="http://schemas.openxmlformats.org/officeDocument/2006/relationships/image" Target="../media/image5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5" Type="http://schemas.openxmlformats.org/officeDocument/2006/relationships/image" Target="../media/image32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12" Type="http://schemas.openxmlformats.org/officeDocument/2006/relationships/image" Target="../media/image3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48394" y="2584944"/>
            <a:ext cx="11391212" cy="4866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1"/>
              </a:lnSpc>
            </a:pPr>
            <a:r>
              <a:rPr lang="en-US" sz="11018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Nhiễm Sắc Thể và Đột Biến Nhiễm Sắc Thể</a:t>
            </a:r>
          </a:p>
        </p:txBody>
      </p:sp>
      <p:sp>
        <p:nvSpPr>
          <p:cNvPr id="3" name="Freeform 3"/>
          <p:cNvSpPr/>
          <p:nvPr/>
        </p:nvSpPr>
        <p:spPr>
          <a:xfrm>
            <a:off x="-1518374" y="6763875"/>
            <a:ext cx="5686281" cy="4114800"/>
          </a:xfrm>
          <a:custGeom>
            <a:avLst/>
            <a:gdLst/>
            <a:ahLst/>
            <a:cxnLst/>
            <a:rect l="l" t="t" r="r" b="b"/>
            <a:pathLst>
              <a:path w="5686281" h="4114800">
                <a:moveTo>
                  <a:pt x="0" y="0"/>
                </a:moveTo>
                <a:lnTo>
                  <a:pt x="5686282" y="0"/>
                </a:lnTo>
                <a:lnTo>
                  <a:pt x="568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58699" y="6072793"/>
            <a:ext cx="8001000" cy="7200900"/>
          </a:xfrm>
          <a:custGeom>
            <a:avLst/>
            <a:gdLst/>
            <a:ahLst/>
            <a:cxnLst/>
            <a:rect l="l" t="t" r="r" b="b"/>
            <a:pathLst>
              <a:path w="8001000" h="7200900">
                <a:moveTo>
                  <a:pt x="0" y="0"/>
                </a:moveTo>
                <a:lnTo>
                  <a:pt x="8001000" y="0"/>
                </a:lnTo>
                <a:lnTo>
                  <a:pt x="80010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52247" y="-2018085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12062" y="8465767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31234" y="-1423883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80" y="0"/>
                </a:lnTo>
                <a:lnTo>
                  <a:pt x="5376380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02759" y="-2657957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72869" y="2586202"/>
            <a:ext cx="12942263" cy="5114595"/>
          </a:xfrm>
          <a:custGeom>
            <a:avLst/>
            <a:gdLst/>
            <a:ahLst/>
            <a:cxnLst/>
            <a:rect l="l" t="t" r="r" b="b"/>
            <a:pathLst>
              <a:path w="12942263" h="5114595">
                <a:moveTo>
                  <a:pt x="0" y="0"/>
                </a:moveTo>
                <a:lnTo>
                  <a:pt x="12942262" y="0"/>
                </a:lnTo>
                <a:lnTo>
                  <a:pt x="12942262" y="5114596"/>
                </a:lnTo>
                <a:lnTo>
                  <a:pt x="0" y="51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1288" y="792099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4" y="0"/>
                </a:lnTo>
                <a:lnTo>
                  <a:pt x="4276024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221" y="-2803699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22414" y="7472873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6744" y="8633708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11715" y="-527269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52197" y="431685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68538" y="-2066172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79" y="0"/>
                </a:lnTo>
                <a:lnTo>
                  <a:pt x="5376379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19492" y="2092856"/>
            <a:ext cx="14126429" cy="182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4707" lvl="1" indent="-567354" algn="l">
              <a:lnSpc>
                <a:spcPts val="7357"/>
              </a:lnSpc>
              <a:buFont typeface="Arial"/>
              <a:buChar char="•"/>
            </a:pPr>
            <a:r>
              <a:rPr lang="en-US" sz="5255" b="1" spc="57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Trong quá trình NP: Đột biến đa bội xảy ra với một số tế bào thuộc cày của cây 2n.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9492" y="4725990"/>
            <a:ext cx="14126429" cy="276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5633" lvl="1" indent="-567817" algn="l">
              <a:lnSpc>
                <a:spcPts val="7363"/>
              </a:lnSpc>
              <a:buFont typeface="Arial"/>
              <a:buChar char="•"/>
            </a:pPr>
            <a:r>
              <a:rPr lang="en-US" sz="5259" b="1" i="1" u="sng">
                <a:solidFill>
                  <a:srgbClr val="8C1A44"/>
                </a:solidFill>
                <a:latin typeface="Cabin Bold Italics"/>
                <a:ea typeface="Cabin Bold Italics"/>
                <a:cs typeface="Cabin Bold Italics"/>
                <a:sym typeface="Cabin Bold Italics"/>
              </a:rPr>
              <a:t>Ví dụ</a:t>
            </a:r>
            <a:r>
              <a:rPr lang="en-US" sz="525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7363"/>
              </a:lnSpc>
              <a:spcBef>
                <a:spcPct val="0"/>
              </a:spcBef>
            </a:pPr>
            <a:r>
              <a:rPr lang="en-US" sz="525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Tế bào đỉnh sinh trưởng của 1 cành cây 2n, bị đột biến thành tế bào 4n trên cây 2n.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1288" y="792099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4" y="0"/>
                </a:lnTo>
                <a:lnTo>
                  <a:pt x="4276024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221" y="-2803699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22414" y="7472873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6744" y="8633708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11715" y="-527269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52197" y="431685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68538" y="-2066172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79" y="0"/>
                </a:lnTo>
                <a:lnTo>
                  <a:pt x="5376379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612385" y="6562396"/>
            <a:ext cx="4328953" cy="1820954"/>
            <a:chOff x="0" y="0"/>
            <a:chExt cx="1140136" cy="479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0136" cy="479593"/>
            </a:xfrm>
            <a:custGeom>
              <a:avLst/>
              <a:gdLst/>
              <a:ahLst/>
              <a:cxnLst/>
              <a:rect l="l" t="t" r="r" b="b"/>
              <a:pathLst>
                <a:path w="1140136" h="479593">
                  <a:moveTo>
                    <a:pt x="178840" y="0"/>
                  </a:moveTo>
                  <a:lnTo>
                    <a:pt x="961295" y="0"/>
                  </a:lnTo>
                  <a:cubicBezTo>
                    <a:pt x="1060066" y="0"/>
                    <a:pt x="1140136" y="80070"/>
                    <a:pt x="1140136" y="178840"/>
                  </a:cubicBezTo>
                  <a:lnTo>
                    <a:pt x="1140136" y="300752"/>
                  </a:lnTo>
                  <a:cubicBezTo>
                    <a:pt x="1140136" y="399523"/>
                    <a:pt x="1060066" y="479593"/>
                    <a:pt x="961295" y="479593"/>
                  </a:cubicBezTo>
                  <a:lnTo>
                    <a:pt x="178840" y="479593"/>
                  </a:lnTo>
                  <a:cubicBezTo>
                    <a:pt x="80070" y="479593"/>
                    <a:pt x="0" y="399523"/>
                    <a:pt x="0" y="300752"/>
                  </a:cubicBezTo>
                  <a:lnTo>
                    <a:pt x="0" y="178840"/>
                  </a:lnTo>
                  <a:cubicBezTo>
                    <a:pt x="0" y="80070"/>
                    <a:pt x="80070" y="0"/>
                    <a:pt x="178840" y="0"/>
                  </a:cubicBezTo>
                  <a:close/>
                </a:path>
              </a:pathLst>
            </a:custGeom>
            <a:solidFill>
              <a:srgbClr val="F2303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1140136" cy="593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79"/>
                </a:lnSpc>
                <a:spcBef>
                  <a:spcPct val="0"/>
                </a:spcBef>
              </a:pPr>
              <a:r>
                <a:rPr lang="en-US" sz="6199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rPr>
                <a:t>Thể khảm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81734" y="6424395"/>
            <a:ext cx="3315029" cy="2363533"/>
          </a:xfrm>
          <a:custGeom>
            <a:avLst/>
            <a:gdLst/>
            <a:ahLst/>
            <a:cxnLst/>
            <a:rect l="l" t="t" r="r" b="b"/>
            <a:pathLst>
              <a:path w="3315029" h="2363533">
                <a:moveTo>
                  <a:pt x="0" y="0"/>
                </a:moveTo>
                <a:lnTo>
                  <a:pt x="3315029" y="0"/>
                </a:lnTo>
                <a:lnTo>
                  <a:pt x="3315029" y="2363533"/>
                </a:lnTo>
                <a:lnTo>
                  <a:pt x="0" y="2363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19492" y="1653204"/>
            <a:ext cx="14126429" cy="182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4707" lvl="1" indent="-567354" algn="l">
              <a:lnSpc>
                <a:spcPts val="7357"/>
              </a:lnSpc>
              <a:buFont typeface="Arial"/>
              <a:buChar char="•"/>
            </a:pPr>
            <a:r>
              <a:rPr lang="en-US" sz="5255" b="1" spc="57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Trong quá trình NP: Đột biến đa bội xảy ra với một số tế bào thuộc cày của cây 2n.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19492" y="3386609"/>
            <a:ext cx="14126429" cy="276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5633" lvl="1" indent="-567817" algn="l">
              <a:lnSpc>
                <a:spcPts val="7363"/>
              </a:lnSpc>
              <a:buFont typeface="Arial"/>
              <a:buChar char="•"/>
            </a:pPr>
            <a:r>
              <a:rPr lang="en-US" sz="5259" b="1" i="1" u="sng">
                <a:solidFill>
                  <a:srgbClr val="8C1A44"/>
                </a:solidFill>
                <a:latin typeface="Cabin Bold Italics"/>
                <a:ea typeface="Cabin Bold Italics"/>
                <a:cs typeface="Cabin Bold Italics"/>
                <a:sym typeface="Cabin Bold Italics"/>
              </a:rPr>
              <a:t>Ví dụ</a:t>
            </a:r>
            <a:r>
              <a:rPr lang="en-US" sz="525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7363"/>
              </a:lnSpc>
              <a:spcBef>
                <a:spcPct val="0"/>
              </a:spcBef>
            </a:pPr>
            <a:r>
              <a:rPr lang="en-US" sz="525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Tế bào đỉnh sinh trưởng của 1 cành cây 2n, bị đột biến thành tế bào 4n trên cây 2n.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8975" y="-2446404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93235" y="6792150"/>
            <a:ext cx="7347009" cy="6585591"/>
          </a:xfrm>
          <a:custGeom>
            <a:avLst/>
            <a:gdLst/>
            <a:ahLst/>
            <a:cxnLst/>
            <a:rect l="l" t="t" r="r" b="b"/>
            <a:pathLst>
              <a:path w="7347009" h="6585591">
                <a:moveTo>
                  <a:pt x="0" y="0"/>
                </a:moveTo>
                <a:lnTo>
                  <a:pt x="7347009" y="0"/>
                </a:lnTo>
                <a:lnTo>
                  <a:pt x="7347009" y="6585592"/>
                </a:lnTo>
                <a:lnTo>
                  <a:pt x="0" y="6585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07441" y="925830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9372" y="4670366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37663" y="-1423883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79" y="0"/>
                </a:lnTo>
                <a:lnTo>
                  <a:pt x="5376379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36049" y="3132242"/>
            <a:ext cx="11015902" cy="319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20"/>
              </a:lnSpc>
            </a:pPr>
            <a:r>
              <a:rPr lang="en-US" sz="18657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Dị đa bội 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8975" y="-2446404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93235" y="6792150"/>
            <a:ext cx="7347009" cy="6585591"/>
          </a:xfrm>
          <a:custGeom>
            <a:avLst/>
            <a:gdLst/>
            <a:ahLst/>
            <a:cxnLst/>
            <a:rect l="l" t="t" r="r" b="b"/>
            <a:pathLst>
              <a:path w="7347009" h="6585591">
                <a:moveTo>
                  <a:pt x="0" y="0"/>
                </a:moveTo>
                <a:lnTo>
                  <a:pt x="7347009" y="0"/>
                </a:lnTo>
                <a:lnTo>
                  <a:pt x="7347009" y="6585592"/>
                </a:lnTo>
                <a:lnTo>
                  <a:pt x="0" y="6585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07441" y="925830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9372" y="4670366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37663" y="-1423883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79" y="0"/>
                </a:lnTo>
                <a:lnTo>
                  <a:pt x="5376379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069862" y="2484470"/>
            <a:ext cx="11013965" cy="297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0633" lvl="1" indent="-615317" algn="l">
              <a:lnSpc>
                <a:spcPts val="7980"/>
              </a:lnSpc>
              <a:buFont typeface="Arial"/>
              <a:buChar char="•"/>
            </a:pPr>
            <a:r>
              <a:rPr lang="en-US" sz="5700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Là sự tăng lên về số lượng nhiễm sắc thể do nhận thêm bộ nhiễm sắc thể từ loài khác.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92294" y="6228409"/>
            <a:ext cx="10895706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0630" lvl="1" indent="-615315" algn="l">
              <a:lnSpc>
                <a:spcPts val="7980"/>
              </a:lnSpc>
              <a:buFont typeface="Arial"/>
              <a:buChar char="•"/>
            </a:pPr>
            <a:r>
              <a:rPr lang="en-US" sz="5700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Thể dị đa bội được hình thành do: lai xa và đa bội hóa.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7968" y="4009613"/>
            <a:ext cx="7276688" cy="2097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54"/>
              </a:lnSpc>
            </a:pPr>
            <a:r>
              <a:rPr lang="en-US" sz="12324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Dị đa bội 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19753" y="292361"/>
            <a:ext cx="17248494" cy="97022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809" y="0"/>
            <a:ext cx="8838473" cy="10287000"/>
          </a:xfrm>
          <a:custGeom>
            <a:avLst/>
            <a:gdLst/>
            <a:ahLst/>
            <a:cxnLst/>
            <a:rect l="l" t="t" r="r" b="b"/>
            <a:pathLst>
              <a:path w="8838473" h="10287000">
                <a:moveTo>
                  <a:pt x="0" y="0"/>
                </a:moveTo>
                <a:lnTo>
                  <a:pt x="8838472" y="0"/>
                </a:lnTo>
                <a:lnTo>
                  <a:pt x="88384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1288" y="792099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4" y="0"/>
                </a:lnTo>
                <a:lnTo>
                  <a:pt x="4276024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221" y="-2803699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22414" y="7472873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6744" y="8633708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11715" y="-527269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52197" y="431685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68538" y="-2066172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79" y="0"/>
                </a:lnTo>
                <a:lnTo>
                  <a:pt x="5376379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63142" y="2304237"/>
            <a:ext cx="14761716" cy="674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2"/>
              </a:lnSpc>
            </a:pPr>
            <a:r>
              <a:rPr lang="en-US" sz="6401" b="1" spc="70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Thể đa bội đa số gặp ở thực vật, các thể đa bội lẻ hầu như không có khả năng sinh giao tử bình thường; ở động vật, ít khi quan sát thấy cơ thể đa bội vì thường gây chết ở giai đoạn hợp tử hoặc phôi sớm.</a:t>
            </a:r>
          </a:p>
          <a:p>
            <a:pPr algn="l">
              <a:lnSpc>
                <a:spcPts val="8962"/>
              </a:lnSpc>
            </a:pPr>
            <a:endParaRPr lang="en-US" sz="6401" b="1" spc="70">
              <a:solidFill>
                <a:srgbClr val="8C1A44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22854" y="6193425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80592" y="-2446404"/>
            <a:ext cx="5542083" cy="4967722"/>
          </a:xfrm>
          <a:custGeom>
            <a:avLst/>
            <a:gdLst/>
            <a:ahLst/>
            <a:cxnLst/>
            <a:rect l="l" t="t" r="r" b="b"/>
            <a:pathLst>
              <a:path w="5542083" h="4967722">
                <a:moveTo>
                  <a:pt x="0" y="0"/>
                </a:moveTo>
                <a:lnTo>
                  <a:pt x="5542083" y="0"/>
                </a:lnTo>
                <a:lnTo>
                  <a:pt x="5542083" y="4967722"/>
                </a:lnTo>
                <a:lnTo>
                  <a:pt x="0" y="496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60866" y="4316854"/>
            <a:ext cx="1808587" cy="1348569"/>
          </a:xfrm>
          <a:custGeom>
            <a:avLst/>
            <a:gdLst/>
            <a:ahLst/>
            <a:cxnLst/>
            <a:rect l="l" t="t" r="r" b="b"/>
            <a:pathLst>
              <a:path w="1808587" h="1348569">
                <a:moveTo>
                  <a:pt x="0" y="0"/>
                </a:moveTo>
                <a:lnTo>
                  <a:pt x="1808587" y="0"/>
                </a:lnTo>
                <a:lnTo>
                  <a:pt x="1808587" y="1348569"/>
                </a:lnTo>
                <a:lnTo>
                  <a:pt x="0" y="134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68764" y="-572110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79" y="0"/>
                </a:lnTo>
                <a:lnTo>
                  <a:pt x="5376379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5988" y="355669"/>
            <a:ext cx="10916232" cy="9931331"/>
          </a:xfrm>
          <a:custGeom>
            <a:avLst/>
            <a:gdLst/>
            <a:ahLst/>
            <a:cxnLst/>
            <a:rect l="l" t="t" r="r" b="b"/>
            <a:pathLst>
              <a:path w="10916232" h="9931331">
                <a:moveTo>
                  <a:pt x="0" y="0"/>
                </a:moveTo>
                <a:lnTo>
                  <a:pt x="10916232" y="0"/>
                </a:lnTo>
                <a:lnTo>
                  <a:pt x="10916232" y="9931331"/>
                </a:lnTo>
                <a:lnTo>
                  <a:pt x="0" y="9931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760" b="-276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40037" y="6933293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21604" y="2986933"/>
            <a:ext cx="8844791" cy="416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9"/>
              </a:lnSpc>
            </a:pPr>
            <a:r>
              <a:rPr lang="en-US" sz="7935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Phân biệt đột biến lệch bội và đột biến đa bội ?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1288" y="8008496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4" y="0"/>
                </a:lnTo>
                <a:lnTo>
                  <a:pt x="4276024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80592" y="-2446404"/>
            <a:ext cx="5542083" cy="4967722"/>
          </a:xfrm>
          <a:custGeom>
            <a:avLst/>
            <a:gdLst/>
            <a:ahLst/>
            <a:cxnLst/>
            <a:rect l="l" t="t" r="r" b="b"/>
            <a:pathLst>
              <a:path w="5542083" h="4967722">
                <a:moveTo>
                  <a:pt x="0" y="0"/>
                </a:moveTo>
                <a:lnTo>
                  <a:pt x="5542083" y="0"/>
                </a:lnTo>
                <a:lnTo>
                  <a:pt x="5542083" y="4967722"/>
                </a:lnTo>
                <a:lnTo>
                  <a:pt x="0" y="496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35372" y="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60866" y="4316854"/>
            <a:ext cx="1808587" cy="1348569"/>
          </a:xfrm>
          <a:custGeom>
            <a:avLst/>
            <a:gdLst/>
            <a:ahLst/>
            <a:cxnLst/>
            <a:rect l="l" t="t" r="r" b="b"/>
            <a:pathLst>
              <a:path w="1808587" h="1348569">
                <a:moveTo>
                  <a:pt x="0" y="0"/>
                </a:moveTo>
                <a:lnTo>
                  <a:pt x="1808587" y="0"/>
                </a:lnTo>
                <a:lnTo>
                  <a:pt x="1808587" y="1348569"/>
                </a:lnTo>
                <a:lnTo>
                  <a:pt x="0" y="134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57120" y="-2446404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79" y="0"/>
                </a:lnTo>
                <a:lnTo>
                  <a:pt x="5376379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887" y="2339423"/>
            <a:ext cx="8210693" cy="7649557"/>
          </a:xfrm>
          <a:custGeom>
            <a:avLst/>
            <a:gdLst/>
            <a:ahLst/>
            <a:cxnLst/>
            <a:rect l="l" t="t" r="r" b="b"/>
            <a:pathLst>
              <a:path w="8210693" h="7649557">
                <a:moveTo>
                  <a:pt x="0" y="0"/>
                </a:moveTo>
                <a:lnTo>
                  <a:pt x="8210692" y="0"/>
                </a:lnTo>
                <a:lnTo>
                  <a:pt x="8210692" y="7649556"/>
                </a:lnTo>
                <a:lnTo>
                  <a:pt x="0" y="7649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074" t="-12659" r="-44521" b="-999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5248" y="2444632"/>
            <a:ext cx="6747874" cy="679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2"/>
              </a:lnSpc>
            </a:pPr>
            <a:endParaRPr/>
          </a:p>
          <a:p>
            <a:pPr algn="l">
              <a:lnSpc>
                <a:spcPts val="4902"/>
              </a:lnSpc>
            </a:pPr>
            <a:r>
              <a:rPr lang="en-US" sz="3501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Làm tăng hoặc giảm số lượng NST ở một vài cặp NST.</a:t>
            </a:r>
          </a:p>
          <a:p>
            <a:pPr algn="l">
              <a:lnSpc>
                <a:spcPts val="4902"/>
              </a:lnSpc>
            </a:pPr>
            <a:r>
              <a:rPr lang="en-US" sz="3501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Do sự không phân li của một vài </a:t>
            </a:r>
          </a:p>
          <a:p>
            <a:pPr algn="l">
              <a:lnSpc>
                <a:spcPts val="4902"/>
              </a:lnSpc>
            </a:pPr>
            <a:r>
              <a:rPr lang="en-US" sz="3501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cặp NST trong phân bào.</a:t>
            </a:r>
          </a:p>
          <a:p>
            <a:pPr algn="l">
              <a:lnSpc>
                <a:spcPts val="4902"/>
              </a:lnSpc>
            </a:pPr>
            <a:r>
              <a:rPr lang="en-US" sz="3501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Có các dạng một nhiễm, ba nhiễm, bốn nhiễm,… một nhiễm kép, ba nhiễm kép…</a:t>
            </a:r>
          </a:p>
          <a:p>
            <a:pPr algn="l">
              <a:lnSpc>
                <a:spcPts val="4902"/>
              </a:lnSpc>
            </a:pPr>
            <a:r>
              <a:rPr lang="en-US" sz="3501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Gặp ở cả động vật và thực vật </a:t>
            </a:r>
          </a:p>
          <a:p>
            <a:pPr algn="l">
              <a:lnSpc>
                <a:spcPts val="4902"/>
              </a:lnSpc>
            </a:pPr>
            <a:r>
              <a:rPr lang="en-US" sz="3501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và thường gây hại.</a:t>
            </a:r>
          </a:p>
          <a:p>
            <a:pPr algn="l">
              <a:lnSpc>
                <a:spcPts val="4902"/>
              </a:lnSpc>
            </a:pPr>
            <a:endParaRPr lang="en-US" sz="3501" b="1" spc="38">
              <a:solidFill>
                <a:srgbClr val="8C1A44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562149" y="2339423"/>
            <a:ext cx="8433733" cy="7649557"/>
          </a:xfrm>
          <a:custGeom>
            <a:avLst/>
            <a:gdLst/>
            <a:ahLst/>
            <a:cxnLst/>
            <a:rect l="l" t="t" r="r" b="b"/>
            <a:pathLst>
              <a:path w="8433733" h="7649557">
                <a:moveTo>
                  <a:pt x="0" y="0"/>
                </a:moveTo>
                <a:lnTo>
                  <a:pt x="8433733" y="0"/>
                </a:lnTo>
                <a:lnTo>
                  <a:pt x="8433733" y="7649556"/>
                </a:lnTo>
                <a:lnTo>
                  <a:pt x="0" y="7649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919" t="-12659" r="-45926" b="-999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79993" y="2028108"/>
            <a:ext cx="7685167" cy="865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endParaRPr/>
          </a:p>
          <a:p>
            <a:pPr algn="l">
              <a:lnSpc>
                <a:spcPts val="4900"/>
              </a:lnSpc>
            </a:pPr>
            <a:r>
              <a:rPr lang="en-US" sz="3500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Làm tăng NST gấp n lần số NST đơn            bội.</a:t>
            </a:r>
          </a:p>
          <a:p>
            <a:pPr algn="l">
              <a:lnSpc>
                <a:spcPts val="4900"/>
              </a:lnSpc>
            </a:pPr>
            <a:r>
              <a:rPr lang="en-US" sz="3500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Sự không phân li của tất cả NST trong phân bào.</a:t>
            </a:r>
          </a:p>
          <a:p>
            <a:pPr algn="l">
              <a:lnSpc>
                <a:spcPts val="4900"/>
              </a:lnSpc>
            </a:pPr>
            <a:r>
              <a:rPr lang="en-US" sz="3500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Gồm có đa bội lẻ (3n, 5n…), đa bội chẵn (4n, 6n…) và dị đa bội do bộ  NST 2n của 2 hay nhiều loài khác nhau cùng tồn tại trong một tế bào.</a:t>
            </a:r>
          </a:p>
          <a:p>
            <a:pPr algn="l">
              <a:lnSpc>
                <a:spcPts val="4900"/>
              </a:lnSpc>
            </a:pPr>
            <a:r>
              <a:rPr lang="en-US" sz="3500" b="1" spc="38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– Gặp chủ yếu ở thực vật ít gặp ở động vật bậc cao. Thường có ý nghĩa trong trồng trọt.</a:t>
            </a:r>
          </a:p>
          <a:p>
            <a:pPr algn="l">
              <a:lnSpc>
                <a:spcPts val="4900"/>
              </a:lnSpc>
            </a:pPr>
            <a:endParaRPr lang="en-US" sz="3500" b="1" spc="38">
              <a:solidFill>
                <a:srgbClr val="8C1A44"/>
              </a:solidFill>
              <a:latin typeface="Cabin Bold"/>
              <a:ea typeface="Cabin Bold"/>
              <a:cs typeface="Cabin Bold"/>
              <a:sym typeface="Cabin Bold"/>
            </a:endParaRPr>
          </a:p>
          <a:p>
            <a:pPr algn="l">
              <a:lnSpc>
                <a:spcPts val="4900"/>
              </a:lnSpc>
            </a:pPr>
            <a:endParaRPr lang="en-US" sz="3500" b="1" spc="38">
              <a:solidFill>
                <a:srgbClr val="8C1A44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66792" y="894358"/>
            <a:ext cx="5202882" cy="112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</a:pPr>
            <a:r>
              <a:rPr lang="en-US" sz="6617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Thể lệch bội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34228" y="894358"/>
            <a:ext cx="4689574" cy="112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</a:pPr>
            <a:r>
              <a:rPr lang="en-US" sz="6617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Thể đa bội 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5334" y="756458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65334" y="-2805093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082799" y="6981870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6744" y="925830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59300" y="3783242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688190" y="-2016053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80" y="0"/>
                </a:lnTo>
                <a:lnTo>
                  <a:pt x="5376380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548" y="4868950"/>
            <a:ext cx="17955381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3. Mối quan hệ giữa di truyền và biến dị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7095" y="3305810"/>
            <a:ext cx="17728286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76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1. Nhiễm sắc thể là vật chất di truyền</a:t>
            </a:r>
          </a:p>
          <a:p>
            <a:pPr algn="l">
              <a:lnSpc>
                <a:spcPts val="9799"/>
              </a:lnSpc>
              <a:spcBef>
                <a:spcPct val="0"/>
              </a:spcBef>
            </a:pPr>
            <a:endParaRPr lang="en-US" sz="6999" spc="76">
              <a:solidFill>
                <a:srgbClr val="8C1A44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7095" y="4716759"/>
            <a:ext cx="11344870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2. Đột biến nhiễm sắc thể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2062" y="8465767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52247" y="-2018085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72195" y="2907846"/>
            <a:ext cx="13143610" cy="288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01"/>
              </a:lnSpc>
            </a:pPr>
            <a:r>
              <a:rPr lang="en-US" sz="22166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Câu hỏi</a:t>
            </a:r>
          </a:p>
        </p:txBody>
      </p:sp>
      <p:sp>
        <p:nvSpPr>
          <p:cNvPr id="5" name="Freeform 5"/>
          <p:cNvSpPr/>
          <p:nvPr/>
        </p:nvSpPr>
        <p:spPr>
          <a:xfrm>
            <a:off x="-956980" y="6812692"/>
            <a:ext cx="5686281" cy="4114800"/>
          </a:xfrm>
          <a:custGeom>
            <a:avLst/>
            <a:gdLst/>
            <a:ahLst/>
            <a:cxnLst/>
            <a:rect l="l" t="t" r="r" b="b"/>
            <a:pathLst>
              <a:path w="5686281" h="4114800">
                <a:moveTo>
                  <a:pt x="0" y="0"/>
                </a:moveTo>
                <a:lnTo>
                  <a:pt x="5686281" y="0"/>
                </a:lnTo>
                <a:lnTo>
                  <a:pt x="56862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13105" y="5795211"/>
            <a:ext cx="8001000" cy="7200900"/>
          </a:xfrm>
          <a:custGeom>
            <a:avLst/>
            <a:gdLst/>
            <a:ahLst/>
            <a:cxnLst/>
            <a:rect l="l" t="t" r="r" b="b"/>
            <a:pathLst>
              <a:path w="8001000" h="7200900">
                <a:moveTo>
                  <a:pt x="0" y="0"/>
                </a:moveTo>
                <a:lnTo>
                  <a:pt x="8001000" y="0"/>
                </a:lnTo>
                <a:lnTo>
                  <a:pt x="80010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0399">
            <a:off x="-1804455" y="-1857050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26" b="-152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51755" y="-3011055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02607" y="5595186"/>
            <a:ext cx="11482787" cy="182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9"/>
              </a:lnSpc>
            </a:pPr>
            <a:r>
              <a:rPr lang="en-US" sz="10699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Củng cố</a:t>
            </a:r>
          </a:p>
        </p:txBody>
      </p:sp>
    </p:spTree>
  </p:cSld>
  <p:clrMapOvr>
    <a:masterClrMapping/>
  </p:clrMapOvr>
  <p:transition>
    <p:cover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4837" y="-500891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0037" y="6933293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3040" y="1028700"/>
            <a:ext cx="17661920" cy="6896005"/>
            <a:chOff x="0" y="0"/>
            <a:chExt cx="23549227" cy="9194673"/>
          </a:xfrm>
        </p:grpSpPr>
        <p:sp>
          <p:nvSpPr>
            <p:cNvPr id="6" name="Freeform 6"/>
            <p:cNvSpPr/>
            <p:nvPr/>
          </p:nvSpPr>
          <p:spPr>
            <a:xfrm>
              <a:off x="4232192" y="0"/>
              <a:ext cx="2956341" cy="2204390"/>
            </a:xfrm>
            <a:custGeom>
              <a:avLst/>
              <a:gdLst/>
              <a:ahLst/>
              <a:cxnLst/>
              <a:rect l="l" t="t" r="r" b="b"/>
              <a:pathLst>
                <a:path w="2956341" h="2204390">
                  <a:moveTo>
                    <a:pt x="0" y="0"/>
                  </a:moveTo>
                  <a:lnTo>
                    <a:pt x="2956342" y="0"/>
                  </a:lnTo>
                  <a:lnTo>
                    <a:pt x="2956342" y="2204390"/>
                  </a:lnTo>
                  <a:lnTo>
                    <a:pt x="0" y="2204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994715" y="1107978"/>
              <a:ext cx="22080812" cy="2982321"/>
              <a:chOff x="0" y="0"/>
              <a:chExt cx="4361642" cy="5891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61642" cy="589100"/>
              </a:xfrm>
              <a:custGeom>
                <a:avLst/>
                <a:gdLst/>
                <a:ahLst/>
                <a:cxnLst/>
                <a:rect l="l" t="t" r="r" b="b"/>
                <a:pathLst>
                  <a:path w="4361642" h="589100">
                    <a:moveTo>
                      <a:pt x="23842" y="0"/>
                    </a:moveTo>
                    <a:lnTo>
                      <a:pt x="4337800" y="0"/>
                    </a:lnTo>
                    <a:cubicBezTo>
                      <a:pt x="4344123" y="0"/>
                      <a:pt x="4350188" y="2512"/>
                      <a:pt x="4354659" y="6983"/>
                    </a:cubicBezTo>
                    <a:cubicBezTo>
                      <a:pt x="4359130" y="11454"/>
                      <a:pt x="4361642" y="17519"/>
                      <a:pt x="4361642" y="23842"/>
                    </a:cubicBezTo>
                    <a:lnTo>
                      <a:pt x="4361642" y="565258"/>
                    </a:lnTo>
                    <a:cubicBezTo>
                      <a:pt x="4361642" y="571582"/>
                      <a:pt x="4359130" y="577646"/>
                      <a:pt x="4354659" y="582117"/>
                    </a:cubicBezTo>
                    <a:cubicBezTo>
                      <a:pt x="4350188" y="586588"/>
                      <a:pt x="4344123" y="589100"/>
                      <a:pt x="4337800" y="589100"/>
                    </a:cubicBezTo>
                    <a:lnTo>
                      <a:pt x="23842" y="589100"/>
                    </a:lnTo>
                    <a:cubicBezTo>
                      <a:pt x="10674" y="589100"/>
                      <a:pt x="0" y="578426"/>
                      <a:pt x="0" y="565258"/>
                    </a:cubicBezTo>
                    <a:lnTo>
                      <a:pt x="0" y="23842"/>
                    </a:lnTo>
                    <a:cubicBezTo>
                      <a:pt x="0" y="17519"/>
                      <a:pt x="2512" y="11454"/>
                      <a:pt x="6983" y="6983"/>
                    </a:cubicBezTo>
                    <a:cubicBezTo>
                      <a:pt x="11454" y="2512"/>
                      <a:pt x="17519" y="0"/>
                      <a:pt x="238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4361642" cy="62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236765" y="1883233"/>
              <a:ext cx="18631459" cy="1317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3"/>
                </a:lnSpc>
                <a:spcBef>
                  <a:spcPct val="0"/>
                </a:spcBef>
              </a:pPr>
              <a:r>
                <a:rPr lang="en-US" sz="5938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Đột biến đa bội được chia thành mấy loại ?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32094" y="4891293"/>
              <a:ext cx="10820400" cy="1751640"/>
              <a:chOff x="0" y="0"/>
              <a:chExt cx="2137363" cy="34600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37363" cy="346003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346003">
                    <a:moveTo>
                      <a:pt x="48654" y="0"/>
                    </a:moveTo>
                    <a:lnTo>
                      <a:pt x="2088710" y="0"/>
                    </a:lnTo>
                    <a:cubicBezTo>
                      <a:pt x="2115580" y="0"/>
                      <a:pt x="2137363" y="21783"/>
                      <a:pt x="2137363" y="48654"/>
                    </a:cubicBezTo>
                    <a:lnTo>
                      <a:pt x="2137363" y="297350"/>
                    </a:lnTo>
                    <a:cubicBezTo>
                      <a:pt x="2137363" y="324220"/>
                      <a:pt x="2115580" y="346003"/>
                      <a:pt x="2088710" y="346003"/>
                    </a:cubicBezTo>
                    <a:lnTo>
                      <a:pt x="48654" y="346003"/>
                    </a:lnTo>
                    <a:cubicBezTo>
                      <a:pt x="21783" y="346003"/>
                      <a:pt x="0" y="324220"/>
                      <a:pt x="0" y="297350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137363" cy="384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260191" y="5080773"/>
              <a:ext cx="5764207" cy="128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732094" y="7443033"/>
              <a:ext cx="10820400" cy="1751640"/>
              <a:chOff x="0" y="0"/>
              <a:chExt cx="2137363" cy="34600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37363" cy="346003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346003">
                    <a:moveTo>
                      <a:pt x="48654" y="0"/>
                    </a:moveTo>
                    <a:lnTo>
                      <a:pt x="2088710" y="0"/>
                    </a:lnTo>
                    <a:cubicBezTo>
                      <a:pt x="2115580" y="0"/>
                      <a:pt x="2137363" y="21783"/>
                      <a:pt x="2137363" y="48654"/>
                    </a:cubicBezTo>
                    <a:lnTo>
                      <a:pt x="2137363" y="297350"/>
                    </a:lnTo>
                    <a:cubicBezTo>
                      <a:pt x="2137363" y="324220"/>
                      <a:pt x="2115580" y="346003"/>
                      <a:pt x="2088710" y="346003"/>
                    </a:cubicBezTo>
                    <a:lnTo>
                      <a:pt x="48654" y="346003"/>
                    </a:lnTo>
                    <a:cubicBezTo>
                      <a:pt x="21783" y="346003"/>
                      <a:pt x="0" y="324220"/>
                      <a:pt x="0" y="297350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137363" cy="384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260191" y="7666229"/>
              <a:ext cx="5764207" cy="128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3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12682794" y="7443033"/>
              <a:ext cx="10820400" cy="1751640"/>
              <a:chOff x="0" y="0"/>
              <a:chExt cx="2137363" cy="34600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137363" cy="346003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346003">
                    <a:moveTo>
                      <a:pt x="48654" y="0"/>
                    </a:moveTo>
                    <a:lnTo>
                      <a:pt x="2088710" y="0"/>
                    </a:lnTo>
                    <a:cubicBezTo>
                      <a:pt x="2115580" y="0"/>
                      <a:pt x="2137363" y="21783"/>
                      <a:pt x="2137363" y="48654"/>
                    </a:cubicBezTo>
                    <a:lnTo>
                      <a:pt x="2137363" y="297350"/>
                    </a:lnTo>
                    <a:cubicBezTo>
                      <a:pt x="2137363" y="324220"/>
                      <a:pt x="2115580" y="346003"/>
                      <a:pt x="2088710" y="346003"/>
                    </a:cubicBezTo>
                    <a:lnTo>
                      <a:pt x="48654" y="346003"/>
                    </a:lnTo>
                    <a:cubicBezTo>
                      <a:pt x="21783" y="346003"/>
                      <a:pt x="0" y="324220"/>
                      <a:pt x="0" y="297350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137363" cy="384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728827" y="4891293"/>
              <a:ext cx="10820400" cy="1751640"/>
              <a:chOff x="0" y="0"/>
              <a:chExt cx="2137363" cy="34600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37363" cy="346003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346003">
                    <a:moveTo>
                      <a:pt x="48654" y="0"/>
                    </a:moveTo>
                    <a:lnTo>
                      <a:pt x="2088710" y="0"/>
                    </a:lnTo>
                    <a:cubicBezTo>
                      <a:pt x="2115580" y="0"/>
                      <a:pt x="2137363" y="21783"/>
                      <a:pt x="2137363" y="48654"/>
                    </a:cubicBezTo>
                    <a:lnTo>
                      <a:pt x="2137363" y="297350"/>
                    </a:lnTo>
                    <a:cubicBezTo>
                      <a:pt x="2137363" y="324220"/>
                      <a:pt x="2115580" y="346003"/>
                      <a:pt x="2088710" y="346003"/>
                    </a:cubicBezTo>
                    <a:lnTo>
                      <a:pt x="48654" y="346003"/>
                    </a:lnTo>
                    <a:cubicBezTo>
                      <a:pt x="21783" y="346003"/>
                      <a:pt x="0" y="324220"/>
                      <a:pt x="0" y="297350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137363" cy="384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5654363" y="4905957"/>
              <a:ext cx="5764207" cy="128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4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654363" y="7774269"/>
              <a:ext cx="5764207" cy="128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1476507"/>
              <a:ext cx="2245264" cy="2245264"/>
            </a:xfrm>
            <a:custGeom>
              <a:avLst/>
              <a:gdLst/>
              <a:ahLst/>
              <a:cxnLst/>
              <a:rect l="l" t="t" r="r" b="b"/>
              <a:pathLst>
                <a:path w="2245264" h="2245264">
                  <a:moveTo>
                    <a:pt x="0" y="0"/>
                  </a:moveTo>
                  <a:lnTo>
                    <a:pt x="2245264" y="0"/>
                  </a:lnTo>
                  <a:lnTo>
                    <a:pt x="2245264" y="2245264"/>
                  </a:lnTo>
                  <a:lnTo>
                    <a:pt x="0" y="2245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3830" y="5020257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30750" y="7570033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2035121" y="5035805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2035121" y="7570033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4837" y="-500891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0037" y="6933293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87184" y="102870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59076" y="1859684"/>
            <a:ext cx="16560609" cy="2236741"/>
            <a:chOff x="0" y="0"/>
            <a:chExt cx="4361642" cy="58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61642" cy="589100"/>
            </a:xfrm>
            <a:custGeom>
              <a:avLst/>
              <a:gdLst/>
              <a:ahLst/>
              <a:cxnLst/>
              <a:rect l="l" t="t" r="r" b="b"/>
              <a:pathLst>
                <a:path w="4361642" h="589100">
                  <a:moveTo>
                    <a:pt x="23842" y="0"/>
                  </a:moveTo>
                  <a:lnTo>
                    <a:pt x="4337800" y="0"/>
                  </a:lnTo>
                  <a:cubicBezTo>
                    <a:pt x="4344123" y="0"/>
                    <a:pt x="4350188" y="2512"/>
                    <a:pt x="4354659" y="6983"/>
                  </a:cubicBezTo>
                  <a:cubicBezTo>
                    <a:pt x="4359130" y="11454"/>
                    <a:pt x="4361642" y="17519"/>
                    <a:pt x="4361642" y="23842"/>
                  </a:cubicBezTo>
                  <a:lnTo>
                    <a:pt x="4361642" y="565258"/>
                  </a:lnTo>
                  <a:cubicBezTo>
                    <a:pt x="4361642" y="571582"/>
                    <a:pt x="4359130" y="577646"/>
                    <a:pt x="4354659" y="582117"/>
                  </a:cubicBezTo>
                  <a:cubicBezTo>
                    <a:pt x="4350188" y="586588"/>
                    <a:pt x="4344123" y="589100"/>
                    <a:pt x="4337800" y="589100"/>
                  </a:cubicBezTo>
                  <a:lnTo>
                    <a:pt x="23842" y="589100"/>
                  </a:lnTo>
                  <a:cubicBezTo>
                    <a:pt x="10674" y="589100"/>
                    <a:pt x="0" y="578426"/>
                    <a:pt x="0" y="565258"/>
                  </a:cubicBezTo>
                  <a:lnTo>
                    <a:pt x="0" y="23842"/>
                  </a:lnTo>
                  <a:cubicBezTo>
                    <a:pt x="0" y="17519"/>
                    <a:pt x="2512" y="11454"/>
                    <a:pt x="6983" y="6983"/>
                  </a:cubicBezTo>
                  <a:cubicBezTo>
                    <a:pt x="11454" y="2512"/>
                    <a:pt x="17519" y="0"/>
                    <a:pt x="23842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61642" cy="627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990614" y="2412549"/>
            <a:ext cx="13973594" cy="1016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3"/>
              </a:lnSpc>
              <a:spcBef>
                <a:spcPct val="0"/>
              </a:spcBef>
            </a:pPr>
            <a:r>
              <a:rPr lang="en-US" sz="5938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Đột biến đa bội được chia thành mấy loại 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62111" y="4697169"/>
            <a:ext cx="8115300" cy="1313730"/>
            <a:chOff x="0" y="0"/>
            <a:chExt cx="2137363" cy="3460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346003"/>
            </a:xfrm>
            <a:custGeom>
              <a:avLst/>
              <a:gdLst/>
              <a:ahLst/>
              <a:cxnLst/>
              <a:rect l="l" t="t" r="r" b="b"/>
              <a:pathLst>
                <a:path w="2137363" h="34600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97350"/>
                  </a:lnTo>
                  <a:cubicBezTo>
                    <a:pt x="2137363" y="324220"/>
                    <a:pt x="2115580" y="346003"/>
                    <a:pt x="2088710" y="346003"/>
                  </a:cubicBezTo>
                  <a:lnTo>
                    <a:pt x="48654" y="346003"/>
                  </a:lnTo>
                  <a:cubicBezTo>
                    <a:pt x="21783" y="346003"/>
                    <a:pt x="0" y="324220"/>
                    <a:pt x="0" y="297350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384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758183" y="4810705"/>
            <a:ext cx="4323155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>
                <a:solidFill>
                  <a:srgbClr val="F93D3D"/>
                </a:solidFill>
                <a:latin typeface="Cabin Bold"/>
                <a:ea typeface="Cabin Bold"/>
                <a:cs typeface="Cabin Bold"/>
                <a:sym typeface="Cabin Bold"/>
              </a:rPr>
              <a:t>2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62111" y="6610975"/>
            <a:ext cx="8115300" cy="1313730"/>
            <a:chOff x="0" y="0"/>
            <a:chExt cx="2137363" cy="3460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37363" cy="346003"/>
            </a:xfrm>
            <a:custGeom>
              <a:avLst/>
              <a:gdLst/>
              <a:ahLst/>
              <a:cxnLst/>
              <a:rect l="l" t="t" r="r" b="b"/>
              <a:pathLst>
                <a:path w="2137363" h="34600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97350"/>
                  </a:lnTo>
                  <a:cubicBezTo>
                    <a:pt x="2137363" y="324220"/>
                    <a:pt x="2115580" y="346003"/>
                    <a:pt x="2088710" y="346003"/>
                  </a:cubicBezTo>
                  <a:lnTo>
                    <a:pt x="48654" y="346003"/>
                  </a:lnTo>
                  <a:cubicBezTo>
                    <a:pt x="21783" y="346003"/>
                    <a:pt x="0" y="324220"/>
                    <a:pt x="0" y="297350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137363" cy="384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758183" y="6749797"/>
            <a:ext cx="4323155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3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825136" y="6610975"/>
            <a:ext cx="8115300" cy="1313730"/>
            <a:chOff x="0" y="0"/>
            <a:chExt cx="2137363" cy="34600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37363" cy="346003"/>
            </a:xfrm>
            <a:custGeom>
              <a:avLst/>
              <a:gdLst/>
              <a:ahLst/>
              <a:cxnLst/>
              <a:rect l="l" t="t" r="r" b="b"/>
              <a:pathLst>
                <a:path w="2137363" h="34600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97350"/>
                  </a:lnTo>
                  <a:cubicBezTo>
                    <a:pt x="2137363" y="324220"/>
                    <a:pt x="2115580" y="346003"/>
                    <a:pt x="2088710" y="346003"/>
                  </a:cubicBezTo>
                  <a:lnTo>
                    <a:pt x="48654" y="346003"/>
                  </a:lnTo>
                  <a:cubicBezTo>
                    <a:pt x="21783" y="346003"/>
                    <a:pt x="0" y="324220"/>
                    <a:pt x="0" y="297350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37363" cy="384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59660" y="4697169"/>
            <a:ext cx="8115300" cy="1313730"/>
            <a:chOff x="0" y="0"/>
            <a:chExt cx="2137363" cy="3460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37363" cy="346003"/>
            </a:xfrm>
            <a:custGeom>
              <a:avLst/>
              <a:gdLst/>
              <a:ahLst/>
              <a:cxnLst/>
              <a:rect l="l" t="t" r="r" b="b"/>
              <a:pathLst>
                <a:path w="2137363" h="346003">
                  <a:moveTo>
                    <a:pt x="48654" y="0"/>
                  </a:moveTo>
                  <a:lnTo>
                    <a:pt x="2088710" y="0"/>
                  </a:lnTo>
                  <a:cubicBezTo>
                    <a:pt x="2115580" y="0"/>
                    <a:pt x="2137363" y="21783"/>
                    <a:pt x="2137363" y="48654"/>
                  </a:cubicBezTo>
                  <a:lnTo>
                    <a:pt x="2137363" y="297350"/>
                  </a:lnTo>
                  <a:cubicBezTo>
                    <a:pt x="2137363" y="324220"/>
                    <a:pt x="2115580" y="346003"/>
                    <a:pt x="2088710" y="346003"/>
                  </a:cubicBezTo>
                  <a:lnTo>
                    <a:pt x="48654" y="346003"/>
                  </a:lnTo>
                  <a:cubicBezTo>
                    <a:pt x="21783" y="346003"/>
                    <a:pt x="0" y="324220"/>
                    <a:pt x="0" y="297350"/>
                  </a:cubicBezTo>
                  <a:lnTo>
                    <a:pt x="0" y="48654"/>
                  </a:lnTo>
                  <a:cubicBezTo>
                    <a:pt x="0" y="21783"/>
                    <a:pt x="21783" y="0"/>
                    <a:pt x="48654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137363" cy="384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053812" y="4679593"/>
            <a:ext cx="4323155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053812" y="6830826"/>
            <a:ext cx="4323155" cy="9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1</a:t>
            </a:r>
          </a:p>
        </p:txBody>
      </p:sp>
      <p:sp>
        <p:nvSpPr>
          <p:cNvPr id="26" name="Freeform 26"/>
          <p:cNvSpPr/>
          <p:nvPr/>
        </p:nvSpPr>
        <p:spPr>
          <a:xfrm>
            <a:off x="313040" y="2136080"/>
            <a:ext cx="1683948" cy="1683948"/>
          </a:xfrm>
          <a:custGeom>
            <a:avLst/>
            <a:gdLst/>
            <a:ahLst/>
            <a:cxnLst/>
            <a:rect l="l" t="t" r="r" b="b"/>
            <a:pathLst>
              <a:path w="1683948" h="1683948">
                <a:moveTo>
                  <a:pt x="0" y="0"/>
                </a:moveTo>
                <a:lnTo>
                  <a:pt x="1683948" y="0"/>
                </a:lnTo>
                <a:lnTo>
                  <a:pt x="1683948" y="1683948"/>
                </a:lnTo>
                <a:lnTo>
                  <a:pt x="0" y="1683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45913" y="4793893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3" y="0"/>
                </a:lnTo>
                <a:lnTo>
                  <a:pt x="1120283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1102" y="6706225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4" y="0"/>
                </a:lnTo>
                <a:lnTo>
                  <a:pt x="1120284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381" y="4805554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3" y="0"/>
                </a:lnTo>
                <a:lnTo>
                  <a:pt x="1120283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339381" y="6706225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3" y="0"/>
                </a:lnTo>
                <a:lnTo>
                  <a:pt x="1120283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26" b="-15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5369" y="858392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249669"/>
            <a:ext cx="19138615" cy="8658654"/>
            <a:chOff x="0" y="0"/>
            <a:chExt cx="25518153" cy="11544872"/>
          </a:xfrm>
        </p:grpSpPr>
        <p:sp>
          <p:nvSpPr>
            <p:cNvPr id="5" name="Freeform 5"/>
            <p:cNvSpPr/>
            <p:nvPr/>
          </p:nvSpPr>
          <p:spPr>
            <a:xfrm>
              <a:off x="4722035" y="441222"/>
              <a:ext cx="2956341" cy="2204390"/>
            </a:xfrm>
            <a:custGeom>
              <a:avLst/>
              <a:gdLst/>
              <a:ahLst/>
              <a:cxnLst/>
              <a:rect l="l" t="t" r="r" b="b"/>
              <a:pathLst>
                <a:path w="2956341" h="2204390">
                  <a:moveTo>
                    <a:pt x="0" y="0"/>
                  </a:moveTo>
                  <a:lnTo>
                    <a:pt x="2956342" y="0"/>
                  </a:lnTo>
                  <a:lnTo>
                    <a:pt x="2956342" y="2204390"/>
                  </a:lnTo>
                  <a:lnTo>
                    <a:pt x="0" y="2204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16787" y="0"/>
              <a:ext cx="5701366" cy="6309359"/>
            </a:xfrm>
            <a:custGeom>
              <a:avLst/>
              <a:gdLst/>
              <a:ahLst/>
              <a:cxnLst/>
              <a:rect l="l" t="t" r="r" b="b"/>
              <a:pathLst>
                <a:path w="5701366" h="6309359">
                  <a:moveTo>
                    <a:pt x="0" y="0"/>
                  </a:moveTo>
                  <a:lnTo>
                    <a:pt x="5701366" y="0"/>
                  </a:lnTo>
                  <a:lnTo>
                    <a:pt x="5701366" y="6309359"/>
                  </a:lnTo>
                  <a:lnTo>
                    <a:pt x="0" y="6309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2742281" y="4899198"/>
              <a:ext cx="11244435" cy="2626656"/>
              <a:chOff x="0" y="0"/>
              <a:chExt cx="2221123" cy="51884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84558" y="1549201"/>
              <a:ext cx="22080812" cy="2982321"/>
              <a:chOff x="0" y="0"/>
              <a:chExt cx="4361642" cy="589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61642" cy="589100"/>
              </a:xfrm>
              <a:custGeom>
                <a:avLst/>
                <a:gdLst/>
                <a:ahLst/>
                <a:cxnLst/>
                <a:rect l="l" t="t" r="r" b="b"/>
                <a:pathLst>
                  <a:path w="4361642" h="589100">
                    <a:moveTo>
                      <a:pt x="23842" y="0"/>
                    </a:moveTo>
                    <a:lnTo>
                      <a:pt x="4337800" y="0"/>
                    </a:lnTo>
                    <a:cubicBezTo>
                      <a:pt x="4344123" y="0"/>
                      <a:pt x="4350188" y="2512"/>
                      <a:pt x="4354659" y="6983"/>
                    </a:cubicBezTo>
                    <a:cubicBezTo>
                      <a:pt x="4359130" y="11454"/>
                      <a:pt x="4361642" y="17519"/>
                      <a:pt x="4361642" y="23842"/>
                    </a:cubicBezTo>
                    <a:lnTo>
                      <a:pt x="4361642" y="565258"/>
                    </a:lnTo>
                    <a:cubicBezTo>
                      <a:pt x="4361642" y="571582"/>
                      <a:pt x="4359130" y="577646"/>
                      <a:pt x="4354659" y="582117"/>
                    </a:cubicBezTo>
                    <a:cubicBezTo>
                      <a:pt x="4350188" y="586588"/>
                      <a:pt x="4344123" y="589100"/>
                      <a:pt x="4337800" y="589100"/>
                    </a:cubicBezTo>
                    <a:lnTo>
                      <a:pt x="23842" y="589100"/>
                    </a:lnTo>
                    <a:cubicBezTo>
                      <a:pt x="10674" y="589100"/>
                      <a:pt x="0" y="578426"/>
                      <a:pt x="0" y="565258"/>
                    </a:cubicBezTo>
                    <a:lnTo>
                      <a:pt x="0" y="23842"/>
                    </a:lnTo>
                    <a:cubicBezTo>
                      <a:pt x="0" y="17519"/>
                      <a:pt x="2512" y="11454"/>
                      <a:pt x="6983" y="6983"/>
                    </a:cubicBezTo>
                    <a:cubicBezTo>
                      <a:pt x="11454" y="2512"/>
                      <a:pt x="17519" y="0"/>
                      <a:pt x="238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361642" cy="62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985151" y="8918216"/>
              <a:ext cx="11244435" cy="2626656"/>
              <a:chOff x="0" y="0"/>
              <a:chExt cx="2221123" cy="5188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03564" y="4958060"/>
              <a:ext cx="11244435" cy="2626656"/>
              <a:chOff x="0" y="0"/>
              <a:chExt cx="2221123" cy="51884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5420319"/>
              <a:ext cx="1607128" cy="1607128"/>
            </a:xfrm>
            <a:custGeom>
              <a:avLst/>
              <a:gdLst/>
              <a:ahLst/>
              <a:cxnLst/>
              <a:rect l="l" t="t" r="r" b="b"/>
              <a:pathLst>
                <a:path w="1607128" h="1607128">
                  <a:moveTo>
                    <a:pt x="0" y="0"/>
                  </a:moveTo>
                  <a:lnTo>
                    <a:pt x="1607128" y="0"/>
                  </a:lnTo>
                  <a:lnTo>
                    <a:pt x="1607128" y="1607128"/>
                  </a:lnTo>
                  <a:lnTo>
                    <a:pt x="0" y="1607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620593" y="8918216"/>
              <a:ext cx="11244435" cy="2626656"/>
              <a:chOff x="0" y="0"/>
              <a:chExt cx="2221123" cy="51884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9504966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2397148" y="5477028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524964" y="9504966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487647" y="1920881"/>
              <a:ext cx="2238961" cy="2238961"/>
            </a:xfrm>
            <a:custGeom>
              <a:avLst/>
              <a:gdLst/>
              <a:ahLst/>
              <a:cxnLst/>
              <a:rect l="l" t="t" r="r" b="b"/>
              <a:pathLst>
                <a:path w="2238961" h="2238961">
                  <a:moveTo>
                    <a:pt x="0" y="0"/>
                  </a:moveTo>
                  <a:lnTo>
                    <a:pt x="2238961" y="0"/>
                  </a:lnTo>
                  <a:lnTo>
                    <a:pt x="2238961" y="2238960"/>
                  </a:lnTo>
                  <a:lnTo>
                    <a:pt x="0" y="2238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404932" y="2338473"/>
              <a:ext cx="21160439" cy="128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Ở thực vật, đa bội thường gặp hơn ở động vật vì: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726608" y="5246790"/>
              <a:ext cx="7615293" cy="1995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0"/>
                </a:lnSpc>
                <a:spcBef>
                  <a:spcPct val="0"/>
                </a:spcBef>
              </a:pPr>
              <a:r>
                <a:rPr lang="en-US" sz="4364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Thực vật có khả năng sinh sản hữu tính cao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26402" y="9200791"/>
              <a:ext cx="9015704" cy="1996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76"/>
                </a:lnSpc>
                <a:spcBef>
                  <a:spcPct val="0"/>
                </a:spcBef>
              </a:pPr>
              <a:r>
                <a:rPr lang="en-US" sz="4340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Thực vật có khả năng sinh sản vô tính, tự thụ phấn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249664" y="5195459"/>
              <a:ext cx="8988758" cy="1971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  <a:spcBef>
                  <a:spcPct val="0"/>
                </a:spcBef>
              </a:pPr>
              <a:r>
                <a:rPr lang="en-US" sz="4328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Động vật không thể tạo giao tử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4357306" y="9223498"/>
              <a:ext cx="8773473" cy="1970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8"/>
                </a:lnSpc>
                <a:spcBef>
                  <a:spcPct val="0"/>
                </a:spcBef>
              </a:pPr>
              <a:r>
                <a:rPr lang="en-US" sz="4334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Đa bội không gây ảnh hưởng ở thực vật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26" b="-15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5369" y="858392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249669"/>
            <a:ext cx="19138615" cy="8658654"/>
            <a:chOff x="0" y="0"/>
            <a:chExt cx="25518153" cy="11544872"/>
          </a:xfrm>
        </p:grpSpPr>
        <p:sp>
          <p:nvSpPr>
            <p:cNvPr id="5" name="Freeform 5"/>
            <p:cNvSpPr/>
            <p:nvPr/>
          </p:nvSpPr>
          <p:spPr>
            <a:xfrm>
              <a:off x="4722035" y="441222"/>
              <a:ext cx="2956341" cy="2204390"/>
            </a:xfrm>
            <a:custGeom>
              <a:avLst/>
              <a:gdLst/>
              <a:ahLst/>
              <a:cxnLst/>
              <a:rect l="l" t="t" r="r" b="b"/>
              <a:pathLst>
                <a:path w="2956341" h="2204390">
                  <a:moveTo>
                    <a:pt x="0" y="0"/>
                  </a:moveTo>
                  <a:lnTo>
                    <a:pt x="2956342" y="0"/>
                  </a:lnTo>
                  <a:lnTo>
                    <a:pt x="2956342" y="2204390"/>
                  </a:lnTo>
                  <a:lnTo>
                    <a:pt x="0" y="2204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16787" y="0"/>
              <a:ext cx="5701366" cy="6309359"/>
            </a:xfrm>
            <a:custGeom>
              <a:avLst/>
              <a:gdLst/>
              <a:ahLst/>
              <a:cxnLst/>
              <a:rect l="l" t="t" r="r" b="b"/>
              <a:pathLst>
                <a:path w="5701366" h="6309359">
                  <a:moveTo>
                    <a:pt x="0" y="0"/>
                  </a:moveTo>
                  <a:lnTo>
                    <a:pt x="5701366" y="0"/>
                  </a:lnTo>
                  <a:lnTo>
                    <a:pt x="5701366" y="6309359"/>
                  </a:lnTo>
                  <a:lnTo>
                    <a:pt x="0" y="6309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2742281" y="4899198"/>
              <a:ext cx="11244435" cy="2626656"/>
              <a:chOff x="0" y="0"/>
              <a:chExt cx="2221123" cy="51884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84558" y="1549201"/>
              <a:ext cx="22080812" cy="2982321"/>
              <a:chOff x="0" y="0"/>
              <a:chExt cx="4361642" cy="589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61642" cy="589100"/>
              </a:xfrm>
              <a:custGeom>
                <a:avLst/>
                <a:gdLst/>
                <a:ahLst/>
                <a:cxnLst/>
                <a:rect l="l" t="t" r="r" b="b"/>
                <a:pathLst>
                  <a:path w="4361642" h="589100">
                    <a:moveTo>
                      <a:pt x="23842" y="0"/>
                    </a:moveTo>
                    <a:lnTo>
                      <a:pt x="4337800" y="0"/>
                    </a:lnTo>
                    <a:cubicBezTo>
                      <a:pt x="4344123" y="0"/>
                      <a:pt x="4350188" y="2512"/>
                      <a:pt x="4354659" y="6983"/>
                    </a:cubicBezTo>
                    <a:cubicBezTo>
                      <a:pt x="4359130" y="11454"/>
                      <a:pt x="4361642" y="17519"/>
                      <a:pt x="4361642" y="23842"/>
                    </a:cubicBezTo>
                    <a:lnTo>
                      <a:pt x="4361642" y="565258"/>
                    </a:lnTo>
                    <a:cubicBezTo>
                      <a:pt x="4361642" y="571582"/>
                      <a:pt x="4359130" y="577646"/>
                      <a:pt x="4354659" y="582117"/>
                    </a:cubicBezTo>
                    <a:cubicBezTo>
                      <a:pt x="4350188" y="586588"/>
                      <a:pt x="4344123" y="589100"/>
                      <a:pt x="4337800" y="589100"/>
                    </a:cubicBezTo>
                    <a:lnTo>
                      <a:pt x="23842" y="589100"/>
                    </a:lnTo>
                    <a:cubicBezTo>
                      <a:pt x="10674" y="589100"/>
                      <a:pt x="0" y="578426"/>
                      <a:pt x="0" y="565258"/>
                    </a:cubicBezTo>
                    <a:lnTo>
                      <a:pt x="0" y="23842"/>
                    </a:lnTo>
                    <a:cubicBezTo>
                      <a:pt x="0" y="17519"/>
                      <a:pt x="2512" y="11454"/>
                      <a:pt x="6983" y="6983"/>
                    </a:cubicBezTo>
                    <a:cubicBezTo>
                      <a:pt x="11454" y="2512"/>
                      <a:pt x="17519" y="0"/>
                      <a:pt x="238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361642" cy="62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985151" y="8918216"/>
              <a:ext cx="11244435" cy="2626656"/>
              <a:chOff x="0" y="0"/>
              <a:chExt cx="2221123" cy="5188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03564" y="4958060"/>
              <a:ext cx="11244435" cy="2626656"/>
              <a:chOff x="0" y="0"/>
              <a:chExt cx="2221123" cy="51884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5420319"/>
              <a:ext cx="1607128" cy="1607128"/>
            </a:xfrm>
            <a:custGeom>
              <a:avLst/>
              <a:gdLst/>
              <a:ahLst/>
              <a:cxnLst/>
              <a:rect l="l" t="t" r="r" b="b"/>
              <a:pathLst>
                <a:path w="1607128" h="1607128">
                  <a:moveTo>
                    <a:pt x="0" y="0"/>
                  </a:moveTo>
                  <a:lnTo>
                    <a:pt x="1607128" y="0"/>
                  </a:lnTo>
                  <a:lnTo>
                    <a:pt x="1607128" y="1607128"/>
                  </a:lnTo>
                  <a:lnTo>
                    <a:pt x="0" y="1607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620593" y="8918216"/>
              <a:ext cx="11244435" cy="2626656"/>
              <a:chOff x="0" y="0"/>
              <a:chExt cx="2221123" cy="51884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9504966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2397148" y="5477028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524964" y="9504966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487647" y="1920881"/>
              <a:ext cx="2238961" cy="2238961"/>
            </a:xfrm>
            <a:custGeom>
              <a:avLst/>
              <a:gdLst/>
              <a:ahLst/>
              <a:cxnLst/>
              <a:rect l="l" t="t" r="r" b="b"/>
              <a:pathLst>
                <a:path w="2238961" h="2238961">
                  <a:moveTo>
                    <a:pt x="0" y="0"/>
                  </a:moveTo>
                  <a:lnTo>
                    <a:pt x="2238961" y="0"/>
                  </a:lnTo>
                  <a:lnTo>
                    <a:pt x="2238961" y="2238960"/>
                  </a:lnTo>
                  <a:lnTo>
                    <a:pt x="0" y="2238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404932" y="2338473"/>
              <a:ext cx="21160439" cy="128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  <a:spcBef>
                  <a:spcPct val="0"/>
                </a:spcBef>
              </a:pPr>
              <a:r>
                <a:rPr lang="en-US" sz="5799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Ở thực vật, đa bội thường gặp hơn ở động vật vì: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726608" y="5246790"/>
              <a:ext cx="7615293" cy="1995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0"/>
                </a:lnSpc>
                <a:spcBef>
                  <a:spcPct val="0"/>
                </a:spcBef>
              </a:pPr>
              <a:r>
                <a:rPr lang="en-US" sz="4364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Thực vật có khả năng sinh sản hữu tính cao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26402" y="9200791"/>
              <a:ext cx="9015704" cy="1996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76"/>
                </a:lnSpc>
                <a:spcBef>
                  <a:spcPct val="0"/>
                </a:spcBef>
              </a:pPr>
              <a:r>
                <a:rPr lang="en-US" sz="4340" b="1">
                  <a:solidFill>
                    <a:srgbClr val="F93D3D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Thực vật có khả năng sinh sản vô tính, tự thụ phấn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249664" y="5195459"/>
              <a:ext cx="8988758" cy="1971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  <a:spcBef>
                  <a:spcPct val="0"/>
                </a:spcBef>
              </a:pPr>
              <a:r>
                <a:rPr lang="en-US" sz="4328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Động vật không thể tạo giao tử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4357306" y="9223498"/>
              <a:ext cx="8773473" cy="1970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8"/>
                </a:lnSpc>
                <a:spcBef>
                  <a:spcPct val="0"/>
                </a:spcBef>
              </a:pPr>
              <a:r>
                <a:rPr lang="en-US" sz="4334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Đa bội không gây ảnh hưởng ở thực vật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4837" y="-500891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5369" y="858392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6602" y="713038"/>
            <a:ext cx="18322152" cy="8327737"/>
            <a:chOff x="0" y="0"/>
            <a:chExt cx="24429536" cy="11103650"/>
          </a:xfrm>
        </p:grpSpPr>
        <p:sp>
          <p:nvSpPr>
            <p:cNvPr id="6" name="Freeform 6"/>
            <p:cNvSpPr/>
            <p:nvPr/>
          </p:nvSpPr>
          <p:spPr>
            <a:xfrm>
              <a:off x="4722035" y="0"/>
              <a:ext cx="2956341" cy="2204390"/>
            </a:xfrm>
            <a:custGeom>
              <a:avLst/>
              <a:gdLst/>
              <a:ahLst/>
              <a:cxnLst/>
              <a:rect l="l" t="t" r="r" b="b"/>
              <a:pathLst>
                <a:path w="2956341" h="2204390">
                  <a:moveTo>
                    <a:pt x="0" y="0"/>
                  </a:moveTo>
                  <a:lnTo>
                    <a:pt x="2956342" y="0"/>
                  </a:lnTo>
                  <a:lnTo>
                    <a:pt x="2956342" y="2204390"/>
                  </a:lnTo>
                  <a:lnTo>
                    <a:pt x="0" y="2204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2742281" y="4457976"/>
              <a:ext cx="11244435" cy="2626656"/>
              <a:chOff x="0" y="0"/>
              <a:chExt cx="2221123" cy="51884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84558" y="1107978"/>
              <a:ext cx="22080812" cy="2982321"/>
              <a:chOff x="0" y="0"/>
              <a:chExt cx="4361642" cy="589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61642" cy="589100"/>
              </a:xfrm>
              <a:custGeom>
                <a:avLst/>
                <a:gdLst/>
                <a:ahLst/>
                <a:cxnLst/>
                <a:rect l="l" t="t" r="r" b="b"/>
                <a:pathLst>
                  <a:path w="4361642" h="589100">
                    <a:moveTo>
                      <a:pt x="23842" y="0"/>
                    </a:moveTo>
                    <a:lnTo>
                      <a:pt x="4337800" y="0"/>
                    </a:lnTo>
                    <a:cubicBezTo>
                      <a:pt x="4344123" y="0"/>
                      <a:pt x="4350188" y="2512"/>
                      <a:pt x="4354659" y="6983"/>
                    </a:cubicBezTo>
                    <a:cubicBezTo>
                      <a:pt x="4359130" y="11454"/>
                      <a:pt x="4361642" y="17519"/>
                      <a:pt x="4361642" y="23842"/>
                    </a:cubicBezTo>
                    <a:lnTo>
                      <a:pt x="4361642" y="565258"/>
                    </a:lnTo>
                    <a:cubicBezTo>
                      <a:pt x="4361642" y="571582"/>
                      <a:pt x="4359130" y="577646"/>
                      <a:pt x="4354659" y="582117"/>
                    </a:cubicBezTo>
                    <a:cubicBezTo>
                      <a:pt x="4350188" y="586588"/>
                      <a:pt x="4344123" y="589100"/>
                      <a:pt x="4337800" y="589100"/>
                    </a:cubicBezTo>
                    <a:lnTo>
                      <a:pt x="23842" y="589100"/>
                    </a:lnTo>
                    <a:cubicBezTo>
                      <a:pt x="10674" y="589100"/>
                      <a:pt x="0" y="578426"/>
                      <a:pt x="0" y="565258"/>
                    </a:cubicBezTo>
                    <a:lnTo>
                      <a:pt x="0" y="23842"/>
                    </a:lnTo>
                    <a:cubicBezTo>
                      <a:pt x="0" y="17519"/>
                      <a:pt x="2512" y="11454"/>
                      <a:pt x="6983" y="6983"/>
                    </a:cubicBezTo>
                    <a:cubicBezTo>
                      <a:pt x="11454" y="2512"/>
                      <a:pt x="17519" y="0"/>
                      <a:pt x="238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361642" cy="62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985151" y="8476994"/>
              <a:ext cx="11244435" cy="2626656"/>
              <a:chOff x="0" y="0"/>
              <a:chExt cx="2221123" cy="5188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03564" y="4516838"/>
              <a:ext cx="11244435" cy="2626656"/>
              <a:chOff x="0" y="0"/>
              <a:chExt cx="2221123" cy="51884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4979097"/>
              <a:ext cx="1607128" cy="1607128"/>
            </a:xfrm>
            <a:custGeom>
              <a:avLst/>
              <a:gdLst/>
              <a:ahLst/>
              <a:cxnLst/>
              <a:rect l="l" t="t" r="r" b="b"/>
              <a:pathLst>
                <a:path w="1607128" h="1607128">
                  <a:moveTo>
                    <a:pt x="0" y="0"/>
                  </a:moveTo>
                  <a:lnTo>
                    <a:pt x="1607128" y="0"/>
                  </a:lnTo>
                  <a:lnTo>
                    <a:pt x="1607128" y="1607128"/>
                  </a:lnTo>
                  <a:lnTo>
                    <a:pt x="0" y="1607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620593" y="8476994"/>
              <a:ext cx="11244435" cy="2626656"/>
              <a:chOff x="0" y="0"/>
              <a:chExt cx="2221123" cy="51884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9063744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2397148" y="5035805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524964" y="9063744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19670" y="1417176"/>
              <a:ext cx="2185262" cy="2185262"/>
            </a:xfrm>
            <a:custGeom>
              <a:avLst/>
              <a:gdLst/>
              <a:ahLst/>
              <a:cxnLst/>
              <a:rect l="l" t="t" r="r" b="b"/>
              <a:pathLst>
                <a:path w="2185262" h="2185262">
                  <a:moveTo>
                    <a:pt x="0" y="0"/>
                  </a:moveTo>
                  <a:lnTo>
                    <a:pt x="2185262" y="0"/>
                  </a:lnTo>
                  <a:lnTo>
                    <a:pt x="2185262" y="2185262"/>
                  </a:lnTo>
                  <a:lnTo>
                    <a:pt x="0" y="2185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843992" y="1698429"/>
              <a:ext cx="19361944" cy="1149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25"/>
                </a:lnSpc>
                <a:spcBef>
                  <a:spcPct val="0"/>
                </a:spcBef>
              </a:pPr>
              <a:r>
                <a:rPr lang="en-US" sz="5161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Thể đa bội có ý nghĩa gì trong chọn giống cây trồng?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607128" y="4806417"/>
              <a:ext cx="9548396" cy="2047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4"/>
                </a:lnSpc>
                <a:spcBef>
                  <a:spcPct val="0"/>
                </a:spcBef>
              </a:pPr>
              <a:r>
                <a:rPr lang="en-US" sz="4488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Tạo cây có năng suất cao, kích thước lớn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43301" y="8746190"/>
              <a:ext cx="10199020" cy="204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5"/>
                </a:lnSpc>
                <a:spcBef>
                  <a:spcPct val="0"/>
                </a:spcBef>
              </a:pPr>
              <a:r>
                <a:rPr lang="en-US" sz="4453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Tạo cây có khả năng kháng bệnh cao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058180" y="8755715"/>
              <a:ext cx="9098378" cy="2009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97"/>
                </a:lnSpc>
                <a:spcBef>
                  <a:spcPct val="0"/>
                </a:spcBef>
              </a:pPr>
              <a:r>
                <a:rPr lang="en-US" sz="4426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Làm giảm khả năng sinh sản của cây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785201" y="5254891"/>
              <a:ext cx="11644334" cy="979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  <a:spcBef>
                  <a:spcPct val="0"/>
                </a:spcBef>
              </a:pPr>
              <a:r>
                <a:rPr lang="en-US" sz="4457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Làm tăng tần số đột biến gen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4837" y="-500891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5369" y="858392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6602" y="713038"/>
            <a:ext cx="18322152" cy="8327737"/>
            <a:chOff x="0" y="0"/>
            <a:chExt cx="24429536" cy="11103650"/>
          </a:xfrm>
        </p:grpSpPr>
        <p:sp>
          <p:nvSpPr>
            <p:cNvPr id="6" name="Freeform 6"/>
            <p:cNvSpPr/>
            <p:nvPr/>
          </p:nvSpPr>
          <p:spPr>
            <a:xfrm>
              <a:off x="4722035" y="0"/>
              <a:ext cx="2956341" cy="2204390"/>
            </a:xfrm>
            <a:custGeom>
              <a:avLst/>
              <a:gdLst/>
              <a:ahLst/>
              <a:cxnLst/>
              <a:rect l="l" t="t" r="r" b="b"/>
              <a:pathLst>
                <a:path w="2956341" h="2204390">
                  <a:moveTo>
                    <a:pt x="0" y="0"/>
                  </a:moveTo>
                  <a:lnTo>
                    <a:pt x="2956342" y="0"/>
                  </a:lnTo>
                  <a:lnTo>
                    <a:pt x="2956342" y="2204390"/>
                  </a:lnTo>
                  <a:lnTo>
                    <a:pt x="0" y="2204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12742281" y="4457976"/>
              <a:ext cx="11244435" cy="2626656"/>
              <a:chOff x="0" y="0"/>
              <a:chExt cx="2221123" cy="51884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484558" y="1107978"/>
              <a:ext cx="22080812" cy="2982321"/>
              <a:chOff x="0" y="0"/>
              <a:chExt cx="4361642" cy="589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61642" cy="589100"/>
              </a:xfrm>
              <a:custGeom>
                <a:avLst/>
                <a:gdLst/>
                <a:ahLst/>
                <a:cxnLst/>
                <a:rect l="l" t="t" r="r" b="b"/>
                <a:pathLst>
                  <a:path w="4361642" h="589100">
                    <a:moveTo>
                      <a:pt x="23842" y="0"/>
                    </a:moveTo>
                    <a:lnTo>
                      <a:pt x="4337800" y="0"/>
                    </a:lnTo>
                    <a:cubicBezTo>
                      <a:pt x="4344123" y="0"/>
                      <a:pt x="4350188" y="2512"/>
                      <a:pt x="4354659" y="6983"/>
                    </a:cubicBezTo>
                    <a:cubicBezTo>
                      <a:pt x="4359130" y="11454"/>
                      <a:pt x="4361642" y="17519"/>
                      <a:pt x="4361642" y="23842"/>
                    </a:cubicBezTo>
                    <a:lnTo>
                      <a:pt x="4361642" y="565258"/>
                    </a:lnTo>
                    <a:cubicBezTo>
                      <a:pt x="4361642" y="571582"/>
                      <a:pt x="4359130" y="577646"/>
                      <a:pt x="4354659" y="582117"/>
                    </a:cubicBezTo>
                    <a:cubicBezTo>
                      <a:pt x="4350188" y="586588"/>
                      <a:pt x="4344123" y="589100"/>
                      <a:pt x="4337800" y="589100"/>
                    </a:cubicBezTo>
                    <a:lnTo>
                      <a:pt x="23842" y="589100"/>
                    </a:lnTo>
                    <a:cubicBezTo>
                      <a:pt x="10674" y="589100"/>
                      <a:pt x="0" y="578426"/>
                      <a:pt x="0" y="565258"/>
                    </a:cubicBezTo>
                    <a:lnTo>
                      <a:pt x="0" y="23842"/>
                    </a:lnTo>
                    <a:cubicBezTo>
                      <a:pt x="0" y="17519"/>
                      <a:pt x="2512" y="11454"/>
                      <a:pt x="6983" y="6983"/>
                    </a:cubicBezTo>
                    <a:cubicBezTo>
                      <a:pt x="11454" y="2512"/>
                      <a:pt x="17519" y="0"/>
                      <a:pt x="23842" y="0"/>
                    </a:cubicBezTo>
                    <a:close/>
                  </a:path>
                </a:pathLst>
              </a:custGeom>
              <a:solidFill>
                <a:srgbClr val="E47CA2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4361642" cy="627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985151" y="8476994"/>
              <a:ext cx="11244435" cy="2626656"/>
              <a:chOff x="0" y="0"/>
              <a:chExt cx="2221123" cy="51884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03564" y="4516838"/>
              <a:ext cx="11244435" cy="2626656"/>
              <a:chOff x="0" y="0"/>
              <a:chExt cx="2221123" cy="51884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4979097"/>
              <a:ext cx="1607128" cy="1607128"/>
            </a:xfrm>
            <a:custGeom>
              <a:avLst/>
              <a:gdLst/>
              <a:ahLst/>
              <a:cxnLst/>
              <a:rect l="l" t="t" r="r" b="b"/>
              <a:pathLst>
                <a:path w="1607128" h="1607128">
                  <a:moveTo>
                    <a:pt x="0" y="0"/>
                  </a:moveTo>
                  <a:lnTo>
                    <a:pt x="1607128" y="0"/>
                  </a:lnTo>
                  <a:lnTo>
                    <a:pt x="1607128" y="1607128"/>
                  </a:lnTo>
                  <a:lnTo>
                    <a:pt x="0" y="1607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20"/>
            <p:cNvGrpSpPr/>
            <p:nvPr/>
          </p:nvGrpSpPr>
          <p:grpSpPr>
            <a:xfrm>
              <a:off x="620593" y="8476994"/>
              <a:ext cx="11244435" cy="2626656"/>
              <a:chOff x="0" y="0"/>
              <a:chExt cx="2221123" cy="51884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21123" cy="518846"/>
              </a:xfrm>
              <a:custGeom>
                <a:avLst/>
                <a:gdLst/>
                <a:ahLst/>
                <a:cxnLst/>
                <a:rect l="l" t="t" r="r" b="b"/>
                <a:pathLst>
                  <a:path w="2221123" h="518846">
                    <a:moveTo>
                      <a:pt x="46819" y="0"/>
                    </a:moveTo>
                    <a:lnTo>
                      <a:pt x="2174304" y="0"/>
                    </a:lnTo>
                    <a:cubicBezTo>
                      <a:pt x="2200161" y="0"/>
                      <a:pt x="2221123" y="20961"/>
                      <a:pt x="2221123" y="46819"/>
                    </a:cubicBezTo>
                    <a:lnTo>
                      <a:pt x="2221123" y="472027"/>
                    </a:lnTo>
                    <a:cubicBezTo>
                      <a:pt x="2221123" y="484444"/>
                      <a:pt x="2216190" y="496352"/>
                      <a:pt x="2207410" y="505133"/>
                    </a:cubicBezTo>
                    <a:cubicBezTo>
                      <a:pt x="2198630" y="513913"/>
                      <a:pt x="2186721" y="518846"/>
                      <a:pt x="2174304" y="518846"/>
                    </a:cubicBezTo>
                    <a:lnTo>
                      <a:pt x="46819" y="518846"/>
                    </a:lnTo>
                    <a:cubicBezTo>
                      <a:pt x="34402" y="518846"/>
                      <a:pt x="22493" y="513913"/>
                      <a:pt x="13713" y="505133"/>
                    </a:cubicBezTo>
                    <a:cubicBezTo>
                      <a:pt x="4933" y="496352"/>
                      <a:pt x="0" y="484444"/>
                      <a:pt x="0" y="472027"/>
                    </a:cubicBezTo>
                    <a:lnTo>
                      <a:pt x="0" y="46819"/>
                    </a:lnTo>
                    <a:cubicBezTo>
                      <a:pt x="0" y="34402"/>
                      <a:pt x="4933" y="22493"/>
                      <a:pt x="13713" y="13713"/>
                    </a:cubicBezTo>
                    <a:cubicBezTo>
                      <a:pt x="22493" y="4933"/>
                      <a:pt x="34402" y="0"/>
                      <a:pt x="46819" y="0"/>
                    </a:cubicBezTo>
                    <a:close/>
                  </a:path>
                </a:pathLst>
              </a:custGeom>
              <a:solidFill>
                <a:srgbClr val="E4E8FA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221123" cy="556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0" y="9063744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2397148" y="5035805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524964" y="9063744"/>
              <a:ext cx="1493711" cy="1493711"/>
            </a:xfrm>
            <a:custGeom>
              <a:avLst/>
              <a:gdLst/>
              <a:ahLst/>
              <a:cxnLst/>
              <a:rect l="l" t="t" r="r" b="b"/>
              <a:pathLst>
                <a:path w="1493711" h="1493711">
                  <a:moveTo>
                    <a:pt x="0" y="0"/>
                  </a:moveTo>
                  <a:lnTo>
                    <a:pt x="1493711" y="0"/>
                  </a:lnTo>
                  <a:lnTo>
                    <a:pt x="1493711" y="1493711"/>
                  </a:lnTo>
                  <a:lnTo>
                    <a:pt x="0" y="1493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19670" y="1417176"/>
              <a:ext cx="2185262" cy="2185262"/>
            </a:xfrm>
            <a:custGeom>
              <a:avLst/>
              <a:gdLst/>
              <a:ahLst/>
              <a:cxnLst/>
              <a:rect l="l" t="t" r="r" b="b"/>
              <a:pathLst>
                <a:path w="2185262" h="2185262">
                  <a:moveTo>
                    <a:pt x="0" y="0"/>
                  </a:moveTo>
                  <a:lnTo>
                    <a:pt x="2185262" y="0"/>
                  </a:lnTo>
                  <a:lnTo>
                    <a:pt x="2185262" y="2185262"/>
                  </a:lnTo>
                  <a:lnTo>
                    <a:pt x="0" y="2185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843992" y="1698429"/>
              <a:ext cx="19361944" cy="1149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25"/>
                </a:lnSpc>
                <a:spcBef>
                  <a:spcPct val="0"/>
                </a:spcBef>
              </a:pPr>
              <a:r>
                <a:rPr lang="en-US" sz="5161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Thể đa bội có ý nghĩa gì trong chọn giống cây trồng?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607128" y="4806417"/>
              <a:ext cx="9548396" cy="2047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84"/>
                </a:lnSpc>
                <a:spcBef>
                  <a:spcPct val="0"/>
                </a:spcBef>
              </a:pPr>
              <a:r>
                <a:rPr lang="en-US" sz="4488" b="1">
                  <a:solidFill>
                    <a:srgbClr val="F93D3D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Tạo cây có năng suất cao, kích thước lớn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43301" y="8746190"/>
              <a:ext cx="10199020" cy="2043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5"/>
                </a:lnSpc>
                <a:spcBef>
                  <a:spcPct val="0"/>
                </a:spcBef>
              </a:pPr>
              <a:r>
                <a:rPr lang="en-US" sz="4453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Tạo cây có khả năng kháng bệnh cao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058180" y="8755715"/>
              <a:ext cx="9098378" cy="2009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97"/>
                </a:lnSpc>
                <a:spcBef>
                  <a:spcPct val="0"/>
                </a:spcBef>
              </a:pPr>
              <a:r>
                <a:rPr lang="en-US" sz="4426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Làm giảm khả năng sinh sản của cây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785201" y="5254891"/>
              <a:ext cx="11644334" cy="979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  <a:spcBef>
                  <a:spcPct val="0"/>
                </a:spcBef>
              </a:pPr>
              <a:r>
                <a:rPr lang="en-US" sz="4457" b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Làm tăng tần số đột biến gen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4837" y="-500891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5369" y="858392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57337" y="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672521" y="3387629"/>
            <a:ext cx="8499147" cy="1925845"/>
            <a:chOff x="0" y="0"/>
            <a:chExt cx="2238458" cy="5072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8459" cy="507219"/>
            </a:xfrm>
            <a:custGeom>
              <a:avLst/>
              <a:gdLst/>
              <a:ahLst/>
              <a:cxnLst/>
              <a:rect l="l" t="t" r="r" b="b"/>
              <a:pathLst>
                <a:path w="2238459" h="507219">
                  <a:moveTo>
                    <a:pt x="46456" y="0"/>
                  </a:moveTo>
                  <a:lnTo>
                    <a:pt x="2192002" y="0"/>
                  </a:lnTo>
                  <a:cubicBezTo>
                    <a:pt x="2204323" y="0"/>
                    <a:pt x="2216140" y="4894"/>
                    <a:pt x="2224852" y="13607"/>
                  </a:cubicBezTo>
                  <a:cubicBezTo>
                    <a:pt x="2233564" y="22319"/>
                    <a:pt x="2238459" y="34135"/>
                    <a:pt x="2238459" y="46456"/>
                  </a:cubicBezTo>
                  <a:lnTo>
                    <a:pt x="2238459" y="460762"/>
                  </a:lnTo>
                  <a:cubicBezTo>
                    <a:pt x="2238459" y="473083"/>
                    <a:pt x="2233564" y="484900"/>
                    <a:pt x="2224852" y="493612"/>
                  </a:cubicBezTo>
                  <a:cubicBezTo>
                    <a:pt x="2216140" y="502324"/>
                    <a:pt x="2204323" y="507219"/>
                    <a:pt x="2192002" y="507219"/>
                  </a:cubicBezTo>
                  <a:lnTo>
                    <a:pt x="46456" y="507219"/>
                  </a:lnTo>
                  <a:cubicBezTo>
                    <a:pt x="34135" y="507219"/>
                    <a:pt x="22319" y="502324"/>
                    <a:pt x="13607" y="493612"/>
                  </a:cubicBezTo>
                  <a:cubicBezTo>
                    <a:pt x="4894" y="484900"/>
                    <a:pt x="0" y="473083"/>
                    <a:pt x="0" y="460762"/>
                  </a:cubicBezTo>
                  <a:lnTo>
                    <a:pt x="0" y="46456"/>
                  </a:lnTo>
                  <a:cubicBezTo>
                    <a:pt x="0" y="34135"/>
                    <a:pt x="4894" y="22319"/>
                    <a:pt x="13607" y="13607"/>
                  </a:cubicBezTo>
                  <a:cubicBezTo>
                    <a:pt x="22319" y="4894"/>
                    <a:pt x="34135" y="0"/>
                    <a:pt x="46456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38458" cy="54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229" y="830984"/>
            <a:ext cx="16560609" cy="2236741"/>
            <a:chOff x="0" y="0"/>
            <a:chExt cx="4361642" cy="58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1642" cy="589100"/>
            </a:xfrm>
            <a:custGeom>
              <a:avLst/>
              <a:gdLst/>
              <a:ahLst/>
              <a:cxnLst/>
              <a:rect l="l" t="t" r="r" b="b"/>
              <a:pathLst>
                <a:path w="4361642" h="589100">
                  <a:moveTo>
                    <a:pt x="23842" y="0"/>
                  </a:moveTo>
                  <a:lnTo>
                    <a:pt x="4337800" y="0"/>
                  </a:lnTo>
                  <a:cubicBezTo>
                    <a:pt x="4344123" y="0"/>
                    <a:pt x="4350188" y="2512"/>
                    <a:pt x="4354659" y="6983"/>
                  </a:cubicBezTo>
                  <a:cubicBezTo>
                    <a:pt x="4359130" y="11454"/>
                    <a:pt x="4361642" y="17519"/>
                    <a:pt x="4361642" y="23842"/>
                  </a:cubicBezTo>
                  <a:lnTo>
                    <a:pt x="4361642" y="565258"/>
                  </a:lnTo>
                  <a:cubicBezTo>
                    <a:pt x="4361642" y="571582"/>
                    <a:pt x="4359130" y="577646"/>
                    <a:pt x="4354659" y="582117"/>
                  </a:cubicBezTo>
                  <a:cubicBezTo>
                    <a:pt x="4350188" y="586588"/>
                    <a:pt x="4344123" y="589100"/>
                    <a:pt x="4337800" y="589100"/>
                  </a:cubicBezTo>
                  <a:lnTo>
                    <a:pt x="23842" y="589100"/>
                  </a:lnTo>
                  <a:cubicBezTo>
                    <a:pt x="10674" y="589100"/>
                    <a:pt x="0" y="578426"/>
                    <a:pt x="0" y="565258"/>
                  </a:cubicBezTo>
                  <a:lnTo>
                    <a:pt x="0" y="23842"/>
                  </a:lnTo>
                  <a:cubicBezTo>
                    <a:pt x="0" y="17519"/>
                    <a:pt x="2512" y="11454"/>
                    <a:pt x="6983" y="6983"/>
                  </a:cubicBezTo>
                  <a:cubicBezTo>
                    <a:pt x="11454" y="2512"/>
                    <a:pt x="17519" y="0"/>
                    <a:pt x="23842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361642" cy="627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54674" y="6357745"/>
            <a:ext cx="8433326" cy="1969992"/>
            <a:chOff x="0" y="0"/>
            <a:chExt cx="2221123" cy="5188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21123" cy="518846"/>
            </a:xfrm>
            <a:custGeom>
              <a:avLst/>
              <a:gdLst/>
              <a:ahLst/>
              <a:cxnLst/>
              <a:rect l="l" t="t" r="r" b="b"/>
              <a:pathLst>
                <a:path w="2221123" h="518846">
                  <a:moveTo>
                    <a:pt x="46819" y="0"/>
                  </a:moveTo>
                  <a:lnTo>
                    <a:pt x="2174304" y="0"/>
                  </a:lnTo>
                  <a:cubicBezTo>
                    <a:pt x="2200161" y="0"/>
                    <a:pt x="2221123" y="20961"/>
                    <a:pt x="2221123" y="46819"/>
                  </a:cubicBezTo>
                  <a:lnTo>
                    <a:pt x="2221123" y="472027"/>
                  </a:lnTo>
                  <a:cubicBezTo>
                    <a:pt x="2221123" y="484444"/>
                    <a:pt x="2216190" y="496352"/>
                    <a:pt x="2207410" y="505133"/>
                  </a:cubicBezTo>
                  <a:cubicBezTo>
                    <a:pt x="2198630" y="513913"/>
                    <a:pt x="2186721" y="518846"/>
                    <a:pt x="2174304" y="518846"/>
                  </a:cubicBezTo>
                  <a:lnTo>
                    <a:pt x="46819" y="518846"/>
                  </a:lnTo>
                  <a:cubicBezTo>
                    <a:pt x="34402" y="518846"/>
                    <a:pt x="22493" y="513913"/>
                    <a:pt x="13713" y="505133"/>
                  </a:cubicBezTo>
                  <a:cubicBezTo>
                    <a:pt x="4933" y="496352"/>
                    <a:pt x="0" y="484444"/>
                    <a:pt x="0" y="472027"/>
                  </a:cubicBezTo>
                  <a:lnTo>
                    <a:pt x="0" y="46819"/>
                  </a:lnTo>
                  <a:cubicBezTo>
                    <a:pt x="0" y="34402"/>
                    <a:pt x="4933" y="22493"/>
                    <a:pt x="13713" y="13713"/>
                  </a:cubicBezTo>
                  <a:cubicBezTo>
                    <a:pt x="22493" y="4933"/>
                    <a:pt x="34402" y="0"/>
                    <a:pt x="46819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21123" cy="556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8483" y="3387629"/>
            <a:ext cx="8433326" cy="1969992"/>
            <a:chOff x="0" y="0"/>
            <a:chExt cx="2221123" cy="5188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21123" cy="518846"/>
            </a:xfrm>
            <a:custGeom>
              <a:avLst/>
              <a:gdLst/>
              <a:ahLst/>
              <a:cxnLst/>
              <a:rect l="l" t="t" r="r" b="b"/>
              <a:pathLst>
                <a:path w="2221123" h="518846">
                  <a:moveTo>
                    <a:pt x="46819" y="0"/>
                  </a:moveTo>
                  <a:lnTo>
                    <a:pt x="2174304" y="0"/>
                  </a:lnTo>
                  <a:cubicBezTo>
                    <a:pt x="2200161" y="0"/>
                    <a:pt x="2221123" y="20961"/>
                    <a:pt x="2221123" y="46819"/>
                  </a:cubicBezTo>
                  <a:lnTo>
                    <a:pt x="2221123" y="472027"/>
                  </a:lnTo>
                  <a:cubicBezTo>
                    <a:pt x="2221123" y="484444"/>
                    <a:pt x="2216190" y="496352"/>
                    <a:pt x="2207410" y="505133"/>
                  </a:cubicBezTo>
                  <a:cubicBezTo>
                    <a:pt x="2198630" y="513913"/>
                    <a:pt x="2186721" y="518846"/>
                    <a:pt x="2174304" y="518846"/>
                  </a:cubicBezTo>
                  <a:lnTo>
                    <a:pt x="46819" y="518846"/>
                  </a:lnTo>
                  <a:cubicBezTo>
                    <a:pt x="34402" y="518846"/>
                    <a:pt x="22493" y="513913"/>
                    <a:pt x="13713" y="505133"/>
                  </a:cubicBezTo>
                  <a:cubicBezTo>
                    <a:pt x="4933" y="496352"/>
                    <a:pt x="0" y="484444"/>
                    <a:pt x="0" y="472027"/>
                  </a:cubicBezTo>
                  <a:lnTo>
                    <a:pt x="0" y="46819"/>
                  </a:lnTo>
                  <a:cubicBezTo>
                    <a:pt x="0" y="34402"/>
                    <a:pt x="4933" y="22493"/>
                    <a:pt x="13713" y="13713"/>
                  </a:cubicBezTo>
                  <a:cubicBezTo>
                    <a:pt x="22493" y="4933"/>
                    <a:pt x="34402" y="0"/>
                    <a:pt x="46819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221123" cy="556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810" y="3734323"/>
            <a:ext cx="1205346" cy="1205346"/>
          </a:xfrm>
          <a:custGeom>
            <a:avLst/>
            <a:gdLst/>
            <a:ahLst/>
            <a:cxnLst/>
            <a:rect l="l" t="t" r="r" b="b"/>
            <a:pathLst>
              <a:path w="1205346" h="1205346">
                <a:moveTo>
                  <a:pt x="0" y="0"/>
                </a:moveTo>
                <a:lnTo>
                  <a:pt x="1205346" y="0"/>
                </a:lnTo>
                <a:lnTo>
                  <a:pt x="1205346" y="1205346"/>
                </a:lnTo>
                <a:lnTo>
                  <a:pt x="0" y="1205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81255" y="6357745"/>
            <a:ext cx="8433326" cy="1969992"/>
            <a:chOff x="0" y="0"/>
            <a:chExt cx="2221123" cy="5188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21123" cy="518846"/>
            </a:xfrm>
            <a:custGeom>
              <a:avLst/>
              <a:gdLst/>
              <a:ahLst/>
              <a:cxnLst/>
              <a:rect l="l" t="t" r="r" b="b"/>
              <a:pathLst>
                <a:path w="2221123" h="518846">
                  <a:moveTo>
                    <a:pt x="46819" y="0"/>
                  </a:moveTo>
                  <a:lnTo>
                    <a:pt x="2174304" y="0"/>
                  </a:lnTo>
                  <a:cubicBezTo>
                    <a:pt x="2200161" y="0"/>
                    <a:pt x="2221123" y="20961"/>
                    <a:pt x="2221123" y="46819"/>
                  </a:cubicBezTo>
                  <a:lnTo>
                    <a:pt x="2221123" y="472027"/>
                  </a:lnTo>
                  <a:cubicBezTo>
                    <a:pt x="2221123" y="484444"/>
                    <a:pt x="2216190" y="496352"/>
                    <a:pt x="2207410" y="505133"/>
                  </a:cubicBezTo>
                  <a:cubicBezTo>
                    <a:pt x="2198630" y="513913"/>
                    <a:pt x="2186721" y="518846"/>
                    <a:pt x="2174304" y="518846"/>
                  </a:cubicBezTo>
                  <a:lnTo>
                    <a:pt x="46819" y="518846"/>
                  </a:lnTo>
                  <a:cubicBezTo>
                    <a:pt x="34402" y="518846"/>
                    <a:pt x="22493" y="513913"/>
                    <a:pt x="13713" y="505133"/>
                  </a:cubicBezTo>
                  <a:cubicBezTo>
                    <a:pt x="4933" y="496352"/>
                    <a:pt x="0" y="484444"/>
                    <a:pt x="0" y="472027"/>
                  </a:cubicBezTo>
                  <a:lnTo>
                    <a:pt x="0" y="46819"/>
                  </a:lnTo>
                  <a:cubicBezTo>
                    <a:pt x="0" y="34402"/>
                    <a:pt x="4933" y="22493"/>
                    <a:pt x="13713" y="13713"/>
                  </a:cubicBezTo>
                  <a:cubicBezTo>
                    <a:pt x="22493" y="4933"/>
                    <a:pt x="34402" y="0"/>
                    <a:pt x="46819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221123" cy="556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5810" y="6797808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4" y="0"/>
                </a:lnTo>
                <a:lnTo>
                  <a:pt x="1120284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09533" y="6797808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4" y="0"/>
                </a:lnTo>
                <a:lnTo>
                  <a:pt x="1120284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8178" y="1198674"/>
            <a:ext cx="1555776" cy="1555776"/>
          </a:xfrm>
          <a:custGeom>
            <a:avLst/>
            <a:gdLst/>
            <a:ahLst/>
            <a:cxnLst/>
            <a:rect l="l" t="t" r="r" b="b"/>
            <a:pathLst>
              <a:path w="1555776" h="1555776">
                <a:moveTo>
                  <a:pt x="0" y="0"/>
                </a:moveTo>
                <a:lnTo>
                  <a:pt x="1555776" y="0"/>
                </a:lnTo>
                <a:lnTo>
                  <a:pt x="1555776" y="1555776"/>
                </a:lnTo>
                <a:lnTo>
                  <a:pt x="0" y="1555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810551" y="926918"/>
            <a:ext cx="11965774" cy="189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Đặc diểm nhận dạng thực vật đột biến đa bội là 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45770" y="3517582"/>
            <a:ext cx="5909686" cy="1536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 có khả năng sinh sản hữu tính (bị bất thụ)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17623" y="3413223"/>
            <a:ext cx="7754046" cy="1944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8"/>
              </a:lnSpc>
              <a:spcBef>
                <a:spcPct val="0"/>
              </a:spcBef>
            </a:pPr>
            <a:r>
              <a:rPr lang="en-US" sz="3698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Kích thước lớn hơn, sức sống mạnh mẽ hơn,sản lượng cao hơn và đôi khi có hình thái khác thường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7623" y="6604912"/>
            <a:ext cx="8246377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Tế bào sinh dưỡng mang bộ nhiễm sắt thể lưỡng bội của hai loại khác nhau </a:t>
            </a:r>
          </a:p>
        </p:txBody>
      </p:sp>
      <p:sp>
        <p:nvSpPr>
          <p:cNvPr id="29" name="Freeform 29"/>
          <p:cNvSpPr/>
          <p:nvPr/>
        </p:nvSpPr>
        <p:spPr>
          <a:xfrm>
            <a:off x="9413671" y="3776854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3" y="0"/>
                </a:lnTo>
                <a:lnTo>
                  <a:pt x="1120283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932880" y="6531846"/>
            <a:ext cx="6723530" cy="1536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Bộ nhiễm sắc thể tồn tại theo từng cặp tương đồng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4837" y="-500891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40399">
            <a:off x="13422234" y="7125316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5369" y="858392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57337" y="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672521" y="3387629"/>
            <a:ext cx="8499147" cy="1925845"/>
            <a:chOff x="0" y="0"/>
            <a:chExt cx="2238458" cy="5072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8459" cy="507219"/>
            </a:xfrm>
            <a:custGeom>
              <a:avLst/>
              <a:gdLst/>
              <a:ahLst/>
              <a:cxnLst/>
              <a:rect l="l" t="t" r="r" b="b"/>
              <a:pathLst>
                <a:path w="2238459" h="507219">
                  <a:moveTo>
                    <a:pt x="46456" y="0"/>
                  </a:moveTo>
                  <a:lnTo>
                    <a:pt x="2192002" y="0"/>
                  </a:lnTo>
                  <a:cubicBezTo>
                    <a:pt x="2204323" y="0"/>
                    <a:pt x="2216140" y="4894"/>
                    <a:pt x="2224852" y="13607"/>
                  </a:cubicBezTo>
                  <a:cubicBezTo>
                    <a:pt x="2233564" y="22319"/>
                    <a:pt x="2238459" y="34135"/>
                    <a:pt x="2238459" y="46456"/>
                  </a:cubicBezTo>
                  <a:lnTo>
                    <a:pt x="2238459" y="460762"/>
                  </a:lnTo>
                  <a:cubicBezTo>
                    <a:pt x="2238459" y="473083"/>
                    <a:pt x="2233564" y="484900"/>
                    <a:pt x="2224852" y="493612"/>
                  </a:cubicBezTo>
                  <a:cubicBezTo>
                    <a:pt x="2216140" y="502324"/>
                    <a:pt x="2204323" y="507219"/>
                    <a:pt x="2192002" y="507219"/>
                  </a:cubicBezTo>
                  <a:lnTo>
                    <a:pt x="46456" y="507219"/>
                  </a:lnTo>
                  <a:cubicBezTo>
                    <a:pt x="34135" y="507219"/>
                    <a:pt x="22319" y="502324"/>
                    <a:pt x="13607" y="493612"/>
                  </a:cubicBezTo>
                  <a:cubicBezTo>
                    <a:pt x="4894" y="484900"/>
                    <a:pt x="0" y="473083"/>
                    <a:pt x="0" y="460762"/>
                  </a:cubicBezTo>
                  <a:lnTo>
                    <a:pt x="0" y="46456"/>
                  </a:lnTo>
                  <a:cubicBezTo>
                    <a:pt x="0" y="34135"/>
                    <a:pt x="4894" y="22319"/>
                    <a:pt x="13607" y="13607"/>
                  </a:cubicBezTo>
                  <a:cubicBezTo>
                    <a:pt x="22319" y="4894"/>
                    <a:pt x="34135" y="0"/>
                    <a:pt x="46456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38458" cy="54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9229" y="830984"/>
            <a:ext cx="16560609" cy="2236741"/>
            <a:chOff x="0" y="0"/>
            <a:chExt cx="4361642" cy="58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1642" cy="589100"/>
            </a:xfrm>
            <a:custGeom>
              <a:avLst/>
              <a:gdLst/>
              <a:ahLst/>
              <a:cxnLst/>
              <a:rect l="l" t="t" r="r" b="b"/>
              <a:pathLst>
                <a:path w="4361642" h="589100">
                  <a:moveTo>
                    <a:pt x="23842" y="0"/>
                  </a:moveTo>
                  <a:lnTo>
                    <a:pt x="4337800" y="0"/>
                  </a:lnTo>
                  <a:cubicBezTo>
                    <a:pt x="4344123" y="0"/>
                    <a:pt x="4350188" y="2512"/>
                    <a:pt x="4354659" y="6983"/>
                  </a:cubicBezTo>
                  <a:cubicBezTo>
                    <a:pt x="4359130" y="11454"/>
                    <a:pt x="4361642" y="17519"/>
                    <a:pt x="4361642" y="23842"/>
                  </a:cubicBezTo>
                  <a:lnTo>
                    <a:pt x="4361642" y="565258"/>
                  </a:lnTo>
                  <a:cubicBezTo>
                    <a:pt x="4361642" y="571582"/>
                    <a:pt x="4359130" y="577646"/>
                    <a:pt x="4354659" y="582117"/>
                  </a:cubicBezTo>
                  <a:cubicBezTo>
                    <a:pt x="4350188" y="586588"/>
                    <a:pt x="4344123" y="589100"/>
                    <a:pt x="4337800" y="589100"/>
                  </a:cubicBezTo>
                  <a:lnTo>
                    <a:pt x="23842" y="589100"/>
                  </a:lnTo>
                  <a:cubicBezTo>
                    <a:pt x="10674" y="589100"/>
                    <a:pt x="0" y="578426"/>
                    <a:pt x="0" y="565258"/>
                  </a:cubicBezTo>
                  <a:lnTo>
                    <a:pt x="0" y="23842"/>
                  </a:lnTo>
                  <a:cubicBezTo>
                    <a:pt x="0" y="17519"/>
                    <a:pt x="2512" y="11454"/>
                    <a:pt x="6983" y="6983"/>
                  </a:cubicBezTo>
                  <a:cubicBezTo>
                    <a:pt x="11454" y="2512"/>
                    <a:pt x="17519" y="0"/>
                    <a:pt x="23842" y="0"/>
                  </a:cubicBezTo>
                  <a:close/>
                </a:path>
              </a:pathLst>
            </a:custGeom>
            <a:solidFill>
              <a:srgbClr val="E47CA2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361642" cy="627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54674" y="6357745"/>
            <a:ext cx="8433326" cy="1969992"/>
            <a:chOff x="0" y="0"/>
            <a:chExt cx="2221123" cy="5188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21123" cy="518846"/>
            </a:xfrm>
            <a:custGeom>
              <a:avLst/>
              <a:gdLst/>
              <a:ahLst/>
              <a:cxnLst/>
              <a:rect l="l" t="t" r="r" b="b"/>
              <a:pathLst>
                <a:path w="2221123" h="518846">
                  <a:moveTo>
                    <a:pt x="46819" y="0"/>
                  </a:moveTo>
                  <a:lnTo>
                    <a:pt x="2174304" y="0"/>
                  </a:lnTo>
                  <a:cubicBezTo>
                    <a:pt x="2200161" y="0"/>
                    <a:pt x="2221123" y="20961"/>
                    <a:pt x="2221123" y="46819"/>
                  </a:cubicBezTo>
                  <a:lnTo>
                    <a:pt x="2221123" y="472027"/>
                  </a:lnTo>
                  <a:cubicBezTo>
                    <a:pt x="2221123" y="484444"/>
                    <a:pt x="2216190" y="496352"/>
                    <a:pt x="2207410" y="505133"/>
                  </a:cubicBezTo>
                  <a:cubicBezTo>
                    <a:pt x="2198630" y="513913"/>
                    <a:pt x="2186721" y="518846"/>
                    <a:pt x="2174304" y="518846"/>
                  </a:cubicBezTo>
                  <a:lnTo>
                    <a:pt x="46819" y="518846"/>
                  </a:lnTo>
                  <a:cubicBezTo>
                    <a:pt x="34402" y="518846"/>
                    <a:pt x="22493" y="513913"/>
                    <a:pt x="13713" y="505133"/>
                  </a:cubicBezTo>
                  <a:cubicBezTo>
                    <a:pt x="4933" y="496352"/>
                    <a:pt x="0" y="484444"/>
                    <a:pt x="0" y="472027"/>
                  </a:cubicBezTo>
                  <a:lnTo>
                    <a:pt x="0" y="46819"/>
                  </a:lnTo>
                  <a:cubicBezTo>
                    <a:pt x="0" y="34402"/>
                    <a:pt x="4933" y="22493"/>
                    <a:pt x="13713" y="13713"/>
                  </a:cubicBezTo>
                  <a:cubicBezTo>
                    <a:pt x="22493" y="4933"/>
                    <a:pt x="34402" y="0"/>
                    <a:pt x="46819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21123" cy="556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8483" y="3387629"/>
            <a:ext cx="8433326" cy="1969992"/>
            <a:chOff x="0" y="0"/>
            <a:chExt cx="2221123" cy="5188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21123" cy="518846"/>
            </a:xfrm>
            <a:custGeom>
              <a:avLst/>
              <a:gdLst/>
              <a:ahLst/>
              <a:cxnLst/>
              <a:rect l="l" t="t" r="r" b="b"/>
              <a:pathLst>
                <a:path w="2221123" h="518846">
                  <a:moveTo>
                    <a:pt x="46819" y="0"/>
                  </a:moveTo>
                  <a:lnTo>
                    <a:pt x="2174304" y="0"/>
                  </a:lnTo>
                  <a:cubicBezTo>
                    <a:pt x="2200161" y="0"/>
                    <a:pt x="2221123" y="20961"/>
                    <a:pt x="2221123" y="46819"/>
                  </a:cubicBezTo>
                  <a:lnTo>
                    <a:pt x="2221123" y="472027"/>
                  </a:lnTo>
                  <a:cubicBezTo>
                    <a:pt x="2221123" y="484444"/>
                    <a:pt x="2216190" y="496352"/>
                    <a:pt x="2207410" y="505133"/>
                  </a:cubicBezTo>
                  <a:cubicBezTo>
                    <a:pt x="2198630" y="513913"/>
                    <a:pt x="2186721" y="518846"/>
                    <a:pt x="2174304" y="518846"/>
                  </a:cubicBezTo>
                  <a:lnTo>
                    <a:pt x="46819" y="518846"/>
                  </a:lnTo>
                  <a:cubicBezTo>
                    <a:pt x="34402" y="518846"/>
                    <a:pt x="22493" y="513913"/>
                    <a:pt x="13713" y="505133"/>
                  </a:cubicBezTo>
                  <a:cubicBezTo>
                    <a:pt x="4933" y="496352"/>
                    <a:pt x="0" y="484444"/>
                    <a:pt x="0" y="472027"/>
                  </a:cubicBezTo>
                  <a:lnTo>
                    <a:pt x="0" y="46819"/>
                  </a:lnTo>
                  <a:cubicBezTo>
                    <a:pt x="0" y="34402"/>
                    <a:pt x="4933" y="22493"/>
                    <a:pt x="13713" y="13713"/>
                  </a:cubicBezTo>
                  <a:cubicBezTo>
                    <a:pt x="22493" y="4933"/>
                    <a:pt x="34402" y="0"/>
                    <a:pt x="46819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221123" cy="556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810" y="3734323"/>
            <a:ext cx="1205346" cy="1205346"/>
          </a:xfrm>
          <a:custGeom>
            <a:avLst/>
            <a:gdLst/>
            <a:ahLst/>
            <a:cxnLst/>
            <a:rect l="l" t="t" r="r" b="b"/>
            <a:pathLst>
              <a:path w="1205346" h="1205346">
                <a:moveTo>
                  <a:pt x="0" y="0"/>
                </a:moveTo>
                <a:lnTo>
                  <a:pt x="1205346" y="0"/>
                </a:lnTo>
                <a:lnTo>
                  <a:pt x="1205346" y="1205346"/>
                </a:lnTo>
                <a:lnTo>
                  <a:pt x="0" y="1205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81255" y="6357745"/>
            <a:ext cx="8433326" cy="1969992"/>
            <a:chOff x="0" y="0"/>
            <a:chExt cx="2221123" cy="5188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21123" cy="518846"/>
            </a:xfrm>
            <a:custGeom>
              <a:avLst/>
              <a:gdLst/>
              <a:ahLst/>
              <a:cxnLst/>
              <a:rect l="l" t="t" r="r" b="b"/>
              <a:pathLst>
                <a:path w="2221123" h="518846">
                  <a:moveTo>
                    <a:pt x="46819" y="0"/>
                  </a:moveTo>
                  <a:lnTo>
                    <a:pt x="2174304" y="0"/>
                  </a:lnTo>
                  <a:cubicBezTo>
                    <a:pt x="2200161" y="0"/>
                    <a:pt x="2221123" y="20961"/>
                    <a:pt x="2221123" y="46819"/>
                  </a:cubicBezTo>
                  <a:lnTo>
                    <a:pt x="2221123" y="472027"/>
                  </a:lnTo>
                  <a:cubicBezTo>
                    <a:pt x="2221123" y="484444"/>
                    <a:pt x="2216190" y="496352"/>
                    <a:pt x="2207410" y="505133"/>
                  </a:cubicBezTo>
                  <a:cubicBezTo>
                    <a:pt x="2198630" y="513913"/>
                    <a:pt x="2186721" y="518846"/>
                    <a:pt x="2174304" y="518846"/>
                  </a:cubicBezTo>
                  <a:lnTo>
                    <a:pt x="46819" y="518846"/>
                  </a:lnTo>
                  <a:cubicBezTo>
                    <a:pt x="34402" y="518846"/>
                    <a:pt x="22493" y="513913"/>
                    <a:pt x="13713" y="505133"/>
                  </a:cubicBezTo>
                  <a:cubicBezTo>
                    <a:pt x="4933" y="496352"/>
                    <a:pt x="0" y="484444"/>
                    <a:pt x="0" y="472027"/>
                  </a:cubicBezTo>
                  <a:lnTo>
                    <a:pt x="0" y="46819"/>
                  </a:lnTo>
                  <a:cubicBezTo>
                    <a:pt x="0" y="34402"/>
                    <a:pt x="4933" y="22493"/>
                    <a:pt x="13713" y="13713"/>
                  </a:cubicBezTo>
                  <a:cubicBezTo>
                    <a:pt x="22493" y="4933"/>
                    <a:pt x="34402" y="0"/>
                    <a:pt x="46819" y="0"/>
                  </a:cubicBezTo>
                  <a:close/>
                </a:path>
              </a:pathLst>
            </a:custGeom>
            <a:solidFill>
              <a:srgbClr val="E4E8F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221123" cy="556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5810" y="6797808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4" y="0"/>
                </a:lnTo>
                <a:lnTo>
                  <a:pt x="1120284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09533" y="6797808"/>
            <a:ext cx="1120283" cy="1120283"/>
          </a:xfrm>
          <a:custGeom>
            <a:avLst/>
            <a:gdLst/>
            <a:ahLst/>
            <a:cxnLst/>
            <a:rect l="l" t="t" r="r" b="b"/>
            <a:pathLst>
              <a:path w="1120283" h="1120283">
                <a:moveTo>
                  <a:pt x="0" y="0"/>
                </a:moveTo>
                <a:lnTo>
                  <a:pt x="1120284" y="0"/>
                </a:lnTo>
                <a:lnTo>
                  <a:pt x="1120284" y="1120283"/>
                </a:lnTo>
                <a:lnTo>
                  <a:pt x="0" y="1120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8178" y="1198674"/>
            <a:ext cx="1555776" cy="1555776"/>
          </a:xfrm>
          <a:custGeom>
            <a:avLst/>
            <a:gdLst/>
            <a:ahLst/>
            <a:cxnLst/>
            <a:rect l="l" t="t" r="r" b="b"/>
            <a:pathLst>
              <a:path w="1555776" h="1555776">
                <a:moveTo>
                  <a:pt x="0" y="0"/>
                </a:moveTo>
                <a:lnTo>
                  <a:pt x="1555776" y="0"/>
                </a:lnTo>
                <a:lnTo>
                  <a:pt x="1555776" y="1555776"/>
                </a:lnTo>
                <a:lnTo>
                  <a:pt x="0" y="1555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810551" y="926918"/>
            <a:ext cx="11965774" cy="189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Đặc diểm nhận dạng thực vật đột biến đa bội là 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45770" y="3517582"/>
            <a:ext cx="5909686" cy="1536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Không có khả năng sinh sản hữu tính (bị bất thụ)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17623" y="3413223"/>
            <a:ext cx="7754046" cy="1944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8"/>
              </a:lnSpc>
              <a:spcBef>
                <a:spcPct val="0"/>
              </a:spcBef>
            </a:pPr>
            <a:r>
              <a:rPr lang="en-US" sz="3698" b="1">
                <a:solidFill>
                  <a:srgbClr val="F23030"/>
                </a:solidFill>
                <a:latin typeface="Cabin Bold"/>
                <a:ea typeface="Cabin Bold"/>
                <a:cs typeface="Cabin Bold"/>
                <a:sym typeface="Cabin Bold"/>
              </a:rPr>
              <a:t>Kích thước lớn hơn, sức sống mạnh mẽ hơn,sản lượng cao hơn và đôi khi có hình thái khác thường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7623" y="6604912"/>
            <a:ext cx="8246377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Tế bào sinh dưỡng mang bộ nhiễm sắt thể lưỡng bội của hai loại khác nhau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32880" y="6531846"/>
            <a:ext cx="6723530" cy="1536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Bộ nhiễm sắc thể tồn tại theo từng cặp tương đồng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01280"/>
            <a:ext cx="15297577" cy="6072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16"/>
              </a:lnSpc>
            </a:pPr>
            <a:r>
              <a:rPr lang="en-US" sz="23934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Thank You</a:t>
            </a:r>
          </a:p>
        </p:txBody>
      </p:sp>
      <p:sp>
        <p:nvSpPr>
          <p:cNvPr id="3" name="Freeform 3"/>
          <p:cNvSpPr/>
          <p:nvPr/>
        </p:nvSpPr>
        <p:spPr>
          <a:xfrm>
            <a:off x="-956980" y="6812692"/>
            <a:ext cx="5686281" cy="4114800"/>
          </a:xfrm>
          <a:custGeom>
            <a:avLst/>
            <a:gdLst/>
            <a:ahLst/>
            <a:cxnLst/>
            <a:rect l="l" t="t" r="r" b="b"/>
            <a:pathLst>
              <a:path w="5686281" h="4114800">
                <a:moveTo>
                  <a:pt x="0" y="0"/>
                </a:moveTo>
                <a:lnTo>
                  <a:pt x="5686281" y="0"/>
                </a:lnTo>
                <a:lnTo>
                  <a:pt x="56862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13105" y="5795211"/>
            <a:ext cx="8001000" cy="7200900"/>
          </a:xfrm>
          <a:custGeom>
            <a:avLst/>
            <a:gdLst/>
            <a:ahLst/>
            <a:cxnLst/>
            <a:rect l="l" t="t" r="r" b="b"/>
            <a:pathLst>
              <a:path w="8001000" h="7200900">
                <a:moveTo>
                  <a:pt x="0" y="0"/>
                </a:moveTo>
                <a:lnTo>
                  <a:pt x="8001000" y="0"/>
                </a:lnTo>
                <a:lnTo>
                  <a:pt x="80010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52247" y="-2018085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12062" y="8465767"/>
            <a:ext cx="3718283" cy="4114800"/>
          </a:xfrm>
          <a:custGeom>
            <a:avLst/>
            <a:gdLst/>
            <a:ahLst/>
            <a:cxnLst/>
            <a:rect l="l" t="t" r="r" b="b"/>
            <a:pathLst>
              <a:path w="3718283" h="4114800">
                <a:moveTo>
                  <a:pt x="0" y="0"/>
                </a:moveTo>
                <a:lnTo>
                  <a:pt x="3718283" y="0"/>
                </a:lnTo>
                <a:lnTo>
                  <a:pt x="37182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0399">
            <a:off x="-1804455" y="-1857050"/>
            <a:ext cx="7381231" cy="5219709"/>
          </a:xfrm>
          <a:custGeom>
            <a:avLst/>
            <a:gdLst/>
            <a:ahLst/>
            <a:cxnLst/>
            <a:rect l="l" t="t" r="r" b="b"/>
            <a:pathLst>
              <a:path w="7381231" h="5219709">
                <a:moveTo>
                  <a:pt x="0" y="0"/>
                </a:moveTo>
                <a:lnTo>
                  <a:pt x="7381231" y="0"/>
                </a:lnTo>
                <a:lnTo>
                  <a:pt x="7381231" y="5219709"/>
                </a:lnTo>
                <a:lnTo>
                  <a:pt x="0" y="5219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26" b="-152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51755" y="-3011055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5334" y="7564580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65334" y="-2805093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082799" y="6981870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26744" y="9258300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59300" y="3783242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688190" y="-2016053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80" y="0"/>
                </a:lnTo>
                <a:lnTo>
                  <a:pt x="5376380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762" y="8135937"/>
            <a:ext cx="17955381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8C1A44">
                    <a:alpha val="784"/>
                  </a:srgbClr>
                </a:solidFill>
                <a:latin typeface="Coiny"/>
                <a:ea typeface="Coiny"/>
                <a:cs typeface="Coiny"/>
                <a:sym typeface="Coiny"/>
              </a:rPr>
              <a:t>3. Mối quan hệ giữa di truyền và biến dị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9857" y="-763358"/>
            <a:ext cx="17728286" cy="242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76">
                <a:solidFill>
                  <a:srgbClr val="8C1A44">
                    <a:alpha val="784"/>
                  </a:srgbClr>
                </a:solidFill>
                <a:latin typeface="Coiny"/>
                <a:ea typeface="Coiny"/>
                <a:cs typeface="Coiny"/>
                <a:sym typeface="Coiny"/>
              </a:rPr>
              <a:t>1. Nhiễm sắc thể là vật chất di truyền</a:t>
            </a:r>
          </a:p>
          <a:p>
            <a:pPr algn="l">
              <a:lnSpc>
                <a:spcPts val="9799"/>
              </a:lnSpc>
              <a:spcBef>
                <a:spcPct val="0"/>
              </a:spcBef>
            </a:pPr>
            <a:endParaRPr lang="en-US" sz="6999" spc="76">
              <a:solidFill>
                <a:srgbClr val="8C1A44">
                  <a:alpha val="784"/>
                </a:srgbClr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9051" y="4194958"/>
            <a:ext cx="17347486" cy="182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5"/>
              </a:lnSpc>
              <a:spcBef>
                <a:spcPct val="0"/>
              </a:spcBef>
            </a:pPr>
            <a:r>
              <a:rPr lang="en-US" sz="10703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2. Đột biến nhiễm sắc thể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5146" y="3193652"/>
            <a:ext cx="12448798" cy="1123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3"/>
              </a:lnSpc>
            </a:pPr>
            <a:r>
              <a:rPr lang="en-US" sz="8601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b. Đột biến đa bội</a:t>
            </a:r>
          </a:p>
        </p:txBody>
      </p:sp>
      <p:sp>
        <p:nvSpPr>
          <p:cNvPr id="3" name="Freeform 3"/>
          <p:cNvSpPr/>
          <p:nvPr/>
        </p:nvSpPr>
        <p:spPr>
          <a:xfrm>
            <a:off x="14435043" y="8633708"/>
            <a:ext cx="4632405" cy="5126403"/>
          </a:xfrm>
          <a:custGeom>
            <a:avLst/>
            <a:gdLst/>
            <a:ahLst/>
            <a:cxnLst/>
            <a:rect l="l" t="t" r="r" b="b"/>
            <a:pathLst>
              <a:path w="4632405" h="5126403">
                <a:moveTo>
                  <a:pt x="0" y="0"/>
                </a:moveTo>
                <a:lnTo>
                  <a:pt x="4632405" y="0"/>
                </a:lnTo>
                <a:lnTo>
                  <a:pt x="4632405" y="5126403"/>
                </a:lnTo>
                <a:lnTo>
                  <a:pt x="0" y="5126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26150" y="-2175049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78554" y="7316601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26744" y="8633708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52197" y="431685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831234" y="-1423883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80" y="0"/>
                </a:lnTo>
                <a:lnTo>
                  <a:pt x="5376380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6332" y="296222"/>
            <a:ext cx="12615336" cy="132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7"/>
              </a:lnSpc>
              <a:spcBef>
                <a:spcPct val="0"/>
              </a:spcBef>
            </a:pPr>
            <a:r>
              <a:rPr lang="en-US" sz="7783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2. Đột biến nhiễm sắc thể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3774" y="2125478"/>
            <a:ext cx="9918032" cy="896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6"/>
              </a:lnSpc>
            </a:pPr>
            <a:r>
              <a:rPr lang="en-US" sz="6852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b. Đột biến đa bội</a:t>
            </a:r>
          </a:p>
        </p:txBody>
      </p:sp>
      <p:sp>
        <p:nvSpPr>
          <p:cNvPr id="3" name="Freeform 3"/>
          <p:cNvSpPr/>
          <p:nvPr/>
        </p:nvSpPr>
        <p:spPr>
          <a:xfrm>
            <a:off x="14435043" y="8633708"/>
            <a:ext cx="4632405" cy="5126403"/>
          </a:xfrm>
          <a:custGeom>
            <a:avLst/>
            <a:gdLst/>
            <a:ahLst/>
            <a:cxnLst/>
            <a:rect l="l" t="t" r="r" b="b"/>
            <a:pathLst>
              <a:path w="4632405" h="5126403">
                <a:moveTo>
                  <a:pt x="0" y="0"/>
                </a:moveTo>
                <a:lnTo>
                  <a:pt x="4632405" y="0"/>
                </a:lnTo>
                <a:lnTo>
                  <a:pt x="4632405" y="5126403"/>
                </a:lnTo>
                <a:lnTo>
                  <a:pt x="0" y="5126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26150" y="-2175049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78554" y="7316601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26744" y="8633708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52197" y="431685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831234" y="-1423883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80" y="0"/>
                </a:lnTo>
                <a:lnTo>
                  <a:pt x="5376380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3183" y="3385949"/>
            <a:ext cx="4528833" cy="2881470"/>
          </a:xfrm>
          <a:custGeom>
            <a:avLst/>
            <a:gdLst/>
            <a:ahLst/>
            <a:cxnLst/>
            <a:rect l="l" t="t" r="r" b="b"/>
            <a:pathLst>
              <a:path w="4528833" h="2881470">
                <a:moveTo>
                  <a:pt x="0" y="0"/>
                </a:moveTo>
                <a:lnTo>
                  <a:pt x="4528833" y="0"/>
                </a:lnTo>
                <a:lnTo>
                  <a:pt x="4528833" y="2881470"/>
                </a:lnTo>
                <a:lnTo>
                  <a:pt x="0" y="2881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810340" y="3281174"/>
            <a:ext cx="9824501" cy="403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5749" b="1" spc="63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Là sự tăng lên một số nguyên lần bộ nhiễm sắc thể đơn bội của loài và lớn hơn 2n.</a:t>
            </a:r>
          </a:p>
          <a:p>
            <a:pPr algn="ctr">
              <a:lnSpc>
                <a:spcPts val="8049"/>
              </a:lnSpc>
            </a:pPr>
            <a:endParaRPr lang="en-US" sz="5749" b="1" spc="63">
              <a:solidFill>
                <a:srgbClr val="8C1A44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36111" y="6427257"/>
            <a:ext cx="4528833" cy="2881470"/>
          </a:xfrm>
          <a:custGeom>
            <a:avLst/>
            <a:gdLst/>
            <a:ahLst/>
            <a:cxnLst/>
            <a:rect l="l" t="t" r="r" b="b"/>
            <a:pathLst>
              <a:path w="4528833" h="2881470">
                <a:moveTo>
                  <a:pt x="0" y="0"/>
                </a:moveTo>
                <a:lnTo>
                  <a:pt x="4528834" y="0"/>
                </a:lnTo>
                <a:lnTo>
                  <a:pt x="4528834" y="2881470"/>
                </a:lnTo>
                <a:lnTo>
                  <a:pt x="0" y="2881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252502">
            <a:off x="6090168" y="7974376"/>
            <a:ext cx="1440344" cy="406897"/>
          </a:xfrm>
          <a:custGeom>
            <a:avLst/>
            <a:gdLst/>
            <a:ahLst/>
            <a:cxnLst/>
            <a:rect l="l" t="t" r="r" b="b"/>
            <a:pathLst>
              <a:path w="1440344" h="406897">
                <a:moveTo>
                  <a:pt x="0" y="0"/>
                </a:moveTo>
                <a:lnTo>
                  <a:pt x="1440344" y="0"/>
                </a:lnTo>
                <a:lnTo>
                  <a:pt x="1440344" y="406897"/>
                </a:lnTo>
                <a:lnTo>
                  <a:pt x="0" y="406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97194" y="4099377"/>
            <a:ext cx="4600810" cy="1251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2"/>
              </a:lnSpc>
            </a:pPr>
            <a:r>
              <a:rPr lang="en-US" sz="7337" b="1" spc="80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Khái niệm: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0123" y="7202742"/>
            <a:ext cx="4600810" cy="1251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2"/>
              </a:lnSpc>
            </a:pPr>
            <a:r>
              <a:rPr lang="en-US" sz="7337" b="1" spc="80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Phân loại: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44031" y="6777138"/>
            <a:ext cx="10057310" cy="94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 spc="6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Tự đa bội ( đa bội cùng nguồn).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01990" y="7902916"/>
            <a:ext cx="10057310" cy="94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b="1" spc="6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Dị đa bội (đa bội khác nguồn).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36332" y="513797"/>
            <a:ext cx="12615336" cy="132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7"/>
              </a:lnSpc>
              <a:spcBef>
                <a:spcPct val="0"/>
              </a:spcBef>
            </a:pPr>
            <a:r>
              <a:rPr lang="en-US" sz="7783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2. Đột biến nhiễm sắc thể</a:t>
            </a:r>
          </a:p>
        </p:txBody>
      </p:sp>
      <p:sp>
        <p:nvSpPr>
          <p:cNvPr id="19" name="Freeform 19"/>
          <p:cNvSpPr/>
          <p:nvPr/>
        </p:nvSpPr>
        <p:spPr>
          <a:xfrm rot="-913826" flipV="1">
            <a:off x="6090168" y="7142168"/>
            <a:ext cx="1440344" cy="406897"/>
          </a:xfrm>
          <a:custGeom>
            <a:avLst/>
            <a:gdLst/>
            <a:ahLst/>
            <a:cxnLst/>
            <a:rect l="l" t="t" r="r" b="b"/>
            <a:pathLst>
              <a:path w="1440344" h="406897">
                <a:moveTo>
                  <a:pt x="0" y="406898"/>
                </a:moveTo>
                <a:lnTo>
                  <a:pt x="1440344" y="406898"/>
                </a:lnTo>
                <a:lnTo>
                  <a:pt x="1440344" y="0"/>
                </a:lnTo>
                <a:lnTo>
                  <a:pt x="0" y="0"/>
                </a:lnTo>
                <a:lnTo>
                  <a:pt x="0" y="40689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11626" y="4058538"/>
            <a:ext cx="12864748" cy="21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8"/>
              </a:lnSpc>
            </a:pPr>
            <a:r>
              <a:rPr lang="en-US" sz="16710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Tự đa bội</a:t>
            </a:r>
          </a:p>
        </p:txBody>
      </p:sp>
      <p:sp>
        <p:nvSpPr>
          <p:cNvPr id="3" name="Freeform 3"/>
          <p:cNvSpPr/>
          <p:nvPr/>
        </p:nvSpPr>
        <p:spPr>
          <a:xfrm>
            <a:off x="14765334" y="6882414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20"/>
                </a:lnTo>
                <a:lnTo>
                  <a:pt x="0" y="4732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02759" y="-2657957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52197" y="431685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02736" y="-1758625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80" y="0"/>
                </a:lnTo>
                <a:lnTo>
                  <a:pt x="5376380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26597" y="7085174"/>
            <a:ext cx="4276025" cy="4732019"/>
          </a:xfrm>
          <a:custGeom>
            <a:avLst/>
            <a:gdLst/>
            <a:ahLst/>
            <a:cxnLst/>
            <a:rect l="l" t="t" r="r" b="b"/>
            <a:pathLst>
              <a:path w="4276025" h="4732019">
                <a:moveTo>
                  <a:pt x="0" y="0"/>
                </a:moveTo>
                <a:lnTo>
                  <a:pt x="4276025" y="0"/>
                </a:lnTo>
                <a:lnTo>
                  <a:pt x="4276025" y="4732019"/>
                </a:lnTo>
                <a:lnTo>
                  <a:pt x="0" y="473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02759" y="-2657957"/>
            <a:ext cx="6923700" cy="6206153"/>
          </a:xfrm>
          <a:custGeom>
            <a:avLst/>
            <a:gdLst/>
            <a:ahLst/>
            <a:cxnLst/>
            <a:rect l="l" t="t" r="r" b="b"/>
            <a:pathLst>
              <a:path w="6923700" h="6206153">
                <a:moveTo>
                  <a:pt x="0" y="0"/>
                </a:moveTo>
                <a:lnTo>
                  <a:pt x="6923700" y="0"/>
                </a:lnTo>
                <a:lnTo>
                  <a:pt x="6923700" y="6206153"/>
                </a:lnTo>
                <a:lnTo>
                  <a:pt x="0" y="62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53774" y="-16997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3"/>
                </a:lnTo>
                <a:lnTo>
                  <a:pt x="0" y="1653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2197" y="4316854"/>
            <a:ext cx="2217256" cy="1653292"/>
          </a:xfrm>
          <a:custGeom>
            <a:avLst/>
            <a:gdLst/>
            <a:ahLst/>
            <a:cxnLst/>
            <a:rect l="l" t="t" r="r" b="b"/>
            <a:pathLst>
              <a:path w="2217256" h="1653292">
                <a:moveTo>
                  <a:pt x="0" y="0"/>
                </a:moveTo>
                <a:lnTo>
                  <a:pt x="2217256" y="0"/>
                </a:lnTo>
                <a:lnTo>
                  <a:pt x="2217256" y="1653292"/>
                </a:lnTo>
                <a:lnTo>
                  <a:pt x="0" y="165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02736" y="-1758625"/>
            <a:ext cx="5376379" cy="5445688"/>
          </a:xfrm>
          <a:custGeom>
            <a:avLst/>
            <a:gdLst/>
            <a:ahLst/>
            <a:cxnLst/>
            <a:rect l="l" t="t" r="r" b="b"/>
            <a:pathLst>
              <a:path w="5376379" h="5445688">
                <a:moveTo>
                  <a:pt x="0" y="0"/>
                </a:moveTo>
                <a:lnTo>
                  <a:pt x="5376380" y="0"/>
                </a:lnTo>
                <a:lnTo>
                  <a:pt x="5376380" y="5445688"/>
                </a:lnTo>
                <a:lnTo>
                  <a:pt x="0" y="5445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653502" y="3116359"/>
            <a:ext cx="10605798" cy="305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        Là sự tăng lên một số nguyên lần bộ nhiễm sắc thể đơn bội thuộc </a:t>
            </a:r>
            <a:r>
              <a:rPr lang="en-US" sz="5799" b="1" i="1" u="sng">
                <a:solidFill>
                  <a:srgbClr val="8C1A44"/>
                </a:solidFill>
                <a:latin typeface="Cabin Bold Italics"/>
                <a:ea typeface="Cabin Bold Italics"/>
                <a:cs typeface="Cabin Bold Italics"/>
                <a:sym typeface="Cabin Bold Italics"/>
              </a:rPr>
              <a:t>cùng một loài</a:t>
            </a:r>
            <a:r>
              <a:rPr lang="en-US" sz="579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33637" y="6205218"/>
            <a:ext cx="11109103" cy="408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endParaRPr/>
          </a:p>
          <a:p>
            <a:pPr algn="l">
              <a:lnSpc>
                <a:spcPts val="8119"/>
              </a:lnSpc>
            </a:pPr>
            <a:r>
              <a:rPr lang="en-US" sz="579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         -Thể đa bội lẻ (3n, 5n,...)</a:t>
            </a:r>
          </a:p>
          <a:p>
            <a:pPr algn="l">
              <a:lnSpc>
                <a:spcPts val="8119"/>
              </a:lnSpc>
            </a:pPr>
            <a:r>
              <a:rPr lang="en-US" sz="5799" b="1">
                <a:solidFill>
                  <a:srgbClr val="8C1A44"/>
                </a:solidFill>
                <a:latin typeface="Cabin Bold"/>
                <a:ea typeface="Cabin Bold"/>
                <a:cs typeface="Cabin Bold"/>
                <a:sym typeface="Cabin Bold"/>
              </a:rPr>
              <a:t>         -Thể đa bội chẵn (4n, 6n,...)</a:t>
            </a:r>
          </a:p>
          <a:p>
            <a:pPr algn="l">
              <a:lnSpc>
                <a:spcPts val="8119"/>
              </a:lnSpc>
            </a:pPr>
            <a:endParaRPr lang="en-US" sz="5799" b="1">
              <a:solidFill>
                <a:srgbClr val="8C1A44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353368" y="3230659"/>
            <a:ext cx="4600810" cy="2881470"/>
            <a:chOff x="0" y="0"/>
            <a:chExt cx="6134414" cy="3841960"/>
          </a:xfrm>
        </p:grpSpPr>
        <p:sp>
          <p:nvSpPr>
            <p:cNvPr id="10" name="Freeform 10"/>
            <p:cNvSpPr/>
            <p:nvPr/>
          </p:nvSpPr>
          <p:spPr>
            <a:xfrm>
              <a:off x="47985" y="0"/>
              <a:ext cx="6038444" cy="3841960"/>
            </a:xfrm>
            <a:custGeom>
              <a:avLst/>
              <a:gdLst/>
              <a:ahLst/>
              <a:cxnLst/>
              <a:rect l="l" t="t" r="r" b="b"/>
              <a:pathLst>
                <a:path w="6038444" h="3841960">
                  <a:moveTo>
                    <a:pt x="0" y="0"/>
                  </a:moveTo>
                  <a:lnTo>
                    <a:pt x="6038444" y="0"/>
                  </a:lnTo>
                  <a:lnTo>
                    <a:pt x="6038444" y="3841960"/>
                  </a:lnTo>
                  <a:lnTo>
                    <a:pt x="0" y="3841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998863"/>
              <a:ext cx="6134414" cy="1621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72"/>
                </a:lnSpc>
              </a:pPr>
              <a:r>
                <a:rPr lang="en-US" sz="7337" b="1" spc="80">
                  <a:solidFill>
                    <a:srgbClr val="8C1A44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Khái niệm: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755426">
            <a:off x="4412605" y="8430785"/>
            <a:ext cx="2442064" cy="689883"/>
          </a:xfrm>
          <a:custGeom>
            <a:avLst/>
            <a:gdLst/>
            <a:ahLst/>
            <a:cxnLst/>
            <a:rect l="l" t="t" r="r" b="b"/>
            <a:pathLst>
              <a:path w="2442064" h="689883">
                <a:moveTo>
                  <a:pt x="0" y="0"/>
                </a:moveTo>
                <a:lnTo>
                  <a:pt x="2442064" y="0"/>
                </a:lnTo>
                <a:lnTo>
                  <a:pt x="2442064" y="689883"/>
                </a:lnTo>
                <a:lnTo>
                  <a:pt x="0" y="6898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2560" flipV="1">
            <a:off x="4144311" y="7288140"/>
            <a:ext cx="2498308" cy="705772"/>
          </a:xfrm>
          <a:custGeom>
            <a:avLst/>
            <a:gdLst/>
            <a:ahLst/>
            <a:cxnLst/>
            <a:rect l="l" t="t" r="r" b="b"/>
            <a:pathLst>
              <a:path w="2498308" h="705772">
                <a:moveTo>
                  <a:pt x="0" y="705773"/>
                </a:moveTo>
                <a:lnTo>
                  <a:pt x="2498308" y="705773"/>
                </a:lnTo>
                <a:lnTo>
                  <a:pt x="2498308" y="0"/>
                </a:lnTo>
                <a:lnTo>
                  <a:pt x="0" y="0"/>
                </a:lnTo>
                <a:lnTo>
                  <a:pt x="0" y="70577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76302" y="6629868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7CA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559"/>
                </a:lnSpc>
              </a:pPr>
              <a:r>
                <a:rPr lang="en-US" sz="5399" b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Tự đa bội gồm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17833" y="1091181"/>
            <a:ext cx="7102767" cy="119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9"/>
              </a:lnSpc>
            </a:pPr>
            <a:r>
              <a:rPr lang="en-US" sz="9225">
                <a:solidFill>
                  <a:srgbClr val="8C1A44"/>
                </a:solidFill>
                <a:latin typeface="Coiny"/>
                <a:ea typeface="Coiny"/>
                <a:cs typeface="Coiny"/>
                <a:sym typeface="Coiny"/>
              </a:rPr>
              <a:t>Tự đa bội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1883" y="745912"/>
            <a:ext cx="15764234" cy="8795176"/>
          </a:xfrm>
          <a:custGeom>
            <a:avLst/>
            <a:gdLst/>
            <a:ahLst/>
            <a:cxnLst/>
            <a:rect l="l" t="t" r="r" b="b"/>
            <a:pathLst>
              <a:path w="15764234" h="8795176">
                <a:moveTo>
                  <a:pt x="0" y="0"/>
                </a:moveTo>
                <a:lnTo>
                  <a:pt x="15764234" y="0"/>
                </a:lnTo>
                <a:lnTo>
                  <a:pt x="15764234" y="8795176"/>
                </a:lnTo>
                <a:lnTo>
                  <a:pt x="0" y="8795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8616" y="1766583"/>
            <a:ext cx="9870768" cy="3503294"/>
          </a:xfrm>
          <a:custGeom>
            <a:avLst/>
            <a:gdLst/>
            <a:ahLst/>
            <a:cxnLst/>
            <a:rect l="l" t="t" r="r" b="b"/>
            <a:pathLst>
              <a:path w="9870768" h="3503294">
                <a:moveTo>
                  <a:pt x="0" y="0"/>
                </a:moveTo>
                <a:lnTo>
                  <a:pt x="9870768" y="0"/>
                </a:lnTo>
                <a:lnTo>
                  <a:pt x="9870768" y="3503295"/>
                </a:lnTo>
                <a:lnTo>
                  <a:pt x="0" y="35032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00334" y="5299743"/>
            <a:ext cx="7746853" cy="3958557"/>
          </a:xfrm>
          <a:custGeom>
            <a:avLst/>
            <a:gdLst/>
            <a:ahLst/>
            <a:cxnLst/>
            <a:rect l="l" t="t" r="r" b="b"/>
            <a:pathLst>
              <a:path w="7746853" h="3958557">
                <a:moveTo>
                  <a:pt x="0" y="0"/>
                </a:moveTo>
                <a:lnTo>
                  <a:pt x="7746853" y="0"/>
                </a:lnTo>
                <a:lnTo>
                  <a:pt x="7746853" y="3958557"/>
                </a:lnTo>
                <a:lnTo>
                  <a:pt x="0" y="3958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2015" y="678509"/>
            <a:ext cx="6884326" cy="58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838" lvl="1" indent="-366919" algn="ctr">
              <a:lnSpc>
                <a:spcPts val="4758"/>
              </a:lnSpc>
              <a:buFont typeface="Arial"/>
              <a:buChar char="•"/>
            </a:pPr>
            <a:r>
              <a:rPr lang="en-US" sz="3398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Chuối nhà 3n cho quả không hạt.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4102" y="6161903"/>
            <a:ext cx="6270734" cy="217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664" lvl="1" indent="-337332" algn="ctr">
              <a:lnSpc>
                <a:spcPts val="4374"/>
              </a:lnSpc>
              <a:buFont typeface="Arial"/>
              <a:buChar char="•"/>
            </a:pPr>
            <a:r>
              <a:rPr lang="en-US" sz="3124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Giống nho đa bội 4n cho năng suất và chất lượng tốt hơn so với giống nho 2n, đặc biệt giống nho 4n cho quả to.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988</Words>
  <Application>Microsoft Macintosh PowerPoint</Application>
  <PresentationFormat>Custom</PresentationFormat>
  <Paragraphs>98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Coiny</vt:lpstr>
      <vt:lpstr>Cabin</vt:lpstr>
      <vt:lpstr>Cabin Bold Italics</vt:lpstr>
      <vt:lpstr>Cabin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Red Playful Biology Circulatory System Group Project Presentation</dc:title>
  <cp:lastModifiedBy>Microsoft Office User</cp:lastModifiedBy>
  <cp:revision>2</cp:revision>
  <dcterms:created xsi:type="dcterms:W3CDTF">2006-08-16T00:00:00Z</dcterms:created>
  <dcterms:modified xsi:type="dcterms:W3CDTF">2025-11-05T01:37:20Z</dcterms:modified>
  <dc:identifier>DAG1HJOrP6Q</dc:identifier>
</cp:coreProperties>
</file>