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76" r:id="rId2"/>
    <p:sldId id="277" r:id="rId3"/>
    <p:sldId id="260" r:id="rId4"/>
    <p:sldId id="290" r:id="rId5"/>
    <p:sldId id="291" r:id="rId6"/>
    <p:sldId id="293" r:id="rId7"/>
    <p:sldId id="295" r:id="rId8"/>
    <p:sldId id="294" r:id="rId9"/>
    <p:sldId id="300" r:id="rId10"/>
    <p:sldId id="278" r:id="rId11"/>
    <p:sldId id="296" r:id="rId12"/>
    <p:sldId id="279" r:id="rId13"/>
    <p:sldId id="299" r:id="rId14"/>
    <p:sldId id="280" r:id="rId15"/>
    <p:sldId id="298" r:id="rId16"/>
    <p:sldId id="297" r:id="rId17"/>
    <p:sldId id="301" r:id="rId18"/>
    <p:sldId id="281" r:id="rId19"/>
    <p:sldId id="303" r:id="rId20"/>
    <p:sldId id="302" r:id="rId21"/>
    <p:sldId id="304" r:id="rId22"/>
    <p:sldId id="310" r:id="rId23"/>
    <p:sldId id="305" r:id="rId24"/>
    <p:sldId id="262" r:id="rId25"/>
    <p:sldId id="282" r:id="rId26"/>
    <p:sldId id="283" r:id="rId27"/>
    <p:sldId id="306" r:id="rId28"/>
    <p:sldId id="284" r:id="rId29"/>
    <p:sldId id="285" r:id="rId30"/>
    <p:sldId id="308" r:id="rId31"/>
    <p:sldId id="286" r:id="rId32"/>
    <p:sldId id="263" r:id="rId33"/>
    <p:sldId id="307" r:id="rId34"/>
    <p:sldId id="309" r:id="rId35"/>
    <p:sldId id="264" r:id="rId36"/>
    <p:sldId id="265" r:id="rId37"/>
    <p:sldId id="266" r:id="rId38"/>
    <p:sldId id="267" r:id="rId39"/>
    <p:sldId id="268" r:id="rId40"/>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D4F2"/>
    <a:srgbClr val="123E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78"/>
    <p:restoredTop sz="94687"/>
  </p:normalViewPr>
  <p:slideViewPr>
    <p:cSldViewPr snapToGrid="0">
      <p:cViewPr>
        <p:scale>
          <a:sx n="61" d="100"/>
          <a:sy n="61" d="100"/>
        </p:scale>
        <p:origin x="2216" y="11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8FE2EB-9E4A-0C4A-8B61-CB613E180391}" type="datetimeFigureOut">
              <a:rPr lang="vi-VN" smtClean="0"/>
              <a:t>6/12/25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3C573A-FB78-534A-97CE-DBFD5C4B3ADC}" type="slidenum">
              <a:rPr lang="vi-VN" smtClean="0"/>
              <a:t>‹#›</a:t>
            </a:fld>
            <a:endParaRPr lang="vi-VN"/>
          </a:p>
        </p:txBody>
      </p:sp>
    </p:spTree>
    <p:extLst>
      <p:ext uri="{BB962C8B-B14F-4D97-AF65-F5344CB8AC3E}">
        <p14:creationId xmlns:p14="http://schemas.microsoft.com/office/powerpoint/2010/main" val="1857581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173C573A-FB78-534A-97CE-DBFD5C4B3ADC}" type="slidenum">
              <a:rPr lang="vi-VN" smtClean="0"/>
              <a:t>36</a:t>
            </a:fld>
            <a:endParaRPr lang="vi-VN"/>
          </a:p>
        </p:txBody>
      </p:sp>
    </p:spTree>
    <p:extLst>
      <p:ext uri="{BB962C8B-B14F-4D97-AF65-F5344CB8AC3E}">
        <p14:creationId xmlns:p14="http://schemas.microsoft.com/office/powerpoint/2010/main" val="1479496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B4723-F1C9-F621-4E07-537C5291B7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C34080B-1D49-B06E-9482-9B2118B588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AAD8B711-070F-6E30-0834-D17AF59BB376}"/>
              </a:ext>
            </a:extLst>
          </p:cNvPr>
          <p:cNvSpPr>
            <a:spLocks noGrp="1"/>
          </p:cNvSpPr>
          <p:nvPr>
            <p:ph type="dt" sz="half" idx="10"/>
          </p:nvPr>
        </p:nvSpPr>
        <p:spPr/>
        <p:txBody>
          <a:bodyPr/>
          <a:lstStyle/>
          <a:p>
            <a:fld id="{4871DE0B-85B0-C94B-A82E-519F564F2FA3}" type="datetimeFigureOut">
              <a:rPr lang="vi-VN" smtClean="0"/>
              <a:t>7/12/25</a:t>
            </a:fld>
            <a:endParaRPr lang="vi-VN"/>
          </a:p>
        </p:txBody>
      </p:sp>
      <p:sp>
        <p:nvSpPr>
          <p:cNvPr id="5" name="Footer Placeholder 4">
            <a:extLst>
              <a:ext uri="{FF2B5EF4-FFF2-40B4-BE49-F238E27FC236}">
                <a16:creationId xmlns:a16="http://schemas.microsoft.com/office/drawing/2014/main" id="{B24C79DE-C5DF-3D2F-FB03-9A76C3BF83F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FA18E95-30E4-8A3B-0F71-9B4FEA4B0566}"/>
              </a:ext>
            </a:extLst>
          </p:cNvPr>
          <p:cNvSpPr>
            <a:spLocks noGrp="1"/>
          </p:cNvSpPr>
          <p:nvPr>
            <p:ph type="sldNum" sz="quarter" idx="12"/>
          </p:nvPr>
        </p:nvSpPr>
        <p:spPr/>
        <p:txBody>
          <a:bodyPr/>
          <a:lstStyle/>
          <a:p>
            <a:fld id="{219C3E82-2126-FB48-B34D-AA1E5E65B0C0}" type="slidenum">
              <a:rPr lang="vi-VN" smtClean="0"/>
              <a:t>‹#›</a:t>
            </a:fld>
            <a:endParaRPr lang="vi-VN"/>
          </a:p>
        </p:txBody>
      </p:sp>
    </p:spTree>
    <p:extLst>
      <p:ext uri="{BB962C8B-B14F-4D97-AF65-F5344CB8AC3E}">
        <p14:creationId xmlns:p14="http://schemas.microsoft.com/office/powerpoint/2010/main" val="2463134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D6278-E706-73B4-61E8-1ADF8651790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5639C37-3B8C-577F-8596-80FCDE8C9B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94DA9E-A9AB-AD6D-F632-33A7E76A011F}"/>
              </a:ext>
            </a:extLst>
          </p:cNvPr>
          <p:cNvSpPr>
            <a:spLocks noGrp="1"/>
          </p:cNvSpPr>
          <p:nvPr>
            <p:ph type="dt" sz="half" idx="10"/>
          </p:nvPr>
        </p:nvSpPr>
        <p:spPr/>
        <p:txBody>
          <a:bodyPr/>
          <a:lstStyle/>
          <a:p>
            <a:fld id="{4871DE0B-85B0-C94B-A82E-519F564F2FA3}" type="datetimeFigureOut">
              <a:rPr lang="vi-VN" smtClean="0"/>
              <a:t>7/12/25</a:t>
            </a:fld>
            <a:endParaRPr lang="vi-VN"/>
          </a:p>
        </p:txBody>
      </p:sp>
      <p:sp>
        <p:nvSpPr>
          <p:cNvPr id="5" name="Footer Placeholder 4">
            <a:extLst>
              <a:ext uri="{FF2B5EF4-FFF2-40B4-BE49-F238E27FC236}">
                <a16:creationId xmlns:a16="http://schemas.microsoft.com/office/drawing/2014/main" id="{17BC0D98-CC08-E7A5-BEFC-71EDCB0E17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03AB76-7E1D-056F-99F8-5578E6FADB8F}"/>
              </a:ext>
            </a:extLst>
          </p:cNvPr>
          <p:cNvSpPr>
            <a:spLocks noGrp="1"/>
          </p:cNvSpPr>
          <p:nvPr>
            <p:ph type="sldNum" sz="quarter" idx="12"/>
          </p:nvPr>
        </p:nvSpPr>
        <p:spPr/>
        <p:txBody>
          <a:bodyPr/>
          <a:lstStyle/>
          <a:p>
            <a:fld id="{219C3E82-2126-FB48-B34D-AA1E5E65B0C0}" type="slidenum">
              <a:rPr lang="vi-VN" smtClean="0"/>
              <a:t>‹#›</a:t>
            </a:fld>
            <a:endParaRPr lang="vi-VN"/>
          </a:p>
        </p:txBody>
      </p:sp>
    </p:spTree>
    <p:extLst>
      <p:ext uri="{BB962C8B-B14F-4D97-AF65-F5344CB8AC3E}">
        <p14:creationId xmlns:p14="http://schemas.microsoft.com/office/powerpoint/2010/main" val="3766433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C6A236-9986-DCB6-3108-04568423CF5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1900953-3A8A-708A-70D7-DF12622860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2C1FCFD-E45C-493C-4082-03EF9FEB7D7F}"/>
              </a:ext>
            </a:extLst>
          </p:cNvPr>
          <p:cNvSpPr>
            <a:spLocks noGrp="1"/>
          </p:cNvSpPr>
          <p:nvPr>
            <p:ph type="dt" sz="half" idx="10"/>
          </p:nvPr>
        </p:nvSpPr>
        <p:spPr/>
        <p:txBody>
          <a:bodyPr/>
          <a:lstStyle/>
          <a:p>
            <a:fld id="{4871DE0B-85B0-C94B-A82E-519F564F2FA3}" type="datetimeFigureOut">
              <a:rPr lang="vi-VN" smtClean="0"/>
              <a:t>7/12/25</a:t>
            </a:fld>
            <a:endParaRPr lang="vi-VN"/>
          </a:p>
        </p:txBody>
      </p:sp>
      <p:sp>
        <p:nvSpPr>
          <p:cNvPr id="5" name="Footer Placeholder 4">
            <a:extLst>
              <a:ext uri="{FF2B5EF4-FFF2-40B4-BE49-F238E27FC236}">
                <a16:creationId xmlns:a16="http://schemas.microsoft.com/office/drawing/2014/main" id="{F39C9110-ED2F-067D-2FAB-ECCA131E8CA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255C565-A63B-5D37-6077-476FDFF80023}"/>
              </a:ext>
            </a:extLst>
          </p:cNvPr>
          <p:cNvSpPr>
            <a:spLocks noGrp="1"/>
          </p:cNvSpPr>
          <p:nvPr>
            <p:ph type="sldNum" sz="quarter" idx="12"/>
          </p:nvPr>
        </p:nvSpPr>
        <p:spPr/>
        <p:txBody>
          <a:bodyPr/>
          <a:lstStyle/>
          <a:p>
            <a:fld id="{219C3E82-2126-FB48-B34D-AA1E5E65B0C0}" type="slidenum">
              <a:rPr lang="vi-VN" smtClean="0"/>
              <a:t>‹#›</a:t>
            </a:fld>
            <a:endParaRPr lang="vi-VN"/>
          </a:p>
        </p:txBody>
      </p:sp>
    </p:spTree>
    <p:extLst>
      <p:ext uri="{BB962C8B-B14F-4D97-AF65-F5344CB8AC3E}">
        <p14:creationId xmlns:p14="http://schemas.microsoft.com/office/powerpoint/2010/main" val="1611460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0F334-541A-B9A6-5B28-538852C8DDE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62693B2-63E5-F25C-1C6D-E7F6362045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96059BE-3102-E492-AF80-AC007CE3DF5C}"/>
              </a:ext>
            </a:extLst>
          </p:cNvPr>
          <p:cNvSpPr>
            <a:spLocks noGrp="1"/>
          </p:cNvSpPr>
          <p:nvPr>
            <p:ph type="dt" sz="half" idx="10"/>
          </p:nvPr>
        </p:nvSpPr>
        <p:spPr/>
        <p:txBody>
          <a:bodyPr/>
          <a:lstStyle/>
          <a:p>
            <a:fld id="{4871DE0B-85B0-C94B-A82E-519F564F2FA3}" type="datetimeFigureOut">
              <a:rPr lang="vi-VN" smtClean="0"/>
              <a:t>7/12/25</a:t>
            </a:fld>
            <a:endParaRPr lang="vi-VN"/>
          </a:p>
        </p:txBody>
      </p:sp>
      <p:sp>
        <p:nvSpPr>
          <p:cNvPr id="5" name="Footer Placeholder 4">
            <a:extLst>
              <a:ext uri="{FF2B5EF4-FFF2-40B4-BE49-F238E27FC236}">
                <a16:creationId xmlns:a16="http://schemas.microsoft.com/office/drawing/2014/main" id="{876ED93E-4C93-A918-4697-13AF678B74C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842094D-E0D2-D0A9-2110-0A897208388A}"/>
              </a:ext>
            </a:extLst>
          </p:cNvPr>
          <p:cNvSpPr>
            <a:spLocks noGrp="1"/>
          </p:cNvSpPr>
          <p:nvPr>
            <p:ph type="sldNum" sz="quarter" idx="12"/>
          </p:nvPr>
        </p:nvSpPr>
        <p:spPr/>
        <p:txBody>
          <a:bodyPr/>
          <a:lstStyle/>
          <a:p>
            <a:fld id="{219C3E82-2126-FB48-B34D-AA1E5E65B0C0}" type="slidenum">
              <a:rPr lang="vi-VN" smtClean="0"/>
              <a:t>‹#›</a:t>
            </a:fld>
            <a:endParaRPr lang="vi-VN"/>
          </a:p>
        </p:txBody>
      </p:sp>
    </p:spTree>
    <p:extLst>
      <p:ext uri="{BB962C8B-B14F-4D97-AF65-F5344CB8AC3E}">
        <p14:creationId xmlns:p14="http://schemas.microsoft.com/office/powerpoint/2010/main" val="427237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02B51-BE10-2F15-0D55-2199C71814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4E3FA84-5B94-C529-D1A0-C8010C7C02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A9FA5C-6158-8AAC-2C6A-2F1AEAD7A7BF}"/>
              </a:ext>
            </a:extLst>
          </p:cNvPr>
          <p:cNvSpPr>
            <a:spLocks noGrp="1"/>
          </p:cNvSpPr>
          <p:nvPr>
            <p:ph type="dt" sz="half" idx="10"/>
          </p:nvPr>
        </p:nvSpPr>
        <p:spPr/>
        <p:txBody>
          <a:bodyPr/>
          <a:lstStyle/>
          <a:p>
            <a:fld id="{4871DE0B-85B0-C94B-A82E-519F564F2FA3}" type="datetimeFigureOut">
              <a:rPr lang="vi-VN" smtClean="0"/>
              <a:t>7/12/25</a:t>
            </a:fld>
            <a:endParaRPr lang="vi-VN"/>
          </a:p>
        </p:txBody>
      </p:sp>
      <p:sp>
        <p:nvSpPr>
          <p:cNvPr id="5" name="Footer Placeholder 4">
            <a:extLst>
              <a:ext uri="{FF2B5EF4-FFF2-40B4-BE49-F238E27FC236}">
                <a16:creationId xmlns:a16="http://schemas.microsoft.com/office/drawing/2014/main" id="{EC9CD45C-CB35-A248-C187-89F0AB1B807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66314AC-EC88-D3FE-D7C5-D32FBD5380BB}"/>
              </a:ext>
            </a:extLst>
          </p:cNvPr>
          <p:cNvSpPr>
            <a:spLocks noGrp="1"/>
          </p:cNvSpPr>
          <p:nvPr>
            <p:ph type="sldNum" sz="quarter" idx="12"/>
          </p:nvPr>
        </p:nvSpPr>
        <p:spPr/>
        <p:txBody>
          <a:bodyPr/>
          <a:lstStyle/>
          <a:p>
            <a:fld id="{219C3E82-2126-FB48-B34D-AA1E5E65B0C0}" type="slidenum">
              <a:rPr lang="vi-VN" smtClean="0"/>
              <a:t>‹#›</a:t>
            </a:fld>
            <a:endParaRPr lang="vi-VN"/>
          </a:p>
        </p:txBody>
      </p:sp>
    </p:spTree>
    <p:extLst>
      <p:ext uri="{BB962C8B-B14F-4D97-AF65-F5344CB8AC3E}">
        <p14:creationId xmlns:p14="http://schemas.microsoft.com/office/powerpoint/2010/main" val="2625780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FD49C-AC19-455C-A294-770B77AF828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7B7D060-7E96-91AD-57FC-1CE59EE157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2CFE491-7111-2DD7-7622-951ACF9993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36C121A-E354-9710-762D-5BF8D168C121}"/>
              </a:ext>
            </a:extLst>
          </p:cNvPr>
          <p:cNvSpPr>
            <a:spLocks noGrp="1"/>
          </p:cNvSpPr>
          <p:nvPr>
            <p:ph type="dt" sz="half" idx="10"/>
          </p:nvPr>
        </p:nvSpPr>
        <p:spPr/>
        <p:txBody>
          <a:bodyPr/>
          <a:lstStyle/>
          <a:p>
            <a:fld id="{4871DE0B-85B0-C94B-A82E-519F564F2FA3}" type="datetimeFigureOut">
              <a:rPr lang="vi-VN" smtClean="0"/>
              <a:t>7/12/25</a:t>
            </a:fld>
            <a:endParaRPr lang="vi-VN"/>
          </a:p>
        </p:txBody>
      </p:sp>
      <p:sp>
        <p:nvSpPr>
          <p:cNvPr id="6" name="Footer Placeholder 5">
            <a:extLst>
              <a:ext uri="{FF2B5EF4-FFF2-40B4-BE49-F238E27FC236}">
                <a16:creationId xmlns:a16="http://schemas.microsoft.com/office/drawing/2014/main" id="{E1759379-7631-1965-DC94-639BFEBA24F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5CEC617-8302-2AEE-5458-44B13CEFD747}"/>
              </a:ext>
            </a:extLst>
          </p:cNvPr>
          <p:cNvSpPr>
            <a:spLocks noGrp="1"/>
          </p:cNvSpPr>
          <p:nvPr>
            <p:ph type="sldNum" sz="quarter" idx="12"/>
          </p:nvPr>
        </p:nvSpPr>
        <p:spPr/>
        <p:txBody>
          <a:bodyPr/>
          <a:lstStyle/>
          <a:p>
            <a:fld id="{219C3E82-2126-FB48-B34D-AA1E5E65B0C0}" type="slidenum">
              <a:rPr lang="vi-VN" smtClean="0"/>
              <a:t>‹#›</a:t>
            </a:fld>
            <a:endParaRPr lang="vi-VN"/>
          </a:p>
        </p:txBody>
      </p:sp>
    </p:spTree>
    <p:extLst>
      <p:ext uri="{BB962C8B-B14F-4D97-AF65-F5344CB8AC3E}">
        <p14:creationId xmlns:p14="http://schemas.microsoft.com/office/powerpoint/2010/main" val="506045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8D84C-2CB8-18BF-A842-9F2690BEBB13}"/>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DF336E0-E395-4406-5F4B-232FFFEC47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E3435F-24E7-B7A0-167D-D792A3304D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EA3AA6E-62B5-B764-6DD0-259E5D0AD3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36903E-D295-71E7-CAE4-2B648FA5B5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627FF32-23C8-F7AE-02D2-17C22660B2B6}"/>
              </a:ext>
            </a:extLst>
          </p:cNvPr>
          <p:cNvSpPr>
            <a:spLocks noGrp="1"/>
          </p:cNvSpPr>
          <p:nvPr>
            <p:ph type="dt" sz="half" idx="10"/>
          </p:nvPr>
        </p:nvSpPr>
        <p:spPr/>
        <p:txBody>
          <a:bodyPr/>
          <a:lstStyle/>
          <a:p>
            <a:fld id="{4871DE0B-85B0-C94B-A82E-519F564F2FA3}" type="datetimeFigureOut">
              <a:rPr lang="vi-VN" smtClean="0"/>
              <a:t>7/12/25</a:t>
            </a:fld>
            <a:endParaRPr lang="vi-VN"/>
          </a:p>
        </p:txBody>
      </p:sp>
      <p:sp>
        <p:nvSpPr>
          <p:cNvPr id="8" name="Footer Placeholder 7">
            <a:extLst>
              <a:ext uri="{FF2B5EF4-FFF2-40B4-BE49-F238E27FC236}">
                <a16:creationId xmlns:a16="http://schemas.microsoft.com/office/drawing/2014/main" id="{840DC708-E6D3-4CF1-5110-49E27C0D401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893BBBCE-D4CB-358D-CCA3-FD4C2B98E941}"/>
              </a:ext>
            </a:extLst>
          </p:cNvPr>
          <p:cNvSpPr>
            <a:spLocks noGrp="1"/>
          </p:cNvSpPr>
          <p:nvPr>
            <p:ph type="sldNum" sz="quarter" idx="12"/>
          </p:nvPr>
        </p:nvSpPr>
        <p:spPr/>
        <p:txBody>
          <a:bodyPr/>
          <a:lstStyle/>
          <a:p>
            <a:fld id="{219C3E82-2126-FB48-B34D-AA1E5E65B0C0}" type="slidenum">
              <a:rPr lang="vi-VN" smtClean="0"/>
              <a:t>‹#›</a:t>
            </a:fld>
            <a:endParaRPr lang="vi-VN"/>
          </a:p>
        </p:txBody>
      </p:sp>
    </p:spTree>
    <p:extLst>
      <p:ext uri="{BB962C8B-B14F-4D97-AF65-F5344CB8AC3E}">
        <p14:creationId xmlns:p14="http://schemas.microsoft.com/office/powerpoint/2010/main" val="2902362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C798A-0549-38D5-217D-844E1443049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CCB85A4-9E94-64F2-8FCE-737C84DA50BC}"/>
              </a:ext>
            </a:extLst>
          </p:cNvPr>
          <p:cNvSpPr>
            <a:spLocks noGrp="1"/>
          </p:cNvSpPr>
          <p:nvPr>
            <p:ph type="dt" sz="half" idx="10"/>
          </p:nvPr>
        </p:nvSpPr>
        <p:spPr/>
        <p:txBody>
          <a:bodyPr/>
          <a:lstStyle/>
          <a:p>
            <a:fld id="{4871DE0B-85B0-C94B-A82E-519F564F2FA3}" type="datetimeFigureOut">
              <a:rPr lang="vi-VN" smtClean="0"/>
              <a:t>7/12/25</a:t>
            </a:fld>
            <a:endParaRPr lang="vi-VN"/>
          </a:p>
        </p:txBody>
      </p:sp>
      <p:sp>
        <p:nvSpPr>
          <p:cNvPr id="4" name="Footer Placeholder 3">
            <a:extLst>
              <a:ext uri="{FF2B5EF4-FFF2-40B4-BE49-F238E27FC236}">
                <a16:creationId xmlns:a16="http://schemas.microsoft.com/office/drawing/2014/main" id="{0C292343-CFFF-395D-8AB0-A981EC31AE6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1565CED5-0639-E556-6D3F-BA4F587BF130}"/>
              </a:ext>
            </a:extLst>
          </p:cNvPr>
          <p:cNvSpPr>
            <a:spLocks noGrp="1"/>
          </p:cNvSpPr>
          <p:nvPr>
            <p:ph type="sldNum" sz="quarter" idx="12"/>
          </p:nvPr>
        </p:nvSpPr>
        <p:spPr/>
        <p:txBody>
          <a:bodyPr/>
          <a:lstStyle/>
          <a:p>
            <a:fld id="{219C3E82-2126-FB48-B34D-AA1E5E65B0C0}" type="slidenum">
              <a:rPr lang="vi-VN" smtClean="0"/>
              <a:t>‹#›</a:t>
            </a:fld>
            <a:endParaRPr lang="vi-VN"/>
          </a:p>
        </p:txBody>
      </p:sp>
    </p:spTree>
    <p:extLst>
      <p:ext uri="{BB962C8B-B14F-4D97-AF65-F5344CB8AC3E}">
        <p14:creationId xmlns:p14="http://schemas.microsoft.com/office/powerpoint/2010/main" val="2005766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F34495-FBBD-6EB7-C777-ABC2B6E4602F}"/>
              </a:ext>
            </a:extLst>
          </p:cNvPr>
          <p:cNvSpPr>
            <a:spLocks noGrp="1"/>
          </p:cNvSpPr>
          <p:nvPr>
            <p:ph type="dt" sz="half" idx="10"/>
          </p:nvPr>
        </p:nvSpPr>
        <p:spPr/>
        <p:txBody>
          <a:bodyPr/>
          <a:lstStyle/>
          <a:p>
            <a:fld id="{4871DE0B-85B0-C94B-A82E-519F564F2FA3}" type="datetimeFigureOut">
              <a:rPr lang="vi-VN" smtClean="0"/>
              <a:t>6/12/25</a:t>
            </a:fld>
            <a:endParaRPr lang="vi-VN"/>
          </a:p>
        </p:txBody>
      </p:sp>
      <p:sp>
        <p:nvSpPr>
          <p:cNvPr id="3" name="Footer Placeholder 2">
            <a:extLst>
              <a:ext uri="{FF2B5EF4-FFF2-40B4-BE49-F238E27FC236}">
                <a16:creationId xmlns:a16="http://schemas.microsoft.com/office/drawing/2014/main" id="{BB5E559C-05CF-4321-9373-EF93E5F20077}"/>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2A85976-EBC9-80B0-D9AE-CAE8B2ADBE21}"/>
              </a:ext>
            </a:extLst>
          </p:cNvPr>
          <p:cNvSpPr>
            <a:spLocks noGrp="1"/>
          </p:cNvSpPr>
          <p:nvPr>
            <p:ph type="sldNum" sz="quarter" idx="12"/>
          </p:nvPr>
        </p:nvSpPr>
        <p:spPr/>
        <p:txBody>
          <a:bodyPr/>
          <a:lstStyle/>
          <a:p>
            <a:fld id="{219C3E82-2126-FB48-B34D-AA1E5E65B0C0}" type="slidenum">
              <a:rPr lang="vi-VN" smtClean="0"/>
              <a:t>‹#›</a:t>
            </a:fld>
            <a:endParaRPr lang="vi-VN"/>
          </a:p>
        </p:txBody>
      </p:sp>
    </p:spTree>
    <p:extLst>
      <p:ext uri="{BB962C8B-B14F-4D97-AF65-F5344CB8AC3E}">
        <p14:creationId xmlns:p14="http://schemas.microsoft.com/office/powerpoint/2010/main" val="1730198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C4AE9-A77A-4E75-B16F-2272FC5BCA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AA47CA31-B70B-7482-1030-501527DF96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DB4DF37-115B-44A8-5A50-85C76C0C86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F089CD-F8BF-44D4-A287-187DB79119D0}"/>
              </a:ext>
            </a:extLst>
          </p:cNvPr>
          <p:cNvSpPr>
            <a:spLocks noGrp="1"/>
          </p:cNvSpPr>
          <p:nvPr>
            <p:ph type="dt" sz="half" idx="10"/>
          </p:nvPr>
        </p:nvSpPr>
        <p:spPr/>
        <p:txBody>
          <a:bodyPr/>
          <a:lstStyle/>
          <a:p>
            <a:fld id="{4871DE0B-85B0-C94B-A82E-519F564F2FA3}" type="datetimeFigureOut">
              <a:rPr lang="vi-VN" smtClean="0"/>
              <a:t>7/12/25</a:t>
            </a:fld>
            <a:endParaRPr lang="vi-VN"/>
          </a:p>
        </p:txBody>
      </p:sp>
      <p:sp>
        <p:nvSpPr>
          <p:cNvPr id="6" name="Footer Placeholder 5">
            <a:extLst>
              <a:ext uri="{FF2B5EF4-FFF2-40B4-BE49-F238E27FC236}">
                <a16:creationId xmlns:a16="http://schemas.microsoft.com/office/drawing/2014/main" id="{051DE5D2-1DD7-2191-5E84-71DE062468A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C603DDE-5BFA-2C4C-1703-2663C0FA3226}"/>
              </a:ext>
            </a:extLst>
          </p:cNvPr>
          <p:cNvSpPr>
            <a:spLocks noGrp="1"/>
          </p:cNvSpPr>
          <p:nvPr>
            <p:ph type="sldNum" sz="quarter" idx="12"/>
          </p:nvPr>
        </p:nvSpPr>
        <p:spPr/>
        <p:txBody>
          <a:bodyPr/>
          <a:lstStyle/>
          <a:p>
            <a:fld id="{219C3E82-2126-FB48-B34D-AA1E5E65B0C0}" type="slidenum">
              <a:rPr lang="vi-VN" smtClean="0"/>
              <a:t>‹#›</a:t>
            </a:fld>
            <a:endParaRPr lang="vi-VN"/>
          </a:p>
        </p:txBody>
      </p:sp>
    </p:spTree>
    <p:extLst>
      <p:ext uri="{BB962C8B-B14F-4D97-AF65-F5344CB8AC3E}">
        <p14:creationId xmlns:p14="http://schemas.microsoft.com/office/powerpoint/2010/main" val="2253861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F13F9-9CB5-4FCB-777E-B2ACC993BF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419D851-E4BB-05D0-1408-A9CE57C9BD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D334128-1E2E-C288-694C-C65CB2F630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0260D0-E8D6-CCD5-C9D3-055779A06D0C}"/>
              </a:ext>
            </a:extLst>
          </p:cNvPr>
          <p:cNvSpPr>
            <a:spLocks noGrp="1"/>
          </p:cNvSpPr>
          <p:nvPr>
            <p:ph type="dt" sz="half" idx="10"/>
          </p:nvPr>
        </p:nvSpPr>
        <p:spPr/>
        <p:txBody>
          <a:bodyPr/>
          <a:lstStyle/>
          <a:p>
            <a:fld id="{4871DE0B-85B0-C94B-A82E-519F564F2FA3}" type="datetimeFigureOut">
              <a:rPr lang="vi-VN" smtClean="0"/>
              <a:t>7/12/25</a:t>
            </a:fld>
            <a:endParaRPr lang="vi-VN"/>
          </a:p>
        </p:txBody>
      </p:sp>
      <p:sp>
        <p:nvSpPr>
          <p:cNvPr id="6" name="Footer Placeholder 5">
            <a:extLst>
              <a:ext uri="{FF2B5EF4-FFF2-40B4-BE49-F238E27FC236}">
                <a16:creationId xmlns:a16="http://schemas.microsoft.com/office/drawing/2014/main" id="{672B5376-51F5-F279-4C0C-FBC0A803914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E9EE04D-1789-63F4-F43E-B076ACBB0B20}"/>
              </a:ext>
            </a:extLst>
          </p:cNvPr>
          <p:cNvSpPr>
            <a:spLocks noGrp="1"/>
          </p:cNvSpPr>
          <p:nvPr>
            <p:ph type="sldNum" sz="quarter" idx="12"/>
          </p:nvPr>
        </p:nvSpPr>
        <p:spPr/>
        <p:txBody>
          <a:bodyPr/>
          <a:lstStyle/>
          <a:p>
            <a:fld id="{219C3E82-2126-FB48-B34D-AA1E5E65B0C0}" type="slidenum">
              <a:rPr lang="vi-VN" smtClean="0"/>
              <a:t>‹#›</a:t>
            </a:fld>
            <a:endParaRPr lang="vi-VN"/>
          </a:p>
        </p:txBody>
      </p:sp>
    </p:spTree>
    <p:extLst>
      <p:ext uri="{BB962C8B-B14F-4D97-AF65-F5344CB8AC3E}">
        <p14:creationId xmlns:p14="http://schemas.microsoft.com/office/powerpoint/2010/main" val="2177482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A955A-6BEF-35A4-D056-05E3067E9C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FB988BD-C449-EEB9-9F6D-A029DD9555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B6EFFC-F867-5E1E-3BB9-868818EE01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71DE0B-85B0-C94B-A82E-519F564F2FA3}" type="datetimeFigureOut">
              <a:rPr lang="vi-VN" smtClean="0"/>
              <a:t>6/12/25</a:t>
            </a:fld>
            <a:endParaRPr lang="vi-VN"/>
          </a:p>
        </p:txBody>
      </p:sp>
      <p:sp>
        <p:nvSpPr>
          <p:cNvPr id="5" name="Footer Placeholder 4">
            <a:extLst>
              <a:ext uri="{FF2B5EF4-FFF2-40B4-BE49-F238E27FC236}">
                <a16:creationId xmlns:a16="http://schemas.microsoft.com/office/drawing/2014/main" id="{5AFEEDA9-3ED3-E7D7-9063-DAB4C593A8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06765263-93D6-3BD3-423E-1E7B8AE277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9C3E82-2126-FB48-B34D-AA1E5E65B0C0}" type="slidenum">
              <a:rPr lang="vi-VN" smtClean="0"/>
              <a:t>‹#›</a:t>
            </a:fld>
            <a:endParaRPr lang="vi-VN"/>
          </a:p>
        </p:txBody>
      </p:sp>
    </p:spTree>
    <p:extLst>
      <p:ext uri="{BB962C8B-B14F-4D97-AF65-F5344CB8AC3E}">
        <p14:creationId xmlns:p14="http://schemas.microsoft.com/office/powerpoint/2010/main" val="3970134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5.JP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7.JPG"/><Relationship Id="rId11" Type="http://schemas.openxmlformats.org/officeDocument/2006/relationships/image" Target="../media/image22.png"/><Relationship Id="rId5" Type="http://schemas.openxmlformats.org/officeDocument/2006/relationships/image" Target="../media/image8.JPG"/><Relationship Id="rId10" Type="http://schemas.openxmlformats.org/officeDocument/2006/relationships/image" Target="../media/image21.svg"/><Relationship Id="rId4" Type="http://schemas.openxmlformats.org/officeDocument/2006/relationships/image" Target="../media/image16.JPG"/><Relationship Id="rId9"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G"/><Relationship Id="rId7" Type="http://schemas.openxmlformats.org/officeDocument/2006/relationships/image" Target="../media/image19.sv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JPG"/><Relationship Id="rId10" Type="http://schemas.openxmlformats.org/officeDocument/2006/relationships/image" Target="../media/image22.png"/><Relationship Id="rId4" Type="http://schemas.openxmlformats.org/officeDocument/2006/relationships/image" Target="../media/image8.JPG"/><Relationship Id="rId9" Type="http://schemas.openxmlformats.org/officeDocument/2006/relationships/image" Target="../media/image21.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2.JP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30.sv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1F5B5-C11F-A42F-FB8F-910A3009D068}"/>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A904BAA8-EC34-CF1C-6B3B-ABC1C979E145}"/>
              </a:ext>
            </a:extLst>
          </p:cNvPr>
          <p:cNvPicPr>
            <a:picLocks noChangeAspect="1"/>
          </p:cNvPicPr>
          <p:nvPr/>
        </p:nvPicPr>
        <p:blipFill>
          <a:blip r:embed="rId2"/>
          <a:stretch>
            <a:fillRect/>
          </a:stretch>
        </p:blipFill>
        <p:spPr>
          <a:xfrm>
            <a:off x="12378675" y="-6344433"/>
            <a:ext cx="6060303" cy="8335122"/>
          </a:xfrm>
          <a:prstGeom prst="rect">
            <a:avLst/>
          </a:prstGeom>
        </p:spPr>
      </p:pic>
      <p:sp>
        <p:nvSpPr>
          <p:cNvPr id="23" name="Terminator 22">
            <a:extLst>
              <a:ext uri="{FF2B5EF4-FFF2-40B4-BE49-F238E27FC236}">
                <a16:creationId xmlns:a16="http://schemas.microsoft.com/office/drawing/2014/main" id="{F64D5156-0AF3-6FE8-7E50-7DEED9F5F694}"/>
              </a:ext>
            </a:extLst>
          </p:cNvPr>
          <p:cNvSpPr/>
          <p:nvPr/>
        </p:nvSpPr>
        <p:spPr>
          <a:xfrm rot="19436111">
            <a:off x="-2090105" y="9341147"/>
            <a:ext cx="5200542" cy="667657"/>
          </a:xfrm>
          <a:prstGeom prst="flowChartTerminator">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Terminator 23">
            <a:extLst>
              <a:ext uri="{FF2B5EF4-FFF2-40B4-BE49-F238E27FC236}">
                <a16:creationId xmlns:a16="http://schemas.microsoft.com/office/drawing/2014/main" id="{DDE5B012-A290-5CA5-1DF1-82CEF6581FC9}"/>
              </a:ext>
            </a:extLst>
          </p:cNvPr>
          <p:cNvSpPr/>
          <p:nvPr/>
        </p:nvSpPr>
        <p:spPr>
          <a:xfrm rot="19436111">
            <a:off x="-4193979" y="11696788"/>
            <a:ext cx="5200542" cy="667657"/>
          </a:xfrm>
          <a:prstGeom prst="flowChartTerminator">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Terminator 27">
            <a:extLst>
              <a:ext uri="{FF2B5EF4-FFF2-40B4-BE49-F238E27FC236}">
                <a16:creationId xmlns:a16="http://schemas.microsoft.com/office/drawing/2014/main" id="{CE4232EB-2D6D-BDE1-EA6E-8CDD7D6DAAE3}"/>
              </a:ext>
            </a:extLst>
          </p:cNvPr>
          <p:cNvSpPr/>
          <p:nvPr/>
        </p:nvSpPr>
        <p:spPr>
          <a:xfrm rot="19436111">
            <a:off x="-5557631" y="13616794"/>
            <a:ext cx="5200542" cy="667657"/>
          </a:xfrm>
          <a:prstGeom prst="flowChartTerminator">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Terminator 28">
            <a:extLst>
              <a:ext uri="{FF2B5EF4-FFF2-40B4-BE49-F238E27FC236}">
                <a16:creationId xmlns:a16="http://schemas.microsoft.com/office/drawing/2014/main" id="{26F60803-83E3-0080-6AAB-967ABF36AA74}"/>
              </a:ext>
            </a:extLst>
          </p:cNvPr>
          <p:cNvSpPr/>
          <p:nvPr/>
        </p:nvSpPr>
        <p:spPr>
          <a:xfrm rot="19436111">
            <a:off x="-5875228" y="15052319"/>
            <a:ext cx="5200542" cy="667657"/>
          </a:xfrm>
          <a:prstGeom prst="flowChartTermina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Terminator 29">
            <a:extLst>
              <a:ext uri="{FF2B5EF4-FFF2-40B4-BE49-F238E27FC236}">
                <a16:creationId xmlns:a16="http://schemas.microsoft.com/office/drawing/2014/main" id="{05442BA1-68CD-1BB0-3DF3-9180564EF301}"/>
              </a:ext>
            </a:extLst>
          </p:cNvPr>
          <p:cNvSpPr/>
          <p:nvPr/>
        </p:nvSpPr>
        <p:spPr>
          <a:xfrm rot="19436111">
            <a:off x="-5875229" y="11084737"/>
            <a:ext cx="5200542" cy="667657"/>
          </a:xfrm>
          <a:prstGeom prst="flowChartTerminator">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Terminator 30">
            <a:extLst>
              <a:ext uri="{FF2B5EF4-FFF2-40B4-BE49-F238E27FC236}">
                <a16:creationId xmlns:a16="http://schemas.microsoft.com/office/drawing/2014/main" id="{BD5733C7-DAE2-E988-B945-ADA86DEEDD22}"/>
              </a:ext>
            </a:extLst>
          </p:cNvPr>
          <p:cNvSpPr/>
          <p:nvPr/>
        </p:nvSpPr>
        <p:spPr>
          <a:xfrm rot="19436111">
            <a:off x="-8332485" y="11759123"/>
            <a:ext cx="5200542" cy="667657"/>
          </a:xfrm>
          <a:prstGeom prst="flowChartTerminator">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TextBox 34">
            <a:extLst>
              <a:ext uri="{FF2B5EF4-FFF2-40B4-BE49-F238E27FC236}">
                <a16:creationId xmlns:a16="http://schemas.microsoft.com/office/drawing/2014/main" id="{B6B383D5-F062-3152-4237-9A73C4AE9CF7}"/>
              </a:ext>
            </a:extLst>
          </p:cNvPr>
          <p:cNvSpPr txBox="1"/>
          <p:nvPr/>
        </p:nvSpPr>
        <p:spPr>
          <a:xfrm>
            <a:off x="182239" y="-2638537"/>
            <a:ext cx="3916457" cy="923330"/>
          </a:xfrm>
          <a:prstGeom prst="rect">
            <a:avLst/>
          </a:prstGeom>
          <a:noFill/>
        </p:spPr>
        <p:txBody>
          <a:bodyPr wrap="none" rtlCol="0">
            <a:spAutoFit/>
          </a:bodyPr>
          <a:lstStyle/>
          <a:p>
            <a:r>
              <a:rPr lang="vi-VN" sz="5400" b="1" dirty="0">
                <a:solidFill>
                  <a:schemeClr val="accent1">
                    <a:lumMod val="50000"/>
                  </a:schemeClr>
                </a:solidFill>
              </a:rPr>
              <a:t>Chuyên đề </a:t>
            </a:r>
          </a:p>
        </p:txBody>
      </p:sp>
      <p:sp>
        <p:nvSpPr>
          <p:cNvPr id="36" name="TextBox 35">
            <a:extLst>
              <a:ext uri="{FF2B5EF4-FFF2-40B4-BE49-F238E27FC236}">
                <a16:creationId xmlns:a16="http://schemas.microsoft.com/office/drawing/2014/main" id="{CF4855EA-316E-580F-3F8D-85C0AD3F47FB}"/>
              </a:ext>
            </a:extLst>
          </p:cNvPr>
          <p:cNvSpPr txBox="1"/>
          <p:nvPr/>
        </p:nvSpPr>
        <p:spPr>
          <a:xfrm>
            <a:off x="2411375" y="-1608565"/>
            <a:ext cx="3801041" cy="923330"/>
          </a:xfrm>
          <a:prstGeom prst="rect">
            <a:avLst/>
          </a:prstGeom>
          <a:noFill/>
        </p:spPr>
        <p:txBody>
          <a:bodyPr wrap="none" rtlCol="0">
            <a:spAutoFit/>
          </a:bodyPr>
          <a:lstStyle/>
          <a:p>
            <a:r>
              <a:rPr lang="vi-VN" sz="5400" b="1" dirty="0">
                <a:solidFill>
                  <a:schemeClr val="accent1">
                    <a:lumMod val="50000"/>
                  </a:schemeClr>
                </a:solidFill>
              </a:rPr>
              <a:t>VẬT LÝ 12 </a:t>
            </a:r>
          </a:p>
        </p:txBody>
      </p:sp>
      <p:sp>
        <p:nvSpPr>
          <p:cNvPr id="37" name="TextBox 36">
            <a:extLst>
              <a:ext uri="{FF2B5EF4-FFF2-40B4-BE49-F238E27FC236}">
                <a16:creationId xmlns:a16="http://schemas.microsoft.com/office/drawing/2014/main" id="{93DA9EBD-D291-EACB-0201-42D0B9558773}"/>
              </a:ext>
            </a:extLst>
          </p:cNvPr>
          <p:cNvSpPr txBox="1"/>
          <p:nvPr/>
        </p:nvSpPr>
        <p:spPr>
          <a:xfrm>
            <a:off x="-6577636" y="2736502"/>
            <a:ext cx="5878532" cy="1384995"/>
          </a:xfrm>
          <a:prstGeom prst="rect">
            <a:avLst/>
          </a:prstGeom>
          <a:noFill/>
        </p:spPr>
        <p:txBody>
          <a:bodyPr wrap="none" rtlCol="0">
            <a:spAutoFit/>
          </a:bodyPr>
          <a:lstStyle/>
          <a:p>
            <a:pPr algn="ctr"/>
            <a:r>
              <a:rPr lang="vi-VN" sz="4200" b="1" dirty="0">
                <a:solidFill>
                  <a:schemeClr val="accent1">
                    <a:lumMod val="50000"/>
                  </a:schemeClr>
                </a:solidFill>
                <a:ea typeface="PingFang HK" panose="020B0600000000000000" pitchFamily="34" charset="-120"/>
              </a:rPr>
              <a:t>TIA X </a:t>
            </a:r>
          </a:p>
          <a:p>
            <a:pPr algn="ctr"/>
            <a:r>
              <a:rPr lang="vi-VN" sz="4200" b="1" dirty="0">
                <a:solidFill>
                  <a:schemeClr val="accent1">
                    <a:lumMod val="50000"/>
                  </a:schemeClr>
                </a:solidFill>
                <a:ea typeface="PingFang HK" panose="020B0600000000000000" pitchFamily="34" charset="-120"/>
              </a:rPr>
              <a:t>TẠO ẢNH BẰNG TIA X</a:t>
            </a:r>
          </a:p>
        </p:txBody>
      </p:sp>
      <p:cxnSp>
        <p:nvCxnSpPr>
          <p:cNvPr id="39" name="Straight Connector 38">
            <a:extLst>
              <a:ext uri="{FF2B5EF4-FFF2-40B4-BE49-F238E27FC236}">
                <a16:creationId xmlns:a16="http://schemas.microsoft.com/office/drawing/2014/main" id="{33FF3FD5-FE14-D1DA-C127-CFA372988CEC}"/>
              </a:ext>
            </a:extLst>
          </p:cNvPr>
          <p:cNvCxnSpPr>
            <a:cxnSpLocks/>
          </p:cNvCxnSpPr>
          <p:nvPr/>
        </p:nvCxnSpPr>
        <p:spPr>
          <a:xfrm>
            <a:off x="860295" y="-611944"/>
            <a:ext cx="4833257" cy="20451"/>
          </a:xfrm>
          <a:prstGeom prst="line">
            <a:avLst/>
          </a:prstGeom>
          <a:ln>
            <a:solidFill>
              <a:srgbClr val="123E87"/>
            </a:solidFill>
          </a:ln>
        </p:spPr>
        <p:style>
          <a:lnRef idx="3">
            <a:schemeClr val="dk1"/>
          </a:lnRef>
          <a:fillRef idx="0">
            <a:schemeClr val="dk1"/>
          </a:fillRef>
          <a:effectRef idx="2">
            <a:schemeClr val="dk1"/>
          </a:effectRef>
          <a:fontRef idx="minor">
            <a:schemeClr val="tx1"/>
          </a:fontRef>
        </p:style>
      </p:cxnSp>
      <p:sp>
        <p:nvSpPr>
          <p:cNvPr id="42" name="Rectangle 41">
            <a:extLst>
              <a:ext uri="{FF2B5EF4-FFF2-40B4-BE49-F238E27FC236}">
                <a16:creationId xmlns:a16="http://schemas.microsoft.com/office/drawing/2014/main" id="{D0EEAA02-9231-76F5-DF50-398366A9785A}"/>
              </a:ext>
            </a:extLst>
          </p:cNvPr>
          <p:cNvSpPr/>
          <p:nvPr/>
        </p:nvSpPr>
        <p:spPr>
          <a:xfrm>
            <a:off x="-624468" y="6735589"/>
            <a:ext cx="13003143" cy="9148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787844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BEF878-A744-D7DB-6C22-39593C12B9A3}"/>
              </a:ext>
            </a:extLst>
          </p:cNvPr>
          <p:cNvSpPr txBox="1"/>
          <p:nvPr/>
        </p:nvSpPr>
        <p:spPr>
          <a:xfrm>
            <a:off x="990600" y="239047"/>
            <a:ext cx="3692036" cy="584775"/>
          </a:xfrm>
          <a:prstGeom prst="rect">
            <a:avLst/>
          </a:prstGeom>
          <a:noFill/>
        </p:spPr>
        <p:txBody>
          <a:bodyPr wrap="none" rtlCol="0">
            <a:spAutoFit/>
          </a:bodyPr>
          <a:lstStyle/>
          <a:p>
            <a:r>
              <a:rPr lang="vi-VN" sz="3200" b="1" u="sng" dirty="0">
                <a:solidFill>
                  <a:schemeClr val="accent1">
                    <a:lumMod val="50000"/>
                  </a:schemeClr>
                </a:solidFill>
              </a:rPr>
              <a:t>Khái niệm về tia X</a:t>
            </a:r>
          </a:p>
        </p:txBody>
      </p:sp>
      <p:sp>
        <p:nvSpPr>
          <p:cNvPr id="3" name="Oval 2">
            <a:extLst>
              <a:ext uri="{FF2B5EF4-FFF2-40B4-BE49-F238E27FC236}">
                <a16:creationId xmlns:a16="http://schemas.microsoft.com/office/drawing/2014/main" id="{32F75069-9EBD-4AB4-DF25-A9E3018EEB57}"/>
              </a:ext>
            </a:extLst>
          </p:cNvPr>
          <p:cNvSpPr/>
          <p:nvPr/>
        </p:nvSpPr>
        <p:spPr>
          <a:xfrm>
            <a:off x="243840" y="173295"/>
            <a:ext cx="746760" cy="716280"/>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F5CC9897-1043-7795-8D92-CEE263F7AC36}"/>
              </a:ext>
            </a:extLst>
          </p:cNvPr>
          <p:cNvSpPr txBox="1"/>
          <p:nvPr/>
        </p:nvSpPr>
        <p:spPr>
          <a:xfrm>
            <a:off x="396647" y="177491"/>
            <a:ext cx="470000" cy="707886"/>
          </a:xfrm>
          <a:prstGeom prst="rect">
            <a:avLst/>
          </a:prstGeom>
          <a:noFill/>
        </p:spPr>
        <p:txBody>
          <a:bodyPr wrap="none" rtlCol="0">
            <a:spAutoFit/>
          </a:bodyPr>
          <a:lstStyle/>
          <a:p>
            <a:r>
              <a:rPr lang="vi-VN" sz="4000" b="1" dirty="0">
                <a:solidFill>
                  <a:schemeClr val="bg1"/>
                </a:solidFill>
              </a:rPr>
              <a:t>1</a:t>
            </a:r>
          </a:p>
        </p:txBody>
      </p:sp>
      <p:pic>
        <p:nvPicPr>
          <p:cNvPr id="1026" name="Picture 2" descr="Wilhelm Röntgen – Wikipedia tiếng Việt">
            <a:extLst>
              <a:ext uri="{FF2B5EF4-FFF2-40B4-BE49-F238E27FC236}">
                <a16:creationId xmlns:a16="http://schemas.microsoft.com/office/drawing/2014/main" id="{0C4A6088-C2A5-127D-E6AB-A1904818FD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9848" y="531434"/>
            <a:ext cx="4828312" cy="54197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D866326-C10D-6743-EB58-9407795FBE69}"/>
              </a:ext>
            </a:extLst>
          </p:cNvPr>
          <p:cNvSpPr txBox="1"/>
          <p:nvPr/>
        </p:nvSpPr>
        <p:spPr>
          <a:xfrm>
            <a:off x="8342904" y="5849512"/>
            <a:ext cx="2626039" cy="954107"/>
          </a:xfrm>
          <a:prstGeom prst="rect">
            <a:avLst/>
          </a:prstGeom>
          <a:noFill/>
        </p:spPr>
        <p:txBody>
          <a:bodyPr wrap="none" rtlCol="0">
            <a:spAutoFit/>
          </a:bodyPr>
          <a:lstStyle/>
          <a:p>
            <a:pPr algn="ctr"/>
            <a:r>
              <a:rPr lang="vi-VN" sz="2800" b="1" dirty="0">
                <a:solidFill>
                  <a:schemeClr val="accent1">
                    <a:lumMod val="50000"/>
                  </a:schemeClr>
                </a:solidFill>
              </a:rPr>
              <a:t>W.C Rontgen </a:t>
            </a:r>
          </a:p>
          <a:p>
            <a:pPr algn="ctr"/>
            <a:r>
              <a:rPr lang="vi-VN" sz="2800" b="1" dirty="0">
                <a:solidFill>
                  <a:schemeClr val="accent1">
                    <a:lumMod val="50000"/>
                  </a:schemeClr>
                </a:solidFill>
              </a:rPr>
              <a:t>( 1845 – 1923 )</a:t>
            </a:r>
          </a:p>
        </p:txBody>
      </p:sp>
      <p:sp>
        <p:nvSpPr>
          <p:cNvPr id="7" name="TextBox 6">
            <a:extLst>
              <a:ext uri="{FF2B5EF4-FFF2-40B4-BE49-F238E27FC236}">
                <a16:creationId xmlns:a16="http://schemas.microsoft.com/office/drawing/2014/main" id="{FB68CE56-3638-203F-0255-9BB24F244F19}"/>
              </a:ext>
            </a:extLst>
          </p:cNvPr>
          <p:cNvSpPr txBox="1"/>
          <p:nvPr/>
        </p:nvSpPr>
        <p:spPr>
          <a:xfrm>
            <a:off x="866647" y="1471611"/>
            <a:ext cx="4828312" cy="3539430"/>
          </a:xfrm>
          <a:prstGeom prst="rect">
            <a:avLst/>
          </a:prstGeom>
          <a:noFill/>
        </p:spPr>
        <p:txBody>
          <a:bodyPr wrap="square" rtlCol="0">
            <a:spAutoFit/>
          </a:bodyPr>
          <a:lstStyle/>
          <a:p>
            <a:r>
              <a:rPr lang="vi-VN" sz="3200" dirty="0">
                <a:solidFill>
                  <a:schemeClr val="accent1">
                    <a:lumMod val="50000"/>
                  </a:schemeClr>
                </a:solidFill>
                <a:latin typeface="+mj-lt"/>
              </a:rPr>
              <a:t>Năm 1895, Wilhelm Conrad Rontgen, một nhà vật lý người Đức, công bố kết quả thí nghiệm tạo ra tia X. Khi phát hiện tia này, ông gọi nó là tia X với ngụ ý là tia chưa biết.</a:t>
            </a:r>
          </a:p>
        </p:txBody>
      </p:sp>
    </p:spTree>
    <p:extLst>
      <p:ext uri="{BB962C8B-B14F-4D97-AF65-F5344CB8AC3E}">
        <p14:creationId xmlns:p14="http://schemas.microsoft.com/office/powerpoint/2010/main" val="154048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6A246-E75C-FD16-A959-F3ADA59594F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DFB872E-86F6-7E5C-3A4A-54D7A042D039}"/>
              </a:ext>
            </a:extLst>
          </p:cNvPr>
          <p:cNvSpPr txBox="1"/>
          <p:nvPr/>
        </p:nvSpPr>
        <p:spPr>
          <a:xfrm>
            <a:off x="990600" y="239047"/>
            <a:ext cx="3692036" cy="584775"/>
          </a:xfrm>
          <a:prstGeom prst="rect">
            <a:avLst/>
          </a:prstGeom>
          <a:noFill/>
        </p:spPr>
        <p:txBody>
          <a:bodyPr wrap="none" rtlCol="0">
            <a:spAutoFit/>
          </a:bodyPr>
          <a:lstStyle/>
          <a:p>
            <a:r>
              <a:rPr lang="vi-VN" sz="3200" b="1" u="sng" dirty="0">
                <a:solidFill>
                  <a:schemeClr val="accent1">
                    <a:lumMod val="50000"/>
                  </a:schemeClr>
                </a:solidFill>
              </a:rPr>
              <a:t>Khái niệm về tia X</a:t>
            </a:r>
          </a:p>
        </p:txBody>
      </p:sp>
      <p:sp>
        <p:nvSpPr>
          <p:cNvPr id="3" name="Oval 2">
            <a:extLst>
              <a:ext uri="{FF2B5EF4-FFF2-40B4-BE49-F238E27FC236}">
                <a16:creationId xmlns:a16="http://schemas.microsoft.com/office/drawing/2014/main" id="{6E7E4889-F23E-A9DC-142C-F0CE1F95E547}"/>
              </a:ext>
            </a:extLst>
          </p:cNvPr>
          <p:cNvSpPr/>
          <p:nvPr/>
        </p:nvSpPr>
        <p:spPr>
          <a:xfrm>
            <a:off x="243840" y="173295"/>
            <a:ext cx="746760" cy="716280"/>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82924C04-3CCB-02B7-222B-D4183D1FF941}"/>
              </a:ext>
            </a:extLst>
          </p:cNvPr>
          <p:cNvSpPr txBox="1"/>
          <p:nvPr/>
        </p:nvSpPr>
        <p:spPr>
          <a:xfrm>
            <a:off x="396647" y="177491"/>
            <a:ext cx="470000" cy="707886"/>
          </a:xfrm>
          <a:prstGeom prst="rect">
            <a:avLst/>
          </a:prstGeom>
          <a:noFill/>
        </p:spPr>
        <p:txBody>
          <a:bodyPr wrap="none" rtlCol="0">
            <a:spAutoFit/>
          </a:bodyPr>
          <a:lstStyle/>
          <a:p>
            <a:r>
              <a:rPr lang="vi-VN" sz="4000" b="1" dirty="0">
                <a:solidFill>
                  <a:schemeClr val="bg1"/>
                </a:solidFill>
              </a:rPr>
              <a:t>1</a:t>
            </a:r>
          </a:p>
        </p:txBody>
      </p:sp>
      <p:pic>
        <p:nvPicPr>
          <p:cNvPr id="8" name="Picture 7">
            <a:extLst>
              <a:ext uri="{FF2B5EF4-FFF2-40B4-BE49-F238E27FC236}">
                <a16:creationId xmlns:a16="http://schemas.microsoft.com/office/drawing/2014/main" id="{DA99D4AC-0445-05BB-21CA-50F27C62F2CC}"/>
              </a:ext>
            </a:extLst>
          </p:cNvPr>
          <p:cNvPicPr>
            <a:picLocks noChangeAspect="1"/>
          </p:cNvPicPr>
          <p:nvPr/>
        </p:nvPicPr>
        <p:blipFill>
          <a:blip r:embed="rId2"/>
          <a:srcRect l="10719" t="43604" r="13399" b="7625"/>
          <a:stretch>
            <a:fillRect/>
          </a:stretch>
        </p:blipFill>
        <p:spPr>
          <a:xfrm>
            <a:off x="990600" y="3169920"/>
            <a:ext cx="10671560" cy="3688080"/>
          </a:xfrm>
          <a:prstGeom prst="rect">
            <a:avLst/>
          </a:prstGeom>
        </p:spPr>
      </p:pic>
      <p:sp>
        <p:nvSpPr>
          <p:cNvPr id="9" name="TextBox 8">
            <a:extLst>
              <a:ext uri="{FF2B5EF4-FFF2-40B4-BE49-F238E27FC236}">
                <a16:creationId xmlns:a16="http://schemas.microsoft.com/office/drawing/2014/main" id="{C5606F44-B43D-6EEC-CD6E-733C9A690E1E}"/>
              </a:ext>
            </a:extLst>
          </p:cNvPr>
          <p:cNvSpPr txBox="1"/>
          <p:nvPr/>
        </p:nvSpPr>
        <p:spPr>
          <a:xfrm>
            <a:off x="631647" y="1267910"/>
            <a:ext cx="11674991" cy="584775"/>
          </a:xfrm>
          <a:prstGeom prst="rect">
            <a:avLst/>
          </a:prstGeom>
          <a:noFill/>
        </p:spPr>
        <p:txBody>
          <a:bodyPr wrap="none" rtlCol="0">
            <a:spAutoFit/>
          </a:bodyPr>
          <a:lstStyle/>
          <a:p>
            <a:r>
              <a:rPr lang="vi-VN" sz="3200" dirty="0">
                <a:solidFill>
                  <a:schemeClr val="accent1">
                    <a:lumMod val="50000"/>
                  </a:schemeClr>
                </a:solidFill>
                <a:latin typeface="+mj-lt"/>
              </a:rPr>
              <a:t>Quan sát hình 1.3, bạn hãy cho biết bước sóng của tia X là bao nhiêu?</a:t>
            </a:r>
          </a:p>
        </p:txBody>
      </p:sp>
      <p:sp>
        <p:nvSpPr>
          <p:cNvPr id="11" name="TextBox 10">
            <a:extLst>
              <a:ext uri="{FF2B5EF4-FFF2-40B4-BE49-F238E27FC236}">
                <a16:creationId xmlns:a16="http://schemas.microsoft.com/office/drawing/2014/main" id="{6390C55D-C392-1ECE-E9CF-E3CB24C5CCF8}"/>
              </a:ext>
            </a:extLst>
          </p:cNvPr>
          <p:cNvSpPr txBox="1"/>
          <p:nvPr/>
        </p:nvSpPr>
        <p:spPr>
          <a:xfrm>
            <a:off x="1223784" y="2132698"/>
            <a:ext cx="5443478" cy="584775"/>
          </a:xfrm>
          <a:prstGeom prst="rect">
            <a:avLst/>
          </a:prstGeom>
          <a:noFill/>
        </p:spPr>
        <p:txBody>
          <a:bodyPr wrap="none" rtlCol="0">
            <a:spAutoFit/>
          </a:bodyPr>
          <a:lstStyle/>
          <a:p>
            <a:r>
              <a:rPr lang="vi-VN" sz="3200" b="1" dirty="0">
                <a:solidFill>
                  <a:schemeClr val="accent1">
                    <a:lumMod val="50000"/>
                  </a:schemeClr>
                </a:solidFill>
              </a:rPr>
              <a:t>=&gt; Khoảng </a:t>
            </a:r>
            <a:r>
              <a:rPr lang="en-VN" sz="3200" b="1" noProof="1">
                <a:solidFill>
                  <a:schemeClr val="accent1">
                    <a:lumMod val="50000"/>
                  </a:schemeClr>
                </a:solidFill>
                <a:latin typeface="Times New Roman" panose="02020603050405020304" pitchFamily="18" charset="0"/>
                <a:cs typeface="Times New Roman" panose="02020603050405020304" pitchFamily="18" charset="0"/>
              </a:rPr>
              <a:t>10</a:t>
            </a:r>
            <a:r>
              <a:rPr lang="en-VN" sz="3200" b="1" baseline="30000" noProof="1">
                <a:solidFill>
                  <a:schemeClr val="accent1">
                    <a:lumMod val="50000"/>
                  </a:schemeClr>
                </a:solidFill>
                <a:latin typeface="Times New Roman" panose="02020603050405020304" pitchFamily="18" charset="0"/>
                <a:cs typeface="Times New Roman" panose="02020603050405020304" pitchFamily="18" charset="0"/>
              </a:rPr>
              <a:t>-11</a:t>
            </a:r>
            <a:r>
              <a:rPr lang="en-VN" sz="3200" b="1" noProof="1">
                <a:solidFill>
                  <a:schemeClr val="accent1">
                    <a:lumMod val="50000"/>
                  </a:schemeClr>
                </a:solidFill>
                <a:latin typeface="Times New Roman" panose="02020603050405020304" pitchFamily="18" charset="0"/>
                <a:cs typeface="Times New Roman" panose="02020603050405020304" pitchFamily="18" charset="0"/>
              </a:rPr>
              <a:t>m đến 10</a:t>
            </a:r>
            <a:r>
              <a:rPr lang="en-VN" sz="3200" b="1" baseline="30000" noProof="1">
                <a:solidFill>
                  <a:schemeClr val="accent1">
                    <a:lumMod val="50000"/>
                  </a:schemeClr>
                </a:solidFill>
                <a:latin typeface="Times New Roman" panose="02020603050405020304" pitchFamily="18" charset="0"/>
                <a:cs typeface="Times New Roman" panose="02020603050405020304" pitchFamily="18" charset="0"/>
              </a:rPr>
              <a:t>-8</a:t>
            </a:r>
            <a:r>
              <a:rPr lang="en-VN" sz="3200" b="1" noProof="1">
                <a:solidFill>
                  <a:schemeClr val="accent1">
                    <a:lumMod val="50000"/>
                  </a:schemeClr>
                </a:solidFill>
                <a:latin typeface="Times New Roman" panose="02020603050405020304" pitchFamily="18" charset="0"/>
                <a:cs typeface="Times New Roman" panose="02020603050405020304" pitchFamily="18" charset="0"/>
              </a:rPr>
              <a:t> m</a:t>
            </a:r>
            <a:endParaRPr lang="vi-VN" sz="3200" b="1" dirty="0">
              <a:solidFill>
                <a:schemeClr val="accent1">
                  <a:lumMod val="50000"/>
                </a:schemeClr>
              </a:solidFill>
            </a:endParaRPr>
          </a:p>
        </p:txBody>
      </p:sp>
    </p:spTree>
    <p:extLst>
      <p:ext uri="{BB962C8B-B14F-4D97-AF65-F5344CB8AC3E}">
        <p14:creationId xmlns:p14="http://schemas.microsoft.com/office/powerpoint/2010/main" val="3296251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DB6FD1-C3B5-E656-1823-92FBF36388C9}"/>
              </a:ext>
            </a:extLst>
          </p:cNvPr>
          <p:cNvSpPr txBox="1"/>
          <p:nvPr/>
        </p:nvSpPr>
        <p:spPr>
          <a:xfrm>
            <a:off x="990600" y="239047"/>
            <a:ext cx="3692036" cy="584775"/>
          </a:xfrm>
          <a:prstGeom prst="rect">
            <a:avLst/>
          </a:prstGeom>
          <a:noFill/>
        </p:spPr>
        <p:txBody>
          <a:bodyPr wrap="none" rtlCol="0">
            <a:spAutoFit/>
          </a:bodyPr>
          <a:lstStyle/>
          <a:p>
            <a:r>
              <a:rPr lang="vi-VN" sz="3200" b="1" u="sng" dirty="0">
                <a:solidFill>
                  <a:schemeClr val="accent1">
                    <a:lumMod val="50000"/>
                  </a:schemeClr>
                </a:solidFill>
              </a:rPr>
              <a:t>Khái niệm về tia X</a:t>
            </a:r>
          </a:p>
        </p:txBody>
      </p:sp>
      <p:sp>
        <p:nvSpPr>
          <p:cNvPr id="3" name="Oval 2">
            <a:extLst>
              <a:ext uri="{FF2B5EF4-FFF2-40B4-BE49-F238E27FC236}">
                <a16:creationId xmlns:a16="http://schemas.microsoft.com/office/drawing/2014/main" id="{6337E6C1-5AEE-CF6B-F9AD-076F05DB7156}"/>
              </a:ext>
            </a:extLst>
          </p:cNvPr>
          <p:cNvSpPr/>
          <p:nvPr/>
        </p:nvSpPr>
        <p:spPr>
          <a:xfrm>
            <a:off x="243840" y="173295"/>
            <a:ext cx="746760" cy="716280"/>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A19FBF1B-FCB4-BE91-72D6-3A201EB07260}"/>
              </a:ext>
            </a:extLst>
          </p:cNvPr>
          <p:cNvSpPr txBox="1"/>
          <p:nvPr/>
        </p:nvSpPr>
        <p:spPr>
          <a:xfrm>
            <a:off x="396647" y="177491"/>
            <a:ext cx="470000" cy="707886"/>
          </a:xfrm>
          <a:prstGeom prst="rect">
            <a:avLst/>
          </a:prstGeom>
          <a:noFill/>
        </p:spPr>
        <p:txBody>
          <a:bodyPr wrap="none" rtlCol="0">
            <a:spAutoFit/>
          </a:bodyPr>
          <a:lstStyle/>
          <a:p>
            <a:r>
              <a:rPr lang="vi-VN" sz="4000" b="1" dirty="0">
                <a:solidFill>
                  <a:schemeClr val="bg1"/>
                </a:solidFill>
              </a:rPr>
              <a:t>1</a:t>
            </a:r>
          </a:p>
        </p:txBody>
      </p:sp>
      <p:pic>
        <p:nvPicPr>
          <p:cNvPr id="6" name="Picture 5">
            <a:extLst>
              <a:ext uri="{FF2B5EF4-FFF2-40B4-BE49-F238E27FC236}">
                <a16:creationId xmlns:a16="http://schemas.microsoft.com/office/drawing/2014/main" id="{33046ECB-29A6-C787-D93A-A1D9F40F6CF0}"/>
              </a:ext>
            </a:extLst>
          </p:cNvPr>
          <p:cNvPicPr>
            <a:picLocks noChangeAspect="1"/>
          </p:cNvPicPr>
          <p:nvPr/>
        </p:nvPicPr>
        <p:blipFill>
          <a:blip r:embed="rId2"/>
          <a:srcRect l="10666" t="6771" r="11906" b="22136"/>
          <a:stretch>
            <a:fillRect/>
          </a:stretch>
        </p:blipFill>
        <p:spPr>
          <a:xfrm>
            <a:off x="7761116" y="823822"/>
            <a:ext cx="4278341" cy="6034178"/>
          </a:xfrm>
          <a:prstGeom prst="rect">
            <a:avLst/>
          </a:prstGeom>
        </p:spPr>
      </p:pic>
      <p:pic>
        <p:nvPicPr>
          <p:cNvPr id="8" name="Picture 7">
            <a:extLst>
              <a:ext uri="{FF2B5EF4-FFF2-40B4-BE49-F238E27FC236}">
                <a16:creationId xmlns:a16="http://schemas.microsoft.com/office/drawing/2014/main" id="{2068F9FA-FC89-B451-9D02-43F1E89672AA}"/>
              </a:ext>
            </a:extLst>
          </p:cNvPr>
          <p:cNvPicPr>
            <a:picLocks noChangeAspect="1"/>
          </p:cNvPicPr>
          <p:nvPr/>
        </p:nvPicPr>
        <p:blipFill>
          <a:blip r:embed="rId3"/>
          <a:srcRect b="6712"/>
          <a:stretch>
            <a:fillRect/>
          </a:stretch>
        </p:blipFill>
        <p:spPr>
          <a:xfrm>
            <a:off x="4069080" y="3413760"/>
            <a:ext cx="3692036" cy="3444240"/>
          </a:xfrm>
          <a:prstGeom prst="rect">
            <a:avLst/>
          </a:prstGeom>
        </p:spPr>
      </p:pic>
      <p:pic>
        <p:nvPicPr>
          <p:cNvPr id="10" name="Picture 9">
            <a:extLst>
              <a:ext uri="{FF2B5EF4-FFF2-40B4-BE49-F238E27FC236}">
                <a16:creationId xmlns:a16="http://schemas.microsoft.com/office/drawing/2014/main" id="{13A71F09-04A9-EA91-70AD-4750F0B06AFF}"/>
              </a:ext>
            </a:extLst>
          </p:cNvPr>
          <p:cNvPicPr>
            <a:picLocks noChangeAspect="1"/>
          </p:cNvPicPr>
          <p:nvPr/>
        </p:nvPicPr>
        <p:blipFill>
          <a:blip r:embed="rId4"/>
          <a:stretch>
            <a:fillRect/>
          </a:stretch>
        </p:blipFill>
        <p:spPr>
          <a:xfrm>
            <a:off x="396646" y="3794759"/>
            <a:ext cx="3306673" cy="2885749"/>
          </a:xfrm>
          <a:prstGeom prst="rect">
            <a:avLst/>
          </a:prstGeom>
        </p:spPr>
      </p:pic>
      <p:sp>
        <p:nvSpPr>
          <p:cNvPr id="12" name="TextBox 11">
            <a:extLst>
              <a:ext uri="{FF2B5EF4-FFF2-40B4-BE49-F238E27FC236}">
                <a16:creationId xmlns:a16="http://schemas.microsoft.com/office/drawing/2014/main" id="{4B2A01BA-28A2-2D03-8B56-DCD3F3823CDF}"/>
              </a:ext>
            </a:extLst>
          </p:cNvPr>
          <p:cNvSpPr txBox="1"/>
          <p:nvPr/>
        </p:nvSpPr>
        <p:spPr>
          <a:xfrm>
            <a:off x="510743" y="1413212"/>
            <a:ext cx="7116674" cy="2062103"/>
          </a:xfrm>
          <a:prstGeom prst="rect">
            <a:avLst/>
          </a:prstGeom>
          <a:noFill/>
        </p:spPr>
        <p:txBody>
          <a:bodyPr wrap="square">
            <a:spAutoFit/>
          </a:bodyPr>
          <a:lstStyle/>
          <a:p>
            <a:r>
              <a:rPr lang="en-VN" sz="3200" b="0" i="0" u="none" strike="noStrike" noProof="1">
                <a:solidFill>
                  <a:schemeClr val="accent1">
                    <a:lumMod val="50000"/>
                  </a:schemeClr>
                </a:solidFill>
                <a:effectLst/>
                <a:latin typeface="Times New Roman" panose="02020603050405020304" pitchFamily="18" charset="0"/>
                <a:cs typeface="Times New Roman" panose="02020603050405020304" pitchFamily="18" charset="0"/>
              </a:rPr>
              <a:t>Tia X </a:t>
            </a:r>
            <a:r>
              <a:rPr lang="en-VN" sz="3200" noProof="1">
                <a:solidFill>
                  <a:schemeClr val="accent1">
                    <a:lumMod val="50000"/>
                  </a:schemeClr>
                </a:solidFill>
                <a:latin typeface="Times New Roman" panose="02020603050405020304" pitchFamily="18" charset="0"/>
                <a:cs typeface="Times New Roman" panose="02020603050405020304" pitchFamily="18" charset="0"/>
              </a:rPr>
              <a:t>là một dạng sóng điện từ có bước sóng ngắn (10</a:t>
            </a:r>
            <a:r>
              <a:rPr lang="en-VN" sz="3200" baseline="30000" noProof="1">
                <a:solidFill>
                  <a:schemeClr val="accent1">
                    <a:lumMod val="50000"/>
                  </a:schemeClr>
                </a:solidFill>
                <a:latin typeface="Times New Roman" panose="02020603050405020304" pitchFamily="18" charset="0"/>
                <a:cs typeface="Times New Roman" panose="02020603050405020304" pitchFamily="18" charset="0"/>
              </a:rPr>
              <a:t>-11</a:t>
            </a:r>
            <a:r>
              <a:rPr lang="en-VN" sz="3200" noProof="1">
                <a:solidFill>
                  <a:schemeClr val="accent1">
                    <a:lumMod val="50000"/>
                  </a:schemeClr>
                </a:solidFill>
                <a:latin typeface="Times New Roman" panose="02020603050405020304" pitchFamily="18" charset="0"/>
                <a:cs typeface="Times New Roman" panose="02020603050405020304" pitchFamily="18" charset="0"/>
              </a:rPr>
              <a:t>m đến 10</a:t>
            </a:r>
            <a:r>
              <a:rPr lang="en-VN" sz="3200" baseline="30000" noProof="1">
                <a:solidFill>
                  <a:schemeClr val="accent1">
                    <a:lumMod val="50000"/>
                  </a:schemeClr>
                </a:solidFill>
                <a:latin typeface="Times New Roman" panose="02020603050405020304" pitchFamily="18" charset="0"/>
                <a:cs typeface="Times New Roman" panose="02020603050405020304" pitchFamily="18" charset="0"/>
              </a:rPr>
              <a:t>-8</a:t>
            </a:r>
            <a:r>
              <a:rPr lang="en-VN" sz="3200" noProof="1">
                <a:solidFill>
                  <a:schemeClr val="accent1">
                    <a:lumMod val="50000"/>
                  </a:schemeClr>
                </a:solidFill>
                <a:latin typeface="Times New Roman" panose="02020603050405020304" pitchFamily="18" charset="0"/>
                <a:cs typeface="Times New Roman" panose="02020603050405020304" pitchFamily="18" charset="0"/>
              </a:rPr>
              <a:t> m) , có khả năng đâm xuyên qua nhiều vật liệu ( mô mềm, gỗ, vải,…)</a:t>
            </a:r>
          </a:p>
        </p:txBody>
      </p:sp>
      <p:sp>
        <p:nvSpPr>
          <p:cNvPr id="17" name="Rounded Rectangle 16">
            <a:extLst>
              <a:ext uri="{FF2B5EF4-FFF2-40B4-BE49-F238E27FC236}">
                <a16:creationId xmlns:a16="http://schemas.microsoft.com/office/drawing/2014/main" id="{692E3B8D-9BCE-5E85-5C3D-02F35CBEA33F}"/>
              </a:ext>
            </a:extLst>
          </p:cNvPr>
          <p:cNvSpPr/>
          <p:nvPr/>
        </p:nvSpPr>
        <p:spPr>
          <a:xfrm>
            <a:off x="-655322" y="-5125002"/>
            <a:ext cx="944880" cy="3794760"/>
          </a:xfrm>
          <a:prstGeom prst="roundRect">
            <a:avLst>
              <a:gd name="adj" fmla="val 50000"/>
            </a:avLst>
          </a:prstGeom>
          <a:solidFill>
            <a:srgbClr val="B9D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Rounded Rectangle 17">
            <a:extLst>
              <a:ext uri="{FF2B5EF4-FFF2-40B4-BE49-F238E27FC236}">
                <a16:creationId xmlns:a16="http://schemas.microsoft.com/office/drawing/2014/main" id="{8F211A5C-9E45-D9B5-593D-FEC9C41E209B}"/>
              </a:ext>
            </a:extLst>
          </p:cNvPr>
          <p:cNvSpPr/>
          <p:nvPr/>
        </p:nvSpPr>
        <p:spPr>
          <a:xfrm>
            <a:off x="624838" y="-5627922"/>
            <a:ext cx="944880" cy="3794760"/>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Rounded Rectangle 18">
            <a:extLst>
              <a:ext uri="{FF2B5EF4-FFF2-40B4-BE49-F238E27FC236}">
                <a16:creationId xmlns:a16="http://schemas.microsoft.com/office/drawing/2014/main" id="{F8EA54F0-4B43-3F09-0150-2B4B80509AB2}"/>
              </a:ext>
            </a:extLst>
          </p:cNvPr>
          <p:cNvSpPr/>
          <p:nvPr/>
        </p:nvSpPr>
        <p:spPr>
          <a:xfrm>
            <a:off x="1859278" y="-4484922"/>
            <a:ext cx="944880" cy="3794760"/>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Rounded Rectangle 19">
            <a:extLst>
              <a:ext uri="{FF2B5EF4-FFF2-40B4-BE49-F238E27FC236}">
                <a16:creationId xmlns:a16="http://schemas.microsoft.com/office/drawing/2014/main" id="{E02DCC05-8989-30E9-0CF7-7166A48290CB}"/>
              </a:ext>
            </a:extLst>
          </p:cNvPr>
          <p:cNvSpPr/>
          <p:nvPr/>
        </p:nvSpPr>
        <p:spPr>
          <a:xfrm>
            <a:off x="3093718" y="-5193582"/>
            <a:ext cx="944880" cy="3794760"/>
          </a:xfrm>
          <a:prstGeom prst="roundRect">
            <a:avLst>
              <a:gd name="adj" fmla="val 50000"/>
            </a:avLst>
          </a:prstGeom>
          <a:solidFill>
            <a:srgbClr val="B9D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Rounded Rectangle 20">
            <a:extLst>
              <a:ext uri="{FF2B5EF4-FFF2-40B4-BE49-F238E27FC236}">
                <a16:creationId xmlns:a16="http://schemas.microsoft.com/office/drawing/2014/main" id="{FB33E9F6-BB89-8C2E-A069-1C126F2B6BA1}"/>
              </a:ext>
            </a:extLst>
          </p:cNvPr>
          <p:cNvSpPr/>
          <p:nvPr/>
        </p:nvSpPr>
        <p:spPr>
          <a:xfrm>
            <a:off x="4373878" y="-4957362"/>
            <a:ext cx="944880" cy="3794760"/>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ounded Rectangle 21">
            <a:extLst>
              <a:ext uri="{FF2B5EF4-FFF2-40B4-BE49-F238E27FC236}">
                <a16:creationId xmlns:a16="http://schemas.microsoft.com/office/drawing/2014/main" id="{79FFD386-9499-5017-2217-188484E24A09}"/>
              </a:ext>
            </a:extLst>
          </p:cNvPr>
          <p:cNvSpPr/>
          <p:nvPr/>
        </p:nvSpPr>
        <p:spPr>
          <a:xfrm>
            <a:off x="5623560" y="-5521242"/>
            <a:ext cx="944880" cy="3794760"/>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Rounded Rectangle 22">
            <a:extLst>
              <a:ext uri="{FF2B5EF4-FFF2-40B4-BE49-F238E27FC236}">
                <a16:creationId xmlns:a16="http://schemas.microsoft.com/office/drawing/2014/main" id="{5F426BFB-796B-B68A-8C65-DC3093A80419}"/>
              </a:ext>
            </a:extLst>
          </p:cNvPr>
          <p:cNvSpPr/>
          <p:nvPr/>
        </p:nvSpPr>
        <p:spPr>
          <a:xfrm>
            <a:off x="6903720" y="-4484922"/>
            <a:ext cx="944880" cy="3794760"/>
          </a:xfrm>
          <a:prstGeom prst="roundRect">
            <a:avLst>
              <a:gd name="adj" fmla="val 50000"/>
            </a:avLst>
          </a:prstGeom>
          <a:solidFill>
            <a:srgbClr val="B9D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Rounded Rectangle 23">
            <a:extLst>
              <a:ext uri="{FF2B5EF4-FFF2-40B4-BE49-F238E27FC236}">
                <a16:creationId xmlns:a16="http://schemas.microsoft.com/office/drawing/2014/main" id="{F1FC512A-BF65-15E4-BDE0-AA1E995B749E}"/>
              </a:ext>
            </a:extLst>
          </p:cNvPr>
          <p:cNvSpPr/>
          <p:nvPr/>
        </p:nvSpPr>
        <p:spPr>
          <a:xfrm>
            <a:off x="8138160" y="-4286802"/>
            <a:ext cx="944880" cy="3794760"/>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Rounded Rectangle 24">
            <a:extLst>
              <a:ext uri="{FF2B5EF4-FFF2-40B4-BE49-F238E27FC236}">
                <a16:creationId xmlns:a16="http://schemas.microsoft.com/office/drawing/2014/main" id="{D63211E5-ED5E-1682-03D6-E2C50060F3CC}"/>
              </a:ext>
            </a:extLst>
          </p:cNvPr>
          <p:cNvSpPr/>
          <p:nvPr/>
        </p:nvSpPr>
        <p:spPr>
          <a:xfrm>
            <a:off x="9372600" y="-5193582"/>
            <a:ext cx="944880" cy="3794760"/>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Rounded Rectangle 25">
            <a:extLst>
              <a:ext uri="{FF2B5EF4-FFF2-40B4-BE49-F238E27FC236}">
                <a16:creationId xmlns:a16="http://schemas.microsoft.com/office/drawing/2014/main" id="{070C5358-1093-3AAA-1587-347C4FB6B9F2}"/>
              </a:ext>
            </a:extLst>
          </p:cNvPr>
          <p:cNvSpPr/>
          <p:nvPr/>
        </p:nvSpPr>
        <p:spPr>
          <a:xfrm>
            <a:off x="10607040" y="-4286802"/>
            <a:ext cx="944880" cy="3794760"/>
          </a:xfrm>
          <a:prstGeom prst="roundRect">
            <a:avLst>
              <a:gd name="adj" fmla="val 50000"/>
            </a:avLst>
          </a:prstGeom>
          <a:solidFill>
            <a:srgbClr val="B9D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Rounded Rectangle 26">
            <a:extLst>
              <a:ext uri="{FF2B5EF4-FFF2-40B4-BE49-F238E27FC236}">
                <a16:creationId xmlns:a16="http://schemas.microsoft.com/office/drawing/2014/main" id="{811BDAD6-D78F-907D-6A11-A7CC34B3646E}"/>
              </a:ext>
            </a:extLst>
          </p:cNvPr>
          <p:cNvSpPr/>
          <p:nvPr/>
        </p:nvSpPr>
        <p:spPr>
          <a:xfrm>
            <a:off x="11841480" y="-4957362"/>
            <a:ext cx="944880" cy="3794760"/>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Rounded Rectangle 27">
            <a:extLst>
              <a:ext uri="{FF2B5EF4-FFF2-40B4-BE49-F238E27FC236}">
                <a16:creationId xmlns:a16="http://schemas.microsoft.com/office/drawing/2014/main" id="{61608179-06EE-55FF-11BF-A9ADAEFE9ABD}"/>
              </a:ext>
            </a:extLst>
          </p:cNvPr>
          <p:cNvSpPr/>
          <p:nvPr/>
        </p:nvSpPr>
        <p:spPr>
          <a:xfrm>
            <a:off x="-320042" y="8084552"/>
            <a:ext cx="944880" cy="3794760"/>
          </a:xfrm>
          <a:prstGeom prst="roundRect">
            <a:avLst>
              <a:gd name="adj" fmla="val 50000"/>
            </a:avLst>
          </a:prstGeom>
          <a:solidFill>
            <a:srgbClr val="B9D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Rounded Rectangle 28">
            <a:extLst>
              <a:ext uri="{FF2B5EF4-FFF2-40B4-BE49-F238E27FC236}">
                <a16:creationId xmlns:a16="http://schemas.microsoft.com/office/drawing/2014/main" id="{5F515BBB-0134-28B1-80DD-492D6144EA0B}"/>
              </a:ext>
            </a:extLst>
          </p:cNvPr>
          <p:cNvSpPr/>
          <p:nvPr/>
        </p:nvSpPr>
        <p:spPr>
          <a:xfrm>
            <a:off x="960118" y="7581632"/>
            <a:ext cx="944880" cy="3794760"/>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Rounded Rectangle 29">
            <a:extLst>
              <a:ext uri="{FF2B5EF4-FFF2-40B4-BE49-F238E27FC236}">
                <a16:creationId xmlns:a16="http://schemas.microsoft.com/office/drawing/2014/main" id="{BA40B29C-0A96-5D53-D283-7D1B970F5E35}"/>
              </a:ext>
            </a:extLst>
          </p:cNvPr>
          <p:cNvSpPr/>
          <p:nvPr/>
        </p:nvSpPr>
        <p:spPr>
          <a:xfrm>
            <a:off x="2194558" y="8724632"/>
            <a:ext cx="944880" cy="3794760"/>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Rounded Rectangle 30">
            <a:extLst>
              <a:ext uri="{FF2B5EF4-FFF2-40B4-BE49-F238E27FC236}">
                <a16:creationId xmlns:a16="http://schemas.microsoft.com/office/drawing/2014/main" id="{375430D0-0078-1888-ABFA-CF8035EA0D68}"/>
              </a:ext>
            </a:extLst>
          </p:cNvPr>
          <p:cNvSpPr/>
          <p:nvPr/>
        </p:nvSpPr>
        <p:spPr>
          <a:xfrm>
            <a:off x="3428998" y="8015972"/>
            <a:ext cx="944880" cy="3794760"/>
          </a:xfrm>
          <a:prstGeom prst="roundRect">
            <a:avLst>
              <a:gd name="adj" fmla="val 50000"/>
            </a:avLst>
          </a:prstGeom>
          <a:solidFill>
            <a:srgbClr val="B9D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Rounded Rectangle 31">
            <a:extLst>
              <a:ext uri="{FF2B5EF4-FFF2-40B4-BE49-F238E27FC236}">
                <a16:creationId xmlns:a16="http://schemas.microsoft.com/office/drawing/2014/main" id="{9D5B6D45-7710-CCE4-8FBA-EBEF6E9B4995}"/>
              </a:ext>
            </a:extLst>
          </p:cNvPr>
          <p:cNvSpPr/>
          <p:nvPr/>
        </p:nvSpPr>
        <p:spPr>
          <a:xfrm>
            <a:off x="4709158" y="8252192"/>
            <a:ext cx="944880" cy="3794760"/>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Rounded Rectangle 32">
            <a:extLst>
              <a:ext uri="{FF2B5EF4-FFF2-40B4-BE49-F238E27FC236}">
                <a16:creationId xmlns:a16="http://schemas.microsoft.com/office/drawing/2014/main" id="{B20DAE55-7BCC-C924-D936-6D85DEEAFF09}"/>
              </a:ext>
            </a:extLst>
          </p:cNvPr>
          <p:cNvSpPr/>
          <p:nvPr/>
        </p:nvSpPr>
        <p:spPr>
          <a:xfrm>
            <a:off x="5958840" y="7688312"/>
            <a:ext cx="944880" cy="3794760"/>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Rounded Rectangle 33">
            <a:extLst>
              <a:ext uri="{FF2B5EF4-FFF2-40B4-BE49-F238E27FC236}">
                <a16:creationId xmlns:a16="http://schemas.microsoft.com/office/drawing/2014/main" id="{0429638B-2D6C-15EE-CE9A-4E5EF03AE292}"/>
              </a:ext>
            </a:extLst>
          </p:cNvPr>
          <p:cNvSpPr/>
          <p:nvPr/>
        </p:nvSpPr>
        <p:spPr>
          <a:xfrm>
            <a:off x="7239000" y="8724632"/>
            <a:ext cx="944880" cy="3794760"/>
          </a:xfrm>
          <a:prstGeom prst="roundRect">
            <a:avLst>
              <a:gd name="adj" fmla="val 50000"/>
            </a:avLst>
          </a:prstGeom>
          <a:solidFill>
            <a:srgbClr val="B9D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Rounded Rectangle 34">
            <a:extLst>
              <a:ext uri="{FF2B5EF4-FFF2-40B4-BE49-F238E27FC236}">
                <a16:creationId xmlns:a16="http://schemas.microsoft.com/office/drawing/2014/main" id="{84AE4872-CA97-5DB0-C57E-D2932B1B7370}"/>
              </a:ext>
            </a:extLst>
          </p:cNvPr>
          <p:cNvSpPr/>
          <p:nvPr/>
        </p:nvSpPr>
        <p:spPr>
          <a:xfrm>
            <a:off x="8473440" y="9067532"/>
            <a:ext cx="944880" cy="3794760"/>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6" name="Rounded Rectangle 35">
            <a:extLst>
              <a:ext uri="{FF2B5EF4-FFF2-40B4-BE49-F238E27FC236}">
                <a16:creationId xmlns:a16="http://schemas.microsoft.com/office/drawing/2014/main" id="{EC5CF5FB-7B5B-641F-40C8-6D9FF72EA407}"/>
              </a:ext>
            </a:extLst>
          </p:cNvPr>
          <p:cNvSpPr/>
          <p:nvPr/>
        </p:nvSpPr>
        <p:spPr>
          <a:xfrm>
            <a:off x="9707880" y="8015972"/>
            <a:ext cx="944880" cy="3794760"/>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7" name="Rounded Rectangle 36">
            <a:extLst>
              <a:ext uri="{FF2B5EF4-FFF2-40B4-BE49-F238E27FC236}">
                <a16:creationId xmlns:a16="http://schemas.microsoft.com/office/drawing/2014/main" id="{B20B94E7-BFC5-2F21-E9F9-491EB920C716}"/>
              </a:ext>
            </a:extLst>
          </p:cNvPr>
          <p:cNvSpPr/>
          <p:nvPr/>
        </p:nvSpPr>
        <p:spPr>
          <a:xfrm>
            <a:off x="10942320" y="8922752"/>
            <a:ext cx="944880" cy="3794760"/>
          </a:xfrm>
          <a:prstGeom prst="roundRect">
            <a:avLst>
              <a:gd name="adj" fmla="val 50000"/>
            </a:avLst>
          </a:prstGeom>
          <a:solidFill>
            <a:srgbClr val="B9D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8" name="Rounded Rectangle 37">
            <a:extLst>
              <a:ext uri="{FF2B5EF4-FFF2-40B4-BE49-F238E27FC236}">
                <a16:creationId xmlns:a16="http://schemas.microsoft.com/office/drawing/2014/main" id="{B08D0E42-D9F0-B59D-AB29-F2DA2BB30049}"/>
              </a:ext>
            </a:extLst>
          </p:cNvPr>
          <p:cNvSpPr/>
          <p:nvPr/>
        </p:nvSpPr>
        <p:spPr>
          <a:xfrm>
            <a:off x="12176760" y="8252192"/>
            <a:ext cx="944880" cy="3794760"/>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020998538"/>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48C97955-6DFD-0C7E-3AA8-3F56AEF3492F}"/>
              </a:ext>
            </a:extLst>
          </p:cNvPr>
          <p:cNvSpPr/>
          <p:nvPr/>
        </p:nvSpPr>
        <p:spPr>
          <a:xfrm>
            <a:off x="-502920" y="4892040"/>
            <a:ext cx="944880" cy="3794760"/>
          </a:xfrm>
          <a:prstGeom prst="roundRect">
            <a:avLst>
              <a:gd name="adj" fmla="val 50000"/>
            </a:avLst>
          </a:prstGeom>
          <a:solidFill>
            <a:srgbClr val="B9D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ounded Rectangle 3">
            <a:extLst>
              <a:ext uri="{FF2B5EF4-FFF2-40B4-BE49-F238E27FC236}">
                <a16:creationId xmlns:a16="http://schemas.microsoft.com/office/drawing/2014/main" id="{92313C71-F0AB-D7EF-DD02-B802A6F56222}"/>
              </a:ext>
            </a:extLst>
          </p:cNvPr>
          <p:cNvSpPr/>
          <p:nvPr/>
        </p:nvSpPr>
        <p:spPr>
          <a:xfrm>
            <a:off x="777240" y="4389120"/>
            <a:ext cx="944880" cy="3794760"/>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ounded Rectangle 4">
            <a:extLst>
              <a:ext uri="{FF2B5EF4-FFF2-40B4-BE49-F238E27FC236}">
                <a16:creationId xmlns:a16="http://schemas.microsoft.com/office/drawing/2014/main" id="{61083CF9-5393-0808-118F-9BA847C4AF67}"/>
              </a:ext>
            </a:extLst>
          </p:cNvPr>
          <p:cNvSpPr/>
          <p:nvPr/>
        </p:nvSpPr>
        <p:spPr>
          <a:xfrm>
            <a:off x="2011680" y="5532120"/>
            <a:ext cx="944880" cy="3794760"/>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ounded Rectangle 5">
            <a:extLst>
              <a:ext uri="{FF2B5EF4-FFF2-40B4-BE49-F238E27FC236}">
                <a16:creationId xmlns:a16="http://schemas.microsoft.com/office/drawing/2014/main" id="{7C4042AF-8F47-7855-3778-236B97989631}"/>
              </a:ext>
            </a:extLst>
          </p:cNvPr>
          <p:cNvSpPr/>
          <p:nvPr/>
        </p:nvSpPr>
        <p:spPr>
          <a:xfrm>
            <a:off x="3246120" y="4823460"/>
            <a:ext cx="944880" cy="3794760"/>
          </a:xfrm>
          <a:prstGeom prst="roundRect">
            <a:avLst>
              <a:gd name="adj" fmla="val 50000"/>
            </a:avLst>
          </a:prstGeom>
          <a:solidFill>
            <a:srgbClr val="B9D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ounded Rectangle 6">
            <a:extLst>
              <a:ext uri="{FF2B5EF4-FFF2-40B4-BE49-F238E27FC236}">
                <a16:creationId xmlns:a16="http://schemas.microsoft.com/office/drawing/2014/main" id="{8DF2EF81-9810-BC35-4218-AA47A86C0827}"/>
              </a:ext>
            </a:extLst>
          </p:cNvPr>
          <p:cNvSpPr/>
          <p:nvPr/>
        </p:nvSpPr>
        <p:spPr>
          <a:xfrm>
            <a:off x="4526280" y="5059680"/>
            <a:ext cx="944880" cy="3794760"/>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ounded Rectangle 7">
            <a:extLst>
              <a:ext uri="{FF2B5EF4-FFF2-40B4-BE49-F238E27FC236}">
                <a16:creationId xmlns:a16="http://schemas.microsoft.com/office/drawing/2014/main" id="{BEAC6428-30FF-1886-BFCA-0E26B7DAF27A}"/>
              </a:ext>
            </a:extLst>
          </p:cNvPr>
          <p:cNvSpPr/>
          <p:nvPr/>
        </p:nvSpPr>
        <p:spPr>
          <a:xfrm>
            <a:off x="5775962" y="4495800"/>
            <a:ext cx="944880" cy="3794760"/>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ounded Rectangle 8">
            <a:extLst>
              <a:ext uri="{FF2B5EF4-FFF2-40B4-BE49-F238E27FC236}">
                <a16:creationId xmlns:a16="http://schemas.microsoft.com/office/drawing/2014/main" id="{0759B9DA-13F1-8A82-C641-CA66ACA3D061}"/>
              </a:ext>
            </a:extLst>
          </p:cNvPr>
          <p:cNvSpPr/>
          <p:nvPr/>
        </p:nvSpPr>
        <p:spPr>
          <a:xfrm>
            <a:off x="7056122" y="5532120"/>
            <a:ext cx="944880" cy="3794760"/>
          </a:xfrm>
          <a:prstGeom prst="roundRect">
            <a:avLst>
              <a:gd name="adj" fmla="val 50000"/>
            </a:avLst>
          </a:prstGeom>
          <a:solidFill>
            <a:srgbClr val="B9D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ounded Rectangle 9">
            <a:extLst>
              <a:ext uri="{FF2B5EF4-FFF2-40B4-BE49-F238E27FC236}">
                <a16:creationId xmlns:a16="http://schemas.microsoft.com/office/drawing/2014/main" id="{DDFCE957-2234-9AC3-3AC3-ABCBB006110C}"/>
              </a:ext>
            </a:extLst>
          </p:cNvPr>
          <p:cNvSpPr/>
          <p:nvPr/>
        </p:nvSpPr>
        <p:spPr>
          <a:xfrm>
            <a:off x="8290562" y="5875020"/>
            <a:ext cx="944880" cy="3794760"/>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ounded Rectangle 10">
            <a:extLst>
              <a:ext uri="{FF2B5EF4-FFF2-40B4-BE49-F238E27FC236}">
                <a16:creationId xmlns:a16="http://schemas.microsoft.com/office/drawing/2014/main" id="{7E048031-7E7C-C107-4863-E1A3B3EE61EB}"/>
              </a:ext>
            </a:extLst>
          </p:cNvPr>
          <p:cNvSpPr/>
          <p:nvPr/>
        </p:nvSpPr>
        <p:spPr>
          <a:xfrm>
            <a:off x="9525002" y="4823460"/>
            <a:ext cx="944880" cy="3794760"/>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ounded Rectangle 11">
            <a:extLst>
              <a:ext uri="{FF2B5EF4-FFF2-40B4-BE49-F238E27FC236}">
                <a16:creationId xmlns:a16="http://schemas.microsoft.com/office/drawing/2014/main" id="{907C8D71-C285-DBCF-D27B-188A11C21EA5}"/>
              </a:ext>
            </a:extLst>
          </p:cNvPr>
          <p:cNvSpPr/>
          <p:nvPr/>
        </p:nvSpPr>
        <p:spPr>
          <a:xfrm>
            <a:off x="10759442" y="5730240"/>
            <a:ext cx="944880" cy="3794760"/>
          </a:xfrm>
          <a:prstGeom prst="roundRect">
            <a:avLst>
              <a:gd name="adj" fmla="val 50000"/>
            </a:avLst>
          </a:prstGeom>
          <a:solidFill>
            <a:srgbClr val="B9D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ounded Rectangle 12">
            <a:extLst>
              <a:ext uri="{FF2B5EF4-FFF2-40B4-BE49-F238E27FC236}">
                <a16:creationId xmlns:a16="http://schemas.microsoft.com/office/drawing/2014/main" id="{648449D3-56D4-C30A-9A77-485093D75AA4}"/>
              </a:ext>
            </a:extLst>
          </p:cNvPr>
          <p:cNvSpPr/>
          <p:nvPr/>
        </p:nvSpPr>
        <p:spPr>
          <a:xfrm>
            <a:off x="11993882" y="5059680"/>
            <a:ext cx="944880" cy="3794760"/>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Rounded Rectangle 34">
            <a:extLst>
              <a:ext uri="{FF2B5EF4-FFF2-40B4-BE49-F238E27FC236}">
                <a16:creationId xmlns:a16="http://schemas.microsoft.com/office/drawing/2014/main" id="{B24DF8F1-4F50-C67E-7C96-0EDE294073D0}"/>
              </a:ext>
            </a:extLst>
          </p:cNvPr>
          <p:cNvSpPr/>
          <p:nvPr/>
        </p:nvSpPr>
        <p:spPr>
          <a:xfrm>
            <a:off x="-502920" y="-2491740"/>
            <a:ext cx="944880" cy="3794760"/>
          </a:xfrm>
          <a:prstGeom prst="roundRect">
            <a:avLst>
              <a:gd name="adj" fmla="val 50000"/>
            </a:avLst>
          </a:prstGeom>
          <a:solidFill>
            <a:srgbClr val="B9D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6" name="Rounded Rectangle 35">
            <a:extLst>
              <a:ext uri="{FF2B5EF4-FFF2-40B4-BE49-F238E27FC236}">
                <a16:creationId xmlns:a16="http://schemas.microsoft.com/office/drawing/2014/main" id="{F9DB403E-BDF0-9399-DFC7-778F5072DDD0}"/>
              </a:ext>
            </a:extLst>
          </p:cNvPr>
          <p:cNvSpPr/>
          <p:nvPr/>
        </p:nvSpPr>
        <p:spPr>
          <a:xfrm>
            <a:off x="777240" y="-2994660"/>
            <a:ext cx="944880" cy="3794760"/>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7" name="Rounded Rectangle 36">
            <a:extLst>
              <a:ext uri="{FF2B5EF4-FFF2-40B4-BE49-F238E27FC236}">
                <a16:creationId xmlns:a16="http://schemas.microsoft.com/office/drawing/2014/main" id="{96C87BA2-BA81-94C5-BCE0-3BBBD74E86A4}"/>
              </a:ext>
            </a:extLst>
          </p:cNvPr>
          <p:cNvSpPr/>
          <p:nvPr/>
        </p:nvSpPr>
        <p:spPr>
          <a:xfrm>
            <a:off x="2011680" y="-1851660"/>
            <a:ext cx="944880" cy="3794760"/>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8" name="Rounded Rectangle 37">
            <a:extLst>
              <a:ext uri="{FF2B5EF4-FFF2-40B4-BE49-F238E27FC236}">
                <a16:creationId xmlns:a16="http://schemas.microsoft.com/office/drawing/2014/main" id="{08A57F62-5408-EF96-9924-65AA4EB91E0F}"/>
              </a:ext>
            </a:extLst>
          </p:cNvPr>
          <p:cNvSpPr/>
          <p:nvPr/>
        </p:nvSpPr>
        <p:spPr>
          <a:xfrm>
            <a:off x="3246120" y="-2560320"/>
            <a:ext cx="944880" cy="3794760"/>
          </a:xfrm>
          <a:prstGeom prst="roundRect">
            <a:avLst>
              <a:gd name="adj" fmla="val 50000"/>
            </a:avLst>
          </a:prstGeom>
          <a:solidFill>
            <a:srgbClr val="B9D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Rounded Rectangle 38">
            <a:extLst>
              <a:ext uri="{FF2B5EF4-FFF2-40B4-BE49-F238E27FC236}">
                <a16:creationId xmlns:a16="http://schemas.microsoft.com/office/drawing/2014/main" id="{A9748A85-01A0-93F0-A707-91A6501BBA74}"/>
              </a:ext>
            </a:extLst>
          </p:cNvPr>
          <p:cNvSpPr/>
          <p:nvPr/>
        </p:nvSpPr>
        <p:spPr>
          <a:xfrm>
            <a:off x="4526280" y="-2324100"/>
            <a:ext cx="944880" cy="3794760"/>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Rounded Rectangle 39">
            <a:extLst>
              <a:ext uri="{FF2B5EF4-FFF2-40B4-BE49-F238E27FC236}">
                <a16:creationId xmlns:a16="http://schemas.microsoft.com/office/drawing/2014/main" id="{A33B083A-0F24-FEBF-0DD1-E01CEC8882F7}"/>
              </a:ext>
            </a:extLst>
          </p:cNvPr>
          <p:cNvSpPr/>
          <p:nvPr/>
        </p:nvSpPr>
        <p:spPr>
          <a:xfrm>
            <a:off x="5775962" y="-2887980"/>
            <a:ext cx="944880" cy="3794760"/>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1" name="Rounded Rectangle 40">
            <a:extLst>
              <a:ext uri="{FF2B5EF4-FFF2-40B4-BE49-F238E27FC236}">
                <a16:creationId xmlns:a16="http://schemas.microsoft.com/office/drawing/2014/main" id="{0ED6DC43-C503-5A98-904A-F1C8F732DC73}"/>
              </a:ext>
            </a:extLst>
          </p:cNvPr>
          <p:cNvSpPr/>
          <p:nvPr/>
        </p:nvSpPr>
        <p:spPr>
          <a:xfrm>
            <a:off x="7056122" y="-1851660"/>
            <a:ext cx="944880" cy="3794760"/>
          </a:xfrm>
          <a:prstGeom prst="roundRect">
            <a:avLst>
              <a:gd name="adj" fmla="val 50000"/>
            </a:avLst>
          </a:prstGeom>
          <a:solidFill>
            <a:srgbClr val="B9D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2" name="Rounded Rectangle 41">
            <a:extLst>
              <a:ext uri="{FF2B5EF4-FFF2-40B4-BE49-F238E27FC236}">
                <a16:creationId xmlns:a16="http://schemas.microsoft.com/office/drawing/2014/main" id="{D7CBFF16-FB5B-08C0-C026-FE7C53049F37}"/>
              </a:ext>
            </a:extLst>
          </p:cNvPr>
          <p:cNvSpPr/>
          <p:nvPr/>
        </p:nvSpPr>
        <p:spPr>
          <a:xfrm>
            <a:off x="8290562" y="-1653540"/>
            <a:ext cx="944880" cy="3794760"/>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3" name="Rounded Rectangle 42">
            <a:extLst>
              <a:ext uri="{FF2B5EF4-FFF2-40B4-BE49-F238E27FC236}">
                <a16:creationId xmlns:a16="http://schemas.microsoft.com/office/drawing/2014/main" id="{0DD3F8C8-CB26-6D09-1A51-A38DD9AAF2E3}"/>
              </a:ext>
            </a:extLst>
          </p:cNvPr>
          <p:cNvSpPr/>
          <p:nvPr/>
        </p:nvSpPr>
        <p:spPr>
          <a:xfrm>
            <a:off x="9525002" y="-2560320"/>
            <a:ext cx="944880" cy="3794760"/>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4" name="Rounded Rectangle 43">
            <a:extLst>
              <a:ext uri="{FF2B5EF4-FFF2-40B4-BE49-F238E27FC236}">
                <a16:creationId xmlns:a16="http://schemas.microsoft.com/office/drawing/2014/main" id="{B34174DF-B73E-51A4-17AE-519BDA6698AA}"/>
              </a:ext>
            </a:extLst>
          </p:cNvPr>
          <p:cNvSpPr/>
          <p:nvPr/>
        </p:nvSpPr>
        <p:spPr>
          <a:xfrm>
            <a:off x="10759442" y="-1653540"/>
            <a:ext cx="944880" cy="3794760"/>
          </a:xfrm>
          <a:prstGeom prst="roundRect">
            <a:avLst>
              <a:gd name="adj" fmla="val 50000"/>
            </a:avLst>
          </a:prstGeom>
          <a:solidFill>
            <a:srgbClr val="B9D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5" name="Rounded Rectangle 44">
            <a:extLst>
              <a:ext uri="{FF2B5EF4-FFF2-40B4-BE49-F238E27FC236}">
                <a16:creationId xmlns:a16="http://schemas.microsoft.com/office/drawing/2014/main" id="{32FBE558-E5B0-3000-9E79-859AC5622EC9}"/>
              </a:ext>
            </a:extLst>
          </p:cNvPr>
          <p:cNvSpPr/>
          <p:nvPr/>
        </p:nvSpPr>
        <p:spPr>
          <a:xfrm>
            <a:off x="11993882" y="-2324100"/>
            <a:ext cx="944880" cy="3794760"/>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6" name="TextBox 45">
            <a:extLst>
              <a:ext uri="{FF2B5EF4-FFF2-40B4-BE49-F238E27FC236}">
                <a16:creationId xmlns:a16="http://schemas.microsoft.com/office/drawing/2014/main" id="{372390D9-FBAD-8DBC-9DCC-D3E9769937EF}"/>
              </a:ext>
            </a:extLst>
          </p:cNvPr>
          <p:cNvSpPr txBox="1"/>
          <p:nvPr/>
        </p:nvSpPr>
        <p:spPr>
          <a:xfrm>
            <a:off x="2547965" y="2702004"/>
            <a:ext cx="7765267" cy="1107996"/>
          </a:xfrm>
          <a:prstGeom prst="rect">
            <a:avLst/>
          </a:prstGeom>
          <a:noFill/>
        </p:spPr>
        <p:txBody>
          <a:bodyPr wrap="none" rtlCol="0">
            <a:spAutoFit/>
          </a:bodyPr>
          <a:lstStyle/>
          <a:p>
            <a:r>
              <a:rPr lang="vi-VN" sz="6600" b="1" dirty="0">
                <a:solidFill>
                  <a:schemeClr val="accent1">
                    <a:lumMod val="50000"/>
                  </a:schemeClr>
                </a:solidFill>
              </a:rPr>
              <a:t>2. Cách tạo ra tia X</a:t>
            </a:r>
          </a:p>
        </p:txBody>
      </p:sp>
    </p:spTree>
    <p:extLst>
      <p:ext uri="{BB962C8B-B14F-4D97-AF65-F5344CB8AC3E}">
        <p14:creationId xmlns:p14="http://schemas.microsoft.com/office/powerpoint/2010/main" val="25263207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867470FB-E6A5-4E3D-532B-0ED7B58303BF}"/>
              </a:ext>
            </a:extLst>
          </p:cNvPr>
          <p:cNvSpPr/>
          <p:nvPr/>
        </p:nvSpPr>
        <p:spPr>
          <a:xfrm>
            <a:off x="243840" y="173295"/>
            <a:ext cx="746760" cy="716280"/>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A58AF679-7859-E913-5649-C4F0CFB694F1}"/>
              </a:ext>
            </a:extLst>
          </p:cNvPr>
          <p:cNvSpPr txBox="1"/>
          <p:nvPr/>
        </p:nvSpPr>
        <p:spPr>
          <a:xfrm>
            <a:off x="396647" y="177491"/>
            <a:ext cx="470000" cy="707886"/>
          </a:xfrm>
          <a:prstGeom prst="rect">
            <a:avLst/>
          </a:prstGeom>
          <a:noFill/>
        </p:spPr>
        <p:txBody>
          <a:bodyPr wrap="none" rtlCol="0">
            <a:spAutoFit/>
          </a:bodyPr>
          <a:lstStyle/>
          <a:p>
            <a:r>
              <a:rPr lang="vi-VN" sz="4000" b="1" dirty="0">
                <a:solidFill>
                  <a:schemeClr val="bg1"/>
                </a:solidFill>
              </a:rPr>
              <a:t>2</a:t>
            </a:r>
          </a:p>
        </p:txBody>
      </p:sp>
      <p:sp>
        <p:nvSpPr>
          <p:cNvPr id="4" name="TextBox 3">
            <a:extLst>
              <a:ext uri="{FF2B5EF4-FFF2-40B4-BE49-F238E27FC236}">
                <a16:creationId xmlns:a16="http://schemas.microsoft.com/office/drawing/2014/main" id="{9CF8353E-B285-6442-76DC-85DD7788D786}"/>
              </a:ext>
            </a:extLst>
          </p:cNvPr>
          <p:cNvSpPr txBox="1"/>
          <p:nvPr/>
        </p:nvSpPr>
        <p:spPr>
          <a:xfrm>
            <a:off x="1019454" y="173295"/>
            <a:ext cx="3395481" cy="584775"/>
          </a:xfrm>
          <a:prstGeom prst="rect">
            <a:avLst/>
          </a:prstGeom>
          <a:noFill/>
        </p:spPr>
        <p:txBody>
          <a:bodyPr wrap="none" rtlCol="0">
            <a:spAutoFit/>
          </a:bodyPr>
          <a:lstStyle/>
          <a:p>
            <a:r>
              <a:rPr lang="vi-VN" sz="3200" b="1" u="sng" dirty="0">
                <a:solidFill>
                  <a:schemeClr val="accent1">
                    <a:lumMod val="50000"/>
                  </a:schemeClr>
                </a:solidFill>
              </a:rPr>
              <a:t>Cách tạo ra tia X</a:t>
            </a:r>
          </a:p>
        </p:txBody>
      </p:sp>
      <p:pic>
        <p:nvPicPr>
          <p:cNvPr id="6" name="Picture 5">
            <a:extLst>
              <a:ext uri="{FF2B5EF4-FFF2-40B4-BE49-F238E27FC236}">
                <a16:creationId xmlns:a16="http://schemas.microsoft.com/office/drawing/2014/main" id="{A3ED922C-E6BE-BE4E-B7E2-45D55BA6D63C}"/>
              </a:ext>
            </a:extLst>
          </p:cNvPr>
          <p:cNvPicPr>
            <a:picLocks noChangeAspect="1"/>
          </p:cNvPicPr>
          <p:nvPr/>
        </p:nvPicPr>
        <p:blipFill>
          <a:blip r:embed="rId2"/>
          <a:srcRect l="39543" t="26882" b="10064"/>
          <a:stretch>
            <a:fillRect/>
          </a:stretch>
        </p:blipFill>
        <p:spPr>
          <a:xfrm>
            <a:off x="5361334" y="489136"/>
            <a:ext cx="6830666" cy="4853940"/>
          </a:xfrm>
          <a:prstGeom prst="rect">
            <a:avLst/>
          </a:prstGeom>
        </p:spPr>
      </p:pic>
      <p:sp>
        <p:nvSpPr>
          <p:cNvPr id="7" name="TextBox 6">
            <a:extLst>
              <a:ext uri="{FF2B5EF4-FFF2-40B4-BE49-F238E27FC236}">
                <a16:creationId xmlns:a16="http://schemas.microsoft.com/office/drawing/2014/main" id="{1C8E2200-F5AB-9CC9-1B4F-6F64AF91D4FA}"/>
              </a:ext>
            </a:extLst>
          </p:cNvPr>
          <p:cNvSpPr txBox="1"/>
          <p:nvPr/>
        </p:nvSpPr>
        <p:spPr>
          <a:xfrm>
            <a:off x="889967" y="1905000"/>
            <a:ext cx="3395481" cy="2308324"/>
          </a:xfrm>
          <a:prstGeom prst="rect">
            <a:avLst/>
          </a:prstGeom>
          <a:noFill/>
        </p:spPr>
        <p:txBody>
          <a:bodyPr wrap="square" rtlCol="0">
            <a:spAutoFit/>
          </a:bodyPr>
          <a:lstStyle/>
          <a:p>
            <a:r>
              <a:rPr lang="vi-VN" sz="3600" dirty="0">
                <a:solidFill>
                  <a:schemeClr val="accent1">
                    <a:lumMod val="50000"/>
                  </a:schemeClr>
                </a:solidFill>
                <a:latin typeface="+mj-lt"/>
              </a:rPr>
              <a:t>Tia X được tạo ra bằng một thiết bị được gọi là ống tia X.</a:t>
            </a:r>
          </a:p>
        </p:txBody>
      </p:sp>
      <p:pic>
        <p:nvPicPr>
          <p:cNvPr id="9" name="Picture 8">
            <a:extLst>
              <a:ext uri="{FF2B5EF4-FFF2-40B4-BE49-F238E27FC236}">
                <a16:creationId xmlns:a16="http://schemas.microsoft.com/office/drawing/2014/main" id="{283074A2-292B-BBFC-AAC0-A77888A76730}"/>
              </a:ext>
            </a:extLst>
          </p:cNvPr>
          <p:cNvPicPr>
            <a:picLocks noChangeAspect="1"/>
          </p:cNvPicPr>
          <p:nvPr/>
        </p:nvPicPr>
        <p:blipFill>
          <a:blip r:embed="rId3"/>
          <a:srcRect t="35486" b="34445"/>
          <a:stretch>
            <a:fillRect/>
          </a:stretch>
        </p:blipFill>
        <p:spPr>
          <a:xfrm>
            <a:off x="102015" y="5953451"/>
            <a:ext cx="4971386" cy="904549"/>
          </a:xfrm>
          <a:prstGeom prst="rect">
            <a:avLst/>
          </a:prstGeom>
        </p:spPr>
      </p:pic>
      <p:pic>
        <p:nvPicPr>
          <p:cNvPr id="11" name="Picture 10">
            <a:extLst>
              <a:ext uri="{FF2B5EF4-FFF2-40B4-BE49-F238E27FC236}">
                <a16:creationId xmlns:a16="http://schemas.microsoft.com/office/drawing/2014/main" id="{7A9F00AF-B61B-01CF-4010-44A29B0FF919}"/>
              </a:ext>
            </a:extLst>
          </p:cNvPr>
          <p:cNvPicPr>
            <a:picLocks noChangeAspect="1"/>
          </p:cNvPicPr>
          <p:nvPr/>
        </p:nvPicPr>
        <p:blipFill>
          <a:blip r:embed="rId3"/>
          <a:srcRect l="8000" t="66341" r="7556" b="7132"/>
          <a:stretch>
            <a:fillRect/>
          </a:stretch>
        </p:blipFill>
        <p:spPr>
          <a:xfrm>
            <a:off x="4815840" y="5953450"/>
            <a:ext cx="4069080" cy="822185"/>
          </a:xfrm>
          <a:prstGeom prst="rect">
            <a:avLst/>
          </a:prstGeom>
        </p:spPr>
      </p:pic>
      <p:pic>
        <p:nvPicPr>
          <p:cNvPr id="13" name="Picture 12">
            <a:extLst>
              <a:ext uri="{FF2B5EF4-FFF2-40B4-BE49-F238E27FC236}">
                <a16:creationId xmlns:a16="http://schemas.microsoft.com/office/drawing/2014/main" id="{19DAAD81-6D2C-16F5-FC87-A835433B9481}"/>
              </a:ext>
            </a:extLst>
          </p:cNvPr>
          <p:cNvPicPr>
            <a:picLocks noChangeAspect="1"/>
          </p:cNvPicPr>
          <p:nvPr/>
        </p:nvPicPr>
        <p:blipFill>
          <a:blip r:embed="rId3"/>
          <a:srcRect l="8889" t="38222" r="33861" b="36000"/>
          <a:stretch>
            <a:fillRect/>
          </a:stretch>
        </p:blipFill>
        <p:spPr>
          <a:xfrm>
            <a:off x="8776667" y="5994631"/>
            <a:ext cx="3415333" cy="822185"/>
          </a:xfrm>
          <a:prstGeom prst="rect">
            <a:avLst/>
          </a:prstGeom>
        </p:spPr>
      </p:pic>
    </p:spTree>
    <p:extLst>
      <p:ext uri="{BB962C8B-B14F-4D97-AF65-F5344CB8AC3E}">
        <p14:creationId xmlns:p14="http://schemas.microsoft.com/office/powerpoint/2010/main" val="1528161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CB102-1AA3-8C32-26A7-992133B72583}"/>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A5A0BBAE-CA23-B3A1-CD98-6C02190F3730}"/>
              </a:ext>
            </a:extLst>
          </p:cNvPr>
          <p:cNvSpPr/>
          <p:nvPr/>
        </p:nvSpPr>
        <p:spPr>
          <a:xfrm>
            <a:off x="243840" y="173295"/>
            <a:ext cx="746760" cy="716280"/>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02659E3D-D147-F21F-2FD6-E8E7ACD794A2}"/>
              </a:ext>
            </a:extLst>
          </p:cNvPr>
          <p:cNvSpPr txBox="1"/>
          <p:nvPr/>
        </p:nvSpPr>
        <p:spPr>
          <a:xfrm>
            <a:off x="396647" y="177491"/>
            <a:ext cx="470000" cy="707886"/>
          </a:xfrm>
          <a:prstGeom prst="rect">
            <a:avLst/>
          </a:prstGeom>
          <a:noFill/>
        </p:spPr>
        <p:txBody>
          <a:bodyPr wrap="none" rtlCol="0">
            <a:spAutoFit/>
          </a:bodyPr>
          <a:lstStyle/>
          <a:p>
            <a:r>
              <a:rPr lang="vi-VN" sz="4000" b="1" dirty="0">
                <a:solidFill>
                  <a:schemeClr val="bg1"/>
                </a:solidFill>
              </a:rPr>
              <a:t>2</a:t>
            </a:r>
          </a:p>
        </p:txBody>
      </p:sp>
      <p:sp>
        <p:nvSpPr>
          <p:cNvPr id="4" name="TextBox 3">
            <a:extLst>
              <a:ext uri="{FF2B5EF4-FFF2-40B4-BE49-F238E27FC236}">
                <a16:creationId xmlns:a16="http://schemas.microsoft.com/office/drawing/2014/main" id="{3986B0F9-90E0-D3C1-E0D8-C7F1315ECE68}"/>
              </a:ext>
            </a:extLst>
          </p:cNvPr>
          <p:cNvSpPr txBox="1"/>
          <p:nvPr/>
        </p:nvSpPr>
        <p:spPr>
          <a:xfrm>
            <a:off x="1019454" y="173295"/>
            <a:ext cx="3395481" cy="584775"/>
          </a:xfrm>
          <a:prstGeom prst="rect">
            <a:avLst/>
          </a:prstGeom>
          <a:noFill/>
        </p:spPr>
        <p:txBody>
          <a:bodyPr wrap="none" rtlCol="0">
            <a:spAutoFit/>
          </a:bodyPr>
          <a:lstStyle/>
          <a:p>
            <a:r>
              <a:rPr lang="vi-VN" sz="3200" b="1" u="sng" dirty="0">
                <a:solidFill>
                  <a:schemeClr val="accent1">
                    <a:lumMod val="50000"/>
                  </a:schemeClr>
                </a:solidFill>
              </a:rPr>
              <a:t>Cách tạo ra tia X</a:t>
            </a:r>
          </a:p>
        </p:txBody>
      </p:sp>
      <p:pic>
        <p:nvPicPr>
          <p:cNvPr id="6" name="Picture 5">
            <a:extLst>
              <a:ext uri="{FF2B5EF4-FFF2-40B4-BE49-F238E27FC236}">
                <a16:creationId xmlns:a16="http://schemas.microsoft.com/office/drawing/2014/main" id="{3EBE6385-4544-6B0B-7B4D-D1F494DF1029}"/>
              </a:ext>
            </a:extLst>
          </p:cNvPr>
          <p:cNvPicPr>
            <a:picLocks noChangeAspect="1"/>
          </p:cNvPicPr>
          <p:nvPr/>
        </p:nvPicPr>
        <p:blipFill>
          <a:blip r:embed="rId2"/>
          <a:srcRect l="39543" t="26882" b="10064"/>
          <a:stretch>
            <a:fillRect/>
          </a:stretch>
        </p:blipFill>
        <p:spPr>
          <a:xfrm>
            <a:off x="88293" y="893771"/>
            <a:ext cx="6830666" cy="5475090"/>
          </a:xfrm>
          <a:prstGeom prst="rect">
            <a:avLst/>
          </a:prstGeom>
        </p:spPr>
      </p:pic>
      <p:sp>
        <p:nvSpPr>
          <p:cNvPr id="5" name="TextBox 4">
            <a:extLst>
              <a:ext uri="{FF2B5EF4-FFF2-40B4-BE49-F238E27FC236}">
                <a16:creationId xmlns:a16="http://schemas.microsoft.com/office/drawing/2014/main" id="{6A88D149-6EDC-7A9E-8AC3-F95FCEF2E3E0}"/>
              </a:ext>
            </a:extLst>
          </p:cNvPr>
          <p:cNvSpPr txBox="1"/>
          <p:nvPr/>
        </p:nvSpPr>
        <p:spPr>
          <a:xfrm>
            <a:off x="6877903" y="885377"/>
            <a:ext cx="5273040" cy="1384995"/>
          </a:xfrm>
          <a:prstGeom prst="rect">
            <a:avLst/>
          </a:prstGeom>
          <a:noFill/>
        </p:spPr>
        <p:txBody>
          <a:bodyPr wrap="square" rtlCol="0">
            <a:spAutoFit/>
          </a:bodyPr>
          <a:lstStyle/>
          <a:p>
            <a:r>
              <a:rPr lang="vi-VN" sz="2800" dirty="0">
                <a:solidFill>
                  <a:schemeClr val="accent1">
                    <a:lumMod val="50000"/>
                  </a:schemeClr>
                </a:solidFill>
                <a:latin typeface="+mj-lt"/>
                <a:cs typeface="Times New Roman" panose="02020603050405020304" pitchFamily="18" charset="0"/>
              </a:rPr>
              <a:t>- Ống tia X có cấu tạo gồm một ống chân không, trong ống có hai điện cực:</a:t>
            </a:r>
          </a:p>
        </p:txBody>
      </p:sp>
      <p:sp>
        <p:nvSpPr>
          <p:cNvPr id="8" name="TextBox 7">
            <a:extLst>
              <a:ext uri="{FF2B5EF4-FFF2-40B4-BE49-F238E27FC236}">
                <a16:creationId xmlns:a16="http://schemas.microsoft.com/office/drawing/2014/main" id="{876404BB-5354-298F-474F-20391ED905EA}"/>
              </a:ext>
            </a:extLst>
          </p:cNvPr>
          <p:cNvSpPr txBox="1"/>
          <p:nvPr/>
        </p:nvSpPr>
        <p:spPr>
          <a:xfrm>
            <a:off x="6893207" y="2246321"/>
            <a:ext cx="5090160" cy="1384995"/>
          </a:xfrm>
          <a:prstGeom prst="rect">
            <a:avLst/>
          </a:prstGeom>
          <a:noFill/>
        </p:spPr>
        <p:txBody>
          <a:bodyPr wrap="square" rtlCol="0">
            <a:spAutoFit/>
          </a:bodyPr>
          <a:lstStyle/>
          <a:p>
            <a:r>
              <a:rPr lang="vi-VN" sz="2800" dirty="0">
                <a:solidFill>
                  <a:schemeClr val="accent1">
                    <a:lumMod val="50000"/>
                  </a:schemeClr>
                </a:solidFill>
                <a:latin typeface="+mj-lt"/>
              </a:rPr>
              <a:t>+ Cực âm (cathode) là dây điện trở được đốt nóng để phát các electron.</a:t>
            </a:r>
          </a:p>
        </p:txBody>
      </p:sp>
      <p:sp>
        <p:nvSpPr>
          <p:cNvPr id="10" name="TextBox 9">
            <a:extLst>
              <a:ext uri="{FF2B5EF4-FFF2-40B4-BE49-F238E27FC236}">
                <a16:creationId xmlns:a16="http://schemas.microsoft.com/office/drawing/2014/main" id="{2E29A9C5-828D-E80C-CF72-D715928A1C41}"/>
              </a:ext>
            </a:extLst>
          </p:cNvPr>
          <p:cNvSpPr txBox="1"/>
          <p:nvPr/>
        </p:nvSpPr>
        <p:spPr>
          <a:xfrm>
            <a:off x="6877903" y="3578922"/>
            <a:ext cx="5178454" cy="1815882"/>
          </a:xfrm>
          <a:prstGeom prst="rect">
            <a:avLst/>
          </a:prstGeom>
          <a:noFill/>
        </p:spPr>
        <p:txBody>
          <a:bodyPr wrap="square" rtlCol="0">
            <a:spAutoFit/>
          </a:bodyPr>
          <a:lstStyle/>
          <a:p>
            <a:r>
              <a:rPr lang="vi-VN" sz="2800" dirty="0">
                <a:solidFill>
                  <a:schemeClr val="accent1">
                    <a:lumMod val="50000"/>
                  </a:schemeClr>
                </a:solidFill>
                <a:latin typeface="+mj-lt"/>
              </a:rPr>
              <a:t>+ Cực dương (anode) có đối cathode được làm bằng kim loại có nguyên tử lượng lớn và nhiệt độ nóng chảy cao.</a:t>
            </a:r>
          </a:p>
        </p:txBody>
      </p:sp>
      <p:sp>
        <p:nvSpPr>
          <p:cNvPr id="14" name="TextBox 13">
            <a:extLst>
              <a:ext uri="{FF2B5EF4-FFF2-40B4-BE49-F238E27FC236}">
                <a16:creationId xmlns:a16="http://schemas.microsoft.com/office/drawing/2014/main" id="{33BDD441-6899-09DD-26E6-525642B5FAE4}"/>
              </a:ext>
            </a:extLst>
          </p:cNvPr>
          <p:cNvSpPr txBox="1"/>
          <p:nvPr/>
        </p:nvSpPr>
        <p:spPr>
          <a:xfrm>
            <a:off x="6918959" y="5329818"/>
            <a:ext cx="6101254" cy="954107"/>
          </a:xfrm>
          <a:prstGeom prst="rect">
            <a:avLst/>
          </a:prstGeom>
          <a:noFill/>
        </p:spPr>
        <p:txBody>
          <a:bodyPr wrap="square">
            <a:spAutoFit/>
          </a:bodyPr>
          <a:lstStyle/>
          <a:p>
            <a:r>
              <a:rPr lang="vi-VN" sz="2800" dirty="0">
                <a:solidFill>
                  <a:schemeClr val="accent1">
                    <a:lumMod val="50000"/>
                  </a:schemeClr>
                </a:solidFill>
                <a:latin typeface="+mj-lt"/>
              </a:rPr>
              <a:t>+ Một hiệu điện thế giữa anode và cathode.</a:t>
            </a:r>
          </a:p>
        </p:txBody>
      </p:sp>
    </p:spTree>
    <p:extLst>
      <p:ext uri="{BB962C8B-B14F-4D97-AF65-F5344CB8AC3E}">
        <p14:creationId xmlns:p14="http://schemas.microsoft.com/office/powerpoint/2010/main" val="227757875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additive="base">
                                        <p:cTn id="1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build="allAtOnce"/>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085F4-41CD-4C62-D7DD-EA3A338202C1}"/>
            </a:ext>
          </a:extLst>
        </p:cNvPr>
        <p:cNvGrpSpPr/>
        <p:nvPr/>
      </p:nvGrpSpPr>
      <p:grpSpPr>
        <a:xfrm>
          <a:off x="0" y="0"/>
          <a:ext cx="0" cy="0"/>
          <a:chOff x="0" y="0"/>
          <a:chExt cx="0" cy="0"/>
        </a:xfrm>
      </p:grpSpPr>
      <p:pic>
        <p:nvPicPr>
          <p:cNvPr id="11" name="7296302841876.mp4">
            <a:hlinkClick r:id="" action="ppaction://media"/>
            <a:extLst>
              <a:ext uri="{FF2B5EF4-FFF2-40B4-BE49-F238E27FC236}">
                <a16:creationId xmlns:a16="http://schemas.microsoft.com/office/drawing/2014/main" id="{075D9EB4-AAD1-C51F-A9CD-14F4D88160CC}"/>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667" b="29333"/>
          <a:stretch>
            <a:fillRect/>
          </a:stretch>
        </p:blipFill>
        <p:spPr>
          <a:xfrm>
            <a:off x="1725454" y="62001"/>
            <a:ext cx="9018746" cy="6733997"/>
          </a:xfrm>
          <a:prstGeom prst="rect">
            <a:avLst/>
          </a:prstGeom>
        </p:spPr>
      </p:pic>
      <p:sp>
        <p:nvSpPr>
          <p:cNvPr id="12" name="Rounded Rectangle 11">
            <a:extLst>
              <a:ext uri="{FF2B5EF4-FFF2-40B4-BE49-F238E27FC236}">
                <a16:creationId xmlns:a16="http://schemas.microsoft.com/office/drawing/2014/main" id="{DAEF60C4-815D-5349-92CE-F6C76F221E80}"/>
              </a:ext>
            </a:extLst>
          </p:cNvPr>
          <p:cNvSpPr/>
          <p:nvPr/>
        </p:nvSpPr>
        <p:spPr>
          <a:xfrm>
            <a:off x="1647497" y="7586431"/>
            <a:ext cx="9096703" cy="4918842"/>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Freeform 12">
            <a:extLst>
              <a:ext uri="{FF2B5EF4-FFF2-40B4-BE49-F238E27FC236}">
                <a16:creationId xmlns:a16="http://schemas.microsoft.com/office/drawing/2014/main" id="{5041B9E1-E8D4-D025-B359-D8885BBDA869}"/>
              </a:ext>
            </a:extLst>
          </p:cNvPr>
          <p:cNvSpPr/>
          <p:nvPr/>
        </p:nvSpPr>
        <p:spPr>
          <a:xfrm>
            <a:off x="-4257025" y="-199040"/>
            <a:ext cx="2711668" cy="2636784"/>
          </a:xfrm>
          <a:custGeom>
            <a:avLst/>
            <a:gdLst>
              <a:gd name="connsiteX0" fmla="*/ 1355834 w 2711668"/>
              <a:gd name="connsiteY0" fmla="*/ 0 h 2636784"/>
              <a:gd name="connsiteX1" fmla="*/ 2711668 w 2711668"/>
              <a:gd name="connsiteY1" fmla="*/ 1318392 h 2636784"/>
              <a:gd name="connsiteX2" fmla="*/ 1355834 w 2711668"/>
              <a:gd name="connsiteY2" fmla="*/ 2636784 h 2636784"/>
              <a:gd name="connsiteX3" fmla="*/ 0 w 2711668"/>
              <a:gd name="connsiteY3" fmla="*/ 1318392 h 2636784"/>
              <a:gd name="connsiteX4" fmla="*/ 1355834 w 2711668"/>
              <a:gd name="connsiteY4" fmla="*/ 0 h 2636784"/>
              <a:gd name="connsiteX5" fmla="*/ 1355834 w 2711668"/>
              <a:gd name="connsiteY5" fmla="*/ 61336 h 2636784"/>
              <a:gd name="connsiteX6" fmla="*/ 32845 w 2711668"/>
              <a:gd name="connsiteY6" fmla="*/ 1318391 h 2636784"/>
              <a:gd name="connsiteX7" fmla="*/ 1355834 w 2711668"/>
              <a:gd name="connsiteY7" fmla="*/ 2575446 h 2636784"/>
              <a:gd name="connsiteX8" fmla="*/ 2678823 w 2711668"/>
              <a:gd name="connsiteY8" fmla="*/ 1318391 h 2636784"/>
              <a:gd name="connsiteX9" fmla="*/ 1355834 w 2711668"/>
              <a:gd name="connsiteY9" fmla="*/ 61336 h 263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1668" h="2636784">
                <a:moveTo>
                  <a:pt x="1355834" y="0"/>
                </a:moveTo>
                <a:cubicBezTo>
                  <a:pt x="2104640" y="0"/>
                  <a:pt x="2711668" y="590264"/>
                  <a:pt x="2711668" y="1318392"/>
                </a:cubicBezTo>
                <a:cubicBezTo>
                  <a:pt x="2711668" y="2046520"/>
                  <a:pt x="2104640" y="2636784"/>
                  <a:pt x="1355834" y="2636784"/>
                </a:cubicBezTo>
                <a:cubicBezTo>
                  <a:pt x="607028" y="2636784"/>
                  <a:pt x="0" y="2046520"/>
                  <a:pt x="0" y="1318392"/>
                </a:cubicBezTo>
                <a:cubicBezTo>
                  <a:pt x="0" y="590264"/>
                  <a:pt x="607028" y="0"/>
                  <a:pt x="1355834" y="0"/>
                </a:cubicBezTo>
                <a:close/>
                <a:moveTo>
                  <a:pt x="1355834" y="61336"/>
                </a:moveTo>
                <a:cubicBezTo>
                  <a:pt x="625167" y="61336"/>
                  <a:pt x="32845" y="624139"/>
                  <a:pt x="32845" y="1318391"/>
                </a:cubicBezTo>
                <a:cubicBezTo>
                  <a:pt x="32845" y="2012643"/>
                  <a:pt x="625167" y="2575446"/>
                  <a:pt x="1355834" y="2575446"/>
                </a:cubicBezTo>
                <a:cubicBezTo>
                  <a:pt x="2086501" y="2575446"/>
                  <a:pt x="2678823" y="2012643"/>
                  <a:pt x="2678823" y="1318391"/>
                </a:cubicBezTo>
                <a:cubicBezTo>
                  <a:pt x="2678823" y="624139"/>
                  <a:pt x="2086501" y="61336"/>
                  <a:pt x="1355834" y="61336"/>
                </a:cubicBezTo>
                <a:close/>
              </a:path>
            </a:pathLst>
          </a:cu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4" name="Oval 13">
            <a:extLst>
              <a:ext uri="{FF2B5EF4-FFF2-40B4-BE49-F238E27FC236}">
                <a16:creationId xmlns:a16="http://schemas.microsoft.com/office/drawing/2014/main" id="{0B2851F4-9CDA-A9F4-49F4-7A6AC780CA2A}"/>
              </a:ext>
            </a:extLst>
          </p:cNvPr>
          <p:cNvSpPr/>
          <p:nvPr/>
        </p:nvSpPr>
        <p:spPr>
          <a:xfrm>
            <a:off x="191814" y="-4145398"/>
            <a:ext cx="2711668" cy="2636783"/>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Freeform 14">
            <a:extLst>
              <a:ext uri="{FF2B5EF4-FFF2-40B4-BE49-F238E27FC236}">
                <a16:creationId xmlns:a16="http://schemas.microsoft.com/office/drawing/2014/main" id="{951F1238-8C83-F562-DEDB-23630B698FDC}"/>
              </a:ext>
            </a:extLst>
          </p:cNvPr>
          <p:cNvSpPr/>
          <p:nvPr/>
        </p:nvSpPr>
        <p:spPr>
          <a:xfrm>
            <a:off x="11718896" y="7586431"/>
            <a:ext cx="2711668" cy="2636784"/>
          </a:xfrm>
          <a:custGeom>
            <a:avLst/>
            <a:gdLst>
              <a:gd name="connsiteX0" fmla="*/ 1355834 w 2711668"/>
              <a:gd name="connsiteY0" fmla="*/ 0 h 2636784"/>
              <a:gd name="connsiteX1" fmla="*/ 2711668 w 2711668"/>
              <a:gd name="connsiteY1" fmla="*/ 1318392 h 2636784"/>
              <a:gd name="connsiteX2" fmla="*/ 1355834 w 2711668"/>
              <a:gd name="connsiteY2" fmla="*/ 2636784 h 2636784"/>
              <a:gd name="connsiteX3" fmla="*/ 0 w 2711668"/>
              <a:gd name="connsiteY3" fmla="*/ 1318392 h 2636784"/>
              <a:gd name="connsiteX4" fmla="*/ 1355834 w 2711668"/>
              <a:gd name="connsiteY4" fmla="*/ 0 h 2636784"/>
              <a:gd name="connsiteX5" fmla="*/ 1355834 w 2711668"/>
              <a:gd name="connsiteY5" fmla="*/ 61336 h 2636784"/>
              <a:gd name="connsiteX6" fmla="*/ 32845 w 2711668"/>
              <a:gd name="connsiteY6" fmla="*/ 1318391 h 2636784"/>
              <a:gd name="connsiteX7" fmla="*/ 1355834 w 2711668"/>
              <a:gd name="connsiteY7" fmla="*/ 2575446 h 2636784"/>
              <a:gd name="connsiteX8" fmla="*/ 2678823 w 2711668"/>
              <a:gd name="connsiteY8" fmla="*/ 1318391 h 2636784"/>
              <a:gd name="connsiteX9" fmla="*/ 1355834 w 2711668"/>
              <a:gd name="connsiteY9" fmla="*/ 61336 h 263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1668" h="2636784">
                <a:moveTo>
                  <a:pt x="1355834" y="0"/>
                </a:moveTo>
                <a:cubicBezTo>
                  <a:pt x="2104640" y="0"/>
                  <a:pt x="2711668" y="590264"/>
                  <a:pt x="2711668" y="1318392"/>
                </a:cubicBezTo>
                <a:cubicBezTo>
                  <a:pt x="2711668" y="2046520"/>
                  <a:pt x="2104640" y="2636784"/>
                  <a:pt x="1355834" y="2636784"/>
                </a:cubicBezTo>
                <a:cubicBezTo>
                  <a:pt x="607028" y="2636784"/>
                  <a:pt x="0" y="2046520"/>
                  <a:pt x="0" y="1318392"/>
                </a:cubicBezTo>
                <a:cubicBezTo>
                  <a:pt x="0" y="590264"/>
                  <a:pt x="607028" y="0"/>
                  <a:pt x="1355834" y="0"/>
                </a:cubicBezTo>
                <a:close/>
                <a:moveTo>
                  <a:pt x="1355834" y="61336"/>
                </a:moveTo>
                <a:cubicBezTo>
                  <a:pt x="625167" y="61336"/>
                  <a:pt x="32845" y="624139"/>
                  <a:pt x="32845" y="1318391"/>
                </a:cubicBezTo>
                <a:cubicBezTo>
                  <a:pt x="32845" y="2012643"/>
                  <a:pt x="625167" y="2575446"/>
                  <a:pt x="1355834" y="2575446"/>
                </a:cubicBezTo>
                <a:cubicBezTo>
                  <a:pt x="2086501" y="2575446"/>
                  <a:pt x="2678823" y="2012643"/>
                  <a:pt x="2678823" y="1318391"/>
                </a:cubicBezTo>
                <a:cubicBezTo>
                  <a:pt x="2678823" y="624139"/>
                  <a:pt x="2086501" y="61336"/>
                  <a:pt x="1355834" y="61336"/>
                </a:cubicBezTo>
                <a:close/>
              </a:path>
            </a:pathLst>
          </a:cu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6" name="Freeform 15">
            <a:extLst>
              <a:ext uri="{FF2B5EF4-FFF2-40B4-BE49-F238E27FC236}">
                <a16:creationId xmlns:a16="http://schemas.microsoft.com/office/drawing/2014/main" id="{180257A1-BE67-B2A6-7E64-D80B5682C166}"/>
              </a:ext>
            </a:extLst>
          </p:cNvPr>
          <p:cNvSpPr/>
          <p:nvPr/>
        </p:nvSpPr>
        <p:spPr>
          <a:xfrm>
            <a:off x="13991497" y="2437744"/>
            <a:ext cx="2711668" cy="2636784"/>
          </a:xfrm>
          <a:custGeom>
            <a:avLst/>
            <a:gdLst>
              <a:gd name="connsiteX0" fmla="*/ 1355834 w 2711668"/>
              <a:gd name="connsiteY0" fmla="*/ 0 h 2636784"/>
              <a:gd name="connsiteX1" fmla="*/ 2711668 w 2711668"/>
              <a:gd name="connsiteY1" fmla="*/ 1318392 h 2636784"/>
              <a:gd name="connsiteX2" fmla="*/ 1355834 w 2711668"/>
              <a:gd name="connsiteY2" fmla="*/ 2636784 h 2636784"/>
              <a:gd name="connsiteX3" fmla="*/ 0 w 2711668"/>
              <a:gd name="connsiteY3" fmla="*/ 1318392 h 2636784"/>
              <a:gd name="connsiteX4" fmla="*/ 1355834 w 2711668"/>
              <a:gd name="connsiteY4" fmla="*/ 0 h 2636784"/>
              <a:gd name="connsiteX5" fmla="*/ 1355834 w 2711668"/>
              <a:gd name="connsiteY5" fmla="*/ 61336 h 2636784"/>
              <a:gd name="connsiteX6" fmla="*/ 32845 w 2711668"/>
              <a:gd name="connsiteY6" fmla="*/ 1318391 h 2636784"/>
              <a:gd name="connsiteX7" fmla="*/ 1355834 w 2711668"/>
              <a:gd name="connsiteY7" fmla="*/ 2575446 h 2636784"/>
              <a:gd name="connsiteX8" fmla="*/ 2678823 w 2711668"/>
              <a:gd name="connsiteY8" fmla="*/ 1318391 h 2636784"/>
              <a:gd name="connsiteX9" fmla="*/ 1355834 w 2711668"/>
              <a:gd name="connsiteY9" fmla="*/ 61336 h 263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1668" h="2636784">
                <a:moveTo>
                  <a:pt x="1355834" y="0"/>
                </a:moveTo>
                <a:cubicBezTo>
                  <a:pt x="2104640" y="0"/>
                  <a:pt x="2711668" y="590264"/>
                  <a:pt x="2711668" y="1318392"/>
                </a:cubicBezTo>
                <a:cubicBezTo>
                  <a:pt x="2711668" y="2046520"/>
                  <a:pt x="2104640" y="2636784"/>
                  <a:pt x="1355834" y="2636784"/>
                </a:cubicBezTo>
                <a:cubicBezTo>
                  <a:pt x="607028" y="2636784"/>
                  <a:pt x="0" y="2046520"/>
                  <a:pt x="0" y="1318392"/>
                </a:cubicBezTo>
                <a:cubicBezTo>
                  <a:pt x="0" y="590264"/>
                  <a:pt x="607028" y="0"/>
                  <a:pt x="1355834" y="0"/>
                </a:cubicBezTo>
                <a:close/>
                <a:moveTo>
                  <a:pt x="1355834" y="61336"/>
                </a:moveTo>
                <a:cubicBezTo>
                  <a:pt x="625167" y="61336"/>
                  <a:pt x="32845" y="624139"/>
                  <a:pt x="32845" y="1318391"/>
                </a:cubicBezTo>
                <a:cubicBezTo>
                  <a:pt x="32845" y="2012643"/>
                  <a:pt x="625167" y="2575446"/>
                  <a:pt x="1355834" y="2575446"/>
                </a:cubicBezTo>
                <a:cubicBezTo>
                  <a:pt x="2086501" y="2575446"/>
                  <a:pt x="2678823" y="2012643"/>
                  <a:pt x="2678823" y="1318391"/>
                </a:cubicBezTo>
                <a:cubicBezTo>
                  <a:pt x="2678823" y="624139"/>
                  <a:pt x="2086501" y="61336"/>
                  <a:pt x="1355834" y="61336"/>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Tree>
    <p:extLst>
      <p:ext uri="{BB962C8B-B14F-4D97-AF65-F5344CB8AC3E}">
        <p14:creationId xmlns:p14="http://schemas.microsoft.com/office/powerpoint/2010/main" val="230191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7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A6365F7F-2101-1CBC-E71C-ED811B9BC297}"/>
              </a:ext>
            </a:extLst>
          </p:cNvPr>
          <p:cNvSpPr/>
          <p:nvPr/>
        </p:nvSpPr>
        <p:spPr>
          <a:xfrm>
            <a:off x="1547648" y="993229"/>
            <a:ext cx="9096703" cy="4918842"/>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Freeform 6">
            <a:extLst>
              <a:ext uri="{FF2B5EF4-FFF2-40B4-BE49-F238E27FC236}">
                <a16:creationId xmlns:a16="http://schemas.microsoft.com/office/drawing/2014/main" id="{0EAAD76A-CEFB-905B-294C-3AE55C508EA2}"/>
              </a:ext>
            </a:extLst>
          </p:cNvPr>
          <p:cNvSpPr/>
          <p:nvPr/>
        </p:nvSpPr>
        <p:spPr>
          <a:xfrm>
            <a:off x="-353407" y="815866"/>
            <a:ext cx="2711668" cy="2636784"/>
          </a:xfrm>
          <a:custGeom>
            <a:avLst/>
            <a:gdLst>
              <a:gd name="connsiteX0" fmla="*/ 1355834 w 2711668"/>
              <a:gd name="connsiteY0" fmla="*/ 0 h 2636784"/>
              <a:gd name="connsiteX1" fmla="*/ 2711668 w 2711668"/>
              <a:gd name="connsiteY1" fmla="*/ 1318392 h 2636784"/>
              <a:gd name="connsiteX2" fmla="*/ 1355834 w 2711668"/>
              <a:gd name="connsiteY2" fmla="*/ 2636784 h 2636784"/>
              <a:gd name="connsiteX3" fmla="*/ 0 w 2711668"/>
              <a:gd name="connsiteY3" fmla="*/ 1318392 h 2636784"/>
              <a:gd name="connsiteX4" fmla="*/ 1355834 w 2711668"/>
              <a:gd name="connsiteY4" fmla="*/ 0 h 2636784"/>
              <a:gd name="connsiteX5" fmla="*/ 1355834 w 2711668"/>
              <a:gd name="connsiteY5" fmla="*/ 61336 h 2636784"/>
              <a:gd name="connsiteX6" fmla="*/ 32845 w 2711668"/>
              <a:gd name="connsiteY6" fmla="*/ 1318391 h 2636784"/>
              <a:gd name="connsiteX7" fmla="*/ 1355834 w 2711668"/>
              <a:gd name="connsiteY7" fmla="*/ 2575446 h 2636784"/>
              <a:gd name="connsiteX8" fmla="*/ 2678823 w 2711668"/>
              <a:gd name="connsiteY8" fmla="*/ 1318391 h 2636784"/>
              <a:gd name="connsiteX9" fmla="*/ 1355834 w 2711668"/>
              <a:gd name="connsiteY9" fmla="*/ 61336 h 263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1668" h="2636784">
                <a:moveTo>
                  <a:pt x="1355834" y="0"/>
                </a:moveTo>
                <a:cubicBezTo>
                  <a:pt x="2104640" y="0"/>
                  <a:pt x="2711668" y="590264"/>
                  <a:pt x="2711668" y="1318392"/>
                </a:cubicBezTo>
                <a:cubicBezTo>
                  <a:pt x="2711668" y="2046520"/>
                  <a:pt x="2104640" y="2636784"/>
                  <a:pt x="1355834" y="2636784"/>
                </a:cubicBezTo>
                <a:cubicBezTo>
                  <a:pt x="607028" y="2636784"/>
                  <a:pt x="0" y="2046520"/>
                  <a:pt x="0" y="1318392"/>
                </a:cubicBezTo>
                <a:cubicBezTo>
                  <a:pt x="0" y="590264"/>
                  <a:pt x="607028" y="0"/>
                  <a:pt x="1355834" y="0"/>
                </a:cubicBezTo>
                <a:close/>
                <a:moveTo>
                  <a:pt x="1355834" y="61336"/>
                </a:moveTo>
                <a:cubicBezTo>
                  <a:pt x="625167" y="61336"/>
                  <a:pt x="32845" y="624139"/>
                  <a:pt x="32845" y="1318391"/>
                </a:cubicBezTo>
                <a:cubicBezTo>
                  <a:pt x="32845" y="2012643"/>
                  <a:pt x="625167" y="2575446"/>
                  <a:pt x="1355834" y="2575446"/>
                </a:cubicBezTo>
                <a:cubicBezTo>
                  <a:pt x="2086501" y="2575446"/>
                  <a:pt x="2678823" y="2012643"/>
                  <a:pt x="2678823" y="1318391"/>
                </a:cubicBezTo>
                <a:cubicBezTo>
                  <a:pt x="2678823" y="624139"/>
                  <a:pt x="2086501" y="61336"/>
                  <a:pt x="1355834" y="61336"/>
                </a:cubicBezTo>
                <a:close/>
              </a:path>
            </a:pathLst>
          </a:cu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4" name="Oval 3">
            <a:extLst>
              <a:ext uri="{FF2B5EF4-FFF2-40B4-BE49-F238E27FC236}">
                <a16:creationId xmlns:a16="http://schemas.microsoft.com/office/drawing/2014/main" id="{43C6D2A6-EED0-282A-33E4-ED933CFE87AF}"/>
              </a:ext>
            </a:extLst>
          </p:cNvPr>
          <p:cNvSpPr/>
          <p:nvPr/>
        </p:nvSpPr>
        <p:spPr>
          <a:xfrm>
            <a:off x="625368" y="-199040"/>
            <a:ext cx="2711668" cy="2636783"/>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Freeform 8">
            <a:extLst>
              <a:ext uri="{FF2B5EF4-FFF2-40B4-BE49-F238E27FC236}">
                <a16:creationId xmlns:a16="http://schemas.microsoft.com/office/drawing/2014/main" id="{83A0C6CE-6F70-E034-2982-AB354DFB9F64}"/>
              </a:ext>
            </a:extLst>
          </p:cNvPr>
          <p:cNvSpPr/>
          <p:nvPr/>
        </p:nvSpPr>
        <p:spPr>
          <a:xfrm>
            <a:off x="9288517" y="4771042"/>
            <a:ext cx="2711668" cy="2636784"/>
          </a:xfrm>
          <a:custGeom>
            <a:avLst/>
            <a:gdLst>
              <a:gd name="connsiteX0" fmla="*/ 1355834 w 2711668"/>
              <a:gd name="connsiteY0" fmla="*/ 0 h 2636784"/>
              <a:gd name="connsiteX1" fmla="*/ 2711668 w 2711668"/>
              <a:gd name="connsiteY1" fmla="*/ 1318392 h 2636784"/>
              <a:gd name="connsiteX2" fmla="*/ 1355834 w 2711668"/>
              <a:gd name="connsiteY2" fmla="*/ 2636784 h 2636784"/>
              <a:gd name="connsiteX3" fmla="*/ 0 w 2711668"/>
              <a:gd name="connsiteY3" fmla="*/ 1318392 h 2636784"/>
              <a:gd name="connsiteX4" fmla="*/ 1355834 w 2711668"/>
              <a:gd name="connsiteY4" fmla="*/ 0 h 2636784"/>
              <a:gd name="connsiteX5" fmla="*/ 1355834 w 2711668"/>
              <a:gd name="connsiteY5" fmla="*/ 61336 h 2636784"/>
              <a:gd name="connsiteX6" fmla="*/ 32845 w 2711668"/>
              <a:gd name="connsiteY6" fmla="*/ 1318391 h 2636784"/>
              <a:gd name="connsiteX7" fmla="*/ 1355834 w 2711668"/>
              <a:gd name="connsiteY7" fmla="*/ 2575446 h 2636784"/>
              <a:gd name="connsiteX8" fmla="*/ 2678823 w 2711668"/>
              <a:gd name="connsiteY8" fmla="*/ 1318391 h 2636784"/>
              <a:gd name="connsiteX9" fmla="*/ 1355834 w 2711668"/>
              <a:gd name="connsiteY9" fmla="*/ 61336 h 263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1668" h="2636784">
                <a:moveTo>
                  <a:pt x="1355834" y="0"/>
                </a:moveTo>
                <a:cubicBezTo>
                  <a:pt x="2104640" y="0"/>
                  <a:pt x="2711668" y="590264"/>
                  <a:pt x="2711668" y="1318392"/>
                </a:cubicBezTo>
                <a:cubicBezTo>
                  <a:pt x="2711668" y="2046520"/>
                  <a:pt x="2104640" y="2636784"/>
                  <a:pt x="1355834" y="2636784"/>
                </a:cubicBezTo>
                <a:cubicBezTo>
                  <a:pt x="607028" y="2636784"/>
                  <a:pt x="0" y="2046520"/>
                  <a:pt x="0" y="1318392"/>
                </a:cubicBezTo>
                <a:cubicBezTo>
                  <a:pt x="0" y="590264"/>
                  <a:pt x="607028" y="0"/>
                  <a:pt x="1355834" y="0"/>
                </a:cubicBezTo>
                <a:close/>
                <a:moveTo>
                  <a:pt x="1355834" y="61336"/>
                </a:moveTo>
                <a:cubicBezTo>
                  <a:pt x="625167" y="61336"/>
                  <a:pt x="32845" y="624139"/>
                  <a:pt x="32845" y="1318391"/>
                </a:cubicBezTo>
                <a:cubicBezTo>
                  <a:pt x="32845" y="2012643"/>
                  <a:pt x="625167" y="2575446"/>
                  <a:pt x="1355834" y="2575446"/>
                </a:cubicBezTo>
                <a:cubicBezTo>
                  <a:pt x="2086501" y="2575446"/>
                  <a:pt x="2678823" y="2012643"/>
                  <a:pt x="2678823" y="1318391"/>
                </a:cubicBezTo>
                <a:cubicBezTo>
                  <a:pt x="2678823" y="624139"/>
                  <a:pt x="2086501" y="61336"/>
                  <a:pt x="1355834" y="61336"/>
                </a:cubicBezTo>
                <a:close/>
              </a:path>
            </a:pathLst>
          </a:cu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0" name="Freeform 9">
            <a:extLst>
              <a:ext uri="{FF2B5EF4-FFF2-40B4-BE49-F238E27FC236}">
                <a16:creationId xmlns:a16="http://schemas.microsoft.com/office/drawing/2014/main" id="{75F33FD8-737C-BF28-F535-F68609554713}"/>
              </a:ext>
            </a:extLst>
          </p:cNvPr>
          <p:cNvSpPr/>
          <p:nvPr/>
        </p:nvSpPr>
        <p:spPr>
          <a:xfrm>
            <a:off x="10210797" y="3429000"/>
            <a:ext cx="2711668" cy="2636784"/>
          </a:xfrm>
          <a:custGeom>
            <a:avLst/>
            <a:gdLst>
              <a:gd name="connsiteX0" fmla="*/ 1355834 w 2711668"/>
              <a:gd name="connsiteY0" fmla="*/ 0 h 2636784"/>
              <a:gd name="connsiteX1" fmla="*/ 2711668 w 2711668"/>
              <a:gd name="connsiteY1" fmla="*/ 1318392 h 2636784"/>
              <a:gd name="connsiteX2" fmla="*/ 1355834 w 2711668"/>
              <a:gd name="connsiteY2" fmla="*/ 2636784 h 2636784"/>
              <a:gd name="connsiteX3" fmla="*/ 0 w 2711668"/>
              <a:gd name="connsiteY3" fmla="*/ 1318392 h 2636784"/>
              <a:gd name="connsiteX4" fmla="*/ 1355834 w 2711668"/>
              <a:gd name="connsiteY4" fmla="*/ 0 h 2636784"/>
              <a:gd name="connsiteX5" fmla="*/ 1355834 w 2711668"/>
              <a:gd name="connsiteY5" fmla="*/ 61336 h 2636784"/>
              <a:gd name="connsiteX6" fmla="*/ 32845 w 2711668"/>
              <a:gd name="connsiteY6" fmla="*/ 1318391 h 2636784"/>
              <a:gd name="connsiteX7" fmla="*/ 1355834 w 2711668"/>
              <a:gd name="connsiteY7" fmla="*/ 2575446 h 2636784"/>
              <a:gd name="connsiteX8" fmla="*/ 2678823 w 2711668"/>
              <a:gd name="connsiteY8" fmla="*/ 1318391 h 2636784"/>
              <a:gd name="connsiteX9" fmla="*/ 1355834 w 2711668"/>
              <a:gd name="connsiteY9" fmla="*/ 61336 h 263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1668" h="2636784">
                <a:moveTo>
                  <a:pt x="1355834" y="0"/>
                </a:moveTo>
                <a:cubicBezTo>
                  <a:pt x="2104640" y="0"/>
                  <a:pt x="2711668" y="590264"/>
                  <a:pt x="2711668" y="1318392"/>
                </a:cubicBezTo>
                <a:cubicBezTo>
                  <a:pt x="2711668" y="2046520"/>
                  <a:pt x="2104640" y="2636784"/>
                  <a:pt x="1355834" y="2636784"/>
                </a:cubicBezTo>
                <a:cubicBezTo>
                  <a:pt x="607028" y="2636784"/>
                  <a:pt x="0" y="2046520"/>
                  <a:pt x="0" y="1318392"/>
                </a:cubicBezTo>
                <a:cubicBezTo>
                  <a:pt x="0" y="590264"/>
                  <a:pt x="607028" y="0"/>
                  <a:pt x="1355834" y="0"/>
                </a:cubicBezTo>
                <a:close/>
                <a:moveTo>
                  <a:pt x="1355834" y="61336"/>
                </a:moveTo>
                <a:cubicBezTo>
                  <a:pt x="625167" y="61336"/>
                  <a:pt x="32845" y="624139"/>
                  <a:pt x="32845" y="1318391"/>
                </a:cubicBezTo>
                <a:cubicBezTo>
                  <a:pt x="32845" y="2012643"/>
                  <a:pt x="625167" y="2575446"/>
                  <a:pt x="1355834" y="2575446"/>
                </a:cubicBezTo>
                <a:cubicBezTo>
                  <a:pt x="2086501" y="2575446"/>
                  <a:pt x="2678823" y="2012643"/>
                  <a:pt x="2678823" y="1318391"/>
                </a:cubicBezTo>
                <a:cubicBezTo>
                  <a:pt x="2678823" y="624139"/>
                  <a:pt x="2086501" y="61336"/>
                  <a:pt x="1355834" y="61336"/>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2" name="TextBox 11">
            <a:extLst>
              <a:ext uri="{FF2B5EF4-FFF2-40B4-BE49-F238E27FC236}">
                <a16:creationId xmlns:a16="http://schemas.microsoft.com/office/drawing/2014/main" id="{B071344B-AC1F-303C-7032-A5B64A7DEC0E}"/>
              </a:ext>
            </a:extLst>
          </p:cNvPr>
          <p:cNvSpPr txBox="1"/>
          <p:nvPr/>
        </p:nvSpPr>
        <p:spPr>
          <a:xfrm>
            <a:off x="2961947" y="1608071"/>
            <a:ext cx="6645164" cy="3139321"/>
          </a:xfrm>
          <a:prstGeom prst="rect">
            <a:avLst/>
          </a:prstGeom>
          <a:noFill/>
        </p:spPr>
        <p:txBody>
          <a:bodyPr wrap="square">
            <a:spAutoFit/>
          </a:bodyPr>
          <a:lstStyle/>
          <a:p>
            <a:pPr algn="ctr"/>
            <a:r>
              <a:rPr lang="vi-VN" sz="6600" b="1" dirty="0">
                <a:solidFill>
                  <a:schemeClr val="accent1">
                    <a:lumMod val="50000"/>
                  </a:schemeClr>
                </a:solidFill>
              </a:rPr>
              <a:t>Điều khiển cường độ và độ cứng của tia X</a:t>
            </a:r>
          </a:p>
        </p:txBody>
      </p:sp>
      <p:sp>
        <p:nvSpPr>
          <p:cNvPr id="13" name="TextBox 12">
            <a:extLst>
              <a:ext uri="{FF2B5EF4-FFF2-40B4-BE49-F238E27FC236}">
                <a16:creationId xmlns:a16="http://schemas.microsoft.com/office/drawing/2014/main" id="{50AD4B5B-38CD-DABA-4601-4C512944673D}"/>
              </a:ext>
            </a:extLst>
          </p:cNvPr>
          <p:cNvSpPr txBox="1"/>
          <p:nvPr/>
        </p:nvSpPr>
        <p:spPr>
          <a:xfrm>
            <a:off x="1431890" y="149855"/>
            <a:ext cx="1040670" cy="1938992"/>
          </a:xfrm>
          <a:prstGeom prst="rect">
            <a:avLst/>
          </a:prstGeom>
          <a:noFill/>
        </p:spPr>
        <p:txBody>
          <a:bodyPr wrap="none" rtlCol="0">
            <a:spAutoFit/>
          </a:bodyPr>
          <a:lstStyle/>
          <a:p>
            <a:r>
              <a:rPr lang="vi-VN" sz="12000" b="1" dirty="0">
                <a:solidFill>
                  <a:schemeClr val="bg1"/>
                </a:solidFill>
              </a:rPr>
              <a:t>3</a:t>
            </a:r>
          </a:p>
        </p:txBody>
      </p:sp>
      <p:pic>
        <p:nvPicPr>
          <p:cNvPr id="14" name="Picture 13">
            <a:extLst>
              <a:ext uri="{FF2B5EF4-FFF2-40B4-BE49-F238E27FC236}">
                <a16:creationId xmlns:a16="http://schemas.microsoft.com/office/drawing/2014/main" id="{5B184548-9C0A-2769-968C-EAE24DD1BD13}"/>
              </a:ext>
            </a:extLst>
          </p:cNvPr>
          <p:cNvPicPr>
            <a:picLocks noChangeAspect="1"/>
          </p:cNvPicPr>
          <p:nvPr/>
        </p:nvPicPr>
        <p:blipFill>
          <a:blip r:embed="rId2"/>
          <a:stretch>
            <a:fillRect/>
          </a:stretch>
        </p:blipFill>
        <p:spPr>
          <a:xfrm>
            <a:off x="13175106" y="1418156"/>
            <a:ext cx="5070458" cy="5070458"/>
          </a:xfrm>
          <a:prstGeom prst="roundRect">
            <a:avLst>
              <a:gd name="adj" fmla="val 50000"/>
            </a:avLst>
          </a:prstGeom>
        </p:spPr>
      </p:pic>
      <p:sp>
        <p:nvSpPr>
          <p:cNvPr id="15" name="Oval 14">
            <a:extLst>
              <a:ext uri="{FF2B5EF4-FFF2-40B4-BE49-F238E27FC236}">
                <a16:creationId xmlns:a16="http://schemas.microsoft.com/office/drawing/2014/main" id="{0D6CE238-81DA-9D53-18A5-75C856D8CFB9}"/>
              </a:ext>
            </a:extLst>
          </p:cNvPr>
          <p:cNvSpPr/>
          <p:nvPr/>
        </p:nvSpPr>
        <p:spPr>
          <a:xfrm>
            <a:off x="19308049" y="4121593"/>
            <a:ext cx="540300" cy="463996"/>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Oval 15">
            <a:extLst>
              <a:ext uri="{FF2B5EF4-FFF2-40B4-BE49-F238E27FC236}">
                <a16:creationId xmlns:a16="http://schemas.microsoft.com/office/drawing/2014/main" id="{428F12D1-4517-11C1-C4C0-BE1BDBDFED33}"/>
              </a:ext>
            </a:extLst>
          </p:cNvPr>
          <p:cNvSpPr/>
          <p:nvPr/>
        </p:nvSpPr>
        <p:spPr>
          <a:xfrm>
            <a:off x="13012709" y="1519965"/>
            <a:ext cx="540300" cy="463996"/>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Oval 16">
            <a:extLst>
              <a:ext uri="{FF2B5EF4-FFF2-40B4-BE49-F238E27FC236}">
                <a16:creationId xmlns:a16="http://schemas.microsoft.com/office/drawing/2014/main" id="{ACEDAC5B-2222-0CB0-8C1B-5DD2AA838186}"/>
              </a:ext>
            </a:extLst>
          </p:cNvPr>
          <p:cNvSpPr/>
          <p:nvPr/>
        </p:nvSpPr>
        <p:spPr>
          <a:xfrm>
            <a:off x="13173037" y="-1048324"/>
            <a:ext cx="387900" cy="311596"/>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Oval 17">
            <a:extLst>
              <a:ext uri="{FF2B5EF4-FFF2-40B4-BE49-F238E27FC236}">
                <a16:creationId xmlns:a16="http://schemas.microsoft.com/office/drawing/2014/main" id="{002DF5FA-E9CA-DE40-2D31-9FC0A53B579E}"/>
              </a:ext>
            </a:extLst>
          </p:cNvPr>
          <p:cNvSpPr/>
          <p:nvPr/>
        </p:nvSpPr>
        <p:spPr>
          <a:xfrm>
            <a:off x="18606810" y="1088758"/>
            <a:ext cx="342740" cy="275820"/>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Oval 18">
            <a:extLst>
              <a:ext uri="{FF2B5EF4-FFF2-40B4-BE49-F238E27FC236}">
                <a16:creationId xmlns:a16="http://schemas.microsoft.com/office/drawing/2014/main" id="{BB83AD37-1136-C4D1-2279-48ECA504D2C7}"/>
              </a:ext>
            </a:extLst>
          </p:cNvPr>
          <p:cNvSpPr/>
          <p:nvPr/>
        </p:nvSpPr>
        <p:spPr>
          <a:xfrm>
            <a:off x="13175106" y="6039521"/>
            <a:ext cx="822288" cy="673933"/>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58064552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EC6DCA4-B6B2-D779-4D00-E5E76F7E0679}"/>
              </a:ext>
            </a:extLst>
          </p:cNvPr>
          <p:cNvSpPr/>
          <p:nvPr/>
        </p:nvSpPr>
        <p:spPr>
          <a:xfrm>
            <a:off x="243840" y="173295"/>
            <a:ext cx="746760" cy="716280"/>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20031BF0-AC6F-7C06-D048-BA80417AA1D6}"/>
              </a:ext>
            </a:extLst>
          </p:cNvPr>
          <p:cNvSpPr txBox="1"/>
          <p:nvPr/>
        </p:nvSpPr>
        <p:spPr>
          <a:xfrm>
            <a:off x="396647" y="177491"/>
            <a:ext cx="470000" cy="707886"/>
          </a:xfrm>
          <a:prstGeom prst="rect">
            <a:avLst/>
          </a:prstGeom>
          <a:noFill/>
        </p:spPr>
        <p:txBody>
          <a:bodyPr wrap="none" rtlCol="0">
            <a:spAutoFit/>
          </a:bodyPr>
          <a:lstStyle/>
          <a:p>
            <a:r>
              <a:rPr lang="vi-VN" sz="4000" b="1" dirty="0">
                <a:solidFill>
                  <a:schemeClr val="bg1"/>
                </a:solidFill>
              </a:rPr>
              <a:t>3</a:t>
            </a:r>
          </a:p>
        </p:txBody>
      </p:sp>
      <p:sp>
        <p:nvSpPr>
          <p:cNvPr id="4" name="TextBox 3">
            <a:extLst>
              <a:ext uri="{FF2B5EF4-FFF2-40B4-BE49-F238E27FC236}">
                <a16:creationId xmlns:a16="http://schemas.microsoft.com/office/drawing/2014/main" id="{FF370E13-0E96-957F-0AEA-807CA35809E9}"/>
              </a:ext>
            </a:extLst>
          </p:cNvPr>
          <p:cNvSpPr txBox="1"/>
          <p:nvPr/>
        </p:nvSpPr>
        <p:spPr>
          <a:xfrm>
            <a:off x="1019454" y="239046"/>
            <a:ext cx="8419292" cy="584775"/>
          </a:xfrm>
          <a:prstGeom prst="rect">
            <a:avLst/>
          </a:prstGeom>
          <a:noFill/>
        </p:spPr>
        <p:txBody>
          <a:bodyPr wrap="none" rtlCol="0">
            <a:spAutoFit/>
          </a:bodyPr>
          <a:lstStyle/>
          <a:p>
            <a:r>
              <a:rPr lang="vi-VN" sz="3200" b="1" u="sng" dirty="0">
                <a:solidFill>
                  <a:schemeClr val="accent1">
                    <a:lumMod val="50000"/>
                  </a:schemeClr>
                </a:solidFill>
              </a:rPr>
              <a:t>Điều khiển cường độ và độ cứng của tia X</a:t>
            </a:r>
          </a:p>
        </p:txBody>
      </p:sp>
      <p:sp>
        <p:nvSpPr>
          <p:cNvPr id="5" name="TextBox 4">
            <a:extLst>
              <a:ext uri="{FF2B5EF4-FFF2-40B4-BE49-F238E27FC236}">
                <a16:creationId xmlns:a16="http://schemas.microsoft.com/office/drawing/2014/main" id="{AEE7693A-1440-7BD3-7FA0-DFB273153D9F}"/>
              </a:ext>
            </a:extLst>
          </p:cNvPr>
          <p:cNvSpPr txBox="1"/>
          <p:nvPr/>
        </p:nvSpPr>
        <p:spPr>
          <a:xfrm>
            <a:off x="396647" y="893771"/>
            <a:ext cx="5173211" cy="584775"/>
          </a:xfrm>
          <a:prstGeom prst="rect">
            <a:avLst/>
          </a:prstGeom>
          <a:noFill/>
        </p:spPr>
        <p:txBody>
          <a:bodyPr wrap="none" rtlCol="0">
            <a:spAutoFit/>
          </a:bodyPr>
          <a:lstStyle/>
          <a:p>
            <a:r>
              <a:rPr lang="vi-VN" sz="3200" dirty="0">
                <a:solidFill>
                  <a:schemeClr val="accent1">
                    <a:lumMod val="50000"/>
                  </a:schemeClr>
                </a:solidFill>
                <a:latin typeface="+mj-lt"/>
              </a:rPr>
              <a:t>3.1 </a:t>
            </a:r>
            <a:r>
              <a:rPr lang="vi-VN" sz="3200" u="sng" dirty="0">
                <a:solidFill>
                  <a:schemeClr val="accent1">
                    <a:lumMod val="50000"/>
                  </a:schemeClr>
                </a:solidFill>
                <a:latin typeface="+mj-lt"/>
              </a:rPr>
              <a:t>Điều khiển cường độ tia X</a:t>
            </a:r>
          </a:p>
        </p:txBody>
      </p:sp>
      <p:sp>
        <p:nvSpPr>
          <p:cNvPr id="6" name="TextBox 5">
            <a:extLst>
              <a:ext uri="{FF2B5EF4-FFF2-40B4-BE49-F238E27FC236}">
                <a16:creationId xmlns:a16="http://schemas.microsoft.com/office/drawing/2014/main" id="{D78B069F-40F1-84A6-1BB7-78E0183841D6}"/>
              </a:ext>
            </a:extLst>
          </p:cNvPr>
          <p:cNvSpPr txBox="1"/>
          <p:nvPr/>
        </p:nvSpPr>
        <p:spPr>
          <a:xfrm>
            <a:off x="664917" y="4579234"/>
            <a:ext cx="6524559" cy="1384995"/>
          </a:xfrm>
          <a:prstGeom prst="rect">
            <a:avLst/>
          </a:prstGeom>
          <a:noFill/>
        </p:spPr>
        <p:txBody>
          <a:bodyPr wrap="square" rtlCol="0">
            <a:spAutoFit/>
          </a:bodyPr>
          <a:lstStyle/>
          <a:p>
            <a:r>
              <a:rPr lang="vi-VN" sz="2800" dirty="0">
                <a:solidFill>
                  <a:schemeClr val="accent1">
                    <a:lumMod val="50000"/>
                  </a:schemeClr>
                </a:solidFill>
                <a:latin typeface="+mj-lt"/>
                <a:sym typeface="Wingdings" pitchFamily="2" charset="2"/>
              </a:rPr>
              <a:t></a:t>
            </a:r>
            <a:r>
              <a:rPr lang="vi-VN" sz="2800" dirty="0">
                <a:solidFill>
                  <a:schemeClr val="accent1">
                    <a:lumMod val="50000"/>
                  </a:schemeClr>
                </a:solidFill>
                <a:latin typeface="+mj-lt"/>
              </a:rPr>
              <a:t> Cường độ tia X ảnh hưởng đến mức độ tương phản của hình ảnh tạo bởi chùm tia X.</a:t>
            </a:r>
          </a:p>
        </p:txBody>
      </p:sp>
      <p:sp>
        <p:nvSpPr>
          <p:cNvPr id="7" name="TextBox 6">
            <a:extLst>
              <a:ext uri="{FF2B5EF4-FFF2-40B4-BE49-F238E27FC236}">
                <a16:creationId xmlns:a16="http://schemas.microsoft.com/office/drawing/2014/main" id="{B7DE0205-4A90-530C-B615-DF428E5DE8DE}"/>
              </a:ext>
            </a:extLst>
          </p:cNvPr>
          <p:cNvSpPr txBox="1"/>
          <p:nvPr/>
        </p:nvSpPr>
        <p:spPr>
          <a:xfrm>
            <a:off x="617220" y="1650154"/>
            <a:ext cx="5877773" cy="954107"/>
          </a:xfrm>
          <a:prstGeom prst="rect">
            <a:avLst/>
          </a:prstGeom>
          <a:noFill/>
        </p:spPr>
        <p:txBody>
          <a:bodyPr wrap="square" rtlCol="0">
            <a:spAutoFit/>
          </a:bodyPr>
          <a:lstStyle/>
          <a:p>
            <a:r>
              <a:rPr lang="vi-VN" sz="2800" dirty="0">
                <a:solidFill>
                  <a:schemeClr val="accent1">
                    <a:lumMod val="50000"/>
                  </a:schemeClr>
                </a:solidFill>
                <a:latin typeface="+mj-lt"/>
              </a:rPr>
              <a:t>- Cường độ I của tia X được xác định bằng công thức:</a:t>
            </a:r>
          </a:p>
        </p:txBody>
      </p:sp>
      <p:pic>
        <p:nvPicPr>
          <p:cNvPr id="13" name="Picture 12">
            <a:extLst>
              <a:ext uri="{FF2B5EF4-FFF2-40B4-BE49-F238E27FC236}">
                <a16:creationId xmlns:a16="http://schemas.microsoft.com/office/drawing/2014/main" id="{68B9349B-ADFC-8FF6-331B-F6632041B7CE}"/>
              </a:ext>
            </a:extLst>
          </p:cNvPr>
          <p:cNvPicPr>
            <a:picLocks noChangeAspect="1"/>
          </p:cNvPicPr>
          <p:nvPr/>
        </p:nvPicPr>
        <p:blipFill>
          <a:blip r:embed="rId2"/>
          <a:srcRect l="40554" t="70589" r="47681" b="22758"/>
          <a:stretch>
            <a:fillRect/>
          </a:stretch>
        </p:blipFill>
        <p:spPr>
          <a:xfrm>
            <a:off x="485867" y="2988787"/>
            <a:ext cx="4014277" cy="1418839"/>
          </a:xfrm>
          <a:prstGeom prst="rect">
            <a:avLst/>
          </a:prstGeom>
        </p:spPr>
      </p:pic>
      <p:sp>
        <p:nvSpPr>
          <p:cNvPr id="14" name="TextBox 13">
            <a:extLst>
              <a:ext uri="{FF2B5EF4-FFF2-40B4-BE49-F238E27FC236}">
                <a16:creationId xmlns:a16="http://schemas.microsoft.com/office/drawing/2014/main" id="{07C8D5FA-8FBE-3362-E68D-DD61DE86F852}"/>
              </a:ext>
            </a:extLst>
          </p:cNvPr>
          <p:cNvSpPr txBox="1"/>
          <p:nvPr/>
        </p:nvSpPr>
        <p:spPr>
          <a:xfrm>
            <a:off x="4246683" y="3259722"/>
            <a:ext cx="2260491" cy="523220"/>
          </a:xfrm>
          <a:prstGeom prst="rect">
            <a:avLst/>
          </a:prstGeom>
          <a:noFill/>
        </p:spPr>
        <p:txBody>
          <a:bodyPr wrap="none" rtlCol="0">
            <a:spAutoFit/>
          </a:bodyPr>
          <a:lstStyle/>
          <a:p>
            <a:r>
              <a:rPr lang="vi-VN" sz="2800" dirty="0">
                <a:solidFill>
                  <a:schemeClr val="accent1">
                    <a:lumMod val="50000"/>
                  </a:schemeClr>
                </a:solidFill>
                <a:latin typeface="+mj-lt"/>
              </a:rPr>
              <a:t>Đơn vị: W/m2</a:t>
            </a:r>
          </a:p>
        </p:txBody>
      </p:sp>
      <p:pic>
        <p:nvPicPr>
          <p:cNvPr id="16" name="Picture 15">
            <a:extLst>
              <a:ext uri="{FF2B5EF4-FFF2-40B4-BE49-F238E27FC236}">
                <a16:creationId xmlns:a16="http://schemas.microsoft.com/office/drawing/2014/main" id="{86970AA3-25F9-C323-53B0-427CDCD5F9DC}"/>
              </a:ext>
            </a:extLst>
          </p:cNvPr>
          <p:cNvPicPr>
            <a:picLocks noChangeAspect="1"/>
          </p:cNvPicPr>
          <p:nvPr/>
        </p:nvPicPr>
        <p:blipFill>
          <a:blip r:embed="rId3"/>
          <a:stretch>
            <a:fillRect/>
          </a:stretch>
        </p:blipFill>
        <p:spPr>
          <a:xfrm>
            <a:off x="6779925" y="1186158"/>
            <a:ext cx="5070458" cy="5070458"/>
          </a:xfrm>
          <a:prstGeom prst="roundRect">
            <a:avLst>
              <a:gd name="adj" fmla="val 50000"/>
            </a:avLst>
          </a:prstGeom>
        </p:spPr>
      </p:pic>
      <p:sp>
        <p:nvSpPr>
          <p:cNvPr id="17" name="Oval 16">
            <a:extLst>
              <a:ext uri="{FF2B5EF4-FFF2-40B4-BE49-F238E27FC236}">
                <a16:creationId xmlns:a16="http://schemas.microsoft.com/office/drawing/2014/main" id="{7BDAD229-F854-1EA3-BDF1-2216F11A251A}"/>
              </a:ext>
            </a:extLst>
          </p:cNvPr>
          <p:cNvSpPr/>
          <p:nvPr/>
        </p:nvSpPr>
        <p:spPr>
          <a:xfrm>
            <a:off x="6506886" y="1186158"/>
            <a:ext cx="540300" cy="463996"/>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Oval 17">
            <a:extLst>
              <a:ext uri="{FF2B5EF4-FFF2-40B4-BE49-F238E27FC236}">
                <a16:creationId xmlns:a16="http://schemas.microsoft.com/office/drawing/2014/main" id="{9B806831-EE6C-3630-411C-0A8AB9B5F879}"/>
              </a:ext>
            </a:extLst>
          </p:cNvPr>
          <p:cNvSpPr/>
          <p:nvPr/>
        </p:nvSpPr>
        <p:spPr>
          <a:xfrm>
            <a:off x="11120928" y="6024618"/>
            <a:ext cx="540300" cy="463996"/>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Oval 18">
            <a:extLst>
              <a:ext uri="{FF2B5EF4-FFF2-40B4-BE49-F238E27FC236}">
                <a16:creationId xmlns:a16="http://schemas.microsoft.com/office/drawing/2014/main" id="{D705A171-1EF4-ACFD-A9A5-FFB188F85032}"/>
              </a:ext>
            </a:extLst>
          </p:cNvPr>
          <p:cNvSpPr/>
          <p:nvPr/>
        </p:nvSpPr>
        <p:spPr>
          <a:xfrm>
            <a:off x="7481574" y="6061019"/>
            <a:ext cx="387900" cy="311596"/>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Oval 19">
            <a:extLst>
              <a:ext uri="{FF2B5EF4-FFF2-40B4-BE49-F238E27FC236}">
                <a16:creationId xmlns:a16="http://schemas.microsoft.com/office/drawing/2014/main" id="{A7D4F0C9-5DE7-CC06-81ED-D02E18ED3936}"/>
              </a:ext>
            </a:extLst>
          </p:cNvPr>
          <p:cNvSpPr/>
          <p:nvPr/>
        </p:nvSpPr>
        <p:spPr>
          <a:xfrm>
            <a:off x="10961136" y="548001"/>
            <a:ext cx="342740" cy="275820"/>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Oval 20">
            <a:extLst>
              <a:ext uri="{FF2B5EF4-FFF2-40B4-BE49-F238E27FC236}">
                <a16:creationId xmlns:a16="http://schemas.microsoft.com/office/drawing/2014/main" id="{94D84851-0303-BD2B-3258-FAC723ED8A54}"/>
              </a:ext>
            </a:extLst>
          </p:cNvPr>
          <p:cNvSpPr/>
          <p:nvPr/>
        </p:nvSpPr>
        <p:spPr>
          <a:xfrm>
            <a:off x="11851175" y="1972399"/>
            <a:ext cx="822288" cy="673933"/>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6193379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F5487-4DDF-50D0-E94B-73C70CC40988}"/>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6B52F4E8-3379-1318-3DD7-4B53CA422BE4}"/>
              </a:ext>
            </a:extLst>
          </p:cNvPr>
          <p:cNvSpPr/>
          <p:nvPr/>
        </p:nvSpPr>
        <p:spPr>
          <a:xfrm>
            <a:off x="243840" y="173295"/>
            <a:ext cx="746760" cy="716280"/>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3A37223D-2FB7-A516-1356-CCE75164E3B3}"/>
              </a:ext>
            </a:extLst>
          </p:cNvPr>
          <p:cNvSpPr txBox="1"/>
          <p:nvPr/>
        </p:nvSpPr>
        <p:spPr>
          <a:xfrm>
            <a:off x="396647" y="177491"/>
            <a:ext cx="470000" cy="707886"/>
          </a:xfrm>
          <a:prstGeom prst="rect">
            <a:avLst/>
          </a:prstGeom>
          <a:noFill/>
        </p:spPr>
        <p:txBody>
          <a:bodyPr wrap="none" rtlCol="0">
            <a:spAutoFit/>
          </a:bodyPr>
          <a:lstStyle/>
          <a:p>
            <a:r>
              <a:rPr lang="vi-VN" sz="4000" b="1" dirty="0">
                <a:solidFill>
                  <a:schemeClr val="bg1"/>
                </a:solidFill>
              </a:rPr>
              <a:t>3</a:t>
            </a:r>
          </a:p>
        </p:txBody>
      </p:sp>
      <p:sp>
        <p:nvSpPr>
          <p:cNvPr id="4" name="TextBox 3">
            <a:extLst>
              <a:ext uri="{FF2B5EF4-FFF2-40B4-BE49-F238E27FC236}">
                <a16:creationId xmlns:a16="http://schemas.microsoft.com/office/drawing/2014/main" id="{D27B234E-937E-2253-406A-CC4A83865A48}"/>
              </a:ext>
            </a:extLst>
          </p:cNvPr>
          <p:cNvSpPr txBox="1"/>
          <p:nvPr/>
        </p:nvSpPr>
        <p:spPr>
          <a:xfrm>
            <a:off x="1019454" y="239046"/>
            <a:ext cx="8419292" cy="584775"/>
          </a:xfrm>
          <a:prstGeom prst="rect">
            <a:avLst/>
          </a:prstGeom>
          <a:noFill/>
        </p:spPr>
        <p:txBody>
          <a:bodyPr wrap="none" rtlCol="0">
            <a:spAutoFit/>
          </a:bodyPr>
          <a:lstStyle/>
          <a:p>
            <a:r>
              <a:rPr lang="vi-VN" sz="3200" b="1" u="sng" dirty="0">
                <a:solidFill>
                  <a:schemeClr val="accent1">
                    <a:lumMod val="50000"/>
                  </a:schemeClr>
                </a:solidFill>
              </a:rPr>
              <a:t>Điều khiển cường độ và độ cứng của tia X</a:t>
            </a:r>
          </a:p>
        </p:txBody>
      </p:sp>
      <p:sp>
        <p:nvSpPr>
          <p:cNvPr id="5" name="TextBox 4">
            <a:extLst>
              <a:ext uri="{FF2B5EF4-FFF2-40B4-BE49-F238E27FC236}">
                <a16:creationId xmlns:a16="http://schemas.microsoft.com/office/drawing/2014/main" id="{0ADB3B15-5E48-D3B4-F4E2-393E7B7A2A9F}"/>
              </a:ext>
            </a:extLst>
          </p:cNvPr>
          <p:cNvSpPr txBox="1"/>
          <p:nvPr/>
        </p:nvSpPr>
        <p:spPr>
          <a:xfrm>
            <a:off x="396647" y="893771"/>
            <a:ext cx="5173211" cy="584775"/>
          </a:xfrm>
          <a:prstGeom prst="rect">
            <a:avLst/>
          </a:prstGeom>
          <a:noFill/>
        </p:spPr>
        <p:txBody>
          <a:bodyPr wrap="none" rtlCol="0">
            <a:spAutoFit/>
          </a:bodyPr>
          <a:lstStyle/>
          <a:p>
            <a:r>
              <a:rPr lang="vi-VN" sz="3200" dirty="0">
                <a:solidFill>
                  <a:schemeClr val="accent1">
                    <a:lumMod val="50000"/>
                  </a:schemeClr>
                </a:solidFill>
                <a:latin typeface="+mj-lt"/>
              </a:rPr>
              <a:t>3.1 </a:t>
            </a:r>
            <a:r>
              <a:rPr lang="vi-VN" sz="3200" u="sng" dirty="0">
                <a:solidFill>
                  <a:schemeClr val="accent1">
                    <a:lumMod val="50000"/>
                  </a:schemeClr>
                </a:solidFill>
                <a:latin typeface="+mj-lt"/>
              </a:rPr>
              <a:t>Điều khiển cường độ tia X</a:t>
            </a:r>
          </a:p>
        </p:txBody>
      </p:sp>
      <p:sp>
        <p:nvSpPr>
          <p:cNvPr id="17" name="Oval 16">
            <a:extLst>
              <a:ext uri="{FF2B5EF4-FFF2-40B4-BE49-F238E27FC236}">
                <a16:creationId xmlns:a16="http://schemas.microsoft.com/office/drawing/2014/main" id="{F4846A5B-415B-C9B6-52C1-A9774CA458F3}"/>
              </a:ext>
            </a:extLst>
          </p:cNvPr>
          <p:cNvSpPr/>
          <p:nvPr/>
        </p:nvSpPr>
        <p:spPr>
          <a:xfrm>
            <a:off x="7452816" y="875238"/>
            <a:ext cx="272287" cy="244114"/>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Oval 17">
            <a:extLst>
              <a:ext uri="{FF2B5EF4-FFF2-40B4-BE49-F238E27FC236}">
                <a16:creationId xmlns:a16="http://schemas.microsoft.com/office/drawing/2014/main" id="{76D1A2DD-EC12-A02B-87B8-661E1FA15937}"/>
              </a:ext>
            </a:extLst>
          </p:cNvPr>
          <p:cNvSpPr/>
          <p:nvPr/>
        </p:nvSpPr>
        <p:spPr>
          <a:xfrm>
            <a:off x="5515795" y="2965004"/>
            <a:ext cx="270150" cy="266927"/>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Oval 18">
            <a:extLst>
              <a:ext uri="{FF2B5EF4-FFF2-40B4-BE49-F238E27FC236}">
                <a16:creationId xmlns:a16="http://schemas.microsoft.com/office/drawing/2014/main" id="{76D81B3A-D3CF-B630-7FE6-D664391D1577}"/>
              </a:ext>
            </a:extLst>
          </p:cNvPr>
          <p:cNvSpPr/>
          <p:nvPr/>
        </p:nvSpPr>
        <p:spPr>
          <a:xfrm>
            <a:off x="11762721" y="4642123"/>
            <a:ext cx="387900" cy="311596"/>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Oval 19">
            <a:extLst>
              <a:ext uri="{FF2B5EF4-FFF2-40B4-BE49-F238E27FC236}">
                <a16:creationId xmlns:a16="http://schemas.microsoft.com/office/drawing/2014/main" id="{E8FF2DD4-1B3B-79A8-656C-9163627F0AFF}"/>
              </a:ext>
            </a:extLst>
          </p:cNvPr>
          <p:cNvSpPr/>
          <p:nvPr/>
        </p:nvSpPr>
        <p:spPr>
          <a:xfrm>
            <a:off x="10961136" y="548001"/>
            <a:ext cx="342740" cy="275820"/>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Oval 20">
            <a:extLst>
              <a:ext uri="{FF2B5EF4-FFF2-40B4-BE49-F238E27FC236}">
                <a16:creationId xmlns:a16="http://schemas.microsoft.com/office/drawing/2014/main" id="{C646A70C-33EA-5F56-29DE-DE36424E5552}"/>
              </a:ext>
            </a:extLst>
          </p:cNvPr>
          <p:cNvSpPr/>
          <p:nvPr/>
        </p:nvSpPr>
        <p:spPr>
          <a:xfrm>
            <a:off x="4963657" y="6366975"/>
            <a:ext cx="822288" cy="673933"/>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F5ED4A51-7BE0-D0F8-557C-418F8C813C71}"/>
              </a:ext>
            </a:extLst>
          </p:cNvPr>
          <p:cNvSpPr txBox="1"/>
          <p:nvPr/>
        </p:nvSpPr>
        <p:spPr>
          <a:xfrm>
            <a:off x="716799" y="2717186"/>
            <a:ext cx="5069146" cy="3539430"/>
          </a:xfrm>
          <a:prstGeom prst="rect">
            <a:avLst/>
          </a:prstGeom>
          <a:noFill/>
        </p:spPr>
        <p:txBody>
          <a:bodyPr wrap="square">
            <a:spAutoFit/>
          </a:bodyPr>
          <a:lstStyle/>
          <a:p>
            <a:pPr algn="l" rtl="0">
              <a:spcBef>
                <a:spcPts val="750"/>
              </a:spcBef>
              <a:spcAft>
                <a:spcPts val="900"/>
              </a:spcAft>
            </a:pPr>
            <a:r>
              <a:rPr lang="vi-VN" sz="2800" i="0" u="none" strike="noStrike" dirty="0">
                <a:solidFill>
                  <a:schemeClr val="accent1">
                    <a:lumMod val="50000"/>
                  </a:schemeClr>
                </a:solidFill>
                <a:effectLst/>
                <a:latin typeface="+mj-lt"/>
                <a:sym typeface="Wingdings" pitchFamily="2" charset="2"/>
              </a:rPr>
              <a:t></a:t>
            </a:r>
            <a:r>
              <a:rPr lang="vi-VN" sz="2800" dirty="0">
                <a:solidFill>
                  <a:schemeClr val="accent1">
                    <a:lumMod val="50000"/>
                  </a:schemeClr>
                </a:solidFill>
                <a:latin typeface="+mj-lt"/>
                <a:sym typeface="Wingdings" pitchFamily="2" charset="2"/>
              </a:rPr>
              <a:t> Để tăng cường độ tia X thì t</a:t>
            </a:r>
            <a:r>
              <a:rPr lang="vi-VN" sz="2800" i="0" u="none" strike="noStrike" dirty="0">
                <a:solidFill>
                  <a:schemeClr val="accent1">
                    <a:lumMod val="50000"/>
                  </a:schemeClr>
                </a:solidFill>
                <a:effectLst/>
                <a:latin typeface="+mj-lt"/>
              </a:rPr>
              <a:t>ăng dòng điện Katốt (I): Dòng điện nung nóng dây katốt làm tăng số lượng electron phát xạ. Khi nhiều electron hơn đập vào anode, số lượng photon tia X phát ra tăng lên, dẫn đến cường độ tia X mạnh hơn.</a:t>
            </a:r>
          </a:p>
        </p:txBody>
      </p:sp>
      <p:sp>
        <p:nvSpPr>
          <p:cNvPr id="11" name="TextBox 10">
            <a:extLst>
              <a:ext uri="{FF2B5EF4-FFF2-40B4-BE49-F238E27FC236}">
                <a16:creationId xmlns:a16="http://schemas.microsoft.com/office/drawing/2014/main" id="{13B628D6-261E-FF54-DEE5-ED4B8F17AB4C}"/>
              </a:ext>
            </a:extLst>
          </p:cNvPr>
          <p:cNvSpPr txBox="1"/>
          <p:nvPr/>
        </p:nvSpPr>
        <p:spPr>
          <a:xfrm>
            <a:off x="700968" y="1620812"/>
            <a:ext cx="11328056" cy="954107"/>
          </a:xfrm>
          <a:prstGeom prst="rect">
            <a:avLst/>
          </a:prstGeom>
          <a:noFill/>
        </p:spPr>
        <p:txBody>
          <a:bodyPr wrap="square" rtlCol="0">
            <a:spAutoFit/>
          </a:bodyPr>
          <a:lstStyle/>
          <a:p>
            <a:r>
              <a:rPr lang="vi-VN" sz="2800" dirty="0">
                <a:solidFill>
                  <a:schemeClr val="accent1">
                    <a:lumMod val="50000"/>
                  </a:schemeClr>
                </a:solidFill>
                <a:latin typeface="+mj-lt"/>
              </a:rPr>
              <a:t>- Cường độ của chùm tia X là số đo năng lượng tia X phát ra trong một đơn vị thời gian qua một đơn vị diện tích.</a:t>
            </a:r>
          </a:p>
        </p:txBody>
      </p:sp>
      <p:pic>
        <p:nvPicPr>
          <p:cNvPr id="15" name="Picture 14">
            <a:extLst>
              <a:ext uri="{FF2B5EF4-FFF2-40B4-BE49-F238E27FC236}">
                <a16:creationId xmlns:a16="http://schemas.microsoft.com/office/drawing/2014/main" id="{2DBDC804-2CEE-06EA-3B69-291D3302DA79}"/>
              </a:ext>
            </a:extLst>
          </p:cNvPr>
          <p:cNvPicPr>
            <a:picLocks noChangeAspect="1"/>
          </p:cNvPicPr>
          <p:nvPr/>
        </p:nvPicPr>
        <p:blipFill>
          <a:blip r:embed="rId2"/>
          <a:srcRect t="2907" b="1757"/>
          <a:stretch>
            <a:fillRect/>
          </a:stretch>
        </p:blipFill>
        <p:spPr>
          <a:xfrm>
            <a:off x="6086082" y="2203278"/>
            <a:ext cx="5389119" cy="4484897"/>
          </a:xfrm>
          <a:prstGeom prst="rect">
            <a:avLst/>
          </a:prstGeom>
        </p:spPr>
      </p:pic>
      <p:sp>
        <p:nvSpPr>
          <p:cNvPr id="22" name="Oval 21">
            <a:extLst>
              <a:ext uri="{FF2B5EF4-FFF2-40B4-BE49-F238E27FC236}">
                <a16:creationId xmlns:a16="http://schemas.microsoft.com/office/drawing/2014/main" id="{8324E9AD-3486-FFC1-1DF1-F9936907C9F8}"/>
              </a:ext>
            </a:extLst>
          </p:cNvPr>
          <p:cNvSpPr/>
          <p:nvPr/>
        </p:nvSpPr>
        <p:spPr>
          <a:xfrm>
            <a:off x="8049020" y="6688175"/>
            <a:ext cx="822288" cy="673933"/>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Oval 22">
            <a:extLst>
              <a:ext uri="{FF2B5EF4-FFF2-40B4-BE49-F238E27FC236}">
                <a16:creationId xmlns:a16="http://schemas.microsoft.com/office/drawing/2014/main" id="{E5F954E6-17E8-AE4C-EE57-79E6B8B94C64}"/>
              </a:ext>
            </a:extLst>
          </p:cNvPr>
          <p:cNvSpPr/>
          <p:nvPr/>
        </p:nvSpPr>
        <p:spPr>
          <a:xfrm>
            <a:off x="11617880" y="6380195"/>
            <a:ext cx="822288" cy="673933"/>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7913931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372B7-32CB-3132-E093-4E2988B5BD48}"/>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8066DF2-176F-A2FD-1F59-D6AF43DD3DA0}"/>
              </a:ext>
            </a:extLst>
          </p:cNvPr>
          <p:cNvPicPr>
            <a:picLocks noChangeAspect="1"/>
          </p:cNvPicPr>
          <p:nvPr/>
        </p:nvPicPr>
        <p:blipFill>
          <a:blip r:embed="rId2"/>
          <a:stretch>
            <a:fillRect/>
          </a:stretch>
        </p:blipFill>
        <p:spPr>
          <a:xfrm>
            <a:off x="6318372" y="-685235"/>
            <a:ext cx="6060303" cy="8335122"/>
          </a:xfrm>
          <a:prstGeom prst="rect">
            <a:avLst/>
          </a:prstGeom>
        </p:spPr>
      </p:pic>
      <p:sp>
        <p:nvSpPr>
          <p:cNvPr id="23" name="Terminator 22">
            <a:extLst>
              <a:ext uri="{FF2B5EF4-FFF2-40B4-BE49-F238E27FC236}">
                <a16:creationId xmlns:a16="http://schemas.microsoft.com/office/drawing/2014/main" id="{FFF339E3-F38D-9992-9AE8-1B4413673B24}"/>
              </a:ext>
            </a:extLst>
          </p:cNvPr>
          <p:cNvSpPr/>
          <p:nvPr/>
        </p:nvSpPr>
        <p:spPr>
          <a:xfrm rot="19436111">
            <a:off x="1344470" y="5515427"/>
            <a:ext cx="5200542" cy="667657"/>
          </a:xfrm>
          <a:prstGeom prst="flowChartTerminator">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Terminator 23">
            <a:extLst>
              <a:ext uri="{FF2B5EF4-FFF2-40B4-BE49-F238E27FC236}">
                <a16:creationId xmlns:a16="http://schemas.microsoft.com/office/drawing/2014/main" id="{A84A641E-A66A-D07B-0A2A-3539BFA77BDA}"/>
              </a:ext>
            </a:extLst>
          </p:cNvPr>
          <p:cNvSpPr/>
          <p:nvPr/>
        </p:nvSpPr>
        <p:spPr>
          <a:xfrm rot="19436111">
            <a:off x="1482017" y="6401229"/>
            <a:ext cx="5200542" cy="667657"/>
          </a:xfrm>
          <a:prstGeom prst="flowChartTerminator">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Terminator 27">
            <a:extLst>
              <a:ext uri="{FF2B5EF4-FFF2-40B4-BE49-F238E27FC236}">
                <a16:creationId xmlns:a16="http://schemas.microsoft.com/office/drawing/2014/main" id="{7CFDFA89-AA72-9765-8978-B72D7AD3BD7C}"/>
              </a:ext>
            </a:extLst>
          </p:cNvPr>
          <p:cNvSpPr/>
          <p:nvPr/>
        </p:nvSpPr>
        <p:spPr>
          <a:xfrm rot="19436111">
            <a:off x="1736312" y="7189699"/>
            <a:ext cx="5200542" cy="667657"/>
          </a:xfrm>
          <a:prstGeom prst="flowChartTerminator">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Terminator 28">
            <a:extLst>
              <a:ext uri="{FF2B5EF4-FFF2-40B4-BE49-F238E27FC236}">
                <a16:creationId xmlns:a16="http://schemas.microsoft.com/office/drawing/2014/main" id="{72545F89-8A19-3A84-A734-B0B696EB23B1}"/>
              </a:ext>
            </a:extLst>
          </p:cNvPr>
          <p:cNvSpPr/>
          <p:nvPr/>
        </p:nvSpPr>
        <p:spPr>
          <a:xfrm rot="19436111">
            <a:off x="2087490" y="7858795"/>
            <a:ext cx="5200542" cy="667657"/>
          </a:xfrm>
          <a:prstGeom prst="flowChartTermina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Terminator 29">
            <a:extLst>
              <a:ext uri="{FF2B5EF4-FFF2-40B4-BE49-F238E27FC236}">
                <a16:creationId xmlns:a16="http://schemas.microsoft.com/office/drawing/2014/main" id="{EC286AE5-A166-3FF1-D3F6-3D530BD76E74}"/>
              </a:ext>
            </a:extLst>
          </p:cNvPr>
          <p:cNvSpPr/>
          <p:nvPr/>
        </p:nvSpPr>
        <p:spPr>
          <a:xfrm rot="19436111">
            <a:off x="-580789" y="5943811"/>
            <a:ext cx="5200542" cy="667657"/>
          </a:xfrm>
          <a:prstGeom prst="flowChartTerminator">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Terminator 30">
            <a:extLst>
              <a:ext uri="{FF2B5EF4-FFF2-40B4-BE49-F238E27FC236}">
                <a16:creationId xmlns:a16="http://schemas.microsoft.com/office/drawing/2014/main" id="{9750FCD6-A512-04BC-046D-8CFF476E208E}"/>
              </a:ext>
            </a:extLst>
          </p:cNvPr>
          <p:cNvSpPr/>
          <p:nvPr/>
        </p:nvSpPr>
        <p:spPr>
          <a:xfrm rot="19436111">
            <a:off x="-2841660" y="6629935"/>
            <a:ext cx="5200542" cy="667657"/>
          </a:xfrm>
          <a:prstGeom prst="flowChartTerminator">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TextBox 34">
            <a:extLst>
              <a:ext uri="{FF2B5EF4-FFF2-40B4-BE49-F238E27FC236}">
                <a16:creationId xmlns:a16="http://schemas.microsoft.com/office/drawing/2014/main" id="{D8973A20-3A8C-4234-C39C-A5A249E9D293}"/>
              </a:ext>
            </a:extLst>
          </p:cNvPr>
          <p:cNvSpPr txBox="1"/>
          <p:nvPr/>
        </p:nvSpPr>
        <p:spPr>
          <a:xfrm>
            <a:off x="224068" y="71297"/>
            <a:ext cx="3916457" cy="923330"/>
          </a:xfrm>
          <a:prstGeom prst="rect">
            <a:avLst/>
          </a:prstGeom>
          <a:noFill/>
        </p:spPr>
        <p:txBody>
          <a:bodyPr wrap="none" rtlCol="0">
            <a:spAutoFit/>
          </a:bodyPr>
          <a:lstStyle/>
          <a:p>
            <a:r>
              <a:rPr lang="vi-VN" sz="5400" b="1" dirty="0">
                <a:solidFill>
                  <a:schemeClr val="accent1">
                    <a:lumMod val="50000"/>
                  </a:schemeClr>
                </a:solidFill>
              </a:rPr>
              <a:t>Chuyên đề </a:t>
            </a:r>
          </a:p>
        </p:txBody>
      </p:sp>
      <p:sp>
        <p:nvSpPr>
          <p:cNvPr id="36" name="TextBox 35">
            <a:extLst>
              <a:ext uri="{FF2B5EF4-FFF2-40B4-BE49-F238E27FC236}">
                <a16:creationId xmlns:a16="http://schemas.microsoft.com/office/drawing/2014/main" id="{B6756CB0-EAE7-E8EE-4C5D-6C050CC42B5F}"/>
              </a:ext>
            </a:extLst>
          </p:cNvPr>
          <p:cNvSpPr txBox="1"/>
          <p:nvPr/>
        </p:nvSpPr>
        <p:spPr>
          <a:xfrm>
            <a:off x="2453204" y="1101269"/>
            <a:ext cx="3801041" cy="923330"/>
          </a:xfrm>
          <a:prstGeom prst="rect">
            <a:avLst/>
          </a:prstGeom>
          <a:noFill/>
        </p:spPr>
        <p:txBody>
          <a:bodyPr wrap="none" rtlCol="0">
            <a:spAutoFit/>
          </a:bodyPr>
          <a:lstStyle/>
          <a:p>
            <a:r>
              <a:rPr lang="vi-VN" sz="5400" b="1" dirty="0">
                <a:solidFill>
                  <a:schemeClr val="accent1">
                    <a:lumMod val="50000"/>
                  </a:schemeClr>
                </a:solidFill>
              </a:rPr>
              <a:t>VẬT LÝ 12 </a:t>
            </a:r>
          </a:p>
        </p:txBody>
      </p:sp>
      <p:sp>
        <p:nvSpPr>
          <p:cNvPr id="37" name="TextBox 36">
            <a:extLst>
              <a:ext uri="{FF2B5EF4-FFF2-40B4-BE49-F238E27FC236}">
                <a16:creationId xmlns:a16="http://schemas.microsoft.com/office/drawing/2014/main" id="{70872EAE-9C8A-E63F-0D70-27832F995D60}"/>
              </a:ext>
            </a:extLst>
          </p:cNvPr>
          <p:cNvSpPr txBox="1"/>
          <p:nvPr/>
        </p:nvSpPr>
        <p:spPr>
          <a:xfrm>
            <a:off x="364667" y="2663629"/>
            <a:ext cx="5878532" cy="1384995"/>
          </a:xfrm>
          <a:prstGeom prst="rect">
            <a:avLst/>
          </a:prstGeom>
          <a:noFill/>
        </p:spPr>
        <p:txBody>
          <a:bodyPr wrap="none" rtlCol="0">
            <a:spAutoFit/>
          </a:bodyPr>
          <a:lstStyle/>
          <a:p>
            <a:pPr algn="ctr"/>
            <a:r>
              <a:rPr lang="vi-VN" sz="4200" b="1" dirty="0">
                <a:solidFill>
                  <a:schemeClr val="accent1">
                    <a:lumMod val="50000"/>
                  </a:schemeClr>
                </a:solidFill>
                <a:ea typeface="PingFang HK" panose="020B0600000000000000" pitchFamily="34" charset="-120"/>
              </a:rPr>
              <a:t>TIA X </a:t>
            </a:r>
          </a:p>
          <a:p>
            <a:pPr algn="ctr"/>
            <a:r>
              <a:rPr lang="vi-VN" sz="4200" b="1" dirty="0">
                <a:solidFill>
                  <a:schemeClr val="accent1">
                    <a:lumMod val="50000"/>
                  </a:schemeClr>
                </a:solidFill>
                <a:ea typeface="PingFang HK" panose="020B0600000000000000" pitchFamily="34" charset="-120"/>
              </a:rPr>
              <a:t>TẠO ẢNH BẰNG TIA X</a:t>
            </a:r>
          </a:p>
        </p:txBody>
      </p:sp>
      <p:cxnSp>
        <p:nvCxnSpPr>
          <p:cNvPr id="39" name="Straight Connector 38">
            <a:extLst>
              <a:ext uri="{FF2B5EF4-FFF2-40B4-BE49-F238E27FC236}">
                <a16:creationId xmlns:a16="http://schemas.microsoft.com/office/drawing/2014/main" id="{BAF3AA20-AF01-36F2-9A74-EFBBD0DDC854}"/>
              </a:ext>
            </a:extLst>
          </p:cNvPr>
          <p:cNvCxnSpPr>
            <a:cxnSpLocks/>
          </p:cNvCxnSpPr>
          <p:nvPr/>
        </p:nvCxnSpPr>
        <p:spPr>
          <a:xfrm>
            <a:off x="902124" y="2097890"/>
            <a:ext cx="4833257" cy="20451"/>
          </a:xfrm>
          <a:prstGeom prst="line">
            <a:avLst/>
          </a:prstGeom>
          <a:ln>
            <a:solidFill>
              <a:srgbClr val="123E87"/>
            </a:solidFill>
          </a:ln>
        </p:spPr>
        <p:style>
          <a:lnRef idx="3">
            <a:schemeClr val="dk1"/>
          </a:lnRef>
          <a:fillRef idx="0">
            <a:schemeClr val="dk1"/>
          </a:fillRef>
          <a:effectRef idx="2">
            <a:schemeClr val="dk1"/>
          </a:effectRef>
          <a:fontRef idx="minor">
            <a:schemeClr val="tx1"/>
          </a:fontRef>
        </p:style>
      </p:cxnSp>
      <p:sp>
        <p:nvSpPr>
          <p:cNvPr id="42" name="Rectangle 41">
            <a:extLst>
              <a:ext uri="{FF2B5EF4-FFF2-40B4-BE49-F238E27FC236}">
                <a16:creationId xmlns:a16="http://schemas.microsoft.com/office/drawing/2014/main" id="{92993A92-9691-1068-6B43-C15533FEFE4E}"/>
              </a:ext>
            </a:extLst>
          </p:cNvPr>
          <p:cNvSpPr/>
          <p:nvPr/>
        </p:nvSpPr>
        <p:spPr>
          <a:xfrm>
            <a:off x="-624468" y="6735589"/>
            <a:ext cx="13003143" cy="9148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rminator 1">
            <a:extLst>
              <a:ext uri="{FF2B5EF4-FFF2-40B4-BE49-F238E27FC236}">
                <a16:creationId xmlns:a16="http://schemas.microsoft.com/office/drawing/2014/main" id="{ECB94E3C-D88A-28D6-C960-5A2A8E99DDF0}"/>
              </a:ext>
            </a:extLst>
          </p:cNvPr>
          <p:cNvSpPr/>
          <p:nvPr/>
        </p:nvSpPr>
        <p:spPr>
          <a:xfrm rot="19436111">
            <a:off x="-4399164" y="6909819"/>
            <a:ext cx="5200542" cy="667657"/>
          </a:xfrm>
          <a:prstGeom prst="flowChartTermina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DE5208C0-98C6-97C5-A0DB-7E6D6ED1560C}"/>
              </a:ext>
            </a:extLst>
          </p:cNvPr>
          <p:cNvSpPr txBox="1"/>
          <p:nvPr/>
        </p:nvSpPr>
        <p:spPr>
          <a:xfrm>
            <a:off x="7631546" y="-1516764"/>
            <a:ext cx="3433953" cy="830997"/>
          </a:xfrm>
          <a:prstGeom prst="rect">
            <a:avLst/>
          </a:prstGeom>
          <a:noFill/>
        </p:spPr>
        <p:txBody>
          <a:bodyPr wrap="none" rtlCol="0">
            <a:spAutoFit/>
          </a:bodyPr>
          <a:lstStyle/>
          <a:p>
            <a:r>
              <a:rPr lang="vi-VN" sz="4800" dirty="0">
                <a:solidFill>
                  <a:schemeClr val="accent1">
                    <a:lumMod val="50000"/>
                  </a:schemeClr>
                </a:solidFill>
              </a:rPr>
              <a:t>NỘI DUNG </a:t>
            </a:r>
          </a:p>
        </p:txBody>
      </p:sp>
      <p:sp>
        <p:nvSpPr>
          <p:cNvPr id="4" name="Rounded Rectangle 3">
            <a:extLst>
              <a:ext uri="{FF2B5EF4-FFF2-40B4-BE49-F238E27FC236}">
                <a16:creationId xmlns:a16="http://schemas.microsoft.com/office/drawing/2014/main" id="{1A7B481D-3CB8-9C2F-8663-EDD1BA4C365D}"/>
              </a:ext>
            </a:extLst>
          </p:cNvPr>
          <p:cNvSpPr/>
          <p:nvPr/>
        </p:nvSpPr>
        <p:spPr>
          <a:xfrm>
            <a:off x="13866739" y="1363263"/>
            <a:ext cx="5702300" cy="908661"/>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 name="Oval 4">
            <a:extLst>
              <a:ext uri="{FF2B5EF4-FFF2-40B4-BE49-F238E27FC236}">
                <a16:creationId xmlns:a16="http://schemas.microsoft.com/office/drawing/2014/main" id="{631F1650-9353-192D-AC30-7B59DEB41E29}"/>
              </a:ext>
            </a:extLst>
          </p:cNvPr>
          <p:cNvSpPr/>
          <p:nvPr/>
        </p:nvSpPr>
        <p:spPr>
          <a:xfrm>
            <a:off x="13691264" y="1201642"/>
            <a:ext cx="654627" cy="698149"/>
          </a:xfrm>
          <a:prstGeom prst="ellipse">
            <a:avLst/>
          </a:prstGeom>
          <a:solidFill>
            <a:srgbClr val="B9D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ounded Rectangle 5">
            <a:extLst>
              <a:ext uri="{FF2B5EF4-FFF2-40B4-BE49-F238E27FC236}">
                <a16:creationId xmlns:a16="http://schemas.microsoft.com/office/drawing/2014/main" id="{C280FF5C-34C9-A007-9EFA-C48D8ED5CFF5}"/>
              </a:ext>
            </a:extLst>
          </p:cNvPr>
          <p:cNvSpPr/>
          <p:nvPr/>
        </p:nvSpPr>
        <p:spPr>
          <a:xfrm>
            <a:off x="13641453" y="2872573"/>
            <a:ext cx="5702300" cy="908661"/>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Oval 6">
            <a:extLst>
              <a:ext uri="{FF2B5EF4-FFF2-40B4-BE49-F238E27FC236}">
                <a16:creationId xmlns:a16="http://schemas.microsoft.com/office/drawing/2014/main" id="{7F673729-B704-3D64-416F-05C24DB21FC0}"/>
              </a:ext>
            </a:extLst>
          </p:cNvPr>
          <p:cNvSpPr/>
          <p:nvPr/>
        </p:nvSpPr>
        <p:spPr>
          <a:xfrm>
            <a:off x="13465978" y="2710952"/>
            <a:ext cx="654627" cy="698149"/>
          </a:xfrm>
          <a:prstGeom prst="ellipse">
            <a:avLst/>
          </a:prstGeom>
          <a:solidFill>
            <a:srgbClr val="B9D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ounded Rectangle 8">
            <a:extLst>
              <a:ext uri="{FF2B5EF4-FFF2-40B4-BE49-F238E27FC236}">
                <a16:creationId xmlns:a16="http://schemas.microsoft.com/office/drawing/2014/main" id="{E92B742E-20E4-3E37-BDC0-FEE161AAAE9F}"/>
              </a:ext>
            </a:extLst>
          </p:cNvPr>
          <p:cNvSpPr/>
          <p:nvPr/>
        </p:nvSpPr>
        <p:spPr>
          <a:xfrm>
            <a:off x="13279862" y="4220262"/>
            <a:ext cx="5702300" cy="908661"/>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Oval 9">
            <a:extLst>
              <a:ext uri="{FF2B5EF4-FFF2-40B4-BE49-F238E27FC236}">
                <a16:creationId xmlns:a16="http://schemas.microsoft.com/office/drawing/2014/main" id="{D321DD46-9BFB-ADDE-30B8-A2CAA29EB4DA}"/>
              </a:ext>
            </a:extLst>
          </p:cNvPr>
          <p:cNvSpPr/>
          <p:nvPr/>
        </p:nvSpPr>
        <p:spPr>
          <a:xfrm>
            <a:off x="13104387" y="4058641"/>
            <a:ext cx="654627" cy="698149"/>
          </a:xfrm>
          <a:prstGeom prst="ellipse">
            <a:avLst/>
          </a:prstGeom>
          <a:solidFill>
            <a:srgbClr val="B9D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ounded Rectangle 10">
            <a:extLst>
              <a:ext uri="{FF2B5EF4-FFF2-40B4-BE49-F238E27FC236}">
                <a16:creationId xmlns:a16="http://schemas.microsoft.com/office/drawing/2014/main" id="{6D02E41A-6F38-1F9F-4432-BB98411E132F}"/>
              </a:ext>
            </a:extLst>
          </p:cNvPr>
          <p:cNvSpPr/>
          <p:nvPr/>
        </p:nvSpPr>
        <p:spPr>
          <a:xfrm>
            <a:off x="13697826" y="5742049"/>
            <a:ext cx="5702300" cy="908661"/>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Oval 11">
            <a:extLst>
              <a:ext uri="{FF2B5EF4-FFF2-40B4-BE49-F238E27FC236}">
                <a16:creationId xmlns:a16="http://schemas.microsoft.com/office/drawing/2014/main" id="{A86240D6-9A60-7B3F-1CDD-A26F773499C7}"/>
              </a:ext>
            </a:extLst>
          </p:cNvPr>
          <p:cNvSpPr/>
          <p:nvPr/>
        </p:nvSpPr>
        <p:spPr>
          <a:xfrm>
            <a:off x="13522351" y="5580428"/>
            <a:ext cx="654627" cy="698149"/>
          </a:xfrm>
          <a:prstGeom prst="ellipse">
            <a:avLst/>
          </a:prstGeom>
          <a:solidFill>
            <a:srgbClr val="B9D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3" name="Picture 12">
            <a:extLst>
              <a:ext uri="{FF2B5EF4-FFF2-40B4-BE49-F238E27FC236}">
                <a16:creationId xmlns:a16="http://schemas.microsoft.com/office/drawing/2014/main" id="{A2F51268-ED65-5F80-68B2-FDF9D18E6AC0}"/>
              </a:ext>
            </a:extLst>
          </p:cNvPr>
          <p:cNvPicPr>
            <a:picLocks noChangeAspect="1"/>
          </p:cNvPicPr>
          <p:nvPr/>
        </p:nvPicPr>
        <p:blipFill>
          <a:blip r:embed="rId3"/>
          <a:srcRect l="13562" r="13072"/>
          <a:stretch>
            <a:fillRect/>
          </a:stretch>
        </p:blipFill>
        <p:spPr>
          <a:xfrm>
            <a:off x="-7244517" y="459828"/>
            <a:ext cx="5925450" cy="6046859"/>
          </a:xfrm>
          <a:prstGeom prst="ellipse">
            <a:avLst/>
          </a:prstGeom>
        </p:spPr>
      </p:pic>
      <p:sp>
        <p:nvSpPr>
          <p:cNvPr id="14" name="TextBox 13">
            <a:extLst>
              <a:ext uri="{FF2B5EF4-FFF2-40B4-BE49-F238E27FC236}">
                <a16:creationId xmlns:a16="http://schemas.microsoft.com/office/drawing/2014/main" id="{F71BB514-7484-E25E-3462-D5E1630330E4}"/>
              </a:ext>
            </a:extLst>
          </p:cNvPr>
          <p:cNvSpPr txBox="1"/>
          <p:nvPr/>
        </p:nvSpPr>
        <p:spPr>
          <a:xfrm>
            <a:off x="14639155" y="1495130"/>
            <a:ext cx="1217769" cy="584775"/>
          </a:xfrm>
          <a:prstGeom prst="rect">
            <a:avLst/>
          </a:prstGeom>
          <a:noFill/>
        </p:spPr>
        <p:txBody>
          <a:bodyPr wrap="none" rtlCol="0">
            <a:spAutoFit/>
          </a:bodyPr>
          <a:lstStyle/>
          <a:p>
            <a:r>
              <a:rPr lang="vi-VN" sz="3200" b="1" dirty="0">
                <a:solidFill>
                  <a:schemeClr val="bg1"/>
                </a:solidFill>
              </a:rPr>
              <a:t>TIA X</a:t>
            </a:r>
          </a:p>
        </p:txBody>
      </p:sp>
      <p:sp>
        <p:nvSpPr>
          <p:cNvPr id="15" name="TextBox 14">
            <a:extLst>
              <a:ext uri="{FF2B5EF4-FFF2-40B4-BE49-F238E27FC236}">
                <a16:creationId xmlns:a16="http://schemas.microsoft.com/office/drawing/2014/main" id="{71A99813-233E-04F2-C8ED-8FC0440F0595}"/>
              </a:ext>
            </a:extLst>
          </p:cNvPr>
          <p:cNvSpPr txBox="1"/>
          <p:nvPr/>
        </p:nvSpPr>
        <p:spPr>
          <a:xfrm>
            <a:off x="14168280" y="3000926"/>
            <a:ext cx="4813882" cy="584775"/>
          </a:xfrm>
          <a:prstGeom prst="rect">
            <a:avLst/>
          </a:prstGeom>
          <a:noFill/>
        </p:spPr>
        <p:txBody>
          <a:bodyPr wrap="none" rtlCol="0">
            <a:spAutoFit/>
          </a:bodyPr>
          <a:lstStyle/>
          <a:p>
            <a:r>
              <a:rPr lang="vi-VN" sz="3200" b="1" dirty="0">
                <a:solidFill>
                  <a:schemeClr val="bg1"/>
                </a:solidFill>
              </a:rPr>
              <a:t>CHỤP ẢNH BẰNG TIA X</a:t>
            </a:r>
          </a:p>
        </p:txBody>
      </p:sp>
      <p:sp>
        <p:nvSpPr>
          <p:cNvPr id="16" name="TextBox 15">
            <a:extLst>
              <a:ext uri="{FF2B5EF4-FFF2-40B4-BE49-F238E27FC236}">
                <a16:creationId xmlns:a16="http://schemas.microsoft.com/office/drawing/2014/main" id="{801FF05C-7F0D-343A-89A9-4D9EA4A0037F}"/>
              </a:ext>
            </a:extLst>
          </p:cNvPr>
          <p:cNvSpPr txBox="1"/>
          <p:nvPr/>
        </p:nvSpPr>
        <p:spPr>
          <a:xfrm>
            <a:off x="13933004" y="4371117"/>
            <a:ext cx="3278013" cy="584775"/>
          </a:xfrm>
          <a:prstGeom prst="rect">
            <a:avLst/>
          </a:prstGeom>
          <a:noFill/>
        </p:spPr>
        <p:txBody>
          <a:bodyPr wrap="none" rtlCol="0">
            <a:spAutoFit/>
          </a:bodyPr>
          <a:lstStyle/>
          <a:p>
            <a:r>
              <a:rPr lang="vi-VN" sz="3200" b="1" dirty="0">
                <a:solidFill>
                  <a:schemeClr val="bg1"/>
                </a:solidFill>
              </a:rPr>
              <a:t>CHỤP LỚP CẮT</a:t>
            </a:r>
          </a:p>
        </p:txBody>
      </p:sp>
      <p:sp>
        <p:nvSpPr>
          <p:cNvPr id="17" name="TextBox 16">
            <a:extLst>
              <a:ext uri="{FF2B5EF4-FFF2-40B4-BE49-F238E27FC236}">
                <a16:creationId xmlns:a16="http://schemas.microsoft.com/office/drawing/2014/main" id="{BC4222C2-A26A-65D2-C520-7C0427D41A61}"/>
              </a:ext>
            </a:extLst>
          </p:cNvPr>
          <p:cNvSpPr txBox="1"/>
          <p:nvPr/>
        </p:nvSpPr>
        <p:spPr>
          <a:xfrm>
            <a:off x="14345891" y="5911881"/>
            <a:ext cx="4597669" cy="584775"/>
          </a:xfrm>
          <a:prstGeom prst="rect">
            <a:avLst/>
          </a:prstGeom>
          <a:noFill/>
        </p:spPr>
        <p:txBody>
          <a:bodyPr wrap="none" rtlCol="0">
            <a:spAutoFit/>
          </a:bodyPr>
          <a:lstStyle/>
          <a:p>
            <a:r>
              <a:rPr lang="vi-VN" sz="3200" b="1" dirty="0">
                <a:solidFill>
                  <a:schemeClr val="bg1"/>
                </a:solidFill>
              </a:rPr>
              <a:t>ỨNG DỤNG CỦA TIA X</a:t>
            </a:r>
          </a:p>
        </p:txBody>
      </p:sp>
      <p:sp>
        <p:nvSpPr>
          <p:cNvPr id="18" name="TextBox 17">
            <a:extLst>
              <a:ext uri="{FF2B5EF4-FFF2-40B4-BE49-F238E27FC236}">
                <a16:creationId xmlns:a16="http://schemas.microsoft.com/office/drawing/2014/main" id="{B674EF39-86AA-CF4D-A520-D0DA14D33D33}"/>
              </a:ext>
            </a:extLst>
          </p:cNvPr>
          <p:cNvSpPr txBox="1"/>
          <p:nvPr/>
        </p:nvSpPr>
        <p:spPr>
          <a:xfrm>
            <a:off x="13855374" y="1218482"/>
            <a:ext cx="312906" cy="646331"/>
          </a:xfrm>
          <a:prstGeom prst="rect">
            <a:avLst/>
          </a:prstGeom>
          <a:noFill/>
        </p:spPr>
        <p:txBody>
          <a:bodyPr wrap="none" rtlCol="0">
            <a:spAutoFit/>
          </a:bodyPr>
          <a:lstStyle/>
          <a:p>
            <a:r>
              <a:rPr lang="vi-VN" sz="3600" b="1" dirty="0">
                <a:solidFill>
                  <a:schemeClr val="accent1">
                    <a:lumMod val="50000"/>
                  </a:schemeClr>
                </a:solidFill>
              </a:rPr>
              <a:t>I</a:t>
            </a:r>
          </a:p>
        </p:txBody>
      </p:sp>
      <p:sp>
        <p:nvSpPr>
          <p:cNvPr id="19" name="TextBox 18">
            <a:extLst>
              <a:ext uri="{FF2B5EF4-FFF2-40B4-BE49-F238E27FC236}">
                <a16:creationId xmlns:a16="http://schemas.microsoft.com/office/drawing/2014/main" id="{918F30BC-066C-E72D-F12A-C78423A9E6C4}"/>
              </a:ext>
            </a:extLst>
          </p:cNvPr>
          <p:cNvSpPr txBox="1"/>
          <p:nvPr/>
        </p:nvSpPr>
        <p:spPr>
          <a:xfrm>
            <a:off x="13538292" y="2712661"/>
            <a:ext cx="441146" cy="646331"/>
          </a:xfrm>
          <a:prstGeom prst="rect">
            <a:avLst/>
          </a:prstGeom>
          <a:noFill/>
        </p:spPr>
        <p:txBody>
          <a:bodyPr wrap="none" rtlCol="0">
            <a:spAutoFit/>
          </a:bodyPr>
          <a:lstStyle/>
          <a:p>
            <a:r>
              <a:rPr lang="vi-VN" sz="3600" b="1" dirty="0">
                <a:solidFill>
                  <a:schemeClr val="accent1">
                    <a:lumMod val="50000"/>
                  </a:schemeClr>
                </a:solidFill>
              </a:rPr>
              <a:t>II</a:t>
            </a:r>
          </a:p>
        </p:txBody>
      </p:sp>
      <p:sp>
        <p:nvSpPr>
          <p:cNvPr id="20" name="TextBox 19">
            <a:extLst>
              <a:ext uri="{FF2B5EF4-FFF2-40B4-BE49-F238E27FC236}">
                <a16:creationId xmlns:a16="http://schemas.microsoft.com/office/drawing/2014/main" id="{D78580B7-4AD8-4661-A4DD-2C99282B5953}"/>
              </a:ext>
            </a:extLst>
          </p:cNvPr>
          <p:cNvSpPr txBox="1"/>
          <p:nvPr/>
        </p:nvSpPr>
        <p:spPr>
          <a:xfrm>
            <a:off x="13152989" y="4079873"/>
            <a:ext cx="569387" cy="646331"/>
          </a:xfrm>
          <a:prstGeom prst="rect">
            <a:avLst/>
          </a:prstGeom>
          <a:noFill/>
        </p:spPr>
        <p:txBody>
          <a:bodyPr wrap="none" rtlCol="0">
            <a:spAutoFit/>
          </a:bodyPr>
          <a:lstStyle/>
          <a:p>
            <a:r>
              <a:rPr lang="vi-VN" sz="3600" b="1" dirty="0">
                <a:solidFill>
                  <a:schemeClr val="accent1">
                    <a:lumMod val="50000"/>
                  </a:schemeClr>
                </a:solidFill>
              </a:rPr>
              <a:t>III</a:t>
            </a:r>
          </a:p>
        </p:txBody>
      </p:sp>
      <p:sp>
        <p:nvSpPr>
          <p:cNvPr id="21" name="TextBox 20">
            <a:extLst>
              <a:ext uri="{FF2B5EF4-FFF2-40B4-BE49-F238E27FC236}">
                <a16:creationId xmlns:a16="http://schemas.microsoft.com/office/drawing/2014/main" id="{6AD6AACF-CAAD-6197-49E1-1CC67900F6C5}"/>
              </a:ext>
            </a:extLst>
          </p:cNvPr>
          <p:cNvSpPr txBox="1"/>
          <p:nvPr/>
        </p:nvSpPr>
        <p:spPr>
          <a:xfrm>
            <a:off x="13517100" y="5599184"/>
            <a:ext cx="620683" cy="646331"/>
          </a:xfrm>
          <a:prstGeom prst="rect">
            <a:avLst/>
          </a:prstGeom>
          <a:noFill/>
        </p:spPr>
        <p:txBody>
          <a:bodyPr wrap="none" rtlCol="0">
            <a:spAutoFit/>
          </a:bodyPr>
          <a:lstStyle/>
          <a:p>
            <a:r>
              <a:rPr lang="vi-VN" sz="3600" b="1" dirty="0">
                <a:solidFill>
                  <a:schemeClr val="accent1">
                    <a:lumMod val="50000"/>
                  </a:schemeClr>
                </a:solidFill>
              </a:rPr>
              <a:t>IV</a:t>
            </a:r>
          </a:p>
        </p:txBody>
      </p:sp>
    </p:spTree>
    <p:extLst>
      <p:ext uri="{BB962C8B-B14F-4D97-AF65-F5344CB8AC3E}">
        <p14:creationId xmlns:p14="http://schemas.microsoft.com/office/powerpoint/2010/main" val="24821593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0F2B88A-9640-E8F9-132D-7B8FF75AAF54}"/>
              </a:ext>
            </a:extLst>
          </p:cNvPr>
          <p:cNvSpPr/>
          <p:nvPr/>
        </p:nvSpPr>
        <p:spPr>
          <a:xfrm>
            <a:off x="243840" y="173295"/>
            <a:ext cx="746760" cy="716280"/>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649B74E3-494D-3326-9791-30A63906A5B3}"/>
              </a:ext>
            </a:extLst>
          </p:cNvPr>
          <p:cNvSpPr txBox="1"/>
          <p:nvPr/>
        </p:nvSpPr>
        <p:spPr>
          <a:xfrm>
            <a:off x="396647" y="177491"/>
            <a:ext cx="470000" cy="707886"/>
          </a:xfrm>
          <a:prstGeom prst="rect">
            <a:avLst/>
          </a:prstGeom>
          <a:noFill/>
        </p:spPr>
        <p:txBody>
          <a:bodyPr wrap="none" rtlCol="0">
            <a:spAutoFit/>
          </a:bodyPr>
          <a:lstStyle/>
          <a:p>
            <a:r>
              <a:rPr lang="vi-VN" sz="4000" b="1" dirty="0">
                <a:solidFill>
                  <a:schemeClr val="bg1"/>
                </a:solidFill>
              </a:rPr>
              <a:t>3</a:t>
            </a:r>
          </a:p>
        </p:txBody>
      </p:sp>
      <p:sp>
        <p:nvSpPr>
          <p:cNvPr id="4" name="TextBox 3">
            <a:extLst>
              <a:ext uri="{FF2B5EF4-FFF2-40B4-BE49-F238E27FC236}">
                <a16:creationId xmlns:a16="http://schemas.microsoft.com/office/drawing/2014/main" id="{3CAE5DD6-16C2-B7A2-6B44-85EE33C4DB96}"/>
              </a:ext>
            </a:extLst>
          </p:cNvPr>
          <p:cNvSpPr txBox="1"/>
          <p:nvPr/>
        </p:nvSpPr>
        <p:spPr>
          <a:xfrm>
            <a:off x="1019454" y="239046"/>
            <a:ext cx="8419292" cy="584775"/>
          </a:xfrm>
          <a:prstGeom prst="rect">
            <a:avLst/>
          </a:prstGeom>
          <a:noFill/>
        </p:spPr>
        <p:txBody>
          <a:bodyPr wrap="none" rtlCol="0">
            <a:spAutoFit/>
          </a:bodyPr>
          <a:lstStyle/>
          <a:p>
            <a:r>
              <a:rPr lang="vi-VN" sz="3200" b="1" u="sng" dirty="0">
                <a:solidFill>
                  <a:schemeClr val="accent1">
                    <a:lumMod val="50000"/>
                  </a:schemeClr>
                </a:solidFill>
              </a:rPr>
              <a:t>Điều khiển cường độ và độ cứng của tia X</a:t>
            </a:r>
          </a:p>
        </p:txBody>
      </p:sp>
      <p:sp>
        <p:nvSpPr>
          <p:cNvPr id="5" name="TextBox 4">
            <a:extLst>
              <a:ext uri="{FF2B5EF4-FFF2-40B4-BE49-F238E27FC236}">
                <a16:creationId xmlns:a16="http://schemas.microsoft.com/office/drawing/2014/main" id="{A6B3B2B2-EEB3-12AE-50F2-75333F2A3841}"/>
              </a:ext>
            </a:extLst>
          </p:cNvPr>
          <p:cNvSpPr txBox="1"/>
          <p:nvPr/>
        </p:nvSpPr>
        <p:spPr>
          <a:xfrm>
            <a:off x="396647" y="893771"/>
            <a:ext cx="4956806" cy="584775"/>
          </a:xfrm>
          <a:prstGeom prst="rect">
            <a:avLst/>
          </a:prstGeom>
          <a:noFill/>
        </p:spPr>
        <p:txBody>
          <a:bodyPr wrap="none" rtlCol="0">
            <a:spAutoFit/>
          </a:bodyPr>
          <a:lstStyle/>
          <a:p>
            <a:r>
              <a:rPr lang="vi-VN" sz="3200" dirty="0">
                <a:solidFill>
                  <a:schemeClr val="accent1">
                    <a:lumMod val="50000"/>
                  </a:schemeClr>
                </a:solidFill>
                <a:latin typeface="+mj-lt"/>
              </a:rPr>
              <a:t>3.2 </a:t>
            </a:r>
            <a:r>
              <a:rPr lang="vi-VN" sz="3200" u="sng" dirty="0">
                <a:solidFill>
                  <a:schemeClr val="accent1">
                    <a:lumMod val="50000"/>
                  </a:schemeClr>
                </a:solidFill>
                <a:latin typeface="+mj-lt"/>
              </a:rPr>
              <a:t>Điều khiển độ cứng tia X</a:t>
            </a:r>
          </a:p>
        </p:txBody>
      </p:sp>
      <p:pic>
        <p:nvPicPr>
          <p:cNvPr id="7" name="Picture 6">
            <a:extLst>
              <a:ext uri="{FF2B5EF4-FFF2-40B4-BE49-F238E27FC236}">
                <a16:creationId xmlns:a16="http://schemas.microsoft.com/office/drawing/2014/main" id="{757CFB1E-AD0B-7501-32E6-DE0B9B740D32}"/>
              </a:ext>
            </a:extLst>
          </p:cNvPr>
          <p:cNvPicPr>
            <a:picLocks noChangeAspect="1"/>
          </p:cNvPicPr>
          <p:nvPr/>
        </p:nvPicPr>
        <p:blipFill>
          <a:blip r:embed="rId2"/>
          <a:stretch>
            <a:fillRect/>
          </a:stretch>
        </p:blipFill>
        <p:spPr>
          <a:xfrm>
            <a:off x="6838549" y="1186158"/>
            <a:ext cx="5470635" cy="5470635"/>
          </a:xfrm>
          <a:prstGeom prst="rect">
            <a:avLst/>
          </a:prstGeom>
        </p:spPr>
      </p:pic>
      <p:sp>
        <p:nvSpPr>
          <p:cNvPr id="8" name="TextBox 7">
            <a:extLst>
              <a:ext uri="{FF2B5EF4-FFF2-40B4-BE49-F238E27FC236}">
                <a16:creationId xmlns:a16="http://schemas.microsoft.com/office/drawing/2014/main" id="{4FB7A530-B768-F483-0B3D-FFD9F66552DA}"/>
              </a:ext>
            </a:extLst>
          </p:cNvPr>
          <p:cNvSpPr txBox="1"/>
          <p:nvPr/>
        </p:nvSpPr>
        <p:spPr>
          <a:xfrm>
            <a:off x="396647" y="1548496"/>
            <a:ext cx="6666305" cy="1077218"/>
          </a:xfrm>
          <a:prstGeom prst="rect">
            <a:avLst/>
          </a:prstGeom>
          <a:noFill/>
        </p:spPr>
        <p:txBody>
          <a:bodyPr wrap="square" rtlCol="0">
            <a:spAutoFit/>
          </a:bodyPr>
          <a:lstStyle/>
          <a:p>
            <a:r>
              <a:rPr lang="vi-VN" sz="3200" dirty="0">
                <a:solidFill>
                  <a:schemeClr val="accent1">
                    <a:lumMod val="50000"/>
                  </a:schemeClr>
                </a:solidFill>
                <a:latin typeface="+mj-lt"/>
              </a:rPr>
              <a:t>- Độ cứng là độ đâm xuyên của chùm tia X qua vật được chiếu.</a:t>
            </a:r>
          </a:p>
        </p:txBody>
      </p:sp>
      <p:sp>
        <p:nvSpPr>
          <p:cNvPr id="9" name="TextBox 8">
            <a:extLst>
              <a:ext uri="{FF2B5EF4-FFF2-40B4-BE49-F238E27FC236}">
                <a16:creationId xmlns:a16="http://schemas.microsoft.com/office/drawing/2014/main" id="{285668E5-5744-058A-F448-60D7701822F8}"/>
              </a:ext>
            </a:extLst>
          </p:cNvPr>
          <p:cNvSpPr txBox="1"/>
          <p:nvPr/>
        </p:nvSpPr>
        <p:spPr>
          <a:xfrm>
            <a:off x="396646" y="2695664"/>
            <a:ext cx="6666305" cy="1569660"/>
          </a:xfrm>
          <a:prstGeom prst="rect">
            <a:avLst/>
          </a:prstGeom>
          <a:noFill/>
        </p:spPr>
        <p:txBody>
          <a:bodyPr wrap="square" rtlCol="0">
            <a:spAutoFit/>
          </a:bodyPr>
          <a:lstStyle/>
          <a:p>
            <a:r>
              <a:rPr lang="vi-VN" sz="3200" dirty="0">
                <a:solidFill>
                  <a:schemeClr val="accent1">
                    <a:lumMod val="50000"/>
                  </a:schemeClr>
                </a:solidFill>
                <a:latin typeface="+mj-lt"/>
              </a:rPr>
              <a:t>- Độ cứng quyết định phần cường độ chùm tia tới có thể xuyên qua bộ phận cơ thể được chiếu tia X.</a:t>
            </a:r>
          </a:p>
        </p:txBody>
      </p:sp>
      <p:sp>
        <p:nvSpPr>
          <p:cNvPr id="10" name="TextBox 9">
            <a:extLst>
              <a:ext uri="{FF2B5EF4-FFF2-40B4-BE49-F238E27FC236}">
                <a16:creationId xmlns:a16="http://schemas.microsoft.com/office/drawing/2014/main" id="{ED105E55-4CED-4FFA-8AA4-B3CC943CF9D1}"/>
              </a:ext>
            </a:extLst>
          </p:cNvPr>
          <p:cNvSpPr txBox="1"/>
          <p:nvPr/>
        </p:nvSpPr>
        <p:spPr>
          <a:xfrm>
            <a:off x="396646" y="4265324"/>
            <a:ext cx="6666305" cy="2062103"/>
          </a:xfrm>
          <a:prstGeom prst="rect">
            <a:avLst/>
          </a:prstGeom>
          <a:noFill/>
        </p:spPr>
        <p:txBody>
          <a:bodyPr wrap="square" rtlCol="0">
            <a:spAutoFit/>
          </a:bodyPr>
          <a:lstStyle/>
          <a:p>
            <a:r>
              <a:rPr lang="vi-VN" sz="3200" dirty="0">
                <a:solidFill>
                  <a:schemeClr val="accent1">
                    <a:lumMod val="50000"/>
                  </a:schemeClr>
                </a:solidFill>
                <a:latin typeface="+mj-lt"/>
              </a:rPr>
              <a:t>- Tia X mềm có năng lượng thấp hơn và có bước sóng dài hơn tia X cứng nên có khả năng đâm xuyên kém hơn tia X cứng.</a:t>
            </a:r>
          </a:p>
        </p:txBody>
      </p:sp>
      <p:pic>
        <p:nvPicPr>
          <p:cNvPr id="11" name="Picture 10">
            <a:extLst>
              <a:ext uri="{FF2B5EF4-FFF2-40B4-BE49-F238E27FC236}">
                <a16:creationId xmlns:a16="http://schemas.microsoft.com/office/drawing/2014/main" id="{C007E5A6-F360-B04C-EF90-3B213C5098DC}"/>
              </a:ext>
            </a:extLst>
          </p:cNvPr>
          <p:cNvPicPr>
            <a:picLocks noChangeAspect="1"/>
          </p:cNvPicPr>
          <p:nvPr/>
        </p:nvPicPr>
        <p:blipFill>
          <a:blip r:embed="rId3"/>
          <a:srcRect l="23410" t="18528" r="21877" b="18530"/>
          <a:stretch>
            <a:fillRect/>
          </a:stretch>
        </p:blipFill>
        <p:spPr>
          <a:xfrm>
            <a:off x="10950556" y="-2089195"/>
            <a:ext cx="884517" cy="1017562"/>
          </a:xfrm>
          <a:prstGeom prst="rect">
            <a:avLst/>
          </a:prstGeom>
        </p:spPr>
      </p:pic>
      <p:pic>
        <p:nvPicPr>
          <p:cNvPr id="12" name="Picture 11">
            <a:extLst>
              <a:ext uri="{FF2B5EF4-FFF2-40B4-BE49-F238E27FC236}">
                <a16:creationId xmlns:a16="http://schemas.microsoft.com/office/drawing/2014/main" id="{F06C46AC-4E4A-E97A-20A5-899AC48A5DAB}"/>
              </a:ext>
            </a:extLst>
          </p:cNvPr>
          <p:cNvPicPr>
            <a:picLocks noChangeAspect="1"/>
          </p:cNvPicPr>
          <p:nvPr/>
        </p:nvPicPr>
        <p:blipFill>
          <a:blip r:embed="rId4"/>
          <a:srcRect l="33257" t="15917" r="28610" b="16233"/>
          <a:stretch>
            <a:fillRect/>
          </a:stretch>
        </p:blipFill>
        <p:spPr>
          <a:xfrm>
            <a:off x="9100860" y="-2196245"/>
            <a:ext cx="1039539" cy="1231662"/>
          </a:xfrm>
          <a:prstGeom prst="rect">
            <a:avLst/>
          </a:prstGeom>
        </p:spPr>
      </p:pic>
      <p:pic>
        <p:nvPicPr>
          <p:cNvPr id="13" name="Picture 12">
            <a:extLst>
              <a:ext uri="{FF2B5EF4-FFF2-40B4-BE49-F238E27FC236}">
                <a16:creationId xmlns:a16="http://schemas.microsoft.com/office/drawing/2014/main" id="{A44F8BAF-6133-5F8E-DFB6-FCA48B288450}"/>
              </a:ext>
            </a:extLst>
          </p:cNvPr>
          <p:cNvPicPr>
            <a:picLocks noChangeAspect="1"/>
          </p:cNvPicPr>
          <p:nvPr/>
        </p:nvPicPr>
        <p:blipFill>
          <a:blip r:embed="rId5"/>
          <a:stretch>
            <a:fillRect/>
          </a:stretch>
        </p:blipFill>
        <p:spPr>
          <a:xfrm>
            <a:off x="7250388" y="-2025053"/>
            <a:ext cx="963596" cy="963596"/>
          </a:xfrm>
          <a:prstGeom prst="rect">
            <a:avLst/>
          </a:prstGeom>
        </p:spPr>
      </p:pic>
      <p:pic>
        <p:nvPicPr>
          <p:cNvPr id="14" name="Picture 13">
            <a:extLst>
              <a:ext uri="{FF2B5EF4-FFF2-40B4-BE49-F238E27FC236}">
                <a16:creationId xmlns:a16="http://schemas.microsoft.com/office/drawing/2014/main" id="{58ABBDED-DB49-CCC5-7322-4B064AF20FB0}"/>
              </a:ext>
            </a:extLst>
          </p:cNvPr>
          <p:cNvPicPr>
            <a:picLocks noChangeAspect="1"/>
          </p:cNvPicPr>
          <p:nvPr/>
        </p:nvPicPr>
        <p:blipFill>
          <a:blip r:embed="rId6"/>
          <a:stretch>
            <a:fillRect/>
          </a:stretch>
        </p:blipFill>
        <p:spPr>
          <a:xfrm>
            <a:off x="5579241" y="-2084613"/>
            <a:ext cx="1033518" cy="1033518"/>
          </a:xfrm>
          <a:prstGeom prst="rect">
            <a:avLst/>
          </a:prstGeom>
        </p:spPr>
      </p:pic>
      <p:pic>
        <p:nvPicPr>
          <p:cNvPr id="15" name="Graphic 14" descr="Brain with solid fill">
            <a:extLst>
              <a:ext uri="{FF2B5EF4-FFF2-40B4-BE49-F238E27FC236}">
                <a16:creationId xmlns:a16="http://schemas.microsoft.com/office/drawing/2014/main" id="{9C5F56A8-90A3-430E-016C-BF9593947C7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27212" y="-2025053"/>
            <a:ext cx="914400" cy="914400"/>
          </a:xfrm>
          <a:prstGeom prst="rect">
            <a:avLst/>
          </a:prstGeom>
        </p:spPr>
      </p:pic>
      <p:pic>
        <p:nvPicPr>
          <p:cNvPr id="16" name="Graphic 15" descr="Books with solid fill">
            <a:extLst>
              <a:ext uri="{FF2B5EF4-FFF2-40B4-BE49-F238E27FC236}">
                <a16:creationId xmlns:a16="http://schemas.microsoft.com/office/drawing/2014/main" id="{7CC3D65A-D350-8B4E-3119-A78AD3016BA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4610" y="-1931774"/>
            <a:ext cx="727841" cy="727841"/>
          </a:xfrm>
          <a:prstGeom prst="rect">
            <a:avLst/>
          </a:prstGeom>
        </p:spPr>
      </p:pic>
      <p:pic>
        <p:nvPicPr>
          <p:cNvPr id="17" name="Graphic 16" descr="Classroom with solid fill">
            <a:extLst>
              <a:ext uri="{FF2B5EF4-FFF2-40B4-BE49-F238E27FC236}">
                <a16:creationId xmlns:a16="http://schemas.microsoft.com/office/drawing/2014/main" id="{EAE609A2-13C6-F692-6172-E9988135B40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394784" y="-2025053"/>
            <a:ext cx="821120" cy="821120"/>
          </a:xfrm>
          <a:prstGeom prst="rect">
            <a:avLst/>
          </a:prstGeom>
        </p:spPr>
      </p:pic>
    </p:spTree>
    <p:extLst>
      <p:ext uri="{BB962C8B-B14F-4D97-AF65-F5344CB8AC3E}">
        <p14:creationId xmlns:p14="http://schemas.microsoft.com/office/powerpoint/2010/main" val="341173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492CA-31B2-FF4B-8126-0E4D0418785F}"/>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2EFAB801-1ECD-9199-59D2-07BCC7345176}"/>
              </a:ext>
            </a:extLst>
          </p:cNvPr>
          <p:cNvSpPr/>
          <p:nvPr/>
        </p:nvSpPr>
        <p:spPr>
          <a:xfrm>
            <a:off x="243840" y="173295"/>
            <a:ext cx="746760" cy="716280"/>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10E0295D-0F0B-F6D3-EA06-EA3E14843684}"/>
              </a:ext>
            </a:extLst>
          </p:cNvPr>
          <p:cNvSpPr txBox="1"/>
          <p:nvPr/>
        </p:nvSpPr>
        <p:spPr>
          <a:xfrm>
            <a:off x="396647" y="177491"/>
            <a:ext cx="470000" cy="707886"/>
          </a:xfrm>
          <a:prstGeom prst="rect">
            <a:avLst/>
          </a:prstGeom>
          <a:noFill/>
        </p:spPr>
        <p:txBody>
          <a:bodyPr wrap="none" rtlCol="0">
            <a:spAutoFit/>
          </a:bodyPr>
          <a:lstStyle/>
          <a:p>
            <a:r>
              <a:rPr lang="vi-VN" sz="4000" b="1" dirty="0">
                <a:solidFill>
                  <a:schemeClr val="bg1"/>
                </a:solidFill>
              </a:rPr>
              <a:t>3</a:t>
            </a:r>
          </a:p>
        </p:txBody>
      </p:sp>
      <p:sp>
        <p:nvSpPr>
          <p:cNvPr id="4" name="TextBox 3">
            <a:extLst>
              <a:ext uri="{FF2B5EF4-FFF2-40B4-BE49-F238E27FC236}">
                <a16:creationId xmlns:a16="http://schemas.microsoft.com/office/drawing/2014/main" id="{BDC6B195-D52D-936A-8611-7B44D6FB5B45}"/>
              </a:ext>
            </a:extLst>
          </p:cNvPr>
          <p:cNvSpPr txBox="1"/>
          <p:nvPr/>
        </p:nvSpPr>
        <p:spPr>
          <a:xfrm>
            <a:off x="1019454" y="239046"/>
            <a:ext cx="8419292" cy="584775"/>
          </a:xfrm>
          <a:prstGeom prst="rect">
            <a:avLst/>
          </a:prstGeom>
          <a:noFill/>
        </p:spPr>
        <p:txBody>
          <a:bodyPr wrap="none" rtlCol="0">
            <a:spAutoFit/>
          </a:bodyPr>
          <a:lstStyle/>
          <a:p>
            <a:r>
              <a:rPr lang="vi-VN" sz="3200" b="1" u="sng" dirty="0">
                <a:solidFill>
                  <a:schemeClr val="accent1">
                    <a:lumMod val="50000"/>
                  </a:schemeClr>
                </a:solidFill>
              </a:rPr>
              <a:t>Điều khiển cường độ và độ cứng của tia X</a:t>
            </a:r>
          </a:p>
        </p:txBody>
      </p:sp>
      <p:sp>
        <p:nvSpPr>
          <p:cNvPr id="5" name="TextBox 4">
            <a:extLst>
              <a:ext uri="{FF2B5EF4-FFF2-40B4-BE49-F238E27FC236}">
                <a16:creationId xmlns:a16="http://schemas.microsoft.com/office/drawing/2014/main" id="{56DBFD29-70D0-B74E-2D9A-E6DD253055EC}"/>
              </a:ext>
            </a:extLst>
          </p:cNvPr>
          <p:cNvSpPr txBox="1"/>
          <p:nvPr/>
        </p:nvSpPr>
        <p:spPr>
          <a:xfrm>
            <a:off x="396647" y="893771"/>
            <a:ext cx="4956806" cy="584775"/>
          </a:xfrm>
          <a:prstGeom prst="rect">
            <a:avLst/>
          </a:prstGeom>
          <a:noFill/>
        </p:spPr>
        <p:txBody>
          <a:bodyPr wrap="none" rtlCol="0">
            <a:spAutoFit/>
          </a:bodyPr>
          <a:lstStyle/>
          <a:p>
            <a:r>
              <a:rPr lang="vi-VN" sz="3200" dirty="0">
                <a:solidFill>
                  <a:schemeClr val="accent1">
                    <a:lumMod val="50000"/>
                  </a:schemeClr>
                </a:solidFill>
                <a:latin typeface="+mj-lt"/>
              </a:rPr>
              <a:t>3.2 </a:t>
            </a:r>
            <a:r>
              <a:rPr lang="vi-VN" sz="3200" u="sng" dirty="0">
                <a:solidFill>
                  <a:schemeClr val="accent1">
                    <a:lumMod val="50000"/>
                  </a:schemeClr>
                </a:solidFill>
                <a:latin typeface="+mj-lt"/>
              </a:rPr>
              <a:t>Điều khiển độ cứng tia X</a:t>
            </a:r>
          </a:p>
        </p:txBody>
      </p:sp>
      <p:sp>
        <p:nvSpPr>
          <p:cNvPr id="6" name="Rectangle 1">
            <a:extLst>
              <a:ext uri="{FF2B5EF4-FFF2-40B4-BE49-F238E27FC236}">
                <a16:creationId xmlns:a16="http://schemas.microsoft.com/office/drawing/2014/main" id="{894D5DA8-9A8F-EB44-2F6E-DD731A96A0C8}"/>
              </a:ext>
            </a:extLst>
          </p:cNvPr>
          <p:cNvSpPr>
            <a:spLocks noChangeArrowheads="1"/>
          </p:cNvSpPr>
          <p:nvPr/>
        </p:nvSpPr>
        <p:spPr bwMode="auto">
          <a:xfrm>
            <a:off x="396647" y="1478546"/>
            <a:ext cx="11616677" cy="4108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76176" rIns="0" bIns="15235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VN" altLang="en-VN" sz="2800" i="0" strike="noStrike" cap="none" normalizeH="0" baseline="0" dirty="0">
                <a:ln>
                  <a:noFill/>
                </a:ln>
                <a:solidFill>
                  <a:schemeClr val="accent1">
                    <a:lumMod val="50000"/>
                  </a:schemeClr>
                </a:solidFill>
                <a:effectLst/>
                <a:latin typeface="Times New Roman" panose="02020603050405020304" pitchFamily="18" charset="0"/>
                <a:cs typeface="Times New Roman" panose="02020603050405020304" pitchFamily="18" charset="0"/>
              </a:rPr>
              <a:t>Các phương pháp điều khiển độ cứng tia X:</a:t>
            </a:r>
          </a:p>
          <a:p>
            <a:pPr marL="0" marR="0" lvl="0" indent="0" algn="l" defTabSz="914400" rtl="0" eaLnBrk="0" fontAlgn="base" latinLnBrk="0" hangingPunct="0">
              <a:lnSpc>
                <a:spcPct val="100000"/>
              </a:lnSpc>
              <a:spcBef>
                <a:spcPct val="0"/>
              </a:spcBef>
              <a:spcAft>
                <a:spcPct val="0"/>
              </a:spcAft>
              <a:buClrTx/>
              <a:buSzTx/>
              <a:tabLst/>
            </a:pPr>
            <a:r>
              <a:rPr lang="en-VN" altLang="en-VN" sz="2800" dirty="0">
                <a:solidFill>
                  <a:schemeClr val="accent1">
                    <a:lumMod val="50000"/>
                  </a:schemeClr>
                </a:solidFill>
                <a:latin typeface="Times New Roman" panose="02020603050405020304" pitchFamily="18" charset="0"/>
                <a:cs typeface="Times New Roman" panose="02020603050405020304" pitchFamily="18" charset="0"/>
              </a:rPr>
              <a:t>- </a:t>
            </a:r>
            <a:r>
              <a:rPr kumimoji="0" lang="en-VN" altLang="en-VN" sz="2800" i="0" strike="noStrike" cap="none" normalizeH="0" baseline="0" dirty="0">
                <a:ln>
                  <a:noFill/>
                </a:ln>
                <a:solidFill>
                  <a:schemeClr val="accent1">
                    <a:lumMod val="50000"/>
                  </a:schemeClr>
                </a:solidFill>
                <a:effectLst/>
                <a:latin typeface="Times New Roman" panose="02020603050405020304" pitchFamily="18" charset="0"/>
                <a:cs typeface="Times New Roman" panose="02020603050405020304" pitchFamily="18" charset="0"/>
              </a:rPr>
              <a:t>Tăng hiệu điện thế sẽ tăng năng lượng và độ cứng của tia X, cho phép tia X xuyên qua vật thể dày hơn và tạo ảnh tương phản tốt hơn.</a:t>
            </a:r>
          </a:p>
          <a:p>
            <a:pPr marL="0" marR="0" lvl="0" indent="0" algn="l" defTabSz="914400" rtl="0" eaLnBrk="0" fontAlgn="base" latinLnBrk="0" hangingPunct="0">
              <a:lnSpc>
                <a:spcPct val="100000"/>
              </a:lnSpc>
              <a:spcBef>
                <a:spcPct val="0"/>
              </a:spcBef>
              <a:spcAft>
                <a:spcPct val="0"/>
              </a:spcAft>
              <a:buClrTx/>
              <a:buSzTx/>
              <a:tabLst/>
            </a:pPr>
            <a:r>
              <a:rPr kumimoji="0" lang="en-VN" altLang="en-VN" sz="2800" i="0" strike="noStrike" cap="none" normalizeH="0" baseline="0" dirty="0">
                <a:ln>
                  <a:noFill/>
                </a:ln>
                <a:solidFill>
                  <a:schemeClr val="accent1">
                    <a:lumMod val="50000"/>
                  </a:schemeClr>
                </a:solidFill>
                <a:effectLst/>
                <a:latin typeface="Times New Roman" panose="02020603050405020304" pitchFamily="18" charset="0"/>
                <a:cs typeface="Times New Roman" panose="02020603050405020304" pitchFamily="18" charset="0"/>
              </a:rPr>
              <a:t>lọc (thường bằng nhôm) được đặt giữa ống tia X và bệnh nhân. </a:t>
            </a:r>
          </a:p>
          <a:p>
            <a:pPr marL="0" marR="0" lvl="0" indent="0" algn="l" defTabSz="914400" rtl="0" eaLnBrk="0" fontAlgn="base" latinLnBrk="0" hangingPunct="0">
              <a:lnSpc>
                <a:spcPct val="100000"/>
              </a:lnSpc>
              <a:spcBef>
                <a:spcPct val="0"/>
              </a:spcBef>
              <a:spcAft>
                <a:spcPct val="0"/>
              </a:spcAft>
              <a:buClrTx/>
              <a:buSzTx/>
              <a:tabLst/>
            </a:pPr>
            <a:r>
              <a:rPr lang="en-VN" altLang="en-VN" sz="2800" dirty="0">
                <a:solidFill>
                  <a:schemeClr val="accent1">
                    <a:lumMod val="50000"/>
                  </a:schemeClr>
                </a:solidFill>
                <a:latin typeface="Times New Roman" panose="02020603050405020304" pitchFamily="18" charset="0"/>
                <a:cs typeface="Times New Roman" panose="02020603050405020304" pitchFamily="18" charset="0"/>
              </a:rPr>
              <a:t>- Sử dụng b</a:t>
            </a:r>
            <a:r>
              <a:rPr kumimoji="0" lang="en-VN" altLang="en-VN" sz="2800" i="0" strike="noStrike" cap="none" normalizeH="0" baseline="0" dirty="0">
                <a:ln>
                  <a:noFill/>
                </a:ln>
                <a:solidFill>
                  <a:schemeClr val="accent1">
                    <a:lumMod val="50000"/>
                  </a:schemeClr>
                </a:solidFill>
                <a:effectLst/>
                <a:latin typeface="Times New Roman" panose="02020603050405020304" pitchFamily="18" charset="0"/>
                <a:cs typeface="Times New Roman" panose="02020603050405020304" pitchFamily="18" charset="0"/>
              </a:rPr>
              <a:t>ộ lọc hấp thụ bớt các photon tia X có năng lượng thấp chỉ cho tia X có năng lượng cao hơn đi qua, làm chùm tia đồng nhất hơn về năng lượng và tăng độ tương phản ảnh.</a:t>
            </a:r>
          </a:p>
          <a:p>
            <a:pPr marL="0" marR="0" lvl="0" indent="0" algn="l" defTabSz="914400" rtl="0" eaLnBrk="0" fontAlgn="base" latinLnBrk="0" hangingPunct="0">
              <a:lnSpc>
                <a:spcPct val="100000"/>
              </a:lnSpc>
              <a:spcBef>
                <a:spcPct val="0"/>
              </a:spcBef>
              <a:spcAft>
                <a:spcPct val="0"/>
              </a:spcAft>
              <a:buClrTx/>
              <a:buSzTx/>
              <a:tabLst/>
            </a:pPr>
            <a:r>
              <a:rPr kumimoji="0" lang="en-VN" altLang="en-VN" sz="2800" i="0" strike="noStrike" cap="none" normalizeH="0" baseline="0" dirty="0">
                <a:ln>
                  <a:noFill/>
                </a:ln>
                <a:solidFill>
                  <a:schemeClr val="accent1">
                    <a:lumMod val="50000"/>
                  </a:schemeClr>
                </a:solidFill>
                <a:effectLst/>
                <a:latin typeface="Times New Roman" panose="02020603050405020304" pitchFamily="18" charset="0"/>
                <a:cs typeface="Times New Roman" panose="02020603050405020304" pitchFamily="18" charset="0"/>
              </a:rPr>
              <a:t>- Tăng dòng điện làm nóng catot sẽ tăng số lượng electron, dẫn đến tăng cường độ (số lượng) tia X phát ra.</a:t>
            </a:r>
          </a:p>
        </p:txBody>
      </p:sp>
      <p:pic>
        <p:nvPicPr>
          <p:cNvPr id="12" name="Picture 11">
            <a:extLst>
              <a:ext uri="{FF2B5EF4-FFF2-40B4-BE49-F238E27FC236}">
                <a16:creationId xmlns:a16="http://schemas.microsoft.com/office/drawing/2014/main" id="{405472BF-966E-42C2-2869-E25BDAC8B3F6}"/>
              </a:ext>
            </a:extLst>
          </p:cNvPr>
          <p:cNvPicPr>
            <a:picLocks noChangeAspect="1"/>
          </p:cNvPicPr>
          <p:nvPr/>
        </p:nvPicPr>
        <p:blipFill>
          <a:blip r:embed="rId2"/>
          <a:srcRect l="23410" t="18528" r="21877" b="18530"/>
          <a:stretch>
            <a:fillRect/>
          </a:stretch>
        </p:blipFill>
        <p:spPr>
          <a:xfrm>
            <a:off x="10768672" y="5650723"/>
            <a:ext cx="884517" cy="1017562"/>
          </a:xfrm>
          <a:prstGeom prst="rect">
            <a:avLst/>
          </a:prstGeom>
        </p:spPr>
      </p:pic>
      <p:pic>
        <p:nvPicPr>
          <p:cNvPr id="14" name="Picture 13">
            <a:extLst>
              <a:ext uri="{FF2B5EF4-FFF2-40B4-BE49-F238E27FC236}">
                <a16:creationId xmlns:a16="http://schemas.microsoft.com/office/drawing/2014/main" id="{5E2FB73B-62F7-D57D-B1FD-78BFDF97F67E}"/>
              </a:ext>
            </a:extLst>
          </p:cNvPr>
          <p:cNvPicPr>
            <a:picLocks noChangeAspect="1"/>
          </p:cNvPicPr>
          <p:nvPr/>
        </p:nvPicPr>
        <p:blipFill>
          <a:blip r:embed="rId3"/>
          <a:srcRect l="33257" t="15917" r="28610" b="16233"/>
          <a:stretch>
            <a:fillRect/>
          </a:stretch>
        </p:blipFill>
        <p:spPr>
          <a:xfrm>
            <a:off x="8918976" y="5543673"/>
            <a:ext cx="1039539" cy="1231662"/>
          </a:xfrm>
          <a:prstGeom prst="rect">
            <a:avLst/>
          </a:prstGeom>
        </p:spPr>
      </p:pic>
      <p:pic>
        <p:nvPicPr>
          <p:cNvPr id="16" name="Picture 15">
            <a:extLst>
              <a:ext uri="{FF2B5EF4-FFF2-40B4-BE49-F238E27FC236}">
                <a16:creationId xmlns:a16="http://schemas.microsoft.com/office/drawing/2014/main" id="{49DBF506-D7AD-A4CF-8D31-3B33EB182BC7}"/>
              </a:ext>
            </a:extLst>
          </p:cNvPr>
          <p:cNvPicPr>
            <a:picLocks noChangeAspect="1"/>
          </p:cNvPicPr>
          <p:nvPr/>
        </p:nvPicPr>
        <p:blipFill>
          <a:blip r:embed="rId4"/>
          <a:stretch>
            <a:fillRect/>
          </a:stretch>
        </p:blipFill>
        <p:spPr>
          <a:xfrm>
            <a:off x="7068504" y="5714865"/>
            <a:ext cx="963596" cy="963596"/>
          </a:xfrm>
          <a:prstGeom prst="rect">
            <a:avLst/>
          </a:prstGeom>
        </p:spPr>
      </p:pic>
      <p:pic>
        <p:nvPicPr>
          <p:cNvPr id="18" name="Picture 17">
            <a:extLst>
              <a:ext uri="{FF2B5EF4-FFF2-40B4-BE49-F238E27FC236}">
                <a16:creationId xmlns:a16="http://schemas.microsoft.com/office/drawing/2014/main" id="{96885AD1-6EFF-6166-383B-8063F948DD42}"/>
              </a:ext>
            </a:extLst>
          </p:cNvPr>
          <p:cNvPicPr>
            <a:picLocks noChangeAspect="1"/>
          </p:cNvPicPr>
          <p:nvPr/>
        </p:nvPicPr>
        <p:blipFill>
          <a:blip r:embed="rId5"/>
          <a:stretch>
            <a:fillRect/>
          </a:stretch>
        </p:blipFill>
        <p:spPr>
          <a:xfrm>
            <a:off x="5397357" y="5655305"/>
            <a:ext cx="1033518" cy="1033518"/>
          </a:xfrm>
          <a:prstGeom prst="rect">
            <a:avLst/>
          </a:prstGeom>
        </p:spPr>
      </p:pic>
      <p:pic>
        <p:nvPicPr>
          <p:cNvPr id="20" name="Graphic 19" descr="Brain with solid fill">
            <a:extLst>
              <a:ext uri="{FF2B5EF4-FFF2-40B4-BE49-F238E27FC236}">
                <a16:creationId xmlns:a16="http://schemas.microsoft.com/office/drawing/2014/main" id="{A42D9644-516A-FC66-9D21-2FC6886873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45328" y="5714865"/>
            <a:ext cx="914400" cy="914400"/>
          </a:xfrm>
          <a:prstGeom prst="rect">
            <a:avLst/>
          </a:prstGeom>
        </p:spPr>
      </p:pic>
      <p:pic>
        <p:nvPicPr>
          <p:cNvPr id="22" name="Graphic 21" descr="Books with solid fill">
            <a:extLst>
              <a:ext uri="{FF2B5EF4-FFF2-40B4-BE49-F238E27FC236}">
                <a16:creationId xmlns:a16="http://schemas.microsoft.com/office/drawing/2014/main" id="{2E162989-7563-DA66-98BD-118863069F8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2726" y="5808144"/>
            <a:ext cx="727841" cy="727841"/>
          </a:xfrm>
          <a:prstGeom prst="rect">
            <a:avLst/>
          </a:prstGeom>
        </p:spPr>
      </p:pic>
      <p:pic>
        <p:nvPicPr>
          <p:cNvPr id="24" name="Graphic 23" descr="Classroom with solid fill">
            <a:extLst>
              <a:ext uri="{FF2B5EF4-FFF2-40B4-BE49-F238E27FC236}">
                <a16:creationId xmlns:a16="http://schemas.microsoft.com/office/drawing/2014/main" id="{BD55A437-8896-4962-5DDD-4C8575D8BBC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212900" y="5714865"/>
            <a:ext cx="821120" cy="821120"/>
          </a:xfrm>
          <a:prstGeom prst="rect">
            <a:avLst/>
          </a:prstGeom>
        </p:spPr>
      </p:pic>
      <p:sp>
        <p:nvSpPr>
          <p:cNvPr id="7" name="Rounded Rectangle 6">
            <a:extLst>
              <a:ext uri="{FF2B5EF4-FFF2-40B4-BE49-F238E27FC236}">
                <a16:creationId xmlns:a16="http://schemas.microsoft.com/office/drawing/2014/main" id="{42175CA6-DA30-FF30-2FAD-F07DBF4AA88B}"/>
              </a:ext>
            </a:extLst>
          </p:cNvPr>
          <p:cNvSpPr/>
          <p:nvPr/>
        </p:nvSpPr>
        <p:spPr>
          <a:xfrm rot="2577317">
            <a:off x="-2855664" y="-5027926"/>
            <a:ext cx="1357313" cy="6724650"/>
          </a:xfrm>
          <a:prstGeom prst="roundRect">
            <a:avLst>
              <a:gd name="adj" fmla="val 50000"/>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ounded Rectangle 7">
            <a:extLst>
              <a:ext uri="{FF2B5EF4-FFF2-40B4-BE49-F238E27FC236}">
                <a16:creationId xmlns:a16="http://schemas.microsoft.com/office/drawing/2014/main" id="{DF43E579-CCA4-12BA-FAF9-B926FB82B7AB}"/>
              </a:ext>
            </a:extLst>
          </p:cNvPr>
          <p:cNvSpPr/>
          <p:nvPr/>
        </p:nvSpPr>
        <p:spPr>
          <a:xfrm rot="2526661">
            <a:off x="-1846937" y="-2771674"/>
            <a:ext cx="1357313" cy="4186237"/>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ounded Rectangle 8">
            <a:extLst>
              <a:ext uri="{FF2B5EF4-FFF2-40B4-BE49-F238E27FC236}">
                <a16:creationId xmlns:a16="http://schemas.microsoft.com/office/drawing/2014/main" id="{46BC95F6-2322-47FE-1BC7-66EB982E68AB}"/>
              </a:ext>
            </a:extLst>
          </p:cNvPr>
          <p:cNvSpPr/>
          <p:nvPr/>
        </p:nvSpPr>
        <p:spPr>
          <a:xfrm rot="2480684">
            <a:off x="13529217" y="5162829"/>
            <a:ext cx="1357313" cy="4186237"/>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ounded Rectangle 9">
            <a:extLst>
              <a:ext uri="{FF2B5EF4-FFF2-40B4-BE49-F238E27FC236}">
                <a16:creationId xmlns:a16="http://schemas.microsoft.com/office/drawing/2014/main" id="{9D0D56D9-7B83-7F49-D087-1FED4FC123E0}"/>
              </a:ext>
            </a:extLst>
          </p:cNvPr>
          <p:cNvSpPr/>
          <p:nvPr/>
        </p:nvSpPr>
        <p:spPr>
          <a:xfrm rot="2573585">
            <a:off x="14303708" y="4286099"/>
            <a:ext cx="1357313" cy="8606153"/>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ounded Rectangle 10">
            <a:extLst>
              <a:ext uri="{FF2B5EF4-FFF2-40B4-BE49-F238E27FC236}">
                <a16:creationId xmlns:a16="http://schemas.microsoft.com/office/drawing/2014/main" id="{FD4C7E25-8929-B1A5-DD4A-4817354157C9}"/>
              </a:ext>
            </a:extLst>
          </p:cNvPr>
          <p:cNvSpPr/>
          <p:nvPr/>
        </p:nvSpPr>
        <p:spPr>
          <a:xfrm>
            <a:off x="-7594203" y="7468437"/>
            <a:ext cx="7009605" cy="3614458"/>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2">
            <a:extLst>
              <a:ext uri="{FF2B5EF4-FFF2-40B4-BE49-F238E27FC236}">
                <a16:creationId xmlns:a16="http://schemas.microsoft.com/office/drawing/2014/main" id="{F2485FC5-520F-CA6D-1E9D-FC419610AECD}"/>
              </a:ext>
            </a:extLst>
          </p:cNvPr>
          <p:cNvSpPr txBox="1"/>
          <p:nvPr/>
        </p:nvSpPr>
        <p:spPr>
          <a:xfrm>
            <a:off x="12013324" y="-3573079"/>
            <a:ext cx="4584185" cy="2123658"/>
          </a:xfrm>
          <a:prstGeom prst="rect">
            <a:avLst/>
          </a:prstGeom>
          <a:noFill/>
        </p:spPr>
        <p:txBody>
          <a:bodyPr wrap="square" rtlCol="0">
            <a:spAutoFit/>
          </a:bodyPr>
          <a:lstStyle/>
          <a:p>
            <a:pPr algn="ctr"/>
            <a:r>
              <a:rPr lang="vi-VN" sz="6600" b="1" dirty="0">
                <a:solidFill>
                  <a:schemeClr val="accent1">
                    <a:lumMod val="50000"/>
                  </a:schemeClr>
                </a:solidFill>
              </a:rPr>
              <a:t>4. Sự suy giảm tia X</a:t>
            </a:r>
          </a:p>
        </p:txBody>
      </p:sp>
    </p:spTree>
    <p:extLst>
      <p:ext uri="{BB962C8B-B14F-4D97-AF65-F5344CB8AC3E}">
        <p14:creationId xmlns:p14="http://schemas.microsoft.com/office/powerpoint/2010/main" val="82347217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4115978C-3461-AC91-80AC-A6335A643771}"/>
              </a:ext>
            </a:extLst>
          </p:cNvPr>
          <p:cNvSpPr/>
          <p:nvPr/>
        </p:nvSpPr>
        <p:spPr>
          <a:xfrm rot="2577317">
            <a:off x="9702005" y="2649727"/>
            <a:ext cx="1357313" cy="6724650"/>
          </a:xfrm>
          <a:prstGeom prst="roundRect">
            <a:avLst>
              <a:gd name="adj" fmla="val 50000"/>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ounded Rectangle 5">
            <a:extLst>
              <a:ext uri="{FF2B5EF4-FFF2-40B4-BE49-F238E27FC236}">
                <a16:creationId xmlns:a16="http://schemas.microsoft.com/office/drawing/2014/main" id="{4346D34B-9D48-71B2-4E73-CD1543A0DC11}"/>
              </a:ext>
            </a:extLst>
          </p:cNvPr>
          <p:cNvSpPr/>
          <p:nvPr/>
        </p:nvSpPr>
        <p:spPr>
          <a:xfrm rot="2526661">
            <a:off x="10930389" y="4517698"/>
            <a:ext cx="1357313" cy="4186237"/>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ounded Rectangle 6">
            <a:extLst>
              <a:ext uri="{FF2B5EF4-FFF2-40B4-BE49-F238E27FC236}">
                <a16:creationId xmlns:a16="http://schemas.microsoft.com/office/drawing/2014/main" id="{95CABDD1-54EA-42DF-0799-0B794BAD75C1}"/>
              </a:ext>
            </a:extLst>
          </p:cNvPr>
          <p:cNvSpPr/>
          <p:nvPr/>
        </p:nvSpPr>
        <p:spPr>
          <a:xfrm rot="2480684">
            <a:off x="-333268" y="-1467268"/>
            <a:ext cx="1357313" cy="4186237"/>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ounded Rectangle 7">
            <a:extLst>
              <a:ext uri="{FF2B5EF4-FFF2-40B4-BE49-F238E27FC236}">
                <a16:creationId xmlns:a16="http://schemas.microsoft.com/office/drawing/2014/main" id="{D3655F66-5383-24E2-C383-6033FBCBA644}"/>
              </a:ext>
            </a:extLst>
          </p:cNvPr>
          <p:cNvSpPr/>
          <p:nvPr/>
        </p:nvSpPr>
        <p:spPr>
          <a:xfrm rot="2573585">
            <a:off x="269870" y="-2495700"/>
            <a:ext cx="1357313" cy="8606153"/>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ounded Rectangle 11">
            <a:extLst>
              <a:ext uri="{FF2B5EF4-FFF2-40B4-BE49-F238E27FC236}">
                <a16:creationId xmlns:a16="http://schemas.microsoft.com/office/drawing/2014/main" id="{7FD62F6F-5E2F-B86C-FBD7-A125DC94B382}"/>
              </a:ext>
            </a:extLst>
          </p:cNvPr>
          <p:cNvSpPr/>
          <p:nvPr/>
        </p:nvSpPr>
        <p:spPr>
          <a:xfrm>
            <a:off x="2591197" y="1621771"/>
            <a:ext cx="7009605" cy="3614458"/>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a:extLst>
              <a:ext uri="{FF2B5EF4-FFF2-40B4-BE49-F238E27FC236}">
                <a16:creationId xmlns:a16="http://schemas.microsoft.com/office/drawing/2014/main" id="{FBB9B2F9-5ECA-FE51-FBEB-EB7DD76C1187}"/>
              </a:ext>
            </a:extLst>
          </p:cNvPr>
          <p:cNvSpPr txBox="1"/>
          <p:nvPr/>
        </p:nvSpPr>
        <p:spPr>
          <a:xfrm>
            <a:off x="3803907" y="2210947"/>
            <a:ext cx="4584185" cy="2123658"/>
          </a:xfrm>
          <a:prstGeom prst="rect">
            <a:avLst/>
          </a:prstGeom>
          <a:noFill/>
        </p:spPr>
        <p:txBody>
          <a:bodyPr wrap="square" rtlCol="0">
            <a:spAutoFit/>
          </a:bodyPr>
          <a:lstStyle/>
          <a:p>
            <a:pPr algn="ctr"/>
            <a:r>
              <a:rPr lang="vi-VN" sz="6600" b="1" dirty="0">
                <a:solidFill>
                  <a:schemeClr val="accent1">
                    <a:lumMod val="50000"/>
                  </a:schemeClr>
                </a:solidFill>
              </a:rPr>
              <a:t>4. Sự suy giảm tia X</a:t>
            </a:r>
          </a:p>
        </p:txBody>
      </p:sp>
    </p:spTree>
    <p:extLst>
      <p:ext uri="{BB962C8B-B14F-4D97-AF65-F5344CB8AC3E}">
        <p14:creationId xmlns:p14="http://schemas.microsoft.com/office/powerpoint/2010/main" val="260794337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FD99D-1846-3B1A-650F-36A02A337AED}"/>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F48117B4-B96D-57B9-30D4-05F81996637F}"/>
              </a:ext>
            </a:extLst>
          </p:cNvPr>
          <p:cNvSpPr/>
          <p:nvPr/>
        </p:nvSpPr>
        <p:spPr>
          <a:xfrm>
            <a:off x="243840" y="173295"/>
            <a:ext cx="746760" cy="716280"/>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64D3ED34-D375-E297-C131-46FF26B1AFE8}"/>
              </a:ext>
            </a:extLst>
          </p:cNvPr>
          <p:cNvSpPr txBox="1"/>
          <p:nvPr/>
        </p:nvSpPr>
        <p:spPr>
          <a:xfrm>
            <a:off x="396647" y="177491"/>
            <a:ext cx="470000" cy="707886"/>
          </a:xfrm>
          <a:prstGeom prst="rect">
            <a:avLst/>
          </a:prstGeom>
          <a:noFill/>
        </p:spPr>
        <p:txBody>
          <a:bodyPr wrap="none" rtlCol="0">
            <a:spAutoFit/>
          </a:bodyPr>
          <a:lstStyle/>
          <a:p>
            <a:r>
              <a:rPr lang="vi-VN" sz="4000" b="1" dirty="0">
                <a:solidFill>
                  <a:schemeClr val="bg1"/>
                </a:solidFill>
              </a:rPr>
              <a:t>4</a:t>
            </a:r>
          </a:p>
        </p:txBody>
      </p:sp>
      <p:sp>
        <p:nvSpPr>
          <p:cNvPr id="4" name="TextBox 3">
            <a:extLst>
              <a:ext uri="{FF2B5EF4-FFF2-40B4-BE49-F238E27FC236}">
                <a16:creationId xmlns:a16="http://schemas.microsoft.com/office/drawing/2014/main" id="{FD00E166-9DD4-653B-9B4B-1AB79E66A316}"/>
              </a:ext>
            </a:extLst>
          </p:cNvPr>
          <p:cNvSpPr txBox="1"/>
          <p:nvPr/>
        </p:nvSpPr>
        <p:spPr>
          <a:xfrm>
            <a:off x="1019454" y="239046"/>
            <a:ext cx="3624710" cy="584775"/>
          </a:xfrm>
          <a:prstGeom prst="rect">
            <a:avLst/>
          </a:prstGeom>
          <a:noFill/>
        </p:spPr>
        <p:txBody>
          <a:bodyPr wrap="none" rtlCol="0">
            <a:spAutoFit/>
          </a:bodyPr>
          <a:lstStyle/>
          <a:p>
            <a:r>
              <a:rPr lang="vi-VN" sz="3200" b="1" u="sng" dirty="0">
                <a:solidFill>
                  <a:schemeClr val="accent1">
                    <a:lumMod val="50000"/>
                  </a:schemeClr>
                </a:solidFill>
              </a:rPr>
              <a:t>Sự suy giảm tia X</a:t>
            </a:r>
          </a:p>
        </p:txBody>
      </p:sp>
      <p:sp>
        <p:nvSpPr>
          <p:cNvPr id="7" name="TextBox 6">
            <a:extLst>
              <a:ext uri="{FF2B5EF4-FFF2-40B4-BE49-F238E27FC236}">
                <a16:creationId xmlns:a16="http://schemas.microsoft.com/office/drawing/2014/main" id="{86E0A2B4-8613-35B2-05FC-CC345CE26FF0}"/>
              </a:ext>
            </a:extLst>
          </p:cNvPr>
          <p:cNvSpPr txBox="1"/>
          <p:nvPr/>
        </p:nvSpPr>
        <p:spPr>
          <a:xfrm>
            <a:off x="396647" y="1071329"/>
            <a:ext cx="11668411" cy="1085835"/>
          </a:xfrm>
          <a:prstGeom prst="rect">
            <a:avLst/>
          </a:prstGeom>
          <a:noFill/>
        </p:spPr>
        <p:txBody>
          <a:bodyPr wrap="square" rtlCol="0">
            <a:spAutoFit/>
          </a:bodyPr>
          <a:lstStyle/>
          <a:p>
            <a:r>
              <a:rPr lang="vi-VN" sz="3200" dirty="0">
                <a:solidFill>
                  <a:schemeClr val="accent1">
                    <a:lumMod val="50000"/>
                  </a:schemeClr>
                </a:solidFill>
                <a:latin typeface="+mj-lt"/>
              </a:rPr>
              <a:t>- Sự giảm dần cường độ của chùm tia X khi nó đi qua một môi trường được gọi là sự suy giảm tia X.</a:t>
            </a:r>
          </a:p>
        </p:txBody>
      </p:sp>
      <p:sp>
        <p:nvSpPr>
          <p:cNvPr id="8" name="TextBox 7">
            <a:extLst>
              <a:ext uri="{FF2B5EF4-FFF2-40B4-BE49-F238E27FC236}">
                <a16:creationId xmlns:a16="http://schemas.microsoft.com/office/drawing/2014/main" id="{1429070A-1400-A4A7-B43A-1F0BC6B2B924}"/>
              </a:ext>
            </a:extLst>
          </p:cNvPr>
          <p:cNvSpPr txBox="1"/>
          <p:nvPr/>
        </p:nvSpPr>
        <p:spPr>
          <a:xfrm>
            <a:off x="243840" y="2412287"/>
            <a:ext cx="5468125" cy="1085835"/>
          </a:xfrm>
          <a:prstGeom prst="rect">
            <a:avLst/>
          </a:prstGeom>
          <a:noFill/>
        </p:spPr>
        <p:txBody>
          <a:bodyPr wrap="square" rtlCol="0">
            <a:spAutoFit/>
          </a:bodyPr>
          <a:lstStyle/>
          <a:p>
            <a:pPr marL="285750" indent="-285750">
              <a:buFontTx/>
              <a:buChar char="-"/>
            </a:pPr>
            <a:r>
              <a:rPr lang="vi-VN" sz="3200" dirty="0">
                <a:solidFill>
                  <a:schemeClr val="accent1">
                    <a:lumMod val="50000"/>
                  </a:schemeClr>
                </a:solidFill>
                <a:latin typeface="+mj-lt"/>
              </a:rPr>
              <a:t>Cường độ chùm tia X truyền qua được xác định bởi: </a:t>
            </a:r>
          </a:p>
        </p:txBody>
      </p:sp>
      <p:sp>
        <p:nvSpPr>
          <p:cNvPr id="9" name="Rectangle 1">
            <a:extLst>
              <a:ext uri="{FF2B5EF4-FFF2-40B4-BE49-F238E27FC236}">
                <a16:creationId xmlns:a16="http://schemas.microsoft.com/office/drawing/2014/main" id="{292D7309-5E41-927B-485A-DCB63972E6D2}"/>
              </a:ext>
            </a:extLst>
          </p:cNvPr>
          <p:cNvSpPr>
            <a:spLocks noChangeArrowheads="1"/>
          </p:cNvSpPr>
          <p:nvPr/>
        </p:nvSpPr>
        <p:spPr bwMode="auto">
          <a:xfrm>
            <a:off x="0"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VN" altLang="en-VN" sz="1000" b="0" i="0" u="none" strike="noStrike" cap="none" normalizeH="0" baseline="0" dirty="0">
                <a:ln>
                  <a:noFill/>
                </a:ln>
                <a:solidFill>
                  <a:schemeClr val="tx1"/>
                </a:solidFill>
                <a:effectLst/>
              </a:rPr>
            </a:br>
            <a:endParaRPr kumimoji="0" lang="en-VN" altLang="en-VN" sz="1800" b="0" i="0" u="none" strike="noStrike" cap="none" normalizeH="0" baseline="0" dirty="0">
              <a:ln>
                <a:noFill/>
              </a:ln>
              <a:solidFill>
                <a:schemeClr val="tx1"/>
              </a:solidFill>
              <a:effectLst/>
              <a:latin typeface="Arial" panose="020B0604020202020204" pitchFamily="34" charset="0"/>
            </a:endParaRPr>
          </a:p>
        </p:txBody>
      </p:sp>
      <p:pic>
        <p:nvPicPr>
          <p:cNvPr id="15" name="Picture 14">
            <a:extLst>
              <a:ext uri="{FF2B5EF4-FFF2-40B4-BE49-F238E27FC236}">
                <a16:creationId xmlns:a16="http://schemas.microsoft.com/office/drawing/2014/main" id="{42C9632A-0ED9-A96D-0E97-0C5C0001B551}"/>
              </a:ext>
            </a:extLst>
          </p:cNvPr>
          <p:cNvPicPr>
            <a:picLocks noChangeAspect="1"/>
          </p:cNvPicPr>
          <p:nvPr/>
        </p:nvPicPr>
        <p:blipFill>
          <a:blip r:embed="rId2"/>
          <a:srcRect l="11630" t="53721" r="80333" b="43046"/>
          <a:stretch>
            <a:fillRect/>
          </a:stretch>
        </p:blipFill>
        <p:spPr>
          <a:xfrm>
            <a:off x="324420" y="3902795"/>
            <a:ext cx="4319744" cy="1085834"/>
          </a:xfrm>
          <a:prstGeom prst="rect">
            <a:avLst/>
          </a:prstGeom>
        </p:spPr>
      </p:pic>
      <p:pic>
        <p:nvPicPr>
          <p:cNvPr id="23" name="Picture 22">
            <a:extLst>
              <a:ext uri="{FF2B5EF4-FFF2-40B4-BE49-F238E27FC236}">
                <a16:creationId xmlns:a16="http://schemas.microsoft.com/office/drawing/2014/main" id="{562D8AA0-A3B6-75DC-9202-BE64AB2245F9}"/>
              </a:ext>
            </a:extLst>
          </p:cNvPr>
          <p:cNvPicPr>
            <a:picLocks noChangeAspect="1"/>
          </p:cNvPicPr>
          <p:nvPr/>
        </p:nvPicPr>
        <p:blipFill>
          <a:blip r:embed="rId3"/>
          <a:stretch>
            <a:fillRect/>
          </a:stretch>
        </p:blipFill>
        <p:spPr>
          <a:xfrm>
            <a:off x="5803619" y="1845621"/>
            <a:ext cx="5961148" cy="4723491"/>
          </a:xfrm>
          <a:prstGeom prst="rect">
            <a:avLst/>
          </a:prstGeom>
        </p:spPr>
      </p:pic>
      <p:sp>
        <p:nvSpPr>
          <p:cNvPr id="25" name="TextBox 24">
            <a:extLst>
              <a:ext uri="{FF2B5EF4-FFF2-40B4-BE49-F238E27FC236}">
                <a16:creationId xmlns:a16="http://schemas.microsoft.com/office/drawing/2014/main" id="{4336952A-DF9E-77AF-8242-889FE9E40862}"/>
              </a:ext>
            </a:extLst>
          </p:cNvPr>
          <p:cNvSpPr txBox="1"/>
          <p:nvPr/>
        </p:nvSpPr>
        <p:spPr>
          <a:xfrm>
            <a:off x="617220" y="5309617"/>
            <a:ext cx="4398578" cy="954107"/>
          </a:xfrm>
          <a:prstGeom prst="rect">
            <a:avLst/>
          </a:prstGeom>
          <a:noFill/>
        </p:spPr>
        <p:txBody>
          <a:bodyPr wrap="square" rtlCol="0">
            <a:spAutoFit/>
          </a:bodyPr>
          <a:lstStyle/>
          <a:p>
            <a:r>
              <a:rPr lang="vi-VN" sz="2800" i="1" dirty="0"/>
              <a:t>* Công thức này chỉ dùng cho chùm tia song song</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DB9B8F6-8F37-D83F-322D-A85418EF8D6F}"/>
                  </a:ext>
                </a:extLst>
              </p:cNvPr>
              <p:cNvSpPr txBox="1"/>
              <p:nvPr/>
            </p:nvSpPr>
            <p:spPr>
              <a:xfrm>
                <a:off x="-1135117" y="4619297"/>
                <a:ext cx="30008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vi-VN" b="0" i="1" smtClean="0">
                          <a:latin typeface="Cambria Math" panose="02040503050406030204" pitchFamily="18" charset="0"/>
                          <a:ea typeface="Cambria Math" panose="02040503050406030204" pitchFamily="18" charset="0"/>
                        </a:rPr>
                        <m:t> </m:t>
                      </m:r>
                    </m:oMath>
                  </m:oMathPara>
                </a14:m>
                <a:endParaRPr lang="vi-VN" dirty="0"/>
              </a:p>
            </p:txBody>
          </p:sp>
        </mc:Choice>
        <mc:Fallback xmlns="">
          <p:sp>
            <p:nvSpPr>
              <p:cNvPr id="26" name="TextBox 25">
                <a:extLst>
                  <a:ext uri="{FF2B5EF4-FFF2-40B4-BE49-F238E27FC236}">
                    <a16:creationId xmlns:a16="http://schemas.microsoft.com/office/drawing/2014/main" id="{DDB9B8F6-8F37-D83F-322D-A85418EF8D6F}"/>
                  </a:ext>
                </a:extLst>
              </p:cNvPr>
              <p:cNvSpPr txBox="1">
                <a:spLocks noRot="1" noChangeAspect="1" noMove="1" noResize="1" noEditPoints="1" noAdjustHandles="1" noChangeArrowheads="1" noChangeShapeType="1" noTextEdit="1"/>
              </p:cNvSpPr>
              <p:nvPr/>
            </p:nvSpPr>
            <p:spPr>
              <a:xfrm>
                <a:off x="-1135117" y="4619297"/>
                <a:ext cx="300082" cy="369332"/>
              </a:xfrm>
              <a:prstGeom prst="rect">
                <a:avLst/>
              </a:prstGeom>
              <a:blipFill>
                <a:blip r:embed="rId4"/>
                <a:stretch>
                  <a:fillRect b="-20000"/>
                </a:stretch>
              </a:blipFill>
            </p:spPr>
            <p:txBody>
              <a:bodyPr/>
              <a:lstStyle/>
              <a:p>
                <a:r>
                  <a:rPr lang="vi-VN">
                    <a:noFill/>
                  </a:rPr>
                  <a:t> </a:t>
                </a:r>
              </a:p>
            </p:txBody>
          </p:sp>
        </mc:Fallback>
      </mc:AlternateContent>
      <p:sp>
        <p:nvSpPr>
          <p:cNvPr id="27" name="Rounded Rectangle 26">
            <a:extLst>
              <a:ext uri="{FF2B5EF4-FFF2-40B4-BE49-F238E27FC236}">
                <a16:creationId xmlns:a16="http://schemas.microsoft.com/office/drawing/2014/main" id="{27A967B0-1C7F-9035-77B9-C1D89C381481}"/>
              </a:ext>
            </a:extLst>
          </p:cNvPr>
          <p:cNvSpPr/>
          <p:nvPr/>
        </p:nvSpPr>
        <p:spPr>
          <a:xfrm>
            <a:off x="-4534401" y="-3559425"/>
            <a:ext cx="5900737" cy="2871788"/>
          </a:xfrm>
          <a:prstGeom prst="roundRect">
            <a:avLst>
              <a:gd name="adj" fmla="val 2612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Rounded Rectangle 27">
            <a:extLst>
              <a:ext uri="{FF2B5EF4-FFF2-40B4-BE49-F238E27FC236}">
                <a16:creationId xmlns:a16="http://schemas.microsoft.com/office/drawing/2014/main" id="{A1BA2788-337E-BC01-75BE-D0969F842699}"/>
              </a:ext>
            </a:extLst>
          </p:cNvPr>
          <p:cNvSpPr/>
          <p:nvPr/>
        </p:nvSpPr>
        <p:spPr>
          <a:xfrm>
            <a:off x="11764767" y="7343404"/>
            <a:ext cx="5900737" cy="2871788"/>
          </a:xfrm>
          <a:prstGeom prst="roundRect">
            <a:avLst>
              <a:gd name="adj" fmla="val 26120"/>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Rounded Rectangle 28">
            <a:extLst>
              <a:ext uri="{FF2B5EF4-FFF2-40B4-BE49-F238E27FC236}">
                <a16:creationId xmlns:a16="http://schemas.microsoft.com/office/drawing/2014/main" id="{3238BE80-4285-FC31-50A7-1E8C45B236CB}"/>
              </a:ext>
            </a:extLst>
          </p:cNvPr>
          <p:cNvSpPr/>
          <p:nvPr/>
        </p:nvSpPr>
        <p:spPr>
          <a:xfrm>
            <a:off x="-7478131" y="-3733931"/>
            <a:ext cx="7662862" cy="3990977"/>
          </a:xfrm>
          <a:prstGeom prst="roundRect">
            <a:avLst>
              <a:gd name="adj" fmla="val 2612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0" name="Graphic 29" descr="Atom with solid fill">
            <a:extLst>
              <a:ext uri="{FF2B5EF4-FFF2-40B4-BE49-F238E27FC236}">
                <a16:creationId xmlns:a16="http://schemas.microsoft.com/office/drawing/2014/main" id="{8015CDF9-888A-CE45-B751-E1E0BC230B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30454" y="6569112"/>
            <a:ext cx="1590674" cy="1590674"/>
          </a:xfrm>
          <a:prstGeom prst="rect">
            <a:avLst/>
          </a:prstGeom>
        </p:spPr>
      </p:pic>
      <p:pic>
        <p:nvPicPr>
          <p:cNvPr id="31" name="Graphic 30" descr="Microscope with solid fill">
            <a:extLst>
              <a:ext uri="{FF2B5EF4-FFF2-40B4-BE49-F238E27FC236}">
                <a16:creationId xmlns:a16="http://schemas.microsoft.com/office/drawing/2014/main" id="{06C2504D-680F-C814-EEC8-9C804D923AE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192000" y="-2119063"/>
            <a:ext cx="1395409" cy="1395409"/>
          </a:xfrm>
          <a:prstGeom prst="rect">
            <a:avLst/>
          </a:prstGeom>
        </p:spPr>
      </p:pic>
      <p:sp>
        <p:nvSpPr>
          <p:cNvPr id="32" name="TextBox 31">
            <a:extLst>
              <a:ext uri="{FF2B5EF4-FFF2-40B4-BE49-F238E27FC236}">
                <a16:creationId xmlns:a16="http://schemas.microsoft.com/office/drawing/2014/main" id="{D4C5373F-CBF7-4249-59DF-FCFB1C1AD5E4}"/>
              </a:ext>
            </a:extLst>
          </p:cNvPr>
          <p:cNvSpPr txBox="1"/>
          <p:nvPr/>
        </p:nvSpPr>
        <p:spPr>
          <a:xfrm>
            <a:off x="8784193" y="7190290"/>
            <a:ext cx="7318526" cy="1938992"/>
          </a:xfrm>
          <a:prstGeom prst="rect">
            <a:avLst/>
          </a:prstGeom>
          <a:noFill/>
        </p:spPr>
        <p:txBody>
          <a:bodyPr wrap="square" rtlCol="0">
            <a:spAutoFit/>
          </a:bodyPr>
          <a:lstStyle/>
          <a:p>
            <a:pPr algn="ctr"/>
            <a:r>
              <a:rPr lang="vi-VN" sz="6000" b="1" dirty="0">
                <a:solidFill>
                  <a:schemeClr val="bg1"/>
                </a:solidFill>
              </a:rPr>
              <a:t>II. CHỤP ẢNH BẰNG TIA X</a:t>
            </a:r>
          </a:p>
        </p:txBody>
      </p:sp>
    </p:spTree>
    <p:extLst>
      <p:ext uri="{BB962C8B-B14F-4D97-AF65-F5344CB8AC3E}">
        <p14:creationId xmlns:p14="http://schemas.microsoft.com/office/powerpoint/2010/main" val="2097427777"/>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EDDC3381-D663-9E8F-9864-7636C93291B2}"/>
              </a:ext>
            </a:extLst>
          </p:cNvPr>
          <p:cNvSpPr/>
          <p:nvPr/>
        </p:nvSpPr>
        <p:spPr>
          <a:xfrm>
            <a:off x="542925" y="557212"/>
            <a:ext cx="5900737" cy="2871788"/>
          </a:xfrm>
          <a:prstGeom prst="roundRect">
            <a:avLst>
              <a:gd name="adj" fmla="val 2612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ounded Rectangle 3">
            <a:extLst>
              <a:ext uri="{FF2B5EF4-FFF2-40B4-BE49-F238E27FC236}">
                <a16:creationId xmlns:a16="http://schemas.microsoft.com/office/drawing/2014/main" id="{339D69D3-FD0D-A597-4B71-312BD266F88A}"/>
              </a:ext>
            </a:extLst>
          </p:cNvPr>
          <p:cNvSpPr/>
          <p:nvPr/>
        </p:nvSpPr>
        <p:spPr>
          <a:xfrm>
            <a:off x="5748338" y="3429000"/>
            <a:ext cx="5900737" cy="2871788"/>
          </a:xfrm>
          <a:prstGeom prst="roundRect">
            <a:avLst>
              <a:gd name="adj" fmla="val 26120"/>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ounded Rectangle 4">
            <a:extLst>
              <a:ext uri="{FF2B5EF4-FFF2-40B4-BE49-F238E27FC236}">
                <a16:creationId xmlns:a16="http://schemas.microsoft.com/office/drawing/2014/main" id="{74F1D534-6FF9-D8C3-ADAE-189D5C8D44CC}"/>
              </a:ext>
            </a:extLst>
          </p:cNvPr>
          <p:cNvSpPr/>
          <p:nvPr/>
        </p:nvSpPr>
        <p:spPr>
          <a:xfrm>
            <a:off x="2721769" y="1433511"/>
            <a:ext cx="7662862" cy="3990977"/>
          </a:xfrm>
          <a:prstGeom prst="roundRect">
            <a:avLst>
              <a:gd name="adj" fmla="val 2612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Graphic 7" descr="Atom with solid fill">
            <a:extLst>
              <a:ext uri="{FF2B5EF4-FFF2-40B4-BE49-F238E27FC236}">
                <a16:creationId xmlns:a16="http://schemas.microsoft.com/office/drawing/2014/main" id="{E08537B7-4AFB-D1F6-AD6B-905E3D0126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5157789"/>
            <a:ext cx="1590674" cy="1590674"/>
          </a:xfrm>
          <a:prstGeom prst="rect">
            <a:avLst/>
          </a:prstGeom>
        </p:spPr>
      </p:pic>
      <p:pic>
        <p:nvPicPr>
          <p:cNvPr id="10" name="Graphic 9" descr="Microscope with solid fill">
            <a:extLst>
              <a:ext uri="{FF2B5EF4-FFF2-40B4-BE49-F238E27FC236}">
                <a16:creationId xmlns:a16="http://schemas.microsoft.com/office/drawing/2014/main" id="{72A9FCAA-7B81-A875-915A-DB9554ED64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96566" y="142874"/>
            <a:ext cx="1395409" cy="1395409"/>
          </a:xfrm>
          <a:prstGeom prst="rect">
            <a:avLst/>
          </a:prstGeom>
        </p:spPr>
      </p:pic>
      <p:sp>
        <p:nvSpPr>
          <p:cNvPr id="11" name="TextBox 10">
            <a:extLst>
              <a:ext uri="{FF2B5EF4-FFF2-40B4-BE49-F238E27FC236}">
                <a16:creationId xmlns:a16="http://schemas.microsoft.com/office/drawing/2014/main" id="{161FC15D-FB31-EB32-5600-9B18873F8EFD}"/>
              </a:ext>
            </a:extLst>
          </p:cNvPr>
          <p:cNvSpPr txBox="1"/>
          <p:nvPr/>
        </p:nvSpPr>
        <p:spPr>
          <a:xfrm>
            <a:off x="2784399" y="2354403"/>
            <a:ext cx="7318526" cy="1938992"/>
          </a:xfrm>
          <a:prstGeom prst="rect">
            <a:avLst/>
          </a:prstGeom>
          <a:noFill/>
        </p:spPr>
        <p:txBody>
          <a:bodyPr wrap="square" rtlCol="0">
            <a:spAutoFit/>
          </a:bodyPr>
          <a:lstStyle/>
          <a:p>
            <a:pPr algn="ctr"/>
            <a:r>
              <a:rPr lang="vi-VN" sz="6000" b="1" dirty="0">
                <a:solidFill>
                  <a:schemeClr val="bg1"/>
                </a:solidFill>
              </a:rPr>
              <a:t>II. CHỤP ẢNH BẰNG TIA X</a:t>
            </a:r>
          </a:p>
        </p:txBody>
      </p:sp>
      <p:sp>
        <p:nvSpPr>
          <p:cNvPr id="13" name="Oval 12">
            <a:extLst>
              <a:ext uri="{FF2B5EF4-FFF2-40B4-BE49-F238E27FC236}">
                <a16:creationId xmlns:a16="http://schemas.microsoft.com/office/drawing/2014/main" id="{C26D5DD0-E608-E675-0491-0C5A09818C40}"/>
              </a:ext>
            </a:extLst>
          </p:cNvPr>
          <p:cNvSpPr/>
          <p:nvPr/>
        </p:nvSpPr>
        <p:spPr>
          <a:xfrm>
            <a:off x="2987566" y="7315205"/>
            <a:ext cx="5549462" cy="5502166"/>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ounded Rectangle 13">
            <a:extLst>
              <a:ext uri="{FF2B5EF4-FFF2-40B4-BE49-F238E27FC236}">
                <a16:creationId xmlns:a16="http://schemas.microsoft.com/office/drawing/2014/main" id="{3D5A2486-042E-CFCE-71AF-BD025D219A1A}"/>
              </a:ext>
            </a:extLst>
          </p:cNvPr>
          <p:cNvSpPr/>
          <p:nvPr/>
        </p:nvSpPr>
        <p:spPr>
          <a:xfrm>
            <a:off x="-7995608" y="370321"/>
            <a:ext cx="4666593" cy="969579"/>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ounded Rectangle 14">
            <a:extLst>
              <a:ext uri="{FF2B5EF4-FFF2-40B4-BE49-F238E27FC236}">
                <a16:creationId xmlns:a16="http://schemas.microsoft.com/office/drawing/2014/main" id="{4561EA05-BBD2-37F4-1FCF-C98A397267FB}"/>
              </a:ext>
            </a:extLst>
          </p:cNvPr>
          <p:cNvSpPr/>
          <p:nvPr/>
        </p:nvSpPr>
        <p:spPr>
          <a:xfrm>
            <a:off x="-4726488" y="1586700"/>
            <a:ext cx="4666593" cy="969579"/>
          </a:xfrm>
          <a:prstGeom prst="roundRect">
            <a:avLst>
              <a:gd name="adj" fmla="val 50000"/>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ounded Rectangle 15">
            <a:extLst>
              <a:ext uri="{FF2B5EF4-FFF2-40B4-BE49-F238E27FC236}">
                <a16:creationId xmlns:a16="http://schemas.microsoft.com/office/drawing/2014/main" id="{B5B04638-C6CC-1096-9292-D5C43E555DAC}"/>
              </a:ext>
            </a:extLst>
          </p:cNvPr>
          <p:cNvSpPr/>
          <p:nvPr/>
        </p:nvSpPr>
        <p:spPr>
          <a:xfrm>
            <a:off x="-7759125" y="2706245"/>
            <a:ext cx="4666593" cy="969579"/>
          </a:xfrm>
          <a:prstGeom prst="roundRect">
            <a:avLst>
              <a:gd name="adj" fmla="val 50000"/>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Rounded Rectangle 16">
            <a:extLst>
              <a:ext uri="{FF2B5EF4-FFF2-40B4-BE49-F238E27FC236}">
                <a16:creationId xmlns:a16="http://schemas.microsoft.com/office/drawing/2014/main" id="{681F7367-216E-9F9A-4F2E-8584E2FA11BC}"/>
              </a:ext>
            </a:extLst>
          </p:cNvPr>
          <p:cNvSpPr/>
          <p:nvPr/>
        </p:nvSpPr>
        <p:spPr>
          <a:xfrm>
            <a:off x="13475091" y="5898762"/>
            <a:ext cx="4666593" cy="969579"/>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Rounded Rectangle 17">
            <a:extLst>
              <a:ext uri="{FF2B5EF4-FFF2-40B4-BE49-F238E27FC236}">
                <a16:creationId xmlns:a16="http://schemas.microsoft.com/office/drawing/2014/main" id="{1EE77B4C-B0DB-AD17-BBDD-CBCB8E696522}"/>
              </a:ext>
            </a:extLst>
          </p:cNvPr>
          <p:cNvSpPr/>
          <p:nvPr/>
        </p:nvSpPr>
        <p:spPr>
          <a:xfrm>
            <a:off x="16129782" y="7066724"/>
            <a:ext cx="4666593" cy="969579"/>
          </a:xfrm>
          <a:prstGeom prst="roundRect">
            <a:avLst>
              <a:gd name="adj" fmla="val 50000"/>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Rounded Rectangle 18">
            <a:extLst>
              <a:ext uri="{FF2B5EF4-FFF2-40B4-BE49-F238E27FC236}">
                <a16:creationId xmlns:a16="http://schemas.microsoft.com/office/drawing/2014/main" id="{8FDB319A-0296-F62C-667B-DAFA71171079}"/>
              </a:ext>
            </a:extLst>
          </p:cNvPr>
          <p:cNvSpPr/>
          <p:nvPr/>
        </p:nvSpPr>
        <p:spPr>
          <a:xfrm>
            <a:off x="13711574" y="8234686"/>
            <a:ext cx="4666593" cy="969579"/>
          </a:xfrm>
          <a:prstGeom prst="roundRect">
            <a:avLst>
              <a:gd name="adj" fmla="val 50000"/>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0" name="Picture 19">
            <a:extLst>
              <a:ext uri="{FF2B5EF4-FFF2-40B4-BE49-F238E27FC236}">
                <a16:creationId xmlns:a16="http://schemas.microsoft.com/office/drawing/2014/main" id="{68C0EC53-36B5-4C4C-6972-ED2A954D0AE5}"/>
              </a:ext>
            </a:extLst>
          </p:cNvPr>
          <p:cNvPicPr>
            <a:picLocks noChangeAspect="1"/>
          </p:cNvPicPr>
          <p:nvPr/>
        </p:nvPicPr>
        <p:blipFill>
          <a:blip r:embed="rId6"/>
          <a:srcRect l="24598" t="32184" r="20574" b="30804"/>
          <a:stretch>
            <a:fillRect/>
          </a:stretch>
        </p:blipFill>
        <p:spPr>
          <a:xfrm>
            <a:off x="-2878851" y="6748463"/>
            <a:ext cx="2506717" cy="2538249"/>
          </a:xfrm>
          <a:prstGeom prst="rect">
            <a:avLst/>
          </a:prstGeom>
        </p:spPr>
      </p:pic>
      <p:pic>
        <p:nvPicPr>
          <p:cNvPr id="21" name="Picture 20">
            <a:extLst>
              <a:ext uri="{FF2B5EF4-FFF2-40B4-BE49-F238E27FC236}">
                <a16:creationId xmlns:a16="http://schemas.microsoft.com/office/drawing/2014/main" id="{1D285A0C-5DD8-BB30-10C8-94F6CEA68FB7}"/>
              </a:ext>
            </a:extLst>
          </p:cNvPr>
          <p:cNvPicPr>
            <a:picLocks noChangeAspect="1"/>
          </p:cNvPicPr>
          <p:nvPr/>
        </p:nvPicPr>
        <p:blipFill>
          <a:blip r:embed="rId7"/>
          <a:srcRect l="17459" t="28295" r="17368" b="29177"/>
          <a:stretch>
            <a:fillRect/>
          </a:stretch>
        </p:blipFill>
        <p:spPr>
          <a:xfrm>
            <a:off x="12114797" y="-2744226"/>
            <a:ext cx="2506215" cy="2453174"/>
          </a:xfrm>
          <a:prstGeom prst="rect">
            <a:avLst/>
          </a:prstGeom>
        </p:spPr>
      </p:pic>
      <p:sp>
        <p:nvSpPr>
          <p:cNvPr id="22" name="Freeform 21">
            <a:extLst>
              <a:ext uri="{FF2B5EF4-FFF2-40B4-BE49-F238E27FC236}">
                <a16:creationId xmlns:a16="http://schemas.microsoft.com/office/drawing/2014/main" id="{6AA8CA04-021B-0420-5A1C-463F700F12AC}"/>
              </a:ext>
            </a:extLst>
          </p:cNvPr>
          <p:cNvSpPr/>
          <p:nvPr/>
        </p:nvSpPr>
        <p:spPr>
          <a:xfrm>
            <a:off x="5688231" y="-2533290"/>
            <a:ext cx="1510861" cy="1614483"/>
          </a:xfrm>
          <a:custGeom>
            <a:avLst/>
            <a:gdLst>
              <a:gd name="connsiteX0" fmla="*/ 1355834 w 2711668"/>
              <a:gd name="connsiteY0" fmla="*/ 0 h 2636784"/>
              <a:gd name="connsiteX1" fmla="*/ 2711668 w 2711668"/>
              <a:gd name="connsiteY1" fmla="*/ 1318392 h 2636784"/>
              <a:gd name="connsiteX2" fmla="*/ 1355834 w 2711668"/>
              <a:gd name="connsiteY2" fmla="*/ 2636784 h 2636784"/>
              <a:gd name="connsiteX3" fmla="*/ 0 w 2711668"/>
              <a:gd name="connsiteY3" fmla="*/ 1318392 h 2636784"/>
              <a:gd name="connsiteX4" fmla="*/ 1355834 w 2711668"/>
              <a:gd name="connsiteY4" fmla="*/ 0 h 2636784"/>
              <a:gd name="connsiteX5" fmla="*/ 1355834 w 2711668"/>
              <a:gd name="connsiteY5" fmla="*/ 61336 h 2636784"/>
              <a:gd name="connsiteX6" fmla="*/ 32845 w 2711668"/>
              <a:gd name="connsiteY6" fmla="*/ 1318391 h 2636784"/>
              <a:gd name="connsiteX7" fmla="*/ 1355834 w 2711668"/>
              <a:gd name="connsiteY7" fmla="*/ 2575446 h 2636784"/>
              <a:gd name="connsiteX8" fmla="*/ 2678823 w 2711668"/>
              <a:gd name="connsiteY8" fmla="*/ 1318391 h 2636784"/>
              <a:gd name="connsiteX9" fmla="*/ 1355834 w 2711668"/>
              <a:gd name="connsiteY9" fmla="*/ 61336 h 263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1668" h="2636784">
                <a:moveTo>
                  <a:pt x="1355834" y="0"/>
                </a:moveTo>
                <a:cubicBezTo>
                  <a:pt x="2104640" y="0"/>
                  <a:pt x="2711668" y="590264"/>
                  <a:pt x="2711668" y="1318392"/>
                </a:cubicBezTo>
                <a:cubicBezTo>
                  <a:pt x="2711668" y="2046520"/>
                  <a:pt x="2104640" y="2636784"/>
                  <a:pt x="1355834" y="2636784"/>
                </a:cubicBezTo>
                <a:cubicBezTo>
                  <a:pt x="607028" y="2636784"/>
                  <a:pt x="0" y="2046520"/>
                  <a:pt x="0" y="1318392"/>
                </a:cubicBezTo>
                <a:cubicBezTo>
                  <a:pt x="0" y="590264"/>
                  <a:pt x="607028" y="0"/>
                  <a:pt x="1355834" y="0"/>
                </a:cubicBezTo>
                <a:close/>
                <a:moveTo>
                  <a:pt x="1355834" y="61336"/>
                </a:moveTo>
                <a:cubicBezTo>
                  <a:pt x="625167" y="61336"/>
                  <a:pt x="32845" y="624139"/>
                  <a:pt x="32845" y="1318391"/>
                </a:cubicBezTo>
                <a:cubicBezTo>
                  <a:pt x="32845" y="2012643"/>
                  <a:pt x="625167" y="2575446"/>
                  <a:pt x="1355834" y="2575446"/>
                </a:cubicBezTo>
                <a:cubicBezTo>
                  <a:pt x="2086501" y="2575446"/>
                  <a:pt x="2678823" y="2012643"/>
                  <a:pt x="2678823" y="1318391"/>
                </a:cubicBezTo>
                <a:cubicBezTo>
                  <a:pt x="2678823" y="624139"/>
                  <a:pt x="2086501" y="61336"/>
                  <a:pt x="1355834" y="61336"/>
                </a:cubicBezTo>
                <a:close/>
              </a:path>
            </a:pathLst>
          </a:cu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Tree>
    <p:extLst>
      <p:ext uri="{BB962C8B-B14F-4D97-AF65-F5344CB8AC3E}">
        <p14:creationId xmlns:p14="http://schemas.microsoft.com/office/powerpoint/2010/main" val="24914080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B50D3FD0-3BB8-0219-ECD8-8660B7219B04}"/>
              </a:ext>
            </a:extLst>
          </p:cNvPr>
          <p:cNvSpPr/>
          <p:nvPr/>
        </p:nvSpPr>
        <p:spPr>
          <a:xfrm>
            <a:off x="3216166" y="614855"/>
            <a:ext cx="5549462" cy="5502166"/>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Rounded Rectangle 1">
            <a:extLst>
              <a:ext uri="{FF2B5EF4-FFF2-40B4-BE49-F238E27FC236}">
                <a16:creationId xmlns:a16="http://schemas.microsoft.com/office/drawing/2014/main" id="{0A6B85AC-3F40-A859-DED4-58C0E8F390D7}"/>
              </a:ext>
            </a:extLst>
          </p:cNvPr>
          <p:cNvSpPr/>
          <p:nvPr/>
        </p:nvSpPr>
        <p:spPr>
          <a:xfrm>
            <a:off x="-2822029" y="496614"/>
            <a:ext cx="4666593" cy="969579"/>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ounded Rectangle 2">
            <a:extLst>
              <a:ext uri="{FF2B5EF4-FFF2-40B4-BE49-F238E27FC236}">
                <a16:creationId xmlns:a16="http://schemas.microsoft.com/office/drawing/2014/main" id="{4B28C219-1E70-D610-AAF4-9309ED13B32F}"/>
              </a:ext>
            </a:extLst>
          </p:cNvPr>
          <p:cNvSpPr/>
          <p:nvPr/>
        </p:nvSpPr>
        <p:spPr>
          <a:xfrm>
            <a:off x="-2086304" y="1664576"/>
            <a:ext cx="4666593" cy="969579"/>
          </a:xfrm>
          <a:prstGeom prst="roundRect">
            <a:avLst>
              <a:gd name="adj" fmla="val 50000"/>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ounded Rectangle 3">
            <a:extLst>
              <a:ext uri="{FF2B5EF4-FFF2-40B4-BE49-F238E27FC236}">
                <a16:creationId xmlns:a16="http://schemas.microsoft.com/office/drawing/2014/main" id="{E229972E-4BC4-AC97-55CB-7E870675D29E}"/>
              </a:ext>
            </a:extLst>
          </p:cNvPr>
          <p:cNvSpPr/>
          <p:nvPr/>
        </p:nvSpPr>
        <p:spPr>
          <a:xfrm>
            <a:off x="-2333297" y="-671348"/>
            <a:ext cx="4666593" cy="969579"/>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ounded Rectangle 4">
            <a:extLst>
              <a:ext uri="{FF2B5EF4-FFF2-40B4-BE49-F238E27FC236}">
                <a16:creationId xmlns:a16="http://schemas.microsoft.com/office/drawing/2014/main" id="{FD99E113-8CEC-1C1B-3E99-1FC3CAF5615E}"/>
              </a:ext>
            </a:extLst>
          </p:cNvPr>
          <p:cNvSpPr/>
          <p:nvPr/>
        </p:nvSpPr>
        <p:spPr>
          <a:xfrm>
            <a:off x="-2585546" y="2832538"/>
            <a:ext cx="4666593" cy="969579"/>
          </a:xfrm>
          <a:prstGeom prst="roundRect">
            <a:avLst>
              <a:gd name="adj" fmla="val 50000"/>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ounded Rectangle 5">
            <a:extLst>
              <a:ext uri="{FF2B5EF4-FFF2-40B4-BE49-F238E27FC236}">
                <a16:creationId xmlns:a16="http://schemas.microsoft.com/office/drawing/2014/main" id="{1EC33769-0ECB-03BD-DF00-AB9FB7E2ABCD}"/>
              </a:ext>
            </a:extLst>
          </p:cNvPr>
          <p:cNvSpPr/>
          <p:nvPr/>
        </p:nvSpPr>
        <p:spPr>
          <a:xfrm>
            <a:off x="9312164" y="4221217"/>
            <a:ext cx="4666593" cy="969579"/>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ounded Rectangle 6">
            <a:extLst>
              <a:ext uri="{FF2B5EF4-FFF2-40B4-BE49-F238E27FC236}">
                <a16:creationId xmlns:a16="http://schemas.microsoft.com/office/drawing/2014/main" id="{60D0F12D-5AD8-046C-92DD-49CED22BC61C}"/>
              </a:ext>
            </a:extLst>
          </p:cNvPr>
          <p:cNvSpPr/>
          <p:nvPr/>
        </p:nvSpPr>
        <p:spPr>
          <a:xfrm>
            <a:off x="10047889" y="5389179"/>
            <a:ext cx="4666593" cy="969579"/>
          </a:xfrm>
          <a:prstGeom prst="roundRect">
            <a:avLst>
              <a:gd name="adj" fmla="val 50000"/>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ounded Rectangle 7">
            <a:extLst>
              <a:ext uri="{FF2B5EF4-FFF2-40B4-BE49-F238E27FC236}">
                <a16:creationId xmlns:a16="http://schemas.microsoft.com/office/drawing/2014/main" id="{6EC8725E-6ECF-35F8-EBC3-188960CEC409}"/>
              </a:ext>
            </a:extLst>
          </p:cNvPr>
          <p:cNvSpPr/>
          <p:nvPr/>
        </p:nvSpPr>
        <p:spPr>
          <a:xfrm>
            <a:off x="9800896" y="3053255"/>
            <a:ext cx="4666593" cy="969579"/>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ounded Rectangle 8">
            <a:extLst>
              <a:ext uri="{FF2B5EF4-FFF2-40B4-BE49-F238E27FC236}">
                <a16:creationId xmlns:a16="http://schemas.microsoft.com/office/drawing/2014/main" id="{72BD781C-DAC8-4051-6930-5A2A9DA0412B}"/>
              </a:ext>
            </a:extLst>
          </p:cNvPr>
          <p:cNvSpPr/>
          <p:nvPr/>
        </p:nvSpPr>
        <p:spPr>
          <a:xfrm>
            <a:off x="9548647" y="6557141"/>
            <a:ext cx="4666593" cy="969579"/>
          </a:xfrm>
          <a:prstGeom prst="roundRect">
            <a:avLst>
              <a:gd name="adj" fmla="val 50000"/>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id="{A540D6A7-6CDA-D16E-A58F-041374296494}"/>
              </a:ext>
            </a:extLst>
          </p:cNvPr>
          <p:cNvSpPr txBox="1"/>
          <p:nvPr/>
        </p:nvSpPr>
        <p:spPr>
          <a:xfrm>
            <a:off x="3599240" y="2022209"/>
            <a:ext cx="4783314" cy="2862322"/>
          </a:xfrm>
          <a:prstGeom prst="rect">
            <a:avLst/>
          </a:prstGeom>
          <a:noFill/>
        </p:spPr>
        <p:txBody>
          <a:bodyPr wrap="square" rtlCol="0">
            <a:spAutoFit/>
          </a:bodyPr>
          <a:lstStyle/>
          <a:p>
            <a:pPr algn="ctr"/>
            <a:r>
              <a:rPr lang="vi-VN" sz="6000" b="1" dirty="0">
                <a:solidFill>
                  <a:schemeClr val="accent1">
                    <a:lumMod val="50000"/>
                  </a:schemeClr>
                </a:solidFill>
              </a:rPr>
              <a:t>1. Quá trình tạo ảnh bằng tia X</a:t>
            </a:r>
          </a:p>
        </p:txBody>
      </p:sp>
      <p:pic>
        <p:nvPicPr>
          <p:cNvPr id="16" name="Picture 15">
            <a:extLst>
              <a:ext uri="{FF2B5EF4-FFF2-40B4-BE49-F238E27FC236}">
                <a16:creationId xmlns:a16="http://schemas.microsoft.com/office/drawing/2014/main" id="{61C849FC-095A-E8EC-D71A-3ABD5A6A7DCA}"/>
              </a:ext>
            </a:extLst>
          </p:cNvPr>
          <p:cNvPicPr>
            <a:picLocks noChangeAspect="1"/>
          </p:cNvPicPr>
          <p:nvPr/>
        </p:nvPicPr>
        <p:blipFill>
          <a:blip r:embed="rId2"/>
          <a:srcRect l="24598" t="32184" r="20574" b="30804"/>
          <a:stretch>
            <a:fillRect/>
          </a:stretch>
        </p:blipFill>
        <p:spPr>
          <a:xfrm>
            <a:off x="246992" y="4120054"/>
            <a:ext cx="2506717" cy="2538249"/>
          </a:xfrm>
          <a:prstGeom prst="rect">
            <a:avLst/>
          </a:prstGeom>
        </p:spPr>
      </p:pic>
      <p:pic>
        <p:nvPicPr>
          <p:cNvPr id="18" name="Picture 17">
            <a:extLst>
              <a:ext uri="{FF2B5EF4-FFF2-40B4-BE49-F238E27FC236}">
                <a16:creationId xmlns:a16="http://schemas.microsoft.com/office/drawing/2014/main" id="{56D59689-D4FF-CA29-7AC0-B3322AEE3611}"/>
              </a:ext>
            </a:extLst>
          </p:cNvPr>
          <p:cNvPicPr>
            <a:picLocks noChangeAspect="1"/>
          </p:cNvPicPr>
          <p:nvPr/>
        </p:nvPicPr>
        <p:blipFill>
          <a:blip r:embed="rId3"/>
          <a:srcRect l="17459" t="28295" r="17368" b="29177"/>
          <a:stretch>
            <a:fillRect/>
          </a:stretch>
        </p:blipFill>
        <p:spPr>
          <a:xfrm>
            <a:off x="9548647" y="239606"/>
            <a:ext cx="2506215" cy="2453174"/>
          </a:xfrm>
          <a:prstGeom prst="rect">
            <a:avLst/>
          </a:prstGeom>
        </p:spPr>
      </p:pic>
      <p:sp>
        <p:nvSpPr>
          <p:cNvPr id="20" name="Freeform 19">
            <a:extLst>
              <a:ext uri="{FF2B5EF4-FFF2-40B4-BE49-F238E27FC236}">
                <a16:creationId xmlns:a16="http://schemas.microsoft.com/office/drawing/2014/main" id="{D1D8ED65-327D-B280-8BF7-F31B8717A288}"/>
              </a:ext>
            </a:extLst>
          </p:cNvPr>
          <p:cNvSpPr/>
          <p:nvPr/>
        </p:nvSpPr>
        <p:spPr>
          <a:xfrm>
            <a:off x="7026167" y="358987"/>
            <a:ext cx="1510861" cy="1614483"/>
          </a:xfrm>
          <a:custGeom>
            <a:avLst/>
            <a:gdLst>
              <a:gd name="connsiteX0" fmla="*/ 1355834 w 2711668"/>
              <a:gd name="connsiteY0" fmla="*/ 0 h 2636784"/>
              <a:gd name="connsiteX1" fmla="*/ 2711668 w 2711668"/>
              <a:gd name="connsiteY1" fmla="*/ 1318392 h 2636784"/>
              <a:gd name="connsiteX2" fmla="*/ 1355834 w 2711668"/>
              <a:gd name="connsiteY2" fmla="*/ 2636784 h 2636784"/>
              <a:gd name="connsiteX3" fmla="*/ 0 w 2711668"/>
              <a:gd name="connsiteY3" fmla="*/ 1318392 h 2636784"/>
              <a:gd name="connsiteX4" fmla="*/ 1355834 w 2711668"/>
              <a:gd name="connsiteY4" fmla="*/ 0 h 2636784"/>
              <a:gd name="connsiteX5" fmla="*/ 1355834 w 2711668"/>
              <a:gd name="connsiteY5" fmla="*/ 61336 h 2636784"/>
              <a:gd name="connsiteX6" fmla="*/ 32845 w 2711668"/>
              <a:gd name="connsiteY6" fmla="*/ 1318391 h 2636784"/>
              <a:gd name="connsiteX7" fmla="*/ 1355834 w 2711668"/>
              <a:gd name="connsiteY7" fmla="*/ 2575446 h 2636784"/>
              <a:gd name="connsiteX8" fmla="*/ 2678823 w 2711668"/>
              <a:gd name="connsiteY8" fmla="*/ 1318391 h 2636784"/>
              <a:gd name="connsiteX9" fmla="*/ 1355834 w 2711668"/>
              <a:gd name="connsiteY9" fmla="*/ 61336 h 263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1668" h="2636784">
                <a:moveTo>
                  <a:pt x="1355834" y="0"/>
                </a:moveTo>
                <a:cubicBezTo>
                  <a:pt x="2104640" y="0"/>
                  <a:pt x="2711668" y="590264"/>
                  <a:pt x="2711668" y="1318392"/>
                </a:cubicBezTo>
                <a:cubicBezTo>
                  <a:pt x="2711668" y="2046520"/>
                  <a:pt x="2104640" y="2636784"/>
                  <a:pt x="1355834" y="2636784"/>
                </a:cubicBezTo>
                <a:cubicBezTo>
                  <a:pt x="607028" y="2636784"/>
                  <a:pt x="0" y="2046520"/>
                  <a:pt x="0" y="1318392"/>
                </a:cubicBezTo>
                <a:cubicBezTo>
                  <a:pt x="0" y="590264"/>
                  <a:pt x="607028" y="0"/>
                  <a:pt x="1355834" y="0"/>
                </a:cubicBezTo>
                <a:close/>
                <a:moveTo>
                  <a:pt x="1355834" y="61336"/>
                </a:moveTo>
                <a:cubicBezTo>
                  <a:pt x="625167" y="61336"/>
                  <a:pt x="32845" y="624139"/>
                  <a:pt x="32845" y="1318391"/>
                </a:cubicBezTo>
                <a:cubicBezTo>
                  <a:pt x="32845" y="2012643"/>
                  <a:pt x="625167" y="2575446"/>
                  <a:pt x="1355834" y="2575446"/>
                </a:cubicBezTo>
                <a:cubicBezTo>
                  <a:pt x="2086501" y="2575446"/>
                  <a:pt x="2678823" y="2012643"/>
                  <a:pt x="2678823" y="1318391"/>
                </a:cubicBezTo>
                <a:cubicBezTo>
                  <a:pt x="2678823" y="624139"/>
                  <a:pt x="2086501" y="61336"/>
                  <a:pt x="1355834" y="61336"/>
                </a:cubicBezTo>
                <a:close/>
              </a:path>
            </a:pathLst>
          </a:cu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Tree>
    <p:extLst>
      <p:ext uri="{BB962C8B-B14F-4D97-AF65-F5344CB8AC3E}">
        <p14:creationId xmlns:p14="http://schemas.microsoft.com/office/powerpoint/2010/main" val="247075606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4B14AF-A51D-7B49-31A5-EC471C95F3F9}"/>
              </a:ext>
            </a:extLst>
          </p:cNvPr>
          <p:cNvSpPr txBox="1"/>
          <p:nvPr/>
        </p:nvSpPr>
        <p:spPr>
          <a:xfrm>
            <a:off x="378371" y="1347309"/>
            <a:ext cx="4209395" cy="2554545"/>
          </a:xfrm>
          <a:prstGeom prst="rect">
            <a:avLst/>
          </a:prstGeom>
          <a:noFill/>
        </p:spPr>
        <p:txBody>
          <a:bodyPr wrap="square">
            <a:spAutoFit/>
          </a:bodyPr>
          <a:lstStyle/>
          <a:p>
            <a:r>
              <a:rPr lang="vi-VN" sz="3200" dirty="0">
                <a:solidFill>
                  <a:schemeClr val="accent1">
                    <a:lumMod val="50000"/>
                  </a:schemeClr>
                </a:solidFill>
                <a:latin typeface="+mj-lt"/>
              </a:rPr>
              <a:t>- Để tạo ảnh bộ phận cơ thể người bằng tia X, người ta chiếu chùm tia X vào bộ phận cần chụp.</a:t>
            </a:r>
          </a:p>
        </p:txBody>
      </p:sp>
      <p:sp>
        <p:nvSpPr>
          <p:cNvPr id="5" name="Rounded Rectangle 4">
            <a:extLst>
              <a:ext uri="{FF2B5EF4-FFF2-40B4-BE49-F238E27FC236}">
                <a16:creationId xmlns:a16="http://schemas.microsoft.com/office/drawing/2014/main" id="{F471B630-B4A2-6F65-B404-4AEA1D935E88}"/>
              </a:ext>
            </a:extLst>
          </p:cNvPr>
          <p:cNvSpPr/>
          <p:nvPr/>
        </p:nvSpPr>
        <p:spPr>
          <a:xfrm>
            <a:off x="378371" y="119438"/>
            <a:ext cx="7299436" cy="905321"/>
          </a:xfrm>
          <a:prstGeom prst="roundRect">
            <a:avLst>
              <a:gd name="adj" fmla="val 50000"/>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3979A03D-45F1-C164-1659-2F9D711B901B}"/>
              </a:ext>
            </a:extLst>
          </p:cNvPr>
          <p:cNvSpPr txBox="1"/>
          <p:nvPr/>
        </p:nvSpPr>
        <p:spPr>
          <a:xfrm>
            <a:off x="622736" y="216181"/>
            <a:ext cx="6810703" cy="646331"/>
          </a:xfrm>
          <a:prstGeom prst="rect">
            <a:avLst/>
          </a:prstGeom>
          <a:noFill/>
        </p:spPr>
        <p:txBody>
          <a:bodyPr wrap="square" rtlCol="0">
            <a:spAutoFit/>
          </a:bodyPr>
          <a:lstStyle/>
          <a:p>
            <a:pPr algn="ctr"/>
            <a:r>
              <a:rPr lang="vi-VN" sz="3600" b="1" dirty="0">
                <a:solidFill>
                  <a:schemeClr val="accent1">
                    <a:lumMod val="50000"/>
                  </a:schemeClr>
                </a:solidFill>
              </a:rPr>
              <a:t>1. Quá trình tạo ảnh bằng tia X</a:t>
            </a:r>
          </a:p>
        </p:txBody>
      </p:sp>
      <p:pic>
        <p:nvPicPr>
          <p:cNvPr id="10242" name="Picture 2" descr="Tác hại và biện pháp giảm thiểu ảnh hưởng của tia X">
            <a:extLst>
              <a:ext uri="{FF2B5EF4-FFF2-40B4-BE49-F238E27FC236}">
                <a16:creationId xmlns:a16="http://schemas.microsoft.com/office/drawing/2014/main" id="{888B69CD-A2A7-6B2F-74F9-B1198C9819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4098" y="1347309"/>
            <a:ext cx="6889531" cy="49950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BC6A171-6488-15C5-4102-BEF98DEE301D}"/>
              </a:ext>
            </a:extLst>
          </p:cNvPr>
          <p:cNvSpPr txBox="1"/>
          <p:nvPr/>
        </p:nvSpPr>
        <p:spPr>
          <a:xfrm>
            <a:off x="378371" y="3901854"/>
            <a:ext cx="4088526" cy="2062103"/>
          </a:xfrm>
          <a:prstGeom prst="rect">
            <a:avLst/>
          </a:prstGeom>
          <a:noFill/>
        </p:spPr>
        <p:txBody>
          <a:bodyPr wrap="square" rtlCol="0">
            <a:spAutoFit/>
          </a:bodyPr>
          <a:lstStyle/>
          <a:p>
            <a:r>
              <a:rPr lang="vi-VN" sz="3200" dirty="0">
                <a:solidFill>
                  <a:schemeClr val="accent1">
                    <a:lumMod val="50000"/>
                  </a:schemeClr>
                </a:solidFill>
                <a:latin typeface="+mj-lt"/>
              </a:rPr>
              <a:t>- Chùm tia xuyên qua được cho tác dụng lên phim ảnh hoặc thể hiện ở màn hình.</a:t>
            </a:r>
          </a:p>
        </p:txBody>
      </p:sp>
    </p:spTree>
    <p:extLst>
      <p:ext uri="{BB962C8B-B14F-4D97-AF65-F5344CB8AC3E}">
        <p14:creationId xmlns:p14="http://schemas.microsoft.com/office/powerpoint/2010/main" val="329492083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04CC5-D97C-5D63-3F57-18D72FC44700}"/>
            </a:ext>
          </a:extLst>
        </p:cNvPr>
        <p:cNvGrpSpPr/>
        <p:nvPr/>
      </p:nvGrpSpPr>
      <p:grpSpPr>
        <a:xfrm>
          <a:off x="0" y="0"/>
          <a:ext cx="0" cy="0"/>
          <a:chOff x="0" y="0"/>
          <a:chExt cx="0" cy="0"/>
        </a:xfrm>
      </p:grpSpPr>
      <p:sp>
        <p:nvSpPr>
          <p:cNvPr id="5" name="Rounded Rectangle 4">
            <a:extLst>
              <a:ext uri="{FF2B5EF4-FFF2-40B4-BE49-F238E27FC236}">
                <a16:creationId xmlns:a16="http://schemas.microsoft.com/office/drawing/2014/main" id="{0AA432D1-89E2-5E50-62DF-32C8662AFE28}"/>
              </a:ext>
            </a:extLst>
          </p:cNvPr>
          <p:cNvSpPr/>
          <p:nvPr/>
        </p:nvSpPr>
        <p:spPr>
          <a:xfrm>
            <a:off x="378371" y="119438"/>
            <a:ext cx="7299436" cy="905321"/>
          </a:xfrm>
          <a:prstGeom prst="roundRect">
            <a:avLst>
              <a:gd name="adj" fmla="val 50000"/>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9C75AFB8-3473-7774-7715-77F69C0BC5CA}"/>
              </a:ext>
            </a:extLst>
          </p:cNvPr>
          <p:cNvSpPr txBox="1"/>
          <p:nvPr/>
        </p:nvSpPr>
        <p:spPr>
          <a:xfrm>
            <a:off x="622736" y="216181"/>
            <a:ext cx="6810703" cy="646331"/>
          </a:xfrm>
          <a:prstGeom prst="rect">
            <a:avLst/>
          </a:prstGeom>
          <a:noFill/>
        </p:spPr>
        <p:txBody>
          <a:bodyPr wrap="square" rtlCol="0">
            <a:spAutoFit/>
          </a:bodyPr>
          <a:lstStyle/>
          <a:p>
            <a:pPr algn="ctr"/>
            <a:r>
              <a:rPr lang="vi-VN" sz="3600" b="1" dirty="0">
                <a:solidFill>
                  <a:schemeClr val="accent1">
                    <a:lumMod val="50000"/>
                  </a:schemeClr>
                </a:solidFill>
              </a:rPr>
              <a:t>1. Quá trình tạo ảnh bằng tia X</a:t>
            </a:r>
          </a:p>
        </p:txBody>
      </p:sp>
      <p:sp>
        <p:nvSpPr>
          <p:cNvPr id="6" name="TextBox 5">
            <a:extLst>
              <a:ext uri="{FF2B5EF4-FFF2-40B4-BE49-F238E27FC236}">
                <a16:creationId xmlns:a16="http://schemas.microsoft.com/office/drawing/2014/main" id="{E72F6843-FFE2-52EF-6C07-0D2ADB375768}"/>
              </a:ext>
            </a:extLst>
          </p:cNvPr>
          <p:cNvSpPr txBox="1"/>
          <p:nvPr/>
        </p:nvSpPr>
        <p:spPr>
          <a:xfrm>
            <a:off x="378371" y="1353658"/>
            <a:ext cx="5762298" cy="5016758"/>
          </a:xfrm>
          <a:prstGeom prst="rect">
            <a:avLst/>
          </a:prstGeom>
          <a:noFill/>
        </p:spPr>
        <p:txBody>
          <a:bodyPr wrap="square">
            <a:spAutoFit/>
          </a:bodyPr>
          <a:lstStyle/>
          <a:p>
            <a:r>
              <a:rPr lang="vi-VN" sz="3200" dirty="0">
                <a:solidFill>
                  <a:schemeClr val="accent1">
                    <a:lumMod val="50000"/>
                  </a:schemeClr>
                </a:solidFill>
                <a:latin typeface="+mj-lt"/>
              </a:rPr>
              <a:t>- Khi xuyên qua các mô mềm, chùm tia X ít bị giảm cường độ nên trên phim sau khi tráng, vùng tương ứng với các mô mềm màu sẫm.</a:t>
            </a:r>
          </a:p>
          <a:p>
            <a:r>
              <a:rPr lang="vi-VN" sz="3200" dirty="0">
                <a:solidFill>
                  <a:schemeClr val="accent1">
                    <a:lumMod val="50000"/>
                  </a:schemeClr>
                </a:solidFill>
                <a:latin typeface="+mj-lt"/>
              </a:rPr>
              <a:t>- Vì xương làm giảm cường độ chùm tia X nhiều hơn so với các mô mềm nên trên phim sau khi tráng vùng tương ứng với vị trí của xương có màu sáng hơn.</a:t>
            </a:r>
          </a:p>
        </p:txBody>
      </p:sp>
      <p:pic>
        <p:nvPicPr>
          <p:cNvPr id="8" name="Picture 7">
            <a:extLst>
              <a:ext uri="{FF2B5EF4-FFF2-40B4-BE49-F238E27FC236}">
                <a16:creationId xmlns:a16="http://schemas.microsoft.com/office/drawing/2014/main" id="{767D2AA8-7F6D-59ED-512A-64C691CA160B}"/>
              </a:ext>
            </a:extLst>
          </p:cNvPr>
          <p:cNvPicPr>
            <a:picLocks noChangeAspect="1"/>
          </p:cNvPicPr>
          <p:nvPr/>
        </p:nvPicPr>
        <p:blipFill>
          <a:blip r:embed="rId2"/>
          <a:stretch>
            <a:fillRect/>
          </a:stretch>
        </p:blipFill>
        <p:spPr>
          <a:xfrm>
            <a:off x="6298323" y="1542844"/>
            <a:ext cx="5762298" cy="4716066"/>
          </a:xfrm>
          <a:prstGeom prst="rect">
            <a:avLst/>
          </a:prstGeom>
        </p:spPr>
      </p:pic>
      <p:sp>
        <p:nvSpPr>
          <p:cNvPr id="9" name="Rounded Rectangle 8">
            <a:extLst>
              <a:ext uri="{FF2B5EF4-FFF2-40B4-BE49-F238E27FC236}">
                <a16:creationId xmlns:a16="http://schemas.microsoft.com/office/drawing/2014/main" id="{829FBCB8-3348-9004-599F-963FE279519B}"/>
              </a:ext>
            </a:extLst>
          </p:cNvPr>
          <p:cNvSpPr/>
          <p:nvPr/>
        </p:nvSpPr>
        <p:spPr>
          <a:xfrm rot="5400000">
            <a:off x="-1797269" y="7580310"/>
            <a:ext cx="1103586" cy="2790497"/>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ounded Rectangle 9">
            <a:extLst>
              <a:ext uri="{FF2B5EF4-FFF2-40B4-BE49-F238E27FC236}">
                <a16:creationId xmlns:a16="http://schemas.microsoft.com/office/drawing/2014/main" id="{4B2B95CC-1D07-1D7F-02CB-666358465E5F}"/>
              </a:ext>
            </a:extLst>
          </p:cNvPr>
          <p:cNvSpPr/>
          <p:nvPr/>
        </p:nvSpPr>
        <p:spPr>
          <a:xfrm rot="5400000">
            <a:off x="10796752" y="-3732887"/>
            <a:ext cx="1103586" cy="2790497"/>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ounded Rectangle 10">
            <a:extLst>
              <a:ext uri="{FF2B5EF4-FFF2-40B4-BE49-F238E27FC236}">
                <a16:creationId xmlns:a16="http://schemas.microsoft.com/office/drawing/2014/main" id="{1FBF3567-3829-C177-BDBA-24872C716AA0}"/>
              </a:ext>
            </a:extLst>
          </p:cNvPr>
          <p:cNvSpPr/>
          <p:nvPr/>
        </p:nvSpPr>
        <p:spPr>
          <a:xfrm rot="10800000">
            <a:off x="15297807" y="-1538509"/>
            <a:ext cx="1103586" cy="2790497"/>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ounded Rectangle 11">
            <a:extLst>
              <a:ext uri="{FF2B5EF4-FFF2-40B4-BE49-F238E27FC236}">
                <a16:creationId xmlns:a16="http://schemas.microsoft.com/office/drawing/2014/main" id="{AA04D8DF-6BCB-F3CF-1897-6C4755B9F402}"/>
              </a:ext>
            </a:extLst>
          </p:cNvPr>
          <p:cNvSpPr/>
          <p:nvPr/>
        </p:nvSpPr>
        <p:spPr>
          <a:xfrm>
            <a:off x="1206475" y="-4120397"/>
            <a:ext cx="8513380" cy="3736428"/>
          </a:xfrm>
          <a:prstGeom prst="round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 name="TextBox 12">
            <a:extLst>
              <a:ext uri="{FF2B5EF4-FFF2-40B4-BE49-F238E27FC236}">
                <a16:creationId xmlns:a16="http://schemas.microsoft.com/office/drawing/2014/main" id="{962B6AFC-93A3-0EBE-9296-2E79DF34D5AC}"/>
              </a:ext>
            </a:extLst>
          </p:cNvPr>
          <p:cNvSpPr txBox="1"/>
          <p:nvPr/>
        </p:nvSpPr>
        <p:spPr>
          <a:xfrm>
            <a:off x="-5983981" y="-2337639"/>
            <a:ext cx="7273157" cy="1938992"/>
          </a:xfrm>
          <a:prstGeom prst="rect">
            <a:avLst/>
          </a:prstGeom>
          <a:noFill/>
        </p:spPr>
        <p:txBody>
          <a:bodyPr wrap="square" rtlCol="0">
            <a:spAutoFit/>
          </a:bodyPr>
          <a:lstStyle/>
          <a:p>
            <a:pPr algn="ctr"/>
            <a:r>
              <a:rPr lang="vi-VN" sz="6000" b="1" dirty="0">
                <a:solidFill>
                  <a:schemeClr val="bg1"/>
                </a:solidFill>
              </a:rPr>
              <a:t>2. Cải thiện chất lượng hình ảnh</a:t>
            </a:r>
          </a:p>
        </p:txBody>
      </p:sp>
    </p:spTree>
    <p:extLst>
      <p:ext uri="{BB962C8B-B14F-4D97-AF65-F5344CB8AC3E}">
        <p14:creationId xmlns:p14="http://schemas.microsoft.com/office/powerpoint/2010/main" val="3055117092"/>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249F12AB-0E9C-61CD-DD82-83449912A74C}"/>
              </a:ext>
            </a:extLst>
          </p:cNvPr>
          <p:cNvSpPr/>
          <p:nvPr/>
        </p:nvSpPr>
        <p:spPr>
          <a:xfrm>
            <a:off x="-551793" y="4910958"/>
            <a:ext cx="1103586" cy="2790497"/>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ounded Rectangle 2">
            <a:extLst>
              <a:ext uri="{FF2B5EF4-FFF2-40B4-BE49-F238E27FC236}">
                <a16:creationId xmlns:a16="http://schemas.microsoft.com/office/drawing/2014/main" id="{9234D223-AC33-BAD6-BBD5-27C6B73E83D0}"/>
              </a:ext>
            </a:extLst>
          </p:cNvPr>
          <p:cNvSpPr/>
          <p:nvPr/>
        </p:nvSpPr>
        <p:spPr>
          <a:xfrm rot="5400000">
            <a:off x="512380" y="5462752"/>
            <a:ext cx="1103586" cy="2790497"/>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ounded Rectangle 3">
            <a:extLst>
              <a:ext uri="{FF2B5EF4-FFF2-40B4-BE49-F238E27FC236}">
                <a16:creationId xmlns:a16="http://schemas.microsoft.com/office/drawing/2014/main" id="{92E2B8AB-6B71-F981-C44B-F5DF1E3CAE64}"/>
              </a:ext>
            </a:extLst>
          </p:cNvPr>
          <p:cNvSpPr/>
          <p:nvPr/>
        </p:nvSpPr>
        <p:spPr>
          <a:xfrm rot="5400000">
            <a:off x="10796751" y="-1411013"/>
            <a:ext cx="1103586" cy="2790497"/>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ounded Rectangle 4">
            <a:extLst>
              <a:ext uri="{FF2B5EF4-FFF2-40B4-BE49-F238E27FC236}">
                <a16:creationId xmlns:a16="http://schemas.microsoft.com/office/drawing/2014/main" id="{39D5FF33-A3C7-2503-4CD4-A3FB5667DE09}"/>
              </a:ext>
            </a:extLst>
          </p:cNvPr>
          <p:cNvSpPr/>
          <p:nvPr/>
        </p:nvSpPr>
        <p:spPr>
          <a:xfrm rot="10800000">
            <a:off x="11640207" y="-859222"/>
            <a:ext cx="1103586" cy="2790497"/>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ounded Rectangle 5">
            <a:extLst>
              <a:ext uri="{FF2B5EF4-FFF2-40B4-BE49-F238E27FC236}">
                <a16:creationId xmlns:a16="http://schemas.microsoft.com/office/drawing/2014/main" id="{BEEBC222-5F4F-3084-2802-2E565D5AE9D8}"/>
              </a:ext>
            </a:extLst>
          </p:cNvPr>
          <p:cNvSpPr/>
          <p:nvPr/>
        </p:nvSpPr>
        <p:spPr>
          <a:xfrm>
            <a:off x="1986455" y="1560786"/>
            <a:ext cx="8513380" cy="3736428"/>
          </a:xfrm>
          <a:prstGeom prst="round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TextBox 6">
            <a:extLst>
              <a:ext uri="{FF2B5EF4-FFF2-40B4-BE49-F238E27FC236}">
                <a16:creationId xmlns:a16="http://schemas.microsoft.com/office/drawing/2014/main" id="{892E4937-5E3F-8BF4-8B46-90449368CF48}"/>
              </a:ext>
            </a:extLst>
          </p:cNvPr>
          <p:cNvSpPr txBox="1"/>
          <p:nvPr/>
        </p:nvSpPr>
        <p:spPr>
          <a:xfrm>
            <a:off x="2606566" y="2333380"/>
            <a:ext cx="7273157" cy="1938992"/>
          </a:xfrm>
          <a:prstGeom prst="rect">
            <a:avLst/>
          </a:prstGeom>
          <a:noFill/>
        </p:spPr>
        <p:txBody>
          <a:bodyPr wrap="square" rtlCol="0">
            <a:spAutoFit/>
          </a:bodyPr>
          <a:lstStyle/>
          <a:p>
            <a:pPr algn="ctr"/>
            <a:r>
              <a:rPr lang="vi-VN" sz="6000" b="1" dirty="0">
                <a:solidFill>
                  <a:schemeClr val="bg1"/>
                </a:solidFill>
              </a:rPr>
              <a:t>2. Cải thiện chất lượng hình ảnh</a:t>
            </a:r>
          </a:p>
        </p:txBody>
      </p:sp>
    </p:spTree>
    <p:extLst>
      <p:ext uri="{BB962C8B-B14F-4D97-AF65-F5344CB8AC3E}">
        <p14:creationId xmlns:p14="http://schemas.microsoft.com/office/powerpoint/2010/main" val="15093162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BFBD9583-FDCA-CF8C-8AF3-CC9C95DC7402}"/>
              </a:ext>
            </a:extLst>
          </p:cNvPr>
          <p:cNvSpPr/>
          <p:nvPr/>
        </p:nvSpPr>
        <p:spPr>
          <a:xfrm>
            <a:off x="163963" y="134322"/>
            <a:ext cx="6712325" cy="597198"/>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 name="TextBox 2">
            <a:extLst>
              <a:ext uri="{FF2B5EF4-FFF2-40B4-BE49-F238E27FC236}">
                <a16:creationId xmlns:a16="http://schemas.microsoft.com/office/drawing/2014/main" id="{491D3B5A-23F7-A899-F909-A48F18EEC208}"/>
              </a:ext>
            </a:extLst>
          </p:cNvPr>
          <p:cNvSpPr txBox="1"/>
          <p:nvPr/>
        </p:nvSpPr>
        <p:spPr>
          <a:xfrm>
            <a:off x="-116454" y="134322"/>
            <a:ext cx="7273157" cy="584775"/>
          </a:xfrm>
          <a:prstGeom prst="rect">
            <a:avLst/>
          </a:prstGeom>
          <a:noFill/>
        </p:spPr>
        <p:txBody>
          <a:bodyPr wrap="square" rtlCol="0">
            <a:spAutoFit/>
          </a:bodyPr>
          <a:lstStyle/>
          <a:p>
            <a:pPr algn="ctr"/>
            <a:r>
              <a:rPr lang="vi-VN" sz="3200" b="1" dirty="0">
                <a:solidFill>
                  <a:schemeClr val="bg1"/>
                </a:solidFill>
              </a:rPr>
              <a:t>2. Cải thiện chất lượng hình ảnh</a:t>
            </a:r>
          </a:p>
        </p:txBody>
      </p:sp>
      <p:pic>
        <p:nvPicPr>
          <p:cNvPr id="1026" name="Picture 2" descr="X-Ray | South Coast Radiology">
            <a:extLst>
              <a:ext uri="{FF2B5EF4-FFF2-40B4-BE49-F238E27FC236}">
                <a16:creationId xmlns:a16="http://schemas.microsoft.com/office/drawing/2014/main" id="{0FA08E9E-65C0-B250-FE59-FBC61C24A7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6688" y="1225296"/>
            <a:ext cx="5818632" cy="44074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66FCA76-6AC3-7BBD-FB3F-9A48DE05B70F}"/>
              </a:ext>
            </a:extLst>
          </p:cNvPr>
          <p:cNvSpPr txBox="1"/>
          <p:nvPr/>
        </p:nvSpPr>
        <p:spPr>
          <a:xfrm>
            <a:off x="277368" y="1348837"/>
            <a:ext cx="5989320" cy="3108543"/>
          </a:xfrm>
          <a:prstGeom prst="rect">
            <a:avLst/>
          </a:prstGeom>
          <a:noFill/>
        </p:spPr>
        <p:txBody>
          <a:bodyPr wrap="square">
            <a:spAutoFit/>
          </a:bodyPr>
          <a:lstStyle/>
          <a:p>
            <a:r>
              <a:rPr lang="vi-VN" sz="2800" dirty="0">
                <a:solidFill>
                  <a:schemeClr val="accent1">
                    <a:lumMod val="50000"/>
                  </a:schemeClr>
                </a:solidFill>
                <a:latin typeface="+mj-lt"/>
              </a:rPr>
              <a:t>- Độ sắc nét của hình ảnh bị ảnh hưởng bởi độ rộng của chùm tia X.</a:t>
            </a:r>
          </a:p>
          <a:p>
            <a:r>
              <a:rPr lang="vi-VN" sz="2800" dirty="0">
                <a:solidFill>
                  <a:schemeClr val="accent1">
                    <a:lumMod val="50000"/>
                  </a:schemeClr>
                </a:solidFill>
                <a:latin typeface="+mj-lt"/>
              </a:rPr>
              <a:t>- Các yếu tố ảnh hưởng đến độ rộng của chùm tia X là: độ rộng của chùm electron và của đối cathode, kích thước cửa số của ống tia X, độ song song của chùm tia X.</a:t>
            </a:r>
          </a:p>
        </p:txBody>
      </p:sp>
      <p:sp>
        <p:nvSpPr>
          <p:cNvPr id="9" name="TextBox 8">
            <a:extLst>
              <a:ext uri="{FF2B5EF4-FFF2-40B4-BE49-F238E27FC236}">
                <a16:creationId xmlns:a16="http://schemas.microsoft.com/office/drawing/2014/main" id="{0187FD42-3BBC-A642-EB6D-FCCE80626BD1}"/>
              </a:ext>
            </a:extLst>
          </p:cNvPr>
          <p:cNvSpPr txBox="1"/>
          <p:nvPr/>
        </p:nvSpPr>
        <p:spPr>
          <a:xfrm>
            <a:off x="441644" y="825617"/>
            <a:ext cx="6156960" cy="523220"/>
          </a:xfrm>
          <a:prstGeom prst="rect">
            <a:avLst/>
          </a:prstGeom>
          <a:noFill/>
        </p:spPr>
        <p:txBody>
          <a:bodyPr wrap="square">
            <a:spAutoFit/>
          </a:bodyPr>
          <a:lstStyle/>
          <a:p>
            <a:r>
              <a:rPr lang="vi-VN" sz="2800" dirty="0">
                <a:solidFill>
                  <a:schemeClr val="accent1">
                    <a:lumMod val="50000"/>
                  </a:schemeClr>
                </a:solidFill>
                <a:latin typeface="+mj-lt"/>
              </a:rPr>
              <a:t>2.1 </a:t>
            </a:r>
            <a:r>
              <a:rPr lang="vi-VN" sz="2800" u="sng" dirty="0">
                <a:solidFill>
                  <a:schemeClr val="accent1">
                    <a:lumMod val="50000"/>
                  </a:schemeClr>
                </a:solidFill>
                <a:latin typeface="+mj-lt"/>
              </a:rPr>
              <a:t>Cải thiện độ sắc nét</a:t>
            </a:r>
          </a:p>
        </p:txBody>
      </p:sp>
      <p:sp>
        <p:nvSpPr>
          <p:cNvPr id="10" name="TextBox 9">
            <a:extLst>
              <a:ext uri="{FF2B5EF4-FFF2-40B4-BE49-F238E27FC236}">
                <a16:creationId xmlns:a16="http://schemas.microsoft.com/office/drawing/2014/main" id="{F439CB5B-0776-AFEC-3F8F-CC944FF9BF12}"/>
              </a:ext>
            </a:extLst>
          </p:cNvPr>
          <p:cNvSpPr txBox="1"/>
          <p:nvPr/>
        </p:nvSpPr>
        <p:spPr>
          <a:xfrm>
            <a:off x="277368" y="4347253"/>
            <a:ext cx="5840060" cy="523220"/>
          </a:xfrm>
          <a:prstGeom prst="rect">
            <a:avLst/>
          </a:prstGeom>
          <a:noFill/>
        </p:spPr>
        <p:txBody>
          <a:bodyPr wrap="none" rtlCol="0">
            <a:spAutoFit/>
          </a:bodyPr>
          <a:lstStyle/>
          <a:p>
            <a:r>
              <a:rPr lang="vi-VN" sz="2800" dirty="0">
                <a:solidFill>
                  <a:schemeClr val="accent1">
                    <a:lumMod val="50000"/>
                  </a:schemeClr>
                </a:solidFill>
                <a:latin typeface="+mj-lt"/>
                <a:sym typeface="Wingdings" pitchFamily="2" charset="2"/>
              </a:rPr>
              <a:t> Để cải thiện độ sắc nét thì ta có thể :</a:t>
            </a:r>
            <a:endParaRPr lang="vi-VN" sz="2800" dirty="0">
              <a:solidFill>
                <a:schemeClr val="accent1">
                  <a:lumMod val="50000"/>
                </a:schemeClr>
              </a:solidFill>
              <a:latin typeface="+mj-lt"/>
            </a:endParaRPr>
          </a:p>
        </p:txBody>
      </p:sp>
      <p:sp>
        <p:nvSpPr>
          <p:cNvPr id="11" name="TextBox 10">
            <a:extLst>
              <a:ext uri="{FF2B5EF4-FFF2-40B4-BE49-F238E27FC236}">
                <a16:creationId xmlns:a16="http://schemas.microsoft.com/office/drawing/2014/main" id="{E80C07A3-A44D-CF1A-BE50-304F095697CF}"/>
              </a:ext>
            </a:extLst>
          </p:cNvPr>
          <p:cNvSpPr txBox="1"/>
          <p:nvPr/>
        </p:nvSpPr>
        <p:spPr>
          <a:xfrm>
            <a:off x="523551" y="5814548"/>
            <a:ext cx="7939930" cy="523220"/>
          </a:xfrm>
          <a:prstGeom prst="rect">
            <a:avLst/>
          </a:prstGeom>
          <a:noFill/>
        </p:spPr>
        <p:txBody>
          <a:bodyPr wrap="none" rtlCol="0">
            <a:spAutoFit/>
          </a:bodyPr>
          <a:lstStyle/>
          <a:p>
            <a:r>
              <a:rPr lang="vi-VN" sz="2800" dirty="0">
                <a:solidFill>
                  <a:schemeClr val="accent1">
                    <a:lumMod val="50000"/>
                  </a:schemeClr>
                </a:solidFill>
                <a:latin typeface="+mj-lt"/>
              </a:rPr>
              <a:t>+ Thay đổi độ rộng của chùm electron và đối cathode.</a:t>
            </a:r>
          </a:p>
        </p:txBody>
      </p:sp>
      <p:sp>
        <p:nvSpPr>
          <p:cNvPr id="12" name="TextBox 11">
            <a:extLst>
              <a:ext uri="{FF2B5EF4-FFF2-40B4-BE49-F238E27FC236}">
                <a16:creationId xmlns:a16="http://schemas.microsoft.com/office/drawing/2014/main" id="{2883121D-F695-BB51-FCB8-68D9885EA85D}"/>
              </a:ext>
            </a:extLst>
          </p:cNvPr>
          <p:cNvSpPr txBox="1"/>
          <p:nvPr/>
        </p:nvSpPr>
        <p:spPr>
          <a:xfrm>
            <a:off x="523551" y="4838296"/>
            <a:ext cx="5496954" cy="523220"/>
          </a:xfrm>
          <a:prstGeom prst="rect">
            <a:avLst/>
          </a:prstGeom>
          <a:noFill/>
        </p:spPr>
        <p:txBody>
          <a:bodyPr wrap="none" rtlCol="0">
            <a:spAutoFit/>
          </a:bodyPr>
          <a:lstStyle/>
          <a:p>
            <a:r>
              <a:rPr lang="vi-VN" sz="2800" dirty="0">
                <a:solidFill>
                  <a:schemeClr val="accent1">
                    <a:lumMod val="50000"/>
                  </a:schemeClr>
                </a:solidFill>
                <a:latin typeface="+mj-lt"/>
              </a:rPr>
              <a:t>+ Tăng hoặc giảm kích thước cửa sổ.</a:t>
            </a:r>
          </a:p>
        </p:txBody>
      </p:sp>
      <p:sp>
        <p:nvSpPr>
          <p:cNvPr id="13" name="TextBox 12">
            <a:extLst>
              <a:ext uri="{FF2B5EF4-FFF2-40B4-BE49-F238E27FC236}">
                <a16:creationId xmlns:a16="http://schemas.microsoft.com/office/drawing/2014/main" id="{96036CE9-3CAE-971C-28B6-8842FC6B6A19}"/>
              </a:ext>
            </a:extLst>
          </p:cNvPr>
          <p:cNvSpPr txBox="1"/>
          <p:nvPr/>
        </p:nvSpPr>
        <p:spPr>
          <a:xfrm>
            <a:off x="523551" y="5323505"/>
            <a:ext cx="3986925" cy="523220"/>
          </a:xfrm>
          <a:prstGeom prst="rect">
            <a:avLst/>
          </a:prstGeom>
          <a:noFill/>
        </p:spPr>
        <p:txBody>
          <a:bodyPr wrap="none" rtlCol="0">
            <a:spAutoFit/>
          </a:bodyPr>
          <a:lstStyle/>
          <a:p>
            <a:r>
              <a:rPr lang="vi-VN" sz="2800" dirty="0">
                <a:solidFill>
                  <a:schemeClr val="accent1">
                    <a:lumMod val="50000"/>
                  </a:schemeClr>
                </a:solidFill>
                <a:latin typeface="+mj-lt"/>
              </a:rPr>
              <a:t>+ Tạo chùm tia song song.</a:t>
            </a:r>
          </a:p>
        </p:txBody>
      </p:sp>
    </p:spTree>
    <p:extLst>
      <p:ext uri="{BB962C8B-B14F-4D97-AF65-F5344CB8AC3E}">
        <p14:creationId xmlns:p14="http://schemas.microsoft.com/office/powerpoint/2010/main" val="166660633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CF84B8-8D58-855B-C231-6933D56E750D}"/>
              </a:ext>
            </a:extLst>
          </p:cNvPr>
          <p:cNvSpPr txBox="1"/>
          <p:nvPr/>
        </p:nvSpPr>
        <p:spPr>
          <a:xfrm>
            <a:off x="7362091" y="164123"/>
            <a:ext cx="3433953" cy="830997"/>
          </a:xfrm>
          <a:prstGeom prst="rect">
            <a:avLst/>
          </a:prstGeom>
          <a:noFill/>
        </p:spPr>
        <p:txBody>
          <a:bodyPr wrap="none" rtlCol="0">
            <a:spAutoFit/>
          </a:bodyPr>
          <a:lstStyle/>
          <a:p>
            <a:r>
              <a:rPr lang="vi-VN" sz="4800" dirty="0">
                <a:solidFill>
                  <a:schemeClr val="accent1">
                    <a:lumMod val="50000"/>
                  </a:schemeClr>
                </a:solidFill>
              </a:rPr>
              <a:t>NỘI DUNG </a:t>
            </a:r>
          </a:p>
        </p:txBody>
      </p:sp>
      <p:sp>
        <p:nvSpPr>
          <p:cNvPr id="11" name="Rounded Rectangle 10">
            <a:extLst>
              <a:ext uri="{FF2B5EF4-FFF2-40B4-BE49-F238E27FC236}">
                <a16:creationId xmlns:a16="http://schemas.microsoft.com/office/drawing/2014/main" id="{B992BAFE-1DF7-5EFC-FF88-F342A4DA6770}"/>
              </a:ext>
            </a:extLst>
          </p:cNvPr>
          <p:cNvSpPr/>
          <p:nvPr/>
        </p:nvSpPr>
        <p:spPr>
          <a:xfrm>
            <a:off x="5822923" y="1272837"/>
            <a:ext cx="5702300" cy="908661"/>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Oval 11">
            <a:extLst>
              <a:ext uri="{FF2B5EF4-FFF2-40B4-BE49-F238E27FC236}">
                <a16:creationId xmlns:a16="http://schemas.microsoft.com/office/drawing/2014/main" id="{9E88F797-F3B0-8D86-CD8E-ECE8FDCC9A12}"/>
              </a:ext>
            </a:extLst>
          </p:cNvPr>
          <p:cNvSpPr/>
          <p:nvPr/>
        </p:nvSpPr>
        <p:spPr>
          <a:xfrm>
            <a:off x="5647448" y="1111216"/>
            <a:ext cx="654627" cy="698149"/>
          </a:xfrm>
          <a:prstGeom prst="ellipse">
            <a:avLst/>
          </a:prstGeom>
          <a:solidFill>
            <a:srgbClr val="B9D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ounded Rectangle 12">
            <a:extLst>
              <a:ext uri="{FF2B5EF4-FFF2-40B4-BE49-F238E27FC236}">
                <a16:creationId xmlns:a16="http://schemas.microsoft.com/office/drawing/2014/main" id="{2459FC26-40C8-57DF-2982-DA397C47CBD7}"/>
              </a:ext>
            </a:extLst>
          </p:cNvPr>
          <p:cNvSpPr/>
          <p:nvPr/>
        </p:nvSpPr>
        <p:spPr>
          <a:xfrm>
            <a:off x="6271475" y="2626060"/>
            <a:ext cx="5702300" cy="908661"/>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Oval 13">
            <a:extLst>
              <a:ext uri="{FF2B5EF4-FFF2-40B4-BE49-F238E27FC236}">
                <a16:creationId xmlns:a16="http://schemas.microsoft.com/office/drawing/2014/main" id="{0DB5B165-7F36-3600-1862-FB68CE5C21EE}"/>
              </a:ext>
            </a:extLst>
          </p:cNvPr>
          <p:cNvSpPr/>
          <p:nvPr/>
        </p:nvSpPr>
        <p:spPr>
          <a:xfrm>
            <a:off x="6096000" y="2464439"/>
            <a:ext cx="654627" cy="698149"/>
          </a:xfrm>
          <a:prstGeom prst="ellipse">
            <a:avLst/>
          </a:prstGeom>
          <a:solidFill>
            <a:srgbClr val="B9D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ounded Rectangle 14">
            <a:extLst>
              <a:ext uri="{FF2B5EF4-FFF2-40B4-BE49-F238E27FC236}">
                <a16:creationId xmlns:a16="http://schemas.microsoft.com/office/drawing/2014/main" id="{4E78E027-6569-3606-AF4E-6898238291E4}"/>
              </a:ext>
            </a:extLst>
          </p:cNvPr>
          <p:cNvSpPr/>
          <p:nvPr/>
        </p:nvSpPr>
        <p:spPr>
          <a:xfrm>
            <a:off x="6319150" y="4051671"/>
            <a:ext cx="5702300" cy="908661"/>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Oval 15">
            <a:extLst>
              <a:ext uri="{FF2B5EF4-FFF2-40B4-BE49-F238E27FC236}">
                <a16:creationId xmlns:a16="http://schemas.microsoft.com/office/drawing/2014/main" id="{7079DADB-EF65-6085-2658-5AA75A147BF9}"/>
              </a:ext>
            </a:extLst>
          </p:cNvPr>
          <p:cNvSpPr/>
          <p:nvPr/>
        </p:nvSpPr>
        <p:spPr>
          <a:xfrm>
            <a:off x="6143675" y="3890050"/>
            <a:ext cx="654627" cy="698149"/>
          </a:xfrm>
          <a:prstGeom prst="ellipse">
            <a:avLst/>
          </a:prstGeom>
          <a:solidFill>
            <a:srgbClr val="B9D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Rounded Rectangle 16">
            <a:extLst>
              <a:ext uri="{FF2B5EF4-FFF2-40B4-BE49-F238E27FC236}">
                <a16:creationId xmlns:a16="http://schemas.microsoft.com/office/drawing/2014/main" id="{A03F8965-273F-DD82-15CC-99360C8DCD71}"/>
              </a:ext>
            </a:extLst>
          </p:cNvPr>
          <p:cNvSpPr/>
          <p:nvPr/>
        </p:nvSpPr>
        <p:spPr>
          <a:xfrm>
            <a:off x="5822923" y="5471182"/>
            <a:ext cx="5702300" cy="908661"/>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Oval 17">
            <a:extLst>
              <a:ext uri="{FF2B5EF4-FFF2-40B4-BE49-F238E27FC236}">
                <a16:creationId xmlns:a16="http://schemas.microsoft.com/office/drawing/2014/main" id="{515AB640-DC05-C0B9-0FB5-3AFAB5FA8762}"/>
              </a:ext>
            </a:extLst>
          </p:cNvPr>
          <p:cNvSpPr/>
          <p:nvPr/>
        </p:nvSpPr>
        <p:spPr>
          <a:xfrm>
            <a:off x="5647448" y="5309561"/>
            <a:ext cx="654627" cy="698149"/>
          </a:xfrm>
          <a:prstGeom prst="ellipse">
            <a:avLst/>
          </a:prstGeom>
          <a:solidFill>
            <a:srgbClr val="B9D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0" name="Picture 19">
            <a:extLst>
              <a:ext uri="{FF2B5EF4-FFF2-40B4-BE49-F238E27FC236}">
                <a16:creationId xmlns:a16="http://schemas.microsoft.com/office/drawing/2014/main" id="{CE1B433D-9B16-D147-2AB7-41094CD105B3}"/>
              </a:ext>
            </a:extLst>
          </p:cNvPr>
          <p:cNvPicPr>
            <a:picLocks noChangeAspect="1"/>
          </p:cNvPicPr>
          <p:nvPr/>
        </p:nvPicPr>
        <p:blipFill>
          <a:blip r:embed="rId2"/>
          <a:srcRect l="13562" r="13072"/>
          <a:stretch>
            <a:fillRect/>
          </a:stretch>
        </p:blipFill>
        <p:spPr>
          <a:xfrm>
            <a:off x="74275" y="609650"/>
            <a:ext cx="5925450" cy="6046859"/>
          </a:xfrm>
          <a:prstGeom prst="ellipse">
            <a:avLst/>
          </a:prstGeom>
        </p:spPr>
      </p:pic>
      <p:sp>
        <p:nvSpPr>
          <p:cNvPr id="21" name="TextBox 20">
            <a:extLst>
              <a:ext uri="{FF2B5EF4-FFF2-40B4-BE49-F238E27FC236}">
                <a16:creationId xmlns:a16="http://schemas.microsoft.com/office/drawing/2014/main" id="{7B033122-D8F6-BBFB-F029-C4149225D883}"/>
              </a:ext>
            </a:extLst>
          </p:cNvPr>
          <p:cNvSpPr txBox="1"/>
          <p:nvPr/>
        </p:nvSpPr>
        <p:spPr>
          <a:xfrm>
            <a:off x="6595339" y="1404704"/>
            <a:ext cx="1217769" cy="584775"/>
          </a:xfrm>
          <a:prstGeom prst="rect">
            <a:avLst/>
          </a:prstGeom>
          <a:noFill/>
        </p:spPr>
        <p:txBody>
          <a:bodyPr wrap="none" rtlCol="0">
            <a:spAutoFit/>
          </a:bodyPr>
          <a:lstStyle/>
          <a:p>
            <a:r>
              <a:rPr lang="vi-VN" sz="3200" b="1" dirty="0">
                <a:solidFill>
                  <a:schemeClr val="bg1"/>
                </a:solidFill>
              </a:rPr>
              <a:t>TIA X</a:t>
            </a:r>
          </a:p>
        </p:txBody>
      </p:sp>
      <p:sp>
        <p:nvSpPr>
          <p:cNvPr id="22" name="TextBox 21">
            <a:extLst>
              <a:ext uri="{FF2B5EF4-FFF2-40B4-BE49-F238E27FC236}">
                <a16:creationId xmlns:a16="http://schemas.microsoft.com/office/drawing/2014/main" id="{74DF8E96-450B-C3C5-0A0B-2DAED5AAD5CD}"/>
              </a:ext>
            </a:extLst>
          </p:cNvPr>
          <p:cNvSpPr txBox="1"/>
          <p:nvPr/>
        </p:nvSpPr>
        <p:spPr>
          <a:xfrm>
            <a:off x="6798302" y="2754413"/>
            <a:ext cx="4813882" cy="584775"/>
          </a:xfrm>
          <a:prstGeom prst="rect">
            <a:avLst/>
          </a:prstGeom>
          <a:noFill/>
        </p:spPr>
        <p:txBody>
          <a:bodyPr wrap="none" rtlCol="0">
            <a:spAutoFit/>
          </a:bodyPr>
          <a:lstStyle/>
          <a:p>
            <a:r>
              <a:rPr lang="vi-VN" sz="3200" b="1" dirty="0">
                <a:solidFill>
                  <a:schemeClr val="bg1"/>
                </a:solidFill>
              </a:rPr>
              <a:t>CHỤP ẢNH BẰNG TIA X</a:t>
            </a:r>
          </a:p>
        </p:txBody>
      </p:sp>
      <p:sp>
        <p:nvSpPr>
          <p:cNvPr id="23" name="TextBox 22">
            <a:extLst>
              <a:ext uri="{FF2B5EF4-FFF2-40B4-BE49-F238E27FC236}">
                <a16:creationId xmlns:a16="http://schemas.microsoft.com/office/drawing/2014/main" id="{13B1F0E4-EB94-75B8-E169-47EC51FB3676}"/>
              </a:ext>
            </a:extLst>
          </p:cNvPr>
          <p:cNvSpPr txBox="1"/>
          <p:nvPr/>
        </p:nvSpPr>
        <p:spPr>
          <a:xfrm>
            <a:off x="6972292" y="4202526"/>
            <a:ext cx="3278013" cy="584775"/>
          </a:xfrm>
          <a:prstGeom prst="rect">
            <a:avLst/>
          </a:prstGeom>
          <a:noFill/>
        </p:spPr>
        <p:txBody>
          <a:bodyPr wrap="none" rtlCol="0">
            <a:spAutoFit/>
          </a:bodyPr>
          <a:lstStyle/>
          <a:p>
            <a:r>
              <a:rPr lang="vi-VN" sz="3200" b="1" dirty="0">
                <a:solidFill>
                  <a:schemeClr val="bg1"/>
                </a:solidFill>
              </a:rPr>
              <a:t>CHỤP LỚP CẮT</a:t>
            </a:r>
          </a:p>
        </p:txBody>
      </p:sp>
      <p:sp>
        <p:nvSpPr>
          <p:cNvPr id="24" name="TextBox 23">
            <a:extLst>
              <a:ext uri="{FF2B5EF4-FFF2-40B4-BE49-F238E27FC236}">
                <a16:creationId xmlns:a16="http://schemas.microsoft.com/office/drawing/2014/main" id="{E8F37857-C532-0E91-75D1-EEDCF619CC75}"/>
              </a:ext>
            </a:extLst>
          </p:cNvPr>
          <p:cNvSpPr txBox="1"/>
          <p:nvPr/>
        </p:nvSpPr>
        <p:spPr>
          <a:xfrm>
            <a:off x="6470988" y="5641014"/>
            <a:ext cx="4597669" cy="584775"/>
          </a:xfrm>
          <a:prstGeom prst="rect">
            <a:avLst/>
          </a:prstGeom>
          <a:noFill/>
        </p:spPr>
        <p:txBody>
          <a:bodyPr wrap="none" rtlCol="0">
            <a:spAutoFit/>
          </a:bodyPr>
          <a:lstStyle/>
          <a:p>
            <a:r>
              <a:rPr lang="vi-VN" sz="3200" b="1" dirty="0">
                <a:solidFill>
                  <a:schemeClr val="bg1"/>
                </a:solidFill>
              </a:rPr>
              <a:t>ỨNG DỤNG CỦA TIA X</a:t>
            </a:r>
          </a:p>
        </p:txBody>
      </p:sp>
      <p:sp>
        <p:nvSpPr>
          <p:cNvPr id="27" name="TextBox 26">
            <a:extLst>
              <a:ext uri="{FF2B5EF4-FFF2-40B4-BE49-F238E27FC236}">
                <a16:creationId xmlns:a16="http://schemas.microsoft.com/office/drawing/2014/main" id="{B12BF8F6-FB91-7C11-2F59-00CC8E71DFAE}"/>
              </a:ext>
            </a:extLst>
          </p:cNvPr>
          <p:cNvSpPr txBox="1"/>
          <p:nvPr/>
        </p:nvSpPr>
        <p:spPr>
          <a:xfrm>
            <a:off x="5811558" y="1128056"/>
            <a:ext cx="312906" cy="646331"/>
          </a:xfrm>
          <a:prstGeom prst="rect">
            <a:avLst/>
          </a:prstGeom>
          <a:noFill/>
        </p:spPr>
        <p:txBody>
          <a:bodyPr wrap="none" rtlCol="0">
            <a:spAutoFit/>
          </a:bodyPr>
          <a:lstStyle/>
          <a:p>
            <a:r>
              <a:rPr lang="vi-VN" sz="3600" b="1" dirty="0">
                <a:solidFill>
                  <a:schemeClr val="accent1">
                    <a:lumMod val="50000"/>
                  </a:schemeClr>
                </a:solidFill>
              </a:rPr>
              <a:t>I</a:t>
            </a:r>
          </a:p>
        </p:txBody>
      </p:sp>
      <p:sp>
        <p:nvSpPr>
          <p:cNvPr id="28" name="TextBox 27">
            <a:extLst>
              <a:ext uri="{FF2B5EF4-FFF2-40B4-BE49-F238E27FC236}">
                <a16:creationId xmlns:a16="http://schemas.microsoft.com/office/drawing/2014/main" id="{19568A4A-11D7-13BB-4325-06A2C86CA181}"/>
              </a:ext>
            </a:extLst>
          </p:cNvPr>
          <p:cNvSpPr txBox="1"/>
          <p:nvPr/>
        </p:nvSpPr>
        <p:spPr>
          <a:xfrm>
            <a:off x="6168314" y="2466148"/>
            <a:ext cx="441146" cy="646331"/>
          </a:xfrm>
          <a:prstGeom prst="rect">
            <a:avLst/>
          </a:prstGeom>
          <a:noFill/>
        </p:spPr>
        <p:txBody>
          <a:bodyPr wrap="none" rtlCol="0">
            <a:spAutoFit/>
          </a:bodyPr>
          <a:lstStyle/>
          <a:p>
            <a:r>
              <a:rPr lang="vi-VN" sz="3600" b="1" dirty="0">
                <a:solidFill>
                  <a:schemeClr val="accent1">
                    <a:lumMod val="50000"/>
                  </a:schemeClr>
                </a:solidFill>
              </a:rPr>
              <a:t>II</a:t>
            </a:r>
          </a:p>
        </p:txBody>
      </p:sp>
      <p:sp>
        <p:nvSpPr>
          <p:cNvPr id="29" name="TextBox 28">
            <a:extLst>
              <a:ext uri="{FF2B5EF4-FFF2-40B4-BE49-F238E27FC236}">
                <a16:creationId xmlns:a16="http://schemas.microsoft.com/office/drawing/2014/main" id="{5C59762E-0797-AEEF-1738-D0A614CCD0AA}"/>
              </a:ext>
            </a:extLst>
          </p:cNvPr>
          <p:cNvSpPr txBox="1"/>
          <p:nvPr/>
        </p:nvSpPr>
        <p:spPr>
          <a:xfrm>
            <a:off x="6192277" y="3911282"/>
            <a:ext cx="569387" cy="646331"/>
          </a:xfrm>
          <a:prstGeom prst="rect">
            <a:avLst/>
          </a:prstGeom>
          <a:noFill/>
        </p:spPr>
        <p:txBody>
          <a:bodyPr wrap="none" rtlCol="0">
            <a:spAutoFit/>
          </a:bodyPr>
          <a:lstStyle/>
          <a:p>
            <a:r>
              <a:rPr lang="vi-VN" sz="3600" b="1" dirty="0">
                <a:solidFill>
                  <a:schemeClr val="accent1">
                    <a:lumMod val="50000"/>
                  </a:schemeClr>
                </a:solidFill>
              </a:rPr>
              <a:t>III</a:t>
            </a:r>
          </a:p>
        </p:txBody>
      </p:sp>
      <p:sp>
        <p:nvSpPr>
          <p:cNvPr id="30" name="TextBox 29">
            <a:extLst>
              <a:ext uri="{FF2B5EF4-FFF2-40B4-BE49-F238E27FC236}">
                <a16:creationId xmlns:a16="http://schemas.microsoft.com/office/drawing/2014/main" id="{B1A29BDE-B96C-22C5-B3BE-AB75DD5EEE72}"/>
              </a:ext>
            </a:extLst>
          </p:cNvPr>
          <p:cNvSpPr txBox="1"/>
          <p:nvPr/>
        </p:nvSpPr>
        <p:spPr>
          <a:xfrm>
            <a:off x="5642197" y="5328317"/>
            <a:ext cx="620683" cy="646331"/>
          </a:xfrm>
          <a:prstGeom prst="rect">
            <a:avLst/>
          </a:prstGeom>
          <a:noFill/>
        </p:spPr>
        <p:txBody>
          <a:bodyPr wrap="none" rtlCol="0">
            <a:spAutoFit/>
          </a:bodyPr>
          <a:lstStyle/>
          <a:p>
            <a:r>
              <a:rPr lang="vi-VN" sz="3600" b="1" dirty="0">
                <a:solidFill>
                  <a:schemeClr val="accent1">
                    <a:lumMod val="50000"/>
                  </a:schemeClr>
                </a:solidFill>
              </a:rPr>
              <a:t>IV</a:t>
            </a:r>
          </a:p>
        </p:txBody>
      </p:sp>
    </p:spTree>
    <p:extLst>
      <p:ext uri="{BB962C8B-B14F-4D97-AF65-F5344CB8AC3E}">
        <p14:creationId xmlns:p14="http://schemas.microsoft.com/office/powerpoint/2010/main" val="36305051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DBE8036F-C79D-1698-A024-9C72E5A3C820}"/>
              </a:ext>
            </a:extLst>
          </p:cNvPr>
          <p:cNvSpPr/>
          <p:nvPr/>
        </p:nvSpPr>
        <p:spPr>
          <a:xfrm>
            <a:off x="163963" y="134322"/>
            <a:ext cx="6712325" cy="597198"/>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 name="TextBox 4">
            <a:extLst>
              <a:ext uri="{FF2B5EF4-FFF2-40B4-BE49-F238E27FC236}">
                <a16:creationId xmlns:a16="http://schemas.microsoft.com/office/drawing/2014/main" id="{5AFBDF54-3514-2817-D221-AAE14056DF67}"/>
              </a:ext>
            </a:extLst>
          </p:cNvPr>
          <p:cNvSpPr txBox="1"/>
          <p:nvPr/>
        </p:nvSpPr>
        <p:spPr>
          <a:xfrm>
            <a:off x="-116454" y="134322"/>
            <a:ext cx="7273157" cy="584775"/>
          </a:xfrm>
          <a:prstGeom prst="rect">
            <a:avLst/>
          </a:prstGeom>
          <a:noFill/>
        </p:spPr>
        <p:txBody>
          <a:bodyPr wrap="square" rtlCol="0">
            <a:spAutoFit/>
          </a:bodyPr>
          <a:lstStyle/>
          <a:p>
            <a:pPr algn="ctr"/>
            <a:r>
              <a:rPr lang="vi-VN" sz="3200" b="1" dirty="0">
                <a:solidFill>
                  <a:schemeClr val="bg1"/>
                </a:solidFill>
              </a:rPr>
              <a:t>2. Cải thiện chất lượng hình ảnh</a:t>
            </a:r>
          </a:p>
        </p:txBody>
      </p:sp>
      <p:sp>
        <p:nvSpPr>
          <p:cNvPr id="6" name="TextBox 5">
            <a:extLst>
              <a:ext uri="{FF2B5EF4-FFF2-40B4-BE49-F238E27FC236}">
                <a16:creationId xmlns:a16="http://schemas.microsoft.com/office/drawing/2014/main" id="{DA66F6B8-3FAF-054B-D594-3A9E22ECC8E2}"/>
              </a:ext>
            </a:extLst>
          </p:cNvPr>
          <p:cNvSpPr txBox="1"/>
          <p:nvPr/>
        </p:nvSpPr>
        <p:spPr>
          <a:xfrm>
            <a:off x="441644" y="825617"/>
            <a:ext cx="6156960" cy="523220"/>
          </a:xfrm>
          <a:prstGeom prst="rect">
            <a:avLst/>
          </a:prstGeom>
          <a:noFill/>
        </p:spPr>
        <p:txBody>
          <a:bodyPr wrap="square">
            <a:spAutoFit/>
          </a:bodyPr>
          <a:lstStyle/>
          <a:p>
            <a:r>
              <a:rPr lang="vi-VN" sz="2800" dirty="0">
                <a:solidFill>
                  <a:schemeClr val="accent1">
                    <a:lumMod val="50000"/>
                  </a:schemeClr>
                </a:solidFill>
                <a:latin typeface="+mj-lt"/>
              </a:rPr>
              <a:t>2.2 </a:t>
            </a:r>
            <a:r>
              <a:rPr lang="vi-VN" sz="2800" u="sng" dirty="0">
                <a:solidFill>
                  <a:schemeClr val="accent1">
                    <a:lumMod val="50000"/>
                  </a:schemeClr>
                </a:solidFill>
                <a:latin typeface="+mj-lt"/>
              </a:rPr>
              <a:t>Cải thiện độ tương phản</a:t>
            </a:r>
          </a:p>
        </p:txBody>
      </p:sp>
      <p:sp>
        <p:nvSpPr>
          <p:cNvPr id="8" name="TextBox 7">
            <a:extLst>
              <a:ext uri="{FF2B5EF4-FFF2-40B4-BE49-F238E27FC236}">
                <a16:creationId xmlns:a16="http://schemas.microsoft.com/office/drawing/2014/main" id="{9AE7B95A-1B58-4C59-8A6B-A5FF9ED9B15E}"/>
              </a:ext>
            </a:extLst>
          </p:cNvPr>
          <p:cNvSpPr txBox="1"/>
          <p:nvPr/>
        </p:nvSpPr>
        <p:spPr>
          <a:xfrm>
            <a:off x="441644" y="1442934"/>
            <a:ext cx="11478768" cy="954107"/>
          </a:xfrm>
          <a:prstGeom prst="rect">
            <a:avLst/>
          </a:prstGeom>
          <a:noFill/>
        </p:spPr>
        <p:txBody>
          <a:bodyPr wrap="square">
            <a:spAutoFit/>
          </a:bodyPr>
          <a:lstStyle/>
          <a:p>
            <a:r>
              <a:rPr lang="vi-VN" sz="2800" dirty="0">
                <a:solidFill>
                  <a:schemeClr val="accent1">
                    <a:lumMod val="50000"/>
                  </a:schemeClr>
                </a:solidFill>
                <a:latin typeface="+mj-lt"/>
              </a:rPr>
              <a:t>Để có ảnh với độ tương phản tốt hơn cho các loại mô mềm, khi chụp ảnh tia X, người ta dùng các chất hấp thụ tốt tia X như iodine hoặc barium.</a:t>
            </a:r>
          </a:p>
        </p:txBody>
      </p:sp>
      <p:pic>
        <p:nvPicPr>
          <p:cNvPr id="2050" name="Picture 2" descr="Chỉ ra các yếu tố cải thiện độ tương phản trong chụp X-quang.">
            <a:extLst>
              <a:ext uri="{FF2B5EF4-FFF2-40B4-BE49-F238E27FC236}">
                <a16:creationId xmlns:a16="http://schemas.microsoft.com/office/drawing/2014/main" id="{15F21695-9873-B90F-2455-586F231951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532"/>
          <a:stretch>
            <a:fillRect/>
          </a:stretch>
        </p:blipFill>
        <p:spPr bwMode="auto">
          <a:xfrm>
            <a:off x="1414526" y="2580148"/>
            <a:ext cx="8169700" cy="4143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3564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56CDD27B-1AF9-6775-B2AF-BDBE91D2D8FB}"/>
              </a:ext>
            </a:extLst>
          </p:cNvPr>
          <p:cNvSpPr/>
          <p:nvPr/>
        </p:nvSpPr>
        <p:spPr>
          <a:xfrm>
            <a:off x="163963" y="134322"/>
            <a:ext cx="6712325" cy="597198"/>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 name="TextBox 2">
            <a:extLst>
              <a:ext uri="{FF2B5EF4-FFF2-40B4-BE49-F238E27FC236}">
                <a16:creationId xmlns:a16="http://schemas.microsoft.com/office/drawing/2014/main" id="{0B2086B7-C13F-5AC7-8FA6-63A07046866B}"/>
              </a:ext>
            </a:extLst>
          </p:cNvPr>
          <p:cNvSpPr txBox="1"/>
          <p:nvPr/>
        </p:nvSpPr>
        <p:spPr>
          <a:xfrm>
            <a:off x="-116454" y="134322"/>
            <a:ext cx="7273157" cy="584775"/>
          </a:xfrm>
          <a:prstGeom prst="rect">
            <a:avLst/>
          </a:prstGeom>
          <a:noFill/>
        </p:spPr>
        <p:txBody>
          <a:bodyPr wrap="square" rtlCol="0">
            <a:spAutoFit/>
          </a:bodyPr>
          <a:lstStyle/>
          <a:p>
            <a:pPr algn="ctr"/>
            <a:r>
              <a:rPr lang="vi-VN" sz="3200" b="1" dirty="0">
                <a:solidFill>
                  <a:schemeClr val="bg1"/>
                </a:solidFill>
              </a:rPr>
              <a:t>2. Cải thiện chất lượng hình ảnh</a:t>
            </a:r>
          </a:p>
        </p:txBody>
      </p:sp>
      <p:sp>
        <p:nvSpPr>
          <p:cNvPr id="4" name="TextBox 3">
            <a:extLst>
              <a:ext uri="{FF2B5EF4-FFF2-40B4-BE49-F238E27FC236}">
                <a16:creationId xmlns:a16="http://schemas.microsoft.com/office/drawing/2014/main" id="{01402087-72DA-ED1C-3284-AFDAA1009BC4}"/>
              </a:ext>
            </a:extLst>
          </p:cNvPr>
          <p:cNvSpPr txBox="1"/>
          <p:nvPr/>
        </p:nvSpPr>
        <p:spPr>
          <a:xfrm>
            <a:off x="441644" y="825617"/>
            <a:ext cx="6156960" cy="523220"/>
          </a:xfrm>
          <a:prstGeom prst="rect">
            <a:avLst/>
          </a:prstGeom>
          <a:noFill/>
        </p:spPr>
        <p:txBody>
          <a:bodyPr wrap="square">
            <a:spAutoFit/>
          </a:bodyPr>
          <a:lstStyle/>
          <a:p>
            <a:r>
              <a:rPr lang="vi-VN" sz="2800" dirty="0">
                <a:solidFill>
                  <a:schemeClr val="accent1">
                    <a:lumMod val="50000"/>
                  </a:schemeClr>
                </a:solidFill>
                <a:latin typeface="+mj-lt"/>
              </a:rPr>
              <a:t>2.3 </a:t>
            </a:r>
            <a:r>
              <a:rPr lang="vi-VN" sz="2800" u="sng" dirty="0">
                <a:solidFill>
                  <a:schemeClr val="accent1">
                    <a:lumMod val="50000"/>
                  </a:schemeClr>
                </a:solidFill>
                <a:latin typeface="+mj-lt"/>
              </a:rPr>
              <a:t>Giảm liều lượng bức xạ</a:t>
            </a:r>
          </a:p>
        </p:txBody>
      </p:sp>
      <p:sp>
        <p:nvSpPr>
          <p:cNvPr id="6" name="TextBox 5">
            <a:extLst>
              <a:ext uri="{FF2B5EF4-FFF2-40B4-BE49-F238E27FC236}">
                <a16:creationId xmlns:a16="http://schemas.microsoft.com/office/drawing/2014/main" id="{C3B90A86-8301-1F71-01F3-7CBC0B7E9B67}"/>
              </a:ext>
            </a:extLst>
          </p:cNvPr>
          <p:cNvSpPr txBox="1"/>
          <p:nvPr/>
        </p:nvSpPr>
        <p:spPr>
          <a:xfrm>
            <a:off x="319724" y="1348837"/>
            <a:ext cx="11872276" cy="954107"/>
          </a:xfrm>
          <a:prstGeom prst="rect">
            <a:avLst/>
          </a:prstGeom>
          <a:noFill/>
        </p:spPr>
        <p:txBody>
          <a:bodyPr wrap="square">
            <a:spAutoFit/>
          </a:bodyPr>
          <a:lstStyle/>
          <a:p>
            <a:r>
              <a:rPr lang="vi-VN" sz="2800" dirty="0">
                <a:solidFill>
                  <a:schemeClr val="accent1">
                    <a:lumMod val="50000"/>
                  </a:schemeClr>
                </a:solidFill>
                <a:latin typeface="+mj-lt"/>
              </a:rPr>
              <a:t>Để giảm hấp thụ bức xạ có hại cho người, khi chiếu tia X phải giữ liều lượng bức xạ chiếu vào cơ thể ở mức tối thiểu.</a:t>
            </a:r>
          </a:p>
        </p:txBody>
      </p:sp>
      <p:pic>
        <p:nvPicPr>
          <p:cNvPr id="3074" name="Picture 2" descr="Kiểm chuẩn thiết bị X-quang Y tế: Công việc quan trọng của Cử nhân, Kỹ sư  Kỹ thuật Hạt nhân (PH2) | Khoa Vật lý kỹ thuật - Đại học Bách khoa">
            <a:extLst>
              <a:ext uri="{FF2B5EF4-FFF2-40B4-BE49-F238E27FC236}">
                <a16:creationId xmlns:a16="http://schemas.microsoft.com/office/drawing/2014/main" id="{DE69D444-2614-6172-EB8A-C45477D425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4463" y="2388288"/>
            <a:ext cx="7323074" cy="4128865"/>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a:extLst>
              <a:ext uri="{FF2B5EF4-FFF2-40B4-BE49-F238E27FC236}">
                <a16:creationId xmlns:a16="http://schemas.microsoft.com/office/drawing/2014/main" id="{0E2FC5F1-C98B-EE9D-B3CA-86848893495F}"/>
              </a:ext>
            </a:extLst>
          </p:cNvPr>
          <p:cNvSpPr/>
          <p:nvPr/>
        </p:nvSpPr>
        <p:spPr>
          <a:xfrm>
            <a:off x="-51341" y="11434870"/>
            <a:ext cx="14416088" cy="2986088"/>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ounded Rectangle 7">
            <a:extLst>
              <a:ext uri="{FF2B5EF4-FFF2-40B4-BE49-F238E27FC236}">
                <a16:creationId xmlns:a16="http://schemas.microsoft.com/office/drawing/2014/main" id="{D44C7868-378D-37A6-3EDD-2FDF13950304}"/>
              </a:ext>
            </a:extLst>
          </p:cNvPr>
          <p:cNvSpPr/>
          <p:nvPr/>
        </p:nvSpPr>
        <p:spPr>
          <a:xfrm>
            <a:off x="-411956" y="-6774550"/>
            <a:ext cx="3371850" cy="2085975"/>
          </a:xfrm>
          <a:prstGeom prst="roundRect">
            <a:avLst>
              <a:gd name="adj" fmla="val 27626"/>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A7D72DEB-8CBD-F2A1-B0C8-32C02CFBBBCE}"/>
              </a:ext>
            </a:extLst>
          </p:cNvPr>
          <p:cNvSpPr txBox="1"/>
          <p:nvPr/>
        </p:nvSpPr>
        <p:spPr>
          <a:xfrm>
            <a:off x="509833" y="-6516393"/>
            <a:ext cx="1208985" cy="1569660"/>
          </a:xfrm>
          <a:prstGeom prst="rect">
            <a:avLst/>
          </a:prstGeom>
          <a:noFill/>
        </p:spPr>
        <p:txBody>
          <a:bodyPr wrap="none" rtlCol="0">
            <a:spAutoFit/>
          </a:bodyPr>
          <a:lstStyle/>
          <a:p>
            <a:r>
              <a:rPr lang="vi-VN" sz="9600" b="1" dirty="0">
                <a:solidFill>
                  <a:schemeClr val="bg1"/>
                </a:solidFill>
              </a:rPr>
              <a:t>III</a:t>
            </a:r>
          </a:p>
        </p:txBody>
      </p:sp>
      <p:sp>
        <p:nvSpPr>
          <p:cNvPr id="10" name="TextBox 9">
            <a:extLst>
              <a:ext uri="{FF2B5EF4-FFF2-40B4-BE49-F238E27FC236}">
                <a16:creationId xmlns:a16="http://schemas.microsoft.com/office/drawing/2014/main" id="{963AD501-B21B-99EB-92F2-C44CE9033D6F}"/>
              </a:ext>
            </a:extLst>
          </p:cNvPr>
          <p:cNvSpPr txBox="1"/>
          <p:nvPr/>
        </p:nvSpPr>
        <p:spPr>
          <a:xfrm>
            <a:off x="2434463" y="8314292"/>
            <a:ext cx="7918963" cy="1323439"/>
          </a:xfrm>
          <a:prstGeom prst="rect">
            <a:avLst/>
          </a:prstGeom>
          <a:noFill/>
        </p:spPr>
        <p:txBody>
          <a:bodyPr wrap="none" rtlCol="0">
            <a:spAutoFit/>
          </a:bodyPr>
          <a:lstStyle/>
          <a:p>
            <a:r>
              <a:rPr lang="vi-VN" sz="8000" b="1" dirty="0">
                <a:solidFill>
                  <a:schemeClr val="bg1"/>
                </a:solidFill>
              </a:rPr>
              <a:t>CHỤP LỚP CẮT</a:t>
            </a:r>
          </a:p>
        </p:txBody>
      </p:sp>
    </p:spTree>
    <p:extLst>
      <p:ext uri="{BB962C8B-B14F-4D97-AF65-F5344CB8AC3E}">
        <p14:creationId xmlns:p14="http://schemas.microsoft.com/office/powerpoint/2010/main" val="37394029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C02C8366-5766-2035-A8AC-1E9BAB6EDF38}"/>
              </a:ext>
            </a:extLst>
          </p:cNvPr>
          <p:cNvSpPr/>
          <p:nvPr/>
        </p:nvSpPr>
        <p:spPr>
          <a:xfrm>
            <a:off x="-1067669" y="2245948"/>
            <a:ext cx="14416088" cy="2986088"/>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ounded Rectangle 8">
            <a:extLst>
              <a:ext uri="{FF2B5EF4-FFF2-40B4-BE49-F238E27FC236}">
                <a16:creationId xmlns:a16="http://schemas.microsoft.com/office/drawing/2014/main" id="{D6795D9F-A156-19D5-7EA1-E999FD4B552C}"/>
              </a:ext>
            </a:extLst>
          </p:cNvPr>
          <p:cNvSpPr/>
          <p:nvPr/>
        </p:nvSpPr>
        <p:spPr>
          <a:xfrm>
            <a:off x="744463" y="952928"/>
            <a:ext cx="3371850" cy="2085975"/>
          </a:xfrm>
          <a:prstGeom prst="roundRect">
            <a:avLst>
              <a:gd name="adj" fmla="val 27626"/>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TextBox 15">
            <a:extLst>
              <a:ext uri="{FF2B5EF4-FFF2-40B4-BE49-F238E27FC236}">
                <a16:creationId xmlns:a16="http://schemas.microsoft.com/office/drawing/2014/main" id="{00BDA210-0664-72F4-7F53-243377F6D9EE}"/>
              </a:ext>
            </a:extLst>
          </p:cNvPr>
          <p:cNvSpPr txBox="1"/>
          <p:nvPr/>
        </p:nvSpPr>
        <p:spPr>
          <a:xfrm>
            <a:off x="1666252" y="1211085"/>
            <a:ext cx="1208985" cy="1569660"/>
          </a:xfrm>
          <a:prstGeom prst="rect">
            <a:avLst/>
          </a:prstGeom>
          <a:noFill/>
        </p:spPr>
        <p:txBody>
          <a:bodyPr wrap="none" rtlCol="0">
            <a:spAutoFit/>
          </a:bodyPr>
          <a:lstStyle/>
          <a:p>
            <a:r>
              <a:rPr lang="vi-VN" sz="9600" b="1" dirty="0">
                <a:solidFill>
                  <a:schemeClr val="bg1"/>
                </a:solidFill>
              </a:rPr>
              <a:t>III</a:t>
            </a:r>
          </a:p>
        </p:txBody>
      </p:sp>
      <p:sp>
        <p:nvSpPr>
          <p:cNvPr id="17" name="TextBox 16">
            <a:extLst>
              <a:ext uri="{FF2B5EF4-FFF2-40B4-BE49-F238E27FC236}">
                <a16:creationId xmlns:a16="http://schemas.microsoft.com/office/drawing/2014/main" id="{ED5CEA39-3903-9C11-9D7B-B397DAC48770}"/>
              </a:ext>
            </a:extLst>
          </p:cNvPr>
          <p:cNvSpPr txBox="1"/>
          <p:nvPr/>
        </p:nvSpPr>
        <p:spPr>
          <a:xfrm>
            <a:off x="3037853" y="3020122"/>
            <a:ext cx="7918963" cy="1323439"/>
          </a:xfrm>
          <a:prstGeom prst="rect">
            <a:avLst/>
          </a:prstGeom>
          <a:noFill/>
        </p:spPr>
        <p:txBody>
          <a:bodyPr wrap="none" rtlCol="0">
            <a:spAutoFit/>
          </a:bodyPr>
          <a:lstStyle/>
          <a:p>
            <a:r>
              <a:rPr lang="vi-VN" sz="8000" b="1" dirty="0">
                <a:solidFill>
                  <a:schemeClr val="bg1"/>
                </a:solidFill>
              </a:rPr>
              <a:t>CHỤP LỚP CẮT</a:t>
            </a:r>
          </a:p>
        </p:txBody>
      </p:sp>
      <p:pic>
        <p:nvPicPr>
          <p:cNvPr id="3" name="Picture 2" descr="KHÔNG CHỈ XÉT NGHIỆM MÁU, CHỤP CẮT LỚP VI TÍNH NGỰC LIỀU THẤP MỚI LÀ PHƯƠNG  PHÁP TỐI ƯU TRONG PHÁT HIỆN UNG THƯ PHỔI">
            <a:extLst>
              <a:ext uri="{FF2B5EF4-FFF2-40B4-BE49-F238E27FC236}">
                <a16:creationId xmlns:a16="http://schemas.microsoft.com/office/drawing/2014/main" id="{D3613338-3633-B355-3298-4C7E24F618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51" b="14408"/>
          <a:stretch>
            <a:fillRect/>
          </a:stretch>
        </p:blipFill>
        <p:spPr bwMode="auto">
          <a:xfrm>
            <a:off x="13348419" y="697095"/>
            <a:ext cx="5930710" cy="54638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1317455-F818-1D34-FAB9-084786798D0C}"/>
              </a:ext>
            </a:extLst>
          </p:cNvPr>
          <p:cNvSpPr txBox="1"/>
          <p:nvPr/>
        </p:nvSpPr>
        <p:spPr>
          <a:xfrm>
            <a:off x="-6807818" y="1835182"/>
            <a:ext cx="5740149" cy="5016758"/>
          </a:xfrm>
          <a:prstGeom prst="rect">
            <a:avLst/>
          </a:prstGeom>
          <a:noFill/>
        </p:spPr>
        <p:txBody>
          <a:bodyPr wrap="square">
            <a:spAutoFit/>
          </a:bodyPr>
          <a:lstStyle/>
          <a:p>
            <a:r>
              <a:rPr lang="vi-VN" sz="3200" b="0" i="0" strike="noStrike" dirty="0">
                <a:solidFill>
                  <a:schemeClr val="accent1">
                    <a:lumMod val="50000"/>
                  </a:schemeClr>
                </a:solidFill>
                <a:effectLst/>
                <a:latin typeface="+mj-lt"/>
              </a:rPr>
              <a:t>Chụp cắt lớp hay còn gọi là </a:t>
            </a:r>
            <a:r>
              <a:rPr lang="vi-VN" sz="3200" b="1" i="0" strike="noStrike" dirty="0">
                <a:solidFill>
                  <a:schemeClr val="accent1">
                    <a:lumMod val="50000"/>
                  </a:schemeClr>
                </a:solidFill>
                <a:effectLst/>
                <a:latin typeface="+mj-lt"/>
              </a:rPr>
              <a:t>chụp CT</a:t>
            </a:r>
            <a:r>
              <a:rPr lang="vi-VN" sz="3200" b="0" i="0" strike="noStrike" dirty="0">
                <a:solidFill>
                  <a:schemeClr val="accent1">
                    <a:lumMod val="50000"/>
                  </a:schemeClr>
                </a:solidFill>
                <a:effectLst/>
                <a:latin typeface="+mj-lt"/>
              </a:rPr>
              <a:t> là kỹ thuật sử dụng nhiều tia X – quang để quét lên một khu vực của cơ thể yêu cầu khám theo lát cắt ngang. Sau đó phối hợp với máy vi tính cho ra kết quả hình ảnh 2 hoặc 3 chiều của vị trí cần chụp. So với phương pháp chụp X – quang thì phương pháp này cho hình ảnh rõ nét hơn. </a:t>
            </a:r>
            <a:endParaRPr lang="vi-VN" sz="3200" dirty="0">
              <a:solidFill>
                <a:schemeClr val="accent1">
                  <a:lumMod val="50000"/>
                </a:schemeClr>
              </a:solidFill>
              <a:latin typeface="+mj-lt"/>
            </a:endParaRPr>
          </a:p>
        </p:txBody>
      </p:sp>
    </p:spTree>
    <p:extLst>
      <p:ext uri="{BB962C8B-B14F-4D97-AF65-F5344CB8AC3E}">
        <p14:creationId xmlns:p14="http://schemas.microsoft.com/office/powerpoint/2010/main" val="118621627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AC1B9E6-B2DE-2CFA-0AB5-20DA5388A0E5}"/>
              </a:ext>
            </a:extLst>
          </p:cNvPr>
          <p:cNvSpPr/>
          <p:nvPr/>
        </p:nvSpPr>
        <p:spPr>
          <a:xfrm>
            <a:off x="1807380" y="-5149106"/>
            <a:ext cx="7689114" cy="4905425"/>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ounded Rectangle 2">
            <a:extLst>
              <a:ext uri="{FF2B5EF4-FFF2-40B4-BE49-F238E27FC236}">
                <a16:creationId xmlns:a16="http://schemas.microsoft.com/office/drawing/2014/main" id="{DD9B6B93-D0CA-9187-BF91-D9A1F381241F}"/>
              </a:ext>
            </a:extLst>
          </p:cNvPr>
          <p:cNvSpPr/>
          <p:nvPr/>
        </p:nvSpPr>
        <p:spPr>
          <a:xfrm rot="16200000">
            <a:off x="13340776" y="757377"/>
            <a:ext cx="4157326" cy="2155209"/>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ounded Rectangle 3">
            <a:extLst>
              <a:ext uri="{FF2B5EF4-FFF2-40B4-BE49-F238E27FC236}">
                <a16:creationId xmlns:a16="http://schemas.microsoft.com/office/drawing/2014/main" id="{160C235B-160A-1444-D7A7-47D3C0EA7DF1}"/>
              </a:ext>
            </a:extLst>
          </p:cNvPr>
          <p:cNvSpPr/>
          <p:nvPr/>
        </p:nvSpPr>
        <p:spPr>
          <a:xfrm>
            <a:off x="13868858" y="4667634"/>
            <a:ext cx="3101163" cy="1731313"/>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ounded Rectangle 4">
            <a:extLst>
              <a:ext uri="{FF2B5EF4-FFF2-40B4-BE49-F238E27FC236}">
                <a16:creationId xmlns:a16="http://schemas.microsoft.com/office/drawing/2014/main" id="{246B9A53-A16E-61A6-25D3-74134E9D2D69}"/>
              </a:ext>
            </a:extLst>
          </p:cNvPr>
          <p:cNvSpPr/>
          <p:nvPr/>
        </p:nvSpPr>
        <p:spPr>
          <a:xfrm>
            <a:off x="-2634446" y="2455279"/>
            <a:ext cx="1690259" cy="1469549"/>
          </a:xfrm>
          <a:prstGeom prst="round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361D35C1-1AA0-4CAE-10FD-FE411B5296D0}"/>
              </a:ext>
            </a:extLst>
          </p:cNvPr>
          <p:cNvSpPr txBox="1"/>
          <p:nvPr/>
        </p:nvSpPr>
        <p:spPr>
          <a:xfrm>
            <a:off x="-2943799" y="359251"/>
            <a:ext cx="1154483" cy="1323439"/>
          </a:xfrm>
          <a:prstGeom prst="rect">
            <a:avLst/>
          </a:prstGeom>
          <a:noFill/>
        </p:spPr>
        <p:txBody>
          <a:bodyPr wrap="none" rtlCol="0">
            <a:spAutoFit/>
          </a:bodyPr>
          <a:lstStyle/>
          <a:p>
            <a:r>
              <a:rPr lang="vi-VN" sz="8000" b="1" dirty="0">
                <a:solidFill>
                  <a:schemeClr val="bg1"/>
                </a:solidFill>
              </a:rPr>
              <a:t>IV</a:t>
            </a:r>
          </a:p>
        </p:txBody>
      </p:sp>
      <p:sp>
        <p:nvSpPr>
          <p:cNvPr id="7" name="TextBox 6">
            <a:extLst>
              <a:ext uri="{FF2B5EF4-FFF2-40B4-BE49-F238E27FC236}">
                <a16:creationId xmlns:a16="http://schemas.microsoft.com/office/drawing/2014/main" id="{75A97A59-F678-2988-6B34-8473C35D6CD9}"/>
              </a:ext>
            </a:extLst>
          </p:cNvPr>
          <p:cNvSpPr txBox="1"/>
          <p:nvPr/>
        </p:nvSpPr>
        <p:spPr>
          <a:xfrm>
            <a:off x="3299904" y="7936723"/>
            <a:ext cx="5502167" cy="2308324"/>
          </a:xfrm>
          <a:prstGeom prst="rect">
            <a:avLst/>
          </a:prstGeom>
          <a:noFill/>
        </p:spPr>
        <p:txBody>
          <a:bodyPr wrap="square" rtlCol="0">
            <a:spAutoFit/>
          </a:bodyPr>
          <a:lstStyle/>
          <a:p>
            <a:pPr algn="ctr"/>
            <a:r>
              <a:rPr lang="vi-VN" sz="7200" b="1" dirty="0">
                <a:solidFill>
                  <a:schemeClr val="accent1">
                    <a:lumMod val="50000"/>
                  </a:schemeClr>
                </a:solidFill>
              </a:rPr>
              <a:t>ỨNG DỤNG CỦA TIA X</a:t>
            </a:r>
          </a:p>
        </p:txBody>
      </p:sp>
      <p:sp>
        <p:nvSpPr>
          <p:cNvPr id="8" name="Rounded Rectangle 7">
            <a:extLst>
              <a:ext uri="{FF2B5EF4-FFF2-40B4-BE49-F238E27FC236}">
                <a16:creationId xmlns:a16="http://schemas.microsoft.com/office/drawing/2014/main" id="{112E4428-7531-4F4A-AEBB-38186E868F1F}"/>
              </a:ext>
            </a:extLst>
          </p:cNvPr>
          <p:cNvSpPr/>
          <p:nvPr/>
        </p:nvSpPr>
        <p:spPr>
          <a:xfrm>
            <a:off x="222383" y="287809"/>
            <a:ext cx="4249605" cy="701503"/>
          </a:xfrm>
          <a:prstGeom prst="roundRect">
            <a:avLst>
              <a:gd name="adj" fmla="val 31302"/>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ounded Rectangle 8">
            <a:extLst>
              <a:ext uri="{FF2B5EF4-FFF2-40B4-BE49-F238E27FC236}">
                <a16:creationId xmlns:a16="http://schemas.microsoft.com/office/drawing/2014/main" id="{1567FB5D-ED9F-B29F-2B20-06AFE3CAAD1E}"/>
              </a:ext>
            </a:extLst>
          </p:cNvPr>
          <p:cNvSpPr/>
          <p:nvPr/>
        </p:nvSpPr>
        <p:spPr>
          <a:xfrm>
            <a:off x="355851" y="41277"/>
            <a:ext cx="687138" cy="701503"/>
          </a:xfrm>
          <a:prstGeom prst="roundRect">
            <a:avLst>
              <a:gd name="adj" fmla="val 27626"/>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id="{8C59DFF3-44FB-BA33-141F-9A6EF632E385}"/>
              </a:ext>
            </a:extLst>
          </p:cNvPr>
          <p:cNvSpPr txBox="1"/>
          <p:nvPr/>
        </p:nvSpPr>
        <p:spPr>
          <a:xfrm>
            <a:off x="438496" y="99640"/>
            <a:ext cx="1208985" cy="584775"/>
          </a:xfrm>
          <a:prstGeom prst="rect">
            <a:avLst/>
          </a:prstGeom>
          <a:noFill/>
        </p:spPr>
        <p:txBody>
          <a:bodyPr wrap="square" rtlCol="0">
            <a:spAutoFit/>
          </a:bodyPr>
          <a:lstStyle/>
          <a:p>
            <a:r>
              <a:rPr lang="vi-VN" sz="3200" b="1" dirty="0">
                <a:solidFill>
                  <a:schemeClr val="bg1"/>
                </a:solidFill>
              </a:rPr>
              <a:t>III</a:t>
            </a:r>
          </a:p>
        </p:txBody>
      </p:sp>
      <p:sp>
        <p:nvSpPr>
          <p:cNvPr id="11" name="TextBox 10">
            <a:extLst>
              <a:ext uri="{FF2B5EF4-FFF2-40B4-BE49-F238E27FC236}">
                <a16:creationId xmlns:a16="http://schemas.microsoft.com/office/drawing/2014/main" id="{B36B2DCC-78BD-5B6F-8543-A3397A6A4019}"/>
              </a:ext>
            </a:extLst>
          </p:cNvPr>
          <p:cNvSpPr txBox="1"/>
          <p:nvPr/>
        </p:nvSpPr>
        <p:spPr>
          <a:xfrm>
            <a:off x="1042988" y="346174"/>
            <a:ext cx="7918963" cy="584775"/>
          </a:xfrm>
          <a:prstGeom prst="rect">
            <a:avLst/>
          </a:prstGeom>
          <a:noFill/>
        </p:spPr>
        <p:txBody>
          <a:bodyPr wrap="square" rtlCol="0">
            <a:spAutoFit/>
          </a:bodyPr>
          <a:lstStyle/>
          <a:p>
            <a:r>
              <a:rPr lang="vi-VN" sz="3200" b="1" dirty="0">
                <a:solidFill>
                  <a:schemeClr val="bg1"/>
                </a:solidFill>
              </a:rPr>
              <a:t>CHỤP LỚP CẮT</a:t>
            </a:r>
          </a:p>
        </p:txBody>
      </p:sp>
      <p:sp>
        <p:nvSpPr>
          <p:cNvPr id="17" name="TextBox 16">
            <a:extLst>
              <a:ext uri="{FF2B5EF4-FFF2-40B4-BE49-F238E27FC236}">
                <a16:creationId xmlns:a16="http://schemas.microsoft.com/office/drawing/2014/main" id="{21303609-52E7-0D20-BE1B-3146D0576B78}"/>
              </a:ext>
            </a:extLst>
          </p:cNvPr>
          <p:cNvSpPr txBox="1"/>
          <p:nvPr/>
        </p:nvSpPr>
        <p:spPr>
          <a:xfrm>
            <a:off x="438496" y="1332635"/>
            <a:ext cx="5740149" cy="5016758"/>
          </a:xfrm>
          <a:prstGeom prst="rect">
            <a:avLst/>
          </a:prstGeom>
          <a:noFill/>
        </p:spPr>
        <p:txBody>
          <a:bodyPr wrap="square">
            <a:spAutoFit/>
          </a:bodyPr>
          <a:lstStyle/>
          <a:p>
            <a:r>
              <a:rPr lang="vi-VN" sz="3200" b="0" i="0" strike="noStrike" dirty="0">
                <a:solidFill>
                  <a:schemeClr val="accent1">
                    <a:lumMod val="50000"/>
                  </a:schemeClr>
                </a:solidFill>
                <a:effectLst/>
                <a:latin typeface="+mj-lt"/>
              </a:rPr>
              <a:t>Chụp cắt lớp hay còn gọi là </a:t>
            </a:r>
            <a:r>
              <a:rPr lang="vi-VN" sz="3200" b="1" i="0" strike="noStrike" dirty="0">
                <a:solidFill>
                  <a:schemeClr val="accent1">
                    <a:lumMod val="50000"/>
                  </a:schemeClr>
                </a:solidFill>
                <a:effectLst/>
                <a:latin typeface="+mj-lt"/>
              </a:rPr>
              <a:t>chụp CT</a:t>
            </a:r>
            <a:r>
              <a:rPr lang="vi-VN" sz="3200" b="0" i="0" strike="noStrike" dirty="0">
                <a:solidFill>
                  <a:schemeClr val="accent1">
                    <a:lumMod val="50000"/>
                  </a:schemeClr>
                </a:solidFill>
                <a:effectLst/>
                <a:latin typeface="+mj-lt"/>
              </a:rPr>
              <a:t> là kỹ thuật sử dụng nhiều tia X – quang để quét lên một khu vực của cơ thể yêu cầu khám theo lát cắt ngang. Sau đó phối hợp với máy vi tính cho ra kết quả hình ảnh 2 hoặc 3 chiều của vị trí cần chụp. So với phương pháp chụp X – quang thì phương pháp này cho hình ảnh rõ nét hơn. </a:t>
            </a:r>
            <a:endParaRPr lang="vi-VN" sz="3200" dirty="0">
              <a:solidFill>
                <a:schemeClr val="accent1">
                  <a:lumMod val="50000"/>
                </a:schemeClr>
              </a:solidFill>
              <a:latin typeface="+mj-lt"/>
            </a:endParaRPr>
          </a:p>
        </p:txBody>
      </p:sp>
      <p:pic>
        <p:nvPicPr>
          <p:cNvPr id="4098" name="Picture 2" descr="KHÔNG CHỈ XÉT NGHIỆM MÁU, CHỤP CẮT LỚP VI TÍNH NGỰC LIỀU THẤP MỚI LÀ PHƯƠNG  PHÁP TỐI ƯU TRONG PHÁT HIỆN UNG THƯ PHỔI">
            <a:extLst>
              <a:ext uri="{FF2B5EF4-FFF2-40B4-BE49-F238E27FC236}">
                <a16:creationId xmlns:a16="http://schemas.microsoft.com/office/drawing/2014/main" id="{5770139D-D921-6025-660F-5A32BB7DE3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51" b="14408"/>
          <a:stretch>
            <a:fillRect/>
          </a:stretch>
        </p:blipFill>
        <p:spPr bwMode="auto">
          <a:xfrm>
            <a:off x="6178645" y="935138"/>
            <a:ext cx="5930710" cy="5463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61860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580DCC43-FC2A-B8AB-F40F-7CFD23CFB56B}"/>
              </a:ext>
            </a:extLst>
          </p:cNvPr>
          <p:cNvSpPr/>
          <p:nvPr/>
        </p:nvSpPr>
        <p:spPr>
          <a:xfrm>
            <a:off x="222383" y="287809"/>
            <a:ext cx="4249605" cy="701503"/>
          </a:xfrm>
          <a:prstGeom prst="roundRect">
            <a:avLst>
              <a:gd name="adj" fmla="val 31302"/>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ounded Rectangle 2">
            <a:extLst>
              <a:ext uri="{FF2B5EF4-FFF2-40B4-BE49-F238E27FC236}">
                <a16:creationId xmlns:a16="http://schemas.microsoft.com/office/drawing/2014/main" id="{16EFEE52-7173-A5E6-BFAA-0215D5AF8FC5}"/>
              </a:ext>
            </a:extLst>
          </p:cNvPr>
          <p:cNvSpPr/>
          <p:nvPr/>
        </p:nvSpPr>
        <p:spPr>
          <a:xfrm>
            <a:off x="355851" y="41277"/>
            <a:ext cx="687138" cy="701503"/>
          </a:xfrm>
          <a:prstGeom prst="roundRect">
            <a:avLst>
              <a:gd name="adj" fmla="val 27626"/>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3A749CA9-B540-4FE0-7B16-EF3BE5E2B433}"/>
              </a:ext>
            </a:extLst>
          </p:cNvPr>
          <p:cNvSpPr txBox="1"/>
          <p:nvPr/>
        </p:nvSpPr>
        <p:spPr>
          <a:xfrm>
            <a:off x="438496" y="99640"/>
            <a:ext cx="1208985" cy="584775"/>
          </a:xfrm>
          <a:prstGeom prst="rect">
            <a:avLst/>
          </a:prstGeom>
          <a:noFill/>
        </p:spPr>
        <p:txBody>
          <a:bodyPr wrap="square" rtlCol="0">
            <a:spAutoFit/>
          </a:bodyPr>
          <a:lstStyle/>
          <a:p>
            <a:r>
              <a:rPr lang="vi-VN" sz="3200" b="1" dirty="0">
                <a:solidFill>
                  <a:schemeClr val="bg1"/>
                </a:solidFill>
              </a:rPr>
              <a:t>III</a:t>
            </a:r>
          </a:p>
        </p:txBody>
      </p:sp>
      <p:sp>
        <p:nvSpPr>
          <p:cNvPr id="5" name="TextBox 4">
            <a:extLst>
              <a:ext uri="{FF2B5EF4-FFF2-40B4-BE49-F238E27FC236}">
                <a16:creationId xmlns:a16="http://schemas.microsoft.com/office/drawing/2014/main" id="{150DB475-06FC-01E1-3905-D30CB0D203A5}"/>
              </a:ext>
            </a:extLst>
          </p:cNvPr>
          <p:cNvSpPr txBox="1"/>
          <p:nvPr/>
        </p:nvSpPr>
        <p:spPr>
          <a:xfrm>
            <a:off x="1042988" y="346174"/>
            <a:ext cx="7918963" cy="584775"/>
          </a:xfrm>
          <a:prstGeom prst="rect">
            <a:avLst/>
          </a:prstGeom>
          <a:noFill/>
        </p:spPr>
        <p:txBody>
          <a:bodyPr wrap="square" rtlCol="0">
            <a:spAutoFit/>
          </a:bodyPr>
          <a:lstStyle/>
          <a:p>
            <a:r>
              <a:rPr lang="vi-VN" sz="3200" b="1" dirty="0">
                <a:solidFill>
                  <a:schemeClr val="bg1"/>
                </a:solidFill>
              </a:rPr>
              <a:t>CHỤP LỚP CẮT</a:t>
            </a:r>
          </a:p>
        </p:txBody>
      </p:sp>
      <p:pic>
        <p:nvPicPr>
          <p:cNvPr id="6" name="7296420820139.mp4">
            <a:hlinkClick r:id="" action="ppaction://media"/>
            <a:extLst>
              <a:ext uri="{FF2B5EF4-FFF2-40B4-BE49-F238E27FC236}">
                <a16:creationId xmlns:a16="http://schemas.microsoft.com/office/drawing/2014/main" id="{9B8D3A48-5365-7DE5-FC47-05AF3507748B}"/>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8769" r="8381"/>
          <a:stretch>
            <a:fillRect/>
          </a:stretch>
        </p:blipFill>
        <p:spPr>
          <a:xfrm>
            <a:off x="1228725" y="1177481"/>
            <a:ext cx="9844088" cy="5557838"/>
          </a:xfrm>
          <a:prstGeom prst="rect">
            <a:avLst/>
          </a:prstGeom>
        </p:spPr>
      </p:pic>
    </p:spTree>
    <p:extLst>
      <p:ext uri="{BB962C8B-B14F-4D97-AF65-F5344CB8AC3E}">
        <p14:creationId xmlns:p14="http://schemas.microsoft.com/office/powerpoint/2010/main" val="212368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1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42C47E36-59AD-544E-9D35-748D038C4D4B}"/>
              </a:ext>
            </a:extLst>
          </p:cNvPr>
          <p:cNvSpPr/>
          <p:nvPr/>
        </p:nvSpPr>
        <p:spPr>
          <a:xfrm>
            <a:off x="1901453" y="814890"/>
            <a:ext cx="7689114" cy="4905425"/>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ounded Rectangle 10">
            <a:extLst>
              <a:ext uri="{FF2B5EF4-FFF2-40B4-BE49-F238E27FC236}">
                <a16:creationId xmlns:a16="http://schemas.microsoft.com/office/drawing/2014/main" id="{4467DDA7-EA7C-4D15-CBEF-F82D8F139194}"/>
              </a:ext>
            </a:extLst>
          </p:cNvPr>
          <p:cNvSpPr/>
          <p:nvPr/>
        </p:nvSpPr>
        <p:spPr>
          <a:xfrm rot="16200000">
            <a:off x="7958471" y="2189997"/>
            <a:ext cx="4157326" cy="2155209"/>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ounded Rectangle 12">
            <a:extLst>
              <a:ext uri="{FF2B5EF4-FFF2-40B4-BE49-F238E27FC236}">
                <a16:creationId xmlns:a16="http://schemas.microsoft.com/office/drawing/2014/main" id="{2C91D455-643A-7EE6-BCF0-5DBD964B07B8}"/>
              </a:ext>
            </a:extLst>
          </p:cNvPr>
          <p:cNvSpPr/>
          <p:nvPr/>
        </p:nvSpPr>
        <p:spPr>
          <a:xfrm>
            <a:off x="7251490" y="4667634"/>
            <a:ext cx="3101163" cy="1731313"/>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ounded Rectangle 13">
            <a:extLst>
              <a:ext uri="{FF2B5EF4-FFF2-40B4-BE49-F238E27FC236}">
                <a16:creationId xmlns:a16="http://schemas.microsoft.com/office/drawing/2014/main" id="{AC02D405-8F71-2E6E-8E35-FDFF56AF7894}"/>
              </a:ext>
            </a:extLst>
          </p:cNvPr>
          <p:cNvSpPr/>
          <p:nvPr/>
        </p:nvSpPr>
        <p:spPr>
          <a:xfrm>
            <a:off x="1210595" y="359251"/>
            <a:ext cx="1690259" cy="1469549"/>
          </a:xfrm>
          <a:prstGeom prst="round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a:extLst>
              <a:ext uri="{FF2B5EF4-FFF2-40B4-BE49-F238E27FC236}">
                <a16:creationId xmlns:a16="http://schemas.microsoft.com/office/drawing/2014/main" id="{73233136-44F4-A425-86E0-4D048D736FE4}"/>
              </a:ext>
            </a:extLst>
          </p:cNvPr>
          <p:cNvSpPr txBox="1"/>
          <p:nvPr/>
        </p:nvSpPr>
        <p:spPr>
          <a:xfrm>
            <a:off x="1478482" y="359251"/>
            <a:ext cx="1154483" cy="1323439"/>
          </a:xfrm>
          <a:prstGeom prst="rect">
            <a:avLst/>
          </a:prstGeom>
          <a:noFill/>
        </p:spPr>
        <p:txBody>
          <a:bodyPr wrap="none" rtlCol="0">
            <a:spAutoFit/>
          </a:bodyPr>
          <a:lstStyle/>
          <a:p>
            <a:r>
              <a:rPr lang="vi-VN" sz="8000" b="1" dirty="0">
                <a:solidFill>
                  <a:schemeClr val="bg1"/>
                </a:solidFill>
              </a:rPr>
              <a:t>IV</a:t>
            </a:r>
          </a:p>
        </p:txBody>
      </p:sp>
      <p:sp>
        <p:nvSpPr>
          <p:cNvPr id="16" name="TextBox 15">
            <a:extLst>
              <a:ext uri="{FF2B5EF4-FFF2-40B4-BE49-F238E27FC236}">
                <a16:creationId xmlns:a16="http://schemas.microsoft.com/office/drawing/2014/main" id="{C9403258-0156-958D-5528-023DBE3270C9}"/>
              </a:ext>
            </a:extLst>
          </p:cNvPr>
          <p:cNvSpPr txBox="1"/>
          <p:nvPr/>
        </p:nvSpPr>
        <p:spPr>
          <a:xfrm>
            <a:off x="2900854" y="2113439"/>
            <a:ext cx="5502167" cy="2308324"/>
          </a:xfrm>
          <a:prstGeom prst="rect">
            <a:avLst/>
          </a:prstGeom>
          <a:noFill/>
        </p:spPr>
        <p:txBody>
          <a:bodyPr wrap="square" rtlCol="0">
            <a:spAutoFit/>
          </a:bodyPr>
          <a:lstStyle/>
          <a:p>
            <a:pPr algn="ctr"/>
            <a:r>
              <a:rPr lang="vi-VN" sz="7200" b="1" dirty="0">
                <a:solidFill>
                  <a:schemeClr val="accent1">
                    <a:lumMod val="50000"/>
                  </a:schemeClr>
                </a:solidFill>
              </a:rPr>
              <a:t>ỨNG DỤNG CỦA TIA X</a:t>
            </a:r>
          </a:p>
        </p:txBody>
      </p:sp>
      <p:pic>
        <p:nvPicPr>
          <p:cNvPr id="2" name="Picture 2" descr="Chụp CT sọ não: Mục đích, quy trình, lưu ý khi chụp">
            <a:extLst>
              <a:ext uri="{FF2B5EF4-FFF2-40B4-BE49-F238E27FC236}">
                <a16:creationId xmlns:a16="http://schemas.microsoft.com/office/drawing/2014/main" id="{2CF17EFA-DAF9-A5C4-7952-F9C8B95DC7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0842" y="2113439"/>
            <a:ext cx="3104687" cy="2421873"/>
          </a:xfrm>
          <a:prstGeom prst="roundRect">
            <a:avLst>
              <a:gd name="adj" fmla="val 18097"/>
            </a:avLst>
          </a:prstGeom>
          <a:noFill/>
          <a:extLst>
            <a:ext uri="{909E8E84-426E-40DD-AFC4-6F175D3DCCD1}">
              <a14:hiddenFill xmlns:a14="http://schemas.microsoft.com/office/drawing/2010/main">
                <a:solidFill>
                  <a:srgbClr val="FFFFFF"/>
                </a:solidFill>
              </a14:hiddenFill>
            </a:ext>
          </a:extLst>
        </p:spPr>
      </p:pic>
      <p:pic>
        <p:nvPicPr>
          <p:cNvPr id="3" name="Picture 4" descr="Khi nào nên chụp X - quang tay và thực hiện ở đâu tốt nhất">
            <a:extLst>
              <a:ext uri="{FF2B5EF4-FFF2-40B4-BE49-F238E27FC236}">
                <a16:creationId xmlns:a16="http://schemas.microsoft.com/office/drawing/2014/main" id="{F406B66E-90A8-09D5-126D-0280920C3D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3789" y="-3343579"/>
            <a:ext cx="3388282" cy="2549549"/>
          </a:xfrm>
          <a:prstGeom prst="roundRect">
            <a:avLst>
              <a:gd name="adj" fmla="val 29346"/>
            </a:avLst>
          </a:prstGeom>
          <a:noFill/>
          <a:extLst>
            <a:ext uri="{909E8E84-426E-40DD-AFC4-6F175D3DCCD1}">
              <a14:hiddenFill xmlns:a14="http://schemas.microsoft.com/office/drawing/2010/main">
                <a:solidFill>
                  <a:srgbClr val="FFFFFF"/>
                </a:solidFill>
              </a14:hiddenFill>
            </a:ext>
          </a:extLst>
        </p:spPr>
      </p:pic>
      <p:pic>
        <p:nvPicPr>
          <p:cNvPr id="4" name="Picture 6" descr="Vai trò của tia X trong chẩn đoán và điều trị bệnh">
            <a:extLst>
              <a:ext uri="{FF2B5EF4-FFF2-40B4-BE49-F238E27FC236}">
                <a16:creationId xmlns:a16="http://schemas.microsoft.com/office/drawing/2014/main" id="{1CF0E075-9D00-A979-B5D3-DBDAB066C1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764" r="2527"/>
          <a:stretch>
            <a:fillRect/>
          </a:stretch>
        </p:blipFill>
        <p:spPr bwMode="auto">
          <a:xfrm>
            <a:off x="5746010" y="7748625"/>
            <a:ext cx="3462220" cy="2760789"/>
          </a:xfrm>
          <a:prstGeom prst="roundRect">
            <a:avLst>
              <a:gd name="adj" fmla="val 2789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03576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FE88DC-F514-606E-9E45-C684946115C5}"/>
              </a:ext>
            </a:extLst>
          </p:cNvPr>
          <p:cNvSpPr txBox="1"/>
          <p:nvPr/>
        </p:nvSpPr>
        <p:spPr>
          <a:xfrm>
            <a:off x="148230" y="1750048"/>
            <a:ext cx="5794505" cy="584775"/>
          </a:xfrm>
          <a:prstGeom prst="rect">
            <a:avLst/>
          </a:prstGeom>
          <a:noFill/>
        </p:spPr>
        <p:txBody>
          <a:bodyPr wrap="square" rtlCol="0">
            <a:spAutoFit/>
          </a:bodyPr>
          <a:lstStyle/>
          <a:p>
            <a:r>
              <a:rPr lang="en-VN" sz="3200" noProof="1">
                <a:solidFill>
                  <a:schemeClr val="accent1">
                    <a:lumMod val="50000"/>
                  </a:schemeClr>
                </a:solidFill>
                <a:latin typeface="Times New Roman" panose="02020603050405020304" pitchFamily="18" charset="0"/>
                <a:cs typeface="Times New Roman" panose="02020603050405020304" pitchFamily="18" charset="0"/>
              </a:rPr>
              <a:t>- Chẩn đoán hình ảnh (X-quang)</a:t>
            </a:r>
          </a:p>
        </p:txBody>
      </p:sp>
      <p:sp>
        <p:nvSpPr>
          <p:cNvPr id="10" name="TextBox 9">
            <a:extLst>
              <a:ext uri="{FF2B5EF4-FFF2-40B4-BE49-F238E27FC236}">
                <a16:creationId xmlns:a16="http://schemas.microsoft.com/office/drawing/2014/main" id="{64D37236-6A9F-4C31-FFC7-A9517CBD87CB}"/>
              </a:ext>
            </a:extLst>
          </p:cNvPr>
          <p:cNvSpPr txBox="1"/>
          <p:nvPr/>
        </p:nvSpPr>
        <p:spPr>
          <a:xfrm>
            <a:off x="148230" y="2949730"/>
            <a:ext cx="5487977" cy="584775"/>
          </a:xfrm>
          <a:prstGeom prst="rect">
            <a:avLst/>
          </a:prstGeom>
          <a:noFill/>
        </p:spPr>
        <p:txBody>
          <a:bodyPr wrap="none" rtlCol="0">
            <a:spAutoFit/>
          </a:bodyPr>
          <a:lstStyle/>
          <a:p>
            <a:r>
              <a:rPr lang="en-VN" sz="3200" noProof="1">
                <a:solidFill>
                  <a:schemeClr val="accent1">
                    <a:lumMod val="50000"/>
                  </a:schemeClr>
                </a:solidFill>
                <a:latin typeface="Times New Roman" panose="02020603050405020304" pitchFamily="18" charset="0"/>
                <a:cs typeface="Times New Roman" panose="02020603050405020304" pitchFamily="18" charset="0"/>
              </a:rPr>
              <a:t>- Chụp cắt lớp vi tính (CT Scan)</a:t>
            </a:r>
          </a:p>
        </p:txBody>
      </p:sp>
      <p:sp>
        <p:nvSpPr>
          <p:cNvPr id="12" name="TextBox 11">
            <a:extLst>
              <a:ext uri="{FF2B5EF4-FFF2-40B4-BE49-F238E27FC236}">
                <a16:creationId xmlns:a16="http://schemas.microsoft.com/office/drawing/2014/main" id="{43917025-CE77-88FA-8D91-41F3468E9AFB}"/>
              </a:ext>
            </a:extLst>
          </p:cNvPr>
          <p:cNvSpPr txBox="1"/>
          <p:nvPr/>
        </p:nvSpPr>
        <p:spPr>
          <a:xfrm>
            <a:off x="148230" y="4149412"/>
            <a:ext cx="5487977" cy="1569660"/>
          </a:xfrm>
          <a:prstGeom prst="rect">
            <a:avLst/>
          </a:prstGeom>
          <a:noFill/>
        </p:spPr>
        <p:txBody>
          <a:bodyPr wrap="square" rtlCol="0">
            <a:spAutoFit/>
          </a:bodyPr>
          <a:lstStyle/>
          <a:p>
            <a:r>
              <a:rPr lang="en-VN" sz="3200" noProof="1">
                <a:solidFill>
                  <a:schemeClr val="accent1">
                    <a:lumMod val="50000"/>
                  </a:schemeClr>
                </a:solidFill>
                <a:latin typeface="Times New Roman" panose="02020603050405020304" pitchFamily="18" charset="0"/>
                <a:cs typeface="Times New Roman" panose="02020603050405020304" pitchFamily="18" charset="0"/>
              </a:rPr>
              <a:t>- Dùng tia X liều lượng thấp để tiêu diệt tế bào ung thư nông (xạ trị).</a:t>
            </a:r>
          </a:p>
        </p:txBody>
      </p:sp>
      <p:sp>
        <p:nvSpPr>
          <p:cNvPr id="13" name="Rounded Rectangle 12">
            <a:extLst>
              <a:ext uri="{FF2B5EF4-FFF2-40B4-BE49-F238E27FC236}">
                <a16:creationId xmlns:a16="http://schemas.microsoft.com/office/drawing/2014/main" id="{4AFC6129-76E2-32F2-8D1A-3B916D68FD7C}"/>
              </a:ext>
            </a:extLst>
          </p:cNvPr>
          <p:cNvSpPr/>
          <p:nvPr/>
        </p:nvSpPr>
        <p:spPr>
          <a:xfrm>
            <a:off x="258791" y="203632"/>
            <a:ext cx="3950899" cy="621102"/>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a:extLst>
              <a:ext uri="{FF2B5EF4-FFF2-40B4-BE49-F238E27FC236}">
                <a16:creationId xmlns:a16="http://schemas.microsoft.com/office/drawing/2014/main" id="{E6B0DA8B-E037-84CF-B406-1D790B5726B8}"/>
              </a:ext>
            </a:extLst>
          </p:cNvPr>
          <p:cNvSpPr txBox="1"/>
          <p:nvPr/>
        </p:nvSpPr>
        <p:spPr>
          <a:xfrm>
            <a:off x="465827" y="239959"/>
            <a:ext cx="2992486" cy="584775"/>
          </a:xfrm>
          <a:prstGeom prst="rect">
            <a:avLst/>
          </a:prstGeom>
          <a:noFill/>
        </p:spPr>
        <p:txBody>
          <a:bodyPr wrap="none" rtlCol="0">
            <a:spAutoFit/>
          </a:bodyPr>
          <a:lstStyle/>
          <a:p>
            <a:r>
              <a:rPr lang="vi-VN" sz="3200" b="1" dirty="0">
                <a:solidFill>
                  <a:schemeClr val="bg1"/>
                </a:solidFill>
              </a:rPr>
              <a:t>1. Trong Y học</a:t>
            </a:r>
          </a:p>
        </p:txBody>
      </p:sp>
      <p:pic>
        <p:nvPicPr>
          <p:cNvPr id="6146" name="Picture 2" descr="Chụp CT sọ não: Mục đích, quy trình, lưu ý khi chụp">
            <a:extLst>
              <a:ext uri="{FF2B5EF4-FFF2-40B4-BE49-F238E27FC236}">
                <a16:creationId xmlns:a16="http://schemas.microsoft.com/office/drawing/2014/main" id="{F32362B5-5896-FBE5-2F8E-88D0A7C6CC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9083" y="2074615"/>
            <a:ext cx="3104687" cy="2421873"/>
          </a:xfrm>
          <a:prstGeom prst="roundRect">
            <a:avLst>
              <a:gd name="adj" fmla="val 18097"/>
            </a:avLst>
          </a:prstGeom>
          <a:noFill/>
          <a:extLst>
            <a:ext uri="{909E8E84-426E-40DD-AFC4-6F175D3DCCD1}">
              <a14:hiddenFill xmlns:a14="http://schemas.microsoft.com/office/drawing/2010/main">
                <a:solidFill>
                  <a:srgbClr val="FFFFFF"/>
                </a:solidFill>
              </a14:hiddenFill>
            </a:ext>
          </a:extLst>
        </p:spPr>
      </p:pic>
      <p:pic>
        <p:nvPicPr>
          <p:cNvPr id="6148" name="Picture 4" descr="Khi nào nên chụp X - quang tay và thực hiện ở đâu tốt nhất">
            <a:extLst>
              <a:ext uri="{FF2B5EF4-FFF2-40B4-BE49-F238E27FC236}">
                <a16:creationId xmlns:a16="http://schemas.microsoft.com/office/drawing/2014/main" id="{5043AAFC-1D0C-08B6-B2F4-DB8FF83323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6768" y="89775"/>
            <a:ext cx="3388282" cy="2549549"/>
          </a:xfrm>
          <a:prstGeom prst="roundRect">
            <a:avLst>
              <a:gd name="adj" fmla="val 29346"/>
            </a:avLst>
          </a:prstGeom>
          <a:noFill/>
          <a:extLst>
            <a:ext uri="{909E8E84-426E-40DD-AFC4-6F175D3DCCD1}">
              <a14:hiddenFill xmlns:a14="http://schemas.microsoft.com/office/drawing/2010/main">
                <a:solidFill>
                  <a:srgbClr val="FFFFFF"/>
                </a:solidFill>
              </a14:hiddenFill>
            </a:ext>
          </a:extLst>
        </p:spPr>
      </p:pic>
      <p:pic>
        <p:nvPicPr>
          <p:cNvPr id="6150" name="Picture 6" descr="Vai trò của tia X trong chẩn đoán và điều trị bệnh">
            <a:extLst>
              <a:ext uri="{FF2B5EF4-FFF2-40B4-BE49-F238E27FC236}">
                <a16:creationId xmlns:a16="http://schemas.microsoft.com/office/drawing/2014/main" id="{1E88357A-B0FE-D70D-D433-94F69336E2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764" r="2527"/>
          <a:stretch>
            <a:fillRect/>
          </a:stretch>
        </p:blipFill>
        <p:spPr bwMode="auto">
          <a:xfrm>
            <a:off x="5672831" y="4007435"/>
            <a:ext cx="3462220" cy="2760789"/>
          </a:xfrm>
          <a:prstGeom prst="roundRect">
            <a:avLst>
              <a:gd name="adj" fmla="val 27890"/>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804008D-AE56-D0E3-D91A-F3F8E87C6DB7}"/>
              </a:ext>
            </a:extLst>
          </p:cNvPr>
          <p:cNvSpPr txBox="1"/>
          <p:nvPr/>
        </p:nvSpPr>
        <p:spPr>
          <a:xfrm>
            <a:off x="0" y="-4606622"/>
            <a:ext cx="5076645" cy="4031873"/>
          </a:xfrm>
          <a:prstGeom prst="rect">
            <a:avLst/>
          </a:prstGeom>
          <a:noFill/>
        </p:spPr>
        <p:txBody>
          <a:bodyPr wrap="square">
            <a:spAutoFit/>
          </a:bodyPr>
          <a:lstStyle/>
          <a:p>
            <a:r>
              <a:rPr lang="vi-VN" sz="3200" dirty="0">
                <a:solidFill>
                  <a:schemeClr val="accent1">
                    <a:lumMod val="50000"/>
                  </a:schemeClr>
                </a:solidFill>
                <a:latin typeface="+mj-lt"/>
              </a:rPr>
              <a:t>Dùng để kiểm tra </a:t>
            </a:r>
            <a:r>
              <a:rPr lang="vi-VN" sz="3200">
                <a:solidFill>
                  <a:schemeClr val="accent1">
                    <a:lumMod val="50000"/>
                  </a:schemeClr>
                </a:solidFill>
                <a:latin typeface="+mj-lt"/>
              </a:rPr>
              <a:t>các khuyết </a:t>
            </a:r>
            <a:r>
              <a:rPr lang="vi-VN" sz="3200" dirty="0">
                <a:solidFill>
                  <a:schemeClr val="accent1">
                    <a:lumMod val="50000"/>
                  </a:schemeClr>
                </a:solidFill>
                <a:latin typeface="+mj-lt"/>
              </a:rPr>
              <a:t>tật bên trong các vật đúc, mối hàn bằng kim loại (tìm vết nứt, bọt khí) mà không cần phá hủy mẫu vật.</a:t>
            </a:r>
          </a:p>
          <a:p>
            <a:r>
              <a:rPr lang="vi-VN" sz="3200" dirty="0">
                <a:solidFill>
                  <a:schemeClr val="accent1">
                    <a:lumMod val="50000"/>
                  </a:schemeClr>
                </a:solidFill>
                <a:latin typeface="+mj-lt"/>
              </a:rPr>
              <a:t>Nghiên cứu cấu trúc vật rắn: Dùng để nghiên cứu cấu trúc tinh thể của các vật liệu.</a:t>
            </a:r>
          </a:p>
        </p:txBody>
      </p:sp>
      <p:pic>
        <p:nvPicPr>
          <p:cNvPr id="3" name="Picture 2" descr="Tia laser X-quang lớn nhất thế giới chụp hình 3 chiều phân tử">
            <a:extLst>
              <a:ext uri="{FF2B5EF4-FFF2-40B4-BE49-F238E27FC236}">
                <a16:creationId xmlns:a16="http://schemas.microsoft.com/office/drawing/2014/main" id="{3F1AB751-0C96-EB6C-3D79-B9D0DE6D29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9002" y="8440836"/>
            <a:ext cx="6211019" cy="500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43234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2519FA1D-74B2-8FD2-309C-654D61AA0F9E}"/>
              </a:ext>
            </a:extLst>
          </p:cNvPr>
          <p:cNvSpPr/>
          <p:nvPr/>
        </p:nvSpPr>
        <p:spPr>
          <a:xfrm>
            <a:off x="258791" y="203632"/>
            <a:ext cx="6211020" cy="621102"/>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CE2B153F-5DED-C0FC-8B14-E8773B96493D}"/>
              </a:ext>
            </a:extLst>
          </p:cNvPr>
          <p:cNvSpPr txBox="1"/>
          <p:nvPr/>
        </p:nvSpPr>
        <p:spPr>
          <a:xfrm>
            <a:off x="465827" y="239959"/>
            <a:ext cx="5759718" cy="584775"/>
          </a:xfrm>
          <a:prstGeom prst="rect">
            <a:avLst/>
          </a:prstGeom>
          <a:noFill/>
        </p:spPr>
        <p:txBody>
          <a:bodyPr wrap="none" rtlCol="0">
            <a:spAutoFit/>
          </a:bodyPr>
          <a:lstStyle/>
          <a:p>
            <a:r>
              <a:rPr lang="vi-VN" sz="3200" b="1" dirty="0">
                <a:solidFill>
                  <a:schemeClr val="bg1"/>
                </a:solidFill>
              </a:rPr>
              <a:t>2. Trong Khoa học - Kĩ thuật </a:t>
            </a:r>
          </a:p>
        </p:txBody>
      </p:sp>
      <p:sp>
        <p:nvSpPr>
          <p:cNvPr id="5" name="TextBox 4">
            <a:extLst>
              <a:ext uri="{FF2B5EF4-FFF2-40B4-BE49-F238E27FC236}">
                <a16:creationId xmlns:a16="http://schemas.microsoft.com/office/drawing/2014/main" id="{FDE81013-E22D-BE93-167F-5460BF148837}"/>
              </a:ext>
            </a:extLst>
          </p:cNvPr>
          <p:cNvSpPr txBox="1"/>
          <p:nvPr/>
        </p:nvSpPr>
        <p:spPr>
          <a:xfrm>
            <a:off x="253043" y="1413063"/>
            <a:ext cx="5076645" cy="4031873"/>
          </a:xfrm>
          <a:prstGeom prst="rect">
            <a:avLst/>
          </a:prstGeom>
          <a:noFill/>
        </p:spPr>
        <p:txBody>
          <a:bodyPr wrap="square">
            <a:spAutoFit/>
          </a:bodyPr>
          <a:lstStyle/>
          <a:p>
            <a:r>
              <a:rPr lang="vi-VN" sz="3200" dirty="0">
                <a:solidFill>
                  <a:schemeClr val="accent1">
                    <a:lumMod val="50000"/>
                  </a:schemeClr>
                </a:solidFill>
                <a:latin typeface="+mj-lt"/>
              </a:rPr>
              <a:t>Dùng để kiểm tra các khuyết tật bên trong các vật đúc, mối hàn bằng kim loại (tìm vết nứt, bọt khí) mà không cần phá hủy mẫu vật.</a:t>
            </a:r>
          </a:p>
          <a:p>
            <a:r>
              <a:rPr lang="vi-VN" sz="3200" dirty="0">
                <a:solidFill>
                  <a:schemeClr val="accent1">
                    <a:lumMod val="50000"/>
                  </a:schemeClr>
                </a:solidFill>
                <a:latin typeface="+mj-lt"/>
              </a:rPr>
              <a:t>Nghiên cứu cấu trúc vật rắn: Dùng để nghiên cứu cấu trúc tinh thể của các vật liệu.</a:t>
            </a:r>
          </a:p>
        </p:txBody>
      </p:sp>
      <p:pic>
        <p:nvPicPr>
          <p:cNvPr id="7170" name="Picture 2" descr="Tia laser X-quang lớn nhất thế giới chụp hình 3 chiều phân tử">
            <a:extLst>
              <a:ext uri="{FF2B5EF4-FFF2-40B4-BE49-F238E27FC236}">
                <a16:creationId xmlns:a16="http://schemas.microsoft.com/office/drawing/2014/main" id="{37DEE1ED-6072-E7D0-C4A7-DC7BAD460B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7938" y="1156262"/>
            <a:ext cx="6211019" cy="5003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D8CDE14-18E0-5DD5-895A-7602A0C5CC21}"/>
              </a:ext>
            </a:extLst>
          </p:cNvPr>
          <p:cNvSpPr txBox="1"/>
          <p:nvPr/>
        </p:nvSpPr>
        <p:spPr>
          <a:xfrm>
            <a:off x="-135149" y="-1706359"/>
            <a:ext cx="11726173" cy="1077218"/>
          </a:xfrm>
          <a:prstGeom prst="rect">
            <a:avLst/>
          </a:prstGeom>
          <a:noFill/>
        </p:spPr>
        <p:txBody>
          <a:bodyPr wrap="square">
            <a:spAutoFit/>
          </a:bodyPr>
          <a:lstStyle/>
          <a:p>
            <a:r>
              <a:rPr lang="vi-VN" sz="3200" dirty="0">
                <a:solidFill>
                  <a:schemeClr val="accent1">
                    <a:lumMod val="50000"/>
                  </a:schemeClr>
                </a:solidFill>
                <a:latin typeface="+mj-lt"/>
              </a:rPr>
              <a:t>Được sử dụng tại các sân bay, cửa khẩu để soi chiếu hành lý, phát hiện các vật phẩm bị cấm (vũ khí, chất cấm).</a:t>
            </a:r>
          </a:p>
        </p:txBody>
      </p:sp>
      <p:pic>
        <p:nvPicPr>
          <p:cNvPr id="6" name="Picture 2" descr="Tia X là gì? Ứng dụng tia X và lưu ý hạn chế ảnh hưởng">
            <a:extLst>
              <a:ext uri="{FF2B5EF4-FFF2-40B4-BE49-F238E27FC236}">
                <a16:creationId xmlns:a16="http://schemas.microsoft.com/office/drawing/2014/main" id="{07E35DAB-C755-B0D1-B101-30EC04AB6D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4577" y="2601098"/>
            <a:ext cx="5599535" cy="3730690"/>
          </a:xfrm>
          <a:prstGeom prst="roundRect">
            <a:avLst/>
          </a:prstGeom>
          <a:noFill/>
          <a:extLst>
            <a:ext uri="{909E8E84-426E-40DD-AFC4-6F175D3DCCD1}">
              <a14:hiddenFill xmlns:a14="http://schemas.microsoft.com/office/drawing/2010/main">
                <a:solidFill>
                  <a:srgbClr val="FFFFFF"/>
                </a:solidFill>
              </a14:hiddenFill>
            </a:ext>
          </a:extLst>
        </p:spPr>
      </p:pic>
      <p:pic>
        <p:nvPicPr>
          <p:cNvPr id="7" name="Picture 4" descr="Công nghệ quét kiểm tra an ninh sân bay phát hiện chất cấm như thế nào?">
            <a:extLst>
              <a:ext uri="{FF2B5EF4-FFF2-40B4-BE49-F238E27FC236}">
                <a16:creationId xmlns:a16="http://schemas.microsoft.com/office/drawing/2014/main" id="{BD8B913B-EF26-F2F5-5D17-C2439B1C72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47304" y="2601098"/>
            <a:ext cx="5108790" cy="3730690"/>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17505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2911BF5-5B7C-0E77-7317-7B4987FDFF93}"/>
              </a:ext>
            </a:extLst>
          </p:cNvPr>
          <p:cNvSpPr/>
          <p:nvPr/>
        </p:nvSpPr>
        <p:spPr>
          <a:xfrm>
            <a:off x="258791" y="203632"/>
            <a:ext cx="4209692" cy="621102"/>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BFC73DF8-2B1E-D7C8-E71F-B9AF388AFC95}"/>
              </a:ext>
            </a:extLst>
          </p:cNvPr>
          <p:cNvSpPr txBox="1"/>
          <p:nvPr/>
        </p:nvSpPr>
        <p:spPr>
          <a:xfrm>
            <a:off x="465827" y="239959"/>
            <a:ext cx="3638945" cy="584775"/>
          </a:xfrm>
          <a:prstGeom prst="rect">
            <a:avLst/>
          </a:prstGeom>
          <a:noFill/>
        </p:spPr>
        <p:txBody>
          <a:bodyPr wrap="none" rtlCol="0">
            <a:spAutoFit/>
          </a:bodyPr>
          <a:lstStyle/>
          <a:p>
            <a:r>
              <a:rPr lang="vi-VN" sz="3200" b="1" dirty="0">
                <a:solidFill>
                  <a:schemeClr val="bg1"/>
                </a:solidFill>
              </a:rPr>
              <a:t>3. Trong đời sống</a:t>
            </a:r>
          </a:p>
        </p:txBody>
      </p:sp>
      <p:sp>
        <p:nvSpPr>
          <p:cNvPr id="5" name="TextBox 4">
            <a:extLst>
              <a:ext uri="{FF2B5EF4-FFF2-40B4-BE49-F238E27FC236}">
                <a16:creationId xmlns:a16="http://schemas.microsoft.com/office/drawing/2014/main" id="{0A527CEA-84BE-9F91-560C-BC86CAFBEF21}"/>
              </a:ext>
            </a:extLst>
          </p:cNvPr>
          <p:cNvSpPr txBox="1"/>
          <p:nvPr/>
        </p:nvSpPr>
        <p:spPr>
          <a:xfrm>
            <a:off x="258791" y="988050"/>
            <a:ext cx="11726173" cy="1077218"/>
          </a:xfrm>
          <a:prstGeom prst="rect">
            <a:avLst/>
          </a:prstGeom>
          <a:noFill/>
        </p:spPr>
        <p:txBody>
          <a:bodyPr wrap="square">
            <a:spAutoFit/>
          </a:bodyPr>
          <a:lstStyle/>
          <a:p>
            <a:r>
              <a:rPr lang="vi-VN" sz="3200" dirty="0">
                <a:solidFill>
                  <a:schemeClr val="accent1">
                    <a:lumMod val="50000"/>
                  </a:schemeClr>
                </a:solidFill>
                <a:latin typeface="+mj-lt"/>
              </a:rPr>
              <a:t>Được sử dụng tại các sân bay, cửa khẩu để soi chiếu hành lý, phát hiện các vật phẩm bị cấm (vũ khí, chất cấm).</a:t>
            </a:r>
          </a:p>
        </p:txBody>
      </p:sp>
      <p:pic>
        <p:nvPicPr>
          <p:cNvPr id="8194" name="Picture 2" descr="Tia X là gì? Ứng dụng tia X và lưu ý hạn chế ảnh hưởng">
            <a:extLst>
              <a:ext uri="{FF2B5EF4-FFF2-40B4-BE49-F238E27FC236}">
                <a16:creationId xmlns:a16="http://schemas.microsoft.com/office/drawing/2014/main" id="{C70B353A-6B67-07E7-3823-1A3639238F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465" y="2601098"/>
            <a:ext cx="5599535" cy="3730690"/>
          </a:xfrm>
          <a:prstGeom prst="roundRect">
            <a:avLst/>
          </a:prstGeom>
          <a:noFill/>
          <a:extLst>
            <a:ext uri="{909E8E84-426E-40DD-AFC4-6F175D3DCCD1}">
              <a14:hiddenFill xmlns:a14="http://schemas.microsoft.com/office/drawing/2010/main">
                <a:solidFill>
                  <a:srgbClr val="FFFFFF"/>
                </a:solidFill>
              </a14:hiddenFill>
            </a:ext>
          </a:extLst>
        </p:spPr>
      </p:pic>
      <p:pic>
        <p:nvPicPr>
          <p:cNvPr id="8196" name="Picture 4" descr="Công nghệ quét kiểm tra an ninh sân bay phát hiện chất cấm như thế nào?">
            <a:extLst>
              <a:ext uri="{FF2B5EF4-FFF2-40B4-BE49-F238E27FC236}">
                <a16:creationId xmlns:a16="http://schemas.microsoft.com/office/drawing/2014/main" id="{FABED154-D8EC-9922-462F-D0B78E7935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6746" y="2601098"/>
            <a:ext cx="5108790" cy="3730690"/>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51270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9E707D-548C-04B4-11F2-0876AB5ED1E4}"/>
              </a:ext>
            </a:extLst>
          </p:cNvPr>
          <p:cNvSpPr txBox="1"/>
          <p:nvPr/>
        </p:nvSpPr>
        <p:spPr>
          <a:xfrm>
            <a:off x="472843" y="766118"/>
            <a:ext cx="11246313" cy="1200329"/>
          </a:xfrm>
          <a:prstGeom prst="rect">
            <a:avLst/>
          </a:prstGeom>
          <a:noFill/>
        </p:spPr>
        <p:txBody>
          <a:bodyPr wrap="square" rtlCol="0">
            <a:spAutoFit/>
          </a:bodyPr>
          <a:lstStyle/>
          <a:p>
            <a:r>
              <a:rPr lang="vi-VN"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a typeface="Brush Script MT" panose="03060802040406070304" pitchFamily="66" charset="-122"/>
                <a:cs typeface="Brush Script MT" panose="03060802040406070304" pitchFamily="66" charset="-122"/>
              </a:rPr>
              <a:t>THANKS FOR LISTENING</a:t>
            </a:r>
          </a:p>
        </p:txBody>
      </p:sp>
      <p:pic>
        <p:nvPicPr>
          <p:cNvPr id="1026" name="Picture 2" descr="Love Cute Sticker - Love Cute Car - Discover &amp; Share GIFs">
            <a:extLst>
              <a:ext uri="{FF2B5EF4-FFF2-40B4-BE49-F238E27FC236}">
                <a16:creationId xmlns:a16="http://schemas.microsoft.com/office/drawing/2014/main" id="{9EF0D686-D371-B3B9-B573-C307AD9227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1774" y="2582295"/>
            <a:ext cx="4244614" cy="4065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488540"/>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16CD9-5502-0E39-B44D-F33AEA524003}"/>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22494C57-B0D8-A8C8-78D4-A4377204C9F7}"/>
              </a:ext>
            </a:extLst>
          </p:cNvPr>
          <p:cNvSpPr/>
          <p:nvPr/>
        </p:nvSpPr>
        <p:spPr>
          <a:xfrm>
            <a:off x="419099" y="250872"/>
            <a:ext cx="11557000" cy="908661"/>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Oval 2">
            <a:extLst>
              <a:ext uri="{FF2B5EF4-FFF2-40B4-BE49-F238E27FC236}">
                <a16:creationId xmlns:a16="http://schemas.microsoft.com/office/drawing/2014/main" id="{A5629C68-564C-FBDC-AE77-BC624F321CCE}"/>
              </a:ext>
            </a:extLst>
          </p:cNvPr>
          <p:cNvSpPr/>
          <p:nvPr/>
        </p:nvSpPr>
        <p:spPr>
          <a:xfrm>
            <a:off x="91786" y="108653"/>
            <a:ext cx="654627" cy="698149"/>
          </a:xfrm>
          <a:prstGeom prst="ellipse">
            <a:avLst/>
          </a:prstGeom>
          <a:solidFill>
            <a:srgbClr val="B9D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ight Arrow 5">
            <a:extLst>
              <a:ext uri="{FF2B5EF4-FFF2-40B4-BE49-F238E27FC236}">
                <a16:creationId xmlns:a16="http://schemas.microsoft.com/office/drawing/2014/main" id="{F980BC90-B867-6A43-4B99-C0909E3E97B4}"/>
              </a:ext>
            </a:extLst>
          </p:cNvPr>
          <p:cNvSpPr/>
          <p:nvPr/>
        </p:nvSpPr>
        <p:spPr>
          <a:xfrm>
            <a:off x="596899" y="2282031"/>
            <a:ext cx="11201400" cy="63500"/>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ounded Rectangle 7">
            <a:extLst>
              <a:ext uri="{FF2B5EF4-FFF2-40B4-BE49-F238E27FC236}">
                <a16:creationId xmlns:a16="http://schemas.microsoft.com/office/drawing/2014/main" id="{D4964823-9213-AB52-49BF-BC45528448E3}"/>
              </a:ext>
            </a:extLst>
          </p:cNvPr>
          <p:cNvSpPr/>
          <p:nvPr/>
        </p:nvSpPr>
        <p:spPr>
          <a:xfrm>
            <a:off x="3320618" y="8563686"/>
            <a:ext cx="2047587" cy="3381328"/>
          </a:xfrm>
          <a:prstGeom prst="roundRect">
            <a:avLst>
              <a:gd name="adj" fmla="val 22869"/>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ounded Rectangle 10">
            <a:extLst>
              <a:ext uri="{FF2B5EF4-FFF2-40B4-BE49-F238E27FC236}">
                <a16:creationId xmlns:a16="http://schemas.microsoft.com/office/drawing/2014/main" id="{80594B1E-9522-DDA6-FF43-CE95263F835A}"/>
              </a:ext>
            </a:extLst>
          </p:cNvPr>
          <p:cNvSpPr/>
          <p:nvPr/>
        </p:nvSpPr>
        <p:spPr>
          <a:xfrm>
            <a:off x="655507" y="8563686"/>
            <a:ext cx="2047587" cy="3381328"/>
          </a:xfrm>
          <a:prstGeom prst="roundRect">
            <a:avLst>
              <a:gd name="adj" fmla="val 22869"/>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ounded Rectangle 11">
            <a:extLst>
              <a:ext uri="{FF2B5EF4-FFF2-40B4-BE49-F238E27FC236}">
                <a16:creationId xmlns:a16="http://schemas.microsoft.com/office/drawing/2014/main" id="{8ECE6F6D-EFA2-500A-7C8A-2FF12C04EE80}"/>
              </a:ext>
            </a:extLst>
          </p:cNvPr>
          <p:cNvSpPr/>
          <p:nvPr/>
        </p:nvSpPr>
        <p:spPr>
          <a:xfrm>
            <a:off x="6096000" y="8563686"/>
            <a:ext cx="2047587" cy="3381328"/>
          </a:xfrm>
          <a:prstGeom prst="roundRect">
            <a:avLst>
              <a:gd name="adj" fmla="val 22869"/>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ounded Rectangle 12">
            <a:extLst>
              <a:ext uri="{FF2B5EF4-FFF2-40B4-BE49-F238E27FC236}">
                <a16:creationId xmlns:a16="http://schemas.microsoft.com/office/drawing/2014/main" id="{2FB36A2B-BF87-0CBB-E555-5FCBFB0F62AA}"/>
              </a:ext>
            </a:extLst>
          </p:cNvPr>
          <p:cNvSpPr/>
          <p:nvPr/>
        </p:nvSpPr>
        <p:spPr>
          <a:xfrm>
            <a:off x="8871382" y="8563686"/>
            <a:ext cx="2047587" cy="3381328"/>
          </a:xfrm>
          <a:prstGeom prst="roundRect">
            <a:avLst>
              <a:gd name="adj" fmla="val 22869"/>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Oval 13">
            <a:extLst>
              <a:ext uri="{FF2B5EF4-FFF2-40B4-BE49-F238E27FC236}">
                <a16:creationId xmlns:a16="http://schemas.microsoft.com/office/drawing/2014/main" id="{D870AD34-C3EC-77F8-85D0-8C252A37926E}"/>
              </a:ext>
            </a:extLst>
          </p:cNvPr>
          <p:cNvSpPr/>
          <p:nvPr/>
        </p:nvSpPr>
        <p:spPr>
          <a:xfrm>
            <a:off x="1379832" y="7692149"/>
            <a:ext cx="598935" cy="531812"/>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Oval 14">
            <a:extLst>
              <a:ext uri="{FF2B5EF4-FFF2-40B4-BE49-F238E27FC236}">
                <a16:creationId xmlns:a16="http://schemas.microsoft.com/office/drawing/2014/main" id="{536D04BA-52A5-06FB-3358-BFCA82004D8C}"/>
              </a:ext>
            </a:extLst>
          </p:cNvPr>
          <p:cNvSpPr/>
          <p:nvPr/>
        </p:nvSpPr>
        <p:spPr>
          <a:xfrm>
            <a:off x="4044943" y="7692149"/>
            <a:ext cx="598935" cy="531812"/>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Oval 15">
            <a:extLst>
              <a:ext uri="{FF2B5EF4-FFF2-40B4-BE49-F238E27FC236}">
                <a16:creationId xmlns:a16="http://schemas.microsoft.com/office/drawing/2014/main" id="{AF62C620-7113-F30A-F965-635C0D5782B9}"/>
              </a:ext>
            </a:extLst>
          </p:cNvPr>
          <p:cNvSpPr/>
          <p:nvPr/>
        </p:nvSpPr>
        <p:spPr>
          <a:xfrm>
            <a:off x="6904035" y="7692149"/>
            <a:ext cx="598935" cy="531812"/>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Oval 16">
            <a:extLst>
              <a:ext uri="{FF2B5EF4-FFF2-40B4-BE49-F238E27FC236}">
                <a16:creationId xmlns:a16="http://schemas.microsoft.com/office/drawing/2014/main" id="{A8E6E78D-B37A-F01E-DE23-C7BFF7493513}"/>
              </a:ext>
            </a:extLst>
          </p:cNvPr>
          <p:cNvSpPr/>
          <p:nvPr/>
        </p:nvSpPr>
        <p:spPr>
          <a:xfrm>
            <a:off x="9595707" y="7660399"/>
            <a:ext cx="598935" cy="531812"/>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TextBox 17">
            <a:extLst>
              <a:ext uri="{FF2B5EF4-FFF2-40B4-BE49-F238E27FC236}">
                <a16:creationId xmlns:a16="http://schemas.microsoft.com/office/drawing/2014/main" id="{45AC6629-4F6C-694D-DF72-E40A62A55009}"/>
              </a:ext>
            </a:extLst>
          </p:cNvPr>
          <p:cNvSpPr txBox="1"/>
          <p:nvPr/>
        </p:nvSpPr>
        <p:spPr>
          <a:xfrm>
            <a:off x="924192" y="351259"/>
            <a:ext cx="1475276" cy="707886"/>
          </a:xfrm>
          <a:prstGeom prst="rect">
            <a:avLst/>
          </a:prstGeom>
          <a:noFill/>
        </p:spPr>
        <p:txBody>
          <a:bodyPr wrap="none" rtlCol="0">
            <a:spAutoFit/>
          </a:bodyPr>
          <a:lstStyle/>
          <a:p>
            <a:r>
              <a:rPr lang="vi-VN" sz="4000" b="1" dirty="0">
                <a:solidFill>
                  <a:schemeClr val="bg1"/>
                </a:solidFill>
              </a:rPr>
              <a:t>TIA X</a:t>
            </a:r>
          </a:p>
        </p:txBody>
      </p:sp>
      <p:sp>
        <p:nvSpPr>
          <p:cNvPr id="19" name="TextBox 18">
            <a:extLst>
              <a:ext uri="{FF2B5EF4-FFF2-40B4-BE49-F238E27FC236}">
                <a16:creationId xmlns:a16="http://schemas.microsoft.com/office/drawing/2014/main" id="{6134E58A-C589-F0C3-DD11-807D57B43F53}"/>
              </a:ext>
            </a:extLst>
          </p:cNvPr>
          <p:cNvSpPr txBox="1"/>
          <p:nvPr/>
        </p:nvSpPr>
        <p:spPr>
          <a:xfrm>
            <a:off x="269565" y="98916"/>
            <a:ext cx="327334" cy="707886"/>
          </a:xfrm>
          <a:prstGeom prst="rect">
            <a:avLst/>
          </a:prstGeom>
          <a:noFill/>
        </p:spPr>
        <p:txBody>
          <a:bodyPr wrap="none" rtlCol="0">
            <a:spAutoFit/>
          </a:bodyPr>
          <a:lstStyle/>
          <a:p>
            <a:r>
              <a:rPr lang="vi-VN" sz="4000" b="1" dirty="0">
                <a:solidFill>
                  <a:schemeClr val="accent1">
                    <a:lumMod val="50000"/>
                  </a:schemeClr>
                </a:solidFill>
              </a:rPr>
              <a:t>I</a:t>
            </a:r>
          </a:p>
        </p:txBody>
      </p:sp>
      <p:sp>
        <p:nvSpPr>
          <p:cNvPr id="20" name="TextBox 19">
            <a:extLst>
              <a:ext uri="{FF2B5EF4-FFF2-40B4-BE49-F238E27FC236}">
                <a16:creationId xmlns:a16="http://schemas.microsoft.com/office/drawing/2014/main" id="{05A8A04A-8CF7-4B5F-D3A7-D7543B7DE244}"/>
              </a:ext>
            </a:extLst>
          </p:cNvPr>
          <p:cNvSpPr txBox="1"/>
          <p:nvPr/>
        </p:nvSpPr>
        <p:spPr>
          <a:xfrm>
            <a:off x="1459715" y="7660220"/>
            <a:ext cx="412292" cy="584775"/>
          </a:xfrm>
          <a:prstGeom prst="rect">
            <a:avLst/>
          </a:prstGeom>
          <a:noFill/>
        </p:spPr>
        <p:txBody>
          <a:bodyPr wrap="none" rtlCol="0">
            <a:spAutoFit/>
          </a:bodyPr>
          <a:lstStyle/>
          <a:p>
            <a:r>
              <a:rPr lang="vi-VN" sz="3200" dirty="0">
                <a:solidFill>
                  <a:schemeClr val="bg1"/>
                </a:solidFill>
              </a:rPr>
              <a:t>1</a:t>
            </a:r>
          </a:p>
        </p:txBody>
      </p:sp>
      <p:sp>
        <p:nvSpPr>
          <p:cNvPr id="21" name="TextBox 20">
            <a:extLst>
              <a:ext uri="{FF2B5EF4-FFF2-40B4-BE49-F238E27FC236}">
                <a16:creationId xmlns:a16="http://schemas.microsoft.com/office/drawing/2014/main" id="{DB41411B-0538-ED41-F1D6-14043DB8092C}"/>
              </a:ext>
            </a:extLst>
          </p:cNvPr>
          <p:cNvSpPr txBox="1"/>
          <p:nvPr/>
        </p:nvSpPr>
        <p:spPr>
          <a:xfrm>
            <a:off x="4138264" y="7639186"/>
            <a:ext cx="412292" cy="584775"/>
          </a:xfrm>
          <a:prstGeom prst="rect">
            <a:avLst/>
          </a:prstGeom>
          <a:noFill/>
        </p:spPr>
        <p:txBody>
          <a:bodyPr wrap="none" rtlCol="0">
            <a:spAutoFit/>
          </a:bodyPr>
          <a:lstStyle/>
          <a:p>
            <a:r>
              <a:rPr lang="vi-VN" sz="3200" dirty="0">
                <a:solidFill>
                  <a:schemeClr val="bg1"/>
                </a:solidFill>
              </a:rPr>
              <a:t>2</a:t>
            </a:r>
          </a:p>
        </p:txBody>
      </p:sp>
      <p:sp>
        <p:nvSpPr>
          <p:cNvPr id="22" name="TextBox 21">
            <a:extLst>
              <a:ext uri="{FF2B5EF4-FFF2-40B4-BE49-F238E27FC236}">
                <a16:creationId xmlns:a16="http://schemas.microsoft.com/office/drawing/2014/main" id="{CB53B101-1433-AE4B-3677-10096389474D}"/>
              </a:ext>
            </a:extLst>
          </p:cNvPr>
          <p:cNvSpPr txBox="1"/>
          <p:nvPr/>
        </p:nvSpPr>
        <p:spPr>
          <a:xfrm>
            <a:off x="6997356" y="7660220"/>
            <a:ext cx="412292" cy="584775"/>
          </a:xfrm>
          <a:prstGeom prst="rect">
            <a:avLst/>
          </a:prstGeom>
          <a:noFill/>
        </p:spPr>
        <p:txBody>
          <a:bodyPr wrap="none" rtlCol="0">
            <a:spAutoFit/>
          </a:bodyPr>
          <a:lstStyle/>
          <a:p>
            <a:r>
              <a:rPr lang="vi-VN" sz="3200" dirty="0">
                <a:solidFill>
                  <a:schemeClr val="bg1"/>
                </a:solidFill>
              </a:rPr>
              <a:t>3</a:t>
            </a:r>
          </a:p>
        </p:txBody>
      </p:sp>
      <p:sp>
        <p:nvSpPr>
          <p:cNvPr id="23" name="TextBox 22">
            <a:extLst>
              <a:ext uri="{FF2B5EF4-FFF2-40B4-BE49-F238E27FC236}">
                <a16:creationId xmlns:a16="http://schemas.microsoft.com/office/drawing/2014/main" id="{0A172ED4-AB83-465B-C4A8-F33CB09BAC1B}"/>
              </a:ext>
            </a:extLst>
          </p:cNvPr>
          <p:cNvSpPr txBox="1"/>
          <p:nvPr/>
        </p:nvSpPr>
        <p:spPr>
          <a:xfrm>
            <a:off x="9679416" y="7639186"/>
            <a:ext cx="312906" cy="584775"/>
          </a:xfrm>
          <a:prstGeom prst="rect">
            <a:avLst/>
          </a:prstGeom>
          <a:noFill/>
        </p:spPr>
        <p:txBody>
          <a:bodyPr wrap="square" rtlCol="0">
            <a:spAutoFit/>
          </a:bodyPr>
          <a:lstStyle/>
          <a:p>
            <a:r>
              <a:rPr lang="vi-VN" sz="3200" dirty="0">
                <a:solidFill>
                  <a:schemeClr val="bg1"/>
                </a:solidFill>
              </a:rPr>
              <a:t>4</a:t>
            </a:r>
          </a:p>
        </p:txBody>
      </p:sp>
      <p:sp>
        <p:nvSpPr>
          <p:cNvPr id="24" name="TextBox 23">
            <a:extLst>
              <a:ext uri="{FF2B5EF4-FFF2-40B4-BE49-F238E27FC236}">
                <a16:creationId xmlns:a16="http://schemas.microsoft.com/office/drawing/2014/main" id="{70BF1F31-09F4-7B95-0D5E-26513F2526C7}"/>
              </a:ext>
            </a:extLst>
          </p:cNvPr>
          <p:cNvSpPr txBox="1"/>
          <p:nvPr/>
        </p:nvSpPr>
        <p:spPr>
          <a:xfrm>
            <a:off x="833286" y="9367493"/>
            <a:ext cx="1662254" cy="1477328"/>
          </a:xfrm>
          <a:prstGeom prst="rect">
            <a:avLst/>
          </a:prstGeom>
          <a:noFill/>
        </p:spPr>
        <p:txBody>
          <a:bodyPr wrap="square" rtlCol="0">
            <a:spAutoFit/>
          </a:bodyPr>
          <a:lstStyle/>
          <a:p>
            <a:pPr algn="ctr"/>
            <a:r>
              <a:rPr lang="vi-VN" sz="3000" b="1" dirty="0">
                <a:solidFill>
                  <a:schemeClr val="bg1"/>
                </a:solidFill>
              </a:rPr>
              <a:t>Khái niệm về tia X</a:t>
            </a:r>
          </a:p>
        </p:txBody>
      </p:sp>
      <p:sp>
        <p:nvSpPr>
          <p:cNvPr id="25" name="TextBox 24">
            <a:extLst>
              <a:ext uri="{FF2B5EF4-FFF2-40B4-BE49-F238E27FC236}">
                <a16:creationId xmlns:a16="http://schemas.microsoft.com/office/drawing/2014/main" id="{DE92AED9-77B2-2D87-85D5-10E1B20C16A8}"/>
              </a:ext>
            </a:extLst>
          </p:cNvPr>
          <p:cNvSpPr txBox="1"/>
          <p:nvPr/>
        </p:nvSpPr>
        <p:spPr>
          <a:xfrm>
            <a:off x="3430889" y="9636705"/>
            <a:ext cx="1827041" cy="1015663"/>
          </a:xfrm>
          <a:prstGeom prst="rect">
            <a:avLst/>
          </a:prstGeom>
          <a:noFill/>
        </p:spPr>
        <p:txBody>
          <a:bodyPr wrap="square" rtlCol="0">
            <a:spAutoFit/>
          </a:bodyPr>
          <a:lstStyle/>
          <a:p>
            <a:pPr algn="ctr"/>
            <a:r>
              <a:rPr lang="vi-VN" sz="3000" b="1" dirty="0">
                <a:solidFill>
                  <a:schemeClr val="bg1"/>
                </a:solidFill>
              </a:rPr>
              <a:t>Cách tạo ra tia X</a:t>
            </a:r>
          </a:p>
        </p:txBody>
      </p:sp>
      <p:sp>
        <p:nvSpPr>
          <p:cNvPr id="26" name="TextBox 25">
            <a:extLst>
              <a:ext uri="{FF2B5EF4-FFF2-40B4-BE49-F238E27FC236}">
                <a16:creationId xmlns:a16="http://schemas.microsoft.com/office/drawing/2014/main" id="{1B8236EC-4DEF-4F5B-DA93-3959F839C9CD}"/>
              </a:ext>
            </a:extLst>
          </p:cNvPr>
          <p:cNvSpPr txBox="1"/>
          <p:nvPr/>
        </p:nvSpPr>
        <p:spPr>
          <a:xfrm>
            <a:off x="6096000" y="8713376"/>
            <a:ext cx="2047586" cy="2862322"/>
          </a:xfrm>
          <a:prstGeom prst="rect">
            <a:avLst/>
          </a:prstGeom>
          <a:noFill/>
        </p:spPr>
        <p:txBody>
          <a:bodyPr wrap="square" rtlCol="0">
            <a:spAutoFit/>
          </a:bodyPr>
          <a:lstStyle/>
          <a:p>
            <a:pPr algn="ctr"/>
            <a:r>
              <a:rPr lang="vi-VN" sz="3000" b="1" dirty="0">
                <a:solidFill>
                  <a:schemeClr val="bg1"/>
                </a:solidFill>
              </a:rPr>
              <a:t>Điều khiển cường độ và độ cứng của tia X</a:t>
            </a:r>
          </a:p>
        </p:txBody>
      </p:sp>
      <p:sp>
        <p:nvSpPr>
          <p:cNvPr id="27" name="TextBox 26">
            <a:extLst>
              <a:ext uri="{FF2B5EF4-FFF2-40B4-BE49-F238E27FC236}">
                <a16:creationId xmlns:a16="http://schemas.microsoft.com/office/drawing/2014/main" id="{8DC6B6E7-3AFF-E90F-317B-912F4171057F}"/>
              </a:ext>
            </a:extLst>
          </p:cNvPr>
          <p:cNvSpPr txBox="1"/>
          <p:nvPr/>
        </p:nvSpPr>
        <p:spPr>
          <a:xfrm>
            <a:off x="9063037" y="9515686"/>
            <a:ext cx="1664273" cy="1477328"/>
          </a:xfrm>
          <a:prstGeom prst="rect">
            <a:avLst/>
          </a:prstGeom>
          <a:noFill/>
        </p:spPr>
        <p:txBody>
          <a:bodyPr wrap="square" rtlCol="0">
            <a:spAutoFit/>
          </a:bodyPr>
          <a:lstStyle/>
          <a:p>
            <a:pPr algn="ctr"/>
            <a:r>
              <a:rPr lang="vi-VN" sz="3000" b="1" dirty="0">
                <a:solidFill>
                  <a:schemeClr val="bg1"/>
                </a:solidFill>
              </a:rPr>
              <a:t>Sự suy giảm tia X</a:t>
            </a:r>
          </a:p>
        </p:txBody>
      </p:sp>
    </p:spTree>
    <p:extLst>
      <p:ext uri="{BB962C8B-B14F-4D97-AF65-F5344CB8AC3E}">
        <p14:creationId xmlns:p14="http://schemas.microsoft.com/office/powerpoint/2010/main" val="39203786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F2023-3DB3-CCDD-3ADC-6502DF82589C}"/>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5C9F12CF-34BC-AF09-8222-93A1CF58C159}"/>
              </a:ext>
            </a:extLst>
          </p:cNvPr>
          <p:cNvSpPr/>
          <p:nvPr/>
        </p:nvSpPr>
        <p:spPr>
          <a:xfrm>
            <a:off x="419099" y="250872"/>
            <a:ext cx="11557000" cy="908661"/>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Oval 2">
            <a:extLst>
              <a:ext uri="{FF2B5EF4-FFF2-40B4-BE49-F238E27FC236}">
                <a16:creationId xmlns:a16="http://schemas.microsoft.com/office/drawing/2014/main" id="{C8A40325-E6CD-B155-D250-B2E9EA2FFCEF}"/>
              </a:ext>
            </a:extLst>
          </p:cNvPr>
          <p:cNvSpPr/>
          <p:nvPr/>
        </p:nvSpPr>
        <p:spPr>
          <a:xfrm>
            <a:off x="91786" y="108653"/>
            <a:ext cx="654627" cy="698149"/>
          </a:xfrm>
          <a:prstGeom prst="ellipse">
            <a:avLst/>
          </a:prstGeom>
          <a:solidFill>
            <a:srgbClr val="B9D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ight Arrow 5">
            <a:extLst>
              <a:ext uri="{FF2B5EF4-FFF2-40B4-BE49-F238E27FC236}">
                <a16:creationId xmlns:a16="http://schemas.microsoft.com/office/drawing/2014/main" id="{CD452C7D-00BF-0CF7-5E87-07F450742666}"/>
              </a:ext>
            </a:extLst>
          </p:cNvPr>
          <p:cNvSpPr/>
          <p:nvPr/>
        </p:nvSpPr>
        <p:spPr>
          <a:xfrm>
            <a:off x="596899" y="2282031"/>
            <a:ext cx="11201400" cy="63500"/>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ounded Rectangle 7">
            <a:extLst>
              <a:ext uri="{FF2B5EF4-FFF2-40B4-BE49-F238E27FC236}">
                <a16:creationId xmlns:a16="http://schemas.microsoft.com/office/drawing/2014/main" id="{BD120732-6F10-0C40-1403-0C430BF68D23}"/>
              </a:ext>
            </a:extLst>
          </p:cNvPr>
          <p:cNvSpPr/>
          <p:nvPr/>
        </p:nvSpPr>
        <p:spPr>
          <a:xfrm>
            <a:off x="3320618" y="8563686"/>
            <a:ext cx="2047587" cy="3381328"/>
          </a:xfrm>
          <a:prstGeom prst="roundRect">
            <a:avLst>
              <a:gd name="adj" fmla="val 22869"/>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ounded Rectangle 10">
            <a:extLst>
              <a:ext uri="{FF2B5EF4-FFF2-40B4-BE49-F238E27FC236}">
                <a16:creationId xmlns:a16="http://schemas.microsoft.com/office/drawing/2014/main" id="{94F022FD-F2B1-0D56-7EEC-AF1DC8628CC7}"/>
              </a:ext>
            </a:extLst>
          </p:cNvPr>
          <p:cNvSpPr/>
          <p:nvPr/>
        </p:nvSpPr>
        <p:spPr>
          <a:xfrm>
            <a:off x="746413" y="2951162"/>
            <a:ext cx="2047587" cy="3381328"/>
          </a:xfrm>
          <a:prstGeom prst="roundRect">
            <a:avLst>
              <a:gd name="adj" fmla="val 22869"/>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ounded Rectangle 11">
            <a:extLst>
              <a:ext uri="{FF2B5EF4-FFF2-40B4-BE49-F238E27FC236}">
                <a16:creationId xmlns:a16="http://schemas.microsoft.com/office/drawing/2014/main" id="{9BF2EE3E-16FC-6F12-716D-082D1F83921E}"/>
              </a:ext>
            </a:extLst>
          </p:cNvPr>
          <p:cNvSpPr/>
          <p:nvPr/>
        </p:nvSpPr>
        <p:spPr>
          <a:xfrm>
            <a:off x="6096000" y="8563686"/>
            <a:ext cx="2047587" cy="3381328"/>
          </a:xfrm>
          <a:prstGeom prst="roundRect">
            <a:avLst>
              <a:gd name="adj" fmla="val 22869"/>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ounded Rectangle 12">
            <a:extLst>
              <a:ext uri="{FF2B5EF4-FFF2-40B4-BE49-F238E27FC236}">
                <a16:creationId xmlns:a16="http://schemas.microsoft.com/office/drawing/2014/main" id="{C03BF7FF-A051-17B2-0B45-EFF4110577DA}"/>
              </a:ext>
            </a:extLst>
          </p:cNvPr>
          <p:cNvSpPr/>
          <p:nvPr/>
        </p:nvSpPr>
        <p:spPr>
          <a:xfrm>
            <a:off x="8871382" y="8563686"/>
            <a:ext cx="2047587" cy="3381328"/>
          </a:xfrm>
          <a:prstGeom prst="roundRect">
            <a:avLst>
              <a:gd name="adj" fmla="val 22869"/>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Oval 13">
            <a:extLst>
              <a:ext uri="{FF2B5EF4-FFF2-40B4-BE49-F238E27FC236}">
                <a16:creationId xmlns:a16="http://schemas.microsoft.com/office/drawing/2014/main" id="{2B5E856B-3AC6-8A24-1D9E-D48EC23A590F}"/>
              </a:ext>
            </a:extLst>
          </p:cNvPr>
          <p:cNvSpPr/>
          <p:nvPr/>
        </p:nvSpPr>
        <p:spPr>
          <a:xfrm>
            <a:off x="1470738" y="2079625"/>
            <a:ext cx="598935" cy="531812"/>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Oval 14">
            <a:extLst>
              <a:ext uri="{FF2B5EF4-FFF2-40B4-BE49-F238E27FC236}">
                <a16:creationId xmlns:a16="http://schemas.microsoft.com/office/drawing/2014/main" id="{7B858007-16BB-C768-E7AF-1CAAD977FBC7}"/>
              </a:ext>
            </a:extLst>
          </p:cNvPr>
          <p:cNvSpPr/>
          <p:nvPr/>
        </p:nvSpPr>
        <p:spPr>
          <a:xfrm>
            <a:off x="4044943" y="7692149"/>
            <a:ext cx="598935" cy="531812"/>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Oval 15">
            <a:extLst>
              <a:ext uri="{FF2B5EF4-FFF2-40B4-BE49-F238E27FC236}">
                <a16:creationId xmlns:a16="http://schemas.microsoft.com/office/drawing/2014/main" id="{68A5C806-7380-10D5-7FD1-92C5E767C1FC}"/>
              </a:ext>
            </a:extLst>
          </p:cNvPr>
          <p:cNvSpPr/>
          <p:nvPr/>
        </p:nvSpPr>
        <p:spPr>
          <a:xfrm>
            <a:off x="6904035" y="7692149"/>
            <a:ext cx="598935" cy="531812"/>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Oval 16">
            <a:extLst>
              <a:ext uri="{FF2B5EF4-FFF2-40B4-BE49-F238E27FC236}">
                <a16:creationId xmlns:a16="http://schemas.microsoft.com/office/drawing/2014/main" id="{6A00B2E0-1453-987B-3F7A-D2E8CBA112C9}"/>
              </a:ext>
            </a:extLst>
          </p:cNvPr>
          <p:cNvSpPr/>
          <p:nvPr/>
        </p:nvSpPr>
        <p:spPr>
          <a:xfrm>
            <a:off x="9595707" y="7660399"/>
            <a:ext cx="598935" cy="531812"/>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TextBox 17">
            <a:extLst>
              <a:ext uri="{FF2B5EF4-FFF2-40B4-BE49-F238E27FC236}">
                <a16:creationId xmlns:a16="http://schemas.microsoft.com/office/drawing/2014/main" id="{8DA629A1-A610-13FC-A4AC-EF358DBCC9EB}"/>
              </a:ext>
            </a:extLst>
          </p:cNvPr>
          <p:cNvSpPr txBox="1"/>
          <p:nvPr/>
        </p:nvSpPr>
        <p:spPr>
          <a:xfrm>
            <a:off x="924192" y="351259"/>
            <a:ext cx="1475276" cy="707886"/>
          </a:xfrm>
          <a:prstGeom prst="rect">
            <a:avLst/>
          </a:prstGeom>
          <a:noFill/>
        </p:spPr>
        <p:txBody>
          <a:bodyPr wrap="none" rtlCol="0">
            <a:spAutoFit/>
          </a:bodyPr>
          <a:lstStyle/>
          <a:p>
            <a:r>
              <a:rPr lang="vi-VN" sz="4000" b="1" dirty="0">
                <a:solidFill>
                  <a:schemeClr val="bg1"/>
                </a:solidFill>
              </a:rPr>
              <a:t>TIA X</a:t>
            </a:r>
          </a:p>
        </p:txBody>
      </p:sp>
      <p:sp>
        <p:nvSpPr>
          <p:cNvPr id="19" name="TextBox 18">
            <a:extLst>
              <a:ext uri="{FF2B5EF4-FFF2-40B4-BE49-F238E27FC236}">
                <a16:creationId xmlns:a16="http://schemas.microsoft.com/office/drawing/2014/main" id="{DF8C8955-E2F0-5173-10F0-122ACC694672}"/>
              </a:ext>
            </a:extLst>
          </p:cNvPr>
          <p:cNvSpPr txBox="1"/>
          <p:nvPr/>
        </p:nvSpPr>
        <p:spPr>
          <a:xfrm>
            <a:off x="269565" y="98916"/>
            <a:ext cx="327334" cy="707886"/>
          </a:xfrm>
          <a:prstGeom prst="rect">
            <a:avLst/>
          </a:prstGeom>
          <a:noFill/>
        </p:spPr>
        <p:txBody>
          <a:bodyPr wrap="none" rtlCol="0">
            <a:spAutoFit/>
          </a:bodyPr>
          <a:lstStyle/>
          <a:p>
            <a:r>
              <a:rPr lang="vi-VN" sz="4000" b="1" dirty="0">
                <a:solidFill>
                  <a:schemeClr val="accent1">
                    <a:lumMod val="50000"/>
                  </a:schemeClr>
                </a:solidFill>
              </a:rPr>
              <a:t>I</a:t>
            </a:r>
          </a:p>
        </p:txBody>
      </p:sp>
      <p:sp>
        <p:nvSpPr>
          <p:cNvPr id="20" name="TextBox 19">
            <a:extLst>
              <a:ext uri="{FF2B5EF4-FFF2-40B4-BE49-F238E27FC236}">
                <a16:creationId xmlns:a16="http://schemas.microsoft.com/office/drawing/2014/main" id="{765D80CC-6CFA-53FC-390B-9F9E9BAE7BC0}"/>
              </a:ext>
            </a:extLst>
          </p:cNvPr>
          <p:cNvSpPr txBox="1"/>
          <p:nvPr/>
        </p:nvSpPr>
        <p:spPr>
          <a:xfrm>
            <a:off x="1550621" y="2047696"/>
            <a:ext cx="412292" cy="584775"/>
          </a:xfrm>
          <a:prstGeom prst="rect">
            <a:avLst/>
          </a:prstGeom>
          <a:noFill/>
        </p:spPr>
        <p:txBody>
          <a:bodyPr wrap="none" rtlCol="0">
            <a:spAutoFit/>
          </a:bodyPr>
          <a:lstStyle/>
          <a:p>
            <a:r>
              <a:rPr lang="vi-VN" sz="3200" dirty="0">
                <a:solidFill>
                  <a:schemeClr val="bg1"/>
                </a:solidFill>
              </a:rPr>
              <a:t>1</a:t>
            </a:r>
          </a:p>
        </p:txBody>
      </p:sp>
      <p:sp>
        <p:nvSpPr>
          <p:cNvPr id="21" name="TextBox 20">
            <a:extLst>
              <a:ext uri="{FF2B5EF4-FFF2-40B4-BE49-F238E27FC236}">
                <a16:creationId xmlns:a16="http://schemas.microsoft.com/office/drawing/2014/main" id="{F6201478-3845-8AB5-F323-FDE9E363DE29}"/>
              </a:ext>
            </a:extLst>
          </p:cNvPr>
          <p:cNvSpPr txBox="1"/>
          <p:nvPr/>
        </p:nvSpPr>
        <p:spPr>
          <a:xfrm>
            <a:off x="4138264" y="7639186"/>
            <a:ext cx="412292" cy="584775"/>
          </a:xfrm>
          <a:prstGeom prst="rect">
            <a:avLst/>
          </a:prstGeom>
          <a:noFill/>
        </p:spPr>
        <p:txBody>
          <a:bodyPr wrap="none" rtlCol="0">
            <a:spAutoFit/>
          </a:bodyPr>
          <a:lstStyle/>
          <a:p>
            <a:r>
              <a:rPr lang="vi-VN" sz="3200" dirty="0">
                <a:solidFill>
                  <a:schemeClr val="bg1"/>
                </a:solidFill>
              </a:rPr>
              <a:t>2</a:t>
            </a:r>
          </a:p>
        </p:txBody>
      </p:sp>
      <p:sp>
        <p:nvSpPr>
          <p:cNvPr id="22" name="TextBox 21">
            <a:extLst>
              <a:ext uri="{FF2B5EF4-FFF2-40B4-BE49-F238E27FC236}">
                <a16:creationId xmlns:a16="http://schemas.microsoft.com/office/drawing/2014/main" id="{E01934AD-2FDC-216F-639E-9A1E0AF93A5C}"/>
              </a:ext>
            </a:extLst>
          </p:cNvPr>
          <p:cNvSpPr txBox="1"/>
          <p:nvPr/>
        </p:nvSpPr>
        <p:spPr>
          <a:xfrm>
            <a:off x="6997356" y="7660220"/>
            <a:ext cx="412292" cy="584775"/>
          </a:xfrm>
          <a:prstGeom prst="rect">
            <a:avLst/>
          </a:prstGeom>
          <a:noFill/>
        </p:spPr>
        <p:txBody>
          <a:bodyPr wrap="none" rtlCol="0">
            <a:spAutoFit/>
          </a:bodyPr>
          <a:lstStyle/>
          <a:p>
            <a:r>
              <a:rPr lang="vi-VN" sz="3200" dirty="0">
                <a:solidFill>
                  <a:schemeClr val="bg1"/>
                </a:solidFill>
              </a:rPr>
              <a:t>3</a:t>
            </a:r>
          </a:p>
        </p:txBody>
      </p:sp>
      <p:sp>
        <p:nvSpPr>
          <p:cNvPr id="23" name="TextBox 22">
            <a:extLst>
              <a:ext uri="{FF2B5EF4-FFF2-40B4-BE49-F238E27FC236}">
                <a16:creationId xmlns:a16="http://schemas.microsoft.com/office/drawing/2014/main" id="{DFF4437F-7B69-5F8B-F933-20894F243640}"/>
              </a:ext>
            </a:extLst>
          </p:cNvPr>
          <p:cNvSpPr txBox="1"/>
          <p:nvPr/>
        </p:nvSpPr>
        <p:spPr>
          <a:xfrm>
            <a:off x="9679416" y="7639186"/>
            <a:ext cx="312906" cy="584775"/>
          </a:xfrm>
          <a:prstGeom prst="rect">
            <a:avLst/>
          </a:prstGeom>
          <a:noFill/>
        </p:spPr>
        <p:txBody>
          <a:bodyPr wrap="square" rtlCol="0">
            <a:spAutoFit/>
          </a:bodyPr>
          <a:lstStyle/>
          <a:p>
            <a:r>
              <a:rPr lang="vi-VN" sz="3200" dirty="0">
                <a:solidFill>
                  <a:schemeClr val="bg1"/>
                </a:solidFill>
              </a:rPr>
              <a:t>4</a:t>
            </a:r>
          </a:p>
        </p:txBody>
      </p:sp>
      <p:sp>
        <p:nvSpPr>
          <p:cNvPr id="24" name="TextBox 23">
            <a:extLst>
              <a:ext uri="{FF2B5EF4-FFF2-40B4-BE49-F238E27FC236}">
                <a16:creationId xmlns:a16="http://schemas.microsoft.com/office/drawing/2014/main" id="{55DC4C62-4A33-B570-2C66-720DF78C3FA5}"/>
              </a:ext>
            </a:extLst>
          </p:cNvPr>
          <p:cNvSpPr txBox="1"/>
          <p:nvPr/>
        </p:nvSpPr>
        <p:spPr>
          <a:xfrm>
            <a:off x="924192" y="3754969"/>
            <a:ext cx="1662254" cy="1477328"/>
          </a:xfrm>
          <a:prstGeom prst="rect">
            <a:avLst/>
          </a:prstGeom>
          <a:noFill/>
        </p:spPr>
        <p:txBody>
          <a:bodyPr wrap="square" rtlCol="0">
            <a:spAutoFit/>
          </a:bodyPr>
          <a:lstStyle/>
          <a:p>
            <a:pPr algn="ctr"/>
            <a:r>
              <a:rPr lang="vi-VN" sz="3000" b="1" dirty="0">
                <a:solidFill>
                  <a:schemeClr val="bg1"/>
                </a:solidFill>
              </a:rPr>
              <a:t>Khái niệm về tia X</a:t>
            </a:r>
          </a:p>
        </p:txBody>
      </p:sp>
      <p:sp>
        <p:nvSpPr>
          <p:cNvPr id="25" name="TextBox 24">
            <a:extLst>
              <a:ext uri="{FF2B5EF4-FFF2-40B4-BE49-F238E27FC236}">
                <a16:creationId xmlns:a16="http://schemas.microsoft.com/office/drawing/2014/main" id="{2AFAB094-3FB5-39E9-E816-D4F2D6EFFFF4}"/>
              </a:ext>
            </a:extLst>
          </p:cNvPr>
          <p:cNvSpPr txBox="1"/>
          <p:nvPr/>
        </p:nvSpPr>
        <p:spPr>
          <a:xfrm>
            <a:off x="3430889" y="9636705"/>
            <a:ext cx="1827041" cy="1015663"/>
          </a:xfrm>
          <a:prstGeom prst="rect">
            <a:avLst/>
          </a:prstGeom>
          <a:noFill/>
        </p:spPr>
        <p:txBody>
          <a:bodyPr wrap="square" rtlCol="0">
            <a:spAutoFit/>
          </a:bodyPr>
          <a:lstStyle/>
          <a:p>
            <a:pPr algn="ctr"/>
            <a:r>
              <a:rPr lang="vi-VN" sz="3000" b="1" dirty="0">
                <a:solidFill>
                  <a:schemeClr val="bg1"/>
                </a:solidFill>
              </a:rPr>
              <a:t>Cách tạo ra tia X</a:t>
            </a:r>
          </a:p>
        </p:txBody>
      </p:sp>
      <p:sp>
        <p:nvSpPr>
          <p:cNvPr id="26" name="TextBox 25">
            <a:extLst>
              <a:ext uri="{FF2B5EF4-FFF2-40B4-BE49-F238E27FC236}">
                <a16:creationId xmlns:a16="http://schemas.microsoft.com/office/drawing/2014/main" id="{DD19D6E4-5166-8C87-395A-1283AA8B7A16}"/>
              </a:ext>
            </a:extLst>
          </p:cNvPr>
          <p:cNvSpPr txBox="1"/>
          <p:nvPr/>
        </p:nvSpPr>
        <p:spPr>
          <a:xfrm>
            <a:off x="6096000" y="8713376"/>
            <a:ext cx="2047586" cy="2862322"/>
          </a:xfrm>
          <a:prstGeom prst="rect">
            <a:avLst/>
          </a:prstGeom>
          <a:noFill/>
        </p:spPr>
        <p:txBody>
          <a:bodyPr wrap="square" rtlCol="0">
            <a:spAutoFit/>
          </a:bodyPr>
          <a:lstStyle/>
          <a:p>
            <a:pPr algn="ctr"/>
            <a:r>
              <a:rPr lang="vi-VN" sz="3000" b="1" dirty="0">
                <a:solidFill>
                  <a:schemeClr val="bg1"/>
                </a:solidFill>
              </a:rPr>
              <a:t>Điều khiển cường độ và độ cứng của tia X</a:t>
            </a:r>
          </a:p>
        </p:txBody>
      </p:sp>
      <p:sp>
        <p:nvSpPr>
          <p:cNvPr id="27" name="TextBox 26">
            <a:extLst>
              <a:ext uri="{FF2B5EF4-FFF2-40B4-BE49-F238E27FC236}">
                <a16:creationId xmlns:a16="http://schemas.microsoft.com/office/drawing/2014/main" id="{755603B6-083A-F827-D668-056E621E071F}"/>
              </a:ext>
            </a:extLst>
          </p:cNvPr>
          <p:cNvSpPr txBox="1"/>
          <p:nvPr/>
        </p:nvSpPr>
        <p:spPr>
          <a:xfrm>
            <a:off x="9063037" y="9515686"/>
            <a:ext cx="1664273" cy="1477328"/>
          </a:xfrm>
          <a:prstGeom prst="rect">
            <a:avLst/>
          </a:prstGeom>
          <a:noFill/>
        </p:spPr>
        <p:txBody>
          <a:bodyPr wrap="square" rtlCol="0">
            <a:spAutoFit/>
          </a:bodyPr>
          <a:lstStyle/>
          <a:p>
            <a:pPr algn="ctr"/>
            <a:r>
              <a:rPr lang="vi-VN" sz="3000" b="1" dirty="0">
                <a:solidFill>
                  <a:schemeClr val="bg1"/>
                </a:solidFill>
              </a:rPr>
              <a:t>Sự suy giảm tia X</a:t>
            </a:r>
          </a:p>
        </p:txBody>
      </p:sp>
    </p:spTree>
    <p:extLst>
      <p:ext uri="{BB962C8B-B14F-4D97-AF65-F5344CB8AC3E}">
        <p14:creationId xmlns:p14="http://schemas.microsoft.com/office/powerpoint/2010/main" val="142943083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5BAA7-E829-3FDC-72D0-98A08571BF03}"/>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52EECE29-A7AB-999D-6CAE-C4DDBA7A53CE}"/>
              </a:ext>
            </a:extLst>
          </p:cNvPr>
          <p:cNvSpPr/>
          <p:nvPr/>
        </p:nvSpPr>
        <p:spPr>
          <a:xfrm>
            <a:off x="419099" y="250872"/>
            <a:ext cx="11557000" cy="908661"/>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Oval 2">
            <a:extLst>
              <a:ext uri="{FF2B5EF4-FFF2-40B4-BE49-F238E27FC236}">
                <a16:creationId xmlns:a16="http://schemas.microsoft.com/office/drawing/2014/main" id="{0ECED26A-4577-DD09-745A-4AF508B243CB}"/>
              </a:ext>
            </a:extLst>
          </p:cNvPr>
          <p:cNvSpPr/>
          <p:nvPr/>
        </p:nvSpPr>
        <p:spPr>
          <a:xfrm>
            <a:off x="91786" y="108653"/>
            <a:ext cx="654627" cy="698149"/>
          </a:xfrm>
          <a:prstGeom prst="ellipse">
            <a:avLst/>
          </a:prstGeom>
          <a:solidFill>
            <a:srgbClr val="B9D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ight Arrow 5">
            <a:extLst>
              <a:ext uri="{FF2B5EF4-FFF2-40B4-BE49-F238E27FC236}">
                <a16:creationId xmlns:a16="http://schemas.microsoft.com/office/drawing/2014/main" id="{E210FFC2-BCDC-B36C-9484-A78CF11D9763}"/>
              </a:ext>
            </a:extLst>
          </p:cNvPr>
          <p:cNvSpPr/>
          <p:nvPr/>
        </p:nvSpPr>
        <p:spPr>
          <a:xfrm>
            <a:off x="596899" y="2282031"/>
            <a:ext cx="11201400" cy="63500"/>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ounded Rectangle 7">
            <a:extLst>
              <a:ext uri="{FF2B5EF4-FFF2-40B4-BE49-F238E27FC236}">
                <a16:creationId xmlns:a16="http://schemas.microsoft.com/office/drawing/2014/main" id="{09143311-5746-E191-CF49-360E761ADE35}"/>
              </a:ext>
            </a:extLst>
          </p:cNvPr>
          <p:cNvSpPr/>
          <p:nvPr/>
        </p:nvSpPr>
        <p:spPr>
          <a:xfrm>
            <a:off x="3667839" y="2951162"/>
            <a:ext cx="2047587" cy="3381328"/>
          </a:xfrm>
          <a:prstGeom prst="roundRect">
            <a:avLst>
              <a:gd name="adj" fmla="val 22869"/>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ounded Rectangle 10">
            <a:extLst>
              <a:ext uri="{FF2B5EF4-FFF2-40B4-BE49-F238E27FC236}">
                <a16:creationId xmlns:a16="http://schemas.microsoft.com/office/drawing/2014/main" id="{4E5B8E04-0553-EFDF-C73B-86AF12BEEF1B}"/>
              </a:ext>
            </a:extLst>
          </p:cNvPr>
          <p:cNvSpPr/>
          <p:nvPr/>
        </p:nvSpPr>
        <p:spPr>
          <a:xfrm>
            <a:off x="746413" y="2951162"/>
            <a:ext cx="2047587" cy="3381328"/>
          </a:xfrm>
          <a:prstGeom prst="roundRect">
            <a:avLst>
              <a:gd name="adj" fmla="val 22869"/>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ounded Rectangle 11">
            <a:extLst>
              <a:ext uri="{FF2B5EF4-FFF2-40B4-BE49-F238E27FC236}">
                <a16:creationId xmlns:a16="http://schemas.microsoft.com/office/drawing/2014/main" id="{12BB96BB-E715-9D51-695B-18B5B2AA8301}"/>
              </a:ext>
            </a:extLst>
          </p:cNvPr>
          <p:cNvSpPr/>
          <p:nvPr/>
        </p:nvSpPr>
        <p:spPr>
          <a:xfrm>
            <a:off x="6482472" y="8433160"/>
            <a:ext cx="2047587" cy="3381328"/>
          </a:xfrm>
          <a:prstGeom prst="roundRect">
            <a:avLst>
              <a:gd name="adj" fmla="val 22869"/>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ounded Rectangle 12">
            <a:extLst>
              <a:ext uri="{FF2B5EF4-FFF2-40B4-BE49-F238E27FC236}">
                <a16:creationId xmlns:a16="http://schemas.microsoft.com/office/drawing/2014/main" id="{59A542AA-3773-E7AC-D1CA-050A2E35FB1E}"/>
              </a:ext>
            </a:extLst>
          </p:cNvPr>
          <p:cNvSpPr/>
          <p:nvPr/>
        </p:nvSpPr>
        <p:spPr>
          <a:xfrm>
            <a:off x="8871382" y="8563686"/>
            <a:ext cx="2047587" cy="3381328"/>
          </a:xfrm>
          <a:prstGeom prst="roundRect">
            <a:avLst>
              <a:gd name="adj" fmla="val 22869"/>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Oval 13">
            <a:extLst>
              <a:ext uri="{FF2B5EF4-FFF2-40B4-BE49-F238E27FC236}">
                <a16:creationId xmlns:a16="http://schemas.microsoft.com/office/drawing/2014/main" id="{4075AF13-7DB7-1727-C004-8AC4CCD5787D}"/>
              </a:ext>
            </a:extLst>
          </p:cNvPr>
          <p:cNvSpPr/>
          <p:nvPr/>
        </p:nvSpPr>
        <p:spPr>
          <a:xfrm>
            <a:off x="1470738" y="2079625"/>
            <a:ext cx="598935" cy="531812"/>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Oval 14">
            <a:extLst>
              <a:ext uri="{FF2B5EF4-FFF2-40B4-BE49-F238E27FC236}">
                <a16:creationId xmlns:a16="http://schemas.microsoft.com/office/drawing/2014/main" id="{8B535A61-C185-F423-7571-F5D73F577C15}"/>
              </a:ext>
            </a:extLst>
          </p:cNvPr>
          <p:cNvSpPr/>
          <p:nvPr/>
        </p:nvSpPr>
        <p:spPr>
          <a:xfrm>
            <a:off x="4392164" y="2079625"/>
            <a:ext cx="598935" cy="531812"/>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Oval 15">
            <a:extLst>
              <a:ext uri="{FF2B5EF4-FFF2-40B4-BE49-F238E27FC236}">
                <a16:creationId xmlns:a16="http://schemas.microsoft.com/office/drawing/2014/main" id="{AFCB6F9F-BC96-7CA2-E77B-DFE6082D059D}"/>
              </a:ext>
            </a:extLst>
          </p:cNvPr>
          <p:cNvSpPr/>
          <p:nvPr/>
        </p:nvSpPr>
        <p:spPr>
          <a:xfrm>
            <a:off x="7290507" y="7561623"/>
            <a:ext cx="598935" cy="531812"/>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Oval 16">
            <a:extLst>
              <a:ext uri="{FF2B5EF4-FFF2-40B4-BE49-F238E27FC236}">
                <a16:creationId xmlns:a16="http://schemas.microsoft.com/office/drawing/2014/main" id="{9603A062-77AB-8EB5-22ED-505E3F4B0A78}"/>
              </a:ext>
            </a:extLst>
          </p:cNvPr>
          <p:cNvSpPr/>
          <p:nvPr/>
        </p:nvSpPr>
        <p:spPr>
          <a:xfrm>
            <a:off x="9595707" y="7660399"/>
            <a:ext cx="598935" cy="531812"/>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TextBox 17">
            <a:extLst>
              <a:ext uri="{FF2B5EF4-FFF2-40B4-BE49-F238E27FC236}">
                <a16:creationId xmlns:a16="http://schemas.microsoft.com/office/drawing/2014/main" id="{4FCA1BCF-1933-5526-9C8C-E2B2086937AF}"/>
              </a:ext>
            </a:extLst>
          </p:cNvPr>
          <p:cNvSpPr txBox="1"/>
          <p:nvPr/>
        </p:nvSpPr>
        <p:spPr>
          <a:xfrm>
            <a:off x="924192" y="351259"/>
            <a:ext cx="1475276" cy="707886"/>
          </a:xfrm>
          <a:prstGeom prst="rect">
            <a:avLst/>
          </a:prstGeom>
          <a:noFill/>
        </p:spPr>
        <p:txBody>
          <a:bodyPr wrap="none" rtlCol="0">
            <a:spAutoFit/>
          </a:bodyPr>
          <a:lstStyle/>
          <a:p>
            <a:r>
              <a:rPr lang="vi-VN" sz="4000" b="1" dirty="0">
                <a:solidFill>
                  <a:schemeClr val="bg1"/>
                </a:solidFill>
              </a:rPr>
              <a:t>TIA X</a:t>
            </a:r>
          </a:p>
        </p:txBody>
      </p:sp>
      <p:sp>
        <p:nvSpPr>
          <p:cNvPr id="19" name="TextBox 18">
            <a:extLst>
              <a:ext uri="{FF2B5EF4-FFF2-40B4-BE49-F238E27FC236}">
                <a16:creationId xmlns:a16="http://schemas.microsoft.com/office/drawing/2014/main" id="{4C2D2351-804E-CAE5-EEFC-212802522578}"/>
              </a:ext>
            </a:extLst>
          </p:cNvPr>
          <p:cNvSpPr txBox="1"/>
          <p:nvPr/>
        </p:nvSpPr>
        <p:spPr>
          <a:xfrm>
            <a:off x="269565" y="98916"/>
            <a:ext cx="327334" cy="707886"/>
          </a:xfrm>
          <a:prstGeom prst="rect">
            <a:avLst/>
          </a:prstGeom>
          <a:noFill/>
        </p:spPr>
        <p:txBody>
          <a:bodyPr wrap="none" rtlCol="0">
            <a:spAutoFit/>
          </a:bodyPr>
          <a:lstStyle/>
          <a:p>
            <a:r>
              <a:rPr lang="vi-VN" sz="4000" b="1" dirty="0">
                <a:solidFill>
                  <a:schemeClr val="accent1">
                    <a:lumMod val="50000"/>
                  </a:schemeClr>
                </a:solidFill>
              </a:rPr>
              <a:t>I</a:t>
            </a:r>
          </a:p>
        </p:txBody>
      </p:sp>
      <p:sp>
        <p:nvSpPr>
          <p:cNvPr id="20" name="TextBox 19">
            <a:extLst>
              <a:ext uri="{FF2B5EF4-FFF2-40B4-BE49-F238E27FC236}">
                <a16:creationId xmlns:a16="http://schemas.microsoft.com/office/drawing/2014/main" id="{A22CB28D-156E-8540-091E-CC0FEE0059EF}"/>
              </a:ext>
            </a:extLst>
          </p:cNvPr>
          <p:cNvSpPr txBox="1"/>
          <p:nvPr/>
        </p:nvSpPr>
        <p:spPr>
          <a:xfrm>
            <a:off x="1550621" y="2047696"/>
            <a:ext cx="412292" cy="584775"/>
          </a:xfrm>
          <a:prstGeom prst="rect">
            <a:avLst/>
          </a:prstGeom>
          <a:noFill/>
        </p:spPr>
        <p:txBody>
          <a:bodyPr wrap="none" rtlCol="0">
            <a:spAutoFit/>
          </a:bodyPr>
          <a:lstStyle/>
          <a:p>
            <a:r>
              <a:rPr lang="vi-VN" sz="3200" dirty="0">
                <a:solidFill>
                  <a:schemeClr val="bg1"/>
                </a:solidFill>
              </a:rPr>
              <a:t>1</a:t>
            </a:r>
          </a:p>
        </p:txBody>
      </p:sp>
      <p:sp>
        <p:nvSpPr>
          <p:cNvPr id="21" name="TextBox 20">
            <a:extLst>
              <a:ext uri="{FF2B5EF4-FFF2-40B4-BE49-F238E27FC236}">
                <a16:creationId xmlns:a16="http://schemas.microsoft.com/office/drawing/2014/main" id="{779CB7F4-A473-A76D-2BF0-600E953ED8B3}"/>
              </a:ext>
            </a:extLst>
          </p:cNvPr>
          <p:cNvSpPr txBox="1"/>
          <p:nvPr/>
        </p:nvSpPr>
        <p:spPr>
          <a:xfrm>
            <a:off x="4485485" y="2026662"/>
            <a:ext cx="412292" cy="584775"/>
          </a:xfrm>
          <a:prstGeom prst="rect">
            <a:avLst/>
          </a:prstGeom>
          <a:noFill/>
        </p:spPr>
        <p:txBody>
          <a:bodyPr wrap="none" rtlCol="0">
            <a:spAutoFit/>
          </a:bodyPr>
          <a:lstStyle/>
          <a:p>
            <a:r>
              <a:rPr lang="vi-VN" sz="3200" dirty="0">
                <a:solidFill>
                  <a:schemeClr val="bg1"/>
                </a:solidFill>
              </a:rPr>
              <a:t>2</a:t>
            </a:r>
          </a:p>
        </p:txBody>
      </p:sp>
      <p:sp>
        <p:nvSpPr>
          <p:cNvPr id="22" name="TextBox 21">
            <a:extLst>
              <a:ext uri="{FF2B5EF4-FFF2-40B4-BE49-F238E27FC236}">
                <a16:creationId xmlns:a16="http://schemas.microsoft.com/office/drawing/2014/main" id="{13DA69D2-DAD2-4581-6D6E-E8EB95882FA6}"/>
              </a:ext>
            </a:extLst>
          </p:cNvPr>
          <p:cNvSpPr txBox="1"/>
          <p:nvPr/>
        </p:nvSpPr>
        <p:spPr>
          <a:xfrm>
            <a:off x="7383828" y="7529694"/>
            <a:ext cx="412292" cy="584775"/>
          </a:xfrm>
          <a:prstGeom prst="rect">
            <a:avLst/>
          </a:prstGeom>
          <a:noFill/>
        </p:spPr>
        <p:txBody>
          <a:bodyPr wrap="none" rtlCol="0">
            <a:spAutoFit/>
          </a:bodyPr>
          <a:lstStyle/>
          <a:p>
            <a:r>
              <a:rPr lang="vi-VN" sz="3200" dirty="0">
                <a:solidFill>
                  <a:schemeClr val="bg1"/>
                </a:solidFill>
              </a:rPr>
              <a:t>3</a:t>
            </a:r>
          </a:p>
        </p:txBody>
      </p:sp>
      <p:sp>
        <p:nvSpPr>
          <p:cNvPr id="23" name="TextBox 22">
            <a:extLst>
              <a:ext uri="{FF2B5EF4-FFF2-40B4-BE49-F238E27FC236}">
                <a16:creationId xmlns:a16="http://schemas.microsoft.com/office/drawing/2014/main" id="{F810AC2E-F47B-EB45-78B4-C3A857A7EB28}"/>
              </a:ext>
            </a:extLst>
          </p:cNvPr>
          <p:cNvSpPr txBox="1"/>
          <p:nvPr/>
        </p:nvSpPr>
        <p:spPr>
          <a:xfrm>
            <a:off x="9679416" y="7639186"/>
            <a:ext cx="312906" cy="584775"/>
          </a:xfrm>
          <a:prstGeom prst="rect">
            <a:avLst/>
          </a:prstGeom>
          <a:noFill/>
        </p:spPr>
        <p:txBody>
          <a:bodyPr wrap="square" rtlCol="0">
            <a:spAutoFit/>
          </a:bodyPr>
          <a:lstStyle/>
          <a:p>
            <a:r>
              <a:rPr lang="vi-VN" sz="3200" dirty="0">
                <a:solidFill>
                  <a:schemeClr val="bg1"/>
                </a:solidFill>
              </a:rPr>
              <a:t>4</a:t>
            </a:r>
          </a:p>
        </p:txBody>
      </p:sp>
      <p:sp>
        <p:nvSpPr>
          <p:cNvPr id="24" name="TextBox 23">
            <a:extLst>
              <a:ext uri="{FF2B5EF4-FFF2-40B4-BE49-F238E27FC236}">
                <a16:creationId xmlns:a16="http://schemas.microsoft.com/office/drawing/2014/main" id="{41FAB202-86B3-3B53-862E-E437B157EB8C}"/>
              </a:ext>
            </a:extLst>
          </p:cNvPr>
          <p:cNvSpPr txBox="1"/>
          <p:nvPr/>
        </p:nvSpPr>
        <p:spPr>
          <a:xfrm>
            <a:off x="924192" y="3754969"/>
            <a:ext cx="1662254" cy="1477328"/>
          </a:xfrm>
          <a:prstGeom prst="rect">
            <a:avLst/>
          </a:prstGeom>
          <a:noFill/>
        </p:spPr>
        <p:txBody>
          <a:bodyPr wrap="square" rtlCol="0">
            <a:spAutoFit/>
          </a:bodyPr>
          <a:lstStyle/>
          <a:p>
            <a:pPr algn="ctr"/>
            <a:r>
              <a:rPr lang="vi-VN" sz="3000" b="1" dirty="0">
                <a:solidFill>
                  <a:schemeClr val="bg1"/>
                </a:solidFill>
              </a:rPr>
              <a:t>Khái niệm về tia X</a:t>
            </a:r>
          </a:p>
        </p:txBody>
      </p:sp>
      <p:sp>
        <p:nvSpPr>
          <p:cNvPr id="25" name="TextBox 24">
            <a:extLst>
              <a:ext uri="{FF2B5EF4-FFF2-40B4-BE49-F238E27FC236}">
                <a16:creationId xmlns:a16="http://schemas.microsoft.com/office/drawing/2014/main" id="{5CD7E5BB-0755-485D-0AF9-03713EEC924F}"/>
              </a:ext>
            </a:extLst>
          </p:cNvPr>
          <p:cNvSpPr txBox="1"/>
          <p:nvPr/>
        </p:nvSpPr>
        <p:spPr>
          <a:xfrm>
            <a:off x="3778110" y="4024181"/>
            <a:ext cx="1827041" cy="1015663"/>
          </a:xfrm>
          <a:prstGeom prst="rect">
            <a:avLst/>
          </a:prstGeom>
          <a:noFill/>
        </p:spPr>
        <p:txBody>
          <a:bodyPr wrap="square" rtlCol="0">
            <a:spAutoFit/>
          </a:bodyPr>
          <a:lstStyle/>
          <a:p>
            <a:pPr algn="ctr"/>
            <a:r>
              <a:rPr lang="vi-VN" sz="3000" b="1" dirty="0">
                <a:solidFill>
                  <a:schemeClr val="bg1"/>
                </a:solidFill>
              </a:rPr>
              <a:t>Cách tạo ra tia X</a:t>
            </a:r>
          </a:p>
        </p:txBody>
      </p:sp>
      <p:sp>
        <p:nvSpPr>
          <p:cNvPr id="26" name="TextBox 25">
            <a:extLst>
              <a:ext uri="{FF2B5EF4-FFF2-40B4-BE49-F238E27FC236}">
                <a16:creationId xmlns:a16="http://schemas.microsoft.com/office/drawing/2014/main" id="{1A226279-FFE3-56D6-F294-BE5B99D82825}"/>
              </a:ext>
            </a:extLst>
          </p:cNvPr>
          <p:cNvSpPr txBox="1"/>
          <p:nvPr/>
        </p:nvSpPr>
        <p:spPr>
          <a:xfrm>
            <a:off x="6482472" y="8582850"/>
            <a:ext cx="2047586" cy="2862322"/>
          </a:xfrm>
          <a:prstGeom prst="rect">
            <a:avLst/>
          </a:prstGeom>
          <a:noFill/>
        </p:spPr>
        <p:txBody>
          <a:bodyPr wrap="square" rtlCol="0">
            <a:spAutoFit/>
          </a:bodyPr>
          <a:lstStyle/>
          <a:p>
            <a:pPr algn="ctr"/>
            <a:r>
              <a:rPr lang="vi-VN" sz="3000" b="1" dirty="0">
                <a:solidFill>
                  <a:schemeClr val="bg1"/>
                </a:solidFill>
              </a:rPr>
              <a:t>Điều khiển cường độ và độ cứng của tia X</a:t>
            </a:r>
          </a:p>
        </p:txBody>
      </p:sp>
      <p:sp>
        <p:nvSpPr>
          <p:cNvPr id="27" name="TextBox 26">
            <a:extLst>
              <a:ext uri="{FF2B5EF4-FFF2-40B4-BE49-F238E27FC236}">
                <a16:creationId xmlns:a16="http://schemas.microsoft.com/office/drawing/2014/main" id="{4C35DF0E-679C-551A-557F-78BB9F5596E1}"/>
              </a:ext>
            </a:extLst>
          </p:cNvPr>
          <p:cNvSpPr txBox="1"/>
          <p:nvPr/>
        </p:nvSpPr>
        <p:spPr>
          <a:xfrm>
            <a:off x="9063037" y="9515686"/>
            <a:ext cx="1664273" cy="1477328"/>
          </a:xfrm>
          <a:prstGeom prst="rect">
            <a:avLst/>
          </a:prstGeom>
          <a:noFill/>
        </p:spPr>
        <p:txBody>
          <a:bodyPr wrap="square" rtlCol="0">
            <a:spAutoFit/>
          </a:bodyPr>
          <a:lstStyle/>
          <a:p>
            <a:pPr algn="ctr"/>
            <a:r>
              <a:rPr lang="vi-VN" sz="3000" b="1" dirty="0">
                <a:solidFill>
                  <a:schemeClr val="bg1"/>
                </a:solidFill>
              </a:rPr>
              <a:t>Sự suy giảm tia X</a:t>
            </a:r>
          </a:p>
        </p:txBody>
      </p:sp>
    </p:spTree>
    <p:extLst>
      <p:ext uri="{BB962C8B-B14F-4D97-AF65-F5344CB8AC3E}">
        <p14:creationId xmlns:p14="http://schemas.microsoft.com/office/powerpoint/2010/main" val="126929099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60935-92FE-C7C7-5CED-3C09336C65B5}"/>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1492393C-E881-5145-0886-BA6EA26BBC1D}"/>
              </a:ext>
            </a:extLst>
          </p:cNvPr>
          <p:cNvSpPr/>
          <p:nvPr/>
        </p:nvSpPr>
        <p:spPr>
          <a:xfrm>
            <a:off x="419099" y="250872"/>
            <a:ext cx="11557000" cy="908661"/>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Oval 2">
            <a:extLst>
              <a:ext uri="{FF2B5EF4-FFF2-40B4-BE49-F238E27FC236}">
                <a16:creationId xmlns:a16="http://schemas.microsoft.com/office/drawing/2014/main" id="{FA7C5371-AF9C-8C64-683E-8ACB8C793BB7}"/>
              </a:ext>
            </a:extLst>
          </p:cNvPr>
          <p:cNvSpPr/>
          <p:nvPr/>
        </p:nvSpPr>
        <p:spPr>
          <a:xfrm>
            <a:off x="91786" y="108653"/>
            <a:ext cx="654627" cy="698149"/>
          </a:xfrm>
          <a:prstGeom prst="ellipse">
            <a:avLst/>
          </a:prstGeom>
          <a:solidFill>
            <a:srgbClr val="B9D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ight Arrow 5">
            <a:extLst>
              <a:ext uri="{FF2B5EF4-FFF2-40B4-BE49-F238E27FC236}">
                <a16:creationId xmlns:a16="http://schemas.microsoft.com/office/drawing/2014/main" id="{59E02275-9C7A-DD40-096B-414332C1792D}"/>
              </a:ext>
            </a:extLst>
          </p:cNvPr>
          <p:cNvSpPr/>
          <p:nvPr/>
        </p:nvSpPr>
        <p:spPr>
          <a:xfrm>
            <a:off x="596899" y="2282031"/>
            <a:ext cx="11201400" cy="63500"/>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ounded Rectangle 7">
            <a:extLst>
              <a:ext uri="{FF2B5EF4-FFF2-40B4-BE49-F238E27FC236}">
                <a16:creationId xmlns:a16="http://schemas.microsoft.com/office/drawing/2014/main" id="{8C6B18AE-C8BC-EBE0-7165-732C5CE107F7}"/>
              </a:ext>
            </a:extLst>
          </p:cNvPr>
          <p:cNvSpPr/>
          <p:nvPr/>
        </p:nvSpPr>
        <p:spPr>
          <a:xfrm>
            <a:off x="3667839" y="2951162"/>
            <a:ext cx="2047587" cy="3381328"/>
          </a:xfrm>
          <a:prstGeom prst="roundRect">
            <a:avLst>
              <a:gd name="adj" fmla="val 22869"/>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ounded Rectangle 10">
            <a:extLst>
              <a:ext uri="{FF2B5EF4-FFF2-40B4-BE49-F238E27FC236}">
                <a16:creationId xmlns:a16="http://schemas.microsoft.com/office/drawing/2014/main" id="{AB32C05E-440D-A033-978D-9F00C0FA4F0B}"/>
              </a:ext>
            </a:extLst>
          </p:cNvPr>
          <p:cNvSpPr/>
          <p:nvPr/>
        </p:nvSpPr>
        <p:spPr>
          <a:xfrm>
            <a:off x="746413" y="2951162"/>
            <a:ext cx="2047587" cy="3381328"/>
          </a:xfrm>
          <a:prstGeom prst="roundRect">
            <a:avLst>
              <a:gd name="adj" fmla="val 22869"/>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ounded Rectangle 11">
            <a:extLst>
              <a:ext uri="{FF2B5EF4-FFF2-40B4-BE49-F238E27FC236}">
                <a16:creationId xmlns:a16="http://schemas.microsoft.com/office/drawing/2014/main" id="{8F280A65-CA8B-4ED8-E5CC-B631A95EDBA7}"/>
              </a:ext>
            </a:extLst>
          </p:cNvPr>
          <p:cNvSpPr/>
          <p:nvPr/>
        </p:nvSpPr>
        <p:spPr>
          <a:xfrm>
            <a:off x="6589265" y="2951162"/>
            <a:ext cx="2047587" cy="3381328"/>
          </a:xfrm>
          <a:prstGeom prst="roundRect">
            <a:avLst>
              <a:gd name="adj" fmla="val 22869"/>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ounded Rectangle 12">
            <a:extLst>
              <a:ext uri="{FF2B5EF4-FFF2-40B4-BE49-F238E27FC236}">
                <a16:creationId xmlns:a16="http://schemas.microsoft.com/office/drawing/2014/main" id="{AC4F4DF1-C78F-B72E-3D2F-258552513FE6}"/>
              </a:ext>
            </a:extLst>
          </p:cNvPr>
          <p:cNvSpPr/>
          <p:nvPr/>
        </p:nvSpPr>
        <p:spPr>
          <a:xfrm>
            <a:off x="8871382" y="8563686"/>
            <a:ext cx="2047587" cy="3381328"/>
          </a:xfrm>
          <a:prstGeom prst="roundRect">
            <a:avLst>
              <a:gd name="adj" fmla="val 22869"/>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Oval 13">
            <a:extLst>
              <a:ext uri="{FF2B5EF4-FFF2-40B4-BE49-F238E27FC236}">
                <a16:creationId xmlns:a16="http://schemas.microsoft.com/office/drawing/2014/main" id="{8B5D2C4F-40AE-EAA5-05E6-0DEA2FF35864}"/>
              </a:ext>
            </a:extLst>
          </p:cNvPr>
          <p:cNvSpPr/>
          <p:nvPr/>
        </p:nvSpPr>
        <p:spPr>
          <a:xfrm>
            <a:off x="1470738" y="2079625"/>
            <a:ext cx="598935" cy="531812"/>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Oval 14">
            <a:extLst>
              <a:ext uri="{FF2B5EF4-FFF2-40B4-BE49-F238E27FC236}">
                <a16:creationId xmlns:a16="http://schemas.microsoft.com/office/drawing/2014/main" id="{482736F0-A176-DE15-DF73-6474C20B50FD}"/>
              </a:ext>
            </a:extLst>
          </p:cNvPr>
          <p:cNvSpPr/>
          <p:nvPr/>
        </p:nvSpPr>
        <p:spPr>
          <a:xfrm>
            <a:off x="4392164" y="2079625"/>
            <a:ext cx="598935" cy="531812"/>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Oval 15">
            <a:extLst>
              <a:ext uri="{FF2B5EF4-FFF2-40B4-BE49-F238E27FC236}">
                <a16:creationId xmlns:a16="http://schemas.microsoft.com/office/drawing/2014/main" id="{648882C3-F065-6301-6DD3-91E6BDE70407}"/>
              </a:ext>
            </a:extLst>
          </p:cNvPr>
          <p:cNvSpPr/>
          <p:nvPr/>
        </p:nvSpPr>
        <p:spPr>
          <a:xfrm>
            <a:off x="7397300" y="2079625"/>
            <a:ext cx="598935" cy="531812"/>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Oval 16">
            <a:extLst>
              <a:ext uri="{FF2B5EF4-FFF2-40B4-BE49-F238E27FC236}">
                <a16:creationId xmlns:a16="http://schemas.microsoft.com/office/drawing/2014/main" id="{E9484162-517F-A2BD-EAB4-25E605D65B66}"/>
              </a:ext>
            </a:extLst>
          </p:cNvPr>
          <p:cNvSpPr/>
          <p:nvPr/>
        </p:nvSpPr>
        <p:spPr>
          <a:xfrm>
            <a:off x="9595707" y="7660399"/>
            <a:ext cx="598935" cy="531812"/>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TextBox 17">
            <a:extLst>
              <a:ext uri="{FF2B5EF4-FFF2-40B4-BE49-F238E27FC236}">
                <a16:creationId xmlns:a16="http://schemas.microsoft.com/office/drawing/2014/main" id="{6BBC9707-A241-F13D-5609-2A88020FAC4F}"/>
              </a:ext>
            </a:extLst>
          </p:cNvPr>
          <p:cNvSpPr txBox="1"/>
          <p:nvPr/>
        </p:nvSpPr>
        <p:spPr>
          <a:xfrm>
            <a:off x="924192" y="351259"/>
            <a:ext cx="1475276" cy="707886"/>
          </a:xfrm>
          <a:prstGeom prst="rect">
            <a:avLst/>
          </a:prstGeom>
          <a:noFill/>
        </p:spPr>
        <p:txBody>
          <a:bodyPr wrap="none" rtlCol="0">
            <a:spAutoFit/>
          </a:bodyPr>
          <a:lstStyle/>
          <a:p>
            <a:r>
              <a:rPr lang="vi-VN" sz="4000" b="1" dirty="0">
                <a:solidFill>
                  <a:schemeClr val="bg1"/>
                </a:solidFill>
              </a:rPr>
              <a:t>TIA X</a:t>
            </a:r>
          </a:p>
        </p:txBody>
      </p:sp>
      <p:sp>
        <p:nvSpPr>
          <p:cNvPr id="19" name="TextBox 18">
            <a:extLst>
              <a:ext uri="{FF2B5EF4-FFF2-40B4-BE49-F238E27FC236}">
                <a16:creationId xmlns:a16="http://schemas.microsoft.com/office/drawing/2014/main" id="{EC8CE523-8927-7DA9-D7D2-114A8AFFF615}"/>
              </a:ext>
            </a:extLst>
          </p:cNvPr>
          <p:cNvSpPr txBox="1"/>
          <p:nvPr/>
        </p:nvSpPr>
        <p:spPr>
          <a:xfrm>
            <a:off x="269565" y="98916"/>
            <a:ext cx="327334" cy="707886"/>
          </a:xfrm>
          <a:prstGeom prst="rect">
            <a:avLst/>
          </a:prstGeom>
          <a:noFill/>
        </p:spPr>
        <p:txBody>
          <a:bodyPr wrap="none" rtlCol="0">
            <a:spAutoFit/>
          </a:bodyPr>
          <a:lstStyle/>
          <a:p>
            <a:r>
              <a:rPr lang="vi-VN" sz="4000" b="1" dirty="0">
                <a:solidFill>
                  <a:schemeClr val="accent1">
                    <a:lumMod val="50000"/>
                  </a:schemeClr>
                </a:solidFill>
              </a:rPr>
              <a:t>I</a:t>
            </a:r>
          </a:p>
        </p:txBody>
      </p:sp>
      <p:sp>
        <p:nvSpPr>
          <p:cNvPr id="20" name="TextBox 19">
            <a:extLst>
              <a:ext uri="{FF2B5EF4-FFF2-40B4-BE49-F238E27FC236}">
                <a16:creationId xmlns:a16="http://schemas.microsoft.com/office/drawing/2014/main" id="{1236377D-94AC-0CFA-D8EB-F94757FFFC1B}"/>
              </a:ext>
            </a:extLst>
          </p:cNvPr>
          <p:cNvSpPr txBox="1"/>
          <p:nvPr/>
        </p:nvSpPr>
        <p:spPr>
          <a:xfrm>
            <a:off x="1550621" y="2047696"/>
            <a:ext cx="412292" cy="584775"/>
          </a:xfrm>
          <a:prstGeom prst="rect">
            <a:avLst/>
          </a:prstGeom>
          <a:noFill/>
        </p:spPr>
        <p:txBody>
          <a:bodyPr wrap="none" rtlCol="0">
            <a:spAutoFit/>
          </a:bodyPr>
          <a:lstStyle/>
          <a:p>
            <a:r>
              <a:rPr lang="vi-VN" sz="3200" dirty="0">
                <a:solidFill>
                  <a:schemeClr val="bg1"/>
                </a:solidFill>
              </a:rPr>
              <a:t>1</a:t>
            </a:r>
          </a:p>
        </p:txBody>
      </p:sp>
      <p:sp>
        <p:nvSpPr>
          <p:cNvPr id="21" name="TextBox 20">
            <a:extLst>
              <a:ext uri="{FF2B5EF4-FFF2-40B4-BE49-F238E27FC236}">
                <a16:creationId xmlns:a16="http://schemas.microsoft.com/office/drawing/2014/main" id="{FD223A64-622D-37A6-858B-E117359F445A}"/>
              </a:ext>
            </a:extLst>
          </p:cNvPr>
          <p:cNvSpPr txBox="1"/>
          <p:nvPr/>
        </p:nvSpPr>
        <p:spPr>
          <a:xfrm>
            <a:off x="4485485" y="2026662"/>
            <a:ext cx="412292" cy="584775"/>
          </a:xfrm>
          <a:prstGeom prst="rect">
            <a:avLst/>
          </a:prstGeom>
          <a:noFill/>
        </p:spPr>
        <p:txBody>
          <a:bodyPr wrap="none" rtlCol="0">
            <a:spAutoFit/>
          </a:bodyPr>
          <a:lstStyle/>
          <a:p>
            <a:r>
              <a:rPr lang="vi-VN" sz="3200" dirty="0">
                <a:solidFill>
                  <a:schemeClr val="bg1"/>
                </a:solidFill>
              </a:rPr>
              <a:t>2</a:t>
            </a:r>
          </a:p>
        </p:txBody>
      </p:sp>
      <p:sp>
        <p:nvSpPr>
          <p:cNvPr id="22" name="TextBox 21">
            <a:extLst>
              <a:ext uri="{FF2B5EF4-FFF2-40B4-BE49-F238E27FC236}">
                <a16:creationId xmlns:a16="http://schemas.microsoft.com/office/drawing/2014/main" id="{6F4FE0DE-7117-9D5F-0D74-7047CFB8ADFF}"/>
              </a:ext>
            </a:extLst>
          </p:cNvPr>
          <p:cNvSpPr txBox="1"/>
          <p:nvPr/>
        </p:nvSpPr>
        <p:spPr>
          <a:xfrm>
            <a:off x="7490621" y="2047696"/>
            <a:ext cx="412292" cy="584775"/>
          </a:xfrm>
          <a:prstGeom prst="rect">
            <a:avLst/>
          </a:prstGeom>
          <a:noFill/>
        </p:spPr>
        <p:txBody>
          <a:bodyPr wrap="none" rtlCol="0">
            <a:spAutoFit/>
          </a:bodyPr>
          <a:lstStyle/>
          <a:p>
            <a:r>
              <a:rPr lang="vi-VN" sz="3200" dirty="0">
                <a:solidFill>
                  <a:schemeClr val="bg1"/>
                </a:solidFill>
              </a:rPr>
              <a:t>3</a:t>
            </a:r>
          </a:p>
        </p:txBody>
      </p:sp>
      <p:sp>
        <p:nvSpPr>
          <p:cNvPr id="23" name="TextBox 22">
            <a:extLst>
              <a:ext uri="{FF2B5EF4-FFF2-40B4-BE49-F238E27FC236}">
                <a16:creationId xmlns:a16="http://schemas.microsoft.com/office/drawing/2014/main" id="{4E2BE2C6-729B-4069-0F5B-5E2D1B5CB5F0}"/>
              </a:ext>
            </a:extLst>
          </p:cNvPr>
          <p:cNvSpPr txBox="1"/>
          <p:nvPr/>
        </p:nvSpPr>
        <p:spPr>
          <a:xfrm>
            <a:off x="9679416" y="7639186"/>
            <a:ext cx="312906" cy="584775"/>
          </a:xfrm>
          <a:prstGeom prst="rect">
            <a:avLst/>
          </a:prstGeom>
          <a:noFill/>
        </p:spPr>
        <p:txBody>
          <a:bodyPr wrap="square" rtlCol="0">
            <a:spAutoFit/>
          </a:bodyPr>
          <a:lstStyle/>
          <a:p>
            <a:r>
              <a:rPr lang="vi-VN" sz="3200" dirty="0">
                <a:solidFill>
                  <a:schemeClr val="bg1"/>
                </a:solidFill>
              </a:rPr>
              <a:t>4</a:t>
            </a:r>
          </a:p>
        </p:txBody>
      </p:sp>
      <p:sp>
        <p:nvSpPr>
          <p:cNvPr id="24" name="TextBox 23">
            <a:extLst>
              <a:ext uri="{FF2B5EF4-FFF2-40B4-BE49-F238E27FC236}">
                <a16:creationId xmlns:a16="http://schemas.microsoft.com/office/drawing/2014/main" id="{374DDA87-F59E-1277-DE9A-A472A335A1EB}"/>
              </a:ext>
            </a:extLst>
          </p:cNvPr>
          <p:cNvSpPr txBox="1"/>
          <p:nvPr/>
        </p:nvSpPr>
        <p:spPr>
          <a:xfrm>
            <a:off x="924192" y="3754969"/>
            <a:ext cx="1662254" cy="1477328"/>
          </a:xfrm>
          <a:prstGeom prst="rect">
            <a:avLst/>
          </a:prstGeom>
          <a:noFill/>
        </p:spPr>
        <p:txBody>
          <a:bodyPr wrap="square" rtlCol="0">
            <a:spAutoFit/>
          </a:bodyPr>
          <a:lstStyle/>
          <a:p>
            <a:pPr algn="ctr"/>
            <a:r>
              <a:rPr lang="vi-VN" sz="3000" b="1" dirty="0">
                <a:solidFill>
                  <a:schemeClr val="bg1"/>
                </a:solidFill>
              </a:rPr>
              <a:t>Khái niệm về tia X</a:t>
            </a:r>
          </a:p>
        </p:txBody>
      </p:sp>
      <p:sp>
        <p:nvSpPr>
          <p:cNvPr id="25" name="TextBox 24">
            <a:extLst>
              <a:ext uri="{FF2B5EF4-FFF2-40B4-BE49-F238E27FC236}">
                <a16:creationId xmlns:a16="http://schemas.microsoft.com/office/drawing/2014/main" id="{9C1833F4-F926-0B2C-BB2F-85CA3F6830FB}"/>
              </a:ext>
            </a:extLst>
          </p:cNvPr>
          <p:cNvSpPr txBox="1"/>
          <p:nvPr/>
        </p:nvSpPr>
        <p:spPr>
          <a:xfrm>
            <a:off x="3778110" y="4024181"/>
            <a:ext cx="1827041" cy="1015663"/>
          </a:xfrm>
          <a:prstGeom prst="rect">
            <a:avLst/>
          </a:prstGeom>
          <a:noFill/>
        </p:spPr>
        <p:txBody>
          <a:bodyPr wrap="square" rtlCol="0">
            <a:spAutoFit/>
          </a:bodyPr>
          <a:lstStyle/>
          <a:p>
            <a:pPr algn="ctr"/>
            <a:r>
              <a:rPr lang="vi-VN" sz="3000" b="1" dirty="0">
                <a:solidFill>
                  <a:schemeClr val="bg1"/>
                </a:solidFill>
              </a:rPr>
              <a:t>Cách tạo ra tia X</a:t>
            </a:r>
          </a:p>
        </p:txBody>
      </p:sp>
      <p:sp>
        <p:nvSpPr>
          <p:cNvPr id="26" name="TextBox 25">
            <a:extLst>
              <a:ext uri="{FF2B5EF4-FFF2-40B4-BE49-F238E27FC236}">
                <a16:creationId xmlns:a16="http://schemas.microsoft.com/office/drawing/2014/main" id="{51FA8C2D-2F5B-2028-318D-4A281E566D2E}"/>
              </a:ext>
            </a:extLst>
          </p:cNvPr>
          <p:cNvSpPr txBox="1"/>
          <p:nvPr/>
        </p:nvSpPr>
        <p:spPr>
          <a:xfrm>
            <a:off x="6589265" y="3100852"/>
            <a:ext cx="2047586" cy="2862322"/>
          </a:xfrm>
          <a:prstGeom prst="rect">
            <a:avLst/>
          </a:prstGeom>
          <a:noFill/>
        </p:spPr>
        <p:txBody>
          <a:bodyPr wrap="square" rtlCol="0">
            <a:spAutoFit/>
          </a:bodyPr>
          <a:lstStyle/>
          <a:p>
            <a:pPr algn="ctr"/>
            <a:r>
              <a:rPr lang="vi-VN" sz="3000" b="1" dirty="0">
                <a:solidFill>
                  <a:schemeClr val="bg1"/>
                </a:solidFill>
              </a:rPr>
              <a:t>Điều khiển cường độ và độ cứng của tia X</a:t>
            </a:r>
          </a:p>
        </p:txBody>
      </p:sp>
      <p:sp>
        <p:nvSpPr>
          <p:cNvPr id="27" name="TextBox 26">
            <a:extLst>
              <a:ext uri="{FF2B5EF4-FFF2-40B4-BE49-F238E27FC236}">
                <a16:creationId xmlns:a16="http://schemas.microsoft.com/office/drawing/2014/main" id="{6BFDA433-5E3A-88DD-B399-2EA0A9A63897}"/>
              </a:ext>
            </a:extLst>
          </p:cNvPr>
          <p:cNvSpPr txBox="1"/>
          <p:nvPr/>
        </p:nvSpPr>
        <p:spPr>
          <a:xfrm>
            <a:off x="9063037" y="9515686"/>
            <a:ext cx="1664273" cy="1477328"/>
          </a:xfrm>
          <a:prstGeom prst="rect">
            <a:avLst/>
          </a:prstGeom>
          <a:noFill/>
        </p:spPr>
        <p:txBody>
          <a:bodyPr wrap="square" rtlCol="0">
            <a:spAutoFit/>
          </a:bodyPr>
          <a:lstStyle/>
          <a:p>
            <a:pPr algn="ctr"/>
            <a:r>
              <a:rPr lang="vi-VN" sz="3000" b="1" dirty="0">
                <a:solidFill>
                  <a:schemeClr val="bg1"/>
                </a:solidFill>
              </a:rPr>
              <a:t>Sự suy giảm tia X</a:t>
            </a:r>
          </a:p>
        </p:txBody>
      </p:sp>
    </p:spTree>
    <p:extLst>
      <p:ext uri="{BB962C8B-B14F-4D97-AF65-F5344CB8AC3E}">
        <p14:creationId xmlns:p14="http://schemas.microsoft.com/office/powerpoint/2010/main" val="53138715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8170E-970D-06B2-5EE9-278B47559084}"/>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B9A9FC72-C8F7-CAC7-4640-2F8FAA858BF6}"/>
              </a:ext>
            </a:extLst>
          </p:cNvPr>
          <p:cNvSpPr/>
          <p:nvPr/>
        </p:nvSpPr>
        <p:spPr>
          <a:xfrm>
            <a:off x="419099" y="250872"/>
            <a:ext cx="11557000" cy="908661"/>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Oval 2">
            <a:extLst>
              <a:ext uri="{FF2B5EF4-FFF2-40B4-BE49-F238E27FC236}">
                <a16:creationId xmlns:a16="http://schemas.microsoft.com/office/drawing/2014/main" id="{EF6D5B03-05D4-EAAF-8AE0-8D9566FC0BE4}"/>
              </a:ext>
            </a:extLst>
          </p:cNvPr>
          <p:cNvSpPr/>
          <p:nvPr/>
        </p:nvSpPr>
        <p:spPr>
          <a:xfrm>
            <a:off x="91786" y="108653"/>
            <a:ext cx="654627" cy="698149"/>
          </a:xfrm>
          <a:prstGeom prst="ellipse">
            <a:avLst/>
          </a:prstGeom>
          <a:solidFill>
            <a:srgbClr val="B9D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ight Arrow 5">
            <a:extLst>
              <a:ext uri="{FF2B5EF4-FFF2-40B4-BE49-F238E27FC236}">
                <a16:creationId xmlns:a16="http://schemas.microsoft.com/office/drawing/2014/main" id="{BB7E31C2-2F8A-EB85-47C1-1FAC101E77B5}"/>
              </a:ext>
            </a:extLst>
          </p:cNvPr>
          <p:cNvSpPr/>
          <p:nvPr/>
        </p:nvSpPr>
        <p:spPr>
          <a:xfrm>
            <a:off x="596899" y="2282031"/>
            <a:ext cx="11201400" cy="63500"/>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ounded Rectangle 7">
            <a:extLst>
              <a:ext uri="{FF2B5EF4-FFF2-40B4-BE49-F238E27FC236}">
                <a16:creationId xmlns:a16="http://schemas.microsoft.com/office/drawing/2014/main" id="{D0506B79-EDAB-4942-69D7-5B05A582514E}"/>
              </a:ext>
            </a:extLst>
          </p:cNvPr>
          <p:cNvSpPr/>
          <p:nvPr/>
        </p:nvSpPr>
        <p:spPr>
          <a:xfrm>
            <a:off x="3667839" y="2951162"/>
            <a:ext cx="2047587" cy="3381328"/>
          </a:xfrm>
          <a:prstGeom prst="roundRect">
            <a:avLst>
              <a:gd name="adj" fmla="val 22869"/>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ounded Rectangle 10">
            <a:extLst>
              <a:ext uri="{FF2B5EF4-FFF2-40B4-BE49-F238E27FC236}">
                <a16:creationId xmlns:a16="http://schemas.microsoft.com/office/drawing/2014/main" id="{6396FCA3-F42A-1687-EA57-B00528EBC445}"/>
              </a:ext>
            </a:extLst>
          </p:cNvPr>
          <p:cNvSpPr/>
          <p:nvPr/>
        </p:nvSpPr>
        <p:spPr>
          <a:xfrm>
            <a:off x="746413" y="2951162"/>
            <a:ext cx="2047587" cy="3381328"/>
          </a:xfrm>
          <a:prstGeom prst="roundRect">
            <a:avLst>
              <a:gd name="adj" fmla="val 22869"/>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ounded Rectangle 11">
            <a:extLst>
              <a:ext uri="{FF2B5EF4-FFF2-40B4-BE49-F238E27FC236}">
                <a16:creationId xmlns:a16="http://schemas.microsoft.com/office/drawing/2014/main" id="{52C968E3-861B-DF0E-E9C1-66DBB19E3F1B}"/>
              </a:ext>
            </a:extLst>
          </p:cNvPr>
          <p:cNvSpPr/>
          <p:nvPr/>
        </p:nvSpPr>
        <p:spPr>
          <a:xfrm>
            <a:off x="6589265" y="2951162"/>
            <a:ext cx="2047587" cy="3381328"/>
          </a:xfrm>
          <a:prstGeom prst="roundRect">
            <a:avLst>
              <a:gd name="adj" fmla="val 22869"/>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ounded Rectangle 12">
            <a:extLst>
              <a:ext uri="{FF2B5EF4-FFF2-40B4-BE49-F238E27FC236}">
                <a16:creationId xmlns:a16="http://schemas.microsoft.com/office/drawing/2014/main" id="{068CB956-F998-6B3D-BA09-A91E697A3D78}"/>
              </a:ext>
            </a:extLst>
          </p:cNvPr>
          <p:cNvSpPr/>
          <p:nvPr/>
        </p:nvSpPr>
        <p:spPr>
          <a:xfrm>
            <a:off x="9510690" y="2951162"/>
            <a:ext cx="2047587" cy="3381328"/>
          </a:xfrm>
          <a:prstGeom prst="roundRect">
            <a:avLst>
              <a:gd name="adj" fmla="val 22869"/>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Oval 13">
            <a:extLst>
              <a:ext uri="{FF2B5EF4-FFF2-40B4-BE49-F238E27FC236}">
                <a16:creationId xmlns:a16="http://schemas.microsoft.com/office/drawing/2014/main" id="{0B4FA155-7672-D1E2-224E-17D7078DF6EF}"/>
              </a:ext>
            </a:extLst>
          </p:cNvPr>
          <p:cNvSpPr/>
          <p:nvPr/>
        </p:nvSpPr>
        <p:spPr>
          <a:xfrm>
            <a:off x="1470738" y="2079625"/>
            <a:ext cx="598935" cy="531812"/>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Oval 14">
            <a:extLst>
              <a:ext uri="{FF2B5EF4-FFF2-40B4-BE49-F238E27FC236}">
                <a16:creationId xmlns:a16="http://schemas.microsoft.com/office/drawing/2014/main" id="{A825D424-17D2-0DC6-877D-06E4E1DA1781}"/>
              </a:ext>
            </a:extLst>
          </p:cNvPr>
          <p:cNvSpPr/>
          <p:nvPr/>
        </p:nvSpPr>
        <p:spPr>
          <a:xfrm>
            <a:off x="4392164" y="2079625"/>
            <a:ext cx="598935" cy="531812"/>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Oval 15">
            <a:extLst>
              <a:ext uri="{FF2B5EF4-FFF2-40B4-BE49-F238E27FC236}">
                <a16:creationId xmlns:a16="http://schemas.microsoft.com/office/drawing/2014/main" id="{E27769C7-E6DA-4BC3-313F-B2F318CEB836}"/>
              </a:ext>
            </a:extLst>
          </p:cNvPr>
          <p:cNvSpPr/>
          <p:nvPr/>
        </p:nvSpPr>
        <p:spPr>
          <a:xfrm>
            <a:off x="7397300" y="2079625"/>
            <a:ext cx="598935" cy="531812"/>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Oval 16">
            <a:extLst>
              <a:ext uri="{FF2B5EF4-FFF2-40B4-BE49-F238E27FC236}">
                <a16:creationId xmlns:a16="http://schemas.microsoft.com/office/drawing/2014/main" id="{D9D30587-8A11-5F79-43B5-68B24EC597A6}"/>
              </a:ext>
            </a:extLst>
          </p:cNvPr>
          <p:cNvSpPr/>
          <p:nvPr/>
        </p:nvSpPr>
        <p:spPr>
          <a:xfrm>
            <a:off x="10235015" y="2047875"/>
            <a:ext cx="598935" cy="531812"/>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TextBox 17">
            <a:extLst>
              <a:ext uri="{FF2B5EF4-FFF2-40B4-BE49-F238E27FC236}">
                <a16:creationId xmlns:a16="http://schemas.microsoft.com/office/drawing/2014/main" id="{39CFEE2B-B2DA-6F17-22FD-DFA83DB0708C}"/>
              </a:ext>
            </a:extLst>
          </p:cNvPr>
          <p:cNvSpPr txBox="1"/>
          <p:nvPr/>
        </p:nvSpPr>
        <p:spPr>
          <a:xfrm>
            <a:off x="924192" y="351259"/>
            <a:ext cx="1475276" cy="707886"/>
          </a:xfrm>
          <a:prstGeom prst="rect">
            <a:avLst/>
          </a:prstGeom>
          <a:noFill/>
        </p:spPr>
        <p:txBody>
          <a:bodyPr wrap="none" rtlCol="0">
            <a:spAutoFit/>
          </a:bodyPr>
          <a:lstStyle/>
          <a:p>
            <a:r>
              <a:rPr lang="vi-VN" sz="4000" b="1" dirty="0">
                <a:solidFill>
                  <a:schemeClr val="bg1"/>
                </a:solidFill>
              </a:rPr>
              <a:t>TIA X</a:t>
            </a:r>
          </a:p>
        </p:txBody>
      </p:sp>
      <p:sp>
        <p:nvSpPr>
          <p:cNvPr id="19" name="TextBox 18">
            <a:extLst>
              <a:ext uri="{FF2B5EF4-FFF2-40B4-BE49-F238E27FC236}">
                <a16:creationId xmlns:a16="http://schemas.microsoft.com/office/drawing/2014/main" id="{86C063F2-10E2-32FC-6709-33C25BCA54B7}"/>
              </a:ext>
            </a:extLst>
          </p:cNvPr>
          <p:cNvSpPr txBox="1"/>
          <p:nvPr/>
        </p:nvSpPr>
        <p:spPr>
          <a:xfrm>
            <a:off x="269565" y="98916"/>
            <a:ext cx="327334" cy="707886"/>
          </a:xfrm>
          <a:prstGeom prst="rect">
            <a:avLst/>
          </a:prstGeom>
          <a:noFill/>
        </p:spPr>
        <p:txBody>
          <a:bodyPr wrap="none" rtlCol="0">
            <a:spAutoFit/>
          </a:bodyPr>
          <a:lstStyle/>
          <a:p>
            <a:r>
              <a:rPr lang="vi-VN" sz="4000" b="1" dirty="0">
                <a:solidFill>
                  <a:schemeClr val="accent1">
                    <a:lumMod val="50000"/>
                  </a:schemeClr>
                </a:solidFill>
              </a:rPr>
              <a:t>I</a:t>
            </a:r>
          </a:p>
        </p:txBody>
      </p:sp>
      <p:sp>
        <p:nvSpPr>
          <p:cNvPr id="20" name="TextBox 19">
            <a:extLst>
              <a:ext uri="{FF2B5EF4-FFF2-40B4-BE49-F238E27FC236}">
                <a16:creationId xmlns:a16="http://schemas.microsoft.com/office/drawing/2014/main" id="{A2D534E4-DFF9-535A-F46A-B2779FDAEFEF}"/>
              </a:ext>
            </a:extLst>
          </p:cNvPr>
          <p:cNvSpPr txBox="1"/>
          <p:nvPr/>
        </p:nvSpPr>
        <p:spPr>
          <a:xfrm>
            <a:off x="1550621" y="2047696"/>
            <a:ext cx="412292" cy="584775"/>
          </a:xfrm>
          <a:prstGeom prst="rect">
            <a:avLst/>
          </a:prstGeom>
          <a:noFill/>
        </p:spPr>
        <p:txBody>
          <a:bodyPr wrap="none" rtlCol="0">
            <a:spAutoFit/>
          </a:bodyPr>
          <a:lstStyle/>
          <a:p>
            <a:r>
              <a:rPr lang="vi-VN" sz="3200" dirty="0">
                <a:solidFill>
                  <a:schemeClr val="bg1"/>
                </a:solidFill>
              </a:rPr>
              <a:t>1</a:t>
            </a:r>
          </a:p>
        </p:txBody>
      </p:sp>
      <p:sp>
        <p:nvSpPr>
          <p:cNvPr id="21" name="TextBox 20">
            <a:extLst>
              <a:ext uri="{FF2B5EF4-FFF2-40B4-BE49-F238E27FC236}">
                <a16:creationId xmlns:a16="http://schemas.microsoft.com/office/drawing/2014/main" id="{805BC0D0-03F7-35CA-504F-7D4E1C00B851}"/>
              </a:ext>
            </a:extLst>
          </p:cNvPr>
          <p:cNvSpPr txBox="1"/>
          <p:nvPr/>
        </p:nvSpPr>
        <p:spPr>
          <a:xfrm>
            <a:off x="4485485" y="2026662"/>
            <a:ext cx="412292" cy="584775"/>
          </a:xfrm>
          <a:prstGeom prst="rect">
            <a:avLst/>
          </a:prstGeom>
          <a:noFill/>
        </p:spPr>
        <p:txBody>
          <a:bodyPr wrap="none" rtlCol="0">
            <a:spAutoFit/>
          </a:bodyPr>
          <a:lstStyle/>
          <a:p>
            <a:r>
              <a:rPr lang="vi-VN" sz="3200" dirty="0">
                <a:solidFill>
                  <a:schemeClr val="bg1"/>
                </a:solidFill>
              </a:rPr>
              <a:t>2</a:t>
            </a:r>
          </a:p>
        </p:txBody>
      </p:sp>
      <p:sp>
        <p:nvSpPr>
          <p:cNvPr id="22" name="TextBox 21">
            <a:extLst>
              <a:ext uri="{FF2B5EF4-FFF2-40B4-BE49-F238E27FC236}">
                <a16:creationId xmlns:a16="http://schemas.microsoft.com/office/drawing/2014/main" id="{D9989652-5967-E1D3-6F3A-215C556E33B5}"/>
              </a:ext>
            </a:extLst>
          </p:cNvPr>
          <p:cNvSpPr txBox="1"/>
          <p:nvPr/>
        </p:nvSpPr>
        <p:spPr>
          <a:xfrm>
            <a:off x="7490621" y="2047696"/>
            <a:ext cx="412292" cy="584775"/>
          </a:xfrm>
          <a:prstGeom prst="rect">
            <a:avLst/>
          </a:prstGeom>
          <a:noFill/>
        </p:spPr>
        <p:txBody>
          <a:bodyPr wrap="none" rtlCol="0">
            <a:spAutoFit/>
          </a:bodyPr>
          <a:lstStyle/>
          <a:p>
            <a:r>
              <a:rPr lang="vi-VN" sz="3200" dirty="0">
                <a:solidFill>
                  <a:schemeClr val="bg1"/>
                </a:solidFill>
              </a:rPr>
              <a:t>3</a:t>
            </a:r>
          </a:p>
        </p:txBody>
      </p:sp>
      <p:sp>
        <p:nvSpPr>
          <p:cNvPr id="23" name="TextBox 22">
            <a:extLst>
              <a:ext uri="{FF2B5EF4-FFF2-40B4-BE49-F238E27FC236}">
                <a16:creationId xmlns:a16="http://schemas.microsoft.com/office/drawing/2014/main" id="{E0AC81A8-59E9-9153-012B-79D9ED12600E}"/>
              </a:ext>
            </a:extLst>
          </p:cNvPr>
          <p:cNvSpPr txBox="1"/>
          <p:nvPr/>
        </p:nvSpPr>
        <p:spPr>
          <a:xfrm>
            <a:off x="10318724" y="2026662"/>
            <a:ext cx="312906" cy="584775"/>
          </a:xfrm>
          <a:prstGeom prst="rect">
            <a:avLst/>
          </a:prstGeom>
          <a:noFill/>
        </p:spPr>
        <p:txBody>
          <a:bodyPr wrap="square" rtlCol="0">
            <a:spAutoFit/>
          </a:bodyPr>
          <a:lstStyle/>
          <a:p>
            <a:r>
              <a:rPr lang="vi-VN" sz="3200" dirty="0">
                <a:solidFill>
                  <a:schemeClr val="bg1"/>
                </a:solidFill>
              </a:rPr>
              <a:t>4</a:t>
            </a:r>
          </a:p>
        </p:txBody>
      </p:sp>
      <p:sp>
        <p:nvSpPr>
          <p:cNvPr id="24" name="TextBox 23">
            <a:extLst>
              <a:ext uri="{FF2B5EF4-FFF2-40B4-BE49-F238E27FC236}">
                <a16:creationId xmlns:a16="http://schemas.microsoft.com/office/drawing/2014/main" id="{0F425E77-FD6F-4078-B19A-CA95A3DFC1B6}"/>
              </a:ext>
            </a:extLst>
          </p:cNvPr>
          <p:cNvSpPr txBox="1"/>
          <p:nvPr/>
        </p:nvSpPr>
        <p:spPr>
          <a:xfrm>
            <a:off x="924192" y="3754969"/>
            <a:ext cx="1662254" cy="1477328"/>
          </a:xfrm>
          <a:prstGeom prst="rect">
            <a:avLst/>
          </a:prstGeom>
          <a:noFill/>
        </p:spPr>
        <p:txBody>
          <a:bodyPr wrap="square" rtlCol="0">
            <a:spAutoFit/>
          </a:bodyPr>
          <a:lstStyle/>
          <a:p>
            <a:pPr algn="ctr"/>
            <a:r>
              <a:rPr lang="vi-VN" sz="3000" b="1" dirty="0">
                <a:solidFill>
                  <a:schemeClr val="bg1"/>
                </a:solidFill>
              </a:rPr>
              <a:t>Khái niệm về tia X</a:t>
            </a:r>
          </a:p>
        </p:txBody>
      </p:sp>
      <p:sp>
        <p:nvSpPr>
          <p:cNvPr id="25" name="TextBox 24">
            <a:extLst>
              <a:ext uri="{FF2B5EF4-FFF2-40B4-BE49-F238E27FC236}">
                <a16:creationId xmlns:a16="http://schemas.microsoft.com/office/drawing/2014/main" id="{EA691106-792B-13E6-93E4-E940F108B8F2}"/>
              </a:ext>
            </a:extLst>
          </p:cNvPr>
          <p:cNvSpPr txBox="1"/>
          <p:nvPr/>
        </p:nvSpPr>
        <p:spPr>
          <a:xfrm>
            <a:off x="3778110" y="4024181"/>
            <a:ext cx="1827041" cy="1015663"/>
          </a:xfrm>
          <a:prstGeom prst="rect">
            <a:avLst/>
          </a:prstGeom>
          <a:noFill/>
        </p:spPr>
        <p:txBody>
          <a:bodyPr wrap="square" rtlCol="0">
            <a:spAutoFit/>
          </a:bodyPr>
          <a:lstStyle/>
          <a:p>
            <a:pPr algn="ctr"/>
            <a:r>
              <a:rPr lang="vi-VN" sz="3000" b="1" dirty="0">
                <a:solidFill>
                  <a:schemeClr val="bg1"/>
                </a:solidFill>
              </a:rPr>
              <a:t>Cách tạo ra tia X</a:t>
            </a:r>
          </a:p>
        </p:txBody>
      </p:sp>
      <p:sp>
        <p:nvSpPr>
          <p:cNvPr id="26" name="TextBox 25">
            <a:extLst>
              <a:ext uri="{FF2B5EF4-FFF2-40B4-BE49-F238E27FC236}">
                <a16:creationId xmlns:a16="http://schemas.microsoft.com/office/drawing/2014/main" id="{AFC448A4-7F58-1648-5BD6-4FA8F4122E1B}"/>
              </a:ext>
            </a:extLst>
          </p:cNvPr>
          <p:cNvSpPr txBox="1"/>
          <p:nvPr/>
        </p:nvSpPr>
        <p:spPr>
          <a:xfrm>
            <a:off x="6589265" y="3100852"/>
            <a:ext cx="2047586" cy="2862322"/>
          </a:xfrm>
          <a:prstGeom prst="rect">
            <a:avLst/>
          </a:prstGeom>
          <a:noFill/>
        </p:spPr>
        <p:txBody>
          <a:bodyPr wrap="square" rtlCol="0">
            <a:spAutoFit/>
          </a:bodyPr>
          <a:lstStyle/>
          <a:p>
            <a:pPr algn="ctr"/>
            <a:r>
              <a:rPr lang="vi-VN" sz="3000" b="1" dirty="0">
                <a:solidFill>
                  <a:schemeClr val="bg1"/>
                </a:solidFill>
              </a:rPr>
              <a:t>Điều khiển cường độ và độ cứng của tia X</a:t>
            </a:r>
          </a:p>
        </p:txBody>
      </p:sp>
      <p:sp>
        <p:nvSpPr>
          <p:cNvPr id="27" name="TextBox 26">
            <a:extLst>
              <a:ext uri="{FF2B5EF4-FFF2-40B4-BE49-F238E27FC236}">
                <a16:creationId xmlns:a16="http://schemas.microsoft.com/office/drawing/2014/main" id="{5E87695B-DF76-0314-DC21-49E1BEA30C38}"/>
              </a:ext>
            </a:extLst>
          </p:cNvPr>
          <p:cNvSpPr txBox="1"/>
          <p:nvPr/>
        </p:nvSpPr>
        <p:spPr>
          <a:xfrm>
            <a:off x="9702345" y="3903162"/>
            <a:ext cx="1664273" cy="1477328"/>
          </a:xfrm>
          <a:prstGeom prst="rect">
            <a:avLst/>
          </a:prstGeom>
          <a:noFill/>
        </p:spPr>
        <p:txBody>
          <a:bodyPr wrap="square" rtlCol="0">
            <a:spAutoFit/>
          </a:bodyPr>
          <a:lstStyle/>
          <a:p>
            <a:pPr algn="ctr"/>
            <a:r>
              <a:rPr lang="vi-VN" sz="3000" b="1" dirty="0">
                <a:solidFill>
                  <a:schemeClr val="bg1"/>
                </a:solidFill>
              </a:rPr>
              <a:t>Sự suy giảm tia X</a:t>
            </a:r>
          </a:p>
        </p:txBody>
      </p:sp>
    </p:spTree>
    <p:extLst>
      <p:ext uri="{BB962C8B-B14F-4D97-AF65-F5344CB8AC3E}">
        <p14:creationId xmlns:p14="http://schemas.microsoft.com/office/powerpoint/2010/main" val="353750510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F4E886D9-6621-74B5-C7BC-0ED4C8DFE70F}"/>
              </a:ext>
            </a:extLst>
          </p:cNvPr>
          <p:cNvSpPr/>
          <p:nvPr/>
        </p:nvSpPr>
        <p:spPr>
          <a:xfrm>
            <a:off x="2987040" y="731520"/>
            <a:ext cx="5608320" cy="5394960"/>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2E31C50F-232E-36E1-0482-2D570C1BEDE2}"/>
              </a:ext>
            </a:extLst>
          </p:cNvPr>
          <p:cNvSpPr txBox="1"/>
          <p:nvPr/>
        </p:nvSpPr>
        <p:spPr>
          <a:xfrm>
            <a:off x="3848452" y="1859339"/>
            <a:ext cx="3724008" cy="3139321"/>
          </a:xfrm>
          <a:prstGeom prst="rect">
            <a:avLst/>
          </a:prstGeom>
          <a:noFill/>
        </p:spPr>
        <p:txBody>
          <a:bodyPr wrap="square" rtlCol="0">
            <a:spAutoFit/>
          </a:bodyPr>
          <a:lstStyle/>
          <a:p>
            <a:pPr algn="ctr"/>
            <a:r>
              <a:rPr lang="vi-VN" sz="6600" b="1" dirty="0">
                <a:solidFill>
                  <a:schemeClr val="accent1">
                    <a:lumMod val="50000"/>
                  </a:schemeClr>
                </a:solidFill>
              </a:rPr>
              <a:t>Khái niệm về tia X</a:t>
            </a:r>
          </a:p>
        </p:txBody>
      </p:sp>
      <p:sp>
        <p:nvSpPr>
          <p:cNvPr id="2" name="Rounded Rectangle 1">
            <a:extLst>
              <a:ext uri="{FF2B5EF4-FFF2-40B4-BE49-F238E27FC236}">
                <a16:creationId xmlns:a16="http://schemas.microsoft.com/office/drawing/2014/main" id="{8886FB56-42A6-D5E8-BBAE-FE440E2E3E09}"/>
              </a:ext>
            </a:extLst>
          </p:cNvPr>
          <p:cNvSpPr/>
          <p:nvPr/>
        </p:nvSpPr>
        <p:spPr>
          <a:xfrm>
            <a:off x="2625266" y="954722"/>
            <a:ext cx="1662254" cy="1133158"/>
          </a:xfrm>
          <a:prstGeom prst="roundRect">
            <a:avLst>
              <a:gd name="adj" fmla="val 22869"/>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 name="TextBox 4">
            <a:extLst>
              <a:ext uri="{FF2B5EF4-FFF2-40B4-BE49-F238E27FC236}">
                <a16:creationId xmlns:a16="http://schemas.microsoft.com/office/drawing/2014/main" id="{40270683-6508-4573-169E-2EF3D2061CC0}"/>
              </a:ext>
            </a:extLst>
          </p:cNvPr>
          <p:cNvSpPr txBox="1"/>
          <p:nvPr/>
        </p:nvSpPr>
        <p:spPr>
          <a:xfrm>
            <a:off x="3150059" y="954722"/>
            <a:ext cx="612668" cy="1015663"/>
          </a:xfrm>
          <a:prstGeom prst="rect">
            <a:avLst/>
          </a:prstGeom>
          <a:noFill/>
        </p:spPr>
        <p:txBody>
          <a:bodyPr wrap="none" rtlCol="0">
            <a:spAutoFit/>
          </a:bodyPr>
          <a:lstStyle/>
          <a:p>
            <a:r>
              <a:rPr lang="vi-VN" sz="6000" b="1" dirty="0">
                <a:solidFill>
                  <a:schemeClr val="bg1"/>
                </a:solidFill>
              </a:rPr>
              <a:t>1</a:t>
            </a:r>
          </a:p>
        </p:txBody>
      </p:sp>
      <p:pic>
        <p:nvPicPr>
          <p:cNvPr id="7" name="Picture 6">
            <a:extLst>
              <a:ext uri="{FF2B5EF4-FFF2-40B4-BE49-F238E27FC236}">
                <a16:creationId xmlns:a16="http://schemas.microsoft.com/office/drawing/2014/main" id="{AFCB73AD-3F55-641D-EAFE-43C8D2D610D8}"/>
              </a:ext>
            </a:extLst>
          </p:cNvPr>
          <p:cNvPicPr>
            <a:picLocks noChangeAspect="1"/>
          </p:cNvPicPr>
          <p:nvPr/>
        </p:nvPicPr>
        <p:blipFill>
          <a:blip r:embed="rId2"/>
          <a:srcRect l="3111" t="4222" r="68444" b="69555"/>
          <a:stretch>
            <a:fillRect/>
          </a:stretch>
        </p:blipFill>
        <p:spPr>
          <a:xfrm>
            <a:off x="674546" y="4328160"/>
            <a:ext cx="1950720" cy="1798320"/>
          </a:xfrm>
          <a:prstGeom prst="rect">
            <a:avLst/>
          </a:prstGeom>
        </p:spPr>
      </p:pic>
      <p:pic>
        <p:nvPicPr>
          <p:cNvPr id="9" name="Picture 8">
            <a:extLst>
              <a:ext uri="{FF2B5EF4-FFF2-40B4-BE49-F238E27FC236}">
                <a16:creationId xmlns:a16="http://schemas.microsoft.com/office/drawing/2014/main" id="{A373D3D5-AA63-39B1-8184-AFC8F638D5EF}"/>
              </a:ext>
            </a:extLst>
          </p:cNvPr>
          <p:cNvPicPr>
            <a:picLocks noChangeAspect="1"/>
          </p:cNvPicPr>
          <p:nvPr/>
        </p:nvPicPr>
        <p:blipFill>
          <a:blip r:embed="rId2"/>
          <a:srcRect l="68222" b="67111"/>
          <a:stretch>
            <a:fillRect/>
          </a:stretch>
        </p:blipFill>
        <p:spPr>
          <a:xfrm>
            <a:off x="9357360" y="334793"/>
            <a:ext cx="2179320" cy="2255520"/>
          </a:xfrm>
          <a:prstGeom prst="rect">
            <a:avLst/>
          </a:prstGeom>
        </p:spPr>
      </p:pic>
      <p:pic>
        <p:nvPicPr>
          <p:cNvPr id="11" name="Picture 10">
            <a:extLst>
              <a:ext uri="{FF2B5EF4-FFF2-40B4-BE49-F238E27FC236}">
                <a16:creationId xmlns:a16="http://schemas.microsoft.com/office/drawing/2014/main" id="{37A1E3CD-044E-C322-88BA-1D54DF38D9A7}"/>
              </a:ext>
            </a:extLst>
          </p:cNvPr>
          <p:cNvPicPr>
            <a:picLocks noChangeAspect="1"/>
          </p:cNvPicPr>
          <p:nvPr/>
        </p:nvPicPr>
        <p:blipFill>
          <a:blip r:embed="rId2"/>
          <a:srcRect l="34740" t="34666" r="35556" b="34667"/>
          <a:stretch>
            <a:fillRect/>
          </a:stretch>
        </p:blipFill>
        <p:spPr>
          <a:xfrm>
            <a:off x="9357360" y="4175760"/>
            <a:ext cx="2037080" cy="2103120"/>
          </a:xfrm>
          <a:prstGeom prst="rect">
            <a:avLst/>
          </a:prstGeom>
        </p:spPr>
      </p:pic>
      <p:sp>
        <p:nvSpPr>
          <p:cNvPr id="12" name="Oval 11">
            <a:extLst>
              <a:ext uri="{FF2B5EF4-FFF2-40B4-BE49-F238E27FC236}">
                <a16:creationId xmlns:a16="http://schemas.microsoft.com/office/drawing/2014/main" id="{774790F8-38EE-393A-A41B-C40B5EC04383}"/>
              </a:ext>
            </a:extLst>
          </p:cNvPr>
          <p:cNvSpPr/>
          <p:nvPr/>
        </p:nvSpPr>
        <p:spPr>
          <a:xfrm>
            <a:off x="8046720" y="838200"/>
            <a:ext cx="289560" cy="320040"/>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Oval 12">
            <a:extLst>
              <a:ext uri="{FF2B5EF4-FFF2-40B4-BE49-F238E27FC236}">
                <a16:creationId xmlns:a16="http://schemas.microsoft.com/office/drawing/2014/main" id="{FA917D6E-882B-452C-7F96-A8C5361F100F}"/>
              </a:ext>
            </a:extLst>
          </p:cNvPr>
          <p:cNvSpPr/>
          <p:nvPr/>
        </p:nvSpPr>
        <p:spPr>
          <a:xfrm>
            <a:off x="2956560" y="5705168"/>
            <a:ext cx="289560" cy="320040"/>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Oval 13">
            <a:extLst>
              <a:ext uri="{FF2B5EF4-FFF2-40B4-BE49-F238E27FC236}">
                <a16:creationId xmlns:a16="http://schemas.microsoft.com/office/drawing/2014/main" id="{688AC71A-08BD-DD7C-10E2-8F1C830C3E6E}"/>
              </a:ext>
            </a:extLst>
          </p:cNvPr>
          <p:cNvSpPr/>
          <p:nvPr/>
        </p:nvSpPr>
        <p:spPr>
          <a:xfrm>
            <a:off x="1112520" y="1447313"/>
            <a:ext cx="289560" cy="320040"/>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Oval 14">
            <a:extLst>
              <a:ext uri="{FF2B5EF4-FFF2-40B4-BE49-F238E27FC236}">
                <a16:creationId xmlns:a16="http://schemas.microsoft.com/office/drawing/2014/main" id="{F8256C3E-5807-1114-A03C-627332666EE9}"/>
              </a:ext>
            </a:extLst>
          </p:cNvPr>
          <p:cNvSpPr/>
          <p:nvPr/>
        </p:nvSpPr>
        <p:spPr>
          <a:xfrm>
            <a:off x="9392736" y="3268980"/>
            <a:ext cx="289560" cy="320040"/>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Oval 15">
            <a:extLst>
              <a:ext uri="{FF2B5EF4-FFF2-40B4-BE49-F238E27FC236}">
                <a16:creationId xmlns:a16="http://schemas.microsoft.com/office/drawing/2014/main" id="{EE45E4DA-F06D-63B3-8031-90ACE339C843}"/>
              </a:ext>
            </a:extLst>
          </p:cNvPr>
          <p:cNvSpPr/>
          <p:nvPr/>
        </p:nvSpPr>
        <p:spPr>
          <a:xfrm>
            <a:off x="8351520" y="5865188"/>
            <a:ext cx="289560" cy="320040"/>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Oval 16">
            <a:extLst>
              <a:ext uri="{FF2B5EF4-FFF2-40B4-BE49-F238E27FC236}">
                <a16:creationId xmlns:a16="http://schemas.microsoft.com/office/drawing/2014/main" id="{85784CBC-B573-FB36-0FD2-ADD71DB05148}"/>
              </a:ext>
            </a:extLst>
          </p:cNvPr>
          <p:cNvSpPr/>
          <p:nvPr/>
        </p:nvSpPr>
        <p:spPr>
          <a:xfrm>
            <a:off x="11394440" y="2559833"/>
            <a:ext cx="538480" cy="617220"/>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Oval 17">
            <a:extLst>
              <a:ext uri="{FF2B5EF4-FFF2-40B4-BE49-F238E27FC236}">
                <a16:creationId xmlns:a16="http://schemas.microsoft.com/office/drawing/2014/main" id="{DF251268-1C25-9662-BC88-34D5FA8F47AA}"/>
              </a:ext>
            </a:extLst>
          </p:cNvPr>
          <p:cNvSpPr/>
          <p:nvPr/>
        </p:nvSpPr>
        <p:spPr>
          <a:xfrm>
            <a:off x="11805920" y="6549390"/>
            <a:ext cx="538480" cy="617220"/>
          </a:xfrm>
          <a:prstGeom prst="ellipse">
            <a:avLst/>
          </a:prstGeom>
          <a:solidFill>
            <a:srgbClr val="B9D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Oval 18">
            <a:extLst>
              <a:ext uri="{FF2B5EF4-FFF2-40B4-BE49-F238E27FC236}">
                <a16:creationId xmlns:a16="http://schemas.microsoft.com/office/drawing/2014/main" id="{E872F008-95A2-6B17-3270-D5B0CFF81CFD}"/>
              </a:ext>
            </a:extLst>
          </p:cNvPr>
          <p:cNvSpPr/>
          <p:nvPr/>
        </p:nvSpPr>
        <p:spPr>
          <a:xfrm>
            <a:off x="-269240" y="3519041"/>
            <a:ext cx="538480" cy="617220"/>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94071756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1650</TotalTime>
  <Words>1745</Words>
  <Application>Microsoft Macintosh PowerPoint</Application>
  <PresentationFormat>Widescreen</PresentationFormat>
  <Paragraphs>189</Paragraphs>
  <Slides>39</Slides>
  <Notes>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Brush Script MT</vt:lpstr>
      <vt:lpstr>PingFang HK</vt:lpstr>
      <vt:lpstr>Arial</vt:lpstr>
      <vt:lpstr>Calibri</vt:lpstr>
      <vt:lpstr>Calibri Light</vt:lpstr>
      <vt:lpstr>Cambria Math</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nguyentthuha294@gmail.com</dc:creator>
  <cp:lastModifiedBy>nguyentthuha294@gmail.com</cp:lastModifiedBy>
  <cp:revision>4</cp:revision>
  <dcterms:created xsi:type="dcterms:W3CDTF">2025-12-05T09:55:21Z</dcterms:created>
  <dcterms:modified xsi:type="dcterms:W3CDTF">2025-12-07T11:28:52Z</dcterms:modified>
</cp:coreProperties>
</file>