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Lst>
  <p:sldSz cx="18288000" cy="10287000"/>
  <p:notesSz cx="6858000" cy="9144000"/>
  <p:embeddedFontLst>
    <p:embeddedFont>
      <p:font typeface="Sniglet" charset="0"/>
      <p:regular r:id="rId31"/>
    </p:embeddedFont>
    <p:embeddedFont>
      <p:font typeface="Noto Sans Italics" charset="0"/>
      <p:regular r:id="rId32"/>
      <p:italic r:id="rId33"/>
    </p:embeddedFont>
    <p:embeddedFont>
      <p:font typeface="Canva Sans Bold" charset="0"/>
      <p:regular r:id="rId34"/>
      <p:bold r:id="rId35"/>
    </p:embeddedFont>
    <p:embeddedFont>
      <p:font typeface="Noto Sans Bold Italics" charset="0"/>
      <p:regular r:id="rId36"/>
      <p:bold r:id="rId37"/>
      <p:italic r:id="rId38"/>
      <p:boldItalic r:id="rId39"/>
    </p:embeddedFont>
    <p:embeddedFont>
      <p:font typeface="Montserrat Italics" charset="0"/>
      <p:regular r:id="rId40"/>
      <p:italic r:id="rId41"/>
    </p:embeddedFont>
    <p:embeddedFont>
      <p:font typeface="Anton Italics" charset="0"/>
      <p:regular r:id="rId42"/>
      <p:italic r:id="rId43"/>
    </p:embeddedFont>
    <p:embeddedFont>
      <p:font typeface="Montserrat Ultra-Bold Italics" charset="0"/>
      <p:regular r:id="rId44"/>
      <p:bold r:id="rId45"/>
      <p:italic r:id="rId46"/>
      <p:boldItalic r:id="rId47"/>
    </p:embeddedFont>
    <p:embeddedFont>
      <p:font typeface="Montserrat Classic Bold" charset="0"/>
      <p:regular r:id="rId48"/>
      <p:bold r:id="rId49"/>
    </p:embeddedFont>
    <p:embeddedFont>
      <p:font typeface="DejaVu Serif" charset="0"/>
      <p:regular r:id="rId50"/>
    </p:embeddedFont>
    <p:embeddedFont>
      <p:font typeface="Nunito Italics" charset="0"/>
      <p:regular r:id="rId51"/>
      <p:italic r:id="rId52"/>
    </p:embeddedFont>
    <p:embeddedFont>
      <p:font typeface="Nunito Bold Italics" charset="0"/>
      <p:regular r:id="rId53"/>
      <p:bold r:id="rId54"/>
      <p:italic r:id="rId55"/>
      <p:boldItalic r:id="rId56"/>
    </p:embeddedFont>
    <p:embeddedFont>
      <p:font typeface="Montserrat Ultra-Bold" charset="0"/>
      <p:regular r:id="rId57"/>
      <p:bold r:id="rId58"/>
    </p:embeddedFont>
    <p:embeddedFont>
      <p:font typeface="Faustina" charset="0"/>
      <p:regular r:id="rId59"/>
    </p:embeddedFont>
    <p:embeddedFont>
      <p:font typeface="Open Sans Extra Bold" charset="0"/>
      <p:regular r:id="rId60"/>
      <p:bold r:id="rId61"/>
    </p:embeddedFont>
    <p:embeddedFont>
      <p:font typeface="DejaVu Serif Bold" charset="0"/>
      <p:regular r:id="rId62"/>
      <p:bold r:id="rId63"/>
    </p:embeddedFont>
    <p:embeddedFont>
      <p:font typeface="Open Sans Extra Bold Italics" charset="0"/>
      <p:regular r:id="rId64"/>
      <p:bold r:id="rId65"/>
      <p:italic r:id="rId66"/>
      <p:boldItalic r:id="rId67"/>
    </p:embeddedFont>
    <p:embeddedFont>
      <p:font typeface="Libre Baskerville Italics" charset="0"/>
      <p:regular r:id="rId68"/>
      <p:italic r:id="rId69"/>
    </p:embeddedFont>
    <p:embeddedFont>
      <p:font typeface="Nunito" charset="0"/>
      <p:regular r:id="rId70"/>
      <p:bold r:id="rId71"/>
      <p:italic r:id="rId72"/>
      <p:boldItalic r:id="rId73"/>
    </p:embeddedFont>
    <p:embeddedFont>
      <p:font typeface="Quicksand Bold" charset="0"/>
      <p:regular r:id="rId74"/>
      <p:bold r:id="rId75"/>
    </p:embeddedFont>
    <p:embeddedFont>
      <p:font typeface="Montserrat" charset="0"/>
      <p:regular r:id="rId76"/>
      <p:bold r:id="rId77"/>
      <p:italic r:id="rId78"/>
      <p:boldItalic r:id="rId79"/>
    </p:embeddedFont>
    <p:embeddedFont>
      <p:font typeface="Bungee Outline" charset="0"/>
      <p:regular r:id="rId80"/>
    </p:embeddedFont>
    <p:embeddedFont>
      <p:font typeface="Montserrat Bold" charset="0"/>
      <p:regular r:id="rId81"/>
      <p:bold r:id="rId82"/>
    </p:embeddedFont>
    <p:embeddedFont>
      <p:font typeface="Calibri" pitchFamily="34" charset="0"/>
      <p:regular r:id="rId83"/>
      <p:bold r:id="rId84"/>
      <p:italic r:id="rId85"/>
      <p:boldItalic r:id="rId86"/>
    </p:embeddedFont>
    <p:embeddedFont>
      <p:font typeface="Montserrat Bold Italics" charset="0"/>
      <p:regular r:id="rId87"/>
      <p:bold r:id="rId88"/>
      <p:italic r:id="rId89"/>
      <p:boldItalic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4603" autoAdjust="0"/>
  </p:normalViewPr>
  <p:slideViewPr>
    <p:cSldViewPr>
      <p:cViewPr varScale="1">
        <p:scale>
          <a:sx n="52" d="100"/>
          <a:sy n="52" d="100"/>
        </p:scale>
        <p:origin x="-45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2.fntdata"/><Relationship Id="rId47" Type="http://schemas.openxmlformats.org/officeDocument/2006/relationships/font" Target="fonts/font17.fntdata"/><Relationship Id="rId63" Type="http://schemas.openxmlformats.org/officeDocument/2006/relationships/font" Target="fonts/font33.fntdata"/><Relationship Id="rId68" Type="http://schemas.openxmlformats.org/officeDocument/2006/relationships/font" Target="fonts/font38.fntdata"/><Relationship Id="rId84" Type="http://schemas.openxmlformats.org/officeDocument/2006/relationships/font" Target="fonts/font54.fntdata"/><Relationship Id="rId89" Type="http://schemas.openxmlformats.org/officeDocument/2006/relationships/font" Target="fonts/font5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font" Target="fonts/font2.fntdata"/><Relationship Id="rId37" Type="http://schemas.openxmlformats.org/officeDocument/2006/relationships/font" Target="fonts/font7.fntdata"/><Relationship Id="rId53" Type="http://schemas.openxmlformats.org/officeDocument/2006/relationships/font" Target="fonts/font23.fntdata"/><Relationship Id="rId58" Type="http://schemas.openxmlformats.org/officeDocument/2006/relationships/font" Target="fonts/font28.fntdata"/><Relationship Id="rId74" Type="http://schemas.openxmlformats.org/officeDocument/2006/relationships/font" Target="fonts/font44.fntdata"/><Relationship Id="rId79" Type="http://schemas.openxmlformats.org/officeDocument/2006/relationships/font" Target="fonts/font49.fntdata"/><Relationship Id="rId5" Type="http://schemas.openxmlformats.org/officeDocument/2006/relationships/slide" Target="slides/slide4.xml"/><Relationship Id="rId90" Type="http://schemas.openxmlformats.org/officeDocument/2006/relationships/font" Target="fonts/font6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font" Target="fonts/font13.fntdata"/><Relationship Id="rId48" Type="http://schemas.openxmlformats.org/officeDocument/2006/relationships/font" Target="fonts/font18.fntdata"/><Relationship Id="rId64" Type="http://schemas.openxmlformats.org/officeDocument/2006/relationships/font" Target="fonts/font34.fntdata"/><Relationship Id="rId69" Type="http://schemas.openxmlformats.org/officeDocument/2006/relationships/font" Target="fonts/font39.fntdata"/><Relationship Id="rId8" Type="http://schemas.openxmlformats.org/officeDocument/2006/relationships/slide" Target="slides/slide7.xml"/><Relationship Id="rId51" Type="http://schemas.openxmlformats.org/officeDocument/2006/relationships/font" Target="fonts/font21.fntdata"/><Relationship Id="rId72" Type="http://schemas.openxmlformats.org/officeDocument/2006/relationships/font" Target="fonts/font42.fntdata"/><Relationship Id="rId80" Type="http://schemas.openxmlformats.org/officeDocument/2006/relationships/font" Target="fonts/font50.fntdata"/><Relationship Id="rId85" Type="http://schemas.openxmlformats.org/officeDocument/2006/relationships/font" Target="fonts/font55.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67" Type="http://schemas.openxmlformats.org/officeDocument/2006/relationships/font" Target="fonts/font37.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font" Target="fonts/font32.fntdata"/><Relationship Id="rId70" Type="http://schemas.openxmlformats.org/officeDocument/2006/relationships/font" Target="fonts/font40.fntdata"/><Relationship Id="rId75" Type="http://schemas.openxmlformats.org/officeDocument/2006/relationships/font" Target="fonts/font45.fntdata"/><Relationship Id="rId83" Type="http://schemas.openxmlformats.org/officeDocument/2006/relationships/font" Target="fonts/font53.fntdata"/><Relationship Id="rId88" Type="http://schemas.openxmlformats.org/officeDocument/2006/relationships/font" Target="fonts/font58.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65" Type="http://schemas.openxmlformats.org/officeDocument/2006/relationships/font" Target="fonts/font35.fntdata"/><Relationship Id="rId73" Type="http://schemas.openxmlformats.org/officeDocument/2006/relationships/font" Target="fonts/font43.fntdata"/><Relationship Id="rId78" Type="http://schemas.openxmlformats.org/officeDocument/2006/relationships/font" Target="fonts/font48.fntdata"/><Relationship Id="rId81" Type="http://schemas.openxmlformats.org/officeDocument/2006/relationships/font" Target="fonts/font51.fntdata"/><Relationship Id="rId86" Type="http://schemas.openxmlformats.org/officeDocument/2006/relationships/font" Target="fonts/font56.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9.fntdata"/><Relationship Id="rId34" Type="http://schemas.openxmlformats.org/officeDocument/2006/relationships/font" Target="fonts/font4.fntdata"/><Relationship Id="rId50" Type="http://schemas.openxmlformats.org/officeDocument/2006/relationships/font" Target="fonts/font20.fntdata"/><Relationship Id="rId55" Type="http://schemas.openxmlformats.org/officeDocument/2006/relationships/font" Target="fonts/font25.fntdata"/><Relationship Id="rId76" Type="http://schemas.openxmlformats.org/officeDocument/2006/relationships/font" Target="fonts/font46.fntdata"/><Relationship Id="rId7" Type="http://schemas.openxmlformats.org/officeDocument/2006/relationships/slide" Target="slides/slide6.xml"/><Relationship Id="rId71" Type="http://schemas.openxmlformats.org/officeDocument/2006/relationships/font" Target="fonts/font41.fntdata"/><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font" Target="fonts/font10.fntdata"/><Relationship Id="rId45" Type="http://schemas.openxmlformats.org/officeDocument/2006/relationships/font" Target="fonts/font15.fntdata"/><Relationship Id="rId66" Type="http://schemas.openxmlformats.org/officeDocument/2006/relationships/font" Target="fonts/font36.fntdata"/><Relationship Id="rId87" Type="http://schemas.openxmlformats.org/officeDocument/2006/relationships/font" Target="fonts/font57.fntdata"/><Relationship Id="rId61" Type="http://schemas.openxmlformats.org/officeDocument/2006/relationships/font" Target="fonts/font31.fntdata"/><Relationship Id="rId82" Type="http://schemas.openxmlformats.org/officeDocument/2006/relationships/font" Target="fonts/font5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font" Target="fonts/font5.fntdata"/><Relationship Id="rId56" Type="http://schemas.openxmlformats.org/officeDocument/2006/relationships/font" Target="fonts/font26.fntdata"/><Relationship Id="rId77" Type="http://schemas.openxmlformats.org/officeDocument/2006/relationships/font" Target="fonts/font4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32.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47.png"/><Relationship Id="rId4" Type="http://schemas.openxmlformats.org/officeDocument/2006/relationships/image" Target="../media/image46.gif"/></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2.sv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0.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7.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AutoShape 3"/>
          <p:cNvSpPr/>
          <p:nvPr/>
        </p:nvSpPr>
        <p:spPr>
          <a:xfrm rot="-7020778">
            <a:off x="-6402716" y="821505"/>
            <a:ext cx="16230600" cy="10441156"/>
          </a:xfrm>
          <a:prstGeom prst="rect">
            <a:avLst/>
          </a:prstGeom>
          <a:solidFill>
            <a:srgbClr val="213559"/>
          </a:solidFill>
        </p:spPr>
      </p:sp>
      <p:sp>
        <p:nvSpPr>
          <p:cNvPr id="4" name="AutoShape 4"/>
          <p:cNvSpPr/>
          <p:nvPr/>
        </p:nvSpPr>
        <p:spPr>
          <a:xfrm rot="-7020778">
            <a:off x="-7861675" y="821505"/>
            <a:ext cx="16230600" cy="10441156"/>
          </a:xfrm>
          <a:prstGeom prst="rect">
            <a:avLst/>
          </a:prstGeom>
          <a:solidFill>
            <a:srgbClr val="263F6B"/>
          </a:solidFill>
        </p:spPr>
      </p:sp>
      <p:sp>
        <p:nvSpPr>
          <p:cNvPr id="5" name="TextBox 5"/>
          <p:cNvSpPr txBox="1"/>
          <p:nvPr/>
        </p:nvSpPr>
        <p:spPr>
          <a:xfrm>
            <a:off x="431517" y="5793669"/>
            <a:ext cx="14390398" cy="3310641"/>
          </a:xfrm>
          <a:prstGeom prst="rect">
            <a:avLst/>
          </a:prstGeom>
        </p:spPr>
        <p:txBody>
          <a:bodyPr lIns="0" tIns="0" rIns="0" bIns="0" rtlCol="0" anchor="t">
            <a:spAutoFit/>
          </a:bodyPr>
          <a:lstStyle/>
          <a:p>
            <a:pPr>
              <a:lnSpc>
                <a:spcPts val="12559"/>
              </a:lnSpc>
            </a:pPr>
            <a:endParaRPr/>
          </a:p>
          <a:p>
            <a:pPr>
              <a:lnSpc>
                <a:spcPts val="12559"/>
              </a:lnSpc>
            </a:pPr>
            <a:r>
              <a:rPr lang="en-US" sz="14112" spc="-832">
                <a:solidFill>
                  <a:srgbClr val="FFBB00"/>
                </a:solidFill>
                <a:latin typeface="Montserrat Ultra-Bold Italics"/>
              </a:rPr>
              <a:t>CHẾ TẠO CƠ KHÍ</a:t>
            </a:r>
          </a:p>
        </p:txBody>
      </p:sp>
      <p:sp>
        <p:nvSpPr>
          <p:cNvPr id="6" name="TextBox 6"/>
          <p:cNvSpPr txBox="1"/>
          <p:nvPr/>
        </p:nvSpPr>
        <p:spPr>
          <a:xfrm>
            <a:off x="-493126" y="1540493"/>
            <a:ext cx="4024786" cy="375517"/>
          </a:xfrm>
          <a:prstGeom prst="rect">
            <a:avLst/>
          </a:prstGeom>
        </p:spPr>
        <p:txBody>
          <a:bodyPr lIns="0" tIns="0" rIns="0" bIns="0" rtlCol="0" anchor="t">
            <a:spAutoFit/>
          </a:bodyPr>
          <a:lstStyle/>
          <a:p>
            <a:pPr algn="r">
              <a:lnSpc>
                <a:spcPts val="2814"/>
              </a:lnSpc>
            </a:pPr>
            <a:r>
              <a:rPr lang="en-US" sz="2871" spc="57">
                <a:solidFill>
                  <a:srgbClr val="FFFFFF"/>
                </a:solidFill>
                <a:latin typeface="Montserrat Italics"/>
              </a:rPr>
              <a:t>PRESENTATION</a:t>
            </a:r>
          </a:p>
        </p:txBody>
      </p:sp>
      <p:sp>
        <p:nvSpPr>
          <p:cNvPr id="7" name="Freeform 7"/>
          <p:cNvSpPr/>
          <p:nvPr/>
        </p:nvSpPr>
        <p:spPr>
          <a:xfrm>
            <a:off x="1028700" y="1028700"/>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AutoShape 9"/>
          <p:cNvSpPr/>
          <p:nvPr/>
        </p:nvSpPr>
        <p:spPr>
          <a:xfrm>
            <a:off x="-1536273" y="4580698"/>
            <a:ext cx="5244233" cy="0"/>
          </a:xfrm>
          <a:prstGeom prst="line">
            <a:avLst/>
          </a:prstGeom>
          <a:ln w="19050" cap="rnd">
            <a:solidFill>
              <a:srgbClr val="FFFFFF"/>
            </a:solidFill>
            <a:prstDash val="solid"/>
            <a:headEnd type="none" w="sm" len="sm"/>
            <a:tailEnd type="none" w="sm" len="sm"/>
          </a:ln>
        </p:spPr>
      </p:sp>
      <p:sp>
        <p:nvSpPr>
          <p:cNvPr id="10" name="AutoShape 10"/>
          <p:cNvSpPr/>
          <p:nvPr/>
        </p:nvSpPr>
        <p:spPr>
          <a:xfrm>
            <a:off x="-2298994" y="9582841"/>
            <a:ext cx="9005773" cy="0"/>
          </a:xfrm>
          <a:prstGeom prst="line">
            <a:avLst/>
          </a:prstGeom>
          <a:ln w="19050" cap="rnd">
            <a:solidFill>
              <a:srgbClr val="FFFFFF"/>
            </a:solidFill>
            <a:prstDash val="solid"/>
            <a:headEnd type="none" w="sm" len="sm"/>
            <a:tailEnd type="none" w="sm" len="sm"/>
          </a:ln>
        </p:spPr>
      </p:sp>
      <p:sp>
        <p:nvSpPr>
          <p:cNvPr id="11" name="AutoShape 11"/>
          <p:cNvSpPr/>
          <p:nvPr/>
        </p:nvSpPr>
        <p:spPr>
          <a:xfrm>
            <a:off x="-3516288" y="3712270"/>
            <a:ext cx="5720180" cy="0"/>
          </a:xfrm>
          <a:prstGeom prst="line">
            <a:avLst/>
          </a:prstGeom>
          <a:ln w="19050" cap="rnd">
            <a:solidFill>
              <a:srgbClr val="FFFFFF"/>
            </a:solidFill>
            <a:prstDash val="solid"/>
            <a:headEnd type="none" w="sm" len="sm"/>
            <a:tailEnd type="none" w="sm" len="sm"/>
          </a:ln>
        </p:spPr>
      </p:sp>
      <p:sp>
        <p:nvSpPr>
          <p:cNvPr id="12" name="AutoShape 12"/>
          <p:cNvSpPr/>
          <p:nvPr/>
        </p:nvSpPr>
        <p:spPr>
          <a:xfrm>
            <a:off x="3066191" y="2823187"/>
            <a:ext cx="930938" cy="0"/>
          </a:xfrm>
          <a:prstGeom prst="line">
            <a:avLst/>
          </a:prstGeom>
          <a:ln w="19050" cap="rnd">
            <a:solidFill>
              <a:srgbClr val="FFFFFF"/>
            </a:solidFill>
            <a:prstDash val="solid"/>
            <a:headEnd type="none" w="sm" len="sm"/>
            <a:tailEnd type="none" w="sm" len="sm"/>
          </a:ln>
        </p:spPr>
      </p:sp>
      <p:sp>
        <p:nvSpPr>
          <p:cNvPr id="13" name="AutoShape 13"/>
          <p:cNvSpPr/>
          <p:nvPr/>
        </p:nvSpPr>
        <p:spPr>
          <a:xfrm>
            <a:off x="628699" y="2392260"/>
            <a:ext cx="1291530" cy="0"/>
          </a:xfrm>
          <a:prstGeom prst="line">
            <a:avLst/>
          </a:prstGeom>
          <a:ln w="19050" cap="rnd">
            <a:solidFill>
              <a:srgbClr val="FFFFFF"/>
            </a:solidFill>
            <a:prstDash val="solid"/>
            <a:headEnd type="none" w="sm" len="sm"/>
            <a:tailEnd type="none" w="sm" len="sm"/>
          </a:ln>
        </p:spPr>
      </p:sp>
      <p:sp>
        <p:nvSpPr>
          <p:cNvPr id="14" name="TextBox 14"/>
          <p:cNvSpPr txBox="1"/>
          <p:nvPr/>
        </p:nvSpPr>
        <p:spPr>
          <a:xfrm>
            <a:off x="856509" y="5428423"/>
            <a:ext cx="10021185" cy="3310641"/>
          </a:xfrm>
          <a:prstGeom prst="rect">
            <a:avLst/>
          </a:prstGeom>
        </p:spPr>
        <p:txBody>
          <a:bodyPr lIns="0" tIns="0" rIns="0" bIns="0" rtlCol="0" anchor="t">
            <a:spAutoFit/>
          </a:bodyPr>
          <a:lstStyle/>
          <a:p>
            <a:pPr>
              <a:lnSpc>
                <a:spcPts val="12559"/>
              </a:lnSpc>
            </a:pPr>
            <a:r>
              <a:rPr lang="en-US" sz="14112" spc="-832">
                <a:solidFill>
                  <a:srgbClr val="FFBB00"/>
                </a:solidFill>
                <a:latin typeface="Montserrat Ultra-Bold Italics"/>
              </a:rPr>
              <a:t>QUY TRÌNH</a:t>
            </a:r>
          </a:p>
          <a:p>
            <a:pPr>
              <a:lnSpc>
                <a:spcPts val="12559"/>
              </a:lnSpc>
            </a:pPr>
            <a:endParaRPr lang="en-US" sz="14112" spc="-832">
              <a:solidFill>
                <a:srgbClr val="FFBB00"/>
              </a:solidFill>
              <a:latin typeface="Montserrat Ultra-Bold Italics"/>
            </a:endParaRPr>
          </a:p>
        </p:txBody>
      </p:sp>
      <p:sp>
        <p:nvSpPr>
          <p:cNvPr id="15" name="TextBox 15"/>
          <p:cNvSpPr txBox="1"/>
          <p:nvPr/>
        </p:nvSpPr>
        <p:spPr>
          <a:xfrm>
            <a:off x="1920229" y="3412562"/>
            <a:ext cx="2486760" cy="715241"/>
          </a:xfrm>
          <a:prstGeom prst="rect">
            <a:avLst/>
          </a:prstGeom>
        </p:spPr>
        <p:txBody>
          <a:bodyPr lIns="0" tIns="0" rIns="0" bIns="0" rtlCol="0" anchor="t">
            <a:spAutoFit/>
          </a:bodyPr>
          <a:lstStyle/>
          <a:p>
            <a:pPr algn="r">
              <a:lnSpc>
                <a:spcPts val="5375"/>
              </a:lnSpc>
            </a:pPr>
            <a:r>
              <a:rPr lang="en-US" sz="5485" spc="109">
                <a:solidFill>
                  <a:srgbClr val="FFFFFF"/>
                </a:solidFill>
                <a:latin typeface="Montserrat Bold Italics"/>
              </a:rPr>
              <a:t>BÀI 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Freeform 2"/>
          <p:cNvSpPr/>
          <p:nvPr/>
        </p:nvSpPr>
        <p:spPr>
          <a:xfrm>
            <a:off x="9531804" y="2083721"/>
            <a:ext cx="8326528" cy="6472917"/>
          </a:xfrm>
          <a:custGeom>
            <a:avLst/>
            <a:gdLst/>
            <a:ahLst/>
            <a:cxnLst/>
            <a:rect l="l" t="t" r="r" b="b"/>
            <a:pathLst>
              <a:path w="8326528" h="6472917">
                <a:moveTo>
                  <a:pt x="0" y="0"/>
                </a:moveTo>
                <a:lnTo>
                  <a:pt x="8326527" y="0"/>
                </a:lnTo>
                <a:lnTo>
                  <a:pt x="8326527" y="6472917"/>
                </a:lnTo>
                <a:lnTo>
                  <a:pt x="0" y="6472917"/>
                </a:lnTo>
                <a:lnTo>
                  <a:pt x="0" y="0"/>
                </a:lnTo>
                <a:close/>
              </a:path>
            </a:pathLst>
          </a:custGeom>
          <a:blipFill>
            <a:blip r:embed="rId2"/>
            <a:stretch>
              <a:fillRect l="-9276" r="-8840" b="-3677"/>
            </a:stretch>
          </a:blipFill>
        </p:spPr>
      </p:sp>
      <p:sp>
        <p:nvSpPr>
          <p:cNvPr id="3" name="TextBox 3"/>
          <p:cNvSpPr txBox="1"/>
          <p:nvPr/>
        </p:nvSpPr>
        <p:spPr>
          <a:xfrm>
            <a:off x="724019" y="677068"/>
            <a:ext cx="7892823" cy="1129401"/>
          </a:xfrm>
          <a:prstGeom prst="rect">
            <a:avLst/>
          </a:prstGeom>
        </p:spPr>
        <p:txBody>
          <a:bodyPr lIns="0" tIns="0" rIns="0" bIns="0" rtlCol="0" anchor="t">
            <a:spAutoFit/>
          </a:bodyPr>
          <a:lstStyle/>
          <a:p>
            <a:pPr>
              <a:lnSpc>
                <a:spcPts val="8478"/>
              </a:lnSpc>
            </a:pPr>
            <a:r>
              <a:rPr lang="en-US" sz="8652" spc="-510">
                <a:solidFill>
                  <a:srgbClr val="FFBB00"/>
                </a:solidFill>
                <a:latin typeface="Montserrat Ultra-Bold Italics"/>
              </a:rPr>
              <a:t>VÍ DỤ THỰC TẾ</a:t>
            </a:r>
          </a:p>
        </p:txBody>
      </p:sp>
      <p:sp>
        <p:nvSpPr>
          <p:cNvPr id="4" name="TextBox 4"/>
          <p:cNvSpPr txBox="1"/>
          <p:nvPr/>
        </p:nvSpPr>
        <p:spPr>
          <a:xfrm>
            <a:off x="234161" y="2036096"/>
            <a:ext cx="9114771" cy="7877147"/>
          </a:xfrm>
          <a:prstGeom prst="rect">
            <a:avLst/>
          </a:prstGeom>
        </p:spPr>
        <p:txBody>
          <a:bodyPr lIns="0" tIns="0" rIns="0" bIns="0" rtlCol="0" anchor="t">
            <a:spAutoFit/>
          </a:bodyPr>
          <a:lstStyle/>
          <a:p>
            <a:pPr marL="537063" lvl="1" indent="-268532">
              <a:lnSpc>
                <a:spcPts val="3482"/>
              </a:lnSpc>
              <a:buFont typeface="Arial"/>
              <a:buChar char="•"/>
            </a:pPr>
            <a:r>
              <a:rPr lang="en-US" sz="2487">
                <a:solidFill>
                  <a:srgbClr val="FFFFFF"/>
                </a:solidFill>
                <a:latin typeface="Nunito Bold Italics"/>
              </a:rPr>
              <a:t>Xilanh: đây là bộ phận đóng vai trò số 1 của một động cơ ô tô – nơi các piston xi lanh di chuyển để xe có thể vận hành. </a:t>
            </a:r>
          </a:p>
          <a:p>
            <a:pPr>
              <a:lnSpc>
                <a:spcPts val="3482"/>
              </a:lnSpc>
            </a:pPr>
            <a:endParaRPr lang="en-US" sz="2487">
              <a:solidFill>
                <a:srgbClr val="FFFFFF"/>
              </a:solidFill>
              <a:latin typeface="Nunito Bold Italics"/>
            </a:endParaRPr>
          </a:p>
          <a:p>
            <a:pPr marL="537063" lvl="1" indent="-268532">
              <a:lnSpc>
                <a:spcPts val="3482"/>
              </a:lnSpc>
              <a:buFont typeface="Arial"/>
              <a:buChar char="•"/>
            </a:pPr>
            <a:r>
              <a:rPr lang="en-US" sz="2487">
                <a:solidFill>
                  <a:srgbClr val="FFFFFF"/>
                </a:solidFill>
                <a:latin typeface="Nunito Bold Italics"/>
              </a:rPr>
              <a:t>Bugi: làm nhiệm vụ tạo ra tia lửa ở cuối kỳ nén để thực hiện quá trình đốt bên trong. </a:t>
            </a:r>
          </a:p>
          <a:p>
            <a:pPr>
              <a:lnSpc>
                <a:spcPts val="3482"/>
              </a:lnSpc>
            </a:pPr>
            <a:endParaRPr lang="en-US" sz="2487">
              <a:solidFill>
                <a:srgbClr val="FFFFFF"/>
              </a:solidFill>
              <a:latin typeface="Nunito Bold Italics"/>
            </a:endParaRPr>
          </a:p>
          <a:p>
            <a:pPr marL="537063" lvl="1" indent="-268532">
              <a:lnSpc>
                <a:spcPts val="3482"/>
              </a:lnSpc>
              <a:buFont typeface="Arial"/>
              <a:buChar char="•"/>
            </a:pPr>
            <a:r>
              <a:rPr lang="en-US" sz="2487">
                <a:solidFill>
                  <a:srgbClr val="FFFFFF"/>
                </a:solidFill>
                <a:latin typeface="Nunito Bold Italics"/>
              </a:rPr>
              <a:t>Xupap: làm nhiệm vụ điều khiển van xả và hút đóng mở theo kỳ cộng với thực hiện thoát khí nén ra ngoài. </a:t>
            </a:r>
          </a:p>
          <a:p>
            <a:pPr>
              <a:lnSpc>
                <a:spcPts val="3482"/>
              </a:lnSpc>
            </a:pPr>
            <a:endParaRPr lang="en-US" sz="2487">
              <a:solidFill>
                <a:srgbClr val="FFFFFF"/>
              </a:solidFill>
              <a:latin typeface="Nunito Bold Italics"/>
            </a:endParaRPr>
          </a:p>
          <a:p>
            <a:pPr marL="537063" lvl="1" indent="-268532">
              <a:lnSpc>
                <a:spcPts val="3482"/>
              </a:lnSpc>
              <a:buFont typeface="Arial"/>
              <a:buChar char="•"/>
            </a:pPr>
            <a:r>
              <a:rPr lang="en-US" sz="2487">
                <a:solidFill>
                  <a:srgbClr val="FFFFFF"/>
                </a:solidFill>
                <a:latin typeface="Nunito Bold Italics"/>
              </a:rPr>
              <a:t>Trục cam: là một bộ phận hỗ trợ xupap hoạt động đóng mở xả khí.</a:t>
            </a:r>
          </a:p>
          <a:p>
            <a:pPr>
              <a:lnSpc>
                <a:spcPts val="3482"/>
              </a:lnSpc>
            </a:pPr>
            <a:endParaRPr lang="en-US" sz="2487">
              <a:solidFill>
                <a:srgbClr val="FFFFFF"/>
              </a:solidFill>
              <a:latin typeface="Nunito Bold Italics"/>
            </a:endParaRPr>
          </a:p>
          <a:p>
            <a:pPr marL="537063" lvl="1" indent="-268532">
              <a:lnSpc>
                <a:spcPts val="3482"/>
              </a:lnSpc>
              <a:buFont typeface="Arial"/>
              <a:buChar char="•"/>
            </a:pPr>
            <a:r>
              <a:rPr lang="en-US" sz="2487">
                <a:solidFill>
                  <a:srgbClr val="FFFFFF"/>
                </a:solidFill>
                <a:latin typeface="Nunito Bold Italics"/>
              </a:rPr>
              <a:t>Trục khuỷu: đóng vai trò “bắt cầu” để chuyển động tịnh tiến của piston chuyển đổi thành chuyển động quay như trục vít và bánh vít để toàn bộ động cơ vận hành “ăn rơ” với nhau.</a:t>
            </a:r>
          </a:p>
          <a:p>
            <a:pPr>
              <a:lnSpc>
                <a:spcPts val="3482"/>
              </a:lnSpc>
              <a:spcBef>
                <a:spcPct val="0"/>
              </a:spcBef>
            </a:pPr>
            <a:endParaRPr lang="en-US" sz="2487">
              <a:solidFill>
                <a:srgbClr val="FFFFFF"/>
              </a:solidFill>
              <a:latin typeface="Nunito Bold Italics"/>
            </a:endParaRPr>
          </a:p>
        </p:txBody>
      </p:sp>
      <p:sp>
        <p:nvSpPr>
          <p:cNvPr id="5" name="TextBox 5"/>
          <p:cNvSpPr txBox="1"/>
          <p:nvPr/>
        </p:nvSpPr>
        <p:spPr>
          <a:xfrm>
            <a:off x="12259174" y="8786241"/>
            <a:ext cx="2871788" cy="472059"/>
          </a:xfrm>
          <a:prstGeom prst="rect">
            <a:avLst/>
          </a:prstGeom>
        </p:spPr>
        <p:txBody>
          <a:bodyPr lIns="0" tIns="0" rIns="0" bIns="0" rtlCol="0" anchor="t">
            <a:spAutoFit/>
          </a:bodyPr>
          <a:lstStyle/>
          <a:p>
            <a:pPr>
              <a:lnSpc>
                <a:spcPts val="3528"/>
              </a:lnSpc>
            </a:pPr>
            <a:r>
              <a:rPr lang="en-US" sz="3600" spc="-212">
                <a:solidFill>
                  <a:srgbClr val="FFBB00"/>
                </a:solidFill>
                <a:latin typeface="Montserrat Bold Italics"/>
              </a:rPr>
              <a:t>Động cơ ôtô</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33E60"/>
        </a:solidFill>
        <a:effectLst/>
      </p:bgPr>
    </p:bg>
    <p:spTree>
      <p:nvGrpSpPr>
        <p:cNvPr id="1" name=""/>
        <p:cNvGrpSpPr/>
        <p:nvPr/>
      </p:nvGrpSpPr>
      <p:grpSpPr>
        <a:xfrm>
          <a:off x="0" y="0"/>
          <a:ext cx="0" cy="0"/>
          <a:chOff x="0" y="0"/>
          <a:chExt cx="0" cy="0"/>
        </a:xfrm>
      </p:grpSpPr>
      <p:sp>
        <p:nvSpPr>
          <p:cNvPr id="2" name="Freeform 2"/>
          <p:cNvSpPr/>
          <p:nvPr/>
        </p:nvSpPr>
        <p:spPr>
          <a:xfrm>
            <a:off x="2209444" y="45207"/>
            <a:ext cx="9783972" cy="3656759"/>
          </a:xfrm>
          <a:custGeom>
            <a:avLst/>
            <a:gdLst/>
            <a:ahLst/>
            <a:cxnLst/>
            <a:rect l="l" t="t" r="r" b="b"/>
            <a:pathLst>
              <a:path w="9783972" h="3656759">
                <a:moveTo>
                  <a:pt x="0" y="0"/>
                </a:moveTo>
                <a:lnTo>
                  <a:pt x="9783972" y="0"/>
                </a:lnTo>
                <a:lnTo>
                  <a:pt x="9783972" y="3656760"/>
                </a:lnTo>
                <a:lnTo>
                  <a:pt x="0" y="3656760"/>
                </a:lnTo>
                <a:lnTo>
                  <a:pt x="0" y="0"/>
                </a:lnTo>
                <a:close/>
              </a:path>
            </a:pathLst>
          </a:custGeom>
          <a:blipFill>
            <a:blip r:embed="rId2"/>
            <a:stretch>
              <a:fillRect/>
            </a:stretch>
          </a:blipFill>
        </p:spPr>
      </p:sp>
      <p:grpSp>
        <p:nvGrpSpPr>
          <p:cNvPr id="3" name="Group 3"/>
          <p:cNvGrpSpPr/>
          <p:nvPr/>
        </p:nvGrpSpPr>
        <p:grpSpPr>
          <a:xfrm>
            <a:off x="1792408" y="4568850"/>
            <a:ext cx="10663267" cy="1140688"/>
            <a:chOff x="0" y="0"/>
            <a:chExt cx="2808433" cy="300428"/>
          </a:xfrm>
        </p:grpSpPr>
        <p:sp>
          <p:nvSpPr>
            <p:cNvPr id="4" name="Freeform 4"/>
            <p:cNvSpPr/>
            <p:nvPr/>
          </p:nvSpPr>
          <p:spPr>
            <a:xfrm>
              <a:off x="0" y="0"/>
              <a:ext cx="2808432" cy="300428"/>
            </a:xfrm>
            <a:custGeom>
              <a:avLst/>
              <a:gdLst/>
              <a:ahLst/>
              <a:cxnLst/>
              <a:rect l="l" t="t" r="r" b="b"/>
              <a:pathLst>
                <a:path w="2808432" h="300428">
                  <a:moveTo>
                    <a:pt x="37028" y="0"/>
                  </a:moveTo>
                  <a:lnTo>
                    <a:pt x="2771405" y="0"/>
                  </a:lnTo>
                  <a:cubicBezTo>
                    <a:pt x="2791855" y="0"/>
                    <a:pt x="2808432" y="16578"/>
                    <a:pt x="2808432" y="37028"/>
                  </a:cubicBezTo>
                  <a:lnTo>
                    <a:pt x="2808432" y="263400"/>
                  </a:lnTo>
                  <a:cubicBezTo>
                    <a:pt x="2808432" y="283850"/>
                    <a:pt x="2791855" y="300428"/>
                    <a:pt x="2771405" y="300428"/>
                  </a:cubicBezTo>
                  <a:lnTo>
                    <a:pt x="37028" y="300428"/>
                  </a:lnTo>
                  <a:cubicBezTo>
                    <a:pt x="16578" y="300428"/>
                    <a:pt x="0" y="283850"/>
                    <a:pt x="0" y="263400"/>
                  </a:cubicBezTo>
                  <a:lnTo>
                    <a:pt x="0" y="37028"/>
                  </a:lnTo>
                  <a:cubicBezTo>
                    <a:pt x="0" y="16578"/>
                    <a:pt x="16578" y="0"/>
                    <a:pt x="37028" y="0"/>
                  </a:cubicBezTo>
                  <a:close/>
                </a:path>
              </a:pathLst>
            </a:custGeom>
            <a:solidFill>
              <a:srgbClr val="F5F5F5"/>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83598" y="4500728"/>
            <a:ext cx="1208810" cy="120881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42C"/>
            </a:solidFill>
            <a:ln w="95250" cap="sq">
              <a:solidFill>
                <a:srgbClr val="F5F5F5"/>
              </a:solidFill>
              <a:miter/>
            </a:ln>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83598" y="5960726"/>
            <a:ext cx="1208810" cy="120881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42C"/>
            </a:solidFill>
            <a:ln w="95250" cap="sq">
              <a:solidFill>
                <a:srgbClr val="F5F5F5"/>
              </a:solidFill>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83598" y="7350512"/>
            <a:ext cx="1208810" cy="120881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42C"/>
            </a:solidFill>
            <a:ln w="95250" cap="sq">
              <a:solidFill>
                <a:srgbClr val="F5F5F5"/>
              </a:solidFill>
              <a:miter/>
            </a:ln>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5023564" y="-1009472"/>
            <a:ext cx="6478815" cy="4666174"/>
          </a:xfrm>
          <a:custGeom>
            <a:avLst/>
            <a:gdLst/>
            <a:ahLst/>
            <a:cxnLst/>
            <a:rect l="l" t="t" r="r" b="b"/>
            <a:pathLst>
              <a:path w="6478815" h="4666174">
                <a:moveTo>
                  <a:pt x="0" y="0"/>
                </a:moveTo>
                <a:lnTo>
                  <a:pt x="6478815" y="0"/>
                </a:lnTo>
                <a:lnTo>
                  <a:pt x="6478815" y="4666174"/>
                </a:lnTo>
                <a:lnTo>
                  <a:pt x="0" y="4666174"/>
                </a:lnTo>
                <a:lnTo>
                  <a:pt x="0" y="0"/>
                </a:lnTo>
                <a:close/>
              </a:path>
            </a:pathLst>
          </a:custGeom>
          <a:blipFill>
            <a:blip r:embed="rId3"/>
            <a:stretch>
              <a:fillRect/>
            </a:stretch>
          </a:blipFill>
        </p:spPr>
      </p:sp>
      <p:sp>
        <p:nvSpPr>
          <p:cNvPr id="16" name="Freeform 16"/>
          <p:cNvSpPr/>
          <p:nvPr/>
        </p:nvSpPr>
        <p:spPr>
          <a:xfrm>
            <a:off x="16608801" y="7276833"/>
            <a:ext cx="2954503" cy="3010167"/>
          </a:xfrm>
          <a:custGeom>
            <a:avLst/>
            <a:gdLst/>
            <a:ahLst/>
            <a:cxnLst/>
            <a:rect l="l" t="t" r="r" b="b"/>
            <a:pathLst>
              <a:path w="2954503" h="3010167">
                <a:moveTo>
                  <a:pt x="0" y="0"/>
                </a:moveTo>
                <a:lnTo>
                  <a:pt x="2954503" y="0"/>
                </a:lnTo>
                <a:lnTo>
                  <a:pt x="2954503" y="3010167"/>
                </a:lnTo>
                <a:lnTo>
                  <a:pt x="0" y="3010167"/>
                </a:lnTo>
                <a:lnTo>
                  <a:pt x="0" y="0"/>
                </a:lnTo>
                <a:close/>
              </a:path>
            </a:pathLst>
          </a:custGeom>
          <a:blipFill>
            <a:blip r:embed="rId4"/>
            <a:stretch>
              <a:fillRect/>
            </a:stretch>
          </a:blipFill>
        </p:spPr>
      </p:sp>
      <p:sp>
        <p:nvSpPr>
          <p:cNvPr id="17" name="TextBox 17"/>
          <p:cNvSpPr txBox="1"/>
          <p:nvPr/>
        </p:nvSpPr>
        <p:spPr>
          <a:xfrm>
            <a:off x="761013" y="4468405"/>
            <a:ext cx="853981" cy="1082955"/>
          </a:xfrm>
          <a:prstGeom prst="rect">
            <a:avLst/>
          </a:prstGeom>
        </p:spPr>
        <p:txBody>
          <a:bodyPr lIns="0" tIns="0" rIns="0" bIns="0" rtlCol="0" anchor="t">
            <a:spAutoFit/>
          </a:bodyPr>
          <a:lstStyle/>
          <a:p>
            <a:pPr algn="ctr">
              <a:lnSpc>
                <a:spcPts val="9199"/>
              </a:lnSpc>
            </a:pPr>
            <a:r>
              <a:rPr lang="en-US" sz="5896">
                <a:solidFill>
                  <a:srgbClr val="F5F5F5"/>
                </a:solidFill>
                <a:latin typeface="Sniglet"/>
              </a:rPr>
              <a:t>1</a:t>
            </a:r>
          </a:p>
        </p:txBody>
      </p:sp>
      <p:sp>
        <p:nvSpPr>
          <p:cNvPr id="18" name="TextBox 18"/>
          <p:cNvSpPr txBox="1"/>
          <p:nvPr/>
        </p:nvSpPr>
        <p:spPr>
          <a:xfrm>
            <a:off x="761013" y="5928404"/>
            <a:ext cx="853981" cy="1082955"/>
          </a:xfrm>
          <a:prstGeom prst="rect">
            <a:avLst/>
          </a:prstGeom>
        </p:spPr>
        <p:txBody>
          <a:bodyPr lIns="0" tIns="0" rIns="0" bIns="0" rtlCol="0" anchor="t">
            <a:spAutoFit/>
          </a:bodyPr>
          <a:lstStyle/>
          <a:p>
            <a:pPr algn="ctr">
              <a:lnSpc>
                <a:spcPts val="9199"/>
              </a:lnSpc>
            </a:pPr>
            <a:r>
              <a:rPr lang="en-US" sz="5896">
                <a:solidFill>
                  <a:srgbClr val="F5F5F5"/>
                </a:solidFill>
                <a:latin typeface="Sniglet"/>
              </a:rPr>
              <a:t>2</a:t>
            </a:r>
          </a:p>
        </p:txBody>
      </p:sp>
      <p:sp>
        <p:nvSpPr>
          <p:cNvPr id="19" name="TextBox 19"/>
          <p:cNvSpPr txBox="1"/>
          <p:nvPr/>
        </p:nvSpPr>
        <p:spPr>
          <a:xfrm>
            <a:off x="761013" y="7388612"/>
            <a:ext cx="853981" cy="1082955"/>
          </a:xfrm>
          <a:prstGeom prst="rect">
            <a:avLst/>
          </a:prstGeom>
        </p:spPr>
        <p:txBody>
          <a:bodyPr lIns="0" tIns="0" rIns="0" bIns="0" rtlCol="0" anchor="t">
            <a:spAutoFit/>
          </a:bodyPr>
          <a:lstStyle/>
          <a:p>
            <a:pPr algn="ctr">
              <a:lnSpc>
                <a:spcPts val="9199"/>
              </a:lnSpc>
            </a:pPr>
            <a:r>
              <a:rPr lang="en-US" sz="5896">
                <a:solidFill>
                  <a:srgbClr val="F5F5F5"/>
                </a:solidFill>
                <a:latin typeface="Sniglet"/>
              </a:rPr>
              <a:t>3</a:t>
            </a:r>
          </a:p>
        </p:txBody>
      </p:sp>
      <p:sp>
        <p:nvSpPr>
          <p:cNvPr id="20" name="TextBox 20"/>
          <p:cNvSpPr txBox="1"/>
          <p:nvPr/>
        </p:nvSpPr>
        <p:spPr>
          <a:xfrm>
            <a:off x="3676489" y="870078"/>
            <a:ext cx="6895106" cy="3012972"/>
          </a:xfrm>
          <a:prstGeom prst="rect">
            <a:avLst/>
          </a:prstGeom>
        </p:spPr>
        <p:txBody>
          <a:bodyPr lIns="0" tIns="0" rIns="0" bIns="0" rtlCol="0" anchor="t">
            <a:spAutoFit/>
          </a:bodyPr>
          <a:lstStyle/>
          <a:p>
            <a:pPr>
              <a:lnSpc>
                <a:spcPts val="7937"/>
              </a:lnSpc>
            </a:pPr>
            <a:r>
              <a:rPr lang="en-US" sz="6784">
                <a:solidFill>
                  <a:srgbClr val="FFBB00"/>
                </a:solidFill>
                <a:latin typeface="Anton Italics"/>
              </a:rPr>
              <a:t>II. NỘI DUNG QUY TRÌNH CHẾ TẠO CƠ KHÍ</a:t>
            </a:r>
          </a:p>
          <a:p>
            <a:pPr>
              <a:lnSpc>
                <a:spcPts val="7937"/>
              </a:lnSpc>
            </a:pPr>
            <a:endParaRPr lang="en-US" sz="6784">
              <a:solidFill>
                <a:srgbClr val="FFBB00"/>
              </a:solidFill>
              <a:latin typeface="Anton Italics"/>
            </a:endParaRPr>
          </a:p>
        </p:txBody>
      </p:sp>
      <p:grpSp>
        <p:nvGrpSpPr>
          <p:cNvPr id="21" name="Group 21"/>
          <p:cNvGrpSpPr/>
          <p:nvPr/>
        </p:nvGrpSpPr>
        <p:grpSpPr>
          <a:xfrm>
            <a:off x="583598" y="8706800"/>
            <a:ext cx="1208810" cy="120881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42C"/>
            </a:solidFill>
            <a:ln w="95250" cap="sq">
              <a:solidFill>
                <a:srgbClr val="F5F5F5"/>
              </a:solidFill>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761013" y="8674478"/>
            <a:ext cx="853981" cy="1082955"/>
          </a:xfrm>
          <a:prstGeom prst="rect">
            <a:avLst/>
          </a:prstGeom>
        </p:spPr>
        <p:txBody>
          <a:bodyPr lIns="0" tIns="0" rIns="0" bIns="0" rtlCol="0" anchor="t">
            <a:spAutoFit/>
          </a:bodyPr>
          <a:lstStyle/>
          <a:p>
            <a:pPr algn="ctr">
              <a:lnSpc>
                <a:spcPts val="9199"/>
              </a:lnSpc>
            </a:pPr>
            <a:r>
              <a:rPr lang="en-US" sz="5896">
                <a:solidFill>
                  <a:srgbClr val="F5F5F5"/>
                </a:solidFill>
                <a:latin typeface="Sniglet"/>
              </a:rPr>
              <a:t>4</a:t>
            </a:r>
          </a:p>
        </p:txBody>
      </p:sp>
      <p:sp>
        <p:nvSpPr>
          <p:cNvPr id="25" name="TextBox 25"/>
          <p:cNvSpPr txBox="1"/>
          <p:nvPr/>
        </p:nvSpPr>
        <p:spPr>
          <a:xfrm>
            <a:off x="197780" y="3120976"/>
            <a:ext cx="9971501" cy="927100"/>
          </a:xfrm>
          <a:prstGeom prst="rect">
            <a:avLst/>
          </a:prstGeom>
        </p:spPr>
        <p:txBody>
          <a:bodyPr lIns="0" tIns="0" rIns="0" bIns="0" rtlCol="0" anchor="t">
            <a:spAutoFit/>
          </a:bodyPr>
          <a:lstStyle/>
          <a:p>
            <a:pPr algn="ctr">
              <a:lnSpc>
                <a:spcPts val="7699"/>
              </a:lnSpc>
            </a:pPr>
            <a:r>
              <a:rPr lang="en-US" sz="5499">
                <a:solidFill>
                  <a:srgbClr val="FFFFFF"/>
                </a:solidFill>
                <a:latin typeface="Canva Sans Bold"/>
              </a:rPr>
              <a:t>BƯỚC 1: Chuẩn bị chế tạo</a:t>
            </a:r>
          </a:p>
        </p:txBody>
      </p:sp>
      <p:grpSp>
        <p:nvGrpSpPr>
          <p:cNvPr id="26" name="Group 26"/>
          <p:cNvGrpSpPr/>
          <p:nvPr/>
        </p:nvGrpSpPr>
        <p:grpSpPr>
          <a:xfrm>
            <a:off x="1792408" y="6028849"/>
            <a:ext cx="10663267" cy="1140688"/>
            <a:chOff x="0" y="0"/>
            <a:chExt cx="2808433" cy="300428"/>
          </a:xfrm>
        </p:grpSpPr>
        <p:sp>
          <p:nvSpPr>
            <p:cNvPr id="27" name="Freeform 27"/>
            <p:cNvSpPr/>
            <p:nvPr/>
          </p:nvSpPr>
          <p:spPr>
            <a:xfrm>
              <a:off x="0" y="0"/>
              <a:ext cx="2808432" cy="300428"/>
            </a:xfrm>
            <a:custGeom>
              <a:avLst/>
              <a:gdLst/>
              <a:ahLst/>
              <a:cxnLst/>
              <a:rect l="l" t="t" r="r" b="b"/>
              <a:pathLst>
                <a:path w="2808432" h="300428">
                  <a:moveTo>
                    <a:pt x="37028" y="0"/>
                  </a:moveTo>
                  <a:lnTo>
                    <a:pt x="2771405" y="0"/>
                  </a:lnTo>
                  <a:cubicBezTo>
                    <a:pt x="2791855" y="0"/>
                    <a:pt x="2808432" y="16578"/>
                    <a:pt x="2808432" y="37028"/>
                  </a:cubicBezTo>
                  <a:lnTo>
                    <a:pt x="2808432" y="263400"/>
                  </a:lnTo>
                  <a:cubicBezTo>
                    <a:pt x="2808432" y="283850"/>
                    <a:pt x="2791855" y="300428"/>
                    <a:pt x="2771405" y="300428"/>
                  </a:cubicBezTo>
                  <a:lnTo>
                    <a:pt x="37028" y="300428"/>
                  </a:lnTo>
                  <a:cubicBezTo>
                    <a:pt x="16578" y="300428"/>
                    <a:pt x="0" y="283850"/>
                    <a:pt x="0" y="263400"/>
                  </a:cubicBezTo>
                  <a:lnTo>
                    <a:pt x="0" y="37028"/>
                  </a:lnTo>
                  <a:cubicBezTo>
                    <a:pt x="0" y="16578"/>
                    <a:pt x="16578" y="0"/>
                    <a:pt x="37028" y="0"/>
                  </a:cubicBezTo>
                  <a:close/>
                </a:path>
              </a:pathLst>
            </a:custGeom>
            <a:solidFill>
              <a:srgbClr val="F5F5F5"/>
            </a:solidFill>
          </p:spPr>
        </p:sp>
        <p:sp>
          <p:nvSpPr>
            <p:cNvPr id="28" name="TextBox 2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792408" y="7405383"/>
            <a:ext cx="10663267" cy="1140688"/>
            <a:chOff x="0" y="0"/>
            <a:chExt cx="2808433" cy="300428"/>
          </a:xfrm>
        </p:grpSpPr>
        <p:sp>
          <p:nvSpPr>
            <p:cNvPr id="30" name="Freeform 30"/>
            <p:cNvSpPr/>
            <p:nvPr/>
          </p:nvSpPr>
          <p:spPr>
            <a:xfrm>
              <a:off x="0" y="0"/>
              <a:ext cx="2808432" cy="300428"/>
            </a:xfrm>
            <a:custGeom>
              <a:avLst/>
              <a:gdLst/>
              <a:ahLst/>
              <a:cxnLst/>
              <a:rect l="l" t="t" r="r" b="b"/>
              <a:pathLst>
                <a:path w="2808432" h="300428">
                  <a:moveTo>
                    <a:pt x="37028" y="0"/>
                  </a:moveTo>
                  <a:lnTo>
                    <a:pt x="2771405" y="0"/>
                  </a:lnTo>
                  <a:cubicBezTo>
                    <a:pt x="2791855" y="0"/>
                    <a:pt x="2808432" y="16578"/>
                    <a:pt x="2808432" y="37028"/>
                  </a:cubicBezTo>
                  <a:lnTo>
                    <a:pt x="2808432" y="263400"/>
                  </a:lnTo>
                  <a:cubicBezTo>
                    <a:pt x="2808432" y="283850"/>
                    <a:pt x="2791855" y="300428"/>
                    <a:pt x="2771405" y="300428"/>
                  </a:cubicBezTo>
                  <a:lnTo>
                    <a:pt x="37028" y="300428"/>
                  </a:lnTo>
                  <a:cubicBezTo>
                    <a:pt x="16578" y="300428"/>
                    <a:pt x="0" y="283850"/>
                    <a:pt x="0" y="263400"/>
                  </a:cubicBezTo>
                  <a:lnTo>
                    <a:pt x="0" y="37028"/>
                  </a:lnTo>
                  <a:cubicBezTo>
                    <a:pt x="0" y="16578"/>
                    <a:pt x="16578" y="0"/>
                    <a:pt x="37028" y="0"/>
                  </a:cubicBezTo>
                  <a:close/>
                </a:path>
              </a:pathLst>
            </a:custGeom>
            <a:solidFill>
              <a:srgbClr val="F5F5F5"/>
            </a:solidFill>
          </p:spPr>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792408" y="8781916"/>
            <a:ext cx="10663267" cy="1140688"/>
            <a:chOff x="0" y="0"/>
            <a:chExt cx="2808433" cy="300428"/>
          </a:xfrm>
        </p:grpSpPr>
        <p:sp>
          <p:nvSpPr>
            <p:cNvPr id="33" name="Freeform 33"/>
            <p:cNvSpPr/>
            <p:nvPr/>
          </p:nvSpPr>
          <p:spPr>
            <a:xfrm>
              <a:off x="0" y="0"/>
              <a:ext cx="2808432" cy="300428"/>
            </a:xfrm>
            <a:custGeom>
              <a:avLst/>
              <a:gdLst/>
              <a:ahLst/>
              <a:cxnLst/>
              <a:rect l="l" t="t" r="r" b="b"/>
              <a:pathLst>
                <a:path w="2808432" h="300428">
                  <a:moveTo>
                    <a:pt x="37028" y="0"/>
                  </a:moveTo>
                  <a:lnTo>
                    <a:pt x="2771405" y="0"/>
                  </a:lnTo>
                  <a:cubicBezTo>
                    <a:pt x="2791855" y="0"/>
                    <a:pt x="2808432" y="16578"/>
                    <a:pt x="2808432" y="37028"/>
                  </a:cubicBezTo>
                  <a:lnTo>
                    <a:pt x="2808432" y="263400"/>
                  </a:lnTo>
                  <a:cubicBezTo>
                    <a:pt x="2808432" y="283850"/>
                    <a:pt x="2791855" y="300428"/>
                    <a:pt x="2771405" y="300428"/>
                  </a:cubicBezTo>
                  <a:lnTo>
                    <a:pt x="37028" y="300428"/>
                  </a:lnTo>
                  <a:cubicBezTo>
                    <a:pt x="16578" y="300428"/>
                    <a:pt x="0" y="283850"/>
                    <a:pt x="0" y="263400"/>
                  </a:cubicBezTo>
                  <a:lnTo>
                    <a:pt x="0" y="37028"/>
                  </a:lnTo>
                  <a:cubicBezTo>
                    <a:pt x="0" y="16578"/>
                    <a:pt x="16578" y="0"/>
                    <a:pt x="37028" y="0"/>
                  </a:cubicBezTo>
                  <a:close/>
                </a:path>
              </a:pathLst>
            </a:custGeom>
            <a:solidFill>
              <a:srgbClr val="F5F5F5"/>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2209444" y="4736232"/>
            <a:ext cx="8983909" cy="767824"/>
          </a:xfrm>
          <a:prstGeom prst="rect">
            <a:avLst/>
          </a:prstGeom>
        </p:spPr>
        <p:txBody>
          <a:bodyPr lIns="0" tIns="0" rIns="0" bIns="0" rtlCol="0" anchor="t">
            <a:spAutoFit/>
          </a:bodyPr>
          <a:lstStyle/>
          <a:p>
            <a:pPr algn="ctr">
              <a:lnSpc>
                <a:spcPts val="6228"/>
              </a:lnSpc>
            </a:pPr>
            <a:r>
              <a:rPr lang="en-US" sz="4791" spc="95">
                <a:solidFill>
                  <a:srgbClr val="213559"/>
                </a:solidFill>
                <a:latin typeface="Montserrat Ultra-Bold Italics"/>
              </a:rPr>
              <a:t>Nghiên cứu bản vẽ </a:t>
            </a:r>
          </a:p>
        </p:txBody>
      </p:sp>
      <p:sp>
        <p:nvSpPr>
          <p:cNvPr id="36" name="TextBox 36"/>
          <p:cNvSpPr txBox="1"/>
          <p:nvPr/>
        </p:nvSpPr>
        <p:spPr>
          <a:xfrm>
            <a:off x="2632087" y="6154499"/>
            <a:ext cx="8983909" cy="767824"/>
          </a:xfrm>
          <a:prstGeom prst="rect">
            <a:avLst/>
          </a:prstGeom>
        </p:spPr>
        <p:txBody>
          <a:bodyPr lIns="0" tIns="0" rIns="0" bIns="0" rtlCol="0" anchor="t">
            <a:spAutoFit/>
          </a:bodyPr>
          <a:lstStyle/>
          <a:p>
            <a:pPr algn="ctr">
              <a:lnSpc>
                <a:spcPts val="6228"/>
              </a:lnSpc>
            </a:pPr>
            <a:r>
              <a:rPr lang="en-US" sz="4791" spc="95">
                <a:solidFill>
                  <a:srgbClr val="213559"/>
                </a:solidFill>
                <a:latin typeface="Montserrat Ultra-Bold Italics"/>
              </a:rPr>
              <a:t>Lập quy trình công nghệ</a:t>
            </a:r>
          </a:p>
        </p:txBody>
      </p:sp>
      <p:sp>
        <p:nvSpPr>
          <p:cNvPr id="37" name="TextBox 37"/>
          <p:cNvSpPr txBox="1"/>
          <p:nvPr/>
        </p:nvSpPr>
        <p:spPr>
          <a:xfrm>
            <a:off x="2632087" y="7572765"/>
            <a:ext cx="8983909" cy="767824"/>
          </a:xfrm>
          <a:prstGeom prst="rect">
            <a:avLst/>
          </a:prstGeom>
        </p:spPr>
        <p:txBody>
          <a:bodyPr lIns="0" tIns="0" rIns="0" bIns="0" rtlCol="0" anchor="t">
            <a:spAutoFit/>
          </a:bodyPr>
          <a:lstStyle/>
          <a:p>
            <a:pPr algn="ctr">
              <a:lnSpc>
                <a:spcPts val="6228"/>
              </a:lnSpc>
            </a:pPr>
            <a:r>
              <a:rPr lang="en-US" sz="4791" spc="95">
                <a:solidFill>
                  <a:srgbClr val="213559"/>
                </a:solidFill>
                <a:latin typeface="Montserrat Ultra-Bold Italics"/>
              </a:rPr>
              <a:t>Chuẩn bị trang thiết bị</a:t>
            </a:r>
          </a:p>
        </p:txBody>
      </p:sp>
      <p:sp>
        <p:nvSpPr>
          <p:cNvPr id="38" name="TextBox 38"/>
          <p:cNvSpPr txBox="1"/>
          <p:nvPr/>
        </p:nvSpPr>
        <p:spPr>
          <a:xfrm>
            <a:off x="2194526" y="8908243"/>
            <a:ext cx="8983909" cy="767824"/>
          </a:xfrm>
          <a:prstGeom prst="rect">
            <a:avLst/>
          </a:prstGeom>
        </p:spPr>
        <p:txBody>
          <a:bodyPr lIns="0" tIns="0" rIns="0" bIns="0" rtlCol="0" anchor="t">
            <a:spAutoFit/>
          </a:bodyPr>
          <a:lstStyle/>
          <a:p>
            <a:pPr algn="ctr">
              <a:lnSpc>
                <a:spcPts val="6228"/>
              </a:lnSpc>
            </a:pPr>
            <a:r>
              <a:rPr lang="en-US" sz="4791" spc="95">
                <a:solidFill>
                  <a:srgbClr val="213559"/>
                </a:solidFill>
                <a:latin typeface="Montserrat Ultra-Bold Italics"/>
              </a:rPr>
              <a:t>Chuẩn bị phôi</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72243"/>
        </a:solidFill>
        <a:effectLst/>
      </p:bgPr>
    </p:bg>
    <p:spTree>
      <p:nvGrpSpPr>
        <p:cNvPr id="1" name=""/>
        <p:cNvGrpSpPr/>
        <p:nvPr/>
      </p:nvGrpSpPr>
      <p:grpSpPr>
        <a:xfrm>
          <a:off x="0" y="0"/>
          <a:ext cx="0" cy="0"/>
          <a:chOff x="0" y="0"/>
          <a:chExt cx="0" cy="0"/>
        </a:xfrm>
      </p:grpSpPr>
      <p:sp>
        <p:nvSpPr>
          <p:cNvPr id="2" name="Freeform 2"/>
          <p:cNvSpPr/>
          <p:nvPr/>
        </p:nvSpPr>
        <p:spPr>
          <a:xfrm>
            <a:off x="-950225" y="-779846"/>
            <a:ext cx="5472684" cy="11846692"/>
          </a:xfrm>
          <a:custGeom>
            <a:avLst/>
            <a:gdLst/>
            <a:ahLst/>
            <a:cxnLst/>
            <a:rect l="l" t="t" r="r" b="b"/>
            <a:pathLst>
              <a:path w="5472684" h="11846692">
                <a:moveTo>
                  <a:pt x="0" y="0"/>
                </a:moveTo>
                <a:lnTo>
                  <a:pt x="5472684" y="0"/>
                </a:lnTo>
                <a:lnTo>
                  <a:pt x="5472684" y="11846692"/>
                </a:lnTo>
                <a:lnTo>
                  <a:pt x="0" y="11846692"/>
                </a:lnTo>
                <a:lnTo>
                  <a:pt x="0" y="0"/>
                </a:lnTo>
                <a:close/>
              </a:path>
            </a:pathLst>
          </a:custGeom>
          <a:blipFill>
            <a:blip r:embed="rId2"/>
            <a:stretch>
              <a:fillRect l="-224907"/>
            </a:stretch>
          </a:blipFill>
        </p:spPr>
      </p:sp>
      <p:grpSp>
        <p:nvGrpSpPr>
          <p:cNvPr id="3" name="Group 3"/>
          <p:cNvGrpSpPr/>
          <p:nvPr/>
        </p:nvGrpSpPr>
        <p:grpSpPr>
          <a:xfrm>
            <a:off x="4927125" y="583519"/>
            <a:ext cx="12204109" cy="1497137"/>
            <a:chOff x="0" y="0"/>
            <a:chExt cx="16272145" cy="1996182"/>
          </a:xfrm>
        </p:grpSpPr>
        <p:sp>
          <p:nvSpPr>
            <p:cNvPr id="4" name="TextBox 4"/>
            <p:cNvSpPr txBox="1"/>
            <p:nvPr/>
          </p:nvSpPr>
          <p:spPr>
            <a:xfrm>
              <a:off x="0" y="0"/>
              <a:ext cx="16272145" cy="1168400"/>
            </a:xfrm>
            <a:prstGeom prst="rect">
              <a:avLst/>
            </a:prstGeom>
          </p:spPr>
          <p:txBody>
            <a:bodyPr lIns="0" tIns="0" rIns="0" bIns="0" rtlCol="0" anchor="t">
              <a:spAutoFit/>
            </a:bodyPr>
            <a:lstStyle/>
            <a:p>
              <a:pPr algn="l">
                <a:lnSpc>
                  <a:spcPts val="6931"/>
                </a:lnSpc>
              </a:pPr>
              <a:r>
                <a:rPr lang="en-US" sz="5776">
                  <a:solidFill>
                    <a:srgbClr val="FFBB00"/>
                  </a:solidFill>
                  <a:latin typeface="Libre Baskerville Italics"/>
                </a:rPr>
                <a:t>A)NGHIÊN CỨU BẢN VẼ </a:t>
              </a:r>
            </a:p>
          </p:txBody>
        </p:sp>
        <p:sp>
          <p:nvSpPr>
            <p:cNvPr id="5" name="TextBox 5"/>
            <p:cNvSpPr txBox="1"/>
            <p:nvPr/>
          </p:nvSpPr>
          <p:spPr>
            <a:xfrm>
              <a:off x="0" y="1420728"/>
              <a:ext cx="10374901" cy="575454"/>
            </a:xfrm>
            <a:prstGeom prst="rect">
              <a:avLst/>
            </a:prstGeom>
          </p:spPr>
          <p:txBody>
            <a:bodyPr lIns="0" tIns="0" rIns="0" bIns="0" rtlCol="0" anchor="t">
              <a:spAutoFit/>
            </a:bodyPr>
            <a:lstStyle/>
            <a:p>
              <a:pPr algn="l">
                <a:lnSpc>
                  <a:spcPts val="3402"/>
                </a:lnSpc>
              </a:pPr>
              <a:endParaRPr/>
            </a:p>
          </p:txBody>
        </p:sp>
      </p:grpSp>
      <p:sp>
        <p:nvSpPr>
          <p:cNvPr id="6" name="TextBox 6"/>
          <p:cNvSpPr txBox="1"/>
          <p:nvPr/>
        </p:nvSpPr>
        <p:spPr>
          <a:xfrm>
            <a:off x="4927125" y="2976006"/>
            <a:ext cx="10609779" cy="987019"/>
          </a:xfrm>
          <a:prstGeom prst="rect">
            <a:avLst/>
          </a:prstGeom>
        </p:spPr>
        <p:txBody>
          <a:bodyPr lIns="0" tIns="0" rIns="0" bIns="0" rtlCol="0" anchor="t">
            <a:spAutoFit/>
          </a:bodyPr>
          <a:lstStyle/>
          <a:p>
            <a:pPr algn="ctr">
              <a:lnSpc>
                <a:spcPts val="8072"/>
              </a:lnSpc>
              <a:spcBef>
                <a:spcPct val="0"/>
              </a:spcBef>
            </a:pPr>
            <a:r>
              <a:rPr lang="en-US" sz="5765">
                <a:solidFill>
                  <a:srgbClr val="FFBB00"/>
                </a:solidFill>
                <a:latin typeface="Libre Baskerville Italics"/>
              </a:rPr>
              <a:t>B) LẬP QUY TRÌNH C.NGHỆ </a:t>
            </a:r>
          </a:p>
        </p:txBody>
      </p:sp>
      <p:sp>
        <p:nvSpPr>
          <p:cNvPr id="7" name="TextBox 7"/>
          <p:cNvSpPr txBox="1"/>
          <p:nvPr/>
        </p:nvSpPr>
        <p:spPr>
          <a:xfrm>
            <a:off x="4466608" y="1664319"/>
            <a:ext cx="13168169" cy="1292637"/>
          </a:xfrm>
          <a:prstGeom prst="rect">
            <a:avLst/>
          </a:prstGeom>
        </p:spPr>
        <p:txBody>
          <a:bodyPr lIns="0" tIns="0" rIns="0" bIns="0" rtlCol="0" anchor="t">
            <a:spAutoFit/>
          </a:bodyPr>
          <a:lstStyle/>
          <a:p>
            <a:pPr algn="ctr">
              <a:lnSpc>
                <a:spcPts val="5231"/>
              </a:lnSpc>
              <a:spcBef>
                <a:spcPct val="0"/>
              </a:spcBef>
            </a:pPr>
            <a:r>
              <a:rPr lang="en-US" sz="3736">
                <a:solidFill>
                  <a:srgbClr val="FFFFFF"/>
                </a:solidFill>
                <a:latin typeface="Nunito Italics"/>
              </a:rPr>
              <a:t>Xác định rõ thông tin cần THIẾT về các sp như : quy trình c.nghệ, phương pháp gia công, điều kiện sản xuất...</a:t>
            </a:r>
          </a:p>
        </p:txBody>
      </p:sp>
      <p:sp>
        <p:nvSpPr>
          <p:cNvPr id="8" name="TextBox 8"/>
          <p:cNvSpPr txBox="1"/>
          <p:nvPr/>
        </p:nvSpPr>
        <p:spPr>
          <a:xfrm>
            <a:off x="5126787" y="4020175"/>
            <a:ext cx="11083336" cy="1321345"/>
          </a:xfrm>
          <a:prstGeom prst="rect">
            <a:avLst/>
          </a:prstGeom>
        </p:spPr>
        <p:txBody>
          <a:bodyPr lIns="0" tIns="0" rIns="0" bIns="0" rtlCol="0" anchor="t">
            <a:spAutoFit/>
          </a:bodyPr>
          <a:lstStyle/>
          <a:p>
            <a:pPr algn="ctr">
              <a:lnSpc>
                <a:spcPts val="5356"/>
              </a:lnSpc>
              <a:spcBef>
                <a:spcPct val="0"/>
              </a:spcBef>
            </a:pPr>
            <a:r>
              <a:rPr lang="en-US" sz="3826">
                <a:solidFill>
                  <a:srgbClr val="FFFFFF"/>
                </a:solidFill>
                <a:latin typeface="Nunito"/>
              </a:rPr>
              <a:t>Lập quy trình công nghệ để tạo sp đúng yêu cầu kĩ thuật và giảm thiểu chi phí</a:t>
            </a:r>
          </a:p>
        </p:txBody>
      </p:sp>
      <p:sp>
        <p:nvSpPr>
          <p:cNvPr id="9" name="TextBox 9"/>
          <p:cNvSpPr txBox="1"/>
          <p:nvPr/>
        </p:nvSpPr>
        <p:spPr>
          <a:xfrm>
            <a:off x="4927348" y="5360571"/>
            <a:ext cx="11687919" cy="987019"/>
          </a:xfrm>
          <a:prstGeom prst="rect">
            <a:avLst/>
          </a:prstGeom>
        </p:spPr>
        <p:txBody>
          <a:bodyPr lIns="0" tIns="0" rIns="0" bIns="0" rtlCol="0" anchor="t">
            <a:spAutoFit/>
          </a:bodyPr>
          <a:lstStyle/>
          <a:p>
            <a:pPr algn="ctr">
              <a:lnSpc>
                <a:spcPts val="8072"/>
              </a:lnSpc>
              <a:spcBef>
                <a:spcPct val="0"/>
              </a:spcBef>
            </a:pPr>
            <a:r>
              <a:rPr lang="en-US" sz="5765">
                <a:solidFill>
                  <a:srgbClr val="FFBB00"/>
                </a:solidFill>
                <a:latin typeface="Libre Baskerville Italics"/>
              </a:rPr>
              <a:t>C)CHUẨN BỊ TRANG THIẾT BỊ </a:t>
            </a:r>
          </a:p>
        </p:txBody>
      </p:sp>
      <p:sp>
        <p:nvSpPr>
          <p:cNvPr id="10" name="TextBox 10"/>
          <p:cNvSpPr txBox="1"/>
          <p:nvPr/>
        </p:nvSpPr>
        <p:spPr>
          <a:xfrm>
            <a:off x="5126787" y="7745136"/>
            <a:ext cx="3323630" cy="987019"/>
          </a:xfrm>
          <a:prstGeom prst="rect">
            <a:avLst/>
          </a:prstGeom>
        </p:spPr>
        <p:txBody>
          <a:bodyPr lIns="0" tIns="0" rIns="0" bIns="0" rtlCol="0" anchor="t">
            <a:spAutoFit/>
          </a:bodyPr>
          <a:lstStyle/>
          <a:p>
            <a:pPr algn="ctr">
              <a:lnSpc>
                <a:spcPts val="8072"/>
              </a:lnSpc>
              <a:spcBef>
                <a:spcPct val="0"/>
              </a:spcBef>
            </a:pPr>
            <a:r>
              <a:rPr lang="en-US" sz="5765">
                <a:solidFill>
                  <a:srgbClr val="FFBB00"/>
                </a:solidFill>
                <a:latin typeface="Libre Baskerville Italics"/>
              </a:rPr>
              <a:t>D) PHÔI </a:t>
            </a:r>
          </a:p>
        </p:txBody>
      </p:sp>
      <p:sp>
        <p:nvSpPr>
          <p:cNvPr id="11" name="TextBox 11"/>
          <p:cNvSpPr txBox="1"/>
          <p:nvPr/>
        </p:nvSpPr>
        <p:spPr>
          <a:xfrm>
            <a:off x="5126787" y="6404740"/>
            <a:ext cx="11083336" cy="1321345"/>
          </a:xfrm>
          <a:prstGeom prst="rect">
            <a:avLst/>
          </a:prstGeom>
        </p:spPr>
        <p:txBody>
          <a:bodyPr lIns="0" tIns="0" rIns="0" bIns="0" rtlCol="0" anchor="t">
            <a:spAutoFit/>
          </a:bodyPr>
          <a:lstStyle/>
          <a:p>
            <a:pPr algn="ctr">
              <a:lnSpc>
                <a:spcPts val="5356"/>
              </a:lnSpc>
              <a:spcBef>
                <a:spcPct val="0"/>
              </a:spcBef>
            </a:pPr>
            <a:r>
              <a:rPr lang="en-US" sz="3826">
                <a:solidFill>
                  <a:srgbClr val="FFFFFF"/>
                </a:solidFill>
                <a:latin typeface="Nunito"/>
              </a:rPr>
              <a:t>Chuẩn bị máy móc , thiết bị, dụng cụ,... phù hợp với các quy trình công nghệ đã xây dựng</a:t>
            </a:r>
          </a:p>
        </p:txBody>
      </p:sp>
      <p:sp>
        <p:nvSpPr>
          <p:cNvPr id="12" name="TextBox 12"/>
          <p:cNvSpPr txBox="1"/>
          <p:nvPr/>
        </p:nvSpPr>
        <p:spPr>
          <a:xfrm>
            <a:off x="5229640" y="8655955"/>
            <a:ext cx="11083336" cy="1321345"/>
          </a:xfrm>
          <a:prstGeom prst="rect">
            <a:avLst/>
          </a:prstGeom>
        </p:spPr>
        <p:txBody>
          <a:bodyPr lIns="0" tIns="0" rIns="0" bIns="0" rtlCol="0" anchor="t">
            <a:spAutoFit/>
          </a:bodyPr>
          <a:lstStyle/>
          <a:p>
            <a:pPr algn="ctr">
              <a:lnSpc>
                <a:spcPts val="5356"/>
              </a:lnSpc>
              <a:spcBef>
                <a:spcPct val="0"/>
              </a:spcBef>
            </a:pPr>
            <a:r>
              <a:rPr lang="en-US" sz="3826">
                <a:solidFill>
                  <a:srgbClr val="FFFFFF"/>
                </a:solidFill>
                <a:latin typeface="Nunito"/>
              </a:rPr>
              <a:t>Là đối tượng sản xuất của ngành cơ khí để chế tạo sp, chuẩn bị 1 cách hợp lí</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Freeform 2"/>
          <p:cNvSpPr/>
          <p:nvPr/>
        </p:nvSpPr>
        <p:spPr>
          <a:xfrm>
            <a:off x="6033499" y="2017916"/>
            <a:ext cx="6454659" cy="5163727"/>
          </a:xfrm>
          <a:custGeom>
            <a:avLst/>
            <a:gdLst/>
            <a:ahLst/>
            <a:cxnLst/>
            <a:rect l="l" t="t" r="r" b="b"/>
            <a:pathLst>
              <a:path w="6454659" h="5163727">
                <a:moveTo>
                  <a:pt x="0" y="0"/>
                </a:moveTo>
                <a:lnTo>
                  <a:pt x="6454659" y="0"/>
                </a:lnTo>
                <a:lnTo>
                  <a:pt x="6454659" y="5163727"/>
                </a:lnTo>
                <a:lnTo>
                  <a:pt x="0" y="5163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494687" y="6397455"/>
            <a:ext cx="2538812" cy="3889545"/>
          </a:xfrm>
          <a:custGeom>
            <a:avLst/>
            <a:gdLst/>
            <a:ahLst/>
            <a:cxnLst/>
            <a:rect l="l" t="t" r="r" b="b"/>
            <a:pathLst>
              <a:path w="2538812" h="3889545">
                <a:moveTo>
                  <a:pt x="0" y="0"/>
                </a:moveTo>
                <a:lnTo>
                  <a:pt x="2538812" y="0"/>
                </a:lnTo>
                <a:lnTo>
                  <a:pt x="2538812" y="3889545"/>
                </a:lnTo>
                <a:lnTo>
                  <a:pt x="0" y="38895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6455375" y="3230377"/>
            <a:ext cx="5610907" cy="2170892"/>
          </a:xfrm>
          <a:prstGeom prst="rect">
            <a:avLst/>
          </a:prstGeom>
        </p:spPr>
        <p:txBody>
          <a:bodyPr lIns="0" tIns="0" rIns="0" bIns="0" rtlCol="0" anchor="t">
            <a:spAutoFit/>
          </a:bodyPr>
          <a:lstStyle/>
          <a:p>
            <a:pPr algn="ctr">
              <a:lnSpc>
                <a:spcPts val="4359"/>
              </a:lnSpc>
              <a:spcBef>
                <a:spcPct val="0"/>
              </a:spcBef>
            </a:pPr>
            <a:r>
              <a:rPr lang="en-US" sz="3113">
                <a:solidFill>
                  <a:srgbClr val="2A4D8B"/>
                </a:solidFill>
                <a:latin typeface="Montserrat"/>
              </a:rPr>
              <a:t>Nên xây dựng quy trình công nghiệp gia công cho những chi tiết nào ở hình 2.3 để giảm chi phí chế tạo?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Freeform 2"/>
          <p:cNvSpPr/>
          <p:nvPr/>
        </p:nvSpPr>
        <p:spPr>
          <a:xfrm>
            <a:off x="14491550" y="3504055"/>
            <a:ext cx="3586134" cy="5866885"/>
          </a:xfrm>
          <a:custGeom>
            <a:avLst/>
            <a:gdLst/>
            <a:ahLst/>
            <a:cxnLst/>
            <a:rect l="l" t="t" r="r" b="b"/>
            <a:pathLst>
              <a:path w="3586134" h="5866885">
                <a:moveTo>
                  <a:pt x="0" y="0"/>
                </a:moveTo>
                <a:lnTo>
                  <a:pt x="3586133" y="0"/>
                </a:lnTo>
                <a:lnTo>
                  <a:pt x="3586133" y="5866886"/>
                </a:lnTo>
                <a:lnTo>
                  <a:pt x="0" y="58668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69365" y="715826"/>
            <a:ext cx="12575103" cy="5721672"/>
          </a:xfrm>
          <a:custGeom>
            <a:avLst/>
            <a:gdLst/>
            <a:ahLst/>
            <a:cxnLst/>
            <a:rect l="l" t="t" r="r" b="b"/>
            <a:pathLst>
              <a:path w="12575103" h="5721672">
                <a:moveTo>
                  <a:pt x="0" y="0"/>
                </a:moveTo>
                <a:lnTo>
                  <a:pt x="12575103" y="0"/>
                </a:lnTo>
                <a:lnTo>
                  <a:pt x="12575103" y="5721672"/>
                </a:lnTo>
                <a:lnTo>
                  <a:pt x="0" y="5721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1511732" y="2082608"/>
            <a:ext cx="11890369" cy="2785746"/>
          </a:xfrm>
          <a:prstGeom prst="rect">
            <a:avLst/>
          </a:prstGeom>
        </p:spPr>
        <p:txBody>
          <a:bodyPr lIns="0" tIns="0" rIns="0" bIns="0" rtlCol="0" anchor="t">
            <a:spAutoFit/>
          </a:bodyPr>
          <a:lstStyle/>
          <a:p>
            <a:pPr algn="ctr">
              <a:lnSpc>
                <a:spcPts val="4479"/>
              </a:lnSpc>
            </a:pPr>
            <a:r>
              <a:rPr lang="en-US" sz="3199">
                <a:solidFill>
                  <a:srgbClr val="FFBB00"/>
                </a:solidFill>
                <a:latin typeface="Montserrat Bold"/>
              </a:rPr>
              <a:t>Đối với sp puli treo ở hình 2.3 các chi tiết cần xây dựng quy trình công nghệ gia công : giá treo, giá đỡ, puli,</a:t>
            </a:r>
          </a:p>
          <a:p>
            <a:pPr algn="ctr">
              <a:lnSpc>
                <a:spcPts val="4479"/>
              </a:lnSpc>
              <a:spcBef>
                <a:spcPct val="0"/>
              </a:spcBef>
            </a:pPr>
            <a:r>
              <a:rPr lang="en-US" sz="3199">
                <a:solidFill>
                  <a:srgbClr val="FFBB00"/>
                </a:solidFill>
                <a:latin typeface="Montserrat Bold"/>
              </a:rPr>
              <a:t> bạc lót. Các chi tiết còn lại (bulong, đai ốc) sẽ mua theo tiêu chuẩn để giảm chi phí</a:t>
            </a:r>
          </a:p>
          <a:p>
            <a:pPr algn="ctr">
              <a:lnSpc>
                <a:spcPts val="4479"/>
              </a:lnSpc>
              <a:spcBef>
                <a:spcPct val="0"/>
              </a:spcBef>
            </a:pPr>
            <a:endParaRPr lang="en-US" sz="3199">
              <a:solidFill>
                <a:srgbClr val="FFBB00"/>
              </a:solidFill>
              <a:latin typeface="Montserrat Bold"/>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grpSp>
        <p:nvGrpSpPr>
          <p:cNvPr id="3" name="Group 3"/>
          <p:cNvGrpSpPr/>
          <p:nvPr/>
        </p:nvGrpSpPr>
        <p:grpSpPr>
          <a:xfrm>
            <a:off x="7527747" y="-1825476"/>
            <a:ext cx="16230600" cy="16230600"/>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3F6B"/>
            </a:solidFill>
          </p:spPr>
        </p:sp>
      </p:grpSp>
      <p:grpSp>
        <p:nvGrpSpPr>
          <p:cNvPr id="5" name="Group 5"/>
          <p:cNvGrpSpPr>
            <a:grpSpLocks noChangeAspect="1"/>
          </p:cNvGrpSpPr>
          <p:nvPr/>
        </p:nvGrpSpPr>
        <p:grpSpPr>
          <a:xfrm>
            <a:off x="8002557" y="1028700"/>
            <a:ext cx="12008422" cy="1200837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046" r="-25046"/>
              </a:stretch>
            </a:blipFill>
          </p:spPr>
        </p:sp>
      </p:grpSp>
      <p:sp>
        <p:nvSpPr>
          <p:cNvPr id="7" name="Freeform 7"/>
          <p:cNvSpPr/>
          <p:nvPr/>
        </p:nvSpPr>
        <p:spPr>
          <a:xfrm>
            <a:off x="15476242" y="885242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799890" y="1028700"/>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9"/>
          <p:cNvSpPr txBox="1"/>
          <p:nvPr/>
        </p:nvSpPr>
        <p:spPr>
          <a:xfrm>
            <a:off x="452908" y="3973616"/>
            <a:ext cx="7074839" cy="2406443"/>
          </a:xfrm>
          <a:prstGeom prst="rect">
            <a:avLst/>
          </a:prstGeom>
        </p:spPr>
        <p:txBody>
          <a:bodyPr lIns="0" tIns="0" rIns="0" bIns="0" rtlCol="0" anchor="t">
            <a:spAutoFit/>
          </a:bodyPr>
          <a:lstStyle/>
          <a:p>
            <a:pPr>
              <a:lnSpc>
                <a:spcPts val="9463"/>
              </a:lnSpc>
            </a:pPr>
            <a:r>
              <a:rPr lang="en-US" sz="8374" spc="-452">
                <a:solidFill>
                  <a:srgbClr val="263F6B"/>
                </a:solidFill>
                <a:latin typeface="Montserrat Ultra-Bold Italics"/>
              </a:rPr>
              <a:t>GIA CÔNG CÁC CHI TIẾT</a:t>
            </a:r>
          </a:p>
        </p:txBody>
      </p:sp>
      <p:sp>
        <p:nvSpPr>
          <p:cNvPr id="10" name="TextBox 10"/>
          <p:cNvSpPr txBox="1"/>
          <p:nvPr/>
        </p:nvSpPr>
        <p:spPr>
          <a:xfrm>
            <a:off x="1255011" y="1985269"/>
            <a:ext cx="4108650" cy="1405032"/>
          </a:xfrm>
          <a:prstGeom prst="rect">
            <a:avLst/>
          </a:prstGeom>
        </p:spPr>
        <p:txBody>
          <a:bodyPr lIns="0" tIns="0" rIns="0" bIns="0" rtlCol="0" anchor="t">
            <a:spAutoFit/>
          </a:bodyPr>
          <a:lstStyle/>
          <a:p>
            <a:pPr algn="ctr">
              <a:lnSpc>
                <a:spcPts val="11572"/>
              </a:lnSpc>
            </a:pPr>
            <a:r>
              <a:rPr lang="en-US" sz="8266">
                <a:solidFill>
                  <a:srgbClr val="FD696E"/>
                </a:solidFill>
                <a:latin typeface="Open Sans Extra Bold"/>
              </a:rPr>
              <a:t>BƯỚC 2</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grpSp>
        <p:nvGrpSpPr>
          <p:cNvPr id="2" name="Group 2"/>
          <p:cNvGrpSpPr/>
          <p:nvPr/>
        </p:nvGrpSpPr>
        <p:grpSpPr>
          <a:xfrm>
            <a:off x="10387145" y="1934679"/>
            <a:ext cx="7554500" cy="3466747"/>
            <a:chOff x="0" y="0"/>
            <a:chExt cx="2202504" cy="1010725"/>
          </a:xfrm>
        </p:grpSpPr>
        <p:sp>
          <p:nvSpPr>
            <p:cNvPr id="3" name="Freeform 3"/>
            <p:cNvSpPr/>
            <p:nvPr/>
          </p:nvSpPr>
          <p:spPr>
            <a:xfrm>
              <a:off x="0" y="0"/>
              <a:ext cx="2202504" cy="1010725"/>
            </a:xfrm>
            <a:custGeom>
              <a:avLst/>
              <a:gdLst/>
              <a:ahLst/>
              <a:cxnLst/>
              <a:rect l="l" t="t" r="r" b="b"/>
              <a:pathLst>
                <a:path w="2202504" h="1010725">
                  <a:moveTo>
                    <a:pt x="0" y="0"/>
                  </a:moveTo>
                  <a:lnTo>
                    <a:pt x="2202504" y="0"/>
                  </a:lnTo>
                  <a:lnTo>
                    <a:pt x="2202504" y="1010725"/>
                  </a:lnTo>
                  <a:lnTo>
                    <a:pt x="0" y="1010725"/>
                  </a:lnTo>
                  <a:close/>
                </a:path>
              </a:pathLst>
            </a:custGeom>
            <a:solidFill>
              <a:srgbClr val="FF842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25333" y="736504"/>
            <a:ext cx="9129676" cy="6082647"/>
          </a:xfrm>
          <a:custGeom>
            <a:avLst/>
            <a:gdLst/>
            <a:ahLst/>
            <a:cxnLst/>
            <a:rect l="l" t="t" r="r" b="b"/>
            <a:pathLst>
              <a:path w="9129676" h="6082647">
                <a:moveTo>
                  <a:pt x="0" y="0"/>
                </a:moveTo>
                <a:lnTo>
                  <a:pt x="9129676" y="0"/>
                </a:lnTo>
                <a:lnTo>
                  <a:pt x="9129676" y="6082647"/>
                </a:lnTo>
                <a:lnTo>
                  <a:pt x="0" y="6082647"/>
                </a:lnTo>
                <a:lnTo>
                  <a:pt x="0" y="0"/>
                </a:lnTo>
                <a:close/>
              </a:path>
            </a:pathLst>
          </a:custGeom>
          <a:blipFill>
            <a:blip r:embed="rId2"/>
            <a:stretch>
              <a:fillRect/>
            </a:stretch>
          </a:blipFill>
        </p:spPr>
      </p:sp>
      <p:sp>
        <p:nvSpPr>
          <p:cNvPr id="6" name="Freeform 6"/>
          <p:cNvSpPr/>
          <p:nvPr/>
        </p:nvSpPr>
        <p:spPr>
          <a:xfrm>
            <a:off x="10738395" y="6002458"/>
            <a:ext cx="6786022" cy="3052534"/>
          </a:xfrm>
          <a:custGeom>
            <a:avLst/>
            <a:gdLst/>
            <a:ahLst/>
            <a:cxnLst/>
            <a:rect l="l" t="t" r="r" b="b"/>
            <a:pathLst>
              <a:path w="6786022" h="3052534">
                <a:moveTo>
                  <a:pt x="0" y="0"/>
                </a:moveTo>
                <a:lnTo>
                  <a:pt x="6786022" y="0"/>
                </a:lnTo>
                <a:lnTo>
                  <a:pt x="6786022" y="3052534"/>
                </a:lnTo>
                <a:lnTo>
                  <a:pt x="0" y="3052534"/>
                </a:lnTo>
                <a:lnTo>
                  <a:pt x="0" y="0"/>
                </a:lnTo>
                <a:close/>
              </a:path>
            </a:pathLst>
          </a:custGeom>
          <a:blipFill>
            <a:blip r:embed="rId3"/>
            <a:stretch>
              <a:fillRect t="-24056" b="-24056"/>
            </a:stretch>
          </a:blipFill>
        </p:spPr>
      </p:sp>
      <p:sp>
        <p:nvSpPr>
          <p:cNvPr id="7" name="TextBox 7"/>
          <p:cNvSpPr txBox="1"/>
          <p:nvPr/>
        </p:nvSpPr>
        <p:spPr>
          <a:xfrm>
            <a:off x="10738395" y="2264690"/>
            <a:ext cx="6852000" cy="2749575"/>
          </a:xfrm>
          <a:prstGeom prst="rect">
            <a:avLst/>
          </a:prstGeom>
        </p:spPr>
        <p:txBody>
          <a:bodyPr lIns="0" tIns="0" rIns="0" bIns="0" rtlCol="0" anchor="t">
            <a:spAutoFit/>
          </a:bodyPr>
          <a:lstStyle/>
          <a:p>
            <a:pPr algn="ctr">
              <a:lnSpc>
                <a:spcPts val="4386"/>
              </a:lnSpc>
              <a:spcBef>
                <a:spcPct val="0"/>
              </a:spcBef>
            </a:pPr>
            <a:r>
              <a:rPr lang="en-US" sz="3133">
                <a:solidFill>
                  <a:srgbClr val="F4F4F4"/>
                </a:solidFill>
                <a:latin typeface="Montserrat Ultra-Bold Italics"/>
              </a:rPr>
              <a:t>Là một thuật ngữ được sử dụng để chỉ một loạt các kỹ thuật và công nghệ loại bỏ vật liệu từ một chất thô để tạo ra các chi tiết mong muốn.</a:t>
            </a:r>
          </a:p>
        </p:txBody>
      </p:sp>
      <p:sp>
        <p:nvSpPr>
          <p:cNvPr id="8" name="TextBox 8"/>
          <p:cNvSpPr txBox="1"/>
          <p:nvPr/>
        </p:nvSpPr>
        <p:spPr>
          <a:xfrm>
            <a:off x="948494" y="7273941"/>
            <a:ext cx="8883355" cy="2107623"/>
          </a:xfrm>
          <a:prstGeom prst="rect">
            <a:avLst/>
          </a:prstGeom>
        </p:spPr>
        <p:txBody>
          <a:bodyPr lIns="0" tIns="0" rIns="0" bIns="0" rtlCol="0" anchor="t">
            <a:spAutoFit/>
          </a:bodyPr>
          <a:lstStyle/>
          <a:p>
            <a:pPr algn="ctr">
              <a:lnSpc>
                <a:spcPts val="8386"/>
              </a:lnSpc>
            </a:pPr>
            <a:r>
              <a:rPr lang="en-US" sz="6818" spc="115">
                <a:solidFill>
                  <a:srgbClr val="FFBB00"/>
                </a:solidFill>
                <a:latin typeface="Montserrat Bold Italics"/>
              </a:rPr>
              <a:t>Gia công </a:t>
            </a:r>
          </a:p>
          <a:p>
            <a:pPr algn="ctr">
              <a:lnSpc>
                <a:spcPts val="8386"/>
              </a:lnSpc>
            </a:pPr>
            <a:r>
              <a:rPr lang="en-US" sz="6818" spc="115">
                <a:solidFill>
                  <a:srgbClr val="FFBB00"/>
                </a:solidFill>
                <a:latin typeface="Montserrat Bold Italics"/>
              </a:rPr>
              <a:t>chi tiết máy là gì?</a:t>
            </a:r>
          </a:p>
        </p:txBody>
      </p:sp>
      <p:sp>
        <p:nvSpPr>
          <p:cNvPr id="9" name="AutoShape 9"/>
          <p:cNvSpPr/>
          <p:nvPr/>
        </p:nvSpPr>
        <p:spPr>
          <a:xfrm rot="-5400000">
            <a:off x="4046519" y="3670778"/>
            <a:ext cx="2646483" cy="9514475"/>
          </a:xfrm>
          <a:prstGeom prst="rect">
            <a:avLst/>
          </a:prstGeom>
          <a:solidFill>
            <a:srgbClr val="FFFFFF">
              <a:alpha val="6667"/>
            </a:srgbClr>
          </a:solidFill>
        </p:spPr>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Freeform 2"/>
          <p:cNvSpPr/>
          <p:nvPr/>
        </p:nvSpPr>
        <p:spPr>
          <a:xfrm>
            <a:off x="11151780" y="402125"/>
            <a:ext cx="6704626" cy="4741375"/>
          </a:xfrm>
          <a:custGeom>
            <a:avLst/>
            <a:gdLst/>
            <a:ahLst/>
            <a:cxnLst/>
            <a:rect l="l" t="t" r="r" b="b"/>
            <a:pathLst>
              <a:path w="6704626" h="4741375">
                <a:moveTo>
                  <a:pt x="0" y="0"/>
                </a:moveTo>
                <a:lnTo>
                  <a:pt x="6704626" y="0"/>
                </a:lnTo>
                <a:lnTo>
                  <a:pt x="6704626" y="4741375"/>
                </a:lnTo>
                <a:lnTo>
                  <a:pt x="0" y="4741375"/>
                </a:lnTo>
                <a:lnTo>
                  <a:pt x="0" y="0"/>
                </a:lnTo>
                <a:close/>
              </a:path>
            </a:pathLst>
          </a:custGeom>
          <a:blipFill>
            <a:blip r:embed="rId2"/>
            <a:stretch>
              <a:fillRect l="-49427" t="-3897" r="-22866" b="-29187"/>
            </a:stretch>
          </a:blipFill>
        </p:spPr>
      </p:sp>
      <p:sp>
        <p:nvSpPr>
          <p:cNvPr id="3" name="Freeform 3"/>
          <p:cNvSpPr/>
          <p:nvPr/>
        </p:nvSpPr>
        <p:spPr>
          <a:xfrm>
            <a:off x="11151780" y="5396705"/>
            <a:ext cx="6704626" cy="4469751"/>
          </a:xfrm>
          <a:custGeom>
            <a:avLst/>
            <a:gdLst/>
            <a:ahLst/>
            <a:cxnLst/>
            <a:rect l="l" t="t" r="r" b="b"/>
            <a:pathLst>
              <a:path w="6704626" h="4469751">
                <a:moveTo>
                  <a:pt x="0" y="0"/>
                </a:moveTo>
                <a:lnTo>
                  <a:pt x="6704626" y="0"/>
                </a:lnTo>
                <a:lnTo>
                  <a:pt x="6704626" y="4469751"/>
                </a:lnTo>
                <a:lnTo>
                  <a:pt x="0" y="4469751"/>
                </a:lnTo>
                <a:lnTo>
                  <a:pt x="0" y="0"/>
                </a:lnTo>
                <a:close/>
              </a:path>
            </a:pathLst>
          </a:custGeom>
          <a:blipFill>
            <a:blip r:embed="rId3"/>
            <a:stretch>
              <a:fillRect/>
            </a:stretch>
          </a:blipFill>
        </p:spPr>
      </p:sp>
      <p:sp>
        <p:nvSpPr>
          <p:cNvPr id="4" name="TextBox 4"/>
          <p:cNvSpPr txBox="1"/>
          <p:nvPr/>
        </p:nvSpPr>
        <p:spPr>
          <a:xfrm>
            <a:off x="239392" y="3007419"/>
            <a:ext cx="10307740" cy="5881288"/>
          </a:xfrm>
          <a:prstGeom prst="rect">
            <a:avLst/>
          </a:prstGeom>
        </p:spPr>
        <p:txBody>
          <a:bodyPr lIns="0" tIns="0" rIns="0" bIns="0" rtlCol="0" anchor="t">
            <a:spAutoFit/>
          </a:bodyPr>
          <a:lstStyle/>
          <a:p>
            <a:pPr marL="716983" lvl="1" indent="-358491" algn="just">
              <a:lnSpc>
                <a:spcPts val="4649"/>
              </a:lnSpc>
              <a:buFont typeface="Arial"/>
              <a:buChar char="•"/>
            </a:pPr>
            <a:r>
              <a:rPr lang="en-US" sz="3320">
                <a:solidFill>
                  <a:srgbClr val="ECF0F1"/>
                </a:solidFill>
                <a:latin typeface="Nunito"/>
              </a:rPr>
              <a:t>Giúp cho quá trình gia công chi tiết máy trở nên hết sức dễ dàng và cho năng suất cao hơn</a:t>
            </a:r>
          </a:p>
          <a:p>
            <a:pPr marL="716983" lvl="1" indent="-358491" algn="just">
              <a:lnSpc>
                <a:spcPts val="4649"/>
              </a:lnSpc>
              <a:buFont typeface="Arial"/>
              <a:buChar char="•"/>
            </a:pPr>
            <a:r>
              <a:rPr lang="en-US" sz="3320">
                <a:solidFill>
                  <a:srgbClr val="ECF0F1"/>
                </a:solidFill>
                <a:latin typeface="Nunito"/>
              </a:rPr>
              <a:t>Cho ra những sản phẩm với độ chính xác cực cao</a:t>
            </a:r>
          </a:p>
          <a:p>
            <a:pPr algn="just">
              <a:lnSpc>
                <a:spcPts val="4649"/>
              </a:lnSpc>
            </a:pPr>
            <a:endParaRPr lang="en-US" sz="3320">
              <a:solidFill>
                <a:srgbClr val="ECF0F1"/>
              </a:solidFill>
              <a:latin typeface="Nunito"/>
            </a:endParaRPr>
          </a:p>
          <a:p>
            <a:pPr algn="just">
              <a:lnSpc>
                <a:spcPts val="4649"/>
              </a:lnSpc>
            </a:pPr>
            <a:endParaRPr lang="en-US" sz="3320">
              <a:solidFill>
                <a:srgbClr val="ECF0F1"/>
              </a:solidFill>
              <a:latin typeface="Nunito"/>
            </a:endParaRPr>
          </a:p>
          <a:p>
            <a:pPr algn="just">
              <a:lnSpc>
                <a:spcPts val="4649"/>
              </a:lnSpc>
            </a:pPr>
            <a:endParaRPr lang="en-US" sz="3320">
              <a:solidFill>
                <a:srgbClr val="ECF0F1"/>
              </a:solidFill>
              <a:latin typeface="Nunito"/>
            </a:endParaRPr>
          </a:p>
          <a:p>
            <a:pPr marL="716983" lvl="1" indent="-358491" algn="just">
              <a:lnSpc>
                <a:spcPts val="4649"/>
              </a:lnSpc>
              <a:buFont typeface="Arial"/>
              <a:buChar char="•"/>
            </a:pPr>
            <a:r>
              <a:rPr lang="en-US" sz="3320">
                <a:solidFill>
                  <a:srgbClr val="ECF0F1"/>
                </a:solidFill>
                <a:latin typeface="Nunito"/>
              </a:rPr>
              <a:t>Giúp tiết kiệm rất nhiều thời gian và công sức so với gia công truyền thống.</a:t>
            </a:r>
          </a:p>
          <a:p>
            <a:pPr marL="716983" lvl="1" indent="-358491" algn="just">
              <a:lnSpc>
                <a:spcPts val="4649"/>
              </a:lnSpc>
              <a:spcBef>
                <a:spcPct val="0"/>
              </a:spcBef>
              <a:buFont typeface="Arial"/>
              <a:buChar char="•"/>
            </a:pPr>
            <a:r>
              <a:rPr lang="en-US" sz="3320">
                <a:solidFill>
                  <a:srgbClr val="ECF0F1"/>
                </a:solidFill>
                <a:latin typeface="Nunito"/>
              </a:rPr>
              <a:t>Công nghệ sử dụng máy móc để gia công kim khí không yêu cầu người thợ có kĩ năng cao.</a:t>
            </a:r>
          </a:p>
        </p:txBody>
      </p:sp>
      <p:sp>
        <p:nvSpPr>
          <p:cNvPr id="5" name="AutoShape 5"/>
          <p:cNvSpPr/>
          <p:nvPr/>
        </p:nvSpPr>
        <p:spPr>
          <a:xfrm rot="-5400000">
            <a:off x="2455148" y="795538"/>
            <a:ext cx="6177537" cy="10371725"/>
          </a:xfrm>
          <a:prstGeom prst="rect">
            <a:avLst/>
          </a:prstGeom>
          <a:solidFill>
            <a:srgbClr val="FFFFFF">
              <a:alpha val="6667"/>
            </a:srgbClr>
          </a:solidFill>
        </p:spPr>
      </p:sp>
      <p:sp>
        <p:nvSpPr>
          <p:cNvPr id="6" name="Freeform 6"/>
          <p:cNvSpPr/>
          <p:nvPr/>
        </p:nvSpPr>
        <p:spPr>
          <a:xfrm>
            <a:off x="2159454" y="5236338"/>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11637748" y="5434596"/>
            <a:ext cx="1947862" cy="546804"/>
          </a:xfrm>
          <a:prstGeom prst="rect">
            <a:avLst/>
          </a:prstGeom>
        </p:spPr>
        <p:txBody>
          <a:bodyPr lIns="0" tIns="0" rIns="0" bIns="0" rtlCol="0" anchor="t">
            <a:spAutoFit/>
          </a:bodyPr>
          <a:lstStyle/>
          <a:p>
            <a:pPr>
              <a:lnSpc>
                <a:spcPts val="3986"/>
              </a:lnSpc>
            </a:pPr>
            <a:r>
              <a:rPr lang="en-US" sz="2847">
                <a:solidFill>
                  <a:srgbClr val="EFEFEF"/>
                </a:solidFill>
                <a:latin typeface="Bungee Outline"/>
              </a:rPr>
              <a:t>subtitle</a:t>
            </a:r>
          </a:p>
        </p:txBody>
      </p:sp>
      <p:sp>
        <p:nvSpPr>
          <p:cNvPr id="8" name="TextBox 8"/>
          <p:cNvSpPr txBox="1"/>
          <p:nvPr/>
        </p:nvSpPr>
        <p:spPr>
          <a:xfrm>
            <a:off x="1267501" y="494084"/>
            <a:ext cx="8552831" cy="1830156"/>
          </a:xfrm>
          <a:prstGeom prst="rect">
            <a:avLst/>
          </a:prstGeom>
        </p:spPr>
        <p:txBody>
          <a:bodyPr lIns="0" tIns="0" rIns="0" bIns="0" rtlCol="0" anchor="t">
            <a:spAutoFit/>
          </a:bodyPr>
          <a:lstStyle/>
          <a:p>
            <a:pPr algn="ctr">
              <a:lnSpc>
                <a:spcPts val="14941"/>
              </a:lnSpc>
              <a:spcBef>
                <a:spcPct val="0"/>
              </a:spcBef>
            </a:pPr>
            <a:r>
              <a:rPr lang="en-US" sz="10672">
                <a:solidFill>
                  <a:srgbClr val="FFBB00"/>
                </a:solidFill>
                <a:latin typeface="Montserrat Classic Bold"/>
              </a:rPr>
              <a:t>CÔNG DỤNG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Freeform 2"/>
          <p:cNvSpPr/>
          <p:nvPr/>
        </p:nvSpPr>
        <p:spPr>
          <a:xfrm>
            <a:off x="1256494" y="801527"/>
            <a:ext cx="6046914" cy="8683946"/>
          </a:xfrm>
          <a:custGeom>
            <a:avLst/>
            <a:gdLst/>
            <a:ahLst/>
            <a:cxnLst/>
            <a:rect l="l" t="t" r="r" b="b"/>
            <a:pathLst>
              <a:path w="6046914" h="8683946">
                <a:moveTo>
                  <a:pt x="0" y="0"/>
                </a:moveTo>
                <a:lnTo>
                  <a:pt x="6046914" y="0"/>
                </a:lnTo>
                <a:lnTo>
                  <a:pt x="6046914" y="8683946"/>
                </a:lnTo>
                <a:lnTo>
                  <a:pt x="0" y="8683946"/>
                </a:lnTo>
                <a:lnTo>
                  <a:pt x="0" y="0"/>
                </a:lnTo>
                <a:close/>
              </a:path>
            </a:pathLst>
          </a:custGeom>
          <a:blipFill>
            <a:blip r:embed="rId2"/>
            <a:stretch>
              <a:fillRect l="-52845" r="-62703"/>
            </a:stretch>
          </a:blipFill>
        </p:spPr>
      </p:sp>
      <p:sp>
        <p:nvSpPr>
          <p:cNvPr id="3" name="Freeform 3"/>
          <p:cNvSpPr/>
          <p:nvPr/>
        </p:nvSpPr>
        <p:spPr>
          <a:xfrm>
            <a:off x="8680411" y="3368941"/>
            <a:ext cx="8199193" cy="5462712"/>
          </a:xfrm>
          <a:custGeom>
            <a:avLst/>
            <a:gdLst/>
            <a:ahLst/>
            <a:cxnLst/>
            <a:rect l="l" t="t" r="r" b="b"/>
            <a:pathLst>
              <a:path w="8199193" h="5462712">
                <a:moveTo>
                  <a:pt x="0" y="0"/>
                </a:moveTo>
                <a:lnTo>
                  <a:pt x="8199193" y="0"/>
                </a:lnTo>
                <a:lnTo>
                  <a:pt x="8199193" y="5462713"/>
                </a:lnTo>
                <a:lnTo>
                  <a:pt x="0" y="5462713"/>
                </a:lnTo>
                <a:lnTo>
                  <a:pt x="0" y="0"/>
                </a:lnTo>
                <a:close/>
              </a:path>
            </a:pathLst>
          </a:custGeom>
          <a:blipFill>
            <a:blip r:embed="rId3"/>
            <a:stretch>
              <a:fillRect/>
            </a:stretch>
          </a:blipFill>
        </p:spPr>
      </p:sp>
      <p:sp>
        <p:nvSpPr>
          <p:cNvPr id="4" name="TextBox 4"/>
          <p:cNvSpPr txBox="1"/>
          <p:nvPr/>
        </p:nvSpPr>
        <p:spPr>
          <a:xfrm>
            <a:off x="8119156" y="1166349"/>
            <a:ext cx="9321702" cy="1369697"/>
          </a:xfrm>
          <a:prstGeom prst="rect">
            <a:avLst/>
          </a:prstGeom>
        </p:spPr>
        <p:txBody>
          <a:bodyPr lIns="0" tIns="0" rIns="0" bIns="0" rtlCol="0" anchor="t">
            <a:spAutoFit/>
          </a:bodyPr>
          <a:lstStyle/>
          <a:p>
            <a:pPr>
              <a:lnSpc>
                <a:spcPts val="11129"/>
              </a:lnSpc>
            </a:pPr>
            <a:r>
              <a:rPr lang="en-US" sz="7949">
                <a:solidFill>
                  <a:srgbClr val="FFBB00"/>
                </a:solidFill>
                <a:latin typeface="Montserrat Bold Italics"/>
              </a:rPr>
              <a:t>BƯỚC 3: LẮP RÁP</a:t>
            </a:r>
          </a:p>
        </p:txBody>
      </p:sp>
      <p:sp>
        <p:nvSpPr>
          <p:cNvPr id="5" name="AutoShape 5"/>
          <p:cNvSpPr/>
          <p:nvPr/>
        </p:nvSpPr>
        <p:spPr>
          <a:xfrm>
            <a:off x="8119156" y="3001406"/>
            <a:ext cx="9321702" cy="6256894"/>
          </a:xfrm>
          <a:prstGeom prst="rect">
            <a:avLst/>
          </a:prstGeom>
          <a:solidFill>
            <a:srgbClr val="FFFFFF">
              <a:alpha val="6667"/>
            </a:srgbClr>
          </a:solidFill>
        </p:spPr>
      </p:sp>
      <p:sp>
        <p:nvSpPr>
          <p:cNvPr id="6" name="AutoShape 6"/>
          <p:cNvSpPr/>
          <p:nvPr/>
        </p:nvSpPr>
        <p:spPr>
          <a:xfrm rot="-5400000">
            <a:off x="-444356" y="1757876"/>
            <a:ext cx="9381051" cy="6711899"/>
          </a:xfrm>
          <a:prstGeom prst="rect">
            <a:avLst/>
          </a:prstGeom>
          <a:solidFill>
            <a:srgbClr val="FFFFFF">
              <a:alpha val="6667"/>
            </a:srgbClr>
          </a:solidFill>
        </p:spPr>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Freeform 2"/>
          <p:cNvSpPr/>
          <p:nvPr/>
        </p:nvSpPr>
        <p:spPr>
          <a:xfrm>
            <a:off x="315875" y="238705"/>
            <a:ext cx="14148885" cy="9809591"/>
          </a:xfrm>
          <a:custGeom>
            <a:avLst/>
            <a:gdLst/>
            <a:ahLst/>
            <a:cxnLst/>
            <a:rect l="l" t="t" r="r" b="b"/>
            <a:pathLst>
              <a:path w="14148885" h="9809591">
                <a:moveTo>
                  <a:pt x="0" y="0"/>
                </a:moveTo>
                <a:lnTo>
                  <a:pt x="14148885" y="0"/>
                </a:lnTo>
                <a:lnTo>
                  <a:pt x="14148885" y="9809590"/>
                </a:lnTo>
                <a:lnTo>
                  <a:pt x="0" y="9809590"/>
                </a:lnTo>
                <a:lnTo>
                  <a:pt x="0" y="0"/>
                </a:lnTo>
                <a:close/>
              </a:path>
            </a:pathLst>
          </a:custGeom>
          <a:blipFill>
            <a:blip r:embed="rId2"/>
            <a:stretch>
              <a:fillRect t="-1088" r="-93" b="-7450"/>
            </a:stretch>
          </a:blipFill>
        </p:spPr>
      </p:sp>
      <p:sp>
        <p:nvSpPr>
          <p:cNvPr id="3" name="TextBox 3"/>
          <p:cNvSpPr txBox="1"/>
          <p:nvPr/>
        </p:nvSpPr>
        <p:spPr>
          <a:xfrm>
            <a:off x="14797886" y="1853571"/>
            <a:ext cx="3147536" cy="6436984"/>
          </a:xfrm>
          <a:prstGeom prst="rect">
            <a:avLst/>
          </a:prstGeom>
        </p:spPr>
        <p:txBody>
          <a:bodyPr lIns="0" tIns="0" rIns="0" bIns="0" rtlCol="0" anchor="t">
            <a:spAutoFit/>
          </a:bodyPr>
          <a:lstStyle/>
          <a:p>
            <a:pPr algn="ctr">
              <a:lnSpc>
                <a:spcPts val="10267"/>
              </a:lnSpc>
              <a:spcBef>
                <a:spcPct val="0"/>
              </a:spcBef>
            </a:pPr>
            <a:r>
              <a:rPr lang="en-US" sz="7334">
                <a:solidFill>
                  <a:srgbClr val="FFBB00"/>
                </a:solidFill>
                <a:latin typeface="Montserrat Bold Italics"/>
              </a:rPr>
              <a:t>BẢN VẼ LẮP PULI TREO</a:t>
            </a:r>
          </a:p>
        </p:txBody>
      </p:sp>
      <p:sp>
        <p:nvSpPr>
          <p:cNvPr id="4" name="AutoShape 4"/>
          <p:cNvSpPr/>
          <p:nvPr/>
        </p:nvSpPr>
        <p:spPr>
          <a:xfrm rot="-5400000">
            <a:off x="10604169" y="3240243"/>
            <a:ext cx="11569328" cy="3350573"/>
          </a:xfrm>
          <a:prstGeom prst="rect">
            <a:avLst/>
          </a:prstGeom>
          <a:solidFill>
            <a:srgbClr val="FFFFFF">
              <a:alpha val="6667"/>
            </a:srgbClr>
          </a:solid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04872"/>
        </a:solidFill>
        <a:effectLst/>
      </p:bgPr>
    </p:bg>
    <p:spTree>
      <p:nvGrpSpPr>
        <p:cNvPr id="1" name=""/>
        <p:cNvGrpSpPr/>
        <p:nvPr/>
      </p:nvGrpSpPr>
      <p:grpSpPr>
        <a:xfrm>
          <a:off x="0" y="0"/>
          <a:ext cx="0" cy="0"/>
          <a:chOff x="0" y="0"/>
          <a:chExt cx="0" cy="0"/>
        </a:xfrm>
      </p:grpSpPr>
      <p:grpSp>
        <p:nvGrpSpPr>
          <p:cNvPr id="2" name="Group 2"/>
          <p:cNvGrpSpPr/>
          <p:nvPr/>
        </p:nvGrpSpPr>
        <p:grpSpPr>
          <a:xfrm>
            <a:off x="1028700" y="824052"/>
            <a:ext cx="16230600" cy="8638896"/>
            <a:chOff x="0" y="0"/>
            <a:chExt cx="4274726" cy="2275265"/>
          </a:xfrm>
        </p:grpSpPr>
        <p:sp>
          <p:nvSpPr>
            <p:cNvPr id="3" name="Freeform 3"/>
            <p:cNvSpPr/>
            <p:nvPr/>
          </p:nvSpPr>
          <p:spPr>
            <a:xfrm>
              <a:off x="0" y="0"/>
              <a:ext cx="4274726" cy="2275265"/>
            </a:xfrm>
            <a:custGeom>
              <a:avLst/>
              <a:gdLst/>
              <a:ahLst/>
              <a:cxnLst/>
              <a:rect l="l" t="t" r="r" b="b"/>
              <a:pathLst>
                <a:path w="4274726" h="2275265">
                  <a:moveTo>
                    <a:pt x="0" y="0"/>
                  </a:moveTo>
                  <a:lnTo>
                    <a:pt x="4274726" y="0"/>
                  </a:lnTo>
                  <a:lnTo>
                    <a:pt x="4274726" y="2275265"/>
                  </a:lnTo>
                  <a:lnTo>
                    <a:pt x="0" y="2275265"/>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380697" y="1028700"/>
            <a:ext cx="8043494" cy="4319448"/>
          </a:xfrm>
          <a:custGeom>
            <a:avLst/>
            <a:gdLst/>
            <a:ahLst/>
            <a:cxnLst/>
            <a:rect l="l" t="t" r="r" b="b"/>
            <a:pathLst>
              <a:path w="8043494" h="4319448">
                <a:moveTo>
                  <a:pt x="0" y="0"/>
                </a:moveTo>
                <a:lnTo>
                  <a:pt x="8043494" y="0"/>
                </a:lnTo>
                <a:lnTo>
                  <a:pt x="8043494" y="4319448"/>
                </a:lnTo>
                <a:lnTo>
                  <a:pt x="0" y="4319448"/>
                </a:lnTo>
                <a:lnTo>
                  <a:pt x="0" y="0"/>
                </a:lnTo>
                <a:close/>
              </a:path>
            </a:pathLst>
          </a:custGeom>
          <a:blipFill>
            <a:blip r:embed="rId2"/>
            <a:stretch>
              <a:fillRect b="-25137"/>
            </a:stretch>
          </a:blipFill>
        </p:spPr>
      </p:sp>
      <p:sp>
        <p:nvSpPr>
          <p:cNvPr id="6" name="Freeform 6"/>
          <p:cNvSpPr/>
          <p:nvPr/>
        </p:nvSpPr>
        <p:spPr>
          <a:xfrm>
            <a:off x="1391263" y="5497364"/>
            <a:ext cx="6220008" cy="3555771"/>
          </a:xfrm>
          <a:custGeom>
            <a:avLst/>
            <a:gdLst/>
            <a:ahLst/>
            <a:cxnLst/>
            <a:rect l="l" t="t" r="r" b="b"/>
            <a:pathLst>
              <a:path w="6220008" h="3555771">
                <a:moveTo>
                  <a:pt x="0" y="0"/>
                </a:moveTo>
                <a:lnTo>
                  <a:pt x="6220008" y="0"/>
                </a:lnTo>
                <a:lnTo>
                  <a:pt x="6220008" y="3555771"/>
                </a:lnTo>
                <a:lnTo>
                  <a:pt x="0" y="35557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0006614" y="5497364"/>
            <a:ext cx="6220008" cy="3555771"/>
          </a:xfrm>
          <a:custGeom>
            <a:avLst/>
            <a:gdLst/>
            <a:ahLst/>
            <a:cxnLst/>
            <a:rect l="l" t="t" r="r" b="b"/>
            <a:pathLst>
              <a:path w="6220008" h="3555771">
                <a:moveTo>
                  <a:pt x="0" y="0"/>
                </a:moveTo>
                <a:lnTo>
                  <a:pt x="6220008" y="0"/>
                </a:lnTo>
                <a:lnTo>
                  <a:pt x="6220008" y="3555771"/>
                </a:lnTo>
                <a:lnTo>
                  <a:pt x="0" y="35557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3272125" y="4650610"/>
            <a:ext cx="2458284" cy="697538"/>
          </a:xfrm>
          <a:custGeom>
            <a:avLst/>
            <a:gdLst/>
            <a:ahLst/>
            <a:cxnLst/>
            <a:rect l="l" t="t" r="r" b="b"/>
            <a:pathLst>
              <a:path w="2458284" h="697538">
                <a:moveTo>
                  <a:pt x="0" y="0"/>
                </a:moveTo>
                <a:lnTo>
                  <a:pt x="2458284" y="0"/>
                </a:lnTo>
                <a:lnTo>
                  <a:pt x="2458284" y="697538"/>
                </a:lnTo>
                <a:lnTo>
                  <a:pt x="0" y="697538"/>
                </a:lnTo>
                <a:lnTo>
                  <a:pt x="0" y="0"/>
                </a:lnTo>
                <a:close/>
              </a:path>
            </a:pathLst>
          </a:custGeom>
          <a:blipFill>
            <a:blip r:embed="rId5"/>
            <a:stretch>
              <a:fillRect/>
            </a:stretch>
          </a:blipFill>
        </p:spPr>
      </p:sp>
      <p:sp>
        <p:nvSpPr>
          <p:cNvPr id="9" name="TextBox 9"/>
          <p:cNvSpPr txBox="1"/>
          <p:nvPr/>
        </p:nvSpPr>
        <p:spPr>
          <a:xfrm>
            <a:off x="1777323" y="5595705"/>
            <a:ext cx="5447889" cy="989965"/>
          </a:xfrm>
          <a:prstGeom prst="rect">
            <a:avLst/>
          </a:prstGeom>
        </p:spPr>
        <p:txBody>
          <a:bodyPr lIns="0" tIns="0" rIns="0" bIns="0" rtlCol="0" anchor="t">
            <a:spAutoFit/>
          </a:bodyPr>
          <a:lstStyle/>
          <a:p>
            <a:pPr>
              <a:lnSpc>
                <a:spcPts val="2659"/>
              </a:lnSpc>
            </a:pPr>
            <a:r>
              <a:rPr lang="en-US" sz="1899">
                <a:solidFill>
                  <a:srgbClr val="000000"/>
                </a:solidFill>
                <a:latin typeface="Montserrat"/>
              </a:rPr>
              <a:t>Bộ phận quan trọng được ứng dụng trong hầu hết các loại máy móc công nghiệp và trong đời sống hàng ngày hiện nay.</a:t>
            </a:r>
          </a:p>
        </p:txBody>
      </p:sp>
      <p:sp>
        <p:nvSpPr>
          <p:cNvPr id="10" name="TextBox 10"/>
          <p:cNvSpPr txBox="1"/>
          <p:nvPr/>
        </p:nvSpPr>
        <p:spPr>
          <a:xfrm>
            <a:off x="1777323" y="6619120"/>
            <a:ext cx="5447889" cy="989965"/>
          </a:xfrm>
          <a:prstGeom prst="rect">
            <a:avLst/>
          </a:prstGeom>
        </p:spPr>
        <p:txBody>
          <a:bodyPr lIns="0" tIns="0" rIns="0" bIns="0" rtlCol="0" anchor="t">
            <a:spAutoFit/>
          </a:bodyPr>
          <a:lstStyle/>
          <a:p>
            <a:pPr>
              <a:lnSpc>
                <a:spcPts val="2659"/>
              </a:lnSpc>
              <a:spcBef>
                <a:spcPct val="0"/>
              </a:spcBef>
            </a:pPr>
            <a:r>
              <a:rPr lang="en-US" sz="1899">
                <a:solidFill>
                  <a:srgbClr val="000000"/>
                </a:solidFill>
                <a:latin typeface="Montserrat"/>
              </a:rPr>
              <a:t>Là loại ổ lăn, là thiết bị truyền động cơ khí dạng hình tròn cực kỳ quan trọng và phổ biến</a:t>
            </a:r>
          </a:p>
        </p:txBody>
      </p:sp>
      <p:sp>
        <p:nvSpPr>
          <p:cNvPr id="11" name="TextBox 11"/>
          <p:cNvSpPr txBox="1"/>
          <p:nvPr/>
        </p:nvSpPr>
        <p:spPr>
          <a:xfrm>
            <a:off x="10180435" y="5881362"/>
            <a:ext cx="5447889" cy="989965"/>
          </a:xfrm>
          <a:prstGeom prst="rect">
            <a:avLst/>
          </a:prstGeom>
        </p:spPr>
        <p:txBody>
          <a:bodyPr lIns="0" tIns="0" rIns="0" bIns="0" rtlCol="0" anchor="t">
            <a:spAutoFit/>
          </a:bodyPr>
          <a:lstStyle/>
          <a:p>
            <a:pPr>
              <a:lnSpc>
                <a:spcPts val="2659"/>
              </a:lnSpc>
              <a:spcBef>
                <a:spcPct val="0"/>
              </a:spcBef>
            </a:pPr>
            <a:r>
              <a:rPr lang="en-US" sz="1899">
                <a:solidFill>
                  <a:srgbClr val="000000"/>
                </a:solidFill>
                <a:latin typeface="Montserrat"/>
              </a:rPr>
              <a:t>Hầu hết đều có cấu tạo gồm 4 bộ phận chính. Đó là: vòng ngoài, vòng trong, con lăn và vòng cách. </a:t>
            </a:r>
          </a:p>
        </p:txBody>
      </p:sp>
      <p:sp>
        <p:nvSpPr>
          <p:cNvPr id="12" name="TextBox 12"/>
          <p:cNvSpPr txBox="1"/>
          <p:nvPr/>
        </p:nvSpPr>
        <p:spPr>
          <a:xfrm>
            <a:off x="10297004" y="7166602"/>
            <a:ext cx="5447889" cy="656590"/>
          </a:xfrm>
          <a:prstGeom prst="rect">
            <a:avLst/>
          </a:prstGeom>
        </p:spPr>
        <p:txBody>
          <a:bodyPr lIns="0" tIns="0" rIns="0" bIns="0" rtlCol="0" anchor="t">
            <a:spAutoFit/>
          </a:bodyPr>
          <a:lstStyle/>
          <a:p>
            <a:pPr>
              <a:lnSpc>
                <a:spcPts val="2659"/>
              </a:lnSpc>
              <a:spcBef>
                <a:spcPct val="0"/>
              </a:spcBef>
            </a:pPr>
            <a:r>
              <a:rPr lang="en-US" sz="1899">
                <a:solidFill>
                  <a:srgbClr val="000000"/>
                </a:solidFill>
                <a:latin typeface="Montserrat"/>
              </a:rPr>
              <a:t>Ở một số loại vòng bi, bạc đạn chuyên dụng, người ta còn thiết kế thêm bộ phận phớt.</a:t>
            </a:r>
          </a:p>
        </p:txBody>
      </p:sp>
      <p:sp>
        <p:nvSpPr>
          <p:cNvPr id="13" name="TextBox 13"/>
          <p:cNvSpPr txBox="1"/>
          <p:nvPr/>
        </p:nvSpPr>
        <p:spPr>
          <a:xfrm>
            <a:off x="1777323" y="7642535"/>
            <a:ext cx="5447889" cy="989965"/>
          </a:xfrm>
          <a:prstGeom prst="rect">
            <a:avLst/>
          </a:prstGeom>
        </p:spPr>
        <p:txBody>
          <a:bodyPr lIns="0" tIns="0" rIns="0" bIns="0" rtlCol="0" anchor="t">
            <a:spAutoFit/>
          </a:bodyPr>
          <a:lstStyle/>
          <a:p>
            <a:pPr>
              <a:lnSpc>
                <a:spcPts val="2659"/>
              </a:lnSpc>
              <a:spcBef>
                <a:spcPct val="0"/>
              </a:spcBef>
            </a:pPr>
            <a:r>
              <a:rPr lang="en-US" sz="1899">
                <a:solidFill>
                  <a:srgbClr val="000000"/>
                </a:solidFill>
                <a:latin typeface="Montserrat"/>
              </a:rPr>
              <a:t> Hạn chế việc thất thoát năng lượng làm giảm lực ma sát, hạn chế những hư hỏng, sự cố gây nguy hại cho máy móc, thiết bị.</a:t>
            </a:r>
          </a:p>
        </p:txBody>
      </p:sp>
      <p:sp>
        <p:nvSpPr>
          <p:cNvPr id="14" name="TextBox 14"/>
          <p:cNvSpPr txBox="1"/>
          <p:nvPr/>
        </p:nvSpPr>
        <p:spPr>
          <a:xfrm>
            <a:off x="2268821" y="4727878"/>
            <a:ext cx="4464892" cy="485851"/>
          </a:xfrm>
          <a:prstGeom prst="rect">
            <a:avLst/>
          </a:prstGeom>
        </p:spPr>
        <p:txBody>
          <a:bodyPr lIns="0" tIns="0" rIns="0" bIns="0" rtlCol="0" anchor="t">
            <a:spAutoFit/>
          </a:bodyPr>
          <a:lstStyle/>
          <a:p>
            <a:pPr algn="ctr">
              <a:lnSpc>
                <a:spcPts val="4041"/>
              </a:lnSpc>
            </a:pPr>
            <a:r>
              <a:rPr lang="en-US" sz="2886">
                <a:solidFill>
                  <a:srgbClr val="000000"/>
                </a:solidFill>
                <a:latin typeface="Montserrat Bold"/>
              </a:rPr>
              <a:t>Khái quát</a:t>
            </a:r>
          </a:p>
        </p:txBody>
      </p:sp>
      <p:sp>
        <p:nvSpPr>
          <p:cNvPr id="15" name="TextBox 15"/>
          <p:cNvSpPr txBox="1"/>
          <p:nvPr/>
        </p:nvSpPr>
        <p:spPr>
          <a:xfrm>
            <a:off x="10788502" y="4862297"/>
            <a:ext cx="4464892" cy="485851"/>
          </a:xfrm>
          <a:prstGeom prst="rect">
            <a:avLst/>
          </a:prstGeom>
        </p:spPr>
        <p:txBody>
          <a:bodyPr lIns="0" tIns="0" rIns="0" bIns="0" rtlCol="0" anchor="t">
            <a:spAutoFit/>
          </a:bodyPr>
          <a:lstStyle/>
          <a:p>
            <a:pPr algn="ctr">
              <a:lnSpc>
                <a:spcPts val="4041"/>
              </a:lnSpc>
            </a:pPr>
            <a:r>
              <a:rPr lang="en-US" sz="2886">
                <a:solidFill>
                  <a:srgbClr val="000000"/>
                </a:solidFill>
                <a:latin typeface="Montserrat Bold"/>
              </a:rPr>
              <a:t>Cấu tạo</a:t>
            </a:r>
          </a:p>
        </p:txBody>
      </p:sp>
      <p:sp>
        <p:nvSpPr>
          <p:cNvPr id="16" name="Freeform 16"/>
          <p:cNvSpPr/>
          <p:nvPr/>
        </p:nvSpPr>
        <p:spPr>
          <a:xfrm>
            <a:off x="11887476" y="4656951"/>
            <a:ext cx="2458284" cy="697538"/>
          </a:xfrm>
          <a:custGeom>
            <a:avLst/>
            <a:gdLst/>
            <a:ahLst/>
            <a:cxnLst/>
            <a:rect l="l" t="t" r="r" b="b"/>
            <a:pathLst>
              <a:path w="2458284" h="697538">
                <a:moveTo>
                  <a:pt x="0" y="0"/>
                </a:moveTo>
                <a:lnTo>
                  <a:pt x="2458284" y="0"/>
                </a:lnTo>
                <a:lnTo>
                  <a:pt x="2458284" y="697538"/>
                </a:lnTo>
                <a:lnTo>
                  <a:pt x="0" y="697538"/>
                </a:lnTo>
                <a:lnTo>
                  <a:pt x="0" y="0"/>
                </a:lnTo>
                <a:close/>
              </a:path>
            </a:pathLst>
          </a:custGeom>
          <a:blipFill>
            <a:blip r:embed="rId5"/>
            <a:stretch>
              <a:fillRect/>
            </a:stretch>
          </a:blipFill>
        </p:spPr>
      </p:sp>
    </p:spTree>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Freeform 2"/>
          <p:cNvSpPr/>
          <p:nvPr/>
        </p:nvSpPr>
        <p:spPr>
          <a:xfrm>
            <a:off x="2116189" y="4497909"/>
            <a:ext cx="14111627" cy="5100867"/>
          </a:xfrm>
          <a:custGeom>
            <a:avLst/>
            <a:gdLst/>
            <a:ahLst/>
            <a:cxnLst/>
            <a:rect l="l" t="t" r="r" b="b"/>
            <a:pathLst>
              <a:path w="14111627" h="5100867">
                <a:moveTo>
                  <a:pt x="0" y="0"/>
                </a:moveTo>
                <a:lnTo>
                  <a:pt x="14111627" y="0"/>
                </a:lnTo>
                <a:lnTo>
                  <a:pt x="14111627" y="5100867"/>
                </a:lnTo>
                <a:lnTo>
                  <a:pt x="0" y="5100867"/>
                </a:lnTo>
                <a:lnTo>
                  <a:pt x="0" y="0"/>
                </a:lnTo>
                <a:close/>
              </a:path>
            </a:pathLst>
          </a:custGeom>
          <a:blipFill>
            <a:blip r:embed="rId2"/>
            <a:stretch>
              <a:fillRect t="-84434"/>
            </a:stretch>
          </a:blipFill>
        </p:spPr>
      </p:sp>
      <p:sp>
        <p:nvSpPr>
          <p:cNvPr id="3" name="TextBox 3"/>
          <p:cNvSpPr txBox="1"/>
          <p:nvPr/>
        </p:nvSpPr>
        <p:spPr>
          <a:xfrm>
            <a:off x="9139238" y="4274503"/>
            <a:ext cx="9525" cy="1566544"/>
          </a:xfrm>
          <a:prstGeom prst="rect">
            <a:avLst/>
          </a:prstGeom>
        </p:spPr>
        <p:txBody>
          <a:bodyPr lIns="0" tIns="0" rIns="0" bIns="0" rtlCol="0" anchor="t">
            <a:spAutoFit/>
          </a:bodyPr>
          <a:lstStyle/>
          <a:p>
            <a:pPr algn="ctr">
              <a:lnSpc>
                <a:spcPts val="12880"/>
              </a:lnSpc>
            </a:pPr>
            <a:endParaRPr/>
          </a:p>
        </p:txBody>
      </p:sp>
      <p:sp>
        <p:nvSpPr>
          <p:cNvPr id="4" name="TextBox 4"/>
          <p:cNvSpPr txBox="1"/>
          <p:nvPr/>
        </p:nvSpPr>
        <p:spPr>
          <a:xfrm>
            <a:off x="705528" y="633141"/>
            <a:ext cx="17342207" cy="1348740"/>
          </a:xfrm>
          <a:prstGeom prst="rect">
            <a:avLst/>
          </a:prstGeom>
        </p:spPr>
        <p:txBody>
          <a:bodyPr lIns="0" tIns="0" rIns="0" bIns="0" rtlCol="0" anchor="t">
            <a:spAutoFit/>
          </a:bodyPr>
          <a:lstStyle/>
          <a:p>
            <a:pPr>
              <a:lnSpc>
                <a:spcPts val="5459"/>
              </a:lnSpc>
            </a:pPr>
            <a:r>
              <a:rPr lang="en-US" sz="3899">
                <a:solidFill>
                  <a:srgbClr val="FFFFFF"/>
                </a:solidFill>
                <a:latin typeface="Nunito Bold Italics"/>
              </a:rPr>
              <a:t>1) Quy trình công nghệ của puli treo cần: giá treo, giá đỡ trục, puli, bạc lót và một số chi tiết khác </a:t>
            </a:r>
          </a:p>
        </p:txBody>
      </p:sp>
      <p:sp>
        <p:nvSpPr>
          <p:cNvPr id="5" name="TextBox 5"/>
          <p:cNvSpPr txBox="1"/>
          <p:nvPr/>
        </p:nvSpPr>
        <p:spPr>
          <a:xfrm>
            <a:off x="705528" y="2442098"/>
            <a:ext cx="18023476" cy="1348740"/>
          </a:xfrm>
          <a:prstGeom prst="rect">
            <a:avLst/>
          </a:prstGeom>
        </p:spPr>
        <p:txBody>
          <a:bodyPr lIns="0" tIns="0" rIns="0" bIns="0" rtlCol="0" anchor="t">
            <a:spAutoFit/>
          </a:bodyPr>
          <a:lstStyle/>
          <a:p>
            <a:pPr>
              <a:lnSpc>
                <a:spcPts val="5459"/>
              </a:lnSpc>
            </a:pPr>
            <a:r>
              <a:rPr lang="en-US" sz="3899">
                <a:solidFill>
                  <a:srgbClr val="FFFFFF"/>
                </a:solidFill>
                <a:latin typeface="Nunito Bold Italics"/>
              </a:rPr>
              <a:t>2) Chế tạo sản phẩm puli cần trang bị máy tiện, máy phay, dao tiện, dao phay,... </a:t>
            </a:r>
          </a:p>
        </p:txBody>
      </p:sp>
      <p:sp>
        <p:nvSpPr>
          <p:cNvPr id="6" name="AutoShape 6"/>
          <p:cNvSpPr/>
          <p:nvPr/>
        </p:nvSpPr>
        <p:spPr>
          <a:xfrm>
            <a:off x="543555" y="429637"/>
            <a:ext cx="17504180" cy="3565002"/>
          </a:xfrm>
          <a:prstGeom prst="rect">
            <a:avLst/>
          </a:prstGeom>
          <a:solidFill>
            <a:srgbClr val="FFFFFF">
              <a:alpha val="6667"/>
            </a:srgbClr>
          </a:solidFill>
        </p:spPr>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Freeform 2"/>
          <p:cNvSpPr/>
          <p:nvPr/>
        </p:nvSpPr>
        <p:spPr>
          <a:xfrm>
            <a:off x="1242551" y="1028700"/>
            <a:ext cx="9707215" cy="7597762"/>
          </a:xfrm>
          <a:custGeom>
            <a:avLst/>
            <a:gdLst/>
            <a:ahLst/>
            <a:cxnLst/>
            <a:rect l="l" t="t" r="r" b="b"/>
            <a:pathLst>
              <a:path w="9707215" h="7597762">
                <a:moveTo>
                  <a:pt x="0" y="0"/>
                </a:moveTo>
                <a:lnTo>
                  <a:pt x="9707215" y="0"/>
                </a:lnTo>
                <a:lnTo>
                  <a:pt x="9707215" y="7597762"/>
                </a:lnTo>
                <a:lnTo>
                  <a:pt x="0" y="7597762"/>
                </a:lnTo>
                <a:lnTo>
                  <a:pt x="0" y="0"/>
                </a:lnTo>
                <a:close/>
              </a:path>
            </a:pathLst>
          </a:custGeom>
          <a:blipFill>
            <a:blip r:embed="rId2"/>
            <a:stretch>
              <a:fillRect/>
            </a:stretch>
          </a:blipFill>
        </p:spPr>
      </p:sp>
      <p:sp>
        <p:nvSpPr>
          <p:cNvPr id="3" name="TextBox 3"/>
          <p:cNvSpPr txBox="1"/>
          <p:nvPr/>
        </p:nvSpPr>
        <p:spPr>
          <a:xfrm>
            <a:off x="11665192" y="1798710"/>
            <a:ext cx="5669161" cy="6893778"/>
          </a:xfrm>
          <a:prstGeom prst="rect">
            <a:avLst/>
          </a:prstGeom>
        </p:spPr>
        <p:txBody>
          <a:bodyPr lIns="0" tIns="0" rIns="0" bIns="0" rtlCol="0" anchor="t">
            <a:spAutoFit/>
          </a:bodyPr>
          <a:lstStyle/>
          <a:p>
            <a:pPr algn="just">
              <a:lnSpc>
                <a:spcPts val="6101"/>
              </a:lnSpc>
            </a:pPr>
            <a:r>
              <a:rPr lang="en-US" sz="3631">
                <a:solidFill>
                  <a:srgbClr val="FFBB00"/>
                </a:solidFill>
                <a:latin typeface="Noto Sans Bold Italics"/>
              </a:rPr>
              <a:t>Bước 1: </a:t>
            </a:r>
          </a:p>
          <a:p>
            <a:pPr algn="just">
              <a:lnSpc>
                <a:spcPts val="6101"/>
              </a:lnSpc>
            </a:pPr>
            <a:r>
              <a:rPr lang="en-US" sz="3631">
                <a:solidFill>
                  <a:srgbClr val="FFFFFF"/>
                </a:solidFill>
                <a:latin typeface="Noto Sans Italics"/>
              </a:rPr>
              <a:t>Đưa bánh puli vào vị trí lắp</a:t>
            </a:r>
          </a:p>
          <a:p>
            <a:pPr algn="just">
              <a:lnSpc>
                <a:spcPts val="6101"/>
              </a:lnSpc>
            </a:pPr>
            <a:r>
              <a:rPr lang="en-US" sz="3631">
                <a:solidFill>
                  <a:srgbClr val="FFBB00"/>
                </a:solidFill>
                <a:latin typeface="Noto Sans Bold Italics"/>
              </a:rPr>
              <a:t>Bước 2: </a:t>
            </a:r>
          </a:p>
          <a:p>
            <a:pPr algn="just">
              <a:lnSpc>
                <a:spcPts val="6101"/>
              </a:lnSpc>
            </a:pPr>
            <a:r>
              <a:rPr lang="en-US" sz="3631">
                <a:solidFill>
                  <a:srgbClr val="FFFFFF"/>
                </a:solidFill>
                <a:latin typeface="Noto Sans Italics"/>
              </a:rPr>
              <a:t>Lắp bạc lót vào bánh puli</a:t>
            </a:r>
          </a:p>
          <a:p>
            <a:pPr algn="just">
              <a:lnSpc>
                <a:spcPts val="6101"/>
              </a:lnSpc>
            </a:pPr>
            <a:r>
              <a:rPr lang="en-US" sz="3631">
                <a:solidFill>
                  <a:srgbClr val="FFBB00"/>
                </a:solidFill>
                <a:latin typeface="Noto Sans Bold Italics"/>
              </a:rPr>
              <a:t>Bước 3: </a:t>
            </a:r>
          </a:p>
          <a:p>
            <a:pPr algn="just">
              <a:lnSpc>
                <a:spcPts val="6101"/>
              </a:lnSpc>
            </a:pPr>
            <a:r>
              <a:rPr lang="en-US" sz="3631">
                <a:solidFill>
                  <a:srgbClr val="FFFFFF"/>
                </a:solidFill>
                <a:latin typeface="Noto Sans Italics"/>
              </a:rPr>
              <a:t>Lắp giá đỡ trục vào bạc lót</a:t>
            </a:r>
          </a:p>
          <a:p>
            <a:pPr algn="just">
              <a:lnSpc>
                <a:spcPts val="6101"/>
              </a:lnSpc>
            </a:pPr>
            <a:r>
              <a:rPr lang="en-US" sz="3631">
                <a:solidFill>
                  <a:srgbClr val="FFBB00"/>
                </a:solidFill>
                <a:latin typeface="Noto Sans Bold Italics"/>
              </a:rPr>
              <a:t>Bước 4:</a:t>
            </a:r>
          </a:p>
          <a:p>
            <a:pPr algn="just">
              <a:lnSpc>
                <a:spcPts val="6101"/>
              </a:lnSpc>
            </a:pPr>
            <a:r>
              <a:rPr lang="en-US" sz="3631">
                <a:solidFill>
                  <a:srgbClr val="FFFFFF"/>
                </a:solidFill>
                <a:latin typeface="Noto Sans Italics"/>
              </a:rPr>
              <a:t>Lắp giá treo vào giá đỡ trục</a:t>
            </a:r>
          </a:p>
          <a:p>
            <a:pPr algn="just">
              <a:lnSpc>
                <a:spcPts val="6101"/>
              </a:lnSpc>
            </a:pPr>
            <a:endParaRPr lang="en-US" sz="3631">
              <a:solidFill>
                <a:srgbClr val="FFFFFF"/>
              </a:solidFill>
              <a:latin typeface="Noto Sans Italics"/>
            </a:endParaRPr>
          </a:p>
        </p:txBody>
      </p:sp>
      <p:sp>
        <p:nvSpPr>
          <p:cNvPr id="4" name="AutoShape 4"/>
          <p:cNvSpPr/>
          <p:nvPr/>
        </p:nvSpPr>
        <p:spPr>
          <a:xfrm rot="-5400000">
            <a:off x="8685562" y="1750261"/>
            <a:ext cx="11569328" cy="6330537"/>
          </a:xfrm>
          <a:prstGeom prst="rect">
            <a:avLst/>
          </a:prstGeom>
          <a:solidFill>
            <a:srgbClr val="FFFFFF">
              <a:alpha val="6667"/>
            </a:srgbClr>
          </a:solidFill>
        </p:spPr>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TextBox 2"/>
          <p:cNvSpPr txBox="1"/>
          <p:nvPr/>
        </p:nvSpPr>
        <p:spPr>
          <a:xfrm>
            <a:off x="1980391" y="980955"/>
            <a:ext cx="5582692" cy="2023697"/>
          </a:xfrm>
          <a:prstGeom prst="rect">
            <a:avLst/>
          </a:prstGeom>
        </p:spPr>
        <p:txBody>
          <a:bodyPr lIns="0" tIns="0" rIns="0" bIns="0" rtlCol="0" anchor="t">
            <a:spAutoFit/>
          </a:bodyPr>
          <a:lstStyle/>
          <a:p>
            <a:pPr algn="ctr">
              <a:lnSpc>
                <a:spcPts val="16557"/>
              </a:lnSpc>
            </a:pPr>
            <a:r>
              <a:rPr lang="en-US" sz="11826">
                <a:solidFill>
                  <a:srgbClr val="FD696E"/>
                </a:solidFill>
                <a:latin typeface="Open Sans Extra Bold Italics"/>
              </a:rPr>
              <a:t>BƯỚC 4</a:t>
            </a:r>
          </a:p>
        </p:txBody>
      </p:sp>
      <p:sp>
        <p:nvSpPr>
          <p:cNvPr id="3" name="TextBox 3"/>
          <p:cNvSpPr txBox="1"/>
          <p:nvPr/>
        </p:nvSpPr>
        <p:spPr>
          <a:xfrm>
            <a:off x="2081957" y="3601010"/>
            <a:ext cx="5481126" cy="1309758"/>
          </a:xfrm>
          <a:prstGeom prst="rect">
            <a:avLst/>
          </a:prstGeom>
        </p:spPr>
        <p:txBody>
          <a:bodyPr lIns="0" tIns="0" rIns="0" bIns="0" rtlCol="0" anchor="t">
            <a:spAutoFit/>
          </a:bodyPr>
          <a:lstStyle/>
          <a:p>
            <a:pPr algn="ctr">
              <a:lnSpc>
                <a:spcPts val="10758"/>
              </a:lnSpc>
            </a:pPr>
            <a:r>
              <a:rPr lang="en-US" sz="7684">
                <a:solidFill>
                  <a:srgbClr val="FFBB00"/>
                </a:solidFill>
                <a:latin typeface="Montserrat Bold Italics"/>
              </a:rPr>
              <a:t>KIỂM TRA</a:t>
            </a:r>
          </a:p>
        </p:txBody>
      </p:sp>
      <p:sp>
        <p:nvSpPr>
          <p:cNvPr id="4" name="TextBox 4"/>
          <p:cNvSpPr txBox="1"/>
          <p:nvPr/>
        </p:nvSpPr>
        <p:spPr>
          <a:xfrm>
            <a:off x="2081957" y="7358927"/>
            <a:ext cx="5969050" cy="1103464"/>
          </a:xfrm>
          <a:prstGeom prst="rect">
            <a:avLst/>
          </a:prstGeom>
        </p:spPr>
        <p:txBody>
          <a:bodyPr lIns="0" tIns="0" rIns="0" bIns="0" rtlCol="0" anchor="t">
            <a:spAutoFit/>
          </a:bodyPr>
          <a:lstStyle/>
          <a:p>
            <a:pPr algn="ctr">
              <a:lnSpc>
                <a:spcPts val="9004"/>
              </a:lnSpc>
            </a:pPr>
            <a:r>
              <a:rPr lang="en-US" sz="6431">
                <a:solidFill>
                  <a:srgbClr val="FFBB00"/>
                </a:solidFill>
                <a:latin typeface="Montserrat Bold Italics"/>
              </a:rPr>
              <a:t>HOÀN THIỆN  </a:t>
            </a:r>
          </a:p>
        </p:txBody>
      </p:sp>
      <p:sp>
        <p:nvSpPr>
          <p:cNvPr id="5" name="TextBox 5"/>
          <p:cNvSpPr txBox="1"/>
          <p:nvPr/>
        </p:nvSpPr>
        <p:spPr>
          <a:xfrm>
            <a:off x="2912014" y="4986849"/>
            <a:ext cx="3372600" cy="2172174"/>
          </a:xfrm>
          <a:prstGeom prst="rect">
            <a:avLst/>
          </a:prstGeom>
        </p:spPr>
        <p:txBody>
          <a:bodyPr lIns="0" tIns="0" rIns="0" bIns="0" rtlCol="0" anchor="t">
            <a:spAutoFit/>
          </a:bodyPr>
          <a:lstStyle/>
          <a:p>
            <a:pPr algn="ctr">
              <a:lnSpc>
                <a:spcPts val="17744"/>
              </a:lnSpc>
            </a:pPr>
            <a:r>
              <a:rPr lang="en-US" sz="12674">
                <a:solidFill>
                  <a:srgbClr val="FFFFFF"/>
                </a:solidFill>
                <a:latin typeface="Montserrat Bold Italics"/>
              </a:rPr>
              <a:t>VÀ</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Freeform 2"/>
          <p:cNvSpPr/>
          <p:nvPr/>
        </p:nvSpPr>
        <p:spPr>
          <a:xfrm>
            <a:off x="6033499" y="2017916"/>
            <a:ext cx="6454659" cy="5163727"/>
          </a:xfrm>
          <a:custGeom>
            <a:avLst/>
            <a:gdLst/>
            <a:ahLst/>
            <a:cxnLst/>
            <a:rect l="l" t="t" r="r" b="b"/>
            <a:pathLst>
              <a:path w="6454659" h="5163727">
                <a:moveTo>
                  <a:pt x="0" y="0"/>
                </a:moveTo>
                <a:lnTo>
                  <a:pt x="6454659" y="0"/>
                </a:lnTo>
                <a:lnTo>
                  <a:pt x="6454659" y="5163727"/>
                </a:lnTo>
                <a:lnTo>
                  <a:pt x="0" y="5163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494687" y="6397455"/>
            <a:ext cx="2538812" cy="3889545"/>
          </a:xfrm>
          <a:custGeom>
            <a:avLst/>
            <a:gdLst/>
            <a:ahLst/>
            <a:cxnLst/>
            <a:rect l="l" t="t" r="r" b="b"/>
            <a:pathLst>
              <a:path w="2538812" h="3889545">
                <a:moveTo>
                  <a:pt x="0" y="0"/>
                </a:moveTo>
                <a:lnTo>
                  <a:pt x="2538812" y="0"/>
                </a:lnTo>
                <a:lnTo>
                  <a:pt x="2538812" y="3889545"/>
                </a:lnTo>
                <a:lnTo>
                  <a:pt x="0" y="38895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6460891" y="3359625"/>
            <a:ext cx="5599875" cy="2785951"/>
          </a:xfrm>
          <a:prstGeom prst="rect">
            <a:avLst/>
          </a:prstGeom>
        </p:spPr>
        <p:txBody>
          <a:bodyPr lIns="0" tIns="0" rIns="0" bIns="0" rtlCol="0" anchor="t">
            <a:spAutoFit/>
          </a:bodyPr>
          <a:lstStyle/>
          <a:p>
            <a:pPr algn="ctr">
              <a:lnSpc>
                <a:spcPts val="4468"/>
              </a:lnSpc>
              <a:spcBef>
                <a:spcPct val="0"/>
              </a:spcBef>
            </a:pPr>
            <a:r>
              <a:rPr lang="en-US" sz="3191">
                <a:solidFill>
                  <a:srgbClr val="2A4D8B"/>
                </a:solidFill>
                <a:latin typeface="Montserrat"/>
              </a:rPr>
              <a:t>Việc kiểm tra và hoàn thiện sản phẩm có vai trò gì trong quy trình công nghệ chế tạo cơ khí?</a:t>
            </a:r>
          </a:p>
          <a:p>
            <a:pPr algn="ctr">
              <a:lnSpc>
                <a:spcPts val="4468"/>
              </a:lnSpc>
              <a:spcBef>
                <a:spcPct val="0"/>
              </a:spcBef>
            </a:pPr>
            <a:endParaRPr lang="en-US" sz="3191">
              <a:solidFill>
                <a:srgbClr val="2A4D8B"/>
              </a:solidFill>
              <a:latin typeface="Montserra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Freeform 2"/>
          <p:cNvSpPr/>
          <p:nvPr/>
        </p:nvSpPr>
        <p:spPr>
          <a:xfrm>
            <a:off x="14491550" y="3504055"/>
            <a:ext cx="3586134" cy="5866885"/>
          </a:xfrm>
          <a:custGeom>
            <a:avLst/>
            <a:gdLst/>
            <a:ahLst/>
            <a:cxnLst/>
            <a:rect l="l" t="t" r="r" b="b"/>
            <a:pathLst>
              <a:path w="3586134" h="5866885">
                <a:moveTo>
                  <a:pt x="0" y="0"/>
                </a:moveTo>
                <a:lnTo>
                  <a:pt x="3586133" y="0"/>
                </a:lnTo>
                <a:lnTo>
                  <a:pt x="3586133" y="5866886"/>
                </a:lnTo>
                <a:lnTo>
                  <a:pt x="0" y="58668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69365" y="715826"/>
            <a:ext cx="12575103" cy="5721672"/>
          </a:xfrm>
          <a:custGeom>
            <a:avLst/>
            <a:gdLst/>
            <a:ahLst/>
            <a:cxnLst/>
            <a:rect l="l" t="t" r="r" b="b"/>
            <a:pathLst>
              <a:path w="12575103" h="5721672">
                <a:moveTo>
                  <a:pt x="0" y="0"/>
                </a:moveTo>
                <a:lnTo>
                  <a:pt x="12575103" y="0"/>
                </a:lnTo>
                <a:lnTo>
                  <a:pt x="12575103" y="5721672"/>
                </a:lnTo>
                <a:lnTo>
                  <a:pt x="0" y="5721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1511732" y="2097169"/>
            <a:ext cx="11890369" cy="2785746"/>
          </a:xfrm>
          <a:prstGeom prst="rect">
            <a:avLst/>
          </a:prstGeom>
        </p:spPr>
        <p:txBody>
          <a:bodyPr lIns="0" tIns="0" rIns="0" bIns="0" rtlCol="0" anchor="t">
            <a:spAutoFit/>
          </a:bodyPr>
          <a:lstStyle/>
          <a:p>
            <a:pPr algn="ctr">
              <a:lnSpc>
                <a:spcPts val="4479"/>
              </a:lnSpc>
              <a:spcBef>
                <a:spcPct val="0"/>
              </a:spcBef>
            </a:pPr>
            <a:r>
              <a:rPr lang="en-US" sz="3199">
                <a:solidFill>
                  <a:srgbClr val="FFBB00"/>
                </a:solidFill>
                <a:latin typeface="Montserrat Bold"/>
              </a:rPr>
              <a:t>Vai trò của việc kiểm tra và hoàn thiện sản phẩm trong quy trình công nghệ chế tạo cơ khí là:</a:t>
            </a:r>
            <a:r>
              <a:rPr lang="en-US" sz="3199">
                <a:solidFill>
                  <a:srgbClr val="FFBB00"/>
                </a:solidFill>
                <a:latin typeface="Montserrat"/>
              </a:rPr>
              <a:t> </a:t>
            </a:r>
          </a:p>
          <a:p>
            <a:pPr algn="ctr">
              <a:lnSpc>
                <a:spcPts val="4479"/>
              </a:lnSpc>
              <a:spcBef>
                <a:spcPct val="0"/>
              </a:spcBef>
            </a:pPr>
            <a:r>
              <a:rPr lang="en-US" sz="3199">
                <a:solidFill>
                  <a:srgbClr val="FFBB00"/>
                </a:solidFill>
                <a:latin typeface="Montserrat"/>
              </a:rPr>
              <a:t>-Để kiểm tra khả năng làm việc và khắc phục các lỗi trên sản phẩm trước khi đóng gói và đưa sản phẩm vào sử dụng.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Freeform 2"/>
          <p:cNvSpPr/>
          <p:nvPr/>
        </p:nvSpPr>
        <p:spPr>
          <a:xfrm>
            <a:off x="5329014" y="1781916"/>
            <a:ext cx="6454659" cy="5163727"/>
          </a:xfrm>
          <a:custGeom>
            <a:avLst/>
            <a:gdLst/>
            <a:ahLst/>
            <a:cxnLst/>
            <a:rect l="l" t="t" r="r" b="b"/>
            <a:pathLst>
              <a:path w="6454659" h="5163727">
                <a:moveTo>
                  <a:pt x="0" y="0"/>
                </a:moveTo>
                <a:lnTo>
                  <a:pt x="6454658" y="0"/>
                </a:lnTo>
                <a:lnTo>
                  <a:pt x="6454658" y="5163727"/>
                </a:lnTo>
                <a:lnTo>
                  <a:pt x="0" y="5163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003068" y="6482869"/>
            <a:ext cx="2483060" cy="3804131"/>
          </a:xfrm>
          <a:custGeom>
            <a:avLst/>
            <a:gdLst/>
            <a:ahLst/>
            <a:cxnLst/>
            <a:rect l="l" t="t" r="r" b="b"/>
            <a:pathLst>
              <a:path w="2483060" h="3804131">
                <a:moveTo>
                  <a:pt x="0" y="0"/>
                </a:moveTo>
                <a:lnTo>
                  <a:pt x="2483060" y="0"/>
                </a:lnTo>
                <a:lnTo>
                  <a:pt x="2483060" y="3804131"/>
                </a:lnTo>
                <a:lnTo>
                  <a:pt x="0" y="3804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5890991" y="3346091"/>
            <a:ext cx="5330704" cy="1661796"/>
          </a:xfrm>
          <a:prstGeom prst="rect">
            <a:avLst/>
          </a:prstGeom>
        </p:spPr>
        <p:txBody>
          <a:bodyPr lIns="0" tIns="0" rIns="0" bIns="0" rtlCol="0" anchor="t">
            <a:spAutoFit/>
          </a:bodyPr>
          <a:lstStyle/>
          <a:p>
            <a:pPr algn="ctr">
              <a:lnSpc>
                <a:spcPts val="4479"/>
              </a:lnSpc>
              <a:spcBef>
                <a:spcPct val="0"/>
              </a:spcBef>
            </a:pPr>
            <a:r>
              <a:rPr lang="en-US" sz="3199">
                <a:solidFill>
                  <a:srgbClr val="02355D"/>
                </a:solidFill>
                <a:latin typeface="Montserrat"/>
              </a:rPr>
              <a:t>Với sản phẩm puli treo cần phải kiểm tra những yêu cầu nào?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Freeform 2"/>
          <p:cNvSpPr/>
          <p:nvPr/>
        </p:nvSpPr>
        <p:spPr>
          <a:xfrm>
            <a:off x="14495659" y="5266368"/>
            <a:ext cx="3178191" cy="5199495"/>
          </a:xfrm>
          <a:custGeom>
            <a:avLst/>
            <a:gdLst/>
            <a:ahLst/>
            <a:cxnLst/>
            <a:rect l="l" t="t" r="r" b="b"/>
            <a:pathLst>
              <a:path w="3178191" h="5199495">
                <a:moveTo>
                  <a:pt x="0" y="0"/>
                </a:moveTo>
                <a:lnTo>
                  <a:pt x="3178191" y="0"/>
                </a:lnTo>
                <a:lnTo>
                  <a:pt x="3178191" y="5199495"/>
                </a:lnTo>
                <a:lnTo>
                  <a:pt x="0" y="51994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80601" y="426624"/>
            <a:ext cx="12868780" cy="5855295"/>
          </a:xfrm>
          <a:custGeom>
            <a:avLst/>
            <a:gdLst/>
            <a:ahLst/>
            <a:cxnLst/>
            <a:rect l="l" t="t" r="r" b="b"/>
            <a:pathLst>
              <a:path w="12868780" h="5855295">
                <a:moveTo>
                  <a:pt x="0" y="0"/>
                </a:moveTo>
                <a:lnTo>
                  <a:pt x="12868780" y="0"/>
                </a:lnTo>
                <a:lnTo>
                  <a:pt x="12868780" y="5855295"/>
                </a:lnTo>
                <a:lnTo>
                  <a:pt x="0" y="58552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1780275" y="883513"/>
            <a:ext cx="12172819" cy="4892720"/>
          </a:xfrm>
          <a:prstGeom prst="rect">
            <a:avLst/>
          </a:prstGeom>
        </p:spPr>
        <p:txBody>
          <a:bodyPr lIns="0" tIns="0" rIns="0" bIns="0" rtlCol="0" anchor="t">
            <a:spAutoFit/>
          </a:bodyPr>
          <a:lstStyle/>
          <a:p>
            <a:pPr algn="ctr">
              <a:lnSpc>
                <a:spcPts val="4442"/>
              </a:lnSpc>
              <a:spcBef>
                <a:spcPct val="0"/>
              </a:spcBef>
            </a:pPr>
            <a:r>
              <a:rPr lang="en-US" sz="3173">
                <a:solidFill>
                  <a:srgbClr val="FFBB00"/>
                </a:solidFill>
                <a:latin typeface="Montserrat Bold"/>
              </a:rPr>
              <a:t>Với sản phẩm puli treo cần phải kiểm tra những yêu cầu:</a:t>
            </a:r>
          </a:p>
          <a:p>
            <a:pPr algn="ctr">
              <a:lnSpc>
                <a:spcPts val="4302"/>
              </a:lnSpc>
              <a:spcBef>
                <a:spcPct val="0"/>
              </a:spcBef>
            </a:pPr>
            <a:endParaRPr lang="en-US" sz="3173">
              <a:solidFill>
                <a:srgbClr val="FFBB00"/>
              </a:solidFill>
              <a:latin typeface="Montserrat Bold"/>
            </a:endParaRPr>
          </a:p>
          <a:p>
            <a:pPr algn="ctr">
              <a:lnSpc>
                <a:spcPts val="4302"/>
              </a:lnSpc>
              <a:spcBef>
                <a:spcPct val="0"/>
              </a:spcBef>
            </a:pPr>
            <a:r>
              <a:rPr lang="en-US" sz="3073">
                <a:solidFill>
                  <a:srgbClr val="FFBB00"/>
                </a:solidFill>
                <a:latin typeface="Montserrat"/>
              </a:rPr>
              <a:t>- Khả năng quay trơn của bánh puli và bạc lót.</a:t>
            </a:r>
          </a:p>
          <a:p>
            <a:pPr algn="ctr">
              <a:lnSpc>
                <a:spcPts val="4302"/>
              </a:lnSpc>
              <a:spcBef>
                <a:spcPct val="0"/>
              </a:spcBef>
            </a:pPr>
            <a:r>
              <a:rPr lang="en-US" sz="3073">
                <a:solidFill>
                  <a:srgbClr val="FFBB00"/>
                </a:solidFill>
                <a:latin typeface="Montserrat"/>
              </a:rPr>
              <a:t>- Độ chính xác của các mối ghép.</a:t>
            </a:r>
          </a:p>
          <a:p>
            <a:pPr algn="ctr">
              <a:lnSpc>
                <a:spcPts val="4302"/>
              </a:lnSpc>
              <a:spcBef>
                <a:spcPct val="0"/>
              </a:spcBef>
            </a:pPr>
            <a:endParaRPr lang="en-US" sz="3073">
              <a:solidFill>
                <a:srgbClr val="FFBB00"/>
              </a:solidFill>
              <a:latin typeface="Montserrat"/>
            </a:endParaRPr>
          </a:p>
          <a:p>
            <a:pPr algn="ctr">
              <a:lnSpc>
                <a:spcPts val="4302"/>
              </a:lnSpc>
              <a:spcBef>
                <a:spcPct val="0"/>
              </a:spcBef>
            </a:pPr>
            <a:r>
              <a:rPr lang="en-US" sz="3073">
                <a:solidFill>
                  <a:srgbClr val="FFBB00"/>
                </a:solidFill>
                <a:latin typeface="Montserrat"/>
              </a:rPr>
              <a:t>- Độ đồng tâm của các lỗ ghép trên hai giá đỡ trục.</a:t>
            </a:r>
          </a:p>
          <a:p>
            <a:pPr algn="ctr">
              <a:lnSpc>
                <a:spcPts val="4302"/>
              </a:lnSpc>
              <a:spcBef>
                <a:spcPct val="0"/>
              </a:spcBef>
            </a:pPr>
            <a:endParaRPr lang="en-US" sz="3073">
              <a:solidFill>
                <a:srgbClr val="FFBB00"/>
              </a:solidFill>
              <a:latin typeface="Montserrat"/>
            </a:endParaRPr>
          </a:p>
          <a:p>
            <a:pPr algn="ctr">
              <a:lnSpc>
                <a:spcPts val="4302"/>
              </a:lnSpc>
              <a:spcBef>
                <a:spcPct val="0"/>
              </a:spcBef>
            </a:pPr>
            <a:r>
              <a:rPr lang="en-US" sz="3073">
                <a:solidFill>
                  <a:srgbClr val="FFBB00"/>
                </a:solidFill>
                <a:latin typeface="Montserrat"/>
              </a:rPr>
              <a:t>- Độ chặt của mối ghép bu lông đai ốc giữa giá đỡ trục và giá treo.</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Freeform 2"/>
          <p:cNvSpPr/>
          <p:nvPr/>
        </p:nvSpPr>
        <p:spPr>
          <a:xfrm>
            <a:off x="5567040" y="2616984"/>
            <a:ext cx="7806785" cy="1816852"/>
          </a:xfrm>
          <a:custGeom>
            <a:avLst/>
            <a:gdLst/>
            <a:ahLst/>
            <a:cxnLst/>
            <a:rect l="l" t="t" r="r" b="b"/>
            <a:pathLst>
              <a:path w="7806785" h="1816852">
                <a:moveTo>
                  <a:pt x="0" y="0"/>
                </a:moveTo>
                <a:lnTo>
                  <a:pt x="7806785" y="0"/>
                </a:lnTo>
                <a:lnTo>
                  <a:pt x="7806785" y="1816851"/>
                </a:lnTo>
                <a:lnTo>
                  <a:pt x="0" y="1816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53614" y="5928097"/>
            <a:ext cx="839301" cy="839301"/>
          </a:xfrm>
          <a:custGeom>
            <a:avLst/>
            <a:gdLst/>
            <a:ahLst/>
            <a:cxnLst/>
            <a:rect l="l" t="t" r="r" b="b"/>
            <a:pathLst>
              <a:path w="839301" h="839301">
                <a:moveTo>
                  <a:pt x="0" y="0"/>
                </a:moveTo>
                <a:lnTo>
                  <a:pt x="839301" y="0"/>
                </a:lnTo>
                <a:lnTo>
                  <a:pt x="839301" y="839301"/>
                </a:lnTo>
                <a:lnTo>
                  <a:pt x="0" y="8393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353614" y="6901796"/>
            <a:ext cx="839301" cy="839301"/>
          </a:xfrm>
          <a:custGeom>
            <a:avLst/>
            <a:gdLst/>
            <a:ahLst/>
            <a:cxnLst/>
            <a:rect l="l" t="t" r="r" b="b"/>
            <a:pathLst>
              <a:path w="839301" h="839301">
                <a:moveTo>
                  <a:pt x="0" y="0"/>
                </a:moveTo>
                <a:lnTo>
                  <a:pt x="839301" y="0"/>
                </a:lnTo>
                <a:lnTo>
                  <a:pt x="839301" y="839301"/>
                </a:lnTo>
                <a:lnTo>
                  <a:pt x="0" y="8393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353614" y="8072908"/>
            <a:ext cx="839301" cy="839301"/>
          </a:xfrm>
          <a:custGeom>
            <a:avLst/>
            <a:gdLst/>
            <a:ahLst/>
            <a:cxnLst/>
            <a:rect l="l" t="t" r="r" b="b"/>
            <a:pathLst>
              <a:path w="839301" h="839301">
                <a:moveTo>
                  <a:pt x="0" y="0"/>
                </a:moveTo>
                <a:lnTo>
                  <a:pt x="839301" y="0"/>
                </a:lnTo>
                <a:lnTo>
                  <a:pt x="839301" y="839300"/>
                </a:lnTo>
                <a:lnTo>
                  <a:pt x="0" y="8393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1634766" y="180578"/>
            <a:ext cx="15619832" cy="528231"/>
          </a:xfrm>
          <a:prstGeom prst="rect">
            <a:avLst/>
          </a:prstGeom>
        </p:spPr>
        <p:txBody>
          <a:bodyPr lIns="0" tIns="0" rIns="0" bIns="0" rtlCol="0" anchor="t">
            <a:spAutoFit/>
          </a:bodyPr>
          <a:lstStyle/>
          <a:p>
            <a:pPr algn="ctr">
              <a:lnSpc>
                <a:spcPts val="4484"/>
              </a:lnSpc>
            </a:pPr>
            <a:r>
              <a:rPr lang="en-US" sz="3203">
                <a:solidFill>
                  <a:srgbClr val="FFBB00"/>
                </a:solidFill>
                <a:latin typeface="Montserrat Bold"/>
              </a:rPr>
              <a:t>-THỰC HIỆN KIỂM TRA TỔNG THỂ KHẢ NĂNG LÀM VIỆC</a:t>
            </a:r>
          </a:p>
        </p:txBody>
      </p:sp>
      <p:sp>
        <p:nvSpPr>
          <p:cNvPr id="7" name="TextBox 7"/>
          <p:cNvSpPr txBox="1"/>
          <p:nvPr/>
        </p:nvSpPr>
        <p:spPr>
          <a:xfrm>
            <a:off x="353614" y="965984"/>
            <a:ext cx="16031554" cy="1117600"/>
          </a:xfrm>
          <a:prstGeom prst="rect">
            <a:avLst/>
          </a:prstGeom>
        </p:spPr>
        <p:txBody>
          <a:bodyPr lIns="0" tIns="0" rIns="0" bIns="0" rtlCol="0" anchor="t">
            <a:spAutoFit/>
          </a:bodyPr>
          <a:lstStyle/>
          <a:p>
            <a:pPr>
              <a:lnSpc>
                <a:spcPts val="4550"/>
              </a:lnSpc>
            </a:pPr>
            <a:r>
              <a:rPr lang="en-US" sz="3250">
                <a:solidFill>
                  <a:srgbClr val="FFBB00"/>
                </a:solidFill>
                <a:latin typeface="Montserrat Bold"/>
              </a:rPr>
              <a:t>-KHẮC PHỤC CÁC LỖI TRÊN SẢN PHẨM TRƯỚC KHI TIẾN HÀNH CÔNG VIỆC ĐÓNG GÓI HOẶC ĐƯA SẢN PHẨM VÀO SỬ DỤNG</a:t>
            </a:r>
          </a:p>
        </p:txBody>
      </p:sp>
      <p:sp>
        <p:nvSpPr>
          <p:cNvPr id="8" name="TextBox 8"/>
          <p:cNvSpPr txBox="1"/>
          <p:nvPr/>
        </p:nvSpPr>
        <p:spPr>
          <a:xfrm>
            <a:off x="6648244" y="3005651"/>
            <a:ext cx="5644377" cy="1253721"/>
          </a:xfrm>
          <a:prstGeom prst="rect">
            <a:avLst/>
          </a:prstGeom>
        </p:spPr>
        <p:txBody>
          <a:bodyPr lIns="0" tIns="0" rIns="0" bIns="0" rtlCol="0" anchor="t">
            <a:spAutoFit/>
          </a:bodyPr>
          <a:lstStyle/>
          <a:p>
            <a:pPr algn="ctr">
              <a:lnSpc>
                <a:spcPts val="3347"/>
              </a:lnSpc>
            </a:pPr>
            <a:r>
              <a:rPr lang="en-US" sz="2390">
                <a:solidFill>
                  <a:srgbClr val="02355D"/>
                </a:solidFill>
                <a:latin typeface="DejaVu Serif Bold"/>
              </a:rPr>
              <a:t>*VÍ DỤ: ĐỐI VỚI SẢN PHẨM PULI TREO,CÁC YÊU CẦU CẦN KIỂM TRA LÀ</a:t>
            </a:r>
          </a:p>
        </p:txBody>
      </p:sp>
      <p:sp>
        <p:nvSpPr>
          <p:cNvPr id="9" name="TextBox 9"/>
          <p:cNvSpPr txBox="1"/>
          <p:nvPr/>
        </p:nvSpPr>
        <p:spPr>
          <a:xfrm>
            <a:off x="1358252" y="5023315"/>
            <a:ext cx="11052944" cy="546714"/>
          </a:xfrm>
          <a:prstGeom prst="rect">
            <a:avLst/>
          </a:prstGeom>
        </p:spPr>
        <p:txBody>
          <a:bodyPr lIns="0" tIns="0" rIns="0" bIns="0" rtlCol="0" anchor="t">
            <a:spAutoFit/>
          </a:bodyPr>
          <a:lstStyle/>
          <a:p>
            <a:pPr algn="ctr">
              <a:lnSpc>
                <a:spcPts val="4516"/>
              </a:lnSpc>
            </a:pPr>
            <a:r>
              <a:rPr lang="en-US" sz="3225">
                <a:solidFill>
                  <a:srgbClr val="FFFFFF"/>
                </a:solidFill>
                <a:latin typeface="Montserrat"/>
              </a:rPr>
              <a:t>KHẢ NĂNG QUAY TRƠN CỦA BÁNH PULI VÀ BẠC LÓT</a:t>
            </a:r>
          </a:p>
        </p:txBody>
      </p:sp>
      <p:sp>
        <p:nvSpPr>
          <p:cNvPr id="10" name="TextBox 10"/>
          <p:cNvSpPr txBox="1"/>
          <p:nvPr/>
        </p:nvSpPr>
        <p:spPr>
          <a:xfrm>
            <a:off x="-356021" y="6046279"/>
            <a:ext cx="11019609" cy="545787"/>
          </a:xfrm>
          <a:prstGeom prst="rect">
            <a:avLst/>
          </a:prstGeom>
        </p:spPr>
        <p:txBody>
          <a:bodyPr lIns="0" tIns="0" rIns="0" bIns="0" rtlCol="0" anchor="t">
            <a:spAutoFit/>
          </a:bodyPr>
          <a:lstStyle/>
          <a:p>
            <a:pPr algn="ctr">
              <a:lnSpc>
                <a:spcPts val="4567"/>
              </a:lnSpc>
            </a:pPr>
            <a:r>
              <a:rPr lang="en-US" sz="3262">
                <a:solidFill>
                  <a:srgbClr val="FFFFFF"/>
                </a:solidFill>
                <a:latin typeface="Montserrat"/>
              </a:rPr>
              <a:t>ĐỘ CHÍNH XÁC CỦA CAC MỐI GHÉP</a:t>
            </a:r>
          </a:p>
        </p:txBody>
      </p:sp>
      <p:sp>
        <p:nvSpPr>
          <p:cNvPr id="11" name="TextBox 11"/>
          <p:cNvSpPr txBox="1"/>
          <p:nvPr/>
        </p:nvSpPr>
        <p:spPr>
          <a:xfrm>
            <a:off x="614148" y="7053148"/>
            <a:ext cx="15510487" cy="565707"/>
          </a:xfrm>
          <a:prstGeom prst="rect">
            <a:avLst/>
          </a:prstGeom>
        </p:spPr>
        <p:txBody>
          <a:bodyPr lIns="0" tIns="0" rIns="0" bIns="0" rtlCol="0" anchor="t">
            <a:spAutoFit/>
          </a:bodyPr>
          <a:lstStyle/>
          <a:p>
            <a:pPr algn="ctr">
              <a:lnSpc>
                <a:spcPts val="4519"/>
              </a:lnSpc>
            </a:pPr>
            <a:r>
              <a:rPr lang="en-US" sz="3228">
                <a:solidFill>
                  <a:srgbClr val="FFFFFF"/>
                </a:solidFill>
                <a:latin typeface="DejaVu Serif"/>
              </a:rPr>
              <a:t>ĐỘ ĐỒNG TÂM CỦA CÁC LỖ LẮP GHÉP TRÊN HAI GIÁ ĐỠ TRỰC </a:t>
            </a:r>
          </a:p>
        </p:txBody>
      </p:sp>
      <p:sp>
        <p:nvSpPr>
          <p:cNvPr id="12" name="TextBox 12"/>
          <p:cNvSpPr txBox="1"/>
          <p:nvPr/>
        </p:nvSpPr>
        <p:spPr>
          <a:xfrm>
            <a:off x="1391587" y="8185536"/>
            <a:ext cx="16519327" cy="547369"/>
          </a:xfrm>
          <a:prstGeom prst="rect">
            <a:avLst/>
          </a:prstGeom>
        </p:spPr>
        <p:txBody>
          <a:bodyPr lIns="0" tIns="0" rIns="0" bIns="0" rtlCol="0" anchor="t">
            <a:spAutoFit/>
          </a:bodyPr>
          <a:lstStyle/>
          <a:p>
            <a:pPr algn="ctr">
              <a:lnSpc>
                <a:spcPts val="4480"/>
              </a:lnSpc>
            </a:pPr>
            <a:r>
              <a:rPr lang="en-US" sz="3200">
                <a:solidFill>
                  <a:srgbClr val="FFFFFF"/>
                </a:solidFill>
                <a:latin typeface="DejaVu Serif"/>
              </a:rPr>
              <a:t>ĐỘ CHẶT CỦA MỐI GHÉP BULÔNG ĐAI ỐC GIỮA GIÁ ĐỠ TRỤC VÀ GIÁ TREO</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grpSp>
        <p:nvGrpSpPr>
          <p:cNvPr id="2" name="Group 2"/>
          <p:cNvGrpSpPr/>
          <p:nvPr/>
        </p:nvGrpSpPr>
        <p:grpSpPr>
          <a:xfrm>
            <a:off x="2002899" y="4446973"/>
            <a:ext cx="6434595" cy="2517658"/>
            <a:chOff x="0" y="0"/>
            <a:chExt cx="1687841" cy="660400"/>
          </a:xfrm>
        </p:grpSpPr>
        <p:sp>
          <p:nvSpPr>
            <p:cNvPr id="3" name="Freeform 3"/>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grpSp>
        <p:nvGrpSpPr>
          <p:cNvPr id="4" name="Group 4"/>
          <p:cNvGrpSpPr/>
          <p:nvPr/>
        </p:nvGrpSpPr>
        <p:grpSpPr>
          <a:xfrm>
            <a:off x="2896488" y="3027276"/>
            <a:ext cx="4647416" cy="1303342"/>
            <a:chOff x="0" y="0"/>
            <a:chExt cx="986921" cy="276777"/>
          </a:xfrm>
        </p:grpSpPr>
        <p:sp>
          <p:nvSpPr>
            <p:cNvPr id="5" name="Freeform 5"/>
            <p:cNvSpPr/>
            <p:nvPr/>
          </p:nvSpPr>
          <p:spPr>
            <a:xfrm>
              <a:off x="0" y="0"/>
              <a:ext cx="986921" cy="276777"/>
            </a:xfrm>
            <a:custGeom>
              <a:avLst/>
              <a:gdLst/>
              <a:ahLst/>
              <a:cxnLst/>
              <a:rect l="l" t="t" r="r" b="b"/>
              <a:pathLst>
                <a:path w="986921" h="276777">
                  <a:moveTo>
                    <a:pt x="59971" y="0"/>
                  </a:moveTo>
                  <a:lnTo>
                    <a:pt x="926950" y="0"/>
                  </a:lnTo>
                  <a:cubicBezTo>
                    <a:pt x="942856" y="0"/>
                    <a:pt x="958109" y="6318"/>
                    <a:pt x="969356" y="17565"/>
                  </a:cubicBezTo>
                  <a:cubicBezTo>
                    <a:pt x="980603" y="28812"/>
                    <a:pt x="986921" y="44066"/>
                    <a:pt x="986921" y="59971"/>
                  </a:cubicBezTo>
                  <a:lnTo>
                    <a:pt x="986921" y="216806"/>
                  </a:lnTo>
                  <a:cubicBezTo>
                    <a:pt x="986921" y="232711"/>
                    <a:pt x="980603" y="247965"/>
                    <a:pt x="969356" y="259212"/>
                  </a:cubicBezTo>
                  <a:cubicBezTo>
                    <a:pt x="958109" y="270458"/>
                    <a:pt x="942856" y="276777"/>
                    <a:pt x="926950" y="276777"/>
                  </a:cubicBezTo>
                  <a:lnTo>
                    <a:pt x="59971" y="276777"/>
                  </a:lnTo>
                  <a:cubicBezTo>
                    <a:pt x="44066" y="276777"/>
                    <a:pt x="28812" y="270458"/>
                    <a:pt x="17565" y="259212"/>
                  </a:cubicBezTo>
                  <a:cubicBezTo>
                    <a:pt x="6318" y="247965"/>
                    <a:pt x="0" y="232711"/>
                    <a:pt x="0" y="216806"/>
                  </a:cubicBezTo>
                  <a:lnTo>
                    <a:pt x="0" y="59971"/>
                  </a:lnTo>
                  <a:cubicBezTo>
                    <a:pt x="0" y="44066"/>
                    <a:pt x="6318" y="28812"/>
                    <a:pt x="17565" y="17565"/>
                  </a:cubicBezTo>
                  <a:cubicBezTo>
                    <a:pt x="28812" y="6318"/>
                    <a:pt x="44066" y="0"/>
                    <a:pt x="59971" y="0"/>
                  </a:cubicBezTo>
                  <a:close/>
                </a:path>
              </a:pathLst>
            </a:custGeom>
            <a:solidFill>
              <a:srgbClr val="FFDFDD"/>
            </a:solidFill>
          </p:spPr>
        </p:sp>
        <p:sp>
          <p:nvSpPr>
            <p:cNvPr id="6" name="TextBox 6"/>
            <p:cNvSpPr txBox="1"/>
            <p:nvPr/>
          </p:nvSpPr>
          <p:spPr>
            <a:xfrm>
              <a:off x="0" y="28575"/>
              <a:ext cx="812800" cy="784225"/>
            </a:xfrm>
            <a:prstGeom prst="rect">
              <a:avLst/>
            </a:prstGeom>
          </p:spPr>
          <p:txBody>
            <a:bodyPr lIns="68157" tIns="68157" rIns="68157" bIns="68157" rtlCol="0" anchor="ctr"/>
            <a:lstStyle/>
            <a:p>
              <a:pPr algn="ctr">
                <a:lnSpc>
                  <a:spcPts val="2598"/>
                </a:lnSpc>
              </a:pPr>
              <a:endParaRPr/>
            </a:p>
          </p:txBody>
        </p:sp>
      </p:grpSp>
      <p:grpSp>
        <p:nvGrpSpPr>
          <p:cNvPr id="7" name="Group 7"/>
          <p:cNvGrpSpPr/>
          <p:nvPr/>
        </p:nvGrpSpPr>
        <p:grpSpPr>
          <a:xfrm>
            <a:off x="10217359" y="3159609"/>
            <a:ext cx="4647416" cy="1303342"/>
            <a:chOff x="0" y="0"/>
            <a:chExt cx="986921" cy="276777"/>
          </a:xfrm>
        </p:grpSpPr>
        <p:sp>
          <p:nvSpPr>
            <p:cNvPr id="8" name="Freeform 8"/>
            <p:cNvSpPr/>
            <p:nvPr/>
          </p:nvSpPr>
          <p:spPr>
            <a:xfrm>
              <a:off x="0" y="0"/>
              <a:ext cx="986921" cy="276777"/>
            </a:xfrm>
            <a:custGeom>
              <a:avLst/>
              <a:gdLst/>
              <a:ahLst/>
              <a:cxnLst/>
              <a:rect l="l" t="t" r="r" b="b"/>
              <a:pathLst>
                <a:path w="986921" h="276777">
                  <a:moveTo>
                    <a:pt x="59971" y="0"/>
                  </a:moveTo>
                  <a:lnTo>
                    <a:pt x="926950" y="0"/>
                  </a:lnTo>
                  <a:cubicBezTo>
                    <a:pt x="942856" y="0"/>
                    <a:pt x="958109" y="6318"/>
                    <a:pt x="969356" y="17565"/>
                  </a:cubicBezTo>
                  <a:cubicBezTo>
                    <a:pt x="980603" y="28812"/>
                    <a:pt x="986921" y="44066"/>
                    <a:pt x="986921" y="59971"/>
                  </a:cubicBezTo>
                  <a:lnTo>
                    <a:pt x="986921" y="216806"/>
                  </a:lnTo>
                  <a:cubicBezTo>
                    <a:pt x="986921" y="232711"/>
                    <a:pt x="980603" y="247965"/>
                    <a:pt x="969356" y="259212"/>
                  </a:cubicBezTo>
                  <a:cubicBezTo>
                    <a:pt x="958109" y="270458"/>
                    <a:pt x="942856" y="276777"/>
                    <a:pt x="926950" y="276777"/>
                  </a:cubicBezTo>
                  <a:lnTo>
                    <a:pt x="59971" y="276777"/>
                  </a:lnTo>
                  <a:cubicBezTo>
                    <a:pt x="44066" y="276777"/>
                    <a:pt x="28812" y="270458"/>
                    <a:pt x="17565" y="259212"/>
                  </a:cubicBezTo>
                  <a:cubicBezTo>
                    <a:pt x="6318" y="247965"/>
                    <a:pt x="0" y="232711"/>
                    <a:pt x="0" y="216806"/>
                  </a:cubicBezTo>
                  <a:lnTo>
                    <a:pt x="0" y="59971"/>
                  </a:lnTo>
                  <a:cubicBezTo>
                    <a:pt x="0" y="44066"/>
                    <a:pt x="6318" y="28812"/>
                    <a:pt x="17565" y="17565"/>
                  </a:cubicBezTo>
                  <a:cubicBezTo>
                    <a:pt x="28812" y="6318"/>
                    <a:pt x="44066" y="0"/>
                    <a:pt x="59971" y="0"/>
                  </a:cubicBezTo>
                  <a:close/>
                </a:path>
              </a:pathLst>
            </a:custGeom>
            <a:solidFill>
              <a:srgbClr val="FFDFDD"/>
            </a:solidFill>
          </p:spPr>
        </p:sp>
        <p:sp>
          <p:nvSpPr>
            <p:cNvPr id="9" name="TextBox 9"/>
            <p:cNvSpPr txBox="1"/>
            <p:nvPr/>
          </p:nvSpPr>
          <p:spPr>
            <a:xfrm>
              <a:off x="0" y="28575"/>
              <a:ext cx="812800" cy="784225"/>
            </a:xfrm>
            <a:prstGeom prst="rect">
              <a:avLst/>
            </a:prstGeom>
          </p:spPr>
          <p:txBody>
            <a:bodyPr lIns="68157" tIns="68157" rIns="68157" bIns="68157" rtlCol="0" anchor="ctr"/>
            <a:lstStyle/>
            <a:p>
              <a:pPr algn="ctr">
                <a:lnSpc>
                  <a:spcPts val="2598"/>
                </a:lnSpc>
              </a:pPr>
              <a:endParaRPr/>
            </a:p>
          </p:txBody>
        </p:sp>
      </p:grpSp>
      <p:sp>
        <p:nvSpPr>
          <p:cNvPr id="10" name="TextBox 10"/>
          <p:cNvSpPr txBox="1"/>
          <p:nvPr/>
        </p:nvSpPr>
        <p:spPr>
          <a:xfrm rot="20966">
            <a:off x="11023677" y="4595217"/>
            <a:ext cx="3034780" cy="765537"/>
          </a:xfrm>
          <a:prstGeom prst="rect">
            <a:avLst/>
          </a:prstGeom>
        </p:spPr>
        <p:txBody>
          <a:bodyPr lIns="0" tIns="0" rIns="0" bIns="0" rtlCol="0" anchor="t">
            <a:spAutoFit/>
          </a:bodyPr>
          <a:lstStyle/>
          <a:p>
            <a:pPr algn="ctr">
              <a:lnSpc>
                <a:spcPts val="3130"/>
              </a:lnSpc>
            </a:pPr>
            <a:r>
              <a:rPr lang="en-US" sz="2236">
                <a:solidFill>
                  <a:srgbClr val="264899"/>
                </a:solidFill>
                <a:latin typeface="Quicksand Bold"/>
              </a:rPr>
              <a:t>Các nguyên tố </a:t>
            </a:r>
          </a:p>
          <a:p>
            <a:pPr algn="ctr">
              <a:lnSpc>
                <a:spcPts val="3130"/>
              </a:lnSpc>
            </a:pPr>
            <a:r>
              <a:rPr lang="en-US" sz="2236">
                <a:solidFill>
                  <a:srgbClr val="264899"/>
                </a:solidFill>
                <a:latin typeface="Quicksand Bold"/>
              </a:rPr>
              <a:t>thuộc nhóm VIIA</a:t>
            </a:r>
          </a:p>
        </p:txBody>
      </p:sp>
      <p:sp>
        <p:nvSpPr>
          <p:cNvPr id="11" name="AutoShape 11"/>
          <p:cNvSpPr/>
          <p:nvPr/>
        </p:nvSpPr>
        <p:spPr>
          <a:xfrm flipH="1">
            <a:off x="10228014" y="4895546"/>
            <a:ext cx="844422" cy="500326"/>
          </a:xfrm>
          <a:prstGeom prst="line">
            <a:avLst/>
          </a:prstGeom>
          <a:ln w="76200" cap="flat">
            <a:solidFill>
              <a:srgbClr val="D3FF5F"/>
            </a:solidFill>
            <a:prstDash val="solid"/>
            <a:headEnd type="none" w="sm" len="sm"/>
            <a:tailEnd type="arrow" w="med" len="sm"/>
          </a:ln>
        </p:spPr>
      </p:sp>
      <p:sp>
        <p:nvSpPr>
          <p:cNvPr id="12" name="AutoShape 12"/>
          <p:cNvSpPr/>
          <p:nvPr/>
        </p:nvSpPr>
        <p:spPr>
          <a:xfrm>
            <a:off x="13072513" y="5138404"/>
            <a:ext cx="421158" cy="1073332"/>
          </a:xfrm>
          <a:prstGeom prst="line">
            <a:avLst/>
          </a:prstGeom>
          <a:ln w="76200" cap="flat">
            <a:solidFill>
              <a:srgbClr val="160512"/>
            </a:solidFill>
            <a:prstDash val="solid"/>
            <a:headEnd type="none" w="sm" len="sm"/>
            <a:tailEnd type="arrow" w="med" len="sm"/>
          </a:ln>
        </p:spPr>
      </p:sp>
      <p:sp>
        <p:nvSpPr>
          <p:cNvPr id="13" name="AutoShape 13"/>
          <p:cNvSpPr/>
          <p:nvPr/>
        </p:nvSpPr>
        <p:spPr>
          <a:xfrm flipH="1">
            <a:off x="11797964" y="5183529"/>
            <a:ext cx="134275" cy="983081"/>
          </a:xfrm>
          <a:prstGeom prst="line">
            <a:avLst/>
          </a:prstGeom>
          <a:ln w="76200" cap="flat">
            <a:solidFill>
              <a:srgbClr val="BD431C"/>
            </a:solidFill>
            <a:prstDash val="solid"/>
            <a:headEnd type="none" w="sm" len="sm"/>
            <a:tailEnd type="arrow" w="med" len="sm"/>
          </a:ln>
        </p:spPr>
      </p:sp>
      <p:sp>
        <p:nvSpPr>
          <p:cNvPr id="14" name="AutoShape 14"/>
          <p:cNvSpPr/>
          <p:nvPr/>
        </p:nvSpPr>
        <p:spPr>
          <a:xfrm>
            <a:off x="13845973" y="4928362"/>
            <a:ext cx="1111379" cy="466017"/>
          </a:xfrm>
          <a:prstGeom prst="line">
            <a:avLst/>
          </a:prstGeom>
          <a:ln w="38100" cap="flat">
            <a:solidFill>
              <a:srgbClr val="FFFEF7"/>
            </a:solidFill>
            <a:prstDash val="solid"/>
            <a:headEnd type="none" w="sm" len="sm"/>
            <a:tailEnd type="arrow" w="med" len="sm"/>
          </a:ln>
        </p:spPr>
      </p:sp>
      <p:sp>
        <p:nvSpPr>
          <p:cNvPr id="15" name="Freeform 15"/>
          <p:cNvSpPr/>
          <p:nvPr/>
        </p:nvSpPr>
        <p:spPr>
          <a:xfrm>
            <a:off x="-313186" y="7747203"/>
            <a:ext cx="3209674" cy="3022193"/>
          </a:xfrm>
          <a:custGeom>
            <a:avLst/>
            <a:gdLst/>
            <a:ahLst/>
            <a:cxnLst/>
            <a:rect l="l" t="t" r="r" b="b"/>
            <a:pathLst>
              <a:path w="3209674" h="3022193">
                <a:moveTo>
                  <a:pt x="0" y="0"/>
                </a:moveTo>
                <a:lnTo>
                  <a:pt x="3209674" y="0"/>
                </a:lnTo>
                <a:lnTo>
                  <a:pt x="3209674" y="3022194"/>
                </a:lnTo>
                <a:lnTo>
                  <a:pt x="0" y="30221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6" name="Picture 16"/>
          <p:cNvPicPr>
            <a:picLocks noChangeAspect="1"/>
          </p:cNvPicPr>
          <p:nvPr/>
        </p:nvPicPr>
        <p:blipFill>
          <a:blip r:embed="rId4"/>
          <a:srcRect/>
          <a:stretch>
            <a:fillRect/>
          </a:stretch>
        </p:blipFill>
        <p:spPr>
          <a:xfrm rot="-65749">
            <a:off x="-85254" y="20919"/>
            <a:ext cx="2227908" cy="4203599"/>
          </a:xfrm>
          <a:prstGeom prst="rect">
            <a:avLst/>
          </a:prstGeom>
        </p:spPr>
      </p:pic>
      <p:sp>
        <p:nvSpPr>
          <p:cNvPr id="17" name="Freeform 17"/>
          <p:cNvSpPr/>
          <p:nvPr/>
        </p:nvSpPr>
        <p:spPr>
          <a:xfrm rot="1856987">
            <a:off x="13245394" y="15001"/>
            <a:ext cx="5991740" cy="2469073"/>
          </a:xfrm>
          <a:custGeom>
            <a:avLst/>
            <a:gdLst/>
            <a:ahLst/>
            <a:cxnLst/>
            <a:rect l="l" t="t" r="r" b="b"/>
            <a:pathLst>
              <a:path w="5991740" h="2469073">
                <a:moveTo>
                  <a:pt x="0" y="0"/>
                </a:moveTo>
                <a:lnTo>
                  <a:pt x="5991740" y="0"/>
                </a:lnTo>
                <a:lnTo>
                  <a:pt x="5991740" y="2469073"/>
                </a:lnTo>
                <a:lnTo>
                  <a:pt x="0" y="24690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TextBox 18"/>
          <p:cNvSpPr txBox="1"/>
          <p:nvPr/>
        </p:nvSpPr>
        <p:spPr>
          <a:xfrm>
            <a:off x="5626688" y="739849"/>
            <a:ext cx="7034624" cy="720577"/>
          </a:xfrm>
          <a:prstGeom prst="rect">
            <a:avLst/>
          </a:prstGeom>
        </p:spPr>
        <p:txBody>
          <a:bodyPr lIns="0" tIns="0" rIns="0" bIns="0" rtlCol="0" anchor="t">
            <a:spAutoFit/>
          </a:bodyPr>
          <a:lstStyle/>
          <a:p>
            <a:pPr>
              <a:lnSpc>
                <a:spcPts val="5226"/>
              </a:lnSpc>
            </a:pPr>
            <a:r>
              <a:rPr lang="en-US" sz="5681" spc="-335">
                <a:solidFill>
                  <a:srgbClr val="FFBB00"/>
                </a:solidFill>
                <a:latin typeface="Montserrat Ultra-Bold"/>
              </a:rPr>
              <a:t>TÓM TẮT NỘI DUNG</a:t>
            </a:r>
          </a:p>
        </p:txBody>
      </p:sp>
      <p:sp>
        <p:nvSpPr>
          <p:cNvPr id="19" name="TextBox 19"/>
          <p:cNvSpPr txBox="1"/>
          <p:nvPr/>
        </p:nvSpPr>
        <p:spPr>
          <a:xfrm>
            <a:off x="2318882" y="4464573"/>
            <a:ext cx="5802628" cy="2416133"/>
          </a:xfrm>
          <a:prstGeom prst="rect">
            <a:avLst/>
          </a:prstGeom>
        </p:spPr>
        <p:txBody>
          <a:bodyPr lIns="0" tIns="0" rIns="0" bIns="0" rtlCol="0" anchor="t">
            <a:spAutoFit/>
          </a:bodyPr>
          <a:lstStyle/>
          <a:p>
            <a:pPr algn="ctr">
              <a:lnSpc>
                <a:spcPts val="4867"/>
              </a:lnSpc>
            </a:pPr>
            <a:r>
              <a:rPr lang="en-US" sz="3476" spc="69">
                <a:solidFill>
                  <a:srgbClr val="212423"/>
                </a:solidFill>
                <a:latin typeface="Montserrat"/>
              </a:rPr>
              <a:t>Chế tạo cơ khí là biến đổi các nguyên liệu đầu vào thành các chi tiết, bộ phận của máy móc</a:t>
            </a:r>
          </a:p>
        </p:txBody>
      </p:sp>
      <p:sp>
        <p:nvSpPr>
          <p:cNvPr id="20" name="TextBox 20"/>
          <p:cNvSpPr txBox="1"/>
          <p:nvPr/>
        </p:nvSpPr>
        <p:spPr>
          <a:xfrm>
            <a:off x="2981288" y="3369553"/>
            <a:ext cx="4477816" cy="590212"/>
          </a:xfrm>
          <a:prstGeom prst="rect">
            <a:avLst/>
          </a:prstGeom>
        </p:spPr>
        <p:txBody>
          <a:bodyPr lIns="0" tIns="0" rIns="0" bIns="0" rtlCol="0" anchor="t">
            <a:spAutoFit/>
          </a:bodyPr>
          <a:lstStyle/>
          <a:p>
            <a:pPr algn="ctr">
              <a:lnSpc>
                <a:spcPts val="4893"/>
              </a:lnSpc>
            </a:pPr>
            <a:r>
              <a:rPr lang="en-US" sz="3764" spc="75">
                <a:solidFill>
                  <a:srgbClr val="FFBB00"/>
                </a:solidFill>
                <a:latin typeface="Montserrat Ultra-Bold"/>
              </a:rPr>
              <a:t>Khái niệm</a:t>
            </a:r>
          </a:p>
        </p:txBody>
      </p:sp>
      <p:sp>
        <p:nvSpPr>
          <p:cNvPr id="21" name="TextBox 21"/>
          <p:cNvSpPr txBox="1"/>
          <p:nvPr/>
        </p:nvSpPr>
        <p:spPr>
          <a:xfrm>
            <a:off x="10755017" y="3224843"/>
            <a:ext cx="3736642" cy="1067463"/>
          </a:xfrm>
          <a:prstGeom prst="rect">
            <a:avLst/>
          </a:prstGeom>
        </p:spPr>
        <p:txBody>
          <a:bodyPr lIns="0" tIns="0" rIns="0" bIns="0" rtlCol="0" anchor="t">
            <a:spAutoFit/>
          </a:bodyPr>
          <a:lstStyle/>
          <a:p>
            <a:pPr algn="ctr">
              <a:lnSpc>
                <a:spcPts val="4266"/>
              </a:lnSpc>
            </a:pPr>
            <a:r>
              <a:rPr lang="en-US" sz="3646" spc="-69">
                <a:solidFill>
                  <a:srgbClr val="FFBB00"/>
                </a:solidFill>
                <a:latin typeface="Montserrat Bold"/>
              </a:rPr>
              <a:t>Quy trình </a:t>
            </a:r>
          </a:p>
          <a:p>
            <a:pPr algn="ctr">
              <a:lnSpc>
                <a:spcPts val="4266"/>
              </a:lnSpc>
            </a:pPr>
            <a:r>
              <a:rPr lang="en-US" sz="3646" spc="-69">
                <a:solidFill>
                  <a:srgbClr val="FFBB00"/>
                </a:solidFill>
                <a:latin typeface="Montserrat Bold"/>
              </a:rPr>
              <a:t>chế tạo cơ khí </a:t>
            </a:r>
          </a:p>
        </p:txBody>
      </p:sp>
      <p:sp>
        <p:nvSpPr>
          <p:cNvPr id="22" name="TextBox 22"/>
          <p:cNvSpPr txBox="1"/>
          <p:nvPr/>
        </p:nvSpPr>
        <p:spPr>
          <a:xfrm>
            <a:off x="9248052" y="5663824"/>
            <a:ext cx="1713990" cy="794503"/>
          </a:xfrm>
          <a:prstGeom prst="rect">
            <a:avLst/>
          </a:prstGeom>
        </p:spPr>
        <p:txBody>
          <a:bodyPr lIns="0" tIns="0" rIns="0" bIns="0" rtlCol="0" anchor="t">
            <a:spAutoFit/>
          </a:bodyPr>
          <a:lstStyle/>
          <a:p>
            <a:pPr algn="ctr">
              <a:lnSpc>
                <a:spcPts val="3174"/>
              </a:lnSpc>
            </a:pPr>
            <a:r>
              <a:rPr lang="en-US" sz="2267" dirty="0" err="1">
                <a:solidFill>
                  <a:schemeClr val="bg1"/>
                </a:solidFill>
                <a:latin typeface="Montserrat"/>
              </a:rPr>
              <a:t>Chuẩn</a:t>
            </a:r>
            <a:r>
              <a:rPr lang="en-US" sz="2267" dirty="0">
                <a:solidFill>
                  <a:schemeClr val="bg1"/>
                </a:solidFill>
                <a:latin typeface="Montserrat"/>
              </a:rPr>
              <a:t> </a:t>
            </a:r>
            <a:r>
              <a:rPr lang="en-US" sz="2267" dirty="0" err="1">
                <a:solidFill>
                  <a:schemeClr val="bg1"/>
                </a:solidFill>
                <a:latin typeface="Montserrat"/>
              </a:rPr>
              <a:t>bị</a:t>
            </a:r>
            <a:r>
              <a:rPr lang="en-US" sz="2267" dirty="0">
                <a:solidFill>
                  <a:schemeClr val="bg1"/>
                </a:solidFill>
                <a:latin typeface="Montserrat"/>
              </a:rPr>
              <a:t> </a:t>
            </a:r>
            <a:r>
              <a:rPr lang="en-US" sz="2267" dirty="0" err="1">
                <a:solidFill>
                  <a:schemeClr val="bg1"/>
                </a:solidFill>
                <a:latin typeface="Montserrat"/>
              </a:rPr>
              <a:t>chế</a:t>
            </a:r>
            <a:r>
              <a:rPr lang="en-US" sz="2267" dirty="0">
                <a:solidFill>
                  <a:schemeClr val="bg1"/>
                </a:solidFill>
                <a:latin typeface="Montserrat"/>
              </a:rPr>
              <a:t> </a:t>
            </a:r>
            <a:r>
              <a:rPr lang="en-US" sz="2267" dirty="0" err="1">
                <a:solidFill>
                  <a:schemeClr val="bg1"/>
                </a:solidFill>
                <a:latin typeface="Montserrat"/>
              </a:rPr>
              <a:t>tạo</a:t>
            </a:r>
            <a:endParaRPr lang="en-US" sz="2267" dirty="0">
              <a:solidFill>
                <a:schemeClr val="bg1"/>
              </a:solidFill>
              <a:latin typeface="Montserrat"/>
            </a:endParaRPr>
          </a:p>
        </p:txBody>
      </p:sp>
      <p:sp>
        <p:nvSpPr>
          <p:cNvPr id="23" name="TextBox 23"/>
          <p:cNvSpPr txBox="1"/>
          <p:nvPr/>
        </p:nvSpPr>
        <p:spPr>
          <a:xfrm>
            <a:off x="10962042" y="6343333"/>
            <a:ext cx="1713990" cy="794503"/>
          </a:xfrm>
          <a:prstGeom prst="rect">
            <a:avLst/>
          </a:prstGeom>
        </p:spPr>
        <p:txBody>
          <a:bodyPr lIns="0" tIns="0" rIns="0" bIns="0" rtlCol="0" anchor="t">
            <a:spAutoFit/>
          </a:bodyPr>
          <a:lstStyle/>
          <a:p>
            <a:pPr algn="ctr">
              <a:lnSpc>
                <a:spcPts val="3174"/>
              </a:lnSpc>
            </a:pPr>
            <a:r>
              <a:rPr lang="en-US" sz="2267" dirty="0">
                <a:solidFill>
                  <a:schemeClr val="bg1"/>
                </a:solidFill>
                <a:latin typeface="Montserrat"/>
              </a:rPr>
              <a:t>Gia </a:t>
            </a:r>
            <a:r>
              <a:rPr lang="en-US" sz="2267" dirty="0" err="1">
                <a:solidFill>
                  <a:schemeClr val="bg1"/>
                </a:solidFill>
                <a:latin typeface="Montserrat"/>
              </a:rPr>
              <a:t>công</a:t>
            </a:r>
            <a:r>
              <a:rPr lang="en-US" sz="2267" dirty="0">
                <a:solidFill>
                  <a:schemeClr val="bg1"/>
                </a:solidFill>
                <a:latin typeface="Montserrat"/>
              </a:rPr>
              <a:t> chi </a:t>
            </a:r>
            <a:r>
              <a:rPr lang="en-US" sz="2267" dirty="0" err="1">
                <a:solidFill>
                  <a:schemeClr val="bg1"/>
                </a:solidFill>
                <a:latin typeface="Montserrat"/>
              </a:rPr>
              <a:t>tiết</a:t>
            </a:r>
            <a:endParaRPr lang="en-US" sz="2267" dirty="0">
              <a:solidFill>
                <a:schemeClr val="bg1"/>
              </a:solidFill>
              <a:latin typeface="Montserrat"/>
            </a:endParaRPr>
          </a:p>
        </p:txBody>
      </p:sp>
      <p:sp>
        <p:nvSpPr>
          <p:cNvPr id="24" name="TextBox 24"/>
          <p:cNvSpPr txBox="1"/>
          <p:nvPr/>
        </p:nvSpPr>
        <p:spPr>
          <a:xfrm>
            <a:off x="13146050" y="6543568"/>
            <a:ext cx="1385112" cy="794503"/>
          </a:xfrm>
          <a:prstGeom prst="rect">
            <a:avLst/>
          </a:prstGeom>
        </p:spPr>
        <p:txBody>
          <a:bodyPr lIns="0" tIns="0" rIns="0" bIns="0" rtlCol="0" anchor="t">
            <a:spAutoFit/>
          </a:bodyPr>
          <a:lstStyle/>
          <a:p>
            <a:pPr algn="ctr">
              <a:lnSpc>
                <a:spcPts val="3174"/>
              </a:lnSpc>
            </a:pPr>
            <a:r>
              <a:rPr lang="en-US" sz="2267" dirty="0" err="1">
                <a:solidFill>
                  <a:schemeClr val="bg1"/>
                </a:solidFill>
                <a:latin typeface="Montserrat"/>
              </a:rPr>
              <a:t>Lắp</a:t>
            </a:r>
            <a:r>
              <a:rPr lang="en-US" sz="2267" dirty="0">
                <a:solidFill>
                  <a:schemeClr val="bg1"/>
                </a:solidFill>
                <a:latin typeface="Montserrat"/>
              </a:rPr>
              <a:t> </a:t>
            </a:r>
            <a:r>
              <a:rPr lang="en-US" sz="2267" dirty="0" err="1">
                <a:solidFill>
                  <a:schemeClr val="bg1"/>
                </a:solidFill>
                <a:latin typeface="Montserrat"/>
              </a:rPr>
              <a:t>ráp</a:t>
            </a:r>
            <a:r>
              <a:rPr lang="en-US" sz="2267" dirty="0">
                <a:solidFill>
                  <a:schemeClr val="bg1"/>
                </a:solidFill>
                <a:latin typeface="Montserrat"/>
              </a:rPr>
              <a:t> </a:t>
            </a:r>
          </a:p>
          <a:p>
            <a:pPr algn="ctr">
              <a:lnSpc>
                <a:spcPts val="3174"/>
              </a:lnSpc>
            </a:pPr>
            <a:r>
              <a:rPr lang="en-US" sz="2267" dirty="0">
                <a:solidFill>
                  <a:schemeClr val="bg1"/>
                </a:solidFill>
                <a:latin typeface="Montserrat"/>
              </a:rPr>
              <a:t>chi </a:t>
            </a:r>
            <a:r>
              <a:rPr lang="en-US" sz="2267" dirty="0" err="1">
                <a:solidFill>
                  <a:schemeClr val="bg1"/>
                </a:solidFill>
                <a:latin typeface="Montserrat"/>
              </a:rPr>
              <a:t>tiết</a:t>
            </a:r>
            <a:endParaRPr lang="en-US" sz="2267" dirty="0">
              <a:solidFill>
                <a:schemeClr val="bg1"/>
              </a:solidFill>
              <a:latin typeface="Montserrat"/>
            </a:endParaRPr>
          </a:p>
        </p:txBody>
      </p:sp>
      <p:sp>
        <p:nvSpPr>
          <p:cNvPr id="25" name="TextBox 25"/>
          <p:cNvSpPr txBox="1"/>
          <p:nvPr/>
        </p:nvSpPr>
        <p:spPr>
          <a:xfrm>
            <a:off x="14526670" y="5668188"/>
            <a:ext cx="2732630" cy="790139"/>
          </a:xfrm>
          <a:prstGeom prst="rect">
            <a:avLst/>
          </a:prstGeom>
        </p:spPr>
        <p:txBody>
          <a:bodyPr lIns="0" tIns="0" rIns="0" bIns="0" rtlCol="0" anchor="t">
            <a:spAutoFit/>
          </a:bodyPr>
          <a:lstStyle/>
          <a:p>
            <a:pPr algn="ctr">
              <a:lnSpc>
                <a:spcPts val="3174"/>
              </a:lnSpc>
            </a:pPr>
            <a:r>
              <a:rPr lang="en-US" sz="2267" dirty="0" err="1">
                <a:solidFill>
                  <a:schemeClr val="bg1"/>
                </a:solidFill>
                <a:latin typeface="Montserrat"/>
              </a:rPr>
              <a:t>Kiểm</a:t>
            </a:r>
            <a:r>
              <a:rPr lang="en-US" sz="2267" dirty="0">
                <a:solidFill>
                  <a:schemeClr val="bg1"/>
                </a:solidFill>
                <a:latin typeface="Montserrat"/>
              </a:rPr>
              <a:t> </a:t>
            </a:r>
            <a:r>
              <a:rPr lang="en-US" sz="2267" dirty="0" err="1">
                <a:solidFill>
                  <a:schemeClr val="bg1"/>
                </a:solidFill>
                <a:latin typeface="Montserrat"/>
              </a:rPr>
              <a:t>tra</a:t>
            </a:r>
            <a:r>
              <a:rPr lang="en-US" sz="2267" dirty="0">
                <a:solidFill>
                  <a:schemeClr val="bg1"/>
                </a:solidFill>
                <a:latin typeface="Montserrat"/>
              </a:rPr>
              <a:t> </a:t>
            </a:r>
            <a:r>
              <a:rPr lang="en-US" sz="2267" dirty="0" err="1">
                <a:solidFill>
                  <a:schemeClr val="bg1"/>
                </a:solidFill>
                <a:latin typeface="Montserrat"/>
              </a:rPr>
              <a:t>và</a:t>
            </a:r>
            <a:r>
              <a:rPr lang="en-US" sz="2267" dirty="0">
                <a:solidFill>
                  <a:schemeClr val="bg1"/>
                </a:solidFill>
                <a:latin typeface="Montserrat"/>
              </a:rPr>
              <a:t> </a:t>
            </a:r>
            <a:r>
              <a:rPr lang="en-US" sz="2267" dirty="0" err="1">
                <a:solidFill>
                  <a:schemeClr val="bg1"/>
                </a:solidFill>
                <a:latin typeface="Montserrat"/>
              </a:rPr>
              <a:t>hoàn</a:t>
            </a:r>
            <a:r>
              <a:rPr lang="en-US" sz="2267" dirty="0">
                <a:solidFill>
                  <a:schemeClr val="bg1"/>
                </a:solidFill>
                <a:latin typeface="Montserrat"/>
              </a:rPr>
              <a:t> </a:t>
            </a:r>
            <a:r>
              <a:rPr lang="en-US" sz="2267" dirty="0" err="1">
                <a:solidFill>
                  <a:schemeClr val="bg1"/>
                </a:solidFill>
                <a:latin typeface="Montserrat"/>
              </a:rPr>
              <a:t>thiện</a:t>
            </a:r>
            <a:r>
              <a:rPr lang="en-US" sz="2267" dirty="0">
                <a:solidFill>
                  <a:schemeClr val="bg1"/>
                </a:solidFill>
                <a:latin typeface="Montserrat"/>
              </a:rPr>
              <a:t> </a:t>
            </a:r>
            <a:r>
              <a:rPr lang="en-US" sz="2267" dirty="0" err="1">
                <a:solidFill>
                  <a:schemeClr val="bg1"/>
                </a:solidFill>
                <a:latin typeface="Montserrat"/>
              </a:rPr>
              <a:t>sản</a:t>
            </a:r>
            <a:r>
              <a:rPr lang="en-US" sz="2267" dirty="0">
                <a:solidFill>
                  <a:schemeClr val="bg1"/>
                </a:solidFill>
                <a:latin typeface="Montserrat"/>
              </a:rPr>
              <a:t> </a:t>
            </a:r>
            <a:r>
              <a:rPr lang="en-US" sz="2267" dirty="0" err="1">
                <a:solidFill>
                  <a:schemeClr val="bg1"/>
                </a:solidFill>
                <a:latin typeface="Montserrat"/>
              </a:rPr>
              <a:t>phẩm</a:t>
            </a:r>
            <a:endParaRPr lang="en-US" sz="2267" dirty="0">
              <a:solidFill>
                <a:schemeClr val="bg1"/>
              </a:solidFill>
              <a:latin typeface="Montserra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183237" y="4465219"/>
            <a:ext cx="25783492" cy="9586163"/>
          </a:xfrm>
          <a:prstGeom prst="rect">
            <a:avLst/>
          </a:prstGeom>
          <a:solidFill>
            <a:srgbClr val="000000">
              <a:alpha val="6667"/>
            </a:srgbClr>
          </a:solidFill>
        </p:spPr>
      </p:sp>
      <p:sp>
        <p:nvSpPr>
          <p:cNvPr id="3" name="Freeform 3"/>
          <p:cNvSpPr/>
          <p:nvPr/>
        </p:nvSpPr>
        <p:spPr>
          <a:xfrm>
            <a:off x="1028700" y="1028700"/>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7494137" y="698454"/>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979461" y="957841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AutoShape 7"/>
          <p:cNvSpPr/>
          <p:nvPr/>
        </p:nvSpPr>
        <p:spPr>
          <a:xfrm>
            <a:off x="1028700" y="8302951"/>
            <a:ext cx="16230600" cy="169519"/>
          </a:xfrm>
          <a:prstGeom prst="rect">
            <a:avLst/>
          </a:prstGeom>
          <a:solidFill>
            <a:srgbClr val="FFFFFF"/>
          </a:solidFill>
        </p:spPr>
      </p:sp>
      <p:sp>
        <p:nvSpPr>
          <p:cNvPr id="8" name="AutoShape 8"/>
          <p:cNvSpPr/>
          <p:nvPr/>
        </p:nvSpPr>
        <p:spPr>
          <a:xfrm>
            <a:off x="1028700" y="1814529"/>
            <a:ext cx="16230600" cy="169519"/>
          </a:xfrm>
          <a:prstGeom prst="rect">
            <a:avLst/>
          </a:prstGeom>
          <a:solidFill>
            <a:srgbClr val="FFFFFF"/>
          </a:solidFill>
        </p:spPr>
      </p:sp>
      <p:sp>
        <p:nvSpPr>
          <p:cNvPr id="9" name="TextBox 9"/>
          <p:cNvSpPr txBox="1"/>
          <p:nvPr/>
        </p:nvSpPr>
        <p:spPr>
          <a:xfrm>
            <a:off x="1028700" y="2926758"/>
            <a:ext cx="7727311" cy="3919136"/>
          </a:xfrm>
          <a:prstGeom prst="rect">
            <a:avLst/>
          </a:prstGeom>
        </p:spPr>
        <p:txBody>
          <a:bodyPr lIns="0" tIns="0" rIns="0" bIns="0" rtlCol="0" anchor="t">
            <a:spAutoFit/>
          </a:bodyPr>
          <a:lstStyle/>
          <a:p>
            <a:pPr>
              <a:lnSpc>
                <a:spcPts val="14898"/>
              </a:lnSpc>
            </a:pPr>
            <a:r>
              <a:rPr lang="en-US" sz="16194" spc="-955">
                <a:solidFill>
                  <a:srgbClr val="FFBB00"/>
                </a:solidFill>
                <a:latin typeface="Montserrat Ultra-Bold"/>
              </a:rPr>
              <a:t>THANK YOU</a:t>
            </a:r>
          </a:p>
        </p:txBody>
      </p:sp>
      <p:sp>
        <p:nvSpPr>
          <p:cNvPr id="10" name="TextBox 10"/>
          <p:cNvSpPr txBox="1"/>
          <p:nvPr/>
        </p:nvSpPr>
        <p:spPr>
          <a:xfrm>
            <a:off x="1028700" y="6918282"/>
            <a:ext cx="5015153" cy="870585"/>
          </a:xfrm>
          <a:prstGeom prst="rect">
            <a:avLst/>
          </a:prstGeom>
        </p:spPr>
        <p:txBody>
          <a:bodyPr lIns="0" tIns="0" rIns="0" bIns="0" rtlCol="0" anchor="t">
            <a:spAutoFit/>
          </a:bodyPr>
          <a:lstStyle/>
          <a:p>
            <a:pPr>
              <a:lnSpc>
                <a:spcPts val="3510"/>
              </a:lnSpc>
            </a:pPr>
            <a:r>
              <a:rPr lang="en-US" sz="2700">
                <a:solidFill>
                  <a:srgbClr val="FFFFFF"/>
                </a:solidFill>
                <a:latin typeface="Montserrat"/>
              </a:rPr>
              <a:t>IF YOU HAVE ANY QUESTION JUST ASK US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02355D"/>
          </a:solidFill>
        </p:spPr>
      </p:sp>
      <p:grpSp>
        <p:nvGrpSpPr>
          <p:cNvPr id="3" name="Group 3"/>
          <p:cNvGrpSpPr/>
          <p:nvPr/>
        </p:nvGrpSpPr>
        <p:grpSpPr>
          <a:xfrm>
            <a:off x="5425201" y="1065814"/>
            <a:ext cx="12675974" cy="8608957"/>
            <a:chOff x="0" y="0"/>
            <a:chExt cx="3274175" cy="2223674"/>
          </a:xfrm>
        </p:grpSpPr>
        <p:sp>
          <p:nvSpPr>
            <p:cNvPr id="4" name="Freeform 4"/>
            <p:cNvSpPr/>
            <p:nvPr/>
          </p:nvSpPr>
          <p:spPr>
            <a:xfrm>
              <a:off x="0" y="0"/>
              <a:ext cx="3274175" cy="2223674"/>
            </a:xfrm>
            <a:custGeom>
              <a:avLst/>
              <a:gdLst/>
              <a:ahLst/>
              <a:cxnLst/>
              <a:rect l="l" t="t" r="r" b="b"/>
              <a:pathLst>
                <a:path w="3274175" h="2223674">
                  <a:moveTo>
                    <a:pt x="0" y="0"/>
                  </a:moveTo>
                  <a:lnTo>
                    <a:pt x="3274175" y="0"/>
                  </a:lnTo>
                  <a:lnTo>
                    <a:pt x="3274175" y="2223674"/>
                  </a:lnTo>
                  <a:lnTo>
                    <a:pt x="0" y="2223674"/>
                  </a:lnTo>
                  <a:close/>
                </a:path>
              </a:pathLst>
            </a:custGeom>
            <a:solidFill>
              <a:srgbClr val="20487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562180" y="739045"/>
            <a:ext cx="5477687" cy="3467582"/>
          </a:xfrm>
          <a:custGeom>
            <a:avLst/>
            <a:gdLst/>
            <a:ahLst/>
            <a:cxnLst/>
            <a:rect l="l" t="t" r="r" b="b"/>
            <a:pathLst>
              <a:path w="5477687" h="3467582">
                <a:moveTo>
                  <a:pt x="0" y="0"/>
                </a:moveTo>
                <a:lnTo>
                  <a:pt x="5477688" y="0"/>
                </a:lnTo>
                <a:lnTo>
                  <a:pt x="5477688" y="3467582"/>
                </a:lnTo>
                <a:lnTo>
                  <a:pt x="0" y="3467582"/>
                </a:lnTo>
                <a:lnTo>
                  <a:pt x="0" y="0"/>
                </a:lnTo>
                <a:close/>
              </a:path>
            </a:pathLst>
          </a:custGeom>
          <a:blipFill>
            <a:blip r:embed="rId2"/>
            <a:stretch>
              <a:fillRect t="-5910" b="-5910"/>
            </a:stretch>
          </a:blipFill>
        </p:spPr>
      </p:sp>
      <p:sp>
        <p:nvSpPr>
          <p:cNvPr id="7" name="Freeform 7"/>
          <p:cNvSpPr/>
          <p:nvPr/>
        </p:nvSpPr>
        <p:spPr>
          <a:xfrm>
            <a:off x="163931" y="4374031"/>
            <a:ext cx="6274186" cy="4474811"/>
          </a:xfrm>
          <a:custGeom>
            <a:avLst/>
            <a:gdLst/>
            <a:ahLst/>
            <a:cxnLst/>
            <a:rect l="l" t="t" r="r" b="b"/>
            <a:pathLst>
              <a:path w="6274186" h="4474811">
                <a:moveTo>
                  <a:pt x="0" y="0"/>
                </a:moveTo>
                <a:lnTo>
                  <a:pt x="6274186" y="0"/>
                </a:lnTo>
                <a:lnTo>
                  <a:pt x="6274186" y="4474811"/>
                </a:lnTo>
                <a:lnTo>
                  <a:pt x="0" y="4474811"/>
                </a:lnTo>
                <a:lnTo>
                  <a:pt x="0" y="0"/>
                </a:lnTo>
                <a:close/>
              </a:path>
            </a:pathLst>
          </a:custGeom>
          <a:blipFill>
            <a:blip r:embed="rId3"/>
            <a:stretch>
              <a:fillRect t="-22466" r="-3367" b="-22466"/>
            </a:stretch>
          </a:blipFill>
        </p:spPr>
      </p:sp>
      <p:sp>
        <p:nvSpPr>
          <p:cNvPr id="8" name="Freeform 8"/>
          <p:cNvSpPr/>
          <p:nvPr/>
        </p:nvSpPr>
        <p:spPr>
          <a:xfrm>
            <a:off x="10921207" y="5370292"/>
            <a:ext cx="2888216" cy="609151"/>
          </a:xfrm>
          <a:custGeom>
            <a:avLst/>
            <a:gdLst/>
            <a:ahLst/>
            <a:cxnLst/>
            <a:rect l="l" t="t" r="r" b="b"/>
            <a:pathLst>
              <a:path w="2888216" h="609151">
                <a:moveTo>
                  <a:pt x="0" y="0"/>
                </a:moveTo>
                <a:lnTo>
                  <a:pt x="2888216" y="0"/>
                </a:lnTo>
                <a:lnTo>
                  <a:pt x="2888216" y="609151"/>
                </a:lnTo>
                <a:lnTo>
                  <a:pt x="0" y="6091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6438117" y="5958275"/>
            <a:ext cx="2888216" cy="609151"/>
          </a:xfrm>
          <a:custGeom>
            <a:avLst/>
            <a:gdLst/>
            <a:ahLst/>
            <a:cxnLst/>
            <a:rect l="l" t="t" r="r" b="b"/>
            <a:pathLst>
              <a:path w="2888216" h="609151">
                <a:moveTo>
                  <a:pt x="0" y="0"/>
                </a:moveTo>
                <a:lnTo>
                  <a:pt x="2888216" y="0"/>
                </a:lnTo>
                <a:lnTo>
                  <a:pt x="2888216" y="609151"/>
                </a:lnTo>
                <a:lnTo>
                  <a:pt x="0" y="6091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0921207" y="4307997"/>
            <a:ext cx="2888216" cy="609151"/>
          </a:xfrm>
          <a:custGeom>
            <a:avLst/>
            <a:gdLst/>
            <a:ahLst/>
            <a:cxnLst/>
            <a:rect l="l" t="t" r="r" b="b"/>
            <a:pathLst>
              <a:path w="2888216" h="609151">
                <a:moveTo>
                  <a:pt x="0" y="0"/>
                </a:moveTo>
                <a:lnTo>
                  <a:pt x="2888216" y="0"/>
                </a:lnTo>
                <a:lnTo>
                  <a:pt x="2888216" y="609151"/>
                </a:lnTo>
                <a:lnTo>
                  <a:pt x="0" y="6091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0921207" y="6430727"/>
            <a:ext cx="2888216" cy="609151"/>
          </a:xfrm>
          <a:custGeom>
            <a:avLst/>
            <a:gdLst/>
            <a:ahLst/>
            <a:cxnLst/>
            <a:rect l="l" t="t" r="r" b="b"/>
            <a:pathLst>
              <a:path w="2888216" h="609151">
                <a:moveTo>
                  <a:pt x="0" y="0"/>
                </a:moveTo>
                <a:lnTo>
                  <a:pt x="2888216" y="0"/>
                </a:lnTo>
                <a:lnTo>
                  <a:pt x="2888216" y="609151"/>
                </a:lnTo>
                <a:lnTo>
                  <a:pt x="0" y="6091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10921207" y="7487971"/>
            <a:ext cx="2888216" cy="609151"/>
          </a:xfrm>
          <a:custGeom>
            <a:avLst/>
            <a:gdLst/>
            <a:ahLst/>
            <a:cxnLst/>
            <a:rect l="l" t="t" r="r" b="b"/>
            <a:pathLst>
              <a:path w="2888216" h="609151">
                <a:moveTo>
                  <a:pt x="0" y="0"/>
                </a:moveTo>
                <a:lnTo>
                  <a:pt x="2888216" y="0"/>
                </a:lnTo>
                <a:lnTo>
                  <a:pt x="2888216" y="609151"/>
                </a:lnTo>
                <a:lnTo>
                  <a:pt x="0" y="6091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14925918" y="5977322"/>
            <a:ext cx="2888216" cy="609151"/>
          </a:xfrm>
          <a:custGeom>
            <a:avLst/>
            <a:gdLst/>
            <a:ahLst/>
            <a:cxnLst/>
            <a:rect l="l" t="t" r="r" b="b"/>
            <a:pathLst>
              <a:path w="2888216" h="609151">
                <a:moveTo>
                  <a:pt x="0" y="0"/>
                </a:moveTo>
                <a:lnTo>
                  <a:pt x="2888216" y="0"/>
                </a:lnTo>
                <a:lnTo>
                  <a:pt x="2888216" y="609151"/>
                </a:lnTo>
                <a:lnTo>
                  <a:pt x="0" y="6091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9324505" y="6074705"/>
            <a:ext cx="1254703" cy="356022"/>
          </a:xfrm>
          <a:custGeom>
            <a:avLst/>
            <a:gdLst/>
            <a:ahLst/>
            <a:cxnLst/>
            <a:rect l="l" t="t" r="r" b="b"/>
            <a:pathLst>
              <a:path w="1254703" h="356022">
                <a:moveTo>
                  <a:pt x="0" y="0"/>
                </a:moveTo>
                <a:lnTo>
                  <a:pt x="1254703" y="0"/>
                </a:lnTo>
                <a:lnTo>
                  <a:pt x="1254703" y="356022"/>
                </a:lnTo>
                <a:lnTo>
                  <a:pt x="0" y="3560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TextBox 15"/>
          <p:cNvSpPr txBox="1"/>
          <p:nvPr/>
        </p:nvSpPr>
        <p:spPr>
          <a:xfrm>
            <a:off x="7927802" y="1387948"/>
            <a:ext cx="8835678" cy="2541273"/>
          </a:xfrm>
          <a:prstGeom prst="rect">
            <a:avLst/>
          </a:prstGeom>
        </p:spPr>
        <p:txBody>
          <a:bodyPr lIns="0" tIns="0" rIns="0" bIns="0" rtlCol="0" anchor="t">
            <a:spAutoFit/>
          </a:bodyPr>
          <a:lstStyle/>
          <a:p>
            <a:pPr algn="ctr">
              <a:lnSpc>
                <a:spcPts val="9383"/>
              </a:lnSpc>
            </a:pPr>
            <a:r>
              <a:rPr lang="en-US" sz="8089">
                <a:solidFill>
                  <a:srgbClr val="F9FCBA"/>
                </a:solidFill>
                <a:latin typeface="Bungee Outline"/>
              </a:rPr>
              <a:t>QUY TRÌNH CHẾ TẠO VÒNG BI</a:t>
            </a:r>
          </a:p>
        </p:txBody>
      </p:sp>
      <p:sp>
        <p:nvSpPr>
          <p:cNvPr id="16" name="AutoShape 16"/>
          <p:cNvSpPr/>
          <p:nvPr/>
        </p:nvSpPr>
        <p:spPr>
          <a:xfrm flipV="1">
            <a:off x="10559784" y="4648548"/>
            <a:ext cx="0" cy="3108024"/>
          </a:xfrm>
          <a:prstGeom prst="line">
            <a:avLst/>
          </a:prstGeom>
          <a:ln w="38100" cap="flat">
            <a:solidFill>
              <a:srgbClr val="FFFFFF"/>
            </a:solidFill>
            <a:prstDash val="solid"/>
            <a:headEnd type="none" w="sm" len="sm"/>
            <a:tailEnd type="none" w="sm" len="sm"/>
          </a:ln>
        </p:spPr>
      </p:sp>
      <p:sp>
        <p:nvSpPr>
          <p:cNvPr id="17" name="Freeform 17"/>
          <p:cNvSpPr/>
          <p:nvPr/>
        </p:nvSpPr>
        <p:spPr>
          <a:xfrm>
            <a:off x="10579208" y="4582408"/>
            <a:ext cx="466186" cy="132280"/>
          </a:xfrm>
          <a:custGeom>
            <a:avLst/>
            <a:gdLst/>
            <a:ahLst/>
            <a:cxnLst/>
            <a:rect l="l" t="t" r="r" b="b"/>
            <a:pathLst>
              <a:path w="466186" h="132280">
                <a:moveTo>
                  <a:pt x="0" y="0"/>
                </a:moveTo>
                <a:lnTo>
                  <a:pt x="466186" y="0"/>
                </a:lnTo>
                <a:lnTo>
                  <a:pt x="466186" y="132280"/>
                </a:lnTo>
                <a:lnTo>
                  <a:pt x="0" y="1322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10579208" y="5639305"/>
            <a:ext cx="466186" cy="132280"/>
          </a:xfrm>
          <a:custGeom>
            <a:avLst/>
            <a:gdLst/>
            <a:ahLst/>
            <a:cxnLst/>
            <a:rect l="l" t="t" r="r" b="b"/>
            <a:pathLst>
              <a:path w="466186" h="132280">
                <a:moveTo>
                  <a:pt x="0" y="0"/>
                </a:moveTo>
                <a:lnTo>
                  <a:pt x="466186" y="0"/>
                </a:lnTo>
                <a:lnTo>
                  <a:pt x="466186" y="132280"/>
                </a:lnTo>
                <a:lnTo>
                  <a:pt x="0" y="1322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10559784" y="6696202"/>
            <a:ext cx="466186" cy="132280"/>
          </a:xfrm>
          <a:custGeom>
            <a:avLst/>
            <a:gdLst/>
            <a:ahLst/>
            <a:cxnLst/>
            <a:rect l="l" t="t" r="r" b="b"/>
            <a:pathLst>
              <a:path w="466186" h="132280">
                <a:moveTo>
                  <a:pt x="0" y="0"/>
                </a:moveTo>
                <a:lnTo>
                  <a:pt x="466186" y="0"/>
                </a:lnTo>
                <a:lnTo>
                  <a:pt x="466186" y="132280"/>
                </a:lnTo>
                <a:lnTo>
                  <a:pt x="0" y="1322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a:off x="10559784" y="7690431"/>
            <a:ext cx="466186" cy="132280"/>
          </a:xfrm>
          <a:custGeom>
            <a:avLst/>
            <a:gdLst/>
            <a:ahLst/>
            <a:cxnLst/>
            <a:rect l="l" t="t" r="r" b="b"/>
            <a:pathLst>
              <a:path w="466186" h="132280">
                <a:moveTo>
                  <a:pt x="0" y="0"/>
                </a:moveTo>
                <a:lnTo>
                  <a:pt x="466186" y="0"/>
                </a:lnTo>
                <a:lnTo>
                  <a:pt x="466186" y="132281"/>
                </a:lnTo>
                <a:lnTo>
                  <a:pt x="0" y="1322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AutoShape 21"/>
          <p:cNvSpPr/>
          <p:nvPr/>
        </p:nvSpPr>
        <p:spPr>
          <a:xfrm>
            <a:off x="13809423" y="4612573"/>
            <a:ext cx="0" cy="3179973"/>
          </a:xfrm>
          <a:prstGeom prst="line">
            <a:avLst/>
          </a:prstGeom>
          <a:ln w="38100" cap="flat">
            <a:solidFill>
              <a:srgbClr val="FFFFFF"/>
            </a:solidFill>
            <a:prstDash val="solid"/>
            <a:headEnd type="none" w="sm" len="sm"/>
            <a:tailEnd type="none" w="sm" len="sm"/>
          </a:ln>
        </p:spPr>
      </p:sp>
      <p:sp>
        <p:nvSpPr>
          <p:cNvPr id="22" name="AutoShape 22"/>
          <p:cNvSpPr/>
          <p:nvPr/>
        </p:nvSpPr>
        <p:spPr>
          <a:xfrm flipV="1">
            <a:off x="13809423" y="5674867"/>
            <a:ext cx="0" cy="1060435"/>
          </a:xfrm>
          <a:prstGeom prst="line">
            <a:avLst/>
          </a:prstGeom>
          <a:ln w="38100" cap="flat">
            <a:solidFill>
              <a:srgbClr val="FFFFFF"/>
            </a:solidFill>
            <a:prstDash val="solid"/>
            <a:headEnd type="none" w="sm" len="sm"/>
            <a:tailEnd type="none" w="sm" len="sm"/>
          </a:ln>
        </p:spPr>
      </p:sp>
      <p:sp>
        <p:nvSpPr>
          <p:cNvPr id="23" name="TextBox 23"/>
          <p:cNvSpPr txBox="1"/>
          <p:nvPr/>
        </p:nvSpPr>
        <p:spPr>
          <a:xfrm>
            <a:off x="7087645" y="5987057"/>
            <a:ext cx="1589161" cy="388430"/>
          </a:xfrm>
          <a:prstGeom prst="rect">
            <a:avLst/>
          </a:prstGeom>
        </p:spPr>
        <p:txBody>
          <a:bodyPr lIns="0" tIns="0" rIns="0" bIns="0" rtlCol="0" anchor="t">
            <a:spAutoFit/>
          </a:bodyPr>
          <a:lstStyle/>
          <a:p>
            <a:pPr algn="ctr">
              <a:lnSpc>
                <a:spcPts val="3163"/>
              </a:lnSpc>
            </a:pPr>
            <a:r>
              <a:rPr lang="en-US" sz="2259">
                <a:solidFill>
                  <a:srgbClr val="000000"/>
                </a:solidFill>
                <a:latin typeface="Faustina"/>
              </a:rPr>
              <a:t>Phôi kim loại</a:t>
            </a:r>
          </a:p>
        </p:txBody>
      </p:sp>
      <p:sp>
        <p:nvSpPr>
          <p:cNvPr id="24" name="TextBox 24"/>
          <p:cNvSpPr txBox="1"/>
          <p:nvPr/>
        </p:nvSpPr>
        <p:spPr>
          <a:xfrm>
            <a:off x="9016540" y="5416667"/>
            <a:ext cx="1323243" cy="482941"/>
          </a:xfrm>
          <a:prstGeom prst="rect">
            <a:avLst/>
          </a:prstGeom>
        </p:spPr>
        <p:txBody>
          <a:bodyPr lIns="0" tIns="0" rIns="0" bIns="0" rtlCol="0" anchor="t">
            <a:spAutoFit/>
          </a:bodyPr>
          <a:lstStyle/>
          <a:p>
            <a:pPr algn="ctr">
              <a:lnSpc>
                <a:spcPts val="4034"/>
              </a:lnSpc>
            </a:pPr>
            <a:r>
              <a:rPr lang="en-US" sz="2881">
                <a:solidFill>
                  <a:srgbClr val="FFFFFF"/>
                </a:solidFill>
                <a:latin typeface="Faustina"/>
              </a:rPr>
              <a:t>Gia công</a:t>
            </a:r>
          </a:p>
        </p:txBody>
      </p:sp>
      <p:sp>
        <p:nvSpPr>
          <p:cNvPr id="25" name="TextBox 25"/>
          <p:cNvSpPr txBox="1"/>
          <p:nvPr/>
        </p:nvSpPr>
        <p:spPr>
          <a:xfrm>
            <a:off x="13897898" y="6982728"/>
            <a:ext cx="1351893" cy="505243"/>
          </a:xfrm>
          <a:prstGeom prst="rect">
            <a:avLst/>
          </a:prstGeom>
        </p:spPr>
        <p:txBody>
          <a:bodyPr lIns="0" tIns="0" rIns="0" bIns="0" rtlCol="0" anchor="t">
            <a:spAutoFit/>
          </a:bodyPr>
          <a:lstStyle/>
          <a:p>
            <a:pPr algn="ctr">
              <a:lnSpc>
                <a:spcPts val="4159"/>
              </a:lnSpc>
            </a:pPr>
            <a:r>
              <a:rPr lang="en-US" sz="2971">
                <a:solidFill>
                  <a:srgbClr val="FFFFFF"/>
                </a:solidFill>
                <a:latin typeface="Faustina"/>
              </a:rPr>
              <a:t>Kiểm tra</a:t>
            </a:r>
          </a:p>
        </p:txBody>
      </p:sp>
      <p:sp>
        <p:nvSpPr>
          <p:cNvPr id="26" name="TextBox 26"/>
          <p:cNvSpPr txBox="1"/>
          <p:nvPr/>
        </p:nvSpPr>
        <p:spPr>
          <a:xfrm>
            <a:off x="11696386" y="4418306"/>
            <a:ext cx="1337857" cy="388430"/>
          </a:xfrm>
          <a:prstGeom prst="rect">
            <a:avLst/>
          </a:prstGeom>
        </p:spPr>
        <p:txBody>
          <a:bodyPr lIns="0" tIns="0" rIns="0" bIns="0" rtlCol="0" anchor="t">
            <a:spAutoFit/>
          </a:bodyPr>
          <a:lstStyle/>
          <a:p>
            <a:pPr algn="ctr">
              <a:lnSpc>
                <a:spcPts val="3163"/>
              </a:lnSpc>
            </a:pPr>
            <a:r>
              <a:rPr lang="en-US" sz="2259">
                <a:solidFill>
                  <a:srgbClr val="000000"/>
                </a:solidFill>
                <a:latin typeface="Faustina"/>
              </a:rPr>
              <a:t>Vòng ngoài</a:t>
            </a:r>
          </a:p>
        </p:txBody>
      </p:sp>
      <p:sp>
        <p:nvSpPr>
          <p:cNvPr id="27" name="TextBox 27"/>
          <p:cNvSpPr txBox="1"/>
          <p:nvPr/>
        </p:nvSpPr>
        <p:spPr>
          <a:xfrm>
            <a:off x="12205211" y="5511178"/>
            <a:ext cx="256311" cy="388430"/>
          </a:xfrm>
          <a:prstGeom prst="rect">
            <a:avLst/>
          </a:prstGeom>
        </p:spPr>
        <p:txBody>
          <a:bodyPr lIns="0" tIns="0" rIns="0" bIns="0" rtlCol="0" anchor="t">
            <a:spAutoFit/>
          </a:bodyPr>
          <a:lstStyle/>
          <a:p>
            <a:pPr algn="ctr">
              <a:lnSpc>
                <a:spcPts val="3163"/>
              </a:lnSpc>
            </a:pPr>
            <a:r>
              <a:rPr lang="en-US" sz="2259">
                <a:solidFill>
                  <a:srgbClr val="000000"/>
                </a:solidFill>
                <a:latin typeface="Faustina"/>
              </a:rPr>
              <a:t>Bi</a:t>
            </a:r>
          </a:p>
        </p:txBody>
      </p:sp>
      <p:sp>
        <p:nvSpPr>
          <p:cNvPr id="28" name="TextBox 28"/>
          <p:cNvSpPr txBox="1"/>
          <p:nvPr/>
        </p:nvSpPr>
        <p:spPr>
          <a:xfrm>
            <a:off x="11750971" y="6541035"/>
            <a:ext cx="1230568" cy="388430"/>
          </a:xfrm>
          <a:prstGeom prst="rect">
            <a:avLst/>
          </a:prstGeom>
        </p:spPr>
        <p:txBody>
          <a:bodyPr lIns="0" tIns="0" rIns="0" bIns="0" rtlCol="0" anchor="t">
            <a:spAutoFit/>
          </a:bodyPr>
          <a:lstStyle/>
          <a:p>
            <a:pPr algn="ctr">
              <a:lnSpc>
                <a:spcPts val="3163"/>
              </a:lnSpc>
            </a:pPr>
            <a:r>
              <a:rPr lang="en-US" sz="2259">
                <a:solidFill>
                  <a:srgbClr val="000000"/>
                </a:solidFill>
                <a:latin typeface="Faustina"/>
              </a:rPr>
              <a:t>Vòng cách</a:t>
            </a:r>
          </a:p>
        </p:txBody>
      </p:sp>
      <p:sp>
        <p:nvSpPr>
          <p:cNvPr id="29" name="TextBox 29"/>
          <p:cNvSpPr txBox="1"/>
          <p:nvPr/>
        </p:nvSpPr>
        <p:spPr>
          <a:xfrm>
            <a:off x="11673922" y="7602400"/>
            <a:ext cx="1318888" cy="388430"/>
          </a:xfrm>
          <a:prstGeom prst="rect">
            <a:avLst/>
          </a:prstGeom>
        </p:spPr>
        <p:txBody>
          <a:bodyPr lIns="0" tIns="0" rIns="0" bIns="0" rtlCol="0" anchor="t">
            <a:spAutoFit/>
          </a:bodyPr>
          <a:lstStyle/>
          <a:p>
            <a:pPr algn="ctr">
              <a:lnSpc>
                <a:spcPts val="3163"/>
              </a:lnSpc>
            </a:pPr>
            <a:r>
              <a:rPr lang="en-US" sz="2259">
                <a:solidFill>
                  <a:srgbClr val="000000"/>
                </a:solidFill>
                <a:latin typeface="Faustina"/>
              </a:rPr>
              <a:t>Vòng trong</a:t>
            </a:r>
          </a:p>
        </p:txBody>
      </p:sp>
      <p:sp>
        <p:nvSpPr>
          <p:cNvPr id="30" name="TextBox 30"/>
          <p:cNvSpPr txBox="1"/>
          <p:nvPr/>
        </p:nvSpPr>
        <p:spPr>
          <a:xfrm>
            <a:off x="15976572" y="6088948"/>
            <a:ext cx="786908" cy="331384"/>
          </a:xfrm>
          <a:prstGeom prst="rect">
            <a:avLst/>
          </a:prstGeom>
        </p:spPr>
        <p:txBody>
          <a:bodyPr lIns="0" tIns="0" rIns="0" bIns="0" rtlCol="0" anchor="t">
            <a:spAutoFit/>
          </a:bodyPr>
          <a:lstStyle/>
          <a:p>
            <a:pPr algn="ctr">
              <a:lnSpc>
                <a:spcPts val="2735"/>
              </a:lnSpc>
            </a:pPr>
            <a:r>
              <a:rPr lang="en-US" sz="1953">
                <a:solidFill>
                  <a:srgbClr val="000000"/>
                </a:solidFill>
                <a:latin typeface="Faustina"/>
              </a:rPr>
              <a:t>Vòng bi</a:t>
            </a:r>
          </a:p>
        </p:txBody>
      </p:sp>
      <p:sp>
        <p:nvSpPr>
          <p:cNvPr id="31" name="TextBox 31"/>
          <p:cNvSpPr txBox="1"/>
          <p:nvPr/>
        </p:nvSpPr>
        <p:spPr>
          <a:xfrm>
            <a:off x="13897936" y="4859998"/>
            <a:ext cx="1193951" cy="511925"/>
          </a:xfrm>
          <a:prstGeom prst="rect">
            <a:avLst/>
          </a:prstGeom>
        </p:spPr>
        <p:txBody>
          <a:bodyPr lIns="0" tIns="0" rIns="0" bIns="0" rtlCol="0" anchor="t">
            <a:spAutoFit/>
          </a:bodyPr>
          <a:lstStyle/>
          <a:p>
            <a:pPr algn="ctr">
              <a:lnSpc>
                <a:spcPts val="4221"/>
              </a:lnSpc>
            </a:pPr>
            <a:r>
              <a:rPr lang="en-US" sz="3015">
                <a:solidFill>
                  <a:srgbClr val="FFFFFF"/>
                </a:solidFill>
                <a:latin typeface="Faustina"/>
              </a:rPr>
              <a:t>Lắp ráp</a:t>
            </a:r>
          </a:p>
        </p:txBody>
      </p:sp>
      <p:sp>
        <p:nvSpPr>
          <p:cNvPr id="32" name="AutoShape 32"/>
          <p:cNvSpPr/>
          <p:nvPr/>
        </p:nvSpPr>
        <p:spPr>
          <a:xfrm flipV="1">
            <a:off x="13828640" y="6281897"/>
            <a:ext cx="1097278" cy="18090"/>
          </a:xfrm>
          <a:prstGeom prst="line">
            <a:avLst/>
          </a:prstGeom>
          <a:ln w="38100" cap="flat">
            <a:solidFill>
              <a:srgbClr val="FFFFFF"/>
            </a:solidFill>
            <a:prstDash val="solid"/>
            <a:headEnd type="none" w="sm" len="sm"/>
            <a:tailEnd type="arrow" w="med" len="sm"/>
          </a:ln>
        </p:spPr>
      </p:sp>
    </p:spTree>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778037" y="7299691"/>
            <a:ext cx="16818613" cy="1260674"/>
          </a:xfrm>
          <a:prstGeom prst="rect">
            <a:avLst/>
          </a:prstGeom>
          <a:solidFill>
            <a:srgbClr val="FFBB00">
              <a:alpha val="4706"/>
            </a:srgbClr>
          </a:solidFill>
          <a:ln cap="sq">
            <a:noFill/>
            <a:miter/>
          </a:ln>
        </p:spPr>
      </p:sp>
      <p:sp>
        <p:nvSpPr>
          <p:cNvPr id="3" name="AutoShape 3"/>
          <p:cNvSpPr/>
          <p:nvPr/>
        </p:nvSpPr>
        <p:spPr>
          <a:xfrm rot="2700000">
            <a:off x="-2646503" y="9043300"/>
            <a:ext cx="5293007" cy="2487400"/>
          </a:xfrm>
          <a:prstGeom prst="rect">
            <a:avLst/>
          </a:prstGeom>
          <a:solidFill>
            <a:srgbClr val="213559"/>
          </a:solidFill>
        </p:spPr>
      </p:sp>
      <p:sp>
        <p:nvSpPr>
          <p:cNvPr id="4" name="AutoShape 4"/>
          <p:cNvSpPr/>
          <p:nvPr/>
        </p:nvSpPr>
        <p:spPr>
          <a:xfrm rot="2700000">
            <a:off x="15641497" y="-1243700"/>
            <a:ext cx="5293007" cy="2487400"/>
          </a:xfrm>
          <a:prstGeom prst="rect">
            <a:avLst/>
          </a:prstGeom>
          <a:solidFill>
            <a:srgbClr val="213559"/>
          </a:solidFill>
        </p:spPr>
      </p:sp>
      <p:grpSp>
        <p:nvGrpSpPr>
          <p:cNvPr id="5" name="Group 5"/>
          <p:cNvGrpSpPr/>
          <p:nvPr/>
        </p:nvGrpSpPr>
        <p:grpSpPr>
          <a:xfrm>
            <a:off x="-2512615" y="1681677"/>
            <a:ext cx="8253464" cy="1309890"/>
            <a:chOff x="0" y="0"/>
            <a:chExt cx="4161103" cy="660400"/>
          </a:xfrm>
        </p:grpSpPr>
        <p:sp>
          <p:nvSpPr>
            <p:cNvPr id="6" name="Freeform 6"/>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02355D"/>
            </a:solidFill>
          </p:spPr>
        </p:sp>
      </p:grpSp>
      <p:grpSp>
        <p:nvGrpSpPr>
          <p:cNvPr id="7" name="Group 7"/>
          <p:cNvGrpSpPr/>
          <p:nvPr/>
        </p:nvGrpSpPr>
        <p:grpSpPr>
          <a:xfrm>
            <a:off x="12547151" y="1681677"/>
            <a:ext cx="8253464" cy="1309890"/>
            <a:chOff x="0" y="0"/>
            <a:chExt cx="4161103" cy="660400"/>
          </a:xfrm>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02355D"/>
            </a:solidFill>
          </p:spPr>
        </p:sp>
      </p:grpSp>
      <p:sp>
        <p:nvSpPr>
          <p:cNvPr id="9" name="AutoShape 9"/>
          <p:cNvSpPr/>
          <p:nvPr/>
        </p:nvSpPr>
        <p:spPr>
          <a:xfrm>
            <a:off x="1028560" y="7880905"/>
            <a:ext cx="16230600" cy="47625"/>
          </a:xfrm>
          <a:prstGeom prst="line">
            <a:avLst/>
          </a:prstGeom>
          <a:ln w="95250" cap="rnd">
            <a:solidFill>
              <a:srgbClr val="000000"/>
            </a:solidFill>
            <a:prstDash val="solid"/>
            <a:headEnd type="none" w="sm" len="sm"/>
            <a:tailEnd type="none" w="sm" len="sm"/>
          </a:ln>
        </p:spPr>
      </p:sp>
      <p:pic>
        <p:nvPicPr>
          <p:cNvPr id="10" name="Picture 10"/>
          <p:cNvPicPr>
            <a:picLocks noChangeAspect="1"/>
          </p:cNvPicPr>
          <p:nvPr/>
        </p:nvPicPr>
        <p:blipFill>
          <a:blip r:embed="rId2"/>
          <a:srcRect/>
          <a:stretch>
            <a:fillRect/>
          </a:stretch>
        </p:blipFill>
        <p:spPr>
          <a:xfrm>
            <a:off x="1938607" y="7249071"/>
            <a:ext cx="2913988" cy="1311295"/>
          </a:xfrm>
          <a:prstGeom prst="rect">
            <a:avLst/>
          </a:prstGeom>
          <a:ln cap="sq">
            <a:noFill/>
          </a:ln>
        </p:spPr>
      </p:pic>
      <p:pic>
        <p:nvPicPr>
          <p:cNvPr id="11" name="Picture 11"/>
          <p:cNvPicPr>
            <a:picLocks noChangeAspect="1"/>
          </p:cNvPicPr>
          <p:nvPr/>
        </p:nvPicPr>
        <p:blipFill>
          <a:blip r:embed="rId2"/>
          <a:srcRect/>
          <a:stretch>
            <a:fillRect/>
          </a:stretch>
        </p:blipFill>
        <p:spPr>
          <a:xfrm>
            <a:off x="7783247" y="7249071"/>
            <a:ext cx="2913988" cy="1311295"/>
          </a:xfrm>
          <a:prstGeom prst="rect">
            <a:avLst/>
          </a:prstGeom>
        </p:spPr>
      </p:pic>
      <p:pic>
        <p:nvPicPr>
          <p:cNvPr id="12" name="Picture 12"/>
          <p:cNvPicPr>
            <a:picLocks noChangeAspect="1"/>
          </p:cNvPicPr>
          <p:nvPr/>
        </p:nvPicPr>
        <p:blipFill>
          <a:blip r:embed="rId2"/>
          <a:srcRect/>
          <a:stretch>
            <a:fillRect/>
          </a:stretch>
        </p:blipFill>
        <p:spPr>
          <a:xfrm>
            <a:off x="13627887" y="7249071"/>
            <a:ext cx="2913988" cy="1311295"/>
          </a:xfrm>
          <a:prstGeom prst="rect">
            <a:avLst/>
          </a:prstGeom>
        </p:spPr>
      </p:pic>
      <p:sp>
        <p:nvSpPr>
          <p:cNvPr id="13" name="TextBox 13"/>
          <p:cNvSpPr txBox="1"/>
          <p:nvPr/>
        </p:nvSpPr>
        <p:spPr>
          <a:xfrm>
            <a:off x="6176317" y="1373836"/>
            <a:ext cx="5935366" cy="2097024"/>
          </a:xfrm>
          <a:prstGeom prst="rect">
            <a:avLst/>
          </a:prstGeom>
        </p:spPr>
        <p:txBody>
          <a:bodyPr lIns="0" tIns="0" rIns="0" bIns="0" rtlCol="0" anchor="t">
            <a:spAutoFit/>
          </a:bodyPr>
          <a:lstStyle/>
          <a:p>
            <a:pPr algn="ctr">
              <a:lnSpc>
                <a:spcPts val="8071"/>
              </a:lnSpc>
            </a:pPr>
            <a:r>
              <a:rPr lang="en-US" sz="8236" spc="-485">
                <a:solidFill>
                  <a:srgbClr val="FFBB00"/>
                </a:solidFill>
                <a:latin typeface="Montserrat Ultra-Bold Italics"/>
              </a:rPr>
              <a:t>KHÁI QUÁT QUY TRÌNH</a:t>
            </a:r>
          </a:p>
        </p:txBody>
      </p:sp>
      <p:sp>
        <p:nvSpPr>
          <p:cNvPr id="14" name="TextBox 14"/>
          <p:cNvSpPr txBox="1"/>
          <p:nvPr/>
        </p:nvSpPr>
        <p:spPr>
          <a:xfrm>
            <a:off x="3395601" y="4811936"/>
            <a:ext cx="11496797" cy="860425"/>
          </a:xfrm>
          <a:prstGeom prst="rect">
            <a:avLst/>
          </a:prstGeom>
        </p:spPr>
        <p:txBody>
          <a:bodyPr lIns="0" tIns="0" rIns="0" bIns="0" rtlCol="0" anchor="t">
            <a:spAutoFit/>
          </a:bodyPr>
          <a:lstStyle/>
          <a:p>
            <a:pPr algn="ctr">
              <a:lnSpc>
                <a:spcPts val="3500"/>
              </a:lnSpc>
            </a:pPr>
            <a:r>
              <a:rPr lang="en-US" sz="2500" spc="50">
                <a:solidFill>
                  <a:srgbClr val="212423"/>
                </a:solidFill>
                <a:latin typeface="Montserrat"/>
              </a:rPr>
              <a:t>Quy trình chế tạo có những bước nào? Các bước ấy có nhất thiết phải thực hiện không?</a:t>
            </a:r>
          </a:p>
        </p:txBody>
      </p:sp>
      <p:sp>
        <p:nvSpPr>
          <p:cNvPr id="15" name="TextBox 15"/>
          <p:cNvSpPr txBox="1"/>
          <p:nvPr/>
        </p:nvSpPr>
        <p:spPr>
          <a:xfrm>
            <a:off x="6678746" y="3897906"/>
            <a:ext cx="4930507" cy="633846"/>
          </a:xfrm>
          <a:prstGeom prst="rect">
            <a:avLst/>
          </a:prstGeom>
        </p:spPr>
        <p:txBody>
          <a:bodyPr lIns="0" tIns="0" rIns="0" bIns="0" rtlCol="0" anchor="t">
            <a:spAutoFit/>
          </a:bodyPr>
          <a:lstStyle/>
          <a:p>
            <a:pPr algn="ctr">
              <a:lnSpc>
                <a:spcPts val="5588"/>
              </a:lnSpc>
            </a:pPr>
            <a:r>
              <a:rPr lang="en-US" sz="2941" spc="58">
                <a:solidFill>
                  <a:srgbClr val="263F6B"/>
                </a:solidFill>
                <a:latin typeface="Montserrat Ultra-Bold"/>
              </a:rPr>
              <a:t>MỤC I LA MÃ</a:t>
            </a:r>
          </a:p>
        </p:txBody>
      </p:sp>
      <p:sp>
        <p:nvSpPr>
          <p:cNvPr id="16" name="TextBox 16"/>
          <p:cNvSpPr txBox="1"/>
          <p:nvPr/>
        </p:nvSpPr>
        <p:spPr>
          <a:xfrm>
            <a:off x="1646003" y="6341995"/>
            <a:ext cx="3499197" cy="633846"/>
          </a:xfrm>
          <a:prstGeom prst="rect">
            <a:avLst/>
          </a:prstGeom>
        </p:spPr>
        <p:txBody>
          <a:bodyPr lIns="0" tIns="0" rIns="0" bIns="0" rtlCol="0" anchor="t">
            <a:spAutoFit/>
          </a:bodyPr>
          <a:lstStyle/>
          <a:p>
            <a:pPr algn="ctr">
              <a:lnSpc>
                <a:spcPts val="5588"/>
              </a:lnSpc>
            </a:pPr>
            <a:r>
              <a:rPr lang="en-US" sz="2941" spc="58">
                <a:solidFill>
                  <a:srgbClr val="263F6B"/>
                </a:solidFill>
                <a:latin typeface="Montserrat Ultra-Bold"/>
              </a:rPr>
              <a:t>KHÁI NIỆM</a:t>
            </a:r>
          </a:p>
        </p:txBody>
      </p:sp>
      <p:sp>
        <p:nvSpPr>
          <p:cNvPr id="17" name="TextBox 17"/>
          <p:cNvSpPr txBox="1"/>
          <p:nvPr/>
        </p:nvSpPr>
        <p:spPr>
          <a:xfrm>
            <a:off x="7036574" y="6341995"/>
            <a:ext cx="4214852" cy="633846"/>
          </a:xfrm>
          <a:prstGeom prst="rect">
            <a:avLst/>
          </a:prstGeom>
        </p:spPr>
        <p:txBody>
          <a:bodyPr lIns="0" tIns="0" rIns="0" bIns="0" rtlCol="0" anchor="t">
            <a:spAutoFit/>
          </a:bodyPr>
          <a:lstStyle/>
          <a:p>
            <a:pPr algn="ctr">
              <a:lnSpc>
                <a:spcPts val="5588"/>
              </a:lnSpc>
            </a:pPr>
            <a:r>
              <a:rPr lang="en-US" sz="2941" spc="58">
                <a:solidFill>
                  <a:srgbClr val="263F6B"/>
                </a:solidFill>
                <a:latin typeface="Montserrat Ultra-Bold"/>
              </a:rPr>
              <a:t>CÁC BƯỚC CHẾ TẠO</a:t>
            </a:r>
          </a:p>
        </p:txBody>
      </p:sp>
      <p:sp>
        <p:nvSpPr>
          <p:cNvPr id="18" name="TextBox 18"/>
          <p:cNvSpPr txBox="1"/>
          <p:nvPr/>
        </p:nvSpPr>
        <p:spPr>
          <a:xfrm>
            <a:off x="13142800" y="6341995"/>
            <a:ext cx="3499197" cy="633846"/>
          </a:xfrm>
          <a:prstGeom prst="rect">
            <a:avLst/>
          </a:prstGeom>
        </p:spPr>
        <p:txBody>
          <a:bodyPr lIns="0" tIns="0" rIns="0" bIns="0" rtlCol="0" anchor="t">
            <a:spAutoFit/>
          </a:bodyPr>
          <a:lstStyle/>
          <a:p>
            <a:pPr algn="ctr">
              <a:lnSpc>
                <a:spcPts val="5588"/>
              </a:lnSpc>
            </a:pPr>
            <a:r>
              <a:rPr lang="en-US" sz="2941" spc="58">
                <a:solidFill>
                  <a:srgbClr val="263F6B"/>
                </a:solidFill>
                <a:latin typeface="Montserrat Ultra-Bold"/>
              </a:rPr>
              <a:t>VÍ DỤ CỤ THỂ</a:t>
            </a:r>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465219"/>
            <a:ext cx="25783492" cy="9586163"/>
          </a:xfrm>
          <a:prstGeom prst="rect">
            <a:avLst/>
          </a:prstGeom>
          <a:solidFill>
            <a:srgbClr val="ECF0F1">
              <a:alpha val="6667"/>
            </a:srgbClr>
          </a:solidFill>
        </p:spPr>
      </p:sp>
      <p:grpSp>
        <p:nvGrpSpPr>
          <p:cNvPr id="3" name="Group 3"/>
          <p:cNvGrpSpPr/>
          <p:nvPr/>
        </p:nvGrpSpPr>
        <p:grpSpPr>
          <a:xfrm>
            <a:off x="680637" y="1628876"/>
            <a:ext cx="5028325" cy="1967428"/>
            <a:chOff x="0" y="0"/>
            <a:chExt cx="1687841" cy="660400"/>
          </a:xfrm>
        </p:grpSpPr>
        <p:sp>
          <p:nvSpPr>
            <p:cNvPr id="4" name="Freeform 4"/>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grpSp>
        <p:nvGrpSpPr>
          <p:cNvPr id="5" name="Group 5"/>
          <p:cNvGrpSpPr/>
          <p:nvPr/>
        </p:nvGrpSpPr>
        <p:grpSpPr>
          <a:xfrm>
            <a:off x="12348188" y="7448006"/>
            <a:ext cx="4911112" cy="1921567"/>
            <a:chOff x="0" y="0"/>
            <a:chExt cx="1687841" cy="660400"/>
          </a:xfrm>
        </p:grpSpPr>
        <p:sp>
          <p:nvSpPr>
            <p:cNvPr id="6" name="Freeform 6"/>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sp>
        <p:nvSpPr>
          <p:cNvPr id="7" name="Freeform 7"/>
          <p:cNvSpPr/>
          <p:nvPr/>
        </p:nvSpPr>
        <p:spPr>
          <a:xfrm>
            <a:off x="5655422" y="1654922"/>
            <a:ext cx="6977156" cy="6977156"/>
          </a:xfrm>
          <a:custGeom>
            <a:avLst/>
            <a:gdLst/>
            <a:ahLst/>
            <a:cxnLst/>
            <a:rect l="l" t="t" r="r" b="b"/>
            <a:pathLst>
              <a:path w="6977156" h="6977156">
                <a:moveTo>
                  <a:pt x="0" y="0"/>
                </a:moveTo>
                <a:lnTo>
                  <a:pt x="6977156" y="0"/>
                </a:lnTo>
                <a:lnTo>
                  <a:pt x="6977156" y="6977156"/>
                </a:lnTo>
                <a:lnTo>
                  <a:pt x="0" y="69771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rot="1707239">
            <a:off x="10339641" y="7796868"/>
            <a:ext cx="1675183" cy="831310"/>
          </a:xfrm>
          <a:custGeom>
            <a:avLst/>
            <a:gdLst/>
            <a:ahLst/>
            <a:cxnLst/>
            <a:rect l="l" t="t" r="r" b="b"/>
            <a:pathLst>
              <a:path w="1675183" h="831310">
                <a:moveTo>
                  <a:pt x="0" y="0"/>
                </a:moveTo>
                <a:lnTo>
                  <a:pt x="1675183" y="0"/>
                </a:lnTo>
                <a:lnTo>
                  <a:pt x="1675183" y="831310"/>
                </a:lnTo>
                <a:lnTo>
                  <a:pt x="0" y="8313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1707239" flipH="1" flipV="1">
            <a:off x="6064753" y="2118368"/>
            <a:ext cx="1675183" cy="831310"/>
          </a:xfrm>
          <a:custGeom>
            <a:avLst/>
            <a:gdLst/>
            <a:ahLst/>
            <a:cxnLst/>
            <a:rect l="l" t="t" r="r" b="b"/>
            <a:pathLst>
              <a:path w="1675183" h="831310">
                <a:moveTo>
                  <a:pt x="1675184" y="831309"/>
                </a:moveTo>
                <a:lnTo>
                  <a:pt x="0" y="831309"/>
                </a:lnTo>
                <a:lnTo>
                  <a:pt x="0" y="0"/>
                </a:lnTo>
                <a:lnTo>
                  <a:pt x="1675184" y="0"/>
                </a:lnTo>
                <a:lnTo>
                  <a:pt x="1675184" y="831309"/>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6176317" y="3788878"/>
            <a:ext cx="5935366" cy="3116199"/>
          </a:xfrm>
          <a:prstGeom prst="rect">
            <a:avLst/>
          </a:prstGeom>
        </p:spPr>
        <p:txBody>
          <a:bodyPr lIns="0" tIns="0" rIns="0" bIns="0" rtlCol="0" anchor="t">
            <a:spAutoFit/>
          </a:bodyPr>
          <a:lstStyle/>
          <a:p>
            <a:pPr algn="ctr">
              <a:lnSpc>
                <a:spcPts val="8071"/>
              </a:lnSpc>
            </a:pPr>
            <a:r>
              <a:rPr lang="en-US" sz="8236" spc="-485">
                <a:solidFill>
                  <a:srgbClr val="FFBB00"/>
                </a:solidFill>
                <a:latin typeface="Montserrat Ultra-Bold Italics"/>
              </a:rPr>
              <a:t>CHẾ TẠO CƠ KHI LÀ GÌ NHỈ?</a:t>
            </a:r>
          </a:p>
        </p:txBody>
      </p:sp>
      <p:sp>
        <p:nvSpPr>
          <p:cNvPr id="11" name="Freeform 11"/>
          <p:cNvSpPr/>
          <p:nvPr/>
        </p:nvSpPr>
        <p:spPr>
          <a:xfrm>
            <a:off x="5715264" y="1694732"/>
            <a:ext cx="6937345" cy="6937345"/>
          </a:xfrm>
          <a:custGeom>
            <a:avLst/>
            <a:gdLst/>
            <a:ahLst/>
            <a:cxnLst/>
            <a:rect l="l" t="t" r="r" b="b"/>
            <a:pathLst>
              <a:path w="6937345" h="6937345">
                <a:moveTo>
                  <a:pt x="0" y="0"/>
                </a:moveTo>
                <a:lnTo>
                  <a:pt x="6937345" y="0"/>
                </a:lnTo>
                <a:lnTo>
                  <a:pt x="6937345" y="6937346"/>
                </a:lnTo>
                <a:lnTo>
                  <a:pt x="0" y="69373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TextBox 12"/>
          <p:cNvSpPr txBox="1"/>
          <p:nvPr/>
        </p:nvSpPr>
        <p:spPr>
          <a:xfrm>
            <a:off x="927563" y="1637582"/>
            <a:ext cx="4534474" cy="1893138"/>
          </a:xfrm>
          <a:prstGeom prst="rect">
            <a:avLst/>
          </a:prstGeom>
        </p:spPr>
        <p:txBody>
          <a:bodyPr lIns="0" tIns="0" rIns="0" bIns="0" rtlCol="0" anchor="t">
            <a:spAutoFit/>
          </a:bodyPr>
          <a:lstStyle/>
          <a:p>
            <a:pPr algn="ctr">
              <a:lnSpc>
                <a:spcPts val="3803"/>
              </a:lnSpc>
            </a:pPr>
            <a:r>
              <a:rPr lang="en-US" sz="2717" spc="54">
                <a:solidFill>
                  <a:srgbClr val="212423"/>
                </a:solidFill>
                <a:latin typeface="Montserrat"/>
              </a:rPr>
              <a:t>Là biến đổi các nguyên liệu đầu vào thành các chi tiết, bộ phận của máy móc</a:t>
            </a:r>
          </a:p>
        </p:txBody>
      </p:sp>
      <p:sp>
        <p:nvSpPr>
          <p:cNvPr id="13" name="TextBox 13"/>
          <p:cNvSpPr txBox="1"/>
          <p:nvPr/>
        </p:nvSpPr>
        <p:spPr>
          <a:xfrm>
            <a:off x="12632578" y="7531100"/>
            <a:ext cx="4347750" cy="1727200"/>
          </a:xfrm>
          <a:prstGeom prst="rect">
            <a:avLst/>
          </a:prstGeom>
        </p:spPr>
        <p:txBody>
          <a:bodyPr lIns="0" tIns="0" rIns="0" bIns="0" rtlCol="0" anchor="t">
            <a:spAutoFit/>
          </a:bodyPr>
          <a:lstStyle/>
          <a:p>
            <a:pPr algn="ctr">
              <a:lnSpc>
                <a:spcPts val="3499"/>
              </a:lnSpc>
            </a:pPr>
            <a:r>
              <a:rPr lang="en-US" sz="2499" spc="49">
                <a:solidFill>
                  <a:srgbClr val="212423"/>
                </a:solidFill>
                <a:latin typeface="Montserrat"/>
              </a:rPr>
              <a:t>Các thiết bị đầu vào còn cần trải qua nhiều giai đoạn thì mới hoàn thiện được</a:t>
            </a:r>
          </a:p>
        </p:txBody>
      </p:sp>
      <p:sp>
        <p:nvSpPr>
          <p:cNvPr id="14" name="TextBox 14"/>
          <p:cNvSpPr txBox="1"/>
          <p:nvPr/>
        </p:nvSpPr>
        <p:spPr>
          <a:xfrm>
            <a:off x="1445201" y="1000125"/>
            <a:ext cx="3499197" cy="467467"/>
          </a:xfrm>
          <a:prstGeom prst="rect">
            <a:avLst/>
          </a:prstGeom>
        </p:spPr>
        <p:txBody>
          <a:bodyPr lIns="0" tIns="0" rIns="0" bIns="0" rtlCol="0" anchor="t">
            <a:spAutoFit/>
          </a:bodyPr>
          <a:lstStyle/>
          <a:p>
            <a:pPr algn="ctr">
              <a:lnSpc>
                <a:spcPts val="3824"/>
              </a:lnSpc>
            </a:pPr>
            <a:r>
              <a:rPr lang="en-US" sz="2941" spc="58">
                <a:solidFill>
                  <a:srgbClr val="FFBB00"/>
                </a:solidFill>
                <a:latin typeface="Montserrat Ultra-Bold"/>
              </a:rPr>
              <a:t>Khái niệm</a:t>
            </a:r>
          </a:p>
        </p:txBody>
      </p:sp>
      <p:sp>
        <p:nvSpPr>
          <p:cNvPr id="15" name="TextBox 15"/>
          <p:cNvSpPr txBox="1"/>
          <p:nvPr/>
        </p:nvSpPr>
        <p:spPr>
          <a:xfrm>
            <a:off x="12693526" y="5825224"/>
            <a:ext cx="4225854" cy="1419967"/>
          </a:xfrm>
          <a:prstGeom prst="rect">
            <a:avLst/>
          </a:prstGeom>
        </p:spPr>
        <p:txBody>
          <a:bodyPr lIns="0" tIns="0" rIns="0" bIns="0" rtlCol="0" anchor="t">
            <a:spAutoFit/>
          </a:bodyPr>
          <a:lstStyle/>
          <a:p>
            <a:pPr algn="ctr">
              <a:lnSpc>
                <a:spcPts val="3824"/>
              </a:lnSpc>
            </a:pPr>
            <a:r>
              <a:rPr lang="en-US" sz="2941" spc="58">
                <a:solidFill>
                  <a:srgbClr val="FFBB00"/>
                </a:solidFill>
                <a:latin typeface="Montserrat Ultra-Bold"/>
              </a:rPr>
              <a:t>Có các nguyên liệu đầu vào là chế tạo cơ khí rồi hả?</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AutoShape 2"/>
          <p:cNvSpPr/>
          <p:nvPr/>
        </p:nvSpPr>
        <p:spPr>
          <a:xfrm>
            <a:off x="0" y="5764903"/>
            <a:ext cx="16808960" cy="24218"/>
          </a:xfrm>
          <a:prstGeom prst="line">
            <a:avLst/>
          </a:prstGeom>
          <a:ln w="95250" cap="rnd">
            <a:solidFill>
              <a:srgbClr val="FF914D"/>
            </a:solidFill>
            <a:prstDash val="solid"/>
            <a:headEnd type="none" w="sm" len="sm"/>
            <a:tailEnd type="none" w="sm" len="sm"/>
          </a:ln>
        </p:spPr>
      </p:sp>
      <p:grpSp>
        <p:nvGrpSpPr>
          <p:cNvPr id="3" name="Group 3"/>
          <p:cNvGrpSpPr/>
          <p:nvPr/>
        </p:nvGrpSpPr>
        <p:grpSpPr>
          <a:xfrm>
            <a:off x="925160" y="2026786"/>
            <a:ext cx="4183233" cy="2952827"/>
            <a:chOff x="0" y="0"/>
            <a:chExt cx="1500474" cy="1059142"/>
          </a:xfrm>
        </p:grpSpPr>
        <p:sp>
          <p:nvSpPr>
            <p:cNvPr id="4" name="Freeform 4"/>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FFFFFF"/>
            </a:solidFill>
          </p:spPr>
        </p:sp>
      </p:grpSp>
      <p:grpSp>
        <p:nvGrpSpPr>
          <p:cNvPr id="5" name="Group 5"/>
          <p:cNvGrpSpPr/>
          <p:nvPr/>
        </p:nvGrpSpPr>
        <p:grpSpPr>
          <a:xfrm>
            <a:off x="2651751" y="5504853"/>
            <a:ext cx="520100" cy="520100"/>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7" name="Group 7"/>
          <p:cNvGrpSpPr/>
          <p:nvPr/>
        </p:nvGrpSpPr>
        <p:grpSpPr>
          <a:xfrm>
            <a:off x="6953318" y="5525804"/>
            <a:ext cx="520100" cy="520100"/>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9" name="Group 9"/>
          <p:cNvGrpSpPr/>
          <p:nvPr/>
        </p:nvGrpSpPr>
        <p:grpSpPr>
          <a:xfrm>
            <a:off x="11254884" y="5504853"/>
            <a:ext cx="520100" cy="520100"/>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11" name="Group 11"/>
          <p:cNvGrpSpPr/>
          <p:nvPr/>
        </p:nvGrpSpPr>
        <p:grpSpPr>
          <a:xfrm>
            <a:off x="15362282" y="5504853"/>
            <a:ext cx="520100" cy="520100"/>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13" name="Group 13"/>
          <p:cNvGrpSpPr/>
          <p:nvPr/>
        </p:nvGrpSpPr>
        <p:grpSpPr>
          <a:xfrm>
            <a:off x="5121751" y="6729723"/>
            <a:ext cx="4183233" cy="2952827"/>
            <a:chOff x="0" y="0"/>
            <a:chExt cx="1500474" cy="1059142"/>
          </a:xfrm>
        </p:grpSpPr>
        <p:sp>
          <p:nvSpPr>
            <p:cNvPr id="14" name="Freeform 14"/>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FFFFFF"/>
            </a:solidFill>
          </p:spPr>
        </p:sp>
      </p:grpSp>
      <p:grpSp>
        <p:nvGrpSpPr>
          <p:cNvPr id="15" name="Group 15"/>
          <p:cNvGrpSpPr/>
          <p:nvPr/>
        </p:nvGrpSpPr>
        <p:grpSpPr>
          <a:xfrm>
            <a:off x="9423318" y="2026786"/>
            <a:ext cx="4183233" cy="2952827"/>
            <a:chOff x="0" y="0"/>
            <a:chExt cx="1500474" cy="1059142"/>
          </a:xfrm>
        </p:grpSpPr>
        <p:sp>
          <p:nvSpPr>
            <p:cNvPr id="16" name="Freeform 16"/>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FFFFFF"/>
            </a:solidFill>
          </p:spPr>
        </p:sp>
      </p:grpSp>
      <p:grpSp>
        <p:nvGrpSpPr>
          <p:cNvPr id="17" name="Group 17"/>
          <p:cNvGrpSpPr/>
          <p:nvPr/>
        </p:nvGrpSpPr>
        <p:grpSpPr>
          <a:xfrm>
            <a:off x="13530716" y="6822472"/>
            <a:ext cx="4183233" cy="2952827"/>
            <a:chOff x="0" y="0"/>
            <a:chExt cx="1500474" cy="1059142"/>
          </a:xfrm>
        </p:grpSpPr>
        <p:sp>
          <p:nvSpPr>
            <p:cNvPr id="18" name="Freeform 18"/>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FFFFFF"/>
            </a:solidFill>
          </p:spPr>
        </p:sp>
      </p:grpSp>
      <p:sp>
        <p:nvSpPr>
          <p:cNvPr id="19" name="Freeform 19"/>
          <p:cNvSpPr/>
          <p:nvPr/>
        </p:nvSpPr>
        <p:spPr>
          <a:xfrm>
            <a:off x="16307374" y="5504853"/>
            <a:ext cx="1980626" cy="562003"/>
          </a:xfrm>
          <a:custGeom>
            <a:avLst/>
            <a:gdLst/>
            <a:ahLst/>
            <a:cxnLst/>
            <a:rect l="l" t="t" r="r" b="b"/>
            <a:pathLst>
              <a:path w="1980626" h="562003">
                <a:moveTo>
                  <a:pt x="0" y="0"/>
                </a:moveTo>
                <a:lnTo>
                  <a:pt x="1980626" y="0"/>
                </a:lnTo>
                <a:lnTo>
                  <a:pt x="1980626" y="562003"/>
                </a:lnTo>
                <a:lnTo>
                  <a:pt x="0" y="5620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miter/>
          </a:ln>
        </p:spPr>
      </p:sp>
      <p:sp>
        <p:nvSpPr>
          <p:cNvPr id="20" name="TextBox 20"/>
          <p:cNvSpPr txBox="1"/>
          <p:nvPr/>
        </p:nvSpPr>
        <p:spPr>
          <a:xfrm>
            <a:off x="9652001" y="2683289"/>
            <a:ext cx="3725867" cy="1613351"/>
          </a:xfrm>
          <a:prstGeom prst="rect">
            <a:avLst/>
          </a:prstGeom>
        </p:spPr>
        <p:txBody>
          <a:bodyPr lIns="0" tIns="0" rIns="0" bIns="0" rtlCol="0" anchor="t">
            <a:spAutoFit/>
          </a:bodyPr>
          <a:lstStyle/>
          <a:p>
            <a:pPr algn="ctr">
              <a:lnSpc>
                <a:spcPts val="6453"/>
              </a:lnSpc>
            </a:pPr>
            <a:r>
              <a:rPr lang="en-US" sz="4964" spc="99">
                <a:solidFill>
                  <a:srgbClr val="263F6B"/>
                </a:solidFill>
                <a:latin typeface="Montserrat Ultra-Bold Italics"/>
              </a:rPr>
              <a:t>Lắp ráp</a:t>
            </a:r>
          </a:p>
          <a:p>
            <a:pPr algn="ctr">
              <a:lnSpc>
                <a:spcPts val="6453"/>
              </a:lnSpc>
            </a:pPr>
            <a:r>
              <a:rPr lang="en-US" sz="4964" spc="99">
                <a:solidFill>
                  <a:srgbClr val="263F6B"/>
                </a:solidFill>
                <a:latin typeface="Montserrat Ultra-Bold Italics"/>
              </a:rPr>
              <a:t>chi tiết</a:t>
            </a:r>
          </a:p>
        </p:txBody>
      </p:sp>
      <p:sp>
        <p:nvSpPr>
          <p:cNvPr id="21" name="TextBox 21"/>
          <p:cNvSpPr txBox="1"/>
          <p:nvPr/>
        </p:nvSpPr>
        <p:spPr>
          <a:xfrm>
            <a:off x="2295921" y="696575"/>
            <a:ext cx="14018125" cy="644411"/>
          </a:xfrm>
          <a:prstGeom prst="rect">
            <a:avLst/>
          </a:prstGeom>
        </p:spPr>
        <p:txBody>
          <a:bodyPr lIns="0" tIns="0" rIns="0" bIns="0" rtlCol="0" anchor="t">
            <a:spAutoFit/>
          </a:bodyPr>
          <a:lstStyle/>
          <a:p>
            <a:pPr algn="ctr">
              <a:lnSpc>
                <a:spcPts val="4895"/>
              </a:lnSpc>
            </a:pPr>
            <a:r>
              <a:rPr lang="en-US" sz="4995" spc="-294">
                <a:solidFill>
                  <a:srgbClr val="FFBB00"/>
                </a:solidFill>
                <a:latin typeface="Montserrat Ultra-Bold Italics"/>
              </a:rPr>
              <a:t>QUY TRÌNH CHẾ TẠO CƠ KHÍ CỤ THỂ</a:t>
            </a:r>
          </a:p>
        </p:txBody>
      </p:sp>
      <p:sp>
        <p:nvSpPr>
          <p:cNvPr id="22" name="TextBox 22"/>
          <p:cNvSpPr txBox="1"/>
          <p:nvPr/>
        </p:nvSpPr>
        <p:spPr>
          <a:xfrm>
            <a:off x="1290206" y="2704540"/>
            <a:ext cx="3453141" cy="1558399"/>
          </a:xfrm>
          <a:prstGeom prst="rect">
            <a:avLst/>
          </a:prstGeom>
        </p:spPr>
        <p:txBody>
          <a:bodyPr lIns="0" tIns="0" rIns="0" bIns="0" rtlCol="0" anchor="t">
            <a:spAutoFit/>
          </a:bodyPr>
          <a:lstStyle/>
          <a:p>
            <a:pPr algn="ctr">
              <a:lnSpc>
                <a:spcPts val="6228"/>
              </a:lnSpc>
            </a:pPr>
            <a:r>
              <a:rPr lang="en-US" sz="4791" spc="95">
                <a:solidFill>
                  <a:srgbClr val="213559"/>
                </a:solidFill>
                <a:latin typeface="Montserrat Ultra-Bold Italics"/>
              </a:rPr>
              <a:t>Chuẩn bị</a:t>
            </a:r>
          </a:p>
          <a:p>
            <a:pPr algn="ctr">
              <a:lnSpc>
                <a:spcPts val="6228"/>
              </a:lnSpc>
            </a:pPr>
            <a:r>
              <a:rPr lang="en-US" sz="4791" spc="95">
                <a:solidFill>
                  <a:srgbClr val="213559"/>
                </a:solidFill>
                <a:latin typeface="Montserrat Ultra-Bold Italics"/>
              </a:rPr>
              <a:t>chế tạo</a:t>
            </a:r>
          </a:p>
        </p:txBody>
      </p:sp>
      <p:sp>
        <p:nvSpPr>
          <p:cNvPr id="23" name="TextBox 23"/>
          <p:cNvSpPr txBox="1"/>
          <p:nvPr/>
        </p:nvSpPr>
        <p:spPr>
          <a:xfrm>
            <a:off x="2037426" y="6297476"/>
            <a:ext cx="1748751" cy="524996"/>
          </a:xfrm>
          <a:prstGeom prst="rect">
            <a:avLst/>
          </a:prstGeom>
        </p:spPr>
        <p:txBody>
          <a:bodyPr lIns="0" tIns="0" rIns="0" bIns="0" rtlCol="0" anchor="t">
            <a:spAutoFit/>
          </a:bodyPr>
          <a:lstStyle/>
          <a:p>
            <a:pPr algn="ctr">
              <a:lnSpc>
                <a:spcPts val="4270"/>
              </a:lnSpc>
            </a:pPr>
            <a:r>
              <a:rPr lang="en-US" sz="3284" spc="65">
                <a:solidFill>
                  <a:srgbClr val="FFBB00"/>
                </a:solidFill>
                <a:latin typeface="Montserrat Ultra-Bold"/>
              </a:rPr>
              <a:t>Bước 1</a:t>
            </a:r>
          </a:p>
        </p:txBody>
      </p:sp>
      <p:sp>
        <p:nvSpPr>
          <p:cNvPr id="24" name="TextBox 24"/>
          <p:cNvSpPr txBox="1"/>
          <p:nvPr/>
        </p:nvSpPr>
        <p:spPr>
          <a:xfrm>
            <a:off x="6338992" y="4702828"/>
            <a:ext cx="1748751" cy="524996"/>
          </a:xfrm>
          <a:prstGeom prst="rect">
            <a:avLst/>
          </a:prstGeom>
        </p:spPr>
        <p:txBody>
          <a:bodyPr lIns="0" tIns="0" rIns="0" bIns="0" rtlCol="0" anchor="t">
            <a:spAutoFit/>
          </a:bodyPr>
          <a:lstStyle/>
          <a:p>
            <a:pPr algn="ctr">
              <a:lnSpc>
                <a:spcPts val="4270"/>
              </a:lnSpc>
            </a:pPr>
            <a:r>
              <a:rPr lang="en-US" sz="3284" spc="65">
                <a:solidFill>
                  <a:srgbClr val="FFBB00"/>
                </a:solidFill>
                <a:latin typeface="Montserrat Ultra-Bold"/>
              </a:rPr>
              <a:t>Bước 2</a:t>
            </a:r>
          </a:p>
        </p:txBody>
      </p:sp>
      <p:sp>
        <p:nvSpPr>
          <p:cNvPr id="25" name="TextBox 25"/>
          <p:cNvSpPr txBox="1"/>
          <p:nvPr/>
        </p:nvSpPr>
        <p:spPr>
          <a:xfrm>
            <a:off x="10640559" y="6297476"/>
            <a:ext cx="1748751" cy="524996"/>
          </a:xfrm>
          <a:prstGeom prst="rect">
            <a:avLst/>
          </a:prstGeom>
        </p:spPr>
        <p:txBody>
          <a:bodyPr lIns="0" tIns="0" rIns="0" bIns="0" rtlCol="0" anchor="t">
            <a:spAutoFit/>
          </a:bodyPr>
          <a:lstStyle/>
          <a:p>
            <a:pPr algn="ctr">
              <a:lnSpc>
                <a:spcPts val="4270"/>
              </a:lnSpc>
            </a:pPr>
            <a:r>
              <a:rPr lang="en-US" sz="3284" spc="65">
                <a:solidFill>
                  <a:srgbClr val="FFBB00"/>
                </a:solidFill>
                <a:latin typeface="Montserrat Ultra-Bold"/>
              </a:rPr>
              <a:t>Bước 3</a:t>
            </a:r>
          </a:p>
        </p:txBody>
      </p:sp>
      <p:sp>
        <p:nvSpPr>
          <p:cNvPr id="26" name="TextBox 26"/>
          <p:cNvSpPr txBox="1"/>
          <p:nvPr/>
        </p:nvSpPr>
        <p:spPr>
          <a:xfrm>
            <a:off x="14747957" y="4684994"/>
            <a:ext cx="1748751" cy="524996"/>
          </a:xfrm>
          <a:prstGeom prst="rect">
            <a:avLst/>
          </a:prstGeom>
        </p:spPr>
        <p:txBody>
          <a:bodyPr lIns="0" tIns="0" rIns="0" bIns="0" rtlCol="0" anchor="t">
            <a:spAutoFit/>
          </a:bodyPr>
          <a:lstStyle/>
          <a:p>
            <a:pPr algn="ctr">
              <a:lnSpc>
                <a:spcPts val="4270"/>
              </a:lnSpc>
            </a:pPr>
            <a:r>
              <a:rPr lang="en-US" sz="3284" spc="65">
                <a:solidFill>
                  <a:srgbClr val="FFBB00"/>
                </a:solidFill>
                <a:latin typeface="Montserrat Ultra-Bold"/>
              </a:rPr>
              <a:t>Bước 4</a:t>
            </a:r>
          </a:p>
        </p:txBody>
      </p:sp>
      <p:sp>
        <p:nvSpPr>
          <p:cNvPr id="27" name="TextBox 27"/>
          <p:cNvSpPr txBox="1"/>
          <p:nvPr/>
        </p:nvSpPr>
        <p:spPr>
          <a:xfrm>
            <a:off x="5418133" y="7386226"/>
            <a:ext cx="3725867" cy="1613351"/>
          </a:xfrm>
          <a:prstGeom prst="rect">
            <a:avLst/>
          </a:prstGeom>
        </p:spPr>
        <p:txBody>
          <a:bodyPr lIns="0" tIns="0" rIns="0" bIns="0" rtlCol="0" anchor="t">
            <a:spAutoFit/>
          </a:bodyPr>
          <a:lstStyle/>
          <a:p>
            <a:pPr algn="ctr">
              <a:lnSpc>
                <a:spcPts val="6453"/>
              </a:lnSpc>
            </a:pPr>
            <a:r>
              <a:rPr lang="en-US" sz="4964" spc="99">
                <a:solidFill>
                  <a:srgbClr val="263F6B"/>
                </a:solidFill>
                <a:latin typeface="Montserrat Bold Italics"/>
              </a:rPr>
              <a:t>Gia công</a:t>
            </a:r>
          </a:p>
          <a:p>
            <a:pPr algn="ctr">
              <a:lnSpc>
                <a:spcPts val="6453"/>
              </a:lnSpc>
            </a:pPr>
            <a:r>
              <a:rPr lang="en-US" sz="4964" spc="99">
                <a:solidFill>
                  <a:srgbClr val="263F6B"/>
                </a:solidFill>
                <a:latin typeface="Montserrat Bold Italics"/>
              </a:rPr>
              <a:t>chi tiết</a:t>
            </a:r>
          </a:p>
        </p:txBody>
      </p:sp>
      <p:sp>
        <p:nvSpPr>
          <p:cNvPr id="28" name="TextBox 28"/>
          <p:cNvSpPr txBox="1"/>
          <p:nvPr/>
        </p:nvSpPr>
        <p:spPr>
          <a:xfrm>
            <a:off x="13849289" y="7300994"/>
            <a:ext cx="3546087" cy="1958858"/>
          </a:xfrm>
          <a:prstGeom prst="rect">
            <a:avLst/>
          </a:prstGeom>
        </p:spPr>
        <p:txBody>
          <a:bodyPr lIns="0" tIns="0" rIns="0" bIns="0" rtlCol="0" anchor="t">
            <a:spAutoFit/>
          </a:bodyPr>
          <a:lstStyle/>
          <a:p>
            <a:pPr algn="ctr">
              <a:lnSpc>
                <a:spcPts val="5212"/>
              </a:lnSpc>
            </a:pPr>
            <a:r>
              <a:rPr lang="en-US" sz="4009" spc="80">
                <a:solidFill>
                  <a:srgbClr val="263F6B"/>
                </a:solidFill>
                <a:latin typeface="Montserrat Ultra-Bold Italics"/>
              </a:rPr>
              <a:t>Kiểm tra và hoàn thiện sản phẩm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Freeform 2"/>
          <p:cNvSpPr/>
          <p:nvPr/>
        </p:nvSpPr>
        <p:spPr>
          <a:xfrm>
            <a:off x="580336" y="3499166"/>
            <a:ext cx="17127327" cy="3288667"/>
          </a:xfrm>
          <a:custGeom>
            <a:avLst/>
            <a:gdLst/>
            <a:ahLst/>
            <a:cxnLst/>
            <a:rect l="l" t="t" r="r" b="b"/>
            <a:pathLst>
              <a:path w="17127327" h="3288667">
                <a:moveTo>
                  <a:pt x="0" y="0"/>
                </a:moveTo>
                <a:lnTo>
                  <a:pt x="17127328" y="0"/>
                </a:lnTo>
                <a:lnTo>
                  <a:pt x="17127328" y="3288668"/>
                </a:lnTo>
                <a:lnTo>
                  <a:pt x="0" y="3288668"/>
                </a:lnTo>
                <a:lnTo>
                  <a:pt x="0" y="0"/>
                </a:lnTo>
                <a:close/>
              </a:path>
            </a:pathLst>
          </a:custGeom>
          <a:blipFill>
            <a:blip r:embed="rId2"/>
            <a:stretch>
              <a:fillRect l="-1634" t="-5966" r="-4064"/>
            </a:stretch>
          </a:blipFill>
        </p:spPr>
      </p:sp>
      <p:sp>
        <p:nvSpPr>
          <p:cNvPr id="3" name="TextBox 3"/>
          <p:cNvSpPr txBox="1"/>
          <p:nvPr/>
        </p:nvSpPr>
        <p:spPr>
          <a:xfrm>
            <a:off x="3423218" y="1209675"/>
            <a:ext cx="12061712" cy="1129401"/>
          </a:xfrm>
          <a:prstGeom prst="rect">
            <a:avLst/>
          </a:prstGeom>
        </p:spPr>
        <p:txBody>
          <a:bodyPr lIns="0" tIns="0" rIns="0" bIns="0" rtlCol="0" anchor="t">
            <a:spAutoFit/>
          </a:bodyPr>
          <a:lstStyle/>
          <a:p>
            <a:pPr>
              <a:lnSpc>
                <a:spcPts val="8478"/>
              </a:lnSpc>
            </a:pPr>
            <a:r>
              <a:rPr lang="en-US" sz="8652" spc="-510">
                <a:solidFill>
                  <a:srgbClr val="FFBB00"/>
                </a:solidFill>
                <a:latin typeface="Montserrat Ultra-Bold Italics"/>
              </a:rPr>
              <a:t>QUY TRÌNH CHẾ TẠO</a:t>
            </a:r>
          </a:p>
        </p:txBody>
      </p:sp>
      <p:sp>
        <p:nvSpPr>
          <p:cNvPr id="4" name="AutoShape 4"/>
          <p:cNvSpPr/>
          <p:nvPr/>
        </p:nvSpPr>
        <p:spPr>
          <a:xfrm>
            <a:off x="0" y="2985419"/>
            <a:ext cx="18908148" cy="4316161"/>
          </a:xfrm>
          <a:prstGeom prst="rect">
            <a:avLst/>
          </a:prstGeom>
          <a:solidFill>
            <a:srgbClr val="ECF0F1">
              <a:alpha val="6667"/>
            </a:srgbClr>
          </a:solidFill>
        </p:spPr>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Freeform 2"/>
          <p:cNvSpPr/>
          <p:nvPr/>
        </p:nvSpPr>
        <p:spPr>
          <a:xfrm>
            <a:off x="10122593" y="465932"/>
            <a:ext cx="7136707" cy="4249392"/>
          </a:xfrm>
          <a:custGeom>
            <a:avLst/>
            <a:gdLst/>
            <a:ahLst/>
            <a:cxnLst/>
            <a:rect l="l" t="t" r="r" b="b"/>
            <a:pathLst>
              <a:path w="7136707" h="4249392">
                <a:moveTo>
                  <a:pt x="0" y="0"/>
                </a:moveTo>
                <a:lnTo>
                  <a:pt x="7136707" y="0"/>
                </a:lnTo>
                <a:lnTo>
                  <a:pt x="7136707" y="4249392"/>
                </a:lnTo>
                <a:lnTo>
                  <a:pt x="0" y="4249392"/>
                </a:lnTo>
                <a:lnTo>
                  <a:pt x="0" y="0"/>
                </a:lnTo>
                <a:close/>
              </a:path>
            </a:pathLst>
          </a:custGeom>
          <a:blipFill>
            <a:blip r:embed="rId2"/>
            <a:stretch>
              <a:fillRect l="-5853"/>
            </a:stretch>
          </a:blipFill>
        </p:spPr>
      </p:sp>
      <p:sp>
        <p:nvSpPr>
          <p:cNvPr id="3" name="AutoShape 3"/>
          <p:cNvSpPr/>
          <p:nvPr/>
        </p:nvSpPr>
        <p:spPr>
          <a:xfrm>
            <a:off x="1223235" y="837906"/>
            <a:ext cx="1606918" cy="0"/>
          </a:xfrm>
          <a:prstGeom prst="line">
            <a:avLst/>
          </a:prstGeom>
          <a:ln w="95250" cap="flat">
            <a:solidFill>
              <a:srgbClr val="FFFFFF"/>
            </a:solidFill>
            <a:prstDash val="solid"/>
            <a:headEnd type="none" w="sm" len="sm"/>
            <a:tailEnd type="none" w="sm" len="sm"/>
          </a:ln>
        </p:spPr>
      </p:sp>
      <p:sp>
        <p:nvSpPr>
          <p:cNvPr id="4" name="Freeform 4"/>
          <p:cNvSpPr/>
          <p:nvPr/>
        </p:nvSpPr>
        <p:spPr>
          <a:xfrm>
            <a:off x="1223235" y="5216116"/>
            <a:ext cx="8114453" cy="4604952"/>
          </a:xfrm>
          <a:custGeom>
            <a:avLst/>
            <a:gdLst/>
            <a:ahLst/>
            <a:cxnLst/>
            <a:rect l="l" t="t" r="r" b="b"/>
            <a:pathLst>
              <a:path w="8114453" h="4604952">
                <a:moveTo>
                  <a:pt x="0" y="0"/>
                </a:moveTo>
                <a:lnTo>
                  <a:pt x="8114453" y="0"/>
                </a:lnTo>
                <a:lnTo>
                  <a:pt x="8114453" y="4604952"/>
                </a:lnTo>
                <a:lnTo>
                  <a:pt x="0" y="4604952"/>
                </a:lnTo>
                <a:lnTo>
                  <a:pt x="0" y="0"/>
                </a:lnTo>
                <a:close/>
              </a:path>
            </a:pathLst>
          </a:custGeom>
          <a:blipFill>
            <a:blip r:embed="rId3"/>
            <a:stretch>
              <a:fillRect/>
            </a:stretch>
          </a:blipFill>
        </p:spPr>
      </p:sp>
      <p:sp>
        <p:nvSpPr>
          <p:cNvPr id="5" name="Freeform 5"/>
          <p:cNvSpPr/>
          <p:nvPr/>
        </p:nvSpPr>
        <p:spPr>
          <a:xfrm>
            <a:off x="10122593" y="5143500"/>
            <a:ext cx="7136707" cy="4677568"/>
          </a:xfrm>
          <a:custGeom>
            <a:avLst/>
            <a:gdLst/>
            <a:ahLst/>
            <a:cxnLst/>
            <a:rect l="l" t="t" r="r" b="b"/>
            <a:pathLst>
              <a:path w="7136707" h="4677568">
                <a:moveTo>
                  <a:pt x="0" y="0"/>
                </a:moveTo>
                <a:lnTo>
                  <a:pt x="7136707" y="0"/>
                </a:lnTo>
                <a:lnTo>
                  <a:pt x="7136707" y="4677568"/>
                </a:lnTo>
                <a:lnTo>
                  <a:pt x="0" y="4677568"/>
                </a:lnTo>
                <a:lnTo>
                  <a:pt x="0" y="0"/>
                </a:lnTo>
                <a:close/>
              </a:path>
            </a:pathLst>
          </a:custGeom>
          <a:blipFill>
            <a:blip r:embed="rId4"/>
            <a:stretch>
              <a:fillRect t="-26286" b="-26286"/>
            </a:stretch>
          </a:blipFill>
        </p:spPr>
      </p:sp>
      <p:sp>
        <p:nvSpPr>
          <p:cNvPr id="6" name="TextBox 6"/>
          <p:cNvSpPr txBox="1"/>
          <p:nvPr/>
        </p:nvSpPr>
        <p:spPr>
          <a:xfrm>
            <a:off x="1223235" y="1535719"/>
            <a:ext cx="7892823" cy="2198040"/>
          </a:xfrm>
          <a:prstGeom prst="rect">
            <a:avLst/>
          </a:prstGeom>
        </p:spPr>
        <p:txBody>
          <a:bodyPr lIns="0" tIns="0" rIns="0" bIns="0" rtlCol="0" anchor="t">
            <a:spAutoFit/>
          </a:bodyPr>
          <a:lstStyle/>
          <a:p>
            <a:pPr>
              <a:lnSpc>
                <a:spcPts val="8478"/>
              </a:lnSpc>
            </a:pPr>
            <a:r>
              <a:rPr lang="en-US" sz="8652" spc="-510">
                <a:solidFill>
                  <a:srgbClr val="FFBB00"/>
                </a:solidFill>
                <a:latin typeface="Montserrat Ultra-Bold Italics"/>
              </a:rPr>
              <a:t>SẢN PHẨM CƠ KHÍ CHẾ TẠO</a:t>
            </a:r>
          </a:p>
        </p:txBody>
      </p:sp>
      <p:sp>
        <p:nvSpPr>
          <p:cNvPr id="7" name="TextBox 7"/>
          <p:cNvSpPr txBox="1"/>
          <p:nvPr/>
        </p:nvSpPr>
        <p:spPr>
          <a:xfrm>
            <a:off x="1223235" y="3824996"/>
            <a:ext cx="5973588" cy="1017696"/>
          </a:xfrm>
          <a:prstGeom prst="rect">
            <a:avLst/>
          </a:prstGeom>
        </p:spPr>
        <p:txBody>
          <a:bodyPr lIns="0" tIns="0" rIns="0" bIns="0" rtlCol="0" anchor="t">
            <a:spAutoFit/>
          </a:bodyPr>
          <a:lstStyle/>
          <a:p>
            <a:pPr>
              <a:lnSpc>
                <a:spcPts val="4051"/>
              </a:lnSpc>
              <a:spcBef>
                <a:spcPct val="0"/>
              </a:spcBef>
            </a:pPr>
            <a:r>
              <a:rPr lang="en-US" sz="3116" spc="62">
                <a:solidFill>
                  <a:srgbClr val="FFFFFF"/>
                </a:solidFill>
                <a:latin typeface="Montserrat"/>
              </a:rPr>
              <a:t>Các hình ảnh thể hiện sản phẩm là </a:t>
            </a:r>
            <a:r>
              <a:rPr lang="en-US" sz="3116" spc="62">
                <a:solidFill>
                  <a:srgbClr val="FFFFFF"/>
                </a:solidFill>
                <a:latin typeface="Montserrat Bold"/>
              </a:rPr>
              <a:t>MỘT </a:t>
            </a:r>
            <a:r>
              <a:rPr lang="en-US" sz="3116" spc="62">
                <a:solidFill>
                  <a:srgbClr val="FFFFFF"/>
                </a:solidFill>
                <a:latin typeface="Montserrat"/>
              </a:rPr>
              <a:t>chi tiết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4D8B"/>
        </a:solidFill>
        <a:effectLst/>
      </p:bgPr>
    </p:bg>
    <p:spTree>
      <p:nvGrpSpPr>
        <p:cNvPr id="1" name=""/>
        <p:cNvGrpSpPr/>
        <p:nvPr/>
      </p:nvGrpSpPr>
      <p:grpSpPr>
        <a:xfrm>
          <a:off x="0" y="0"/>
          <a:ext cx="0" cy="0"/>
          <a:chOff x="0" y="0"/>
          <a:chExt cx="0" cy="0"/>
        </a:xfrm>
      </p:grpSpPr>
      <p:sp>
        <p:nvSpPr>
          <p:cNvPr id="2" name="AutoShape 2"/>
          <p:cNvSpPr/>
          <p:nvPr/>
        </p:nvSpPr>
        <p:spPr>
          <a:xfrm>
            <a:off x="1223235" y="837906"/>
            <a:ext cx="1606918" cy="0"/>
          </a:xfrm>
          <a:prstGeom prst="line">
            <a:avLst/>
          </a:prstGeom>
          <a:ln w="95250" cap="flat">
            <a:solidFill>
              <a:srgbClr val="FFFFFF"/>
            </a:solidFill>
            <a:prstDash val="solid"/>
            <a:headEnd type="none" w="sm" len="sm"/>
            <a:tailEnd type="none" w="sm" len="sm"/>
          </a:ln>
        </p:spPr>
      </p:sp>
      <p:sp>
        <p:nvSpPr>
          <p:cNvPr id="3" name="Freeform 3"/>
          <p:cNvSpPr/>
          <p:nvPr/>
        </p:nvSpPr>
        <p:spPr>
          <a:xfrm>
            <a:off x="1223235" y="5143500"/>
            <a:ext cx="7936360" cy="4784943"/>
          </a:xfrm>
          <a:custGeom>
            <a:avLst/>
            <a:gdLst/>
            <a:ahLst/>
            <a:cxnLst/>
            <a:rect l="l" t="t" r="r" b="b"/>
            <a:pathLst>
              <a:path w="7936360" h="4784943">
                <a:moveTo>
                  <a:pt x="0" y="0"/>
                </a:moveTo>
                <a:lnTo>
                  <a:pt x="7936360" y="0"/>
                </a:lnTo>
                <a:lnTo>
                  <a:pt x="7936360" y="4784943"/>
                </a:lnTo>
                <a:lnTo>
                  <a:pt x="0" y="4784943"/>
                </a:lnTo>
                <a:lnTo>
                  <a:pt x="0" y="0"/>
                </a:lnTo>
                <a:close/>
              </a:path>
            </a:pathLst>
          </a:custGeom>
          <a:blipFill>
            <a:blip r:embed="rId2"/>
            <a:stretch>
              <a:fillRect t="-4759" b="-5814"/>
            </a:stretch>
          </a:blipFill>
        </p:spPr>
      </p:sp>
      <p:sp>
        <p:nvSpPr>
          <p:cNvPr id="4" name="Freeform 4"/>
          <p:cNvSpPr/>
          <p:nvPr/>
        </p:nvSpPr>
        <p:spPr>
          <a:xfrm>
            <a:off x="9760454" y="5143500"/>
            <a:ext cx="8041435" cy="4784943"/>
          </a:xfrm>
          <a:custGeom>
            <a:avLst/>
            <a:gdLst/>
            <a:ahLst/>
            <a:cxnLst/>
            <a:rect l="l" t="t" r="r" b="b"/>
            <a:pathLst>
              <a:path w="8041435" h="4784943">
                <a:moveTo>
                  <a:pt x="0" y="0"/>
                </a:moveTo>
                <a:lnTo>
                  <a:pt x="8041435" y="0"/>
                </a:lnTo>
                <a:lnTo>
                  <a:pt x="8041435" y="4784943"/>
                </a:lnTo>
                <a:lnTo>
                  <a:pt x="0" y="4784943"/>
                </a:lnTo>
                <a:lnTo>
                  <a:pt x="0" y="0"/>
                </a:lnTo>
                <a:close/>
              </a:path>
            </a:pathLst>
          </a:custGeom>
          <a:blipFill>
            <a:blip r:embed="rId3"/>
            <a:stretch>
              <a:fillRect t="-6963" b="-5130"/>
            </a:stretch>
          </a:blipFill>
        </p:spPr>
      </p:sp>
      <p:sp>
        <p:nvSpPr>
          <p:cNvPr id="5" name="Freeform 5"/>
          <p:cNvSpPr/>
          <p:nvPr/>
        </p:nvSpPr>
        <p:spPr>
          <a:xfrm>
            <a:off x="9760454" y="248096"/>
            <a:ext cx="8041435" cy="4594597"/>
          </a:xfrm>
          <a:custGeom>
            <a:avLst/>
            <a:gdLst/>
            <a:ahLst/>
            <a:cxnLst/>
            <a:rect l="l" t="t" r="r" b="b"/>
            <a:pathLst>
              <a:path w="8041435" h="4594597">
                <a:moveTo>
                  <a:pt x="0" y="0"/>
                </a:moveTo>
                <a:lnTo>
                  <a:pt x="8041435" y="0"/>
                </a:lnTo>
                <a:lnTo>
                  <a:pt x="8041435" y="4594596"/>
                </a:lnTo>
                <a:lnTo>
                  <a:pt x="0" y="4594596"/>
                </a:lnTo>
                <a:lnTo>
                  <a:pt x="0" y="0"/>
                </a:lnTo>
                <a:close/>
              </a:path>
            </a:pathLst>
          </a:custGeom>
          <a:blipFill>
            <a:blip r:embed="rId4"/>
            <a:stretch>
              <a:fillRect t="-2505" b="-2505"/>
            </a:stretch>
          </a:blipFill>
        </p:spPr>
      </p:sp>
      <p:sp>
        <p:nvSpPr>
          <p:cNvPr id="6" name="TextBox 6"/>
          <p:cNvSpPr txBox="1"/>
          <p:nvPr/>
        </p:nvSpPr>
        <p:spPr>
          <a:xfrm>
            <a:off x="1223235" y="1535719"/>
            <a:ext cx="7892823" cy="2198040"/>
          </a:xfrm>
          <a:prstGeom prst="rect">
            <a:avLst/>
          </a:prstGeom>
        </p:spPr>
        <p:txBody>
          <a:bodyPr lIns="0" tIns="0" rIns="0" bIns="0" rtlCol="0" anchor="t">
            <a:spAutoFit/>
          </a:bodyPr>
          <a:lstStyle/>
          <a:p>
            <a:pPr>
              <a:lnSpc>
                <a:spcPts val="8478"/>
              </a:lnSpc>
            </a:pPr>
            <a:r>
              <a:rPr lang="en-US" sz="8652" spc="-510">
                <a:solidFill>
                  <a:srgbClr val="FFBB00"/>
                </a:solidFill>
                <a:latin typeface="Montserrat Ultra-Bold Italics"/>
              </a:rPr>
              <a:t>SẢN PHẨM CƠ KHÍ CHẾ TẠO</a:t>
            </a:r>
          </a:p>
        </p:txBody>
      </p:sp>
      <p:sp>
        <p:nvSpPr>
          <p:cNvPr id="7" name="TextBox 7"/>
          <p:cNvSpPr txBox="1"/>
          <p:nvPr/>
        </p:nvSpPr>
        <p:spPr>
          <a:xfrm>
            <a:off x="1223235" y="3824996"/>
            <a:ext cx="5973588" cy="1017696"/>
          </a:xfrm>
          <a:prstGeom prst="rect">
            <a:avLst/>
          </a:prstGeom>
        </p:spPr>
        <p:txBody>
          <a:bodyPr lIns="0" tIns="0" rIns="0" bIns="0" rtlCol="0" anchor="t">
            <a:spAutoFit/>
          </a:bodyPr>
          <a:lstStyle/>
          <a:p>
            <a:pPr>
              <a:lnSpc>
                <a:spcPts val="4051"/>
              </a:lnSpc>
              <a:spcBef>
                <a:spcPct val="0"/>
              </a:spcBef>
            </a:pPr>
            <a:r>
              <a:rPr lang="en-US" sz="3116" spc="62">
                <a:solidFill>
                  <a:srgbClr val="FFFFFF"/>
                </a:solidFill>
                <a:latin typeface="Montserrat"/>
              </a:rPr>
              <a:t>Các hình ảnh thể hiện sản phẩm </a:t>
            </a:r>
            <a:r>
              <a:rPr lang="en-US" sz="3116" spc="62">
                <a:solidFill>
                  <a:srgbClr val="FFFFFF"/>
                </a:solidFill>
                <a:latin typeface="Montserrat Bold"/>
              </a:rPr>
              <a:t>NHIỀU </a:t>
            </a:r>
            <a:r>
              <a:rPr lang="en-US" sz="3116" spc="62">
                <a:solidFill>
                  <a:srgbClr val="FFFFFF"/>
                </a:solidFill>
                <a:latin typeface="Montserrat"/>
              </a:rPr>
              <a:t>chi tiết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1243</Words>
  <Application>Microsoft Office PowerPoint</Application>
  <PresentationFormat>Custom</PresentationFormat>
  <Paragraphs>145</Paragraphs>
  <Slides>29</Slides>
  <Notes>0</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29</vt:i4>
      </vt:variant>
    </vt:vector>
  </HeadingPairs>
  <TitlesOfParts>
    <vt:vector size="55" baseType="lpstr">
      <vt:lpstr>Arial</vt:lpstr>
      <vt:lpstr>Sniglet</vt:lpstr>
      <vt:lpstr>Noto Sans Italics</vt:lpstr>
      <vt:lpstr>Canva Sans Bold</vt:lpstr>
      <vt:lpstr>Noto Sans Bold Italics</vt:lpstr>
      <vt:lpstr>Montserrat Italics</vt:lpstr>
      <vt:lpstr>Anton Italics</vt:lpstr>
      <vt:lpstr>Montserrat Ultra-Bold Italics</vt:lpstr>
      <vt:lpstr>Montserrat Classic Bold</vt:lpstr>
      <vt:lpstr>DejaVu Serif</vt:lpstr>
      <vt:lpstr>Nunito Italics</vt:lpstr>
      <vt:lpstr>Nunito Bold Italics</vt:lpstr>
      <vt:lpstr>Montserrat Ultra-Bold</vt:lpstr>
      <vt:lpstr>Faustina</vt:lpstr>
      <vt:lpstr>Open Sans Extra Bold</vt:lpstr>
      <vt:lpstr>DejaVu Serif Bold</vt:lpstr>
      <vt:lpstr>Open Sans Extra Bold Italics</vt:lpstr>
      <vt:lpstr>Libre Baskerville Italics</vt:lpstr>
      <vt:lpstr>Nunito</vt:lpstr>
      <vt:lpstr>Quicksand Bold</vt:lpstr>
      <vt:lpstr>Montserrat</vt:lpstr>
      <vt:lpstr>Bungee Outline</vt:lpstr>
      <vt:lpstr>Montserrat Bold</vt:lpstr>
      <vt:lpstr>Calibri</vt:lpstr>
      <vt:lpstr>Montserrat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Nghệ</dc:title>
  <dc:creator>TL LAPTOP</dc:creator>
  <cp:lastModifiedBy>TL LAPTOP</cp:lastModifiedBy>
  <cp:revision>5</cp:revision>
  <dcterms:created xsi:type="dcterms:W3CDTF">2006-08-16T00:00:00Z</dcterms:created>
  <dcterms:modified xsi:type="dcterms:W3CDTF">2023-09-14T09:03:52Z</dcterms:modified>
  <dc:identifier>DAFt91OWHZU</dc:identifier>
</cp:coreProperties>
</file>