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1" r:id="rId1"/>
  </p:sldMasterIdLst>
  <p:notesMasterIdLst>
    <p:notesMasterId r:id="rId33"/>
  </p:notesMasterIdLst>
  <p:sldIdLst>
    <p:sldId id="354" r:id="rId2"/>
    <p:sldId id="357" r:id="rId3"/>
    <p:sldId id="358" r:id="rId4"/>
    <p:sldId id="355" r:id="rId5"/>
    <p:sldId id="360" r:id="rId6"/>
    <p:sldId id="361" r:id="rId7"/>
    <p:sldId id="363" r:id="rId8"/>
    <p:sldId id="364" r:id="rId9"/>
    <p:sldId id="365" r:id="rId10"/>
    <p:sldId id="366" r:id="rId11"/>
    <p:sldId id="350" r:id="rId12"/>
    <p:sldId id="368" r:id="rId13"/>
    <p:sldId id="369" r:id="rId14"/>
    <p:sldId id="372" r:id="rId15"/>
    <p:sldId id="371" r:id="rId16"/>
    <p:sldId id="321" r:id="rId17"/>
    <p:sldId id="345" r:id="rId18"/>
    <p:sldId id="340" r:id="rId19"/>
    <p:sldId id="333" r:id="rId20"/>
    <p:sldId id="344" r:id="rId21"/>
    <p:sldId id="343" r:id="rId22"/>
    <p:sldId id="342" r:id="rId23"/>
    <p:sldId id="331" r:id="rId24"/>
    <p:sldId id="337" r:id="rId25"/>
    <p:sldId id="336" r:id="rId26"/>
    <p:sldId id="335" r:id="rId27"/>
    <p:sldId id="334" r:id="rId28"/>
    <p:sldId id="330" r:id="rId29"/>
    <p:sldId id="329" r:id="rId30"/>
    <p:sldId id="341" r:id="rId31"/>
    <p:sldId id="338" r:id="rId32"/>
  </p:sldIdLst>
  <p:sldSz cx="12192000" cy="6858000"/>
  <p:notesSz cx="6858000" cy="9144000"/>
  <p:embeddedFontLst>
    <p:embeddedFont>
      <p:font typeface="Cambria" panose="02040503050406030204" pitchFamily="18" charset="0"/>
      <p:regular r:id="rId34"/>
      <p:bold r:id="rId35"/>
      <p:italic r:id="rId36"/>
      <p:boldItalic r:id="rId37"/>
    </p:embeddedFont>
    <p:embeddedFont>
      <p:font typeface="Constantia" panose="02030602050306030303" pitchFamily="18" charset="0"/>
      <p:regular r:id="rId38"/>
      <p:bold r:id="rId39"/>
      <p:italic r:id="rId40"/>
      <p:boldItalic r:id="rId41"/>
    </p:embeddedFont>
    <p:embeddedFont>
      <p:font typeface="Wingdings 2" panose="05020102010507070707" pitchFamily="18" charset="2"/>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B97C"/>
    <a:srgbClr val="663300"/>
    <a:srgbClr val="C4DFAA"/>
    <a:srgbClr val="76E1E7"/>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2DB29A-E86F-4E48-BE54-5DC94D202F42}">
  <a:tblStyle styleId="{CF2DB29A-E86F-4E48-BE54-5DC94D202F4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autoAdjust="0"/>
  </p:normalViewPr>
  <p:slideViewPr>
    <p:cSldViewPr>
      <p:cViewPr varScale="1">
        <p:scale>
          <a:sx n="77" d="100"/>
          <a:sy n="77" d="100"/>
        </p:scale>
        <p:origin x="24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316267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ChangeArrowheads="1" noTextEdit="1"/>
          </p:cNvSpPr>
          <p:nvPr>
            <p:ph type="sldImg"/>
          </p:nvPr>
        </p:nvSpPr>
        <p:spPr>
          <a:xfrm>
            <a:off x="381000" y="685800"/>
            <a:ext cx="6096000" cy="3429000"/>
          </a:xfrm>
          <a:ln/>
        </p:spPr>
      </p:sp>
      <p:sp>
        <p:nvSpPr>
          <p:cNvPr id="7373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a-ES-valencia" altLang="ca-ES-valencia"/>
          </a:p>
        </p:txBody>
      </p:sp>
      <p:sp>
        <p:nvSpPr>
          <p:cNvPr id="73732" name="Slide Number Placeholder 3"/>
          <p:cNvSpPr>
            <a:spLocks noGrp="1" noChangeArrowheads="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a:defRPr>
                <a:solidFill>
                  <a:schemeClr val="tx1"/>
                </a:solidFill>
                <a:latin typeface="Calibri" pitchFamily="34" charset="0"/>
              </a:defRPr>
            </a:lvl1pPr>
            <a:lvl2pPr marL="742950" indent="-285750" defTabSz="1038225">
              <a:defRPr>
                <a:solidFill>
                  <a:schemeClr val="tx1"/>
                </a:solidFill>
                <a:latin typeface="Calibri" pitchFamily="34" charset="0"/>
              </a:defRPr>
            </a:lvl2pPr>
            <a:lvl3pPr marL="1143000" indent="-228600" defTabSz="1038225">
              <a:defRPr>
                <a:solidFill>
                  <a:schemeClr val="tx1"/>
                </a:solidFill>
                <a:latin typeface="Calibri" pitchFamily="34" charset="0"/>
              </a:defRPr>
            </a:lvl3pPr>
            <a:lvl4pPr marL="1600200" indent="-228600" defTabSz="1038225">
              <a:defRPr>
                <a:solidFill>
                  <a:schemeClr val="tx1"/>
                </a:solidFill>
                <a:latin typeface="Calibri" pitchFamily="34" charset="0"/>
              </a:defRPr>
            </a:lvl4pPr>
            <a:lvl5pPr marL="2057400" indent="-228600" defTabSz="1038225">
              <a:defRPr>
                <a:solidFill>
                  <a:schemeClr val="tx1"/>
                </a:solidFill>
                <a:latin typeface="Calibri" pitchFamily="34" charset="0"/>
              </a:defRPr>
            </a:lvl5pPr>
            <a:lvl6pPr marL="2514600" indent="-228600" defTabSz="1038225" eaLnBrk="0" fontAlgn="base" hangingPunct="0">
              <a:spcBef>
                <a:spcPct val="0"/>
              </a:spcBef>
              <a:spcAft>
                <a:spcPct val="0"/>
              </a:spcAft>
              <a:defRPr>
                <a:solidFill>
                  <a:schemeClr val="tx1"/>
                </a:solidFill>
                <a:latin typeface="Calibri" pitchFamily="34" charset="0"/>
              </a:defRPr>
            </a:lvl6pPr>
            <a:lvl7pPr marL="2971800" indent="-228600" defTabSz="1038225" eaLnBrk="0" fontAlgn="base" hangingPunct="0">
              <a:spcBef>
                <a:spcPct val="0"/>
              </a:spcBef>
              <a:spcAft>
                <a:spcPct val="0"/>
              </a:spcAft>
              <a:defRPr>
                <a:solidFill>
                  <a:schemeClr val="tx1"/>
                </a:solidFill>
                <a:latin typeface="Calibri" pitchFamily="34" charset="0"/>
              </a:defRPr>
            </a:lvl7pPr>
            <a:lvl8pPr marL="3429000" indent="-228600" defTabSz="1038225" eaLnBrk="0" fontAlgn="base" hangingPunct="0">
              <a:spcBef>
                <a:spcPct val="0"/>
              </a:spcBef>
              <a:spcAft>
                <a:spcPct val="0"/>
              </a:spcAft>
              <a:defRPr>
                <a:solidFill>
                  <a:schemeClr val="tx1"/>
                </a:solidFill>
                <a:latin typeface="Calibri" pitchFamily="34" charset="0"/>
              </a:defRPr>
            </a:lvl8pPr>
            <a:lvl9pPr marL="3886200" indent="-228600" defTabSz="1038225" eaLnBrk="0" fontAlgn="base" hangingPunct="0">
              <a:spcBef>
                <a:spcPct val="0"/>
              </a:spcBef>
              <a:spcAft>
                <a:spcPct val="0"/>
              </a:spcAft>
              <a:defRPr>
                <a:solidFill>
                  <a:schemeClr val="tx1"/>
                </a:solidFill>
                <a:latin typeface="Calibri" pitchFamily="34" charset="0"/>
              </a:defRPr>
            </a:lvl9pPr>
          </a:lstStyle>
          <a:p>
            <a:fld id="{72226434-C267-485B-8AEE-F73BC57A9661}" type="slidenum">
              <a:rPr lang="ca-ES-valencia" altLang="ca-ES-valencia">
                <a:solidFill>
                  <a:prstClr val="black"/>
                </a:solidFill>
              </a:rPr>
              <a:pPr/>
              <a:t>30</a:t>
            </a:fld>
            <a:endParaRPr lang="ca-ES-valencia" altLang="ca-ES-valencia">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ChangeArrowheads="1" noTextEdit="1"/>
          </p:cNvSpPr>
          <p:nvPr>
            <p:ph type="sldImg"/>
          </p:nvPr>
        </p:nvSpPr>
        <p:spPr>
          <a:xfrm>
            <a:off x="381000" y="685800"/>
            <a:ext cx="6096000" cy="3429000"/>
          </a:xfrm>
          <a:ln/>
        </p:spPr>
      </p:sp>
      <p:sp>
        <p:nvSpPr>
          <p:cNvPr id="7373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a-ES-valencia" altLang="ca-ES-valencia"/>
          </a:p>
        </p:txBody>
      </p:sp>
      <p:sp>
        <p:nvSpPr>
          <p:cNvPr id="73732" name="Slide Number Placeholder 3"/>
          <p:cNvSpPr>
            <a:spLocks noGrp="1" noChangeArrowheads="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a:defRPr>
                <a:solidFill>
                  <a:schemeClr val="tx1"/>
                </a:solidFill>
                <a:latin typeface="Calibri" pitchFamily="34" charset="0"/>
              </a:defRPr>
            </a:lvl1pPr>
            <a:lvl2pPr marL="742950" indent="-285750" defTabSz="1038225">
              <a:defRPr>
                <a:solidFill>
                  <a:schemeClr val="tx1"/>
                </a:solidFill>
                <a:latin typeface="Calibri" pitchFamily="34" charset="0"/>
              </a:defRPr>
            </a:lvl2pPr>
            <a:lvl3pPr marL="1143000" indent="-228600" defTabSz="1038225">
              <a:defRPr>
                <a:solidFill>
                  <a:schemeClr val="tx1"/>
                </a:solidFill>
                <a:latin typeface="Calibri" pitchFamily="34" charset="0"/>
              </a:defRPr>
            </a:lvl3pPr>
            <a:lvl4pPr marL="1600200" indent="-228600" defTabSz="1038225">
              <a:defRPr>
                <a:solidFill>
                  <a:schemeClr val="tx1"/>
                </a:solidFill>
                <a:latin typeface="Calibri" pitchFamily="34" charset="0"/>
              </a:defRPr>
            </a:lvl4pPr>
            <a:lvl5pPr marL="2057400" indent="-228600" defTabSz="1038225">
              <a:defRPr>
                <a:solidFill>
                  <a:schemeClr val="tx1"/>
                </a:solidFill>
                <a:latin typeface="Calibri" pitchFamily="34" charset="0"/>
              </a:defRPr>
            </a:lvl5pPr>
            <a:lvl6pPr marL="2514600" indent="-228600" defTabSz="1038225" eaLnBrk="0" fontAlgn="base" hangingPunct="0">
              <a:spcBef>
                <a:spcPct val="0"/>
              </a:spcBef>
              <a:spcAft>
                <a:spcPct val="0"/>
              </a:spcAft>
              <a:defRPr>
                <a:solidFill>
                  <a:schemeClr val="tx1"/>
                </a:solidFill>
                <a:latin typeface="Calibri" pitchFamily="34" charset="0"/>
              </a:defRPr>
            </a:lvl6pPr>
            <a:lvl7pPr marL="2971800" indent="-228600" defTabSz="1038225" eaLnBrk="0" fontAlgn="base" hangingPunct="0">
              <a:spcBef>
                <a:spcPct val="0"/>
              </a:spcBef>
              <a:spcAft>
                <a:spcPct val="0"/>
              </a:spcAft>
              <a:defRPr>
                <a:solidFill>
                  <a:schemeClr val="tx1"/>
                </a:solidFill>
                <a:latin typeface="Calibri" pitchFamily="34" charset="0"/>
              </a:defRPr>
            </a:lvl7pPr>
            <a:lvl8pPr marL="3429000" indent="-228600" defTabSz="1038225" eaLnBrk="0" fontAlgn="base" hangingPunct="0">
              <a:spcBef>
                <a:spcPct val="0"/>
              </a:spcBef>
              <a:spcAft>
                <a:spcPct val="0"/>
              </a:spcAft>
              <a:defRPr>
                <a:solidFill>
                  <a:schemeClr val="tx1"/>
                </a:solidFill>
                <a:latin typeface="Calibri" pitchFamily="34" charset="0"/>
              </a:defRPr>
            </a:lvl8pPr>
            <a:lvl9pPr marL="3886200" indent="-228600" defTabSz="1038225" eaLnBrk="0" fontAlgn="base" hangingPunct="0">
              <a:spcBef>
                <a:spcPct val="0"/>
              </a:spcBef>
              <a:spcAft>
                <a:spcPct val="0"/>
              </a:spcAft>
              <a:defRPr>
                <a:solidFill>
                  <a:schemeClr val="tx1"/>
                </a:solidFill>
                <a:latin typeface="Calibri" pitchFamily="34" charset="0"/>
              </a:defRPr>
            </a:lvl9pPr>
          </a:lstStyle>
          <a:p>
            <a:fld id="{72226434-C267-485B-8AEE-F73BC57A9661}" type="slidenum">
              <a:rPr lang="ca-ES-valencia" altLang="ca-ES-valencia">
                <a:solidFill>
                  <a:prstClr val="black"/>
                </a:solidFill>
              </a:rPr>
              <a:pPr/>
              <a:t>18</a:t>
            </a:fld>
            <a:endParaRPr lang="ca-ES-valencia" altLang="ca-ES-valencia">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a:solidFill>
                <a:prstClr val="black">
                  <a:tint val="75000"/>
                </a:prstClr>
              </a:solidFill>
            </a:endParaRPr>
          </a:p>
        </p:txBody>
      </p:sp>
      <p:sp>
        <p:nvSpPr>
          <p:cNvPr id="19" name="Footer Placeholder 18"/>
          <p:cNvSpPr>
            <a:spLocks noGrp="1"/>
          </p:cNvSpPr>
          <p:nvPr>
            <p:ph type="ftr" sz="quarter" idx="11"/>
          </p:nvPr>
        </p:nvSpPr>
        <p:spPr/>
        <p:txBody>
          <a:bodyPr/>
          <a:lstStyle/>
          <a:p>
            <a:pPr>
              <a:defRPr/>
            </a:pPr>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p>
            <a:pPr>
              <a:defRPr/>
            </a:pPr>
            <a:fld id="{A09E1EEE-A0AF-432A-8243-BDDFF771E3D3}" type="slidenum">
              <a:rPr lang="en-US" altLang="vi-VN" smtClean="0"/>
              <a:pPr>
                <a:defRPr/>
              </a:pPr>
              <a:t>‹#›</a:t>
            </a:fld>
            <a:endParaRPr lang="en-US" altLang="vi-V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488816-FB36-4C80-89EC-06FF51842178}" type="slidenum">
              <a:rPr lang="en-US" altLang="vi-VN" smtClean="0"/>
              <a:pPr>
                <a:defRPr/>
              </a:pPr>
              <a:t>‹#›</a:t>
            </a:fld>
            <a:endParaRPr lang="en-US" alt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CF0EFB-BD33-4BD1-8374-F5FC8B34468F}" type="slidenum">
              <a:rPr lang="en-US" altLang="vi-VN" smtClean="0"/>
              <a:pPr>
                <a:defRPr/>
              </a:pPr>
              <a:t>‹#›</a:t>
            </a:fld>
            <a:endParaRPr lang="en-US" alt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body" idx="1"/>
          </p:nvPr>
        </p:nvSpPr>
        <p:spPr>
          <a:xfrm>
            <a:off x="914400" y="1342267"/>
            <a:ext cx="10363200" cy="4801600"/>
          </a:xfrm>
          <a:prstGeom prst="rect">
            <a:avLst/>
          </a:prstGeom>
        </p:spPr>
        <p:txBody>
          <a:bodyPr spcFirstLastPara="1" wrap="square" lIns="90883" tIns="90883" rIns="90883" bIns="90883" anchor="t" anchorCtr="0">
            <a:noAutofit/>
          </a:bodyPr>
          <a:lstStyle>
            <a:lvl1pPr marL="454442" lvl="0" indent="-315572">
              <a:spcBef>
                <a:spcPts val="0"/>
              </a:spcBef>
              <a:spcAft>
                <a:spcPts val="0"/>
              </a:spcAft>
              <a:buSzPts val="1400"/>
              <a:buAutoNum type="arabicPeriod"/>
              <a:defRPr sz="1200"/>
            </a:lvl1pPr>
            <a:lvl2pPr marL="908918" lvl="1" indent="-315572">
              <a:spcBef>
                <a:spcPts val="0"/>
              </a:spcBef>
              <a:spcAft>
                <a:spcPts val="0"/>
              </a:spcAft>
              <a:buSzPts val="1400"/>
              <a:buAutoNum type="alphaLcPeriod"/>
              <a:defRPr/>
            </a:lvl2pPr>
            <a:lvl3pPr marL="1363379" lvl="2" indent="-315572">
              <a:spcBef>
                <a:spcPts val="0"/>
              </a:spcBef>
              <a:spcAft>
                <a:spcPts val="0"/>
              </a:spcAft>
              <a:buSzPts val="1400"/>
              <a:buAutoNum type="romanLcPeriod"/>
              <a:defRPr/>
            </a:lvl3pPr>
            <a:lvl4pPr marL="1817832" lvl="3" indent="-315572">
              <a:spcBef>
                <a:spcPts val="0"/>
              </a:spcBef>
              <a:spcAft>
                <a:spcPts val="0"/>
              </a:spcAft>
              <a:buSzPts val="1400"/>
              <a:buAutoNum type="arabicPeriod"/>
              <a:defRPr/>
            </a:lvl4pPr>
            <a:lvl5pPr marL="2272274" lvl="4" indent="-315572">
              <a:spcBef>
                <a:spcPts val="0"/>
              </a:spcBef>
              <a:spcAft>
                <a:spcPts val="0"/>
              </a:spcAft>
              <a:buSzPts val="1400"/>
              <a:buAutoNum type="alphaLcPeriod"/>
              <a:defRPr/>
            </a:lvl5pPr>
            <a:lvl6pPr marL="2726727" lvl="5" indent="-315572">
              <a:spcBef>
                <a:spcPts val="0"/>
              </a:spcBef>
              <a:spcAft>
                <a:spcPts val="0"/>
              </a:spcAft>
              <a:buSzPts val="1400"/>
              <a:buAutoNum type="romanLcPeriod"/>
              <a:defRPr/>
            </a:lvl6pPr>
            <a:lvl7pPr marL="3181185" lvl="6" indent="-315572">
              <a:spcBef>
                <a:spcPts val="0"/>
              </a:spcBef>
              <a:spcAft>
                <a:spcPts val="0"/>
              </a:spcAft>
              <a:buSzPts val="1400"/>
              <a:buAutoNum type="arabicPeriod"/>
              <a:defRPr/>
            </a:lvl7pPr>
            <a:lvl8pPr marL="3635634" lvl="7" indent="-315572">
              <a:spcBef>
                <a:spcPts val="0"/>
              </a:spcBef>
              <a:spcAft>
                <a:spcPts val="0"/>
              </a:spcAft>
              <a:buSzPts val="1400"/>
              <a:buAutoNum type="alphaLcPeriod"/>
              <a:defRPr/>
            </a:lvl8pPr>
            <a:lvl9pPr marL="4090093" lvl="8" indent="-315572">
              <a:spcBef>
                <a:spcPts val="0"/>
              </a:spcBef>
              <a:spcAft>
                <a:spcPts val="0"/>
              </a:spcAft>
              <a:buSzPts val="1400"/>
              <a:buAutoNum type="romanLcPeriod"/>
              <a:defRPr/>
            </a:lvl9pPr>
          </a:lstStyle>
          <a:p>
            <a:endParaRPr/>
          </a:p>
        </p:txBody>
      </p:sp>
      <p:sp>
        <p:nvSpPr>
          <p:cNvPr id="35" name="Google Shape;35;p4"/>
          <p:cNvSpPr txBox="1">
            <a:spLocks noGrp="1"/>
          </p:cNvSpPr>
          <p:nvPr>
            <p:ph type="title"/>
          </p:nvPr>
        </p:nvSpPr>
        <p:spPr>
          <a:xfrm>
            <a:off x="1062217" y="409400"/>
            <a:ext cx="10067600" cy="759200"/>
          </a:xfrm>
          <a:prstGeom prst="rect">
            <a:avLst/>
          </a:prstGeom>
        </p:spPr>
        <p:txBody>
          <a:bodyPr spcFirstLastPara="1" wrap="square" lIns="90883" tIns="90883" rIns="90883" bIns="90883"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5451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49E7D86-315F-44AF-B67E-166ECB043404}" type="slidenum">
              <a:rPr lang="en-US" altLang="vi-VN" smtClean="0"/>
              <a:pPr>
                <a:defRPr/>
              </a:pPr>
              <a:t>‹#›</a:t>
            </a:fld>
            <a:endParaRPr lang="en-US" alt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E0F844E-4C70-4306-9D2E-698A5D7483C3}" type="slidenum">
              <a:rPr lang="en-US" altLang="vi-VN" smtClean="0"/>
              <a:pPr>
                <a:defRPr/>
              </a:pPr>
              <a:t>‹#›</a:t>
            </a:fld>
            <a:endParaRPr lang="en-US" altLang="vi-V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9583071-F010-4F31-8C84-0107E8AE5BC4}" type="slidenum">
              <a:rPr lang="en-US" altLang="vi-VN" smtClean="0"/>
              <a:pPr>
                <a:defRPr/>
              </a:pPr>
              <a:t>‹#›</a:t>
            </a:fld>
            <a:endParaRPr lang="en-US" alt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6C73CF4-BCFC-419A-BDF5-1CE9BFAF7DF4}" type="slidenum">
              <a:rPr lang="en-US" altLang="vi-VN" smtClean="0"/>
              <a:pPr>
                <a:defRPr/>
              </a:pPr>
              <a:t>‹#›</a:t>
            </a:fld>
            <a:endParaRPr lang="en-US" alt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5AB9606-DE6C-4CD5-801B-8CBD1ACDB32A}" type="slidenum">
              <a:rPr lang="en-US" altLang="vi-VN" smtClean="0"/>
              <a:pPr>
                <a:defRPr/>
              </a:pPr>
              <a:t>‹#›</a:t>
            </a:fld>
            <a:endParaRPr lang="en-US" alt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3AEB63E-92B4-465A-B611-FB721D9A5B42}" type="slidenum">
              <a:rPr lang="en-US" altLang="vi-VN" smtClean="0"/>
              <a:pPr>
                <a:defRPr/>
              </a:pPr>
              <a:t>‹#›</a:t>
            </a:fld>
            <a:endParaRPr lang="en-US" alt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a:defRPr/>
            </a:pPr>
            <a:fld id="{35488EE7-415B-46F3-B155-080A198CF37A}" type="slidenum">
              <a:rPr lang="en-US" altLang="vi-VN" smtClean="0"/>
              <a:pPr>
                <a:defRPr/>
              </a:pPr>
              <a:t>‹#›</a:t>
            </a:fld>
            <a:endParaRPr lang="en-US" altLang="vi-VN"/>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9/23/2025</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4" y="4528042"/>
            <a:ext cx="2056550" cy="237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0639" y="1143000"/>
            <a:ext cx="7689762" cy="1880323"/>
          </a:xfrm>
          <a:prstGeom prst="rect">
            <a:avLst/>
          </a:prstGeom>
        </p:spPr>
        <p:txBody>
          <a:bodyPr wrap="square">
            <a:spAutoFit/>
          </a:bodyPr>
          <a:lstStyle/>
          <a:p>
            <a:pPr algn="ctr">
              <a:lnSpc>
                <a:spcPct val="150000"/>
              </a:lnSpc>
            </a:pPr>
            <a:r>
              <a:rPr lang="en-US" sz="8800" b="1">
                <a:solidFill>
                  <a:srgbClr val="FF0000"/>
                </a:solidFill>
                <a:effectLst/>
                <a:latin typeface="Times New Roman" pitchFamily="18" charset="0"/>
                <a:ea typeface="Times New Roman"/>
                <a:cs typeface="Times New Roman" pitchFamily="18" charset="0"/>
              </a:rPr>
              <a:t>KHỞI ĐỘNG</a:t>
            </a:r>
            <a:endParaRPr lang="en-US" sz="8800" b="1" dirty="0">
              <a:solidFill>
                <a:srgbClr val="FF000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322569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85800" y="2055814"/>
            <a:ext cx="5103223" cy="787535"/>
          </a:xfrm>
          <a:prstGeom prst="rect">
            <a:avLst/>
          </a:prstGeom>
          <a:solidFill>
            <a:srgbClr val="92D050"/>
          </a:solidFill>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4800" b="1">
                <a:latin typeface="Times New Roman" pitchFamily="18" charset="0"/>
                <a:cs typeface="Times New Roman" pitchFamily="18" charset="0"/>
              </a:rPr>
              <a:t>PHÉP LIỆT KÊ</a:t>
            </a:r>
          </a:p>
        </p:txBody>
      </p:sp>
      <p:sp>
        <p:nvSpPr>
          <p:cNvPr id="4" name="Content Placeholder 2"/>
          <p:cNvSpPr txBox="1">
            <a:spLocks/>
          </p:cNvSpPr>
          <p:nvPr/>
        </p:nvSpPr>
        <p:spPr>
          <a:xfrm>
            <a:off x="382385" y="4004555"/>
            <a:ext cx="5486400" cy="787536"/>
          </a:xfrm>
          <a:prstGeom prst="rect">
            <a:avLst/>
          </a:prstGeom>
          <a:solidFill>
            <a:srgbClr val="92D050"/>
          </a:solidFill>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4800" b="1" dirty="0">
                <a:latin typeface="Times New Roman" pitchFamily="18" charset="0"/>
                <a:cs typeface="Times New Roman" pitchFamily="18" charset="0"/>
              </a:rPr>
              <a:t>PHÉP ĐỐI</a:t>
            </a:r>
          </a:p>
        </p:txBody>
      </p:sp>
      <p:sp>
        <p:nvSpPr>
          <p:cNvPr id="5" name="Content Placeholder 2"/>
          <p:cNvSpPr txBox="1">
            <a:spLocks/>
          </p:cNvSpPr>
          <p:nvPr/>
        </p:nvSpPr>
        <p:spPr>
          <a:xfrm>
            <a:off x="6248400" y="2079762"/>
            <a:ext cx="5181600" cy="763587"/>
          </a:xfrm>
          <a:prstGeom prst="rect">
            <a:avLst/>
          </a:prstGeom>
          <a:solidFill>
            <a:srgbClr val="92D050"/>
          </a:solidFill>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4800" b="1">
                <a:latin typeface="Times New Roman" pitchFamily="18" charset="0"/>
                <a:cs typeface="Times New Roman" pitchFamily="18" charset="0"/>
              </a:rPr>
              <a:t>PHÉP CHÊM XEN</a:t>
            </a:r>
          </a:p>
        </p:txBody>
      </p:sp>
      <p:sp>
        <p:nvSpPr>
          <p:cNvPr id="6" name="Content Placeholder 2"/>
          <p:cNvSpPr txBox="1">
            <a:spLocks/>
          </p:cNvSpPr>
          <p:nvPr/>
        </p:nvSpPr>
        <p:spPr>
          <a:xfrm>
            <a:off x="6172200" y="4038600"/>
            <a:ext cx="5486400" cy="763587"/>
          </a:xfrm>
          <a:prstGeom prst="rect">
            <a:avLst/>
          </a:prstGeom>
          <a:solidFill>
            <a:srgbClr val="92D050"/>
          </a:solidFill>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4800" b="1" dirty="0">
                <a:latin typeface="Times New Roman" pitchFamily="18" charset="0"/>
                <a:cs typeface="Times New Roman" pitchFamily="18" charset="0"/>
              </a:rPr>
              <a:t>LẶP CẤU TRÚC</a:t>
            </a:r>
          </a:p>
        </p:txBody>
      </p:sp>
    </p:spTree>
    <p:extLst>
      <p:ext uri="{BB962C8B-B14F-4D97-AF65-F5344CB8AC3E}">
        <p14:creationId xmlns:p14="http://schemas.microsoft.com/office/powerpoint/2010/main" val="159577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4" y="4528042"/>
            <a:ext cx="2056550" cy="237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00740" y="990600"/>
            <a:ext cx="10190519" cy="2435988"/>
          </a:xfrm>
          <a:prstGeom prst="rect">
            <a:avLst/>
          </a:prstGeom>
        </p:spPr>
        <p:txBody>
          <a:bodyPr wrap="square">
            <a:spAutoFit/>
          </a:bodyPr>
          <a:lstStyle/>
          <a:p>
            <a:pPr algn="ctr">
              <a:lnSpc>
                <a:spcPct val="150000"/>
              </a:lnSpc>
            </a:pPr>
            <a:r>
              <a:rPr lang="vi-VN" sz="5400" b="1" dirty="0">
                <a:solidFill>
                  <a:srgbClr val="0070C0"/>
                </a:solidFill>
                <a:latin typeface="Times New Roman" pitchFamily="18" charset="0"/>
                <a:ea typeface="Cambria" panose="02040503050406030204" pitchFamily="18" charset="0"/>
                <a:cs typeface="Times New Roman" pitchFamily="18" charset="0"/>
              </a:rPr>
              <a:t>T</a:t>
            </a:r>
            <a:r>
              <a:rPr lang="en-US" sz="5400" b="1" dirty="0">
                <a:solidFill>
                  <a:srgbClr val="0070C0"/>
                </a:solidFill>
                <a:latin typeface="Times New Roman" pitchFamily="18" charset="0"/>
                <a:ea typeface="Cambria" panose="02040503050406030204" pitchFamily="18" charset="0"/>
                <a:cs typeface="Times New Roman" pitchFamily="18" charset="0"/>
              </a:rPr>
              <a:t>HỰC HÀNH TIẾNG VIỆT</a:t>
            </a:r>
            <a:endParaRPr lang="en-US" sz="5400" dirty="0">
              <a:solidFill>
                <a:srgbClr val="0070C0"/>
              </a:solidFill>
              <a:latin typeface="Times New Roman" pitchFamily="18" charset="0"/>
              <a:ea typeface="Cambria" panose="02040503050406030204" pitchFamily="18" charset="0"/>
              <a:cs typeface="Times New Roman" pitchFamily="18" charset="0"/>
            </a:endParaRPr>
          </a:p>
          <a:p>
            <a:pPr algn="ctr">
              <a:lnSpc>
                <a:spcPct val="150000"/>
              </a:lnSpc>
            </a:pPr>
            <a:r>
              <a:rPr lang="en-US" sz="5400" b="1" dirty="0">
                <a:solidFill>
                  <a:srgbClr val="C00000"/>
                </a:solidFill>
                <a:latin typeface="Times New Roman" pitchFamily="18" charset="0"/>
                <a:ea typeface="Times New Roman"/>
                <a:cs typeface="Times New Roman" pitchFamily="18" charset="0"/>
              </a:rPr>
              <a:t>BIỆN PHÁP LẶP CẤU TRÚC</a:t>
            </a:r>
            <a:endParaRPr lang="en-US" sz="5400" dirty="0">
              <a:solidFill>
                <a:srgbClr val="C0000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182925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762000"/>
            <a:ext cx="6096000" cy="905056"/>
          </a:xfrm>
          <a:prstGeom prst="rect">
            <a:avLst/>
          </a:prstGeom>
          <a:solidFill>
            <a:srgbClr val="92D050"/>
          </a:solidFill>
        </p:spPr>
        <p:txBody>
          <a:bodyPr wrap="square">
            <a:spAutoFit/>
          </a:bodyPr>
          <a:lstStyle/>
          <a:p>
            <a:pPr lvl="0" algn="just">
              <a:lnSpc>
                <a:spcPct val="150000"/>
              </a:lnSpc>
            </a:pPr>
            <a:r>
              <a:rPr lang="nl-NL" sz="4000" b="1">
                <a:latin typeface="Times New Roman" pitchFamily="18" charset="0"/>
                <a:ea typeface="Cambria" panose="02040503050406030204" pitchFamily="18" charset="0"/>
                <a:cs typeface="Times New Roman" pitchFamily="18" charset="0"/>
              </a:rPr>
              <a:t>I. Hình thành kiến thức</a:t>
            </a:r>
          </a:p>
        </p:txBody>
      </p:sp>
      <p:sp>
        <p:nvSpPr>
          <p:cNvPr id="4" name="Rectangle 3"/>
          <p:cNvSpPr/>
          <p:nvPr/>
        </p:nvSpPr>
        <p:spPr>
          <a:xfrm>
            <a:off x="381000" y="2100542"/>
            <a:ext cx="4495800" cy="646331"/>
          </a:xfrm>
          <a:prstGeom prst="rect">
            <a:avLst/>
          </a:prstGeom>
        </p:spPr>
        <p:txBody>
          <a:bodyPr wrap="square">
            <a:spAutoFit/>
          </a:bodyPr>
          <a:lstStyle/>
          <a:p>
            <a:r>
              <a:rPr lang="nl-NL" sz="3600" b="1" kern="1200">
                <a:latin typeface="Times New Roman" pitchFamily="18" charset="0"/>
                <a:ea typeface="Cambria" panose="02040503050406030204" pitchFamily="18" charset="0"/>
                <a:cs typeface="Times New Roman" pitchFamily="18" charset="0"/>
              </a:rPr>
              <a:t>1. Phân tích ngữ liệu: </a:t>
            </a:r>
            <a:endParaRPr lang="en-US" sz="3600"/>
          </a:p>
        </p:txBody>
      </p:sp>
      <p:sp>
        <p:nvSpPr>
          <p:cNvPr id="6" name="Rectangle 5"/>
          <p:cNvSpPr/>
          <p:nvPr/>
        </p:nvSpPr>
        <p:spPr>
          <a:xfrm>
            <a:off x="381000" y="2746873"/>
            <a:ext cx="2084225" cy="584775"/>
          </a:xfrm>
          <a:prstGeom prst="rect">
            <a:avLst/>
          </a:prstGeom>
        </p:spPr>
        <p:txBody>
          <a:bodyPr wrap="none">
            <a:spAutoFit/>
          </a:bodyPr>
          <a:lstStyle/>
          <a:p>
            <a:r>
              <a:rPr lang="nl-NL" sz="3200" b="1">
                <a:latin typeface="Times New Roman" pitchFamily="18" charset="0"/>
                <a:cs typeface="Times New Roman" pitchFamily="18" charset="0"/>
              </a:rPr>
              <a:t>a. Ngữ liệu</a:t>
            </a:r>
            <a:endParaRPr lang="en-US" sz="3200">
              <a:latin typeface="Times New Roman" pitchFamily="18" charset="0"/>
              <a:cs typeface="Times New Roman" pitchFamily="18" charset="0"/>
            </a:endParaRPr>
          </a:p>
        </p:txBody>
      </p:sp>
      <p:sp>
        <p:nvSpPr>
          <p:cNvPr id="7" name="Rectangle 6"/>
          <p:cNvSpPr/>
          <p:nvPr/>
        </p:nvSpPr>
        <p:spPr>
          <a:xfrm>
            <a:off x="2286000" y="3923443"/>
            <a:ext cx="6096000" cy="2246769"/>
          </a:xfrm>
          <a:prstGeom prst="rect">
            <a:avLst/>
          </a:prstGeom>
        </p:spPr>
        <p:txBody>
          <a:bodyPr>
            <a:spAutoFit/>
          </a:bodyPr>
          <a:lstStyle/>
          <a:p>
            <a:r>
              <a:rPr lang="nl-NL" sz="2800" i="1" dirty="0">
                <a:latin typeface="Times New Roman" pitchFamily="18" charset="0"/>
                <a:cs typeface="Times New Roman" pitchFamily="18" charset="0"/>
              </a:rPr>
              <a:t>Ta làm con chim hót</a:t>
            </a:r>
            <a:endParaRPr lang="en-US" sz="2800" dirty="0">
              <a:latin typeface="Times New Roman" pitchFamily="18" charset="0"/>
              <a:cs typeface="Times New Roman" pitchFamily="18" charset="0"/>
            </a:endParaRPr>
          </a:p>
          <a:p>
            <a:r>
              <a:rPr lang="nl-NL" sz="2800" i="1" dirty="0">
                <a:latin typeface="Times New Roman" pitchFamily="18" charset="0"/>
                <a:cs typeface="Times New Roman" pitchFamily="18" charset="0"/>
              </a:rPr>
              <a:t>Ta làm một cành hoa</a:t>
            </a:r>
            <a:endParaRPr lang="en-US" sz="2800" dirty="0">
              <a:latin typeface="Times New Roman" pitchFamily="18" charset="0"/>
              <a:cs typeface="Times New Roman" pitchFamily="18" charset="0"/>
            </a:endParaRPr>
          </a:p>
          <a:p>
            <a:r>
              <a:rPr lang="nl-NL" sz="2800" i="1" dirty="0">
                <a:latin typeface="Times New Roman" pitchFamily="18" charset="0"/>
                <a:cs typeface="Times New Roman" pitchFamily="18" charset="0"/>
              </a:rPr>
              <a:t>Ta nhập vào hòa ca</a:t>
            </a:r>
            <a:endParaRPr lang="en-US" sz="2800" dirty="0">
              <a:latin typeface="Times New Roman" pitchFamily="18" charset="0"/>
              <a:cs typeface="Times New Roman" pitchFamily="18" charset="0"/>
            </a:endParaRPr>
          </a:p>
          <a:p>
            <a:r>
              <a:rPr lang="nl-NL" sz="2800" i="1" dirty="0">
                <a:latin typeface="Times New Roman" pitchFamily="18" charset="0"/>
                <a:cs typeface="Times New Roman" pitchFamily="18" charset="0"/>
              </a:rPr>
              <a:t>Một nốt trầm xao xuyến</a:t>
            </a:r>
            <a:r>
              <a:rPr lang="nl-NL"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r>
              <a:rPr lang="nl-NL" sz="2800" dirty="0">
                <a:latin typeface="Times New Roman" pitchFamily="18" charset="0"/>
                <a:cs typeface="Times New Roman" pitchFamily="18" charset="0"/>
              </a:rPr>
              <a:t>( </a:t>
            </a:r>
            <a:r>
              <a:rPr lang="nl-NL" sz="2800" i="1" dirty="0">
                <a:latin typeface="Times New Roman" pitchFamily="18" charset="0"/>
                <a:cs typeface="Times New Roman" pitchFamily="18" charset="0"/>
              </a:rPr>
              <a:t>Mùa xuân nho nhỏ </a:t>
            </a:r>
            <a:r>
              <a:rPr lang="nl-NL" sz="2800" dirty="0">
                <a:latin typeface="Times New Roman" pitchFamily="18" charset="0"/>
                <a:cs typeface="Times New Roman" pitchFamily="18" charset="0"/>
              </a:rPr>
              <a:t>– Thanh Hải)</a:t>
            </a:r>
            <a:endParaRPr lang="en-US" sz="2800" dirty="0">
              <a:latin typeface="Times New Roman" pitchFamily="18" charset="0"/>
              <a:cs typeface="Times New Roman" pitchFamily="18" charset="0"/>
            </a:endParaRPr>
          </a:p>
        </p:txBody>
      </p:sp>
      <p:sp>
        <p:nvSpPr>
          <p:cNvPr id="8" name="Rectangle 7"/>
          <p:cNvSpPr/>
          <p:nvPr/>
        </p:nvSpPr>
        <p:spPr>
          <a:xfrm>
            <a:off x="457200" y="3400223"/>
            <a:ext cx="2113079" cy="523220"/>
          </a:xfrm>
          <a:prstGeom prst="rect">
            <a:avLst/>
          </a:prstGeom>
        </p:spPr>
        <p:txBody>
          <a:bodyPr wrap="none">
            <a:spAutoFit/>
          </a:bodyPr>
          <a:lstStyle/>
          <a:p>
            <a:pPr lvl="0"/>
            <a:r>
              <a:rPr lang="nl-NL" sz="2800" b="1">
                <a:latin typeface="Times New Roman" pitchFamily="18" charset="0"/>
                <a:cs typeface="Times New Roman" pitchFamily="18" charset="0"/>
              </a:rPr>
              <a:t>- </a:t>
            </a:r>
            <a:r>
              <a:rPr lang="nl-NL" sz="2800">
                <a:latin typeface="Times New Roman" pitchFamily="18" charset="0"/>
                <a:cs typeface="Times New Roman" pitchFamily="18" charset="0"/>
              </a:rPr>
              <a:t>Ngữ liệu 1: </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0611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648200"/>
            <a:ext cx="11304494" cy="1815882"/>
          </a:xfrm>
          <a:prstGeom prst="rect">
            <a:avLst/>
          </a:prstGeom>
        </p:spPr>
        <p:txBody>
          <a:bodyPr wrap="square">
            <a:spAutoFit/>
          </a:bodyPr>
          <a:lstStyle/>
          <a:p>
            <a:pPr algn="just"/>
            <a:r>
              <a:rPr lang="nl-NL" sz="2800" dirty="0">
                <a:latin typeface="Times New Roman" pitchFamily="18" charset="0"/>
                <a:cs typeface="Times New Roman" pitchFamily="18" charset="0"/>
              </a:rPr>
              <a:t>+ Nhằm nhấn mạnh ước muốn chân thành và tha thiết, giản dị của tác giả với cuộc đời. Nhà thơ muốn hiến dâng một mùa xuân nho nhỏ là cuộc đời của mình để đóng góp, làm đẹp thêm cho đất nước. Đồng thời tạo âm điệu nhịp nhàng cho lời thơ, tạo liên kết các câu thơ.</a:t>
            </a:r>
            <a:endParaRPr lang="en-US" sz="2800" dirty="0">
              <a:latin typeface="Times New Roman" pitchFamily="18" charset="0"/>
              <a:cs typeface="Times New Roman" pitchFamily="18" charset="0"/>
            </a:endParaRPr>
          </a:p>
        </p:txBody>
      </p:sp>
      <p:sp>
        <p:nvSpPr>
          <p:cNvPr id="5" name="Rectangle 4"/>
          <p:cNvSpPr/>
          <p:nvPr/>
        </p:nvSpPr>
        <p:spPr>
          <a:xfrm>
            <a:off x="2743200" y="762000"/>
            <a:ext cx="6096000" cy="905056"/>
          </a:xfrm>
          <a:prstGeom prst="rect">
            <a:avLst/>
          </a:prstGeom>
          <a:solidFill>
            <a:srgbClr val="92D050"/>
          </a:solidFill>
        </p:spPr>
        <p:txBody>
          <a:bodyPr wrap="square">
            <a:spAutoFit/>
          </a:bodyPr>
          <a:lstStyle/>
          <a:p>
            <a:pPr lvl="0" algn="just">
              <a:lnSpc>
                <a:spcPct val="150000"/>
              </a:lnSpc>
            </a:pPr>
            <a:r>
              <a:rPr lang="nl-NL" sz="4000" b="1">
                <a:latin typeface="Times New Roman" pitchFamily="18" charset="0"/>
                <a:ea typeface="Cambria" panose="02040503050406030204" pitchFamily="18" charset="0"/>
                <a:cs typeface="Times New Roman" pitchFamily="18" charset="0"/>
              </a:rPr>
              <a:t>I. Hình thành kiến thức</a:t>
            </a:r>
          </a:p>
        </p:txBody>
      </p:sp>
      <p:sp>
        <p:nvSpPr>
          <p:cNvPr id="6" name="Rectangle 5"/>
          <p:cNvSpPr/>
          <p:nvPr/>
        </p:nvSpPr>
        <p:spPr>
          <a:xfrm>
            <a:off x="381000" y="2100542"/>
            <a:ext cx="4495800" cy="646331"/>
          </a:xfrm>
          <a:prstGeom prst="rect">
            <a:avLst/>
          </a:prstGeom>
        </p:spPr>
        <p:txBody>
          <a:bodyPr wrap="square">
            <a:spAutoFit/>
          </a:bodyPr>
          <a:lstStyle/>
          <a:p>
            <a:r>
              <a:rPr lang="nl-NL" sz="3600" b="1" kern="1200" dirty="0">
                <a:latin typeface="Times New Roman" pitchFamily="18" charset="0"/>
                <a:ea typeface="Cambria" panose="02040503050406030204" pitchFamily="18" charset="0"/>
                <a:cs typeface="Times New Roman" pitchFamily="18" charset="0"/>
              </a:rPr>
              <a:t>1. Phân tích ngữ liệu: </a:t>
            </a:r>
            <a:endParaRPr lang="en-US" sz="3600" dirty="0"/>
          </a:p>
        </p:txBody>
      </p:sp>
      <p:sp>
        <p:nvSpPr>
          <p:cNvPr id="7" name="Rectangle 6"/>
          <p:cNvSpPr/>
          <p:nvPr/>
        </p:nvSpPr>
        <p:spPr>
          <a:xfrm>
            <a:off x="381000" y="2746873"/>
            <a:ext cx="2084225" cy="584775"/>
          </a:xfrm>
          <a:prstGeom prst="rect">
            <a:avLst/>
          </a:prstGeom>
        </p:spPr>
        <p:txBody>
          <a:bodyPr wrap="none">
            <a:spAutoFit/>
          </a:bodyPr>
          <a:lstStyle/>
          <a:p>
            <a:r>
              <a:rPr lang="nl-NL" sz="3200" b="1">
                <a:latin typeface="Times New Roman" pitchFamily="18" charset="0"/>
                <a:cs typeface="Times New Roman" pitchFamily="18" charset="0"/>
              </a:rPr>
              <a:t>a. Ngữ liệu</a:t>
            </a:r>
            <a:endParaRPr lang="en-US" sz="3200">
              <a:latin typeface="Times New Roman" pitchFamily="18" charset="0"/>
              <a:cs typeface="Times New Roman" pitchFamily="18" charset="0"/>
            </a:endParaRPr>
          </a:p>
        </p:txBody>
      </p:sp>
      <p:sp>
        <p:nvSpPr>
          <p:cNvPr id="8" name="Rectangle 7"/>
          <p:cNvSpPr/>
          <p:nvPr/>
        </p:nvSpPr>
        <p:spPr>
          <a:xfrm>
            <a:off x="457200" y="3400223"/>
            <a:ext cx="2113079" cy="523220"/>
          </a:xfrm>
          <a:prstGeom prst="rect">
            <a:avLst/>
          </a:prstGeom>
        </p:spPr>
        <p:txBody>
          <a:bodyPr wrap="none">
            <a:spAutoFit/>
          </a:bodyPr>
          <a:lstStyle/>
          <a:p>
            <a:pPr lvl="0"/>
            <a:r>
              <a:rPr lang="nl-NL" sz="2800" b="1" dirty="0">
                <a:latin typeface="Times New Roman" pitchFamily="18" charset="0"/>
                <a:cs typeface="Times New Roman" pitchFamily="18" charset="0"/>
              </a:rPr>
              <a:t>- </a:t>
            </a:r>
            <a:r>
              <a:rPr lang="nl-NL" sz="2800" dirty="0">
                <a:latin typeface="Times New Roman" pitchFamily="18" charset="0"/>
                <a:cs typeface="Times New Roman" pitchFamily="18" charset="0"/>
              </a:rPr>
              <a:t>Ngữ liệu 1: </a:t>
            </a:r>
            <a:endParaRPr lang="en-US" sz="2800" dirty="0">
              <a:latin typeface="Times New Roman" pitchFamily="18" charset="0"/>
              <a:cs typeface="Times New Roman" pitchFamily="18" charset="0"/>
            </a:endParaRPr>
          </a:p>
        </p:txBody>
      </p:sp>
      <p:sp>
        <p:nvSpPr>
          <p:cNvPr id="9" name="Rectangle 8"/>
          <p:cNvSpPr/>
          <p:nvPr/>
        </p:nvSpPr>
        <p:spPr>
          <a:xfrm>
            <a:off x="381000" y="4038600"/>
            <a:ext cx="7683500" cy="523220"/>
          </a:xfrm>
          <a:prstGeom prst="rect">
            <a:avLst/>
          </a:prstGeom>
        </p:spPr>
        <p:txBody>
          <a:bodyPr wrap="square">
            <a:spAutoFit/>
          </a:bodyPr>
          <a:lstStyle/>
          <a:p>
            <a:pPr lvl="0"/>
            <a:r>
              <a:rPr lang="nl-NL" sz="2800">
                <a:latin typeface="Times New Roman" pitchFamily="18" charset="0"/>
                <a:cs typeface="Times New Roman" pitchFamily="18" charset="0"/>
              </a:rPr>
              <a:t>+ Trong ví dụ trên, việc lặp cụm từ: “</a:t>
            </a:r>
            <a:r>
              <a:rPr lang="nl-NL" sz="2800" i="1">
                <a:latin typeface="Times New Roman" pitchFamily="18" charset="0"/>
                <a:cs typeface="Times New Roman" pitchFamily="18" charset="0"/>
              </a:rPr>
              <a:t>Ta làm...”</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98829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3200" y="762000"/>
            <a:ext cx="6096000" cy="905056"/>
          </a:xfrm>
          <a:prstGeom prst="rect">
            <a:avLst/>
          </a:prstGeom>
          <a:solidFill>
            <a:srgbClr val="92D050"/>
          </a:solidFill>
        </p:spPr>
        <p:txBody>
          <a:bodyPr wrap="square">
            <a:spAutoFit/>
          </a:bodyPr>
          <a:lstStyle/>
          <a:p>
            <a:pPr lvl="0" algn="just">
              <a:lnSpc>
                <a:spcPct val="150000"/>
              </a:lnSpc>
            </a:pPr>
            <a:r>
              <a:rPr lang="nl-NL" sz="4000" b="1">
                <a:latin typeface="Times New Roman" pitchFamily="18" charset="0"/>
                <a:ea typeface="Cambria" panose="02040503050406030204" pitchFamily="18" charset="0"/>
                <a:cs typeface="Times New Roman" pitchFamily="18" charset="0"/>
              </a:rPr>
              <a:t>I. Hình thành kiến thức</a:t>
            </a:r>
          </a:p>
        </p:txBody>
      </p:sp>
      <p:sp>
        <p:nvSpPr>
          <p:cNvPr id="6" name="Rectangle 5"/>
          <p:cNvSpPr/>
          <p:nvPr/>
        </p:nvSpPr>
        <p:spPr>
          <a:xfrm>
            <a:off x="381000" y="2100542"/>
            <a:ext cx="4495800" cy="646331"/>
          </a:xfrm>
          <a:prstGeom prst="rect">
            <a:avLst/>
          </a:prstGeom>
        </p:spPr>
        <p:txBody>
          <a:bodyPr wrap="square">
            <a:spAutoFit/>
          </a:bodyPr>
          <a:lstStyle/>
          <a:p>
            <a:r>
              <a:rPr lang="nl-NL" sz="3600" b="1" kern="1200">
                <a:latin typeface="Times New Roman" pitchFamily="18" charset="0"/>
                <a:ea typeface="Cambria" panose="02040503050406030204" pitchFamily="18" charset="0"/>
                <a:cs typeface="Times New Roman" pitchFamily="18" charset="0"/>
              </a:rPr>
              <a:t>1. Phân tích ngữ liệu: </a:t>
            </a:r>
            <a:endParaRPr lang="en-US" sz="3600"/>
          </a:p>
        </p:txBody>
      </p:sp>
      <p:sp>
        <p:nvSpPr>
          <p:cNvPr id="7" name="Rectangle 6"/>
          <p:cNvSpPr/>
          <p:nvPr/>
        </p:nvSpPr>
        <p:spPr>
          <a:xfrm>
            <a:off x="381000" y="2746873"/>
            <a:ext cx="2084225" cy="584775"/>
          </a:xfrm>
          <a:prstGeom prst="rect">
            <a:avLst/>
          </a:prstGeom>
        </p:spPr>
        <p:txBody>
          <a:bodyPr wrap="none">
            <a:spAutoFit/>
          </a:bodyPr>
          <a:lstStyle/>
          <a:p>
            <a:r>
              <a:rPr lang="nl-NL" sz="3200" b="1">
                <a:latin typeface="Times New Roman" pitchFamily="18" charset="0"/>
                <a:cs typeface="Times New Roman" pitchFamily="18" charset="0"/>
              </a:rPr>
              <a:t>a. Ngữ liệu</a:t>
            </a:r>
            <a:endParaRPr lang="en-US" sz="3200">
              <a:latin typeface="Times New Roman" pitchFamily="18" charset="0"/>
              <a:cs typeface="Times New Roman" pitchFamily="18" charset="0"/>
            </a:endParaRPr>
          </a:p>
        </p:txBody>
      </p:sp>
      <p:sp>
        <p:nvSpPr>
          <p:cNvPr id="8" name="Rectangle 7"/>
          <p:cNvSpPr/>
          <p:nvPr/>
        </p:nvSpPr>
        <p:spPr>
          <a:xfrm>
            <a:off x="457200" y="3400223"/>
            <a:ext cx="2113079" cy="523220"/>
          </a:xfrm>
          <a:prstGeom prst="rect">
            <a:avLst/>
          </a:prstGeom>
        </p:spPr>
        <p:txBody>
          <a:bodyPr wrap="none">
            <a:spAutoFit/>
          </a:bodyPr>
          <a:lstStyle/>
          <a:p>
            <a:pPr lvl="0"/>
            <a:r>
              <a:rPr lang="nl-NL" sz="2800" b="1">
                <a:latin typeface="Times New Roman" pitchFamily="18" charset="0"/>
                <a:cs typeface="Times New Roman" pitchFamily="18" charset="0"/>
              </a:rPr>
              <a:t>- </a:t>
            </a:r>
            <a:r>
              <a:rPr lang="nl-NL" sz="2800">
                <a:latin typeface="Times New Roman" pitchFamily="18" charset="0"/>
                <a:cs typeface="Times New Roman" pitchFamily="18" charset="0"/>
              </a:rPr>
              <a:t>Ngữ liệu 1: </a:t>
            </a:r>
            <a:endParaRPr lang="en-US" sz="2800">
              <a:latin typeface="Times New Roman" pitchFamily="18" charset="0"/>
              <a:cs typeface="Times New Roman" pitchFamily="18" charset="0"/>
            </a:endParaRPr>
          </a:p>
        </p:txBody>
      </p:sp>
      <p:sp>
        <p:nvSpPr>
          <p:cNvPr id="9" name="Rectangle 8"/>
          <p:cNvSpPr/>
          <p:nvPr/>
        </p:nvSpPr>
        <p:spPr>
          <a:xfrm>
            <a:off x="457200" y="4038600"/>
            <a:ext cx="11201400" cy="1384995"/>
          </a:xfrm>
          <a:prstGeom prst="rect">
            <a:avLst/>
          </a:prstGeom>
        </p:spPr>
        <p:txBody>
          <a:bodyPr wrap="square">
            <a:spAutoFit/>
          </a:bodyPr>
          <a:lstStyle/>
          <a:p>
            <a:pPr algn="just"/>
            <a:r>
              <a:rPr lang="nl-NL" sz="2800" b="1" dirty="0">
                <a:latin typeface="Times New Roman" pitchFamily="18" charset="0"/>
                <a:cs typeface="Times New Roman" pitchFamily="18" charset="0"/>
              </a:rPr>
              <a:t>- </a:t>
            </a:r>
            <a:r>
              <a:rPr lang="nl-NL" sz="2800" dirty="0">
                <a:latin typeface="Times New Roman" pitchFamily="18" charset="0"/>
                <a:cs typeface="Times New Roman" pitchFamily="18" charset="0"/>
              </a:rPr>
              <a:t>Ngữ liệu 2: </a:t>
            </a:r>
            <a:r>
              <a:rPr lang="nl-NL" sz="2800" i="1" dirty="0">
                <a:latin typeface="Times New Roman" pitchFamily="18" charset="0"/>
                <a:cs typeface="Times New Roman" pitchFamily="18" charset="0"/>
              </a:rPr>
              <a:t>Nước Việt Nam là một. Dân tộc Việt Nam là một. </a:t>
            </a:r>
            <a:endParaRPr lang="en-US" sz="2800" dirty="0">
              <a:latin typeface="Times New Roman" pitchFamily="18" charset="0"/>
              <a:cs typeface="Times New Roman" pitchFamily="18" charset="0"/>
            </a:endParaRPr>
          </a:p>
          <a:p>
            <a:pPr algn="just"/>
            <a:r>
              <a:rPr lang="nl-NL" sz="2800" dirty="0">
                <a:latin typeface="Times New Roman" pitchFamily="18" charset="0"/>
                <a:cs typeface="Times New Roman" pitchFamily="18" charset="0"/>
              </a:rPr>
              <a:t>                                                                      (Hồ Chí Minh)</a:t>
            </a:r>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sp>
        <p:nvSpPr>
          <p:cNvPr id="10" name="Rectangle 9"/>
          <p:cNvSpPr/>
          <p:nvPr/>
        </p:nvSpPr>
        <p:spPr>
          <a:xfrm>
            <a:off x="457200" y="5069236"/>
            <a:ext cx="11049000" cy="954107"/>
          </a:xfrm>
          <a:prstGeom prst="rect">
            <a:avLst/>
          </a:prstGeom>
        </p:spPr>
        <p:txBody>
          <a:bodyPr wrap="square">
            <a:spAutoFit/>
          </a:bodyPr>
          <a:lstStyle/>
          <a:p>
            <a:pPr lvl="0" algn="just"/>
            <a:r>
              <a:rPr lang="nl-NL" sz="2800" dirty="0">
                <a:latin typeface="Times New Roman" pitchFamily="18" charset="0"/>
                <a:cs typeface="Times New Roman" pitchFamily="18" charset="0"/>
              </a:rPr>
              <a:t>Trong ví dụ trên, việc lặp lại cấu trúc câu  </a:t>
            </a:r>
            <a:r>
              <a:rPr lang="nl-NL" sz="2800" i="1" dirty="0">
                <a:latin typeface="Times New Roman" pitchFamily="18" charset="0"/>
                <a:cs typeface="Times New Roman" pitchFamily="18" charset="0"/>
              </a:rPr>
              <a:t>“...là một”</a:t>
            </a:r>
            <a:r>
              <a:rPr lang="nl-NL" sz="2800" dirty="0">
                <a:latin typeface="Times New Roman" pitchFamily="18" charset="0"/>
                <a:cs typeface="Times New Roman" pitchFamily="18" charset="0"/>
              </a:rPr>
              <a:t> khẳng định hùng hồn, đanh thép về sự đoàn kết, thống nhất, ý chí của nhân dân ta</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59959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3200" y="762000"/>
            <a:ext cx="6096000" cy="905056"/>
          </a:xfrm>
          <a:prstGeom prst="rect">
            <a:avLst/>
          </a:prstGeom>
          <a:solidFill>
            <a:srgbClr val="92D050"/>
          </a:solidFill>
        </p:spPr>
        <p:txBody>
          <a:bodyPr wrap="square">
            <a:spAutoFit/>
          </a:bodyPr>
          <a:lstStyle/>
          <a:p>
            <a:pPr lvl="0" algn="just">
              <a:lnSpc>
                <a:spcPct val="150000"/>
              </a:lnSpc>
            </a:pPr>
            <a:r>
              <a:rPr lang="nl-NL" sz="4000" b="1">
                <a:latin typeface="Times New Roman" pitchFamily="18" charset="0"/>
                <a:ea typeface="Cambria" panose="02040503050406030204" pitchFamily="18" charset="0"/>
                <a:cs typeface="Times New Roman" pitchFamily="18" charset="0"/>
              </a:rPr>
              <a:t>I. Hình thành kiến thức</a:t>
            </a:r>
          </a:p>
        </p:txBody>
      </p:sp>
      <p:sp>
        <p:nvSpPr>
          <p:cNvPr id="6" name="Rectangle 5"/>
          <p:cNvSpPr/>
          <p:nvPr/>
        </p:nvSpPr>
        <p:spPr>
          <a:xfrm>
            <a:off x="381000" y="2100542"/>
            <a:ext cx="4495800" cy="584775"/>
          </a:xfrm>
          <a:prstGeom prst="rect">
            <a:avLst/>
          </a:prstGeom>
        </p:spPr>
        <p:txBody>
          <a:bodyPr wrap="square">
            <a:spAutoFit/>
          </a:bodyPr>
          <a:lstStyle/>
          <a:p>
            <a:r>
              <a:rPr lang="nl-NL" sz="3200" b="1" kern="1200">
                <a:latin typeface="Times New Roman" pitchFamily="18" charset="0"/>
                <a:ea typeface="Cambria" panose="02040503050406030204" pitchFamily="18" charset="0"/>
                <a:cs typeface="Times New Roman" pitchFamily="18" charset="0"/>
              </a:rPr>
              <a:t>1. Phân tích ngữ liệu: </a:t>
            </a:r>
            <a:endParaRPr lang="en-US" sz="3200"/>
          </a:p>
        </p:txBody>
      </p:sp>
      <p:sp>
        <p:nvSpPr>
          <p:cNvPr id="7" name="Rectangle 6"/>
          <p:cNvSpPr/>
          <p:nvPr/>
        </p:nvSpPr>
        <p:spPr>
          <a:xfrm>
            <a:off x="381000" y="2746873"/>
            <a:ext cx="2084225" cy="584775"/>
          </a:xfrm>
          <a:prstGeom prst="rect">
            <a:avLst/>
          </a:prstGeom>
        </p:spPr>
        <p:txBody>
          <a:bodyPr wrap="none">
            <a:spAutoFit/>
          </a:bodyPr>
          <a:lstStyle/>
          <a:p>
            <a:r>
              <a:rPr lang="nl-NL" sz="3200" b="1" dirty="0">
                <a:latin typeface="Times New Roman" pitchFamily="18" charset="0"/>
                <a:cs typeface="Times New Roman" pitchFamily="18" charset="0"/>
              </a:rPr>
              <a:t>a. Ngữ liệu</a:t>
            </a:r>
            <a:endParaRPr lang="en-US" sz="3200" dirty="0">
              <a:latin typeface="Times New Roman" pitchFamily="18" charset="0"/>
              <a:cs typeface="Times New Roman" pitchFamily="18" charset="0"/>
            </a:endParaRPr>
          </a:p>
        </p:txBody>
      </p:sp>
      <p:sp>
        <p:nvSpPr>
          <p:cNvPr id="3" name="Rectangle 2"/>
          <p:cNvSpPr/>
          <p:nvPr/>
        </p:nvSpPr>
        <p:spPr>
          <a:xfrm>
            <a:off x="381000" y="3415605"/>
            <a:ext cx="11353800" cy="584775"/>
          </a:xfrm>
          <a:prstGeom prst="rect">
            <a:avLst/>
          </a:prstGeom>
        </p:spPr>
        <p:txBody>
          <a:bodyPr wrap="square">
            <a:spAutoFit/>
          </a:bodyPr>
          <a:lstStyle/>
          <a:p>
            <a:r>
              <a:rPr lang="nl-NL" sz="3200" b="1" dirty="0">
                <a:latin typeface="Times New Roman" pitchFamily="18" charset="0"/>
                <a:cs typeface="Times New Roman" pitchFamily="18" charset="0"/>
              </a:rPr>
              <a:t>b. Kết luận</a:t>
            </a:r>
            <a:r>
              <a:rPr lang="nl-NL"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Rectangle 7"/>
          <p:cNvSpPr/>
          <p:nvPr/>
        </p:nvSpPr>
        <p:spPr>
          <a:xfrm>
            <a:off x="381000" y="4038600"/>
            <a:ext cx="11506200" cy="2554545"/>
          </a:xfrm>
          <a:prstGeom prst="rect">
            <a:avLst/>
          </a:prstGeom>
        </p:spPr>
        <p:txBody>
          <a:bodyPr wrap="square">
            <a:spAutoFit/>
          </a:bodyPr>
          <a:lstStyle/>
          <a:p>
            <a:pPr lvl="0" algn="just"/>
            <a:r>
              <a:rPr lang="nl-NL" sz="2800" dirty="0">
                <a:latin typeface="Times New Roman" pitchFamily="18" charset="0"/>
                <a:cs typeface="Times New Roman" pitchFamily="18" charset="0"/>
              </a:rPr>
              <a:t>   </a:t>
            </a:r>
            <a:r>
              <a:rPr lang="nl-NL" sz="4000" dirty="0">
                <a:latin typeface="Times New Roman" pitchFamily="18" charset="0"/>
                <a:cs typeface="Times New Roman" pitchFamily="18" charset="0"/>
              </a:rPr>
              <a:t>Việc lặp lại cấu trúc của một cụm từ, một câu nhằm nhấn mạnh nội dung biểu đạt và tạo nhịp điệu, sự liên kết cho các câu văn, câu thơ là biện pháp </a:t>
            </a:r>
            <a:r>
              <a:rPr lang="nl-NL" sz="4000" b="1" dirty="0">
                <a:solidFill>
                  <a:srgbClr val="FF0000"/>
                </a:solidFill>
                <a:latin typeface="Times New Roman" pitchFamily="18" charset="0"/>
                <a:cs typeface="Times New Roman" pitchFamily="18" charset="0"/>
              </a:rPr>
              <a:t>lặp cấu trúc </a:t>
            </a:r>
            <a:r>
              <a:rPr lang="nl-NL" sz="4000" b="1" dirty="0">
                <a:solidFill>
                  <a:schemeClr val="tx1"/>
                </a:solidFill>
                <a:latin typeface="Times New Roman" pitchFamily="18" charset="0"/>
                <a:cs typeface="Times New Roman" pitchFamily="18" charset="0"/>
              </a:rPr>
              <a:t>(lặp cú pháp, điệp cú pháp)</a:t>
            </a:r>
            <a:endParaRPr lang="en-US" sz="4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841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4" name="Rectangle 3"/>
          <p:cNvSpPr/>
          <p:nvPr/>
        </p:nvSpPr>
        <p:spPr>
          <a:xfrm>
            <a:off x="533400" y="3090208"/>
            <a:ext cx="9907075" cy="1938992"/>
          </a:xfrm>
          <a:prstGeom prst="rect">
            <a:avLst/>
          </a:prstGeom>
        </p:spPr>
        <p:txBody>
          <a:bodyPr wrap="square">
            <a:spAutoFit/>
          </a:bodyPr>
          <a:lstStyle/>
          <a:p>
            <a:pPr lvl="0"/>
            <a:r>
              <a:rPr lang="nl-NL" sz="2400" b="1" dirty="0">
                <a:solidFill>
                  <a:schemeClr val="tx1"/>
                </a:solidFill>
                <a:latin typeface="Times New Roman" pitchFamily="18" charset="0"/>
                <a:ea typeface="Cambria" panose="02040503050406030204" pitchFamily="18" charset="0"/>
                <a:cs typeface="Times New Roman" pitchFamily="18" charset="0"/>
              </a:rPr>
              <a:t>    Ví dụ:</a:t>
            </a:r>
            <a:endParaRPr lang="en-US" sz="2400" b="1" dirty="0">
              <a:solidFill>
                <a:schemeClr val="tx1"/>
              </a:solidFill>
              <a:latin typeface="Times New Roman" pitchFamily="18" charset="0"/>
              <a:ea typeface="Cambria" panose="02040503050406030204" pitchFamily="18" charset="0"/>
              <a:cs typeface="Times New Roman" pitchFamily="18" charset="0"/>
            </a:endParaRPr>
          </a:p>
          <a:p>
            <a:pPr lvl="0" algn="just"/>
            <a:r>
              <a:rPr lang="nl-NL" sz="2400" i="1" dirty="0">
                <a:solidFill>
                  <a:srgbClr val="0070C0"/>
                </a:solidFill>
                <a:latin typeface="Times New Roman" pitchFamily="18" charset="0"/>
                <a:ea typeface="Cambria" panose="02040503050406030204" pitchFamily="18" charset="0"/>
                <a:cs typeface="Times New Roman" pitchFamily="18" charset="0"/>
              </a:rPr>
              <a:t>                   Chỉ cá liền với nước</a:t>
            </a:r>
            <a:endParaRPr lang="en-US" sz="2400" i="1" dirty="0">
              <a:solidFill>
                <a:srgbClr val="0070C0"/>
              </a:solidFill>
              <a:latin typeface="Times New Roman" pitchFamily="18" charset="0"/>
              <a:ea typeface="Cambria" panose="02040503050406030204" pitchFamily="18" charset="0"/>
              <a:cs typeface="Times New Roman" pitchFamily="18" charset="0"/>
            </a:endParaRPr>
          </a:p>
          <a:p>
            <a:pPr lvl="0" algn="just"/>
            <a:r>
              <a:rPr lang="nl-NL" sz="2400" i="1" dirty="0">
                <a:solidFill>
                  <a:srgbClr val="0070C0"/>
                </a:solidFill>
                <a:latin typeface="Times New Roman" pitchFamily="18" charset="0"/>
                <a:ea typeface="Cambria" panose="02040503050406030204" pitchFamily="18" charset="0"/>
                <a:cs typeface="Times New Roman" pitchFamily="18" charset="0"/>
              </a:rPr>
              <a:t>                   Chỉ lúa liền với ruộng</a:t>
            </a:r>
            <a:endParaRPr lang="en-US" sz="2400" i="1" dirty="0">
              <a:solidFill>
                <a:srgbClr val="0070C0"/>
              </a:solidFill>
              <a:latin typeface="Times New Roman" pitchFamily="18" charset="0"/>
              <a:ea typeface="Cambria" panose="02040503050406030204" pitchFamily="18" charset="0"/>
              <a:cs typeface="Times New Roman" pitchFamily="18" charset="0"/>
            </a:endParaRPr>
          </a:p>
          <a:p>
            <a:pPr lvl="0" algn="just"/>
            <a:r>
              <a:rPr lang="nl-NL" sz="2400" i="1" dirty="0">
                <a:solidFill>
                  <a:srgbClr val="0070C0"/>
                </a:solidFill>
                <a:latin typeface="Times New Roman" pitchFamily="18" charset="0"/>
                <a:ea typeface="Cambria" panose="02040503050406030204" pitchFamily="18" charset="0"/>
                <a:cs typeface="Times New Roman" pitchFamily="18" charset="0"/>
              </a:rPr>
              <a:t>                   Tiễn đưa em, thôi anh quay lại, em ơi!</a:t>
            </a:r>
            <a:endParaRPr lang="en-US" sz="2400" i="1" dirty="0">
              <a:solidFill>
                <a:srgbClr val="0070C0"/>
              </a:solidFill>
              <a:latin typeface="Times New Roman" pitchFamily="18" charset="0"/>
              <a:ea typeface="Cambria" panose="02040503050406030204" pitchFamily="18" charset="0"/>
              <a:cs typeface="Times New Roman" pitchFamily="18" charset="0"/>
            </a:endParaRPr>
          </a:p>
          <a:p>
            <a:pPr lvl="0" algn="just"/>
            <a:r>
              <a:rPr lang="nl-NL" sz="2400" dirty="0">
                <a:solidFill>
                  <a:srgbClr val="0070C0"/>
                </a:solidFill>
                <a:latin typeface="Times New Roman" pitchFamily="18" charset="0"/>
                <a:ea typeface="Cambria" panose="02040503050406030204" pitchFamily="18" charset="0"/>
                <a:cs typeface="Times New Roman" pitchFamily="18" charset="0"/>
              </a:rPr>
              <a:t>                                </a:t>
            </a:r>
            <a:r>
              <a:rPr lang="nl-NL" sz="2400" dirty="0">
                <a:solidFill>
                  <a:schemeClr val="tx1"/>
                </a:solidFill>
                <a:latin typeface="Times New Roman" pitchFamily="18" charset="0"/>
                <a:ea typeface="Cambria" panose="02040503050406030204" pitchFamily="18" charset="0"/>
                <a:cs typeface="Times New Roman" pitchFamily="18" charset="0"/>
              </a:rPr>
              <a:t>(</a:t>
            </a:r>
            <a:r>
              <a:rPr lang="nl-NL" sz="2400" i="1" dirty="0">
                <a:solidFill>
                  <a:schemeClr val="tx1"/>
                </a:solidFill>
                <a:latin typeface="Times New Roman" pitchFamily="18" charset="0"/>
                <a:ea typeface="Cambria" panose="02040503050406030204" pitchFamily="18" charset="0"/>
                <a:cs typeface="Times New Roman" pitchFamily="18" charset="0"/>
              </a:rPr>
              <a:t>Tiễn dặn người yêu</a:t>
            </a:r>
            <a:r>
              <a:rPr lang="nl-NL" sz="2400" dirty="0">
                <a:solidFill>
                  <a:schemeClr val="tx1"/>
                </a:solidFill>
                <a:latin typeface="Times New Roman" pitchFamily="18" charset="0"/>
                <a:ea typeface="Cambria" panose="02040503050406030204" pitchFamily="18" charset="0"/>
                <a:cs typeface="Times New Roman" pitchFamily="18" charset="0"/>
              </a:rPr>
              <a:t>)</a:t>
            </a:r>
            <a:endParaRPr lang="en-US" sz="2400" dirty="0">
              <a:solidFill>
                <a:schemeClr val="tx1"/>
              </a:solidFill>
              <a:latin typeface="Times New Roman" pitchFamily="18" charset="0"/>
              <a:ea typeface="Cambria" panose="02040503050406030204" pitchFamily="18" charset="0"/>
              <a:cs typeface="Times New Roman" pitchFamily="18" charset="0"/>
            </a:endParaRPr>
          </a:p>
        </p:txBody>
      </p:sp>
      <p:sp>
        <p:nvSpPr>
          <p:cNvPr id="5" name="Rectangle 4"/>
          <p:cNvSpPr/>
          <p:nvPr/>
        </p:nvSpPr>
        <p:spPr>
          <a:xfrm>
            <a:off x="533400" y="5505271"/>
            <a:ext cx="11163300" cy="1200329"/>
          </a:xfrm>
          <a:prstGeom prst="rect">
            <a:avLst/>
          </a:prstGeom>
        </p:spPr>
        <p:txBody>
          <a:bodyPr wrap="square">
            <a:spAutoFit/>
          </a:bodyPr>
          <a:lstStyle/>
          <a:p>
            <a:pPr algn="just"/>
            <a:r>
              <a:rPr lang="nl-NL" sz="2400" dirty="0">
                <a:latin typeface="Times New Roman" pitchFamily="18" charset="0"/>
                <a:cs typeface="Times New Roman" pitchFamily="18" charset="0"/>
              </a:rPr>
              <a:t>- Tác dụng: vừa nhấn mạnh sự gắn bó giữa những sự vật khó chia lìa nhau, vừa tạo sự liên kết giữa hai dòng thơ, đem lại ấn tượng về một không gian trải dài; tạo nhịp điệu, sự liên kết cho các câu thơ. </a:t>
            </a:r>
            <a:endParaRPr lang="en-US" sz="2400" dirty="0">
              <a:latin typeface="Times New Roman" pitchFamily="18" charset="0"/>
              <a:cs typeface="Times New Roman" pitchFamily="18" charset="0"/>
            </a:endParaRPr>
          </a:p>
        </p:txBody>
      </p:sp>
      <p:sp>
        <p:nvSpPr>
          <p:cNvPr id="2" name="Rectangle 1"/>
          <p:cNvSpPr/>
          <p:nvPr/>
        </p:nvSpPr>
        <p:spPr>
          <a:xfrm>
            <a:off x="533400" y="1981200"/>
            <a:ext cx="11163300" cy="1200329"/>
          </a:xfrm>
          <a:prstGeom prst="rect">
            <a:avLst/>
          </a:prstGeom>
        </p:spPr>
        <p:txBody>
          <a:bodyPr wrap="square">
            <a:spAutoFit/>
          </a:bodyPr>
          <a:lstStyle/>
          <a:p>
            <a:pPr algn="just"/>
            <a:r>
              <a:rPr lang="nl-NL" sz="2400" dirty="0">
                <a:latin typeface="Times New Roman" pitchFamily="18" charset="0"/>
                <a:cs typeface="Times New Roman" pitchFamily="18" charset="0"/>
              </a:rPr>
              <a:t>    Lặp cấu trúc (còn gọi: lặp cú pháp, điệp cú pháp) là biện pháp tu từ cú pháp, theo đó người viết (người nói) lặp lại cấu trúc của một cụm từ, một câu nhằm nhấn mạnh nội dung biểu đạt và tạo nhịp điệu, sự liên kết cho các câu văn, câu thơ. </a:t>
            </a:r>
            <a:endParaRPr lang="en-US" sz="2400" dirty="0">
              <a:latin typeface="Times New Roman" pitchFamily="18" charset="0"/>
              <a:cs typeface="Times New Roman" pitchFamily="18" charset="0"/>
            </a:endParaRPr>
          </a:p>
        </p:txBody>
      </p:sp>
      <p:sp>
        <p:nvSpPr>
          <p:cNvPr id="6" name="Rectangle 5"/>
          <p:cNvSpPr/>
          <p:nvPr/>
        </p:nvSpPr>
        <p:spPr>
          <a:xfrm>
            <a:off x="2743200" y="454997"/>
            <a:ext cx="6096000" cy="905056"/>
          </a:xfrm>
          <a:prstGeom prst="rect">
            <a:avLst/>
          </a:prstGeom>
          <a:solidFill>
            <a:srgbClr val="92D050"/>
          </a:solidFill>
        </p:spPr>
        <p:txBody>
          <a:bodyPr wrap="square">
            <a:spAutoFit/>
          </a:bodyPr>
          <a:lstStyle/>
          <a:p>
            <a:pPr lvl="0" algn="just">
              <a:lnSpc>
                <a:spcPct val="150000"/>
              </a:lnSpc>
            </a:pPr>
            <a:r>
              <a:rPr lang="nl-NL" sz="4000" b="1">
                <a:latin typeface="Times New Roman" pitchFamily="18" charset="0"/>
                <a:ea typeface="Cambria" panose="02040503050406030204" pitchFamily="18" charset="0"/>
                <a:cs typeface="Times New Roman" pitchFamily="18" charset="0"/>
              </a:rPr>
              <a:t>I. Hình thành kiến thức</a:t>
            </a:r>
          </a:p>
        </p:txBody>
      </p:sp>
      <p:sp>
        <p:nvSpPr>
          <p:cNvPr id="3" name="Rectangle 2"/>
          <p:cNvSpPr/>
          <p:nvPr/>
        </p:nvSpPr>
        <p:spPr>
          <a:xfrm>
            <a:off x="533400" y="1524000"/>
            <a:ext cx="7010400" cy="461665"/>
          </a:xfrm>
          <a:prstGeom prst="rect">
            <a:avLst/>
          </a:prstGeom>
        </p:spPr>
        <p:txBody>
          <a:bodyPr wrap="square">
            <a:spAutoFit/>
          </a:bodyPr>
          <a:lstStyle/>
          <a:p>
            <a:pPr lvl="0"/>
            <a:r>
              <a:rPr lang="nl-NL" sz="2400" b="1">
                <a:latin typeface="Times New Roman" pitchFamily="18" charset="0"/>
                <a:cs typeface="Times New Roman" pitchFamily="18" charset="0"/>
              </a:rPr>
              <a:t>2. Khái niệm: Biện pháp lặp cấu trúc</a:t>
            </a:r>
            <a:endParaRPr lang="en-US" sz="2400">
              <a:latin typeface="Times New Roman" pitchFamily="18" charset="0"/>
              <a:cs typeface="Times New Roman" pitchFamily="18" charset="0"/>
            </a:endParaRPr>
          </a:p>
        </p:txBody>
      </p:sp>
      <p:sp>
        <p:nvSpPr>
          <p:cNvPr id="7" name="Rectangle 6"/>
          <p:cNvSpPr/>
          <p:nvPr/>
        </p:nvSpPr>
        <p:spPr>
          <a:xfrm>
            <a:off x="533400" y="5100935"/>
            <a:ext cx="11049000" cy="461665"/>
          </a:xfrm>
          <a:prstGeom prst="rect">
            <a:avLst/>
          </a:prstGeom>
        </p:spPr>
        <p:txBody>
          <a:bodyPr wrap="square">
            <a:spAutoFit/>
          </a:bodyPr>
          <a:lstStyle/>
          <a:p>
            <a:pPr lvl="0"/>
            <a:r>
              <a:rPr lang="nl-NL" sz="2400">
                <a:latin typeface="Times New Roman" pitchFamily="18" charset="0"/>
                <a:ea typeface="Cambria" panose="02040503050406030204" pitchFamily="18" charset="0"/>
                <a:cs typeface="Times New Roman" pitchFamily="18" charset="0"/>
              </a:rPr>
              <a:t>- </a:t>
            </a:r>
            <a:r>
              <a:rPr lang="nl-NL" sz="2400">
                <a:latin typeface="Times New Roman" pitchFamily="18" charset="0"/>
                <a:cs typeface="Times New Roman" pitchFamily="18" charset="0"/>
              </a:rPr>
              <a:t>Trong ví dụ trên, việc lặp lại cấu trúc “Chỉ A liền với B” ở hai dòng thơ đầu</a:t>
            </a:r>
          </a:p>
        </p:txBody>
      </p:sp>
    </p:spTree>
    <p:extLst>
      <p:ext uri="{BB962C8B-B14F-4D97-AF65-F5344CB8AC3E}">
        <p14:creationId xmlns:p14="http://schemas.microsoft.com/office/powerpoint/2010/main" val="16643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8269" y="4040943"/>
            <a:ext cx="10363200" cy="1244973"/>
          </a:xfrm>
          <a:noFill/>
        </p:spPr>
        <p:txBody>
          <a:bodyPr/>
          <a:lstStyle/>
          <a:p>
            <a:pPr marL="0" lvl="0" indent="0" algn="just">
              <a:buClr>
                <a:srgbClr val="000000"/>
              </a:buClr>
              <a:buSzTx/>
              <a:buNone/>
            </a:pPr>
            <a:r>
              <a:rPr lang="en-US" sz="2800">
                <a:latin typeface="Times New Roman" pitchFamily="18" charset="0"/>
                <a:ea typeface="Cambria" panose="02040503050406030204" pitchFamily="18" charset="0"/>
                <a:cs typeface="Times New Roman" pitchFamily="18" charset="0"/>
                <a:sym typeface="Arial"/>
              </a:rPr>
              <a:t>    </a:t>
            </a:r>
            <a:r>
              <a:rPr lang="vi-VN" sz="2800">
                <a:latin typeface="Times New Roman" pitchFamily="18" charset="0"/>
                <a:ea typeface="Cambria" panose="02040503050406030204" pitchFamily="18" charset="0"/>
                <a:cs typeface="Times New Roman" pitchFamily="18" charset="0"/>
                <a:sym typeface="Arial"/>
              </a:rPr>
              <a:t>Lặp cấu trúc thường được dùng nhiều trong phong cách ngôn ngữ chính luận và phong cách ngôn ngữ văn chương.</a:t>
            </a:r>
            <a:endParaRPr lang="en-US" sz="2800">
              <a:latin typeface="Times New Roman" pitchFamily="18" charset="0"/>
              <a:ea typeface="Cambria" panose="02040503050406030204" pitchFamily="18" charset="0"/>
              <a:cs typeface="Times New Roman" pitchFamily="18" charset="0"/>
              <a:sym typeface="Arial"/>
            </a:endParaRPr>
          </a:p>
        </p:txBody>
      </p:sp>
      <p:sp>
        <p:nvSpPr>
          <p:cNvPr id="3" name="Rectangle 2"/>
          <p:cNvSpPr/>
          <p:nvPr/>
        </p:nvSpPr>
        <p:spPr>
          <a:xfrm>
            <a:off x="2743200" y="685800"/>
            <a:ext cx="6096000" cy="905056"/>
          </a:xfrm>
          <a:prstGeom prst="rect">
            <a:avLst/>
          </a:prstGeom>
          <a:solidFill>
            <a:srgbClr val="92D050"/>
          </a:solidFill>
        </p:spPr>
        <p:txBody>
          <a:bodyPr wrap="square">
            <a:spAutoFit/>
          </a:bodyPr>
          <a:lstStyle/>
          <a:p>
            <a:pPr lvl="0" algn="just">
              <a:lnSpc>
                <a:spcPct val="150000"/>
              </a:lnSpc>
            </a:pPr>
            <a:r>
              <a:rPr lang="nl-NL" sz="4000" b="1">
                <a:latin typeface="Times New Roman" pitchFamily="18" charset="0"/>
                <a:ea typeface="Cambria" panose="02040503050406030204" pitchFamily="18" charset="0"/>
                <a:cs typeface="Times New Roman" pitchFamily="18" charset="0"/>
              </a:rPr>
              <a:t>I. Hình thành kiến thức</a:t>
            </a:r>
          </a:p>
        </p:txBody>
      </p:sp>
      <p:sp>
        <p:nvSpPr>
          <p:cNvPr id="4" name="Rectangle 3"/>
          <p:cNvSpPr/>
          <p:nvPr/>
        </p:nvSpPr>
        <p:spPr>
          <a:xfrm>
            <a:off x="495300" y="2049167"/>
            <a:ext cx="4495800" cy="523220"/>
          </a:xfrm>
          <a:prstGeom prst="rect">
            <a:avLst/>
          </a:prstGeom>
        </p:spPr>
        <p:txBody>
          <a:bodyPr wrap="square">
            <a:spAutoFit/>
          </a:bodyPr>
          <a:lstStyle/>
          <a:p>
            <a:r>
              <a:rPr lang="nl-NL" sz="2800" b="1" kern="1200">
                <a:latin typeface="Times New Roman" pitchFamily="18" charset="0"/>
                <a:ea typeface="Cambria" panose="02040503050406030204" pitchFamily="18" charset="0"/>
                <a:cs typeface="Times New Roman" pitchFamily="18" charset="0"/>
              </a:rPr>
              <a:t>1. Phân tích ngữ liệu: </a:t>
            </a:r>
            <a:endParaRPr lang="en-US" sz="2800"/>
          </a:p>
        </p:txBody>
      </p:sp>
      <p:sp>
        <p:nvSpPr>
          <p:cNvPr id="5" name="Rectangle 4"/>
          <p:cNvSpPr/>
          <p:nvPr/>
        </p:nvSpPr>
        <p:spPr>
          <a:xfrm>
            <a:off x="471716" y="2743200"/>
            <a:ext cx="5852884" cy="523220"/>
          </a:xfrm>
          <a:prstGeom prst="rect">
            <a:avLst/>
          </a:prstGeom>
        </p:spPr>
        <p:txBody>
          <a:bodyPr wrap="none">
            <a:spAutoFit/>
          </a:bodyPr>
          <a:lstStyle/>
          <a:p>
            <a:r>
              <a:rPr lang="nl-NL" sz="2800" b="1">
                <a:latin typeface="Times New Roman" pitchFamily="18" charset="0"/>
                <a:cs typeface="Times New Roman" pitchFamily="18" charset="0"/>
              </a:rPr>
              <a:t>2. Khái niệm: Biện pháp lặp cấu trúc</a:t>
            </a:r>
            <a:endParaRPr lang="en-US" sz="2800">
              <a:latin typeface="Times New Roman" pitchFamily="18" charset="0"/>
              <a:cs typeface="Times New Roman" pitchFamily="18" charset="0"/>
            </a:endParaRPr>
          </a:p>
        </p:txBody>
      </p:sp>
      <p:sp>
        <p:nvSpPr>
          <p:cNvPr id="6" name="Rectangle 5"/>
          <p:cNvSpPr/>
          <p:nvPr/>
        </p:nvSpPr>
        <p:spPr>
          <a:xfrm>
            <a:off x="471716" y="3306761"/>
            <a:ext cx="1662635" cy="738664"/>
          </a:xfrm>
          <a:prstGeom prst="rect">
            <a:avLst/>
          </a:prstGeom>
        </p:spPr>
        <p:txBody>
          <a:bodyPr wrap="none">
            <a:spAutoFit/>
          </a:bodyPr>
          <a:lstStyle/>
          <a:p>
            <a:pPr lvl="0" algn="just">
              <a:lnSpc>
                <a:spcPct val="150000"/>
              </a:lnSpc>
            </a:pPr>
            <a:r>
              <a:rPr lang="nl-NL" sz="2800" b="1" kern="1200">
                <a:solidFill>
                  <a:prstClr val="black"/>
                </a:solidFill>
                <a:latin typeface="Times New Roman" pitchFamily="18" charset="0"/>
                <a:ea typeface="Cambria" panose="02040503050406030204" pitchFamily="18" charset="0"/>
                <a:cs typeface="Times New Roman" pitchFamily="18" charset="0"/>
              </a:rPr>
              <a:t>3. Chú ý</a:t>
            </a:r>
            <a:r>
              <a:rPr lang="nl-NL" sz="2800" kern="1200">
                <a:solidFill>
                  <a:prstClr val="black"/>
                </a:solidFill>
                <a:latin typeface="Times New Roman" pitchFamily="18" charset="0"/>
                <a:ea typeface="Cambria" panose="02040503050406030204" pitchFamily="18" charset="0"/>
                <a:cs typeface="Times New Roman" pitchFamily="18" charset="0"/>
              </a:rPr>
              <a:t>: </a:t>
            </a:r>
          </a:p>
        </p:txBody>
      </p:sp>
    </p:spTree>
    <p:extLst>
      <p:ext uri="{BB962C8B-B14F-4D97-AF65-F5344CB8AC3E}">
        <p14:creationId xmlns:p14="http://schemas.microsoft.com/office/powerpoint/2010/main" val="348246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40" y="17466"/>
            <a:ext cx="1230214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15717" y="3048000"/>
            <a:ext cx="8686799" cy="12003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1033229">
              <a:buClrTx/>
              <a:buFontTx/>
              <a:buNone/>
              <a:defRPr/>
            </a:pPr>
            <a:r>
              <a:rPr lang="en-US" sz="7200" b="1" kern="1200" cap="all" dirty="0">
                <a:ln w="9000" cmpd="sng">
                  <a:solidFill>
                    <a:srgbClr val="FFC000">
                      <a:shade val="50000"/>
                      <a:satMod val="120000"/>
                    </a:srgbClr>
                  </a:solidFill>
                  <a:prstDash val="solid"/>
                </a:ln>
                <a:solidFill>
                  <a:srgbClr val="FFFF00"/>
                </a:solidFill>
                <a:effectLst>
                  <a:reflection blurRad="12700" stA="28000" endPos="45000" dist="1000" dir="5400000" sy="-100000" algn="bl" rotWithShape="0"/>
                </a:effectLst>
                <a:latin typeface="Times New Roman" panose="02020603050405020304" pitchFamily="18" charset="0"/>
                <a:ea typeface="+mn-ea"/>
                <a:cs typeface="Times New Roman" panose="02020603050405020304" pitchFamily="18" charset="0"/>
              </a:rPr>
              <a:t>THỰC HÀNH</a:t>
            </a:r>
          </a:p>
        </p:txBody>
      </p:sp>
      <p:pic>
        <p:nvPicPr>
          <p:cNvPr id="9220" name="Audio 1">
            <a:hlinkClick r:id="" action="ppaction://media"/>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599" y="6081716"/>
            <a:ext cx="60976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37">
            <a:extLst>
              <a:ext uri="{FF2B5EF4-FFF2-40B4-BE49-F238E27FC236}">
                <a16:creationId xmlns:a16="http://schemas.microsoft.com/office/drawing/2014/main" id="{BF55B269-A1BC-4ECA-B870-0198CB833F9A}"/>
              </a:ext>
            </a:extLst>
          </p:cNvPr>
          <p:cNvGrpSpPr/>
          <p:nvPr/>
        </p:nvGrpSpPr>
        <p:grpSpPr>
          <a:xfrm>
            <a:off x="6858000" y="1030350"/>
            <a:ext cx="1402227" cy="1396788"/>
            <a:chOff x="3015155" y="1647199"/>
            <a:chExt cx="1402227" cy="1396788"/>
          </a:xfrm>
        </p:grpSpPr>
        <p:pic>
          <p:nvPicPr>
            <p:cNvPr id="7" name="图片 38">
              <a:extLst>
                <a:ext uri="{FF2B5EF4-FFF2-40B4-BE49-F238E27FC236}">
                  <a16:creationId xmlns:a16="http://schemas.microsoft.com/office/drawing/2014/main" id="{CE256355-A658-4D9B-9468-D6C203EF7359}"/>
                </a:ext>
              </a:extLst>
            </p:cNvPr>
            <p:cNvPicPr>
              <a:picLocks noChangeAspect="1"/>
            </p:cNvPicPr>
            <p:nvPr/>
          </p:nvPicPr>
          <p:blipFill>
            <a:blip r:embed="rId5" cstate="screen">
              <a:duotone>
                <a:prstClr val="black"/>
                <a:srgbClr val="D9C3A5">
                  <a:tint val="50000"/>
                  <a:satMod val="180000"/>
                </a:srgbClr>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rot="2700000">
              <a:off x="3017875" y="1644479"/>
              <a:ext cx="1396788" cy="1402227"/>
            </a:xfrm>
            <a:prstGeom prst="rect">
              <a:avLst/>
            </a:prstGeom>
          </p:spPr>
        </p:pic>
        <p:sp>
          <p:nvSpPr>
            <p:cNvPr id="8" name="矩形 39">
              <a:extLst>
                <a:ext uri="{FF2B5EF4-FFF2-40B4-BE49-F238E27FC236}">
                  <a16:creationId xmlns:a16="http://schemas.microsoft.com/office/drawing/2014/main" id="{EDB0B2E0-3B54-4487-90A7-4AF40F8FF618}"/>
                </a:ext>
              </a:extLst>
            </p:cNvPr>
            <p:cNvSpPr/>
            <p:nvPr/>
          </p:nvSpPr>
          <p:spPr>
            <a:xfrm>
              <a:off x="3295325" y="1791594"/>
              <a:ext cx="841897" cy="1107996"/>
            </a:xfrm>
            <a:prstGeom prst="rect">
              <a:avLst/>
            </a:prstGeom>
          </p:spPr>
          <p:txBody>
            <a:bodyPr wrap="none">
              <a:spAutoFit/>
            </a:bodyPr>
            <a:lstStyle/>
            <a:p>
              <a:pPr algn="ctr">
                <a:buClrTx/>
                <a:buFontTx/>
                <a:buNone/>
                <a:defRPr/>
              </a:pPr>
              <a:r>
                <a:rPr lang="en-US" altLang="zh-CN" sz="6600" b="1" dirty="0">
                  <a:solidFill>
                    <a:srgbClr val="FFFF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II</a:t>
              </a:r>
              <a:endParaRPr lang="en-GB" altLang="zh-CN" sz="6600" b="1" dirty="0">
                <a:solidFill>
                  <a:srgbClr val="FFFF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grpSp>
    </p:spTree>
    <p:extLst>
      <p:ext uri="{BB962C8B-B14F-4D97-AF65-F5344CB8AC3E}">
        <p14:creationId xmlns:p14="http://schemas.microsoft.com/office/powerpoint/2010/main" val="3398838799"/>
      </p:ext>
    </p:extLst>
  </p:cSld>
  <p:clrMapOvr>
    <a:masterClrMapping/>
  </p:clrMapOvr>
  <mc:AlternateContent xmlns:mc="http://schemas.openxmlformats.org/markup-compatibility/2006" xmlns:p14="http://schemas.microsoft.com/office/powerpoint/2010/main">
    <mc:Choice Requires="p14">
      <p:transition p14:dur="0" advTm="9808"/>
    </mc:Choice>
    <mc:Fallback xmlns="">
      <p:transition advTm="9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2" name="Rectangle 1"/>
          <p:cNvSpPr/>
          <p:nvPr/>
        </p:nvSpPr>
        <p:spPr>
          <a:xfrm>
            <a:off x="914400" y="2133600"/>
            <a:ext cx="10591800" cy="3675045"/>
          </a:xfrm>
          <a:prstGeom prst="rect">
            <a:avLst/>
          </a:prstGeom>
        </p:spPr>
        <p:txBody>
          <a:bodyPr wrap="square">
            <a:spAutoFit/>
          </a:bodyPr>
          <a:lstStyle/>
          <a:p>
            <a:pPr algn="just">
              <a:lnSpc>
                <a:spcPct val="150000"/>
              </a:lnSpc>
            </a:pPr>
            <a:r>
              <a:rPr lang="nl-NL" sz="4000" dirty="0">
                <a:latin typeface="Cambria" panose="02040503050406030204" pitchFamily="18" charset="0"/>
                <a:ea typeface="Cambria" panose="02040503050406030204" pitchFamily="18" charset="0"/>
              </a:rPr>
              <a:t>	</a:t>
            </a:r>
            <a:r>
              <a:rPr lang="nl-NL" sz="4000" b="1" dirty="0">
                <a:solidFill>
                  <a:srgbClr val="002060"/>
                </a:solidFill>
                <a:latin typeface="Times New Roman" pitchFamily="18" charset="0"/>
                <a:ea typeface="Cambria" panose="02040503050406030204" pitchFamily="18" charset="0"/>
                <a:cs typeface="Times New Roman" pitchFamily="18" charset="0"/>
              </a:rPr>
              <a:t>Biện pháp tu từ nào được sử dụng trong cả ba đoạn trích dưới đây (trích từ truyện thơ dân gian </a:t>
            </a:r>
            <a:r>
              <a:rPr lang="nl-NL" sz="4000" b="1" i="1" dirty="0">
                <a:solidFill>
                  <a:srgbClr val="002060"/>
                </a:solidFill>
                <a:latin typeface="Times New Roman" pitchFamily="18" charset="0"/>
                <a:ea typeface="Cambria" panose="02040503050406030204" pitchFamily="18" charset="0"/>
                <a:cs typeface="Times New Roman" pitchFamily="18" charset="0"/>
              </a:rPr>
              <a:t>Tiễn dặn người yêu</a:t>
            </a:r>
            <a:r>
              <a:rPr lang="nl-NL" sz="4000" b="1" dirty="0">
                <a:solidFill>
                  <a:srgbClr val="002060"/>
                </a:solidFill>
                <a:latin typeface="Times New Roman" pitchFamily="18" charset="0"/>
                <a:ea typeface="Cambria" panose="02040503050406030204" pitchFamily="18" charset="0"/>
                <a:cs typeface="Times New Roman" pitchFamily="18" charset="0"/>
              </a:rPr>
              <a:t>)? Phân tích tác dụng biểu đạt của biện pháp tu từ ấy.</a:t>
            </a:r>
            <a:endParaRPr lang="en-US" sz="4000" b="1" dirty="0">
              <a:solidFill>
                <a:srgbClr val="002060"/>
              </a:solidFill>
              <a:latin typeface="Times New Roman" pitchFamily="18" charset="0"/>
              <a:ea typeface="Cambria" panose="02040503050406030204" pitchFamily="18" charset="0"/>
              <a:cs typeface="Times New Roman" pitchFamily="18" charset="0"/>
            </a:endParaRPr>
          </a:p>
        </p:txBody>
      </p:sp>
      <p:sp>
        <p:nvSpPr>
          <p:cNvPr id="3" name="Rectangle 2"/>
          <p:cNvSpPr/>
          <p:nvPr/>
        </p:nvSpPr>
        <p:spPr>
          <a:xfrm>
            <a:off x="4831872" y="922985"/>
            <a:ext cx="2528256" cy="646331"/>
          </a:xfrm>
          <a:prstGeom prst="rect">
            <a:avLst/>
          </a:prstGeom>
          <a:solidFill>
            <a:schemeClr val="accent4">
              <a:lumMod val="40000"/>
              <a:lumOff val="60000"/>
            </a:schemeClr>
          </a:solidFill>
        </p:spPr>
        <p:txBody>
          <a:bodyPr wrap="none">
            <a:spAutoFit/>
          </a:bodyPr>
          <a:lstStyle/>
          <a:p>
            <a:pPr lvl="0" algn="just"/>
            <a:r>
              <a:rPr lang="nl-NL" sz="3600" b="1" dirty="0">
                <a:solidFill>
                  <a:srgbClr val="C00000"/>
                </a:solidFill>
                <a:latin typeface="Cambria" panose="02040503050406030204" pitchFamily="18" charset="0"/>
                <a:ea typeface="Cambria" panose="02040503050406030204" pitchFamily="18" charset="0"/>
              </a:rPr>
              <a:t>1. Bài tập 1</a:t>
            </a:r>
            <a:endParaRPr lang="en-US" sz="3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682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hung loai trai cay khong nen an truoc khi di ngu hinh a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16429"/>
            <a:ext cx="92202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33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grpSp>
        <p:nvGrpSpPr>
          <p:cNvPr id="5" name="Group 4"/>
          <p:cNvGrpSpPr/>
          <p:nvPr/>
        </p:nvGrpSpPr>
        <p:grpSpPr>
          <a:xfrm>
            <a:off x="1371600" y="632949"/>
            <a:ext cx="9906000" cy="2154155"/>
            <a:chOff x="1371600" y="632949"/>
            <a:chExt cx="9906000" cy="2154155"/>
          </a:xfrm>
        </p:grpSpPr>
        <p:sp>
          <p:nvSpPr>
            <p:cNvPr id="2" name="Rectangle 1"/>
            <p:cNvSpPr/>
            <p:nvPr/>
          </p:nvSpPr>
          <p:spPr>
            <a:xfrm>
              <a:off x="1447800" y="990598"/>
              <a:ext cx="9829800" cy="1438855"/>
            </a:xfrm>
            <a:prstGeom prst="rect">
              <a:avLst/>
            </a:prstGeom>
          </p:spPr>
          <p:txBody>
            <a:bodyPr wrap="square">
              <a:spAutoFit/>
            </a:bodyPr>
            <a:lstStyle/>
            <a:p>
              <a:pPr algn="just">
                <a:lnSpc>
                  <a:spcPts val="3500"/>
                </a:lnSpc>
              </a:pPr>
              <a:r>
                <a:rPr lang="nl-NL" sz="2400" b="1" dirty="0">
                  <a:solidFill>
                    <a:srgbClr val="C00000"/>
                  </a:solidFill>
                  <a:latin typeface="Cambria" panose="02040503050406030204" pitchFamily="18" charset="0"/>
                  <a:ea typeface="Cambria" panose="02040503050406030204" pitchFamily="18" charset="0"/>
                </a:rPr>
                <a:t>a.     </a:t>
              </a:r>
              <a:r>
                <a:rPr lang="nl-NL" sz="2400" i="1" dirty="0">
                  <a:solidFill>
                    <a:srgbClr val="C00000"/>
                  </a:solidFill>
                  <a:latin typeface="Times New Roman" pitchFamily="18" charset="0"/>
                  <a:ea typeface="Cambria" panose="02040503050406030204" pitchFamily="18" charset="0"/>
                  <a:cs typeface="Times New Roman" pitchFamily="18" charset="0"/>
                </a:rPr>
                <a:t>Anh yêu em, lẽ tiễn đưa em đến tận nhà chồng</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algn="just">
                <a:lnSpc>
                  <a:spcPts val="3500"/>
                </a:lnSpc>
              </a:pPr>
              <a:r>
                <a:rPr lang="nl-NL" sz="2400" i="1" dirty="0">
                  <a:solidFill>
                    <a:srgbClr val="C00000"/>
                  </a:solidFill>
                  <a:latin typeface="Times New Roman" pitchFamily="18" charset="0"/>
                  <a:ea typeface="Cambria" panose="02040503050406030204" pitchFamily="18" charset="0"/>
                  <a:cs typeface="Times New Roman" pitchFamily="18" charset="0"/>
                </a:rPr>
                <a:t>        Nhưng chim chích trên cao lượn vòng gọi anh quay lại, anh quay lại</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algn="just">
                <a:lnSpc>
                  <a:spcPts val="3500"/>
                </a:lnSpc>
              </a:pPr>
              <a:r>
                <a:rPr lang="nl-NL" sz="2400" i="1" dirty="0">
                  <a:solidFill>
                    <a:srgbClr val="C00000"/>
                  </a:solidFill>
                  <a:latin typeface="Times New Roman" pitchFamily="18" charset="0"/>
                  <a:ea typeface="Cambria" panose="02040503050406030204" pitchFamily="18" charset="0"/>
                  <a:cs typeface="Times New Roman" pitchFamily="18" charset="0"/>
                </a:rPr>
                <a:t>        Chim nhạn dưới thấp bay quanh như anh quay đi, anh quay đi</a:t>
              </a:r>
              <a:endParaRPr lang="en-US" sz="2400" i="1" dirty="0">
                <a:solidFill>
                  <a:srgbClr val="C00000"/>
                </a:solidFill>
                <a:latin typeface="Times New Roman" pitchFamily="18" charset="0"/>
                <a:ea typeface="Cambria" panose="02040503050406030204" pitchFamily="18" charset="0"/>
                <a:cs typeface="Times New Roman" pitchFamily="18" charset="0"/>
              </a:endParaRPr>
            </a:p>
          </p:txBody>
        </p:sp>
        <p:sp>
          <p:nvSpPr>
            <p:cNvPr id="3" name="Rectangle: Rounded Corners 21">
              <a:extLst>
                <a:ext uri="{FF2B5EF4-FFF2-40B4-BE49-F238E27FC236}">
                  <a16:creationId xmlns:a16="http://schemas.microsoft.com/office/drawing/2014/main" id="{AC6712C8-B37F-E8A1-BEFE-8D05D8E0E64F}"/>
                </a:ext>
              </a:extLst>
            </p:cNvPr>
            <p:cNvSpPr/>
            <p:nvPr/>
          </p:nvSpPr>
          <p:spPr>
            <a:xfrm>
              <a:off x="1371600" y="632949"/>
              <a:ext cx="9601200" cy="2154155"/>
            </a:xfrm>
            <a:custGeom>
              <a:avLst/>
              <a:gdLst>
                <a:gd name="connsiteX0" fmla="*/ 0 w 9601200"/>
                <a:gd name="connsiteY0" fmla="*/ 331934 h 2154155"/>
                <a:gd name="connsiteX1" fmla="*/ 331934 w 9601200"/>
                <a:gd name="connsiteY1" fmla="*/ 0 h 2154155"/>
                <a:gd name="connsiteX2" fmla="*/ 1017129 w 9601200"/>
                <a:gd name="connsiteY2" fmla="*/ 0 h 2154155"/>
                <a:gd name="connsiteX3" fmla="*/ 1791698 w 9601200"/>
                <a:gd name="connsiteY3" fmla="*/ 0 h 2154155"/>
                <a:gd name="connsiteX4" fmla="*/ 2476894 w 9601200"/>
                <a:gd name="connsiteY4" fmla="*/ 0 h 2154155"/>
                <a:gd name="connsiteX5" fmla="*/ 3162089 w 9601200"/>
                <a:gd name="connsiteY5" fmla="*/ 0 h 2154155"/>
                <a:gd name="connsiteX6" fmla="*/ 3847285 w 9601200"/>
                <a:gd name="connsiteY6" fmla="*/ 0 h 2154155"/>
                <a:gd name="connsiteX7" fmla="*/ 4443107 w 9601200"/>
                <a:gd name="connsiteY7" fmla="*/ 0 h 2154155"/>
                <a:gd name="connsiteX8" fmla="*/ 5128302 w 9601200"/>
                <a:gd name="connsiteY8" fmla="*/ 0 h 2154155"/>
                <a:gd name="connsiteX9" fmla="*/ 5634751 w 9601200"/>
                <a:gd name="connsiteY9" fmla="*/ 0 h 2154155"/>
                <a:gd name="connsiteX10" fmla="*/ 6141200 w 9601200"/>
                <a:gd name="connsiteY10" fmla="*/ 0 h 2154155"/>
                <a:gd name="connsiteX11" fmla="*/ 6647649 w 9601200"/>
                <a:gd name="connsiteY11" fmla="*/ 0 h 2154155"/>
                <a:gd name="connsiteX12" fmla="*/ 7422217 w 9601200"/>
                <a:gd name="connsiteY12" fmla="*/ 0 h 2154155"/>
                <a:gd name="connsiteX13" fmla="*/ 8018040 w 9601200"/>
                <a:gd name="connsiteY13" fmla="*/ 0 h 2154155"/>
                <a:gd name="connsiteX14" fmla="*/ 8345742 w 9601200"/>
                <a:gd name="connsiteY14" fmla="*/ 0 h 2154155"/>
                <a:gd name="connsiteX15" fmla="*/ 8673444 w 9601200"/>
                <a:gd name="connsiteY15" fmla="*/ 0 h 2154155"/>
                <a:gd name="connsiteX16" fmla="*/ 9269266 w 9601200"/>
                <a:gd name="connsiteY16" fmla="*/ 0 h 2154155"/>
                <a:gd name="connsiteX17" fmla="*/ 9601200 w 9601200"/>
                <a:gd name="connsiteY17" fmla="*/ 331934 h 2154155"/>
                <a:gd name="connsiteX18" fmla="*/ 9601200 w 9601200"/>
                <a:gd name="connsiteY18" fmla="*/ 783988 h 2154155"/>
                <a:gd name="connsiteX19" fmla="*/ 9601200 w 9601200"/>
                <a:gd name="connsiteY19" fmla="*/ 1250944 h 2154155"/>
                <a:gd name="connsiteX20" fmla="*/ 9601200 w 9601200"/>
                <a:gd name="connsiteY20" fmla="*/ 1822221 h 2154155"/>
                <a:gd name="connsiteX21" fmla="*/ 9269266 w 9601200"/>
                <a:gd name="connsiteY21" fmla="*/ 2154155 h 2154155"/>
                <a:gd name="connsiteX22" fmla="*/ 8762817 w 9601200"/>
                <a:gd name="connsiteY22" fmla="*/ 2154155 h 2154155"/>
                <a:gd name="connsiteX23" fmla="*/ 8256368 w 9601200"/>
                <a:gd name="connsiteY23" fmla="*/ 2154155 h 2154155"/>
                <a:gd name="connsiteX24" fmla="*/ 7481800 w 9601200"/>
                <a:gd name="connsiteY24" fmla="*/ 2154155 h 2154155"/>
                <a:gd name="connsiteX25" fmla="*/ 6796604 w 9601200"/>
                <a:gd name="connsiteY25" fmla="*/ 2154155 h 2154155"/>
                <a:gd name="connsiteX26" fmla="*/ 6200782 w 9601200"/>
                <a:gd name="connsiteY26" fmla="*/ 2154155 h 2154155"/>
                <a:gd name="connsiteX27" fmla="*/ 5783707 w 9601200"/>
                <a:gd name="connsiteY27" fmla="*/ 2154155 h 2154155"/>
                <a:gd name="connsiteX28" fmla="*/ 5187884 w 9601200"/>
                <a:gd name="connsiteY28" fmla="*/ 2154155 h 2154155"/>
                <a:gd name="connsiteX29" fmla="*/ 4860182 w 9601200"/>
                <a:gd name="connsiteY29" fmla="*/ 2154155 h 2154155"/>
                <a:gd name="connsiteX30" fmla="*/ 4353733 w 9601200"/>
                <a:gd name="connsiteY30" fmla="*/ 2154155 h 2154155"/>
                <a:gd name="connsiteX31" fmla="*/ 3936658 w 9601200"/>
                <a:gd name="connsiteY31" fmla="*/ 2154155 h 2154155"/>
                <a:gd name="connsiteX32" fmla="*/ 3430209 w 9601200"/>
                <a:gd name="connsiteY32" fmla="*/ 2154155 h 2154155"/>
                <a:gd name="connsiteX33" fmla="*/ 2923760 w 9601200"/>
                <a:gd name="connsiteY33" fmla="*/ 2154155 h 2154155"/>
                <a:gd name="connsiteX34" fmla="*/ 2149192 w 9601200"/>
                <a:gd name="connsiteY34" fmla="*/ 2154155 h 2154155"/>
                <a:gd name="connsiteX35" fmla="*/ 1821489 w 9601200"/>
                <a:gd name="connsiteY35" fmla="*/ 2154155 h 2154155"/>
                <a:gd name="connsiteX36" fmla="*/ 1404414 w 9601200"/>
                <a:gd name="connsiteY36" fmla="*/ 2154155 h 2154155"/>
                <a:gd name="connsiteX37" fmla="*/ 331934 w 9601200"/>
                <a:gd name="connsiteY37" fmla="*/ 2154155 h 2154155"/>
                <a:gd name="connsiteX38" fmla="*/ 0 w 9601200"/>
                <a:gd name="connsiteY38" fmla="*/ 1822221 h 2154155"/>
                <a:gd name="connsiteX39" fmla="*/ 0 w 9601200"/>
                <a:gd name="connsiteY39" fmla="*/ 1355264 h 2154155"/>
                <a:gd name="connsiteX40" fmla="*/ 0 w 9601200"/>
                <a:gd name="connsiteY40" fmla="*/ 873405 h 2154155"/>
                <a:gd name="connsiteX41" fmla="*/ 0 w 9601200"/>
                <a:gd name="connsiteY41" fmla="*/ 331934 h 215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01200" h="2154155" extrusionOk="0">
                  <a:moveTo>
                    <a:pt x="0" y="331934"/>
                  </a:moveTo>
                  <a:cubicBezTo>
                    <a:pt x="24559" y="130415"/>
                    <a:pt x="157757" y="16597"/>
                    <a:pt x="331934" y="0"/>
                  </a:cubicBezTo>
                  <a:cubicBezTo>
                    <a:pt x="574930" y="-30448"/>
                    <a:pt x="800916" y="40182"/>
                    <a:pt x="1017129" y="0"/>
                  </a:cubicBezTo>
                  <a:cubicBezTo>
                    <a:pt x="1233343" y="-40182"/>
                    <a:pt x="1506433" y="81517"/>
                    <a:pt x="1791698" y="0"/>
                  </a:cubicBezTo>
                  <a:cubicBezTo>
                    <a:pt x="2076963" y="-81517"/>
                    <a:pt x="2266272" y="28567"/>
                    <a:pt x="2476894" y="0"/>
                  </a:cubicBezTo>
                  <a:cubicBezTo>
                    <a:pt x="2687516" y="-28567"/>
                    <a:pt x="2840341" y="15859"/>
                    <a:pt x="3162089" y="0"/>
                  </a:cubicBezTo>
                  <a:cubicBezTo>
                    <a:pt x="3483838" y="-15859"/>
                    <a:pt x="3674604" y="57291"/>
                    <a:pt x="3847285" y="0"/>
                  </a:cubicBezTo>
                  <a:cubicBezTo>
                    <a:pt x="4019966" y="-57291"/>
                    <a:pt x="4320347" y="13688"/>
                    <a:pt x="4443107" y="0"/>
                  </a:cubicBezTo>
                  <a:cubicBezTo>
                    <a:pt x="4565867" y="-13688"/>
                    <a:pt x="4907296" y="7311"/>
                    <a:pt x="5128302" y="0"/>
                  </a:cubicBezTo>
                  <a:cubicBezTo>
                    <a:pt x="5349309" y="-7311"/>
                    <a:pt x="5456074" y="25910"/>
                    <a:pt x="5634751" y="0"/>
                  </a:cubicBezTo>
                  <a:cubicBezTo>
                    <a:pt x="5813428" y="-25910"/>
                    <a:pt x="5970209" y="41681"/>
                    <a:pt x="6141200" y="0"/>
                  </a:cubicBezTo>
                  <a:cubicBezTo>
                    <a:pt x="6312191" y="-41681"/>
                    <a:pt x="6515727" y="13989"/>
                    <a:pt x="6647649" y="0"/>
                  </a:cubicBezTo>
                  <a:cubicBezTo>
                    <a:pt x="6779571" y="-13989"/>
                    <a:pt x="7071136" y="34119"/>
                    <a:pt x="7422217" y="0"/>
                  </a:cubicBezTo>
                  <a:cubicBezTo>
                    <a:pt x="7773298" y="-34119"/>
                    <a:pt x="7748199" y="21994"/>
                    <a:pt x="8018040" y="0"/>
                  </a:cubicBezTo>
                  <a:cubicBezTo>
                    <a:pt x="8287881" y="-21994"/>
                    <a:pt x="8202244" y="17824"/>
                    <a:pt x="8345742" y="0"/>
                  </a:cubicBezTo>
                  <a:cubicBezTo>
                    <a:pt x="8489240" y="-17824"/>
                    <a:pt x="8522552" y="4071"/>
                    <a:pt x="8673444" y="0"/>
                  </a:cubicBezTo>
                  <a:cubicBezTo>
                    <a:pt x="8824336" y="-4071"/>
                    <a:pt x="9072631" y="27217"/>
                    <a:pt x="9269266" y="0"/>
                  </a:cubicBezTo>
                  <a:cubicBezTo>
                    <a:pt x="9462844" y="-19256"/>
                    <a:pt x="9613855" y="151121"/>
                    <a:pt x="9601200" y="331934"/>
                  </a:cubicBezTo>
                  <a:cubicBezTo>
                    <a:pt x="9642548" y="469349"/>
                    <a:pt x="9577257" y="589936"/>
                    <a:pt x="9601200" y="783988"/>
                  </a:cubicBezTo>
                  <a:cubicBezTo>
                    <a:pt x="9625143" y="978040"/>
                    <a:pt x="9571973" y="1019154"/>
                    <a:pt x="9601200" y="1250944"/>
                  </a:cubicBezTo>
                  <a:cubicBezTo>
                    <a:pt x="9630427" y="1482734"/>
                    <a:pt x="9563740" y="1620251"/>
                    <a:pt x="9601200" y="1822221"/>
                  </a:cubicBezTo>
                  <a:cubicBezTo>
                    <a:pt x="9633829" y="1989461"/>
                    <a:pt x="9460650" y="2116012"/>
                    <a:pt x="9269266" y="2154155"/>
                  </a:cubicBezTo>
                  <a:cubicBezTo>
                    <a:pt x="9098469" y="2185813"/>
                    <a:pt x="8897152" y="2100815"/>
                    <a:pt x="8762817" y="2154155"/>
                  </a:cubicBezTo>
                  <a:cubicBezTo>
                    <a:pt x="8628482" y="2207495"/>
                    <a:pt x="8468892" y="2116220"/>
                    <a:pt x="8256368" y="2154155"/>
                  </a:cubicBezTo>
                  <a:cubicBezTo>
                    <a:pt x="8043844" y="2192090"/>
                    <a:pt x="7721250" y="2064368"/>
                    <a:pt x="7481800" y="2154155"/>
                  </a:cubicBezTo>
                  <a:cubicBezTo>
                    <a:pt x="7242350" y="2243942"/>
                    <a:pt x="6938059" y="2089673"/>
                    <a:pt x="6796604" y="2154155"/>
                  </a:cubicBezTo>
                  <a:cubicBezTo>
                    <a:pt x="6655149" y="2218637"/>
                    <a:pt x="6461894" y="2121575"/>
                    <a:pt x="6200782" y="2154155"/>
                  </a:cubicBezTo>
                  <a:cubicBezTo>
                    <a:pt x="5939670" y="2186735"/>
                    <a:pt x="5970016" y="2118927"/>
                    <a:pt x="5783707" y="2154155"/>
                  </a:cubicBezTo>
                  <a:cubicBezTo>
                    <a:pt x="5597398" y="2189383"/>
                    <a:pt x="5468258" y="2101181"/>
                    <a:pt x="5187884" y="2154155"/>
                  </a:cubicBezTo>
                  <a:cubicBezTo>
                    <a:pt x="4907510" y="2207129"/>
                    <a:pt x="5000847" y="2131117"/>
                    <a:pt x="4860182" y="2154155"/>
                  </a:cubicBezTo>
                  <a:cubicBezTo>
                    <a:pt x="4719517" y="2177193"/>
                    <a:pt x="4456070" y="2096224"/>
                    <a:pt x="4353733" y="2154155"/>
                  </a:cubicBezTo>
                  <a:cubicBezTo>
                    <a:pt x="4251396" y="2212086"/>
                    <a:pt x="4112468" y="2141147"/>
                    <a:pt x="3936658" y="2154155"/>
                  </a:cubicBezTo>
                  <a:cubicBezTo>
                    <a:pt x="3760849" y="2167163"/>
                    <a:pt x="3598656" y="2123610"/>
                    <a:pt x="3430209" y="2154155"/>
                  </a:cubicBezTo>
                  <a:cubicBezTo>
                    <a:pt x="3261762" y="2184700"/>
                    <a:pt x="3057037" y="2095491"/>
                    <a:pt x="2923760" y="2154155"/>
                  </a:cubicBezTo>
                  <a:cubicBezTo>
                    <a:pt x="2790483" y="2212819"/>
                    <a:pt x="2462394" y="2086275"/>
                    <a:pt x="2149192" y="2154155"/>
                  </a:cubicBezTo>
                  <a:cubicBezTo>
                    <a:pt x="1835990" y="2222035"/>
                    <a:pt x="1952309" y="2123238"/>
                    <a:pt x="1821489" y="2154155"/>
                  </a:cubicBezTo>
                  <a:cubicBezTo>
                    <a:pt x="1690669" y="2185072"/>
                    <a:pt x="1559725" y="2125562"/>
                    <a:pt x="1404414" y="2154155"/>
                  </a:cubicBezTo>
                  <a:cubicBezTo>
                    <a:pt x="1249103" y="2182748"/>
                    <a:pt x="852133" y="2122405"/>
                    <a:pt x="331934" y="2154155"/>
                  </a:cubicBezTo>
                  <a:cubicBezTo>
                    <a:pt x="176999" y="2142828"/>
                    <a:pt x="-23866" y="2024694"/>
                    <a:pt x="0" y="1822221"/>
                  </a:cubicBezTo>
                  <a:cubicBezTo>
                    <a:pt x="-39360" y="1603349"/>
                    <a:pt x="32054" y="1476349"/>
                    <a:pt x="0" y="1355264"/>
                  </a:cubicBezTo>
                  <a:cubicBezTo>
                    <a:pt x="-32054" y="1234179"/>
                    <a:pt x="43838" y="998363"/>
                    <a:pt x="0" y="873405"/>
                  </a:cubicBezTo>
                  <a:cubicBezTo>
                    <a:pt x="-43838" y="748447"/>
                    <a:pt x="43595" y="598483"/>
                    <a:pt x="0" y="331934"/>
                  </a:cubicBezTo>
                  <a:close/>
                </a:path>
              </a:pathLst>
            </a:custGeom>
            <a:noFill/>
            <a:ln w="38100">
              <a:solidFill>
                <a:srgbClr val="FFC000"/>
              </a:solidFill>
              <a:extLst>
                <a:ext uri="{C807C97D-BFC1-408E-A445-0C87EB9F89A2}">
                  <ask:lineSketchStyleProps xmlns:ask="http://schemas.microsoft.com/office/drawing/2018/sketchyshapes" sd="1834034475">
                    <a:prstGeom prst="roundRect">
                      <a:avLst>
                        <a:gd name="adj" fmla="val 15409"/>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4" tIns="45695" rIns="91384" bIns="45695" rtlCol="0" anchor="ctr"/>
            <a:lstStyle/>
            <a:p>
              <a:pPr algn="ctr"/>
              <a:endParaRPr lang="en-US" sz="2500">
                <a:solidFill>
                  <a:srgbClr val="FFFFFF"/>
                </a:solidFill>
              </a:endParaRPr>
            </a:p>
          </p:txBody>
        </p:sp>
      </p:grpSp>
      <p:sp>
        <p:nvSpPr>
          <p:cNvPr id="4" name="Rectangle 3"/>
          <p:cNvSpPr/>
          <p:nvPr/>
        </p:nvSpPr>
        <p:spPr>
          <a:xfrm>
            <a:off x="1409700" y="3429000"/>
            <a:ext cx="9639300" cy="3246530"/>
          </a:xfrm>
          <a:prstGeom prst="rect">
            <a:avLst/>
          </a:prstGeom>
        </p:spPr>
        <p:txBody>
          <a:bodyPr wrap="square">
            <a:spAutoFit/>
          </a:bodyPr>
          <a:lstStyle/>
          <a:p>
            <a:pPr lvl="0" algn="just">
              <a:lnSpc>
                <a:spcPct val="150000"/>
              </a:lnSpc>
            </a:pPr>
            <a:r>
              <a:rPr lang="nl-NL" sz="2800" b="1" dirty="0">
                <a:solidFill>
                  <a:srgbClr val="002060"/>
                </a:solidFill>
                <a:latin typeface="Times New Roman" pitchFamily="18" charset="0"/>
                <a:ea typeface="Cambria" panose="02040503050406030204" pitchFamily="18" charset="0"/>
                <a:cs typeface="Times New Roman" pitchFamily="18" charset="0"/>
              </a:rPr>
              <a:t>- Điệp cấu trúc: </a:t>
            </a:r>
            <a:r>
              <a:rPr lang="nl-NL" sz="2800" i="1" dirty="0">
                <a:solidFill>
                  <a:srgbClr val="C00000"/>
                </a:solidFill>
                <a:latin typeface="Times New Roman" pitchFamily="18" charset="0"/>
                <a:ea typeface="Cambria" panose="02040503050406030204" pitchFamily="18" charset="0"/>
                <a:cs typeface="Times New Roman" pitchFamily="18" charset="0"/>
              </a:rPr>
              <a:t>"...anh quay lại", "...anh quay đi"</a:t>
            </a:r>
            <a:endParaRPr lang="vi-VN" sz="2800" b="1" dirty="0">
              <a:solidFill>
                <a:srgbClr val="002060"/>
              </a:solidFill>
              <a:latin typeface="Times New Roman" pitchFamily="18" charset="0"/>
              <a:ea typeface="Cambria" panose="02040503050406030204" pitchFamily="18" charset="0"/>
              <a:cs typeface="Times New Roman" pitchFamily="18" charset="0"/>
            </a:endParaRPr>
          </a:p>
          <a:p>
            <a:pPr marL="342900" lvl="0" indent="-342900" algn="just">
              <a:lnSpc>
                <a:spcPct val="150000"/>
              </a:lnSpc>
              <a:buFontTx/>
              <a:buChar char="-"/>
            </a:pPr>
            <a:r>
              <a:rPr lang="vi-VN" sz="2800" b="1" dirty="0">
                <a:solidFill>
                  <a:srgbClr val="002060"/>
                </a:solidFill>
                <a:latin typeface="Times New Roman" pitchFamily="18" charset="0"/>
                <a:ea typeface="Cambria" panose="02040503050406030204" pitchFamily="18" charset="0"/>
                <a:cs typeface="Times New Roman" pitchFamily="18" charset="0"/>
              </a:rPr>
              <a:t>Tác dụng: </a:t>
            </a:r>
          </a:p>
          <a:p>
            <a:pPr lvl="0" algn="just">
              <a:lnSpc>
                <a:spcPct val="150000"/>
              </a:lnSpc>
            </a:pPr>
            <a:r>
              <a:rPr lang="vi-VN" sz="2800" b="1" dirty="0">
                <a:solidFill>
                  <a:srgbClr val="002060"/>
                </a:solidFill>
                <a:latin typeface="Times New Roman" pitchFamily="18" charset="0"/>
                <a:ea typeface="Cambria" panose="02040503050406030204" pitchFamily="18" charset="0"/>
                <a:cs typeface="Times New Roman" pitchFamily="18" charset="0"/>
              </a:rPr>
              <a:t>+ Nhấn mạnh tâm trạng đau buồn, nuối tiếc của chàng trai khi nói lời tiễn đưa người yêu về nhà chồng; </a:t>
            </a:r>
          </a:p>
          <a:p>
            <a:pPr lvl="0" algn="just">
              <a:lnSpc>
                <a:spcPct val="150000"/>
              </a:lnSpc>
            </a:pPr>
            <a:r>
              <a:rPr lang="vi-VN" sz="2800" b="1" dirty="0">
                <a:solidFill>
                  <a:srgbClr val="002060"/>
                </a:solidFill>
                <a:latin typeface="Times New Roman" pitchFamily="18" charset="0"/>
                <a:ea typeface="Cambria" panose="02040503050406030204" pitchFamily="18" charset="0"/>
                <a:cs typeface="Times New Roman" pitchFamily="18" charset="0"/>
              </a:rPr>
              <a:t>+  Góp phần tạo nên nhịp thơ, sự liên kết cho các câu thơ.</a:t>
            </a:r>
          </a:p>
        </p:txBody>
      </p:sp>
    </p:spTree>
    <p:extLst>
      <p:ext uri="{BB962C8B-B14F-4D97-AF65-F5344CB8AC3E}">
        <p14:creationId xmlns:p14="http://schemas.microsoft.com/office/powerpoint/2010/main" val="231453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grpSp>
        <p:nvGrpSpPr>
          <p:cNvPr id="5" name="Group 4"/>
          <p:cNvGrpSpPr/>
          <p:nvPr/>
        </p:nvGrpSpPr>
        <p:grpSpPr>
          <a:xfrm>
            <a:off x="2667000" y="482607"/>
            <a:ext cx="6781800" cy="1879593"/>
            <a:chOff x="2667000" y="482607"/>
            <a:chExt cx="6781800" cy="1879593"/>
          </a:xfrm>
        </p:grpSpPr>
        <p:sp>
          <p:nvSpPr>
            <p:cNvPr id="2" name="Rectangle 1"/>
            <p:cNvSpPr/>
            <p:nvPr/>
          </p:nvSpPr>
          <p:spPr>
            <a:xfrm>
              <a:off x="2819400" y="482607"/>
              <a:ext cx="6477000" cy="1438855"/>
            </a:xfrm>
            <a:prstGeom prst="rect">
              <a:avLst/>
            </a:prstGeom>
          </p:spPr>
          <p:txBody>
            <a:bodyPr wrap="square">
              <a:spAutoFit/>
            </a:bodyPr>
            <a:lstStyle/>
            <a:p>
              <a:pPr algn="just">
                <a:lnSpc>
                  <a:spcPts val="3500"/>
                </a:lnSpc>
              </a:pPr>
              <a:r>
                <a:rPr lang="nl-NL" sz="2400" dirty="0">
                  <a:latin typeface="Cambria" panose="02040503050406030204" pitchFamily="18" charset="0"/>
                  <a:ea typeface="Cambria" panose="02040503050406030204" pitchFamily="18" charset="0"/>
                </a:rPr>
                <a:t>	</a:t>
              </a:r>
              <a:endParaRPr lang="en-US" sz="2400" i="1" dirty="0">
                <a:latin typeface="Times New Roman" pitchFamily="18" charset="0"/>
                <a:ea typeface="Cambria" panose="02040503050406030204" pitchFamily="18" charset="0"/>
                <a:cs typeface="Times New Roman" pitchFamily="18" charset="0"/>
              </a:endParaRPr>
            </a:p>
            <a:p>
              <a:pPr algn="just">
                <a:lnSpc>
                  <a:spcPts val="3500"/>
                </a:lnSpc>
              </a:pPr>
              <a:r>
                <a:rPr lang="nl-NL" sz="2400" b="1" dirty="0">
                  <a:solidFill>
                    <a:srgbClr val="C00000"/>
                  </a:solidFill>
                  <a:latin typeface="Times New Roman" pitchFamily="18" charset="0"/>
                  <a:ea typeface="Cambria" panose="02040503050406030204" pitchFamily="18" charset="0"/>
                  <a:cs typeface="Times New Roman" pitchFamily="18" charset="0"/>
                </a:rPr>
                <a:t>b.     </a:t>
              </a:r>
              <a:r>
                <a:rPr lang="nl-NL" sz="2400" i="1" dirty="0">
                  <a:solidFill>
                    <a:srgbClr val="C00000"/>
                  </a:solidFill>
                  <a:latin typeface="Times New Roman" pitchFamily="18" charset="0"/>
                  <a:ea typeface="Cambria" panose="02040503050406030204" pitchFamily="18" charset="0"/>
                  <a:cs typeface="Times New Roman" pitchFamily="18" charset="0"/>
                </a:rPr>
                <a:t>Đừng bỏ em trơ trọi giữa rừng</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algn="just">
                <a:lnSpc>
                  <a:spcPts val="3500"/>
                </a:lnSpc>
              </a:pPr>
              <a:r>
                <a:rPr lang="nl-NL" sz="2400" i="1" dirty="0">
                  <a:solidFill>
                    <a:srgbClr val="C00000"/>
                  </a:solidFill>
                  <a:latin typeface="Times New Roman" pitchFamily="18" charset="0"/>
                  <a:ea typeface="Cambria" panose="02040503050406030204" pitchFamily="18" charset="0"/>
                  <a:cs typeface="Times New Roman" pitchFamily="18" charset="0"/>
                </a:rPr>
                <a:t>         Đừng bỏ em giữa dòng sóng thác trào dâng!</a:t>
              </a:r>
              <a:endParaRPr lang="en-US" sz="2400" i="1" dirty="0">
                <a:solidFill>
                  <a:srgbClr val="C00000"/>
                </a:solidFill>
                <a:latin typeface="Times New Roman" pitchFamily="18" charset="0"/>
                <a:ea typeface="Cambria" panose="02040503050406030204" pitchFamily="18" charset="0"/>
                <a:cs typeface="Times New Roman" pitchFamily="18" charset="0"/>
              </a:endParaRPr>
            </a:p>
          </p:txBody>
        </p:sp>
        <p:sp>
          <p:nvSpPr>
            <p:cNvPr id="3" name="Rectangle: Rounded Corners 21">
              <a:extLst>
                <a:ext uri="{FF2B5EF4-FFF2-40B4-BE49-F238E27FC236}">
                  <a16:creationId xmlns:a16="http://schemas.microsoft.com/office/drawing/2014/main" id="{AC6712C8-B37F-E8A1-BEFE-8D05D8E0E64F}"/>
                </a:ext>
              </a:extLst>
            </p:cNvPr>
            <p:cNvSpPr/>
            <p:nvPr/>
          </p:nvSpPr>
          <p:spPr>
            <a:xfrm>
              <a:off x="2667000" y="482607"/>
              <a:ext cx="6781800" cy="1879593"/>
            </a:xfrm>
            <a:custGeom>
              <a:avLst/>
              <a:gdLst>
                <a:gd name="connsiteX0" fmla="*/ 0 w 6781800"/>
                <a:gd name="connsiteY0" fmla="*/ 289626 h 1879593"/>
                <a:gd name="connsiteX1" fmla="*/ 289626 w 6781800"/>
                <a:gd name="connsiteY1" fmla="*/ 0 h 1879593"/>
                <a:gd name="connsiteX2" fmla="*/ 915519 w 6781800"/>
                <a:gd name="connsiteY2" fmla="*/ 0 h 1879593"/>
                <a:gd name="connsiteX3" fmla="*/ 1603438 w 6781800"/>
                <a:gd name="connsiteY3" fmla="*/ 0 h 1879593"/>
                <a:gd name="connsiteX4" fmla="*/ 2229332 w 6781800"/>
                <a:gd name="connsiteY4" fmla="*/ 0 h 1879593"/>
                <a:gd name="connsiteX5" fmla="*/ 2855225 w 6781800"/>
                <a:gd name="connsiteY5" fmla="*/ 0 h 1879593"/>
                <a:gd name="connsiteX6" fmla="*/ 3481119 w 6781800"/>
                <a:gd name="connsiteY6" fmla="*/ 0 h 1879593"/>
                <a:gd name="connsiteX7" fmla="*/ 4044987 w 6781800"/>
                <a:gd name="connsiteY7" fmla="*/ 0 h 1879593"/>
                <a:gd name="connsiteX8" fmla="*/ 4670880 w 6781800"/>
                <a:gd name="connsiteY8" fmla="*/ 0 h 1879593"/>
                <a:gd name="connsiteX9" fmla="*/ 5172723 w 6781800"/>
                <a:gd name="connsiteY9" fmla="*/ 0 h 1879593"/>
                <a:gd name="connsiteX10" fmla="*/ 5674565 w 6781800"/>
                <a:gd name="connsiteY10" fmla="*/ 0 h 1879593"/>
                <a:gd name="connsiteX11" fmla="*/ 6492174 w 6781800"/>
                <a:gd name="connsiteY11" fmla="*/ 0 h 1879593"/>
                <a:gd name="connsiteX12" fmla="*/ 6781800 w 6781800"/>
                <a:gd name="connsiteY12" fmla="*/ 289626 h 1879593"/>
                <a:gd name="connsiteX13" fmla="*/ 6781800 w 6781800"/>
                <a:gd name="connsiteY13" fmla="*/ 710070 h 1879593"/>
                <a:gd name="connsiteX14" fmla="*/ 6781800 w 6781800"/>
                <a:gd name="connsiteY14" fmla="*/ 1104506 h 1879593"/>
                <a:gd name="connsiteX15" fmla="*/ 6781800 w 6781800"/>
                <a:gd name="connsiteY15" fmla="*/ 1589967 h 1879593"/>
                <a:gd name="connsiteX16" fmla="*/ 6492174 w 6781800"/>
                <a:gd name="connsiteY16" fmla="*/ 1879593 h 1879593"/>
                <a:gd name="connsiteX17" fmla="*/ 6114382 w 6781800"/>
                <a:gd name="connsiteY17" fmla="*/ 1879593 h 1879593"/>
                <a:gd name="connsiteX18" fmla="*/ 5674565 w 6781800"/>
                <a:gd name="connsiteY18" fmla="*/ 1879593 h 1879593"/>
                <a:gd name="connsiteX19" fmla="*/ 5110697 w 6781800"/>
                <a:gd name="connsiteY19" fmla="*/ 1879593 h 1879593"/>
                <a:gd name="connsiteX20" fmla="*/ 4670880 w 6781800"/>
                <a:gd name="connsiteY20" fmla="*/ 1879593 h 1879593"/>
                <a:gd name="connsiteX21" fmla="*/ 4231063 w 6781800"/>
                <a:gd name="connsiteY21" fmla="*/ 1879593 h 1879593"/>
                <a:gd name="connsiteX22" fmla="*/ 3605170 w 6781800"/>
                <a:gd name="connsiteY22" fmla="*/ 1879593 h 1879593"/>
                <a:gd name="connsiteX23" fmla="*/ 3103327 w 6781800"/>
                <a:gd name="connsiteY23" fmla="*/ 1879593 h 1879593"/>
                <a:gd name="connsiteX24" fmla="*/ 2415408 w 6781800"/>
                <a:gd name="connsiteY24" fmla="*/ 1879593 h 1879593"/>
                <a:gd name="connsiteX25" fmla="*/ 1789515 w 6781800"/>
                <a:gd name="connsiteY25" fmla="*/ 1879593 h 1879593"/>
                <a:gd name="connsiteX26" fmla="*/ 1225647 w 6781800"/>
                <a:gd name="connsiteY26" fmla="*/ 1879593 h 1879593"/>
                <a:gd name="connsiteX27" fmla="*/ 785830 w 6781800"/>
                <a:gd name="connsiteY27" fmla="*/ 1879593 h 1879593"/>
                <a:gd name="connsiteX28" fmla="*/ 289626 w 6781800"/>
                <a:gd name="connsiteY28" fmla="*/ 1879593 h 1879593"/>
                <a:gd name="connsiteX29" fmla="*/ 0 w 6781800"/>
                <a:gd name="connsiteY29" fmla="*/ 1589967 h 1879593"/>
                <a:gd name="connsiteX30" fmla="*/ 0 w 6781800"/>
                <a:gd name="connsiteY30" fmla="*/ 1195530 h 1879593"/>
                <a:gd name="connsiteX31" fmla="*/ 0 w 6781800"/>
                <a:gd name="connsiteY31" fmla="*/ 775087 h 1879593"/>
                <a:gd name="connsiteX32" fmla="*/ 0 w 6781800"/>
                <a:gd name="connsiteY32" fmla="*/ 289626 h 18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781800" h="1879593" extrusionOk="0">
                  <a:moveTo>
                    <a:pt x="0" y="289626"/>
                  </a:moveTo>
                  <a:cubicBezTo>
                    <a:pt x="20790" y="114266"/>
                    <a:pt x="143759" y="25568"/>
                    <a:pt x="289626" y="0"/>
                  </a:cubicBezTo>
                  <a:cubicBezTo>
                    <a:pt x="528191" y="-10008"/>
                    <a:pt x="613460" y="51938"/>
                    <a:pt x="915519" y="0"/>
                  </a:cubicBezTo>
                  <a:cubicBezTo>
                    <a:pt x="1217578" y="-51938"/>
                    <a:pt x="1281083" y="10927"/>
                    <a:pt x="1603438" y="0"/>
                  </a:cubicBezTo>
                  <a:cubicBezTo>
                    <a:pt x="1925793" y="-10927"/>
                    <a:pt x="1983260" y="66130"/>
                    <a:pt x="2229332" y="0"/>
                  </a:cubicBezTo>
                  <a:cubicBezTo>
                    <a:pt x="2475404" y="-66130"/>
                    <a:pt x="2677094" y="57099"/>
                    <a:pt x="2855225" y="0"/>
                  </a:cubicBezTo>
                  <a:cubicBezTo>
                    <a:pt x="3033356" y="-57099"/>
                    <a:pt x="3336421" y="56732"/>
                    <a:pt x="3481119" y="0"/>
                  </a:cubicBezTo>
                  <a:cubicBezTo>
                    <a:pt x="3625817" y="-56732"/>
                    <a:pt x="3799743" y="60968"/>
                    <a:pt x="4044987" y="0"/>
                  </a:cubicBezTo>
                  <a:cubicBezTo>
                    <a:pt x="4290231" y="-60968"/>
                    <a:pt x="4463416" y="7728"/>
                    <a:pt x="4670880" y="0"/>
                  </a:cubicBezTo>
                  <a:cubicBezTo>
                    <a:pt x="4878344" y="-7728"/>
                    <a:pt x="4944962" y="12858"/>
                    <a:pt x="5172723" y="0"/>
                  </a:cubicBezTo>
                  <a:cubicBezTo>
                    <a:pt x="5400484" y="-12858"/>
                    <a:pt x="5444635" y="36937"/>
                    <a:pt x="5674565" y="0"/>
                  </a:cubicBezTo>
                  <a:cubicBezTo>
                    <a:pt x="5904495" y="-36937"/>
                    <a:pt x="6209711" y="7493"/>
                    <a:pt x="6492174" y="0"/>
                  </a:cubicBezTo>
                  <a:cubicBezTo>
                    <a:pt x="6621407" y="-3625"/>
                    <a:pt x="6772222" y="118500"/>
                    <a:pt x="6781800" y="289626"/>
                  </a:cubicBezTo>
                  <a:cubicBezTo>
                    <a:pt x="6788577" y="455415"/>
                    <a:pt x="6760391" y="571072"/>
                    <a:pt x="6781800" y="710070"/>
                  </a:cubicBezTo>
                  <a:cubicBezTo>
                    <a:pt x="6803209" y="849068"/>
                    <a:pt x="6741569" y="954025"/>
                    <a:pt x="6781800" y="1104506"/>
                  </a:cubicBezTo>
                  <a:cubicBezTo>
                    <a:pt x="6822031" y="1254987"/>
                    <a:pt x="6771404" y="1406675"/>
                    <a:pt x="6781800" y="1589967"/>
                  </a:cubicBezTo>
                  <a:cubicBezTo>
                    <a:pt x="6802797" y="1710500"/>
                    <a:pt x="6665428" y="1882229"/>
                    <a:pt x="6492174" y="1879593"/>
                  </a:cubicBezTo>
                  <a:cubicBezTo>
                    <a:pt x="6411146" y="1915297"/>
                    <a:pt x="6259842" y="1864344"/>
                    <a:pt x="6114382" y="1879593"/>
                  </a:cubicBezTo>
                  <a:cubicBezTo>
                    <a:pt x="5968922" y="1894842"/>
                    <a:pt x="5774185" y="1867911"/>
                    <a:pt x="5674565" y="1879593"/>
                  </a:cubicBezTo>
                  <a:cubicBezTo>
                    <a:pt x="5574945" y="1891275"/>
                    <a:pt x="5321681" y="1813267"/>
                    <a:pt x="5110697" y="1879593"/>
                  </a:cubicBezTo>
                  <a:cubicBezTo>
                    <a:pt x="4899713" y="1945919"/>
                    <a:pt x="4881678" y="1864920"/>
                    <a:pt x="4670880" y="1879593"/>
                  </a:cubicBezTo>
                  <a:cubicBezTo>
                    <a:pt x="4460082" y="1894266"/>
                    <a:pt x="4398393" y="1840526"/>
                    <a:pt x="4231063" y="1879593"/>
                  </a:cubicBezTo>
                  <a:cubicBezTo>
                    <a:pt x="4063733" y="1918660"/>
                    <a:pt x="3783207" y="1851957"/>
                    <a:pt x="3605170" y="1879593"/>
                  </a:cubicBezTo>
                  <a:cubicBezTo>
                    <a:pt x="3427133" y="1907229"/>
                    <a:pt x="3345295" y="1867056"/>
                    <a:pt x="3103327" y="1879593"/>
                  </a:cubicBezTo>
                  <a:cubicBezTo>
                    <a:pt x="2861359" y="1892130"/>
                    <a:pt x="2744598" y="1835787"/>
                    <a:pt x="2415408" y="1879593"/>
                  </a:cubicBezTo>
                  <a:cubicBezTo>
                    <a:pt x="2086218" y="1923399"/>
                    <a:pt x="1982617" y="1805017"/>
                    <a:pt x="1789515" y="1879593"/>
                  </a:cubicBezTo>
                  <a:cubicBezTo>
                    <a:pt x="1596413" y="1954169"/>
                    <a:pt x="1351205" y="1862113"/>
                    <a:pt x="1225647" y="1879593"/>
                  </a:cubicBezTo>
                  <a:cubicBezTo>
                    <a:pt x="1100089" y="1897073"/>
                    <a:pt x="979625" y="1835839"/>
                    <a:pt x="785830" y="1879593"/>
                  </a:cubicBezTo>
                  <a:cubicBezTo>
                    <a:pt x="592035" y="1923347"/>
                    <a:pt x="442672" y="1850493"/>
                    <a:pt x="289626" y="1879593"/>
                  </a:cubicBezTo>
                  <a:cubicBezTo>
                    <a:pt x="103107" y="1878536"/>
                    <a:pt x="8643" y="1746876"/>
                    <a:pt x="0" y="1589967"/>
                  </a:cubicBezTo>
                  <a:cubicBezTo>
                    <a:pt x="-19796" y="1473575"/>
                    <a:pt x="13825" y="1373672"/>
                    <a:pt x="0" y="1195530"/>
                  </a:cubicBezTo>
                  <a:cubicBezTo>
                    <a:pt x="-13825" y="1017388"/>
                    <a:pt x="42689" y="908904"/>
                    <a:pt x="0" y="775087"/>
                  </a:cubicBezTo>
                  <a:cubicBezTo>
                    <a:pt x="-42689" y="641270"/>
                    <a:pt x="33206" y="508977"/>
                    <a:pt x="0" y="289626"/>
                  </a:cubicBezTo>
                  <a:close/>
                </a:path>
              </a:pathLst>
            </a:custGeom>
            <a:noFill/>
            <a:ln w="38100">
              <a:solidFill>
                <a:srgbClr val="FFC000"/>
              </a:solidFill>
              <a:extLst>
                <a:ext uri="{C807C97D-BFC1-408E-A445-0C87EB9F89A2}">
                  <ask:lineSketchStyleProps xmlns:ask="http://schemas.microsoft.com/office/drawing/2018/sketchyshapes" sd="1834034475">
                    <a:prstGeom prst="roundRect">
                      <a:avLst>
                        <a:gd name="adj" fmla="val 15409"/>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4" tIns="45695" rIns="91384" bIns="45695" rtlCol="0" anchor="ctr"/>
            <a:lstStyle/>
            <a:p>
              <a:pPr algn="ctr"/>
              <a:endParaRPr lang="en-US" sz="2500">
                <a:solidFill>
                  <a:srgbClr val="FFFFFF"/>
                </a:solidFill>
              </a:endParaRPr>
            </a:p>
          </p:txBody>
        </p:sp>
      </p:grpSp>
      <p:sp>
        <p:nvSpPr>
          <p:cNvPr id="4" name="Rectangle 3"/>
          <p:cNvSpPr/>
          <p:nvPr/>
        </p:nvSpPr>
        <p:spPr>
          <a:xfrm>
            <a:off x="685800" y="2667001"/>
            <a:ext cx="10210800" cy="4536691"/>
          </a:xfrm>
          <a:prstGeom prst="rect">
            <a:avLst/>
          </a:prstGeom>
        </p:spPr>
        <p:txBody>
          <a:bodyPr wrap="square">
            <a:spAutoFit/>
          </a:bodyPr>
          <a:lstStyle/>
          <a:p>
            <a:pPr lvl="0" algn="just">
              <a:lnSpc>
                <a:spcPct val="150000"/>
              </a:lnSpc>
            </a:pPr>
            <a:r>
              <a:rPr lang="nl-NL" sz="2800" b="1" dirty="0">
                <a:solidFill>
                  <a:srgbClr val="002060"/>
                </a:solidFill>
                <a:latin typeface="Times New Roman" pitchFamily="18" charset="0"/>
                <a:ea typeface="Cambria" panose="02040503050406030204" pitchFamily="18" charset="0"/>
                <a:cs typeface="Times New Roman" pitchFamily="18" charset="0"/>
              </a:rPr>
              <a:t>- Điệp cấu trúc:</a:t>
            </a:r>
            <a:r>
              <a:rPr lang="nl-NL" sz="2800" dirty="0">
                <a:latin typeface="Times New Roman" pitchFamily="18" charset="0"/>
                <a:ea typeface="Cambria" panose="02040503050406030204" pitchFamily="18" charset="0"/>
                <a:cs typeface="Times New Roman" pitchFamily="18" charset="0"/>
              </a:rPr>
              <a:t> </a:t>
            </a:r>
            <a:r>
              <a:rPr lang="nl-NL" sz="2800" i="1" dirty="0">
                <a:solidFill>
                  <a:srgbClr val="C00000"/>
                </a:solidFill>
                <a:latin typeface="Times New Roman" pitchFamily="18" charset="0"/>
                <a:ea typeface="Cambria" panose="02040503050406030204" pitchFamily="18" charset="0"/>
                <a:cs typeface="Times New Roman" pitchFamily="18" charset="0"/>
              </a:rPr>
              <a:t>"Đừng bỏ em...."</a:t>
            </a:r>
            <a:endParaRPr lang="en-US" sz="2800" i="1" dirty="0">
              <a:solidFill>
                <a:srgbClr val="C00000"/>
              </a:solidFill>
              <a:latin typeface="Times New Roman" pitchFamily="18" charset="0"/>
              <a:ea typeface="Cambria" panose="02040503050406030204" pitchFamily="18" charset="0"/>
              <a:cs typeface="Times New Roman" pitchFamily="18" charset="0"/>
            </a:endParaRPr>
          </a:p>
          <a:p>
            <a:pPr marL="342900" lvl="0" indent="-342900" algn="just">
              <a:lnSpc>
                <a:spcPct val="150000"/>
              </a:lnSpc>
              <a:buFontTx/>
              <a:buChar char="-"/>
            </a:pPr>
            <a:r>
              <a:rPr lang="nl-NL" sz="2800" b="1" dirty="0">
                <a:solidFill>
                  <a:srgbClr val="002060"/>
                </a:solidFill>
                <a:latin typeface="Times New Roman" pitchFamily="18" charset="0"/>
                <a:ea typeface="Cambria" panose="02040503050406030204" pitchFamily="18" charset="0"/>
                <a:cs typeface="Times New Roman" pitchFamily="18" charset="0"/>
              </a:rPr>
              <a:t>Tác dụng: </a:t>
            </a:r>
          </a:p>
          <a:p>
            <a:pPr lvl="0" algn="just">
              <a:lnSpc>
                <a:spcPct val="150000"/>
              </a:lnSpc>
            </a:pPr>
            <a:r>
              <a:rPr lang="vi-VN" sz="2800" b="1" dirty="0">
                <a:solidFill>
                  <a:srgbClr val="002060"/>
                </a:solidFill>
                <a:latin typeface="Times New Roman" pitchFamily="18" charset="0"/>
                <a:ea typeface="Cambria" panose="02040503050406030204" pitchFamily="18" charset="0"/>
                <a:cs typeface="Times New Roman" pitchFamily="18" charset="0"/>
              </a:rPr>
              <a:t>+ Thể hiện tình cảm tha thiết, như muốn níu kéo của cô gái, giúp nhấn mạnh tình cảm sâu đậm của hai người dành cho nhau;</a:t>
            </a:r>
          </a:p>
          <a:p>
            <a:pPr lvl="0" algn="just">
              <a:lnSpc>
                <a:spcPct val="150000"/>
              </a:lnSpc>
            </a:pPr>
            <a:r>
              <a:rPr lang="vi-VN" sz="2800" b="1" dirty="0">
                <a:solidFill>
                  <a:srgbClr val="002060"/>
                </a:solidFill>
                <a:latin typeface="Times New Roman" pitchFamily="18" charset="0"/>
                <a:ea typeface="Cambria" panose="02040503050406030204" pitchFamily="18" charset="0"/>
                <a:cs typeface="Times New Roman" pitchFamily="18" charset="0"/>
              </a:rPr>
              <a:t>+</a:t>
            </a:r>
            <a:r>
              <a:rPr lang="en-US" sz="2800" b="1" dirty="0">
                <a:solidFill>
                  <a:srgbClr val="002060"/>
                </a:solidFill>
                <a:latin typeface="Times New Roman" pitchFamily="18" charset="0"/>
                <a:ea typeface="Cambria" panose="02040503050406030204" pitchFamily="18" charset="0"/>
                <a:cs typeface="Times New Roman" pitchFamily="18" charset="0"/>
              </a:rPr>
              <a:t> </a:t>
            </a:r>
            <a:r>
              <a:rPr lang="en-US" sz="2800" b="1" dirty="0" err="1">
                <a:solidFill>
                  <a:srgbClr val="002060"/>
                </a:solidFill>
                <a:latin typeface="Times New Roman" pitchFamily="18" charset="0"/>
                <a:ea typeface="Cambria" panose="02040503050406030204" pitchFamily="18" charset="0"/>
                <a:cs typeface="Times New Roman" pitchFamily="18" charset="0"/>
              </a:rPr>
              <a:t>Góp</a:t>
            </a:r>
            <a:r>
              <a:rPr lang="en-US" sz="2800" b="1" dirty="0">
                <a:solidFill>
                  <a:srgbClr val="002060"/>
                </a:solidFill>
                <a:latin typeface="Times New Roman" pitchFamily="18" charset="0"/>
                <a:ea typeface="Cambria" panose="02040503050406030204" pitchFamily="18" charset="0"/>
                <a:cs typeface="Times New Roman" pitchFamily="18" charset="0"/>
              </a:rPr>
              <a:t> </a:t>
            </a:r>
            <a:r>
              <a:rPr lang="en-US" sz="2800" b="1" dirty="0" err="1">
                <a:solidFill>
                  <a:srgbClr val="002060"/>
                </a:solidFill>
                <a:latin typeface="Times New Roman" pitchFamily="18" charset="0"/>
                <a:ea typeface="Cambria" panose="02040503050406030204" pitchFamily="18" charset="0"/>
                <a:cs typeface="Times New Roman" pitchFamily="18" charset="0"/>
              </a:rPr>
              <a:t>phần</a:t>
            </a:r>
            <a:r>
              <a:rPr lang="en-US" sz="2800" b="1" dirty="0">
                <a:solidFill>
                  <a:srgbClr val="002060"/>
                </a:solidFill>
                <a:latin typeface="Times New Roman" pitchFamily="18" charset="0"/>
                <a:ea typeface="Cambria" panose="02040503050406030204" pitchFamily="18" charset="0"/>
                <a:cs typeface="Times New Roman" pitchFamily="18" charset="0"/>
              </a:rPr>
              <a:t> </a:t>
            </a:r>
            <a:r>
              <a:rPr lang="en-US" sz="2800" b="1" dirty="0" err="1">
                <a:solidFill>
                  <a:srgbClr val="002060"/>
                </a:solidFill>
                <a:latin typeface="Times New Roman" pitchFamily="18" charset="0"/>
                <a:ea typeface="Cambria" panose="02040503050406030204" pitchFamily="18" charset="0"/>
                <a:cs typeface="Times New Roman" pitchFamily="18" charset="0"/>
              </a:rPr>
              <a:t>tạo</a:t>
            </a:r>
            <a:r>
              <a:rPr lang="en-US" sz="2800" b="1" dirty="0">
                <a:solidFill>
                  <a:srgbClr val="002060"/>
                </a:solidFill>
                <a:latin typeface="Times New Roman" pitchFamily="18" charset="0"/>
                <a:ea typeface="Cambria" panose="02040503050406030204" pitchFamily="18" charset="0"/>
                <a:cs typeface="Times New Roman" pitchFamily="18" charset="0"/>
              </a:rPr>
              <a:t> </a:t>
            </a:r>
            <a:r>
              <a:rPr lang="en-US" sz="2800" b="1" dirty="0" err="1">
                <a:solidFill>
                  <a:srgbClr val="002060"/>
                </a:solidFill>
                <a:latin typeface="Times New Roman" pitchFamily="18" charset="0"/>
                <a:ea typeface="Cambria" panose="02040503050406030204" pitchFamily="18" charset="0"/>
                <a:cs typeface="Times New Roman" pitchFamily="18" charset="0"/>
              </a:rPr>
              <a:t>nên</a:t>
            </a:r>
            <a:r>
              <a:rPr lang="en-US" sz="2800" b="1" dirty="0">
                <a:solidFill>
                  <a:srgbClr val="002060"/>
                </a:solidFill>
                <a:latin typeface="Times New Roman" pitchFamily="18" charset="0"/>
                <a:ea typeface="Cambria" panose="02040503050406030204" pitchFamily="18" charset="0"/>
                <a:cs typeface="Times New Roman" pitchFamily="18" charset="0"/>
              </a:rPr>
              <a:t> </a:t>
            </a:r>
            <a:r>
              <a:rPr lang="en-US" sz="2800" b="1" dirty="0" err="1">
                <a:solidFill>
                  <a:srgbClr val="002060"/>
                </a:solidFill>
                <a:latin typeface="Times New Roman" pitchFamily="18" charset="0"/>
                <a:ea typeface="Cambria" panose="02040503050406030204" pitchFamily="18" charset="0"/>
                <a:cs typeface="Times New Roman" pitchFamily="18" charset="0"/>
              </a:rPr>
              <a:t>giọng</a:t>
            </a:r>
            <a:r>
              <a:rPr lang="en-US" sz="2800" b="1" dirty="0">
                <a:solidFill>
                  <a:srgbClr val="002060"/>
                </a:solidFill>
                <a:latin typeface="Times New Roman" pitchFamily="18" charset="0"/>
                <a:ea typeface="Cambria" panose="02040503050406030204" pitchFamily="18" charset="0"/>
                <a:cs typeface="Times New Roman" pitchFamily="18" charset="0"/>
              </a:rPr>
              <a:t> </a:t>
            </a:r>
            <a:r>
              <a:rPr lang="en-US" sz="2800" b="1" dirty="0" err="1">
                <a:solidFill>
                  <a:srgbClr val="002060"/>
                </a:solidFill>
                <a:latin typeface="Times New Roman" pitchFamily="18" charset="0"/>
                <a:ea typeface="Cambria" panose="02040503050406030204" pitchFamily="18" charset="0"/>
                <a:cs typeface="Times New Roman" pitchFamily="18" charset="0"/>
              </a:rPr>
              <a:t>thơ</a:t>
            </a:r>
            <a:r>
              <a:rPr lang="en-US" sz="2800" b="1" dirty="0">
                <a:solidFill>
                  <a:srgbClr val="002060"/>
                </a:solidFill>
                <a:latin typeface="Times New Roman" pitchFamily="18" charset="0"/>
                <a:ea typeface="Cambria" panose="02040503050406030204" pitchFamily="18" charset="0"/>
                <a:cs typeface="Times New Roman" pitchFamily="18" charset="0"/>
              </a:rPr>
              <a:t> </a:t>
            </a:r>
            <a:r>
              <a:rPr lang="en-US" sz="2800" b="1" dirty="0" err="1">
                <a:solidFill>
                  <a:srgbClr val="002060"/>
                </a:solidFill>
                <a:latin typeface="Times New Roman" pitchFamily="18" charset="0"/>
                <a:ea typeface="Cambria" panose="02040503050406030204" pitchFamily="18" charset="0"/>
                <a:cs typeface="Times New Roman" pitchFamily="18" charset="0"/>
              </a:rPr>
              <a:t>thiết</a:t>
            </a:r>
            <a:r>
              <a:rPr lang="en-US" sz="2800" b="1" dirty="0">
                <a:solidFill>
                  <a:srgbClr val="002060"/>
                </a:solidFill>
                <a:latin typeface="Times New Roman" pitchFamily="18" charset="0"/>
                <a:ea typeface="Cambria" panose="02040503050406030204" pitchFamily="18" charset="0"/>
                <a:cs typeface="Times New Roman" pitchFamily="18" charset="0"/>
              </a:rPr>
              <a:t> </a:t>
            </a:r>
            <a:r>
              <a:rPr lang="en-US" sz="2800" b="1" dirty="0" err="1">
                <a:solidFill>
                  <a:srgbClr val="002060"/>
                </a:solidFill>
                <a:latin typeface="Times New Roman" pitchFamily="18" charset="0"/>
                <a:ea typeface="Cambria" panose="02040503050406030204" pitchFamily="18" charset="0"/>
                <a:cs typeface="Times New Roman" pitchFamily="18" charset="0"/>
              </a:rPr>
              <a:t>tha</a:t>
            </a:r>
            <a:r>
              <a:rPr lang="vi-VN" sz="2800" b="1" dirty="0">
                <a:solidFill>
                  <a:srgbClr val="002060"/>
                </a:solidFill>
                <a:latin typeface="Times New Roman" pitchFamily="18" charset="0"/>
                <a:ea typeface="Cambria" panose="02040503050406030204" pitchFamily="18" charset="0"/>
                <a:cs typeface="Times New Roman" pitchFamily="18" charset="0"/>
              </a:rPr>
              <a:t>, sự liên kết cho các </a:t>
            </a:r>
            <a:r>
              <a:rPr lang="en-US" sz="2800" b="1" dirty="0" err="1">
                <a:solidFill>
                  <a:srgbClr val="002060"/>
                </a:solidFill>
                <a:latin typeface="Times New Roman" pitchFamily="18" charset="0"/>
                <a:ea typeface="Cambria" panose="02040503050406030204" pitchFamily="18" charset="0"/>
                <a:cs typeface="Times New Roman" pitchFamily="18" charset="0"/>
              </a:rPr>
              <a:t>câu</a:t>
            </a:r>
            <a:r>
              <a:rPr lang="en-US" sz="2800" b="1" dirty="0">
                <a:solidFill>
                  <a:srgbClr val="002060"/>
                </a:solidFill>
                <a:latin typeface="Times New Roman" pitchFamily="18" charset="0"/>
                <a:ea typeface="Cambria" panose="02040503050406030204" pitchFamily="18" charset="0"/>
                <a:cs typeface="Times New Roman" pitchFamily="18" charset="0"/>
              </a:rPr>
              <a:t> </a:t>
            </a:r>
            <a:r>
              <a:rPr lang="vi-VN" sz="2800" b="1" dirty="0">
                <a:solidFill>
                  <a:srgbClr val="002060"/>
                </a:solidFill>
                <a:latin typeface="Times New Roman" pitchFamily="18" charset="0"/>
                <a:ea typeface="Cambria" panose="02040503050406030204" pitchFamily="18" charset="0"/>
                <a:cs typeface="Times New Roman" pitchFamily="18" charset="0"/>
              </a:rPr>
              <a:t>thơ.</a:t>
            </a:r>
          </a:p>
          <a:p>
            <a:pPr lvl="0" algn="just">
              <a:lnSpc>
                <a:spcPct val="150000"/>
              </a:lnSpc>
            </a:pP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732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grpSp>
        <p:nvGrpSpPr>
          <p:cNvPr id="6" name="Group 5"/>
          <p:cNvGrpSpPr/>
          <p:nvPr/>
        </p:nvGrpSpPr>
        <p:grpSpPr>
          <a:xfrm>
            <a:off x="1600201" y="609600"/>
            <a:ext cx="9829800" cy="1727193"/>
            <a:chOff x="1600201" y="609600"/>
            <a:chExt cx="9829800" cy="1727193"/>
          </a:xfrm>
        </p:grpSpPr>
        <p:sp>
          <p:nvSpPr>
            <p:cNvPr id="2" name="Rectangle 1"/>
            <p:cNvSpPr/>
            <p:nvPr/>
          </p:nvSpPr>
          <p:spPr>
            <a:xfrm>
              <a:off x="1600201" y="978188"/>
              <a:ext cx="9829800" cy="990015"/>
            </a:xfrm>
            <a:prstGeom prst="rect">
              <a:avLst/>
            </a:prstGeom>
          </p:spPr>
          <p:txBody>
            <a:bodyPr wrap="square">
              <a:spAutoFit/>
            </a:bodyPr>
            <a:lstStyle/>
            <a:p>
              <a:pPr algn="just">
                <a:lnSpc>
                  <a:spcPts val="3500"/>
                </a:lnSpc>
              </a:pPr>
              <a:r>
                <a:rPr lang="nl-NL" sz="2400" dirty="0">
                  <a:latin typeface="Cambria" panose="02040503050406030204" pitchFamily="18" charset="0"/>
                  <a:ea typeface="Cambria" panose="02040503050406030204" pitchFamily="18" charset="0"/>
                </a:rPr>
                <a:t>	</a:t>
              </a:r>
              <a:r>
                <a:rPr lang="nl-NL" sz="2400" b="1" dirty="0">
                  <a:solidFill>
                    <a:srgbClr val="C00000"/>
                  </a:solidFill>
                  <a:latin typeface="Times New Roman" pitchFamily="18" charset="0"/>
                  <a:ea typeface="Cambria" panose="02040503050406030204" pitchFamily="18" charset="0"/>
                  <a:cs typeface="Times New Roman" pitchFamily="18" charset="0"/>
                </a:rPr>
                <a:t>c.      </a:t>
              </a:r>
              <a:r>
                <a:rPr lang="nl-NL" sz="2400" i="1" dirty="0">
                  <a:solidFill>
                    <a:srgbClr val="C00000"/>
                  </a:solidFill>
                  <a:latin typeface="Times New Roman" pitchFamily="18" charset="0"/>
                  <a:ea typeface="Cambria" panose="02040503050406030204" pitchFamily="18" charset="0"/>
                  <a:cs typeface="Times New Roman" pitchFamily="18" charset="0"/>
                </a:rPr>
                <a:t>Không lấy được nhau mùa hạ, ta sẽ lấy nhau mùa đông</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algn="just">
                <a:lnSpc>
                  <a:spcPts val="3500"/>
                </a:lnSpc>
              </a:pPr>
              <a:r>
                <a:rPr lang="nl-NL" sz="2400" i="1" dirty="0">
                  <a:solidFill>
                    <a:srgbClr val="C00000"/>
                  </a:solidFill>
                  <a:latin typeface="Times New Roman" pitchFamily="18" charset="0"/>
                  <a:ea typeface="Cambria" panose="02040503050406030204" pitchFamily="18" charset="0"/>
                  <a:cs typeface="Times New Roman" pitchFamily="18" charset="0"/>
                </a:rPr>
                <a:t>         Không lấy được nhau thời trẻ, ta sẽ lấy nhau khi góa bụa về già.</a:t>
              </a:r>
              <a:endParaRPr lang="en-US" sz="2400" i="1" dirty="0">
                <a:solidFill>
                  <a:srgbClr val="C00000"/>
                </a:solidFill>
                <a:latin typeface="Times New Roman" pitchFamily="18" charset="0"/>
                <a:ea typeface="Cambria" panose="02040503050406030204" pitchFamily="18" charset="0"/>
                <a:cs typeface="Times New Roman" pitchFamily="18" charset="0"/>
              </a:endParaRPr>
            </a:p>
          </p:txBody>
        </p:sp>
        <p:sp>
          <p:nvSpPr>
            <p:cNvPr id="4" name="Rectangle: Rounded Corners 21">
              <a:extLst>
                <a:ext uri="{FF2B5EF4-FFF2-40B4-BE49-F238E27FC236}">
                  <a16:creationId xmlns:a16="http://schemas.microsoft.com/office/drawing/2014/main" id="{AC6712C8-B37F-E8A1-BEFE-8D05D8E0E64F}"/>
                </a:ext>
              </a:extLst>
            </p:cNvPr>
            <p:cNvSpPr/>
            <p:nvPr/>
          </p:nvSpPr>
          <p:spPr>
            <a:xfrm>
              <a:off x="1981200" y="609600"/>
              <a:ext cx="8686800" cy="1727193"/>
            </a:xfrm>
            <a:custGeom>
              <a:avLst/>
              <a:gdLst>
                <a:gd name="connsiteX0" fmla="*/ 0 w 8686800"/>
                <a:gd name="connsiteY0" fmla="*/ 266143 h 1727193"/>
                <a:gd name="connsiteX1" fmla="*/ 266143 w 8686800"/>
                <a:gd name="connsiteY1" fmla="*/ 0 h 1727193"/>
                <a:gd name="connsiteX2" fmla="*/ 930153 w 8686800"/>
                <a:gd name="connsiteY2" fmla="*/ 0 h 1727193"/>
                <a:gd name="connsiteX3" fmla="*/ 1675709 w 8686800"/>
                <a:gd name="connsiteY3" fmla="*/ 0 h 1727193"/>
                <a:gd name="connsiteX4" fmla="*/ 2339719 w 8686800"/>
                <a:gd name="connsiteY4" fmla="*/ 0 h 1727193"/>
                <a:gd name="connsiteX5" fmla="*/ 3003730 w 8686800"/>
                <a:gd name="connsiteY5" fmla="*/ 0 h 1727193"/>
                <a:gd name="connsiteX6" fmla="*/ 3667740 w 8686800"/>
                <a:gd name="connsiteY6" fmla="*/ 0 h 1727193"/>
                <a:gd name="connsiteX7" fmla="*/ 4250206 w 8686800"/>
                <a:gd name="connsiteY7" fmla="*/ 0 h 1727193"/>
                <a:gd name="connsiteX8" fmla="*/ 4914216 w 8686800"/>
                <a:gd name="connsiteY8" fmla="*/ 0 h 1727193"/>
                <a:gd name="connsiteX9" fmla="*/ 5415136 w 8686800"/>
                <a:gd name="connsiteY9" fmla="*/ 0 h 1727193"/>
                <a:gd name="connsiteX10" fmla="*/ 5916056 w 8686800"/>
                <a:gd name="connsiteY10" fmla="*/ 0 h 1727193"/>
                <a:gd name="connsiteX11" fmla="*/ 6416976 w 8686800"/>
                <a:gd name="connsiteY11" fmla="*/ 0 h 1727193"/>
                <a:gd name="connsiteX12" fmla="*/ 7162532 w 8686800"/>
                <a:gd name="connsiteY12" fmla="*/ 0 h 1727193"/>
                <a:gd name="connsiteX13" fmla="*/ 7744997 w 8686800"/>
                <a:gd name="connsiteY13" fmla="*/ 0 h 1727193"/>
                <a:gd name="connsiteX14" fmla="*/ 8420657 w 8686800"/>
                <a:gd name="connsiteY14" fmla="*/ 0 h 1727193"/>
                <a:gd name="connsiteX15" fmla="*/ 8686800 w 8686800"/>
                <a:gd name="connsiteY15" fmla="*/ 266143 h 1727193"/>
                <a:gd name="connsiteX16" fmla="*/ 8686800 w 8686800"/>
                <a:gd name="connsiteY16" fmla="*/ 851647 h 1727193"/>
                <a:gd name="connsiteX17" fmla="*/ 8686800 w 8686800"/>
                <a:gd name="connsiteY17" fmla="*/ 1461050 h 1727193"/>
                <a:gd name="connsiteX18" fmla="*/ 8420657 w 8686800"/>
                <a:gd name="connsiteY18" fmla="*/ 1727193 h 1727193"/>
                <a:gd name="connsiteX19" fmla="*/ 7675101 w 8686800"/>
                <a:gd name="connsiteY19" fmla="*/ 1727193 h 1727193"/>
                <a:gd name="connsiteX20" fmla="*/ 7255726 w 8686800"/>
                <a:gd name="connsiteY20" fmla="*/ 1727193 h 1727193"/>
                <a:gd name="connsiteX21" fmla="*/ 6836351 w 8686800"/>
                <a:gd name="connsiteY21" fmla="*/ 1727193 h 1727193"/>
                <a:gd name="connsiteX22" fmla="*/ 6172341 w 8686800"/>
                <a:gd name="connsiteY22" fmla="*/ 1727193 h 1727193"/>
                <a:gd name="connsiteX23" fmla="*/ 5671421 w 8686800"/>
                <a:gd name="connsiteY23" fmla="*/ 1727193 h 1727193"/>
                <a:gd name="connsiteX24" fmla="*/ 4925865 w 8686800"/>
                <a:gd name="connsiteY24" fmla="*/ 1727193 h 1727193"/>
                <a:gd name="connsiteX25" fmla="*/ 4261855 w 8686800"/>
                <a:gd name="connsiteY25" fmla="*/ 1727193 h 1727193"/>
                <a:gd name="connsiteX26" fmla="*/ 3679390 w 8686800"/>
                <a:gd name="connsiteY26" fmla="*/ 1727193 h 1727193"/>
                <a:gd name="connsiteX27" fmla="*/ 3260015 w 8686800"/>
                <a:gd name="connsiteY27" fmla="*/ 1727193 h 1727193"/>
                <a:gd name="connsiteX28" fmla="*/ 2677549 w 8686800"/>
                <a:gd name="connsiteY28" fmla="*/ 1727193 h 1727193"/>
                <a:gd name="connsiteX29" fmla="*/ 2339719 w 8686800"/>
                <a:gd name="connsiteY29" fmla="*/ 1727193 h 1727193"/>
                <a:gd name="connsiteX30" fmla="*/ 1838799 w 8686800"/>
                <a:gd name="connsiteY30" fmla="*/ 1727193 h 1727193"/>
                <a:gd name="connsiteX31" fmla="*/ 1419424 w 8686800"/>
                <a:gd name="connsiteY31" fmla="*/ 1727193 h 1727193"/>
                <a:gd name="connsiteX32" fmla="*/ 918504 w 8686800"/>
                <a:gd name="connsiteY32" fmla="*/ 1727193 h 1727193"/>
                <a:gd name="connsiteX33" fmla="*/ 266143 w 8686800"/>
                <a:gd name="connsiteY33" fmla="*/ 1727193 h 1727193"/>
                <a:gd name="connsiteX34" fmla="*/ 0 w 8686800"/>
                <a:gd name="connsiteY34" fmla="*/ 1461050 h 1727193"/>
                <a:gd name="connsiteX35" fmla="*/ 0 w 8686800"/>
                <a:gd name="connsiteY35" fmla="*/ 887495 h 1727193"/>
                <a:gd name="connsiteX36" fmla="*/ 0 w 8686800"/>
                <a:gd name="connsiteY36" fmla="*/ 266143 h 172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86800" h="1727193" extrusionOk="0">
                  <a:moveTo>
                    <a:pt x="0" y="266143"/>
                  </a:moveTo>
                  <a:cubicBezTo>
                    <a:pt x="22132" y="102757"/>
                    <a:pt x="125940" y="12311"/>
                    <a:pt x="266143" y="0"/>
                  </a:cubicBezTo>
                  <a:cubicBezTo>
                    <a:pt x="527158" y="-52333"/>
                    <a:pt x="780677" y="46128"/>
                    <a:pt x="930153" y="0"/>
                  </a:cubicBezTo>
                  <a:cubicBezTo>
                    <a:pt x="1079629" y="-46128"/>
                    <a:pt x="1329858" y="40439"/>
                    <a:pt x="1675709" y="0"/>
                  </a:cubicBezTo>
                  <a:cubicBezTo>
                    <a:pt x="2021560" y="-40439"/>
                    <a:pt x="2111823" y="46221"/>
                    <a:pt x="2339719" y="0"/>
                  </a:cubicBezTo>
                  <a:cubicBezTo>
                    <a:pt x="2567615" y="-46221"/>
                    <a:pt x="2766179" y="58890"/>
                    <a:pt x="3003730" y="0"/>
                  </a:cubicBezTo>
                  <a:cubicBezTo>
                    <a:pt x="3241281" y="-58890"/>
                    <a:pt x="3445465" y="3366"/>
                    <a:pt x="3667740" y="0"/>
                  </a:cubicBezTo>
                  <a:cubicBezTo>
                    <a:pt x="3890015" y="-3366"/>
                    <a:pt x="4100601" y="61396"/>
                    <a:pt x="4250206" y="0"/>
                  </a:cubicBezTo>
                  <a:cubicBezTo>
                    <a:pt x="4399811" y="-61396"/>
                    <a:pt x="4752891" y="763"/>
                    <a:pt x="4914216" y="0"/>
                  </a:cubicBezTo>
                  <a:cubicBezTo>
                    <a:pt x="5075541" y="-763"/>
                    <a:pt x="5274745" y="19751"/>
                    <a:pt x="5415136" y="0"/>
                  </a:cubicBezTo>
                  <a:cubicBezTo>
                    <a:pt x="5555527" y="-19751"/>
                    <a:pt x="5808262" y="48853"/>
                    <a:pt x="5916056" y="0"/>
                  </a:cubicBezTo>
                  <a:cubicBezTo>
                    <a:pt x="6023850" y="-48853"/>
                    <a:pt x="6224697" y="20327"/>
                    <a:pt x="6416976" y="0"/>
                  </a:cubicBezTo>
                  <a:cubicBezTo>
                    <a:pt x="6609255" y="-20327"/>
                    <a:pt x="6850012" y="23836"/>
                    <a:pt x="7162532" y="0"/>
                  </a:cubicBezTo>
                  <a:cubicBezTo>
                    <a:pt x="7475052" y="-23836"/>
                    <a:pt x="7594768" y="19085"/>
                    <a:pt x="7744997" y="0"/>
                  </a:cubicBezTo>
                  <a:cubicBezTo>
                    <a:pt x="7895226" y="-19085"/>
                    <a:pt x="8216931" y="77114"/>
                    <a:pt x="8420657" y="0"/>
                  </a:cubicBezTo>
                  <a:cubicBezTo>
                    <a:pt x="8560192" y="-22771"/>
                    <a:pt x="8666869" y="152675"/>
                    <a:pt x="8686800" y="266143"/>
                  </a:cubicBezTo>
                  <a:cubicBezTo>
                    <a:pt x="8694013" y="386182"/>
                    <a:pt x="8636598" y="685020"/>
                    <a:pt x="8686800" y="851647"/>
                  </a:cubicBezTo>
                  <a:cubicBezTo>
                    <a:pt x="8737002" y="1018274"/>
                    <a:pt x="8629374" y="1171613"/>
                    <a:pt x="8686800" y="1461050"/>
                  </a:cubicBezTo>
                  <a:cubicBezTo>
                    <a:pt x="8707566" y="1582021"/>
                    <a:pt x="8570913" y="1748047"/>
                    <a:pt x="8420657" y="1727193"/>
                  </a:cubicBezTo>
                  <a:cubicBezTo>
                    <a:pt x="8049490" y="1783539"/>
                    <a:pt x="7912970" y="1673175"/>
                    <a:pt x="7675101" y="1727193"/>
                  </a:cubicBezTo>
                  <a:cubicBezTo>
                    <a:pt x="7437232" y="1781211"/>
                    <a:pt x="7344075" y="1697468"/>
                    <a:pt x="7255726" y="1727193"/>
                  </a:cubicBezTo>
                  <a:cubicBezTo>
                    <a:pt x="7167378" y="1756918"/>
                    <a:pt x="7038559" y="1683439"/>
                    <a:pt x="6836351" y="1727193"/>
                  </a:cubicBezTo>
                  <a:cubicBezTo>
                    <a:pt x="6634143" y="1770947"/>
                    <a:pt x="6359337" y="1655755"/>
                    <a:pt x="6172341" y="1727193"/>
                  </a:cubicBezTo>
                  <a:cubicBezTo>
                    <a:pt x="5985345" y="1798631"/>
                    <a:pt x="5909781" y="1670128"/>
                    <a:pt x="5671421" y="1727193"/>
                  </a:cubicBezTo>
                  <a:cubicBezTo>
                    <a:pt x="5433061" y="1784258"/>
                    <a:pt x="5226444" y="1721329"/>
                    <a:pt x="4925865" y="1727193"/>
                  </a:cubicBezTo>
                  <a:cubicBezTo>
                    <a:pt x="4625286" y="1733057"/>
                    <a:pt x="4527459" y="1647636"/>
                    <a:pt x="4261855" y="1727193"/>
                  </a:cubicBezTo>
                  <a:cubicBezTo>
                    <a:pt x="3996251" y="1806750"/>
                    <a:pt x="3928634" y="1713225"/>
                    <a:pt x="3679390" y="1727193"/>
                  </a:cubicBezTo>
                  <a:cubicBezTo>
                    <a:pt x="3430147" y="1741161"/>
                    <a:pt x="3418741" y="1717639"/>
                    <a:pt x="3260015" y="1727193"/>
                  </a:cubicBezTo>
                  <a:cubicBezTo>
                    <a:pt x="3101290" y="1736747"/>
                    <a:pt x="2877277" y="1660416"/>
                    <a:pt x="2677549" y="1727193"/>
                  </a:cubicBezTo>
                  <a:cubicBezTo>
                    <a:pt x="2477821" y="1793970"/>
                    <a:pt x="2437673" y="1711783"/>
                    <a:pt x="2339719" y="1727193"/>
                  </a:cubicBezTo>
                  <a:cubicBezTo>
                    <a:pt x="2241765" y="1742603"/>
                    <a:pt x="1945573" y="1702265"/>
                    <a:pt x="1838799" y="1727193"/>
                  </a:cubicBezTo>
                  <a:cubicBezTo>
                    <a:pt x="1732025" y="1752121"/>
                    <a:pt x="1583203" y="1703217"/>
                    <a:pt x="1419424" y="1727193"/>
                  </a:cubicBezTo>
                  <a:cubicBezTo>
                    <a:pt x="1255646" y="1751169"/>
                    <a:pt x="1074850" y="1699586"/>
                    <a:pt x="918504" y="1727193"/>
                  </a:cubicBezTo>
                  <a:cubicBezTo>
                    <a:pt x="762158" y="1754800"/>
                    <a:pt x="413105" y="1695758"/>
                    <a:pt x="266143" y="1727193"/>
                  </a:cubicBezTo>
                  <a:cubicBezTo>
                    <a:pt x="152493" y="1748782"/>
                    <a:pt x="-36727" y="1617813"/>
                    <a:pt x="0" y="1461050"/>
                  </a:cubicBezTo>
                  <a:cubicBezTo>
                    <a:pt x="-41609" y="1209281"/>
                    <a:pt x="39753" y="1062352"/>
                    <a:pt x="0" y="887495"/>
                  </a:cubicBezTo>
                  <a:cubicBezTo>
                    <a:pt x="-39753" y="712639"/>
                    <a:pt x="25450" y="423673"/>
                    <a:pt x="0" y="266143"/>
                  </a:cubicBezTo>
                  <a:close/>
                </a:path>
              </a:pathLst>
            </a:custGeom>
            <a:noFill/>
            <a:ln w="38100" cap="flat" cmpd="sng" algn="ctr">
              <a:solidFill>
                <a:srgbClr val="FFC000"/>
              </a:solidFill>
              <a:prstDash val="solid"/>
              <a:extLst>
                <a:ext uri="{C807C97D-BFC1-408E-A445-0C87EB9F89A2}">
                  <ask:lineSketchStyleProps xmlns:ask="http://schemas.microsoft.com/office/drawing/2018/sketchyshapes" sd="1834034475">
                    <a:prstGeom prst="roundRect">
                      <a:avLst>
                        <a:gd name="adj" fmla="val 15409"/>
                      </a:avLst>
                    </a:prstGeom>
                    <ask:type>
                      <ask:lineSketchScribble/>
                    </ask:type>
                  </ask:lineSketchStyleProps>
                </a:ext>
              </a:extLst>
            </a:ln>
            <a:effectLst/>
          </p:spPr>
          <p:txBody>
            <a:bodyPr lIns="91384" tIns="45695" rIns="91384"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FFFFF"/>
                </a:solidFill>
                <a:effectLst/>
                <a:uLnTx/>
                <a:uFillTx/>
                <a:latin typeface="Arial"/>
                <a:ea typeface="+mn-ea"/>
                <a:cs typeface="+mn-cs"/>
              </a:endParaRPr>
            </a:p>
          </p:txBody>
        </p:sp>
      </p:grpSp>
      <p:sp>
        <p:nvSpPr>
          <p:cNvPr id="5" name="Rectangle 4"/>
          <p:cNvSpPr/>
          <p:nvPr/>
        </p:nvSpPr>
        <p:spPr>
          <a:xfrm>
            <a:off x="990599" y="2743200"/>
            <a:ext cx="10668001" cy="3970318"/>
          </a:xfrm>
          <a:prstGeom prst="rect">
            <a:avLst/>
          </a:prstGeom>
        </p:spPr>
        <p:txBody>
          <a:bodyPr wrap="square">
            <a:spAutoFit/>
          </a:bodyPr>
          <a:lstStyle/>
          <a:p>
            <a:pPr marL="342900" lvl="0" indent="-342900" algn="just">
              <a:lnSpc>
                <a:spcPct val="150000"/>
              </a:lnSpc>
              <a:buFontTx/>
              <a:buChar char="-"/>
            </a:pPr>
            <a:r>
              <a:rPr lang="vi-VN" sz="2800">
                <a:latin typeface="+mn-lt"/>
              </a:rPr>
              <a:t>Lặp cấu trúc "</a:t>
            </a:r>
            <a:r>
              <a:rPr lang="vi-VN" sz="2800" i="1">
                <a:latin typeface="+mn-lt"/>
              </a:rPr>
              <a:t>Không lấy được nhau...ta sẽ lấy nhau</a:t>
            </a:r>
            <a:r>
              <a:rPr lang="vi-VN" sz="2800">
                <a:latin typeface="+mn-lt"/>
              </a:rPr>
              <a:t>"</a:t>
            </a:r>
          </a:p>
          <a:p>
            <a:pPr marL="342900" lvl="0" indent="-342900" algn="just">
              <a:lnSpc>
                <a:spcPct val="150000"/>
              </a:lnSpc>
              <a:buFontTx/>
              <a:buChar char="-"/>
            </a:pPr>
            <a:r>
              <a:rPr lang="vi-VN" sz="2800">
                <a:latin typeface="+mn-lt"/>
              </a:rPr>
              <a:t>Tác dụng: </a:t>
            </a:r>
          </a:p>
          <a:p>
            <a:pPr lvl="0" algn="just">
              <a:lnSpc>
                <a:spcPct val="150000"/>
              </a:lnSpc>
            </a:pPr>
            <a:r>
              <a:rPr lang="vi-VN" sz="2800">
                <a:latin typeface="+mn-lt"/>
              </a:rPr>
              <a:t>+ Khẳng định tình cảm bền chặt và nhấn mạnh ý chí quyết tâm để trở về bên nhau của hai người.</a:t>
            </a:r>
          </a:p>
          <a:p>
            <a:pPr lvl="0" algn="just">
              <a:lnSpc>
                <a:spcPct val="150000"/>
              </a:lnSpc>
            </a:pPr>
            <a:r>
              <a:rPr lang="vi-VN" sz="2800">
                <a:latin typeface="+mn-lt"/>
              </a:rPr>
              <a:t>+  Lời thơ như lời khẳng định một cách chắc chắn, tạo sự sự liên kết cho các  câu thơ. </a:t>
            </a:r>
            <a:endParaRPr lang="en-US" sz="2800" dirty="0">
              <a:latin typeface="+mn-lt"/>
            </a:endParaRPr>
          </a:p>
        </p:txBody>
      </p:sp>
    </p:spTree>
    <p:extLst>
      <p:ext uri="{BB962C8B-B14F-4D97-AF65-F5344CB8AC3E}">
        <p14:creationId xmlns:p14="http://schemas.microsoft.com/office/powerpoint/2010/main" val="402126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2" name="Rectangle 1"/>
          <p:cNvSpPr/>
          <p:nvPr/>
        </p:nvSpPr>
        <p:spPr>
          <a:xfrm>
            <a:off x="1524000" y="2438400"/>
            <a:ext cx="9067800" cy="2748125"/>
          </a:xfrm>
          <a:prstGeom prst="rect">
            <a:avLst/>
          </a:prstGeom>
        </p:spPr>
        <p:txBody>
          <a:bodyPr wrap="square">
            <a:spAutoFit/>
          </a:bodyPr>
          <a:lstStyle/>
          <a:p>
            <a:pPr algn="just">
              <a:lnSpc>
                <a:spcPct val="150000"/>
              </a:lnSpc>
            </a:pPr>
            <a:r>
              <a:rPr lang="nl-NL" sz="2800" b="1" dirty="0">
                <a:latin typeface="Cambria" panose="02040503050406030204" pitchFamily="18" charset="0"/>
                <a:ea typeface="Cambria" panose="02040503050406030204" pitchFamily="18" charset="0"/>
              </a:rPr>
              <a:t>	</a:t>
            </a:r>
            <a:r>
              <a:rPr lang="nl-NL" sz="4000" b="1" dirty="0">
                <a:solidFill>
                  <a:srgbClr val="002060"/>
                </a:solidFill>
                <a:latin typeface="Cambria" panose="02040503050406030204" pitchFamily="18" charset="0"/>
                <a:ea typeface="Cambria" panose="02040503050406030204" pitchFamily="18" charset="0"/>
              </a:rPr>
              <a:t>Hãy tìm và phân tích tác dụng của biện pháp lặp cấu trúc trong các câu thơ, câu văn dưới đây.</a:t>
            </a:r>
            <a:endParaRPr lang="en-US" sz="4000" b="1" dirty="0">
              <a:solidFill>
                <a:srgbClr val="002060"/>
              </a:solidFill>
              <a:effectLst/>
              <a:latin typeface="Cambria" panose="02040503050406030204" pitchFamily="18" charset="0"/>
              <a:ea typeface="Cambria" panose="02040503050406030204" pitchFamily="18" charset="0"/>
            </a:endParaRPr>
          </a:p>
        </p:txBody>
      </p:sp>
      <p:sp>
        <p:nvSpPr>
          <p:cNvPr id="3" name="Rectangle 2"/>
          <p:cNvSpPr/>
          <p:nvPr/>
        </p:nvSpPr>
        <p:spPr>
          <a:xfrm>
            <a:off x="4636922" y="1255930"/>
            <a:ext cx="2528256" cy="646331"/>
          </a:xfrm>
          <a:prstGeom prst="rect">
            <a:avLst/>
          </a:prstGeom>
          <a:solidFill>
            <a:schemeClr val="accent4">
              <a:lumMod val="40000"/>
              <a:lumOff val="60000"/>
            </a:schemeClr>
          </a:solidFill>
        </p:spPr>
        <p:txBody>
          <a:bodyPr wrap="none">
            <a:spAutoFit/>
          </a:bodyPr>
          <a:lstStyle/>
          <a:p>
            <a:pPr lvl="0" algn="just"/>
            <a:r>
              <a:rPr lang="nl-NL" sz="3600" b="1" dirty="0">
                <a:solidFill>
                  <a:srgbClr val="C00000"/>
                </a:solidFill>
                <a:latin typeface="Cambria" panose="02040503050406030204" pitchFamily="18" charset="0"/>
                <a:ea typeface="Cambria" panose="02040503050406030204" pitchFamily="18" charset="0"/>
              </a:rPr>
              <a:t>2. Bài tập 2</a:t>
            </a:r>
            <a:endParaRPr lang="en-US" sz="3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682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2" name="Rectangle 1"/>
          <p:cNvSpPr/>
          <p:nvPr/>
        </p:nvSpPr>
        <p:spPr>
          <a:xfrm>
            <a:off x="3581400" y="609600"/>
            <a:ext cx="5181600" cy="2308324"/>
          </a:xfrm>
          <a:prstGeom prst="rect">
            <a:avLst/>
          </a:prstGeom>
        </p:spPr>
        <p:txBody>
          <a:bodyPr wrap="square">
            <a:spAutoFit/>
          </a:bodyPr>
          <a:lstStyle/>
          <a:p>
            <a:pPr algn="just"/>
            <a:r>
              <a:rPr lang="nl-NL" sz="2400" i="1" dirty="0">
                <a:solidFill>
                  <a:srgbClr val="C00000"/>
                </a:solidFill>
                <a:latin typeface="Cambria" panose="02040503050406030204" pitchFamily="18" charset="0"/>
                <a:ea typeface="Cambria" panose="02040503050406030204" pitchFamily="18" charset="0"/>
              </a:rPr>
              <a:t>a. Trời xanh đây là của chúng ta</a:t>
            </a:r>
            <a:endParaRPr lang="en-US" sz="2400" i="1" dirty="0">
              <a:solidFill>
                <a:srgbClr val="C00000"/>
              </a:solidFill>
              <a:latin typeface="Cambria" panose="02040503050406030204" pitchFamily="18" charset="0"/>
              <a:ea typeface="Cambria" panose="02040503050406030204" pitchFamily="18" charset="0"/>
            </a:endParaRPr>
          </a:p>
          <a:p>
            <a:pPr algn="just"/>
            <a:r>
              <a:rPr lang="nl-NL" sz="2400" i="1" dirty="0">
                <a:solidFill>
                  <a:srgbClr val="C00000"/>
                </a:solidFill>
                <a:latin typeface="Cambria" panose="02040503050406030204" pitchFamily="18" charset="0"/>
                <a:ea typeface="Cambria" panose="02040503050406030204" pitchFamily="18" charset="0"/>
              </a:rPr>
              <a:t>Núi rừng đây là của chúng ta</a:t>
            </a:r>
            <a:endParaRPr lang="en-US" sz="2400" i="1" dirty="0">
              <a:solidFill>
                <a:srgbClr val="C00000"/>
              </a:solidFill>
              <a:latin typeface="Cambria" panose="02040503050406030204" pitchFamily="18" charset="0"/>
              <a:ea typeface="Cambria" panose="02040503050406030204" pitchFamily="18" charset="0"/>
            </a:endParaRPr>
          </a:p>
          <a:p>
            <a:pPr algn="just"/>
            <a:r>
              <a:rPr lang="nl-NL" sz="2400" i="1" dirty="0">
                <a:solidFill>
                  <a:srgbClr val="C00000"/>
                </a:solidFill>
                <a:latin typeface="Cambria" panose="02040503050406030204" pitchFamily="18" charset="0"/>
                <a:ea typeface="Cambria" panose="02040503050406030204" pitchFamily="18" charset="0"/>
              </a:rPr>
              <a:t>Những cảnh đồng thơm mát</a:t>
            </a:r>
            <a:endParaRPr lang="en-US" sz="2400" i="1" dirty="0">
              <a:solidFill>
                <a:srgbClr val="C00000"/>
              </a:solidFill>
              <a:latin typeface="Cambria" panose="02040503050406030204" pitchFamily="18" charset="0"/>
              <a:ea typeface="Cambria" panose="02040503050406030204" pitchFamily="18" charset="0"/>
            </a:endParaRPr>
          </a:p>
          <a:p>
            <a:pPr algn="just"/>
            <a:r>
              <a:rPr lang="nl-NL" sz="2400" i="1" dirty="0">
                <a:solidFill>
                  <a:srgbClr val="C00000"/>
                </a:solidFill>
                <a:latin typeface="Cambria" panose="02040503050406030204" pitchFamily="18" charset="0"/>
                <a:ea typeface="Cambria" panose="02040503050406030204" pitchFamily="18" charset="0"/>
              </a:rPr>
              <a:t>Những ngả đường bát ngát</a:t>
            </a:r>
            <a:endParaRPr lang="en-US" sz="2400" i="1" dirty="0">
              <a:solidFill>
                <a:srgbClr val="C00000"/>
              </a:solidFill>
              <a:latin typeface="Cambria" panose="02040503050406030204" pitchFamily="18" charset="0"/>
              <a:ea typeface="Cambria" panose="02040503050406030204" pitchFamily="18" charset="0"/>
            </a:endParaRPr>
          </a:p>
          <a:p>
            <a:pPr algn="just"/>
            <a:r>
              <a:rPr lang="nl-NL" sz="2400" i="1" dirty="0">
                <a:solidFill>
                  <a:srgbClr val="C00000"/>
                </a:solidFill>
                <a:latin typeface="Cambria" panose="02040503050406030204" pitchFamily="18" charset="0"/>
                <a:ea typeface="Cambria" panose="02040503050406030204" pitchFamily="18" charset="0"/>
              </a:rPr>
              <a:t>Những dòng sông đỏ nặng phù sa.</a:t>
            </a:r>
            <a:endParaRPr lang="en-US" sz="2400" i="1" dirty="0">
              <a:solidFill>
                <a:srgbClr val="C00000"/>
              </a:solidFill>
              <a:latin typeface="Cambria" panose="02040503050406030204" pitchFamily="18" charset="0"/>
              <a:ea typeface="Cambria" panose="02040503050406030204" pitchFamily="18" charset="0"/>
            </a:endParaRPr>
          </a:p>
          <a:p>
            <a:pPr algn="just"/>
            <a:r>
              <a:rPr lang="nl-NL" sz="2400" i="1" dirty="0">
                <a:solidFill>
                  <a:srgbClr val="C00000"/>
                </a:solidFill>
                <a:latin typeface="Cambria" panose="02040503050406030204" pitchFamily="18" charset="0"/>
                <a:ea typeface="Cambria" panose="02040503050406030204" pitchFamily="18" charset="0"/>
              </a:rPr>
              <a:t>                    </a:t>
            </a:r>
            <a:r>
              <a:rPr lang="nl-NL" sz="2400" dirty="0">
                <a:solidFill>
                  <a:schemeClr val="tx1"/>
                </a:solidFill>
                <a:latin typeface="Cambria" panose="02040503050406030204" pitchFamily="18" charset="0"/>
                <a:ea typeface="Cambria" panose="02040503050406030204" pitchFamily="18" charset="0"/>
              </a:rPr>
              <a:t>(Nguyễn Đình Thi)</a:t>
            </a:r>
            <a:endParaRPr lang="en-US" sz="2400" dirty="0">
              <a:solidFill>
                <a:schemeClr val="tx1"/>
              </a:solidFill>
              <a:effectLst/>
              <a:latin typeface="Cambria" panose="02040503050406030204" pitchFamily="18" charset="0"/>
              <a:ea typeface="Cambria" panose="02040503050406030204" pitchFamily="18" charset="0"/>
            </a:endParaRPr>
          </a:p>
        </p:txBody>
      </p:sp>
      <p:sp>
        <p:nvSpPr>
          <p:cNvPr id="3" name="Rectangle 2"/>
          <p:cNvSpPr/>
          <p:nvPr/>
        </p:nvSpPr>
        <p:spPr>
          <a:xfrm>
            <a:off x="533400" y="3048001"/>
            <a:ext cx="11430000" cy="4053482"/>
          </a:xfrm>
          <a:prstGeom prst="rect">
            <a:avLst/>
          </a:prstGeom>
        </p:spPr>
        <p:txBody>
          <a:bodyPr wrap="square">
            <a:spAutoFit/>
          </a:bodyPr>
          <a:lstStyle/>
          <a:p>
            <a:pPr algn="just">
              <a:lnSpc>
                <a:spcPct val="150000"/>
              </a:lnSpc>
            </a:pPr>
            <a:r>
              <a:rPr lang="nl-NL" sz="2000" b="1" dirty="0">
                <a:solidFill>
                  <a:srgbClr val="002060"/>
                </a:solidFill>
                <a:latin typeface="Times New Roman" pitchFamily="18" charset="0"/>
                <a:ea typeface="Cambria" panose="02040503050406030204" pitchFamily="18" charset="0"/>
                <a:cs typeface="Times New Roman" pitchFamily="18" charset="0"/>
              </a:rPr>
              <a:t>-</a:t>
            </a:r>
            <a:r>
              <a:rPr lang="vi-VN" sz="2000" b="1" dirty="0">
                <a:solidFill>
                  <a:srgbClr val="002060"/>
                </a:solidFill>
                <a:latin typeface="Times New Roman" pitchFamily="18" charset="0"/>
                <a:ea typeface="Cambria" panose="02040503050406030204" pitchFamily="18" charset="0"/>
                <a:cs typeface="Times New Roman" pitchFamily="18" charset="0"/>
              </a:rPr>
              <a:t>- </a:t>
            </a:r>
            <a:r>
              <a:rPr lang="vi-VN" sz="2200" b="1" dirty="0">
                <a:solidFill>
                  <a:srgbClr val="002060"/>
                </a:solidFill>
                <a:latin typeface="Times New Roman" pitchFamily="18" charset="0"/>
                <a:ea typeface="Cambria" panose="02040503050406030204" pitchFamily="18" charset="0"/>
                <a:cs typeface="Times New Roman" pitchFamily="18" charset="0"/>
              </a:rPr>
              <a:t>Phép lặp cấu trúc:</a:t>
            </a:r>
          </a:p>
          <a:p>
            <a:pPr algn="just">
              <a:lnSpc>
                <a:spcPct val="150000"/>
              </a:lnSpc>
            </a:pPr>
            <a:r>
              <a:rPr lang="vi-VN" sz="2200" b="1" dirty="0">
                <a:solidFill>
                  <a:srgbClr val="002060"/>
                </a:solidFill>
                <a:latin typeface="Times New Roman" pitchFamily="18" charset="0"/>
                <a:ea typeface="Cambria" panose="02040503050406030204" pitchFamily="18" charset="0"/>
                <a:cs typeface="Times New Roman" pitchFamily="18" charset="0"/>
              </a:rPr>
              <a:t>+ </a:t>
            </a:r>
            <a:r>
              <a:rPr lang="vi-VN" sz="2200" b="1" i="1" dirty="0">
                <a:solidFill>
                  <a:srgbClr val="002060"/>
                </a:solidFill>
                <a:latin typeface="Times New Roman" pitchFamily="18" charset="0"/>
                <a:ea typeface="Cambria" panose="02040503050406030204" pitchFamily="18" charset="0"/>
                <a:cs typeface="Times New Roman" pitchFamily="18" charset="0"/>
              </a:rPr>
              <a:t>“...là của chúng ta”</a:t>
            </a:r>
          </a:p>
          <a:p>
            <a:pPr algn="just">
              <a:lnSpc>
                <a:spcPct val="150000"/>
              </a:lnSpc>
            </a:pPr>
            <a:r>
              <a:rPr lang="vi-VN" sz="2200" b="1" i="1" dirty="0">
                <a:solidFill>
                  <a:srgbClr val="002060"/>
                </a:solidFill>
                <a:latin typeface="Times New Roman" pitchFamily="18" charset="0"/>
                <a:ea typeface="Cambria" panose="02040503050406030204" pitchFamily="18" charset="0"/>
                <a:cs typeface="Times New Roman" pitchFamily="18" charset="0"/>
              </a:rPr>
              <a:t>+ “những...”</a:t>
            </a:r>
          </a:p>
          <a:p>
            <a:pPr algn="just">
              <a:lnSpc>
                <a:spcPct val="150000"/>
              </a:lnSpc>
            </a:pPr>
            <a:r>
              <a:rPr lang="vi-VN" sz="2200" b="1" dirty="0">
                <a:solidFill>
                  <a:srgbClr val="002060"/>
                </a:solidFill>
                <a:latin typeface="Times New Roman" pitchFamily="18" charset="0"/>
                <a:ea typeface="Cambria" panose="02040503050406030204" pitchFamily="18" charset="0"/>
                <a:cs typeface="Times New Roman" pitchFamily="18" charset="0"/>
              </a:rPr>
              <a:t>- Tác dụng: </a:t>
            </a:r>
          </a:p>
          <a:p>
            <a:pPr algn="just">
              <a:lnSpc>
                <a:spcPct val="150000"/>
              </a:lnSpc>
            </a:pPr>
            <a:r>
              <a:rPr lang="vi-VN" sz="2200" b="1" dirty="0">
                <a:solidFill>
                  <a:srgbClr val="002060"/>
                </a:solidFill>
                <a:latin typeface="Times New Roman" pitchFamily="18" charset="0"/>
                <a:ea typeface="Cambria" panose="02040503050406030204" pitchFamily="18" charset="0"/>
                <a:cs typeface="Times New Roman" pitchFamily="18" charset="0"/>
              </a:rPr>
              <a:t>+ Góp phần tạo nên nhịp thơ dồn dập, âm hưởng hào hùng, mạnh mẽ, giọng điệu hùng biện.</a:t>
            </a:r>
          </a:p>
          <a:p>
            <a:pPr algn="just">
              <a:lnSpc>
                <a:spcPct val="150000"/>
              </a:lnSpc>
            </a:pPr>
            <a:r>
              <a:rPr lang="vi-VN" sz="2200" b="1" dirty="0">
                <a:solidFill>
                  <a:srgbClr val="002060"/>
                </a:solidFill>
                <a:latin typeface="Times New Roman" pitchFamily="18" charset="0"/>
                <a:ea typeface="Cambria" panose="02040503050406030204" pitchFamily="18" charset="0"/>
                <a:cs typeface="Times New Roman" pitchFamily="18" charset="0"/>
              </a:rPr>
              <a:t>+ Tạo sự xuất hiện liên tiếp của hình ảnh, nhằm khẳng định ý thức chủ quyền và niềm tự hào vì được làm chủ tất cả đất nước tươi đẹp, trù phú.</a:t>
            </a:r>
          </a:p>
          <a:p>
            <a:pPr algn="just">
              <a:lnSpc>
                <a:spcPct val="150000"/>
              </a:lnSpc>
            </a:pPr>
            <a:endParaRPr lang="vi-VN" sz="2000" b="1" dirty="0">
              <a:solidFill>
                <a:srgbClr val="002060"/>
              </a:solidFill>
              <a:latin typeface="Times New Roman" pitchFamily="18" charset="0"/>
              <a:ea typeface="Cambria" panose="02040503050406030204" pitchFamily="18" charset="0"/>
              <a:cs typeface="Times New Roman" pitchFamily="18" charset="0"/>
            </a:endParaRPr>
          </a:p>
        </p:txBody>
      </p:sp>
      <p:sp>
        <p:nvSpPr>
          <p:cNvPr id="4" name="Rectangle: Rounded Corners 21">
            <a:extLst>
              <a:ext uri="{FF2B5EF4-FFF2-40B4-BE49-F238E27FC236}">
                <a16:creationId xmlns:a16="http://schemas.microsoft.com/office/drawing/2014/main" id="{AC6712C8-B37F-E8A1-BEFE-8D05D8E0E64F}"/>
              </a:ext>
            </a:extLst>
          </p:cNvPr>
          <p:cNvSpPr/>
          <p:nvPr/>
        </p:nvSpPr>
        <p:spPr>
          <a:xfrm>
            <a:off x="2819401" y="228600"/>
            <a:ext cx="5943600" cy="2689324"/>
          </a:xfrm>
          <a:custGeom>
            <a:avLst/>
            <a:gdLst>
              <a:gd name="connsiteX0" fmla="*/ 0 w 5943600"/>
              <a:gd name="connsiteY0" fmla="*/ 414398 h 2689324"/>
              <a:gd name="connsiteX1" fmla="*/ 414398 w 5943600"/>
              <a:gd name="connsiteY1" fmla="*/ 0 h 2689324"/>
              <a:gd name="connsiteX2" fmla="*/ 1033858 w 5943600"/>
              <a:gd name="connsiteY2" fmla="*/ 0 h 2689324"/>
              <a:gd name="connsiteX3" fmla="*/ 1704465 w 5943600"/>
              <a:gd name="connsiteY3" fmla="*/ 0 h 2689324"/>
              <a:gd name="connsiteX4" fmla="*/ 2323925 w 5943600"/>
              <a:gd name="connsiteY4" fmla="*/ 0 h 2689324"/>
              <a:gd name="connsiteX5" fmla="*/ 2943384 w 5943600"/>
              <a:gd name="connsiteY5" fmla="*/ 0 h 2689324"/>
              <a:gd name="connsiteX6" fmla="*/ 3562844 w 5943600"/>
              <a:gd name="connsiteY6" fmla="*/ 0 h 2689324"/>
              <a:gd name="connsiteX7" fmla="*/ 4131156 w 5943600"/>
              <a:gd name="connsiteY7" fmla="*/ 0 h 2689324"/>
              <a:gd name="connsiteX8" fmla="*/ 4750615 w 5943600"/>
              <a:gd name="connsiteY8" fmla="*/ 0 h 2689324"/>
              <a:gd name="connsiteX9" fmla="*/ 5529202 w 5943600"/>
              <a:gd name="connsiteY9" fmla="*/ 0 h 2689324"/>
              <a:gd name="connsiteX10" fmla="*/ 5943600 w 5943600"/>
              <a:gd name="connsiteY10" fmla="*/ 414398 h 2689324"/>
              <a:gd name="connsiteX11" fmla="*/ 5943600 w 5943600"/>
              <a:gd name="connsiteY11" fmla="*/ 823714 h 2689324"/>
              <a:gd name="connsiteX12" fmla="*/ 5943600 w 5943600"/>
              <a:gd name="connsiteY12" fmla="*/ 1288846 h 2689324"/>
              <a:gd name="connsiteX13" fmla="*/ 5943600 w 5943600"/>
              <a:gd name="connsiteY13" fmla="*/ 1698162 h 2689324"/>
              <a:gd name="connsiteX14" fmla="*/ 5943600 w 5943600"/>
              <a:gd name="connsiteY14" fmla="*/ 2274926 h 2689324"/>
              <a:gd name="connsiteX15" fmla="*/ 5529202 w 5943600"/>
              <a:gd name="connsiteY15" fmla="*/ 2689324 h 2689324"/>
              <a:gd name="connsiteX16" fmla="*/ 5012038 w 5943600"/>
              <a:gd name="connsiteY16" fmla="*/ 2689324 h 2689324"/>
              <a:gd name="connsiteX17" fmla="*/ 4392579 w 5943600"/>
              <a:gd name="connsiteY17" fmla="*/ 2689324 h 2689324"/>
              <a:gd name="connsiteX18" fmla="*/ 3926563 w 5943600"/>
              <a:gd name="connsiteY18" fmla="*/ 2689324 h 2689324"/>
              <a:gd name="connsiteX19" fmla="*/ 3358252 w 5943600"/>
              <a:gd name="connsiteY19" fmla="*/ 2689324 h 2689324"/>
              <a:gd name="connsiteX20" fmla="*/ 2892236 w 5943600"/>
              <a:gd name="connsiteY20" fmla="*/ 2689324 h 2689324"/>
              <a:gd name="connsiteX21" fmla="*/ 2426221 w 5943600"/>
              <a:gd name="connsiteY21" fmla="*/ 2689324 h 2689324"/>
              <a:gd name="connsiteX22" fmla="*/ 1806761 w 5943600"/>
              <a:gd name="connsiteY22" fmla="*/ 2689324 h 2689324"/>
              <a:gd name="connsiteX23" fmla="*/ 1289598 w 5943600"/>
              <a:gd name="connsiteY23" fmla="*/ 2689324 h 2689324"/>
              <a:gd name="connsiteX24" fmla="*/ 414398 w 5943600"/>
              <a:gd name="connsiteY24" fmla="*/ 2689324 h 2689324"/>
              <a:gd name="connsiteX25" fmla="*/ 0 w 5943600"/>
              <a:gd name="connsiteY25" fmla="*/ 2274926 h 2689324"/>
              <a:gd name="connsiteX26" fmla="*/ 0 w 5943600"/>
              <a:gd name="connsiteY26" fmla="*/ 1772583 h 2689324"/>
              <a:gd name="connsiteX27" fmla="*/ 0 w 5943600"/>
              <a:gd name="connsiteY27" fmla="*/ 1307451 h 2689324"/>
              <a:gd name="connsiteX28" fmla="*/ 0 w 5943600"/>
              <a:gd name="connsiteY28" fmla="*/ 898135 h 2689324"/>
              <a:gd name="connsiteX29" fmla="*/ 0 w 5943600"/>
              <a:gd name="connsiteY29" fmla="*/ 414398 h 268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43600" h="2689324" extrusionOk="0">
                <a:moveTo>
                  <a:pt x="0" y="414398"/>
                </a:moveTo>
                <a:cubicBezTo>
                  <a:pt x="47212" y="150551"/>
                  <a:pt x="197761" y="22192"/>
                  <a:pt x="414398" y="0"/>
                </a:cubicBezTo>
                <a:cubicBezTo>
                  <a:pt x="649683" y="-63997"/>
                  <a:pt x="870523" y="26875"/>
                  <a:pt x="1033858" y="0"/>
                </a:cubicBezTo>
                <a:cubicBezTo>
                  <a:pt x="1197193" y="-26875"/>
                  <a:pt x="1496824" y="69737"/>
                  <a:pt x="1704465" y="0"/>
                </a:cubicBezTo>
                <a:cubicBezTo>
                  <a:pt x="1912106" y="-69737"/>
                  <a:pt x="2157837" y="45958"/>
                  <a:pt x="2323925" y="0"/>
                </a:cubicBezTo>
                <a:cubicBezTo>
                  <a:pt x="2490013" y="-45958"/>
                  <a:pt x="2811294" y="31908"/>
                  <a:pt x="2943384" y="0"/>
                </a:cubicBezTo>
                <a:cubicBezTo>
                  <a:pt x="3075474" y="-31908"/>
                  <a:pt x="3377394" y="13482"/>
                  <a:pt x="3562844" y="0"/>
                </a:cubicBezTo>
                <a:cubicBezTo>
                  <a:pt x="3748294" y="-13482"/>
                  <a:pt x="3929239" y="39871"/>
                  <a:pt x="4131156" y="0"/>
                </a:cubicBezTo>
                <a:cubicBezTo>
                  <a:pt x="4333073" y="-39871"/>
                  <a:pt x="4492718" y="61924"/>
                  <a:pt x="4750615" y="0"/>
                </a:cubicBezTo>
                <a:cubicBezTo>
                  <a:pt x="5008512" y="-61924"/>
                  <a:pt x="5333790" y="74579"/>
                  <a:pt x="5529202" y="0"/>
                </a:cubicBezTo>
                <a:cubicBezTo>
                  <a:pt x="5736651" y="20898"/>
                  <a:pt x="5982487" y="187753"/>
                  <a:pt x="5943600" y="414398"/>
                </a:cubicBezTo>
                <a:cubicBezTo>
                  <a:pt x="5965894" y="535520"/>
                  <a:pt x="5926265" y="711774"/>
                  <a:pt x="5943600" y="823714"/>
                </a:cubicBezTo>
                <a:cubicBezTo>
                  <a:pt x="5960935" y="935654"/>
                  <a:pt x="5922154" y="1165322"/>
                  <a:pt x="5943600" y="1288846"/>
                </a:cubicBezTo>
                <a:cubicBezTo>
                  <a:pt x="5965046" y="1412370"/>
                  <a:pt x="5912497" y="1531628"/>
                  <a:pt x="5943600" y="1698162"/>
                </a:cubicBezTo>
                <a:cubicBezTo>
                  <a:pt x="5974703" y="1864696"/>
                  <a:pt x="5901460" y="2039077"/>
                  <a:pt x="5943600" y="2274926"/>
                </a:cubicBezTo>
                <a:cubicBezTo>
                  <a:pt x="5945902" y="2510992"/>
                  <a:pt x="5745557" y="2741233"/>
                  <a:pt x="5529202" y="2689324"/>
                </a:cubicBezTo>
                <a:cubicBezTo>
                  <a:pt x="5321848" y="2739501"/>
                  <a:pt x="5168064" y="2662105"/>
                  <a:pt x="5012038" y="2689324"/>
                </a:cubicBezTo>
                <a:cubicBezTo>
                  <a:pt x="4856012" y="2716543"/>
                  <a:pt x="4559075" y="2649811"/>
                  <a:pt x="4392579" y="2689324"/>
                </a:cubicBezTo>
                <a:cubicBezTo>
                  <a:pt x="4226083" y="2728837"/>
                  <a:pt x="4033506" y="2687399"/>
                  <a:pt x="3926563" y="2689324"/>
                </a:cubicBezTo>
                <a:cubicBezTo>
                  <a:pt x="3819620" y="2691249"/>
                  <a:pt x="3486617" y="2674182"/>
                  <a:pt x="3358252" y="2689324"/>
                </a:cubicBezTo>
                <a:cubicBezTo>
                  <a:pt x="3229887" y="2704466"/>
                  <a:pt x="2989386" y="2670721"/>
                  <a:pt x="2892236" y="2689324"/>
                </a:cubicBezTo>
                <a:cubicBezTo>
                  <a:pt x="2795086" y="2707927"/>
                  <a:pt x="2656899" y="2651840"/>
                  <a:pt x="2426221" y="2689324"/>
                </a:cubicBezTo>
                <a:cubicBezTo>
                  <a:pt x="2195543" y="2726808"/>
                  <a:pt x="2010236" y="2673400"/>
                  <a:pt x="1806761" y="2689324"/>
                </a:cubicBezTo>
                <a:cubicBezTo>
                  <a:pt x="1603286" y="2705248"/>
                  <a:pt x="1399488" y="2675030"/>
                  <a:pt x="1289598" y="2689324"/>
                </a:cubicBezTo>
                <a:cubicBezTo>
                  <a:pt x="1179708" y="2703618"/>
                  <a:pt x="624438" y="2635104"/>
                  <a:pt x="414398" y="2689324"/>
                </a:cubicBezTo>
                <a:cubicBezTo>
                  <a:pt x="151617" y="2673210"/>
                  <a:pt x="18935" y="2533190"/>
                  <a:pt x="0" y="2274926"/>
                </a:cubicBezTo>
                <a:cubicBezTo>
                  <a:pt x="-26150" y="2032110"/>
                  <a:pt x="54299" y="1983902"/>
                  <a:pt x="0" y="1772583"/>
                </a:cubicBezTo>
                <a:cubicBezTo>
                  <a:pt x="-54299" y="1561264"/>
                  <a:pt x="4341" y="1432538"/>
                  <a:pt x="0" y="1307451"/>
                </a:cubicBezTo>
                <a:cubicBezTo>
                  <a:pt x="-4341" y="1182364"/>
                  <a:pt x="44680" y="1009152"/>
                  <a:pt x="0" y="898135"/>
                </a:cubicBezTo>
                <a:cubicBezTo>
                  <a:pt x="-44680" y="787118"/>
                  <a:pt x="25034" y="528723"/>
                  <a:pt x="0" y="414398"/>
                </a:cubicBezTo>
                <a:close/>
              </a:path>
            </a:pathLst>
          </a:custGeom>
          <a:noFill/>
          <a:ln w="38100" cap="flat" cmpd="sng" algn="ctr">
            <a:solidFill>
              <a:srgbClr val="FFC000"/>
            </a:solidFill>
            <a:prstDash val="solid"/>
            <a:extLst>
              <a:ext uri="{C807C97D-BFC1-408E-A445-0C87EB9F89A2}">
                <ask:lineSketchStyleProps xmlns:ask="http://schemas.microsoft.com/office/drawing/2018/sketchyshapes" sd="1834034475">
                  <a:prstGeom prst="roundRect">
                    <a:avLst>
                      <a:gd name="adj" fmla="val 15409"/>
                    </a:avLst>
                  </a:prstGeom>
                  <ask:type>
                    <ask:lineSketchScribble/>
                  </ask:type>
                </ask:lineSketchStyleProps>
              </a:ext>
            </a:extLst>
          </a:ln>
          <a:effectLst/>
        </p:spPr>
        <p:txBody>
          <a:bodyPr lIns="91384" tIns="45695" rIns="91384"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4551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3" name="Rectangle 2"/>
          <p:cNvSpPr/>
          <p:nvPr/>
        </p:nvSpPr>
        <p:spPr>
          <a:xfrm>
            <a:off x="228600" y="2895600"/>
            <a:ext cx="11582400" cy="3705694"/>
          </a:xfrm>
          <a:prstGeom prst="rect">
            <a:avLst/>
          </a:prstGeom>
        </p:spPr>
        <p:txBody>
          <a:bodyPr wrap="square">
            <a:spAutoFit/>
          </a:bodyPr>
          <a:lstStyle/>
          <a:p>
            <a:pPr lvl="0" algn="just">
              <a:lnSpc>
                <a:spcPct val="150000"/>
              </a:lnSpc>
            </a:pPr>
            <a:r>
              <a:rPr lang="nl-NL" sz="2800" b="1" dirty="0">
                <a:solidFill>
                  <a:srgbClr val="002060"/>
                </a:solidFill>
                <a:latin typeface="Cambria" panose="02040503050406030204" pitchFamily="18" charset="0"/>
                <a:ea typeface="Cambria" panose="02040503050406030204" pitchFamily="18" charset="0"/>
              </a:rPr>
              <a:t>- </a:t>
            </a:r>
            <a:r>
              <a:rPr lang="nl-NL" sz="2600" b="1" dirty="0">
                <a:solidFill>
                  <a:srgbClr val="002060"/>
                </a:solidFill>
                <a:latin typeface="Times New Roman" pitchFamily="18" charset="0"/>
                <a:ea typeface="Cambria" panose="02040503050406030204" pitchFamily="18" charset="0"/>
                <a:cs typeface="Times New Roman" pitchFamily="18" charset="0"/>
              </a:rPr>
              <a:t>Phép lặp cấu trúc: </a:t>
            </a:r>
            <a:r>
              <a:rPr lang="nl-NL" sz="2600" i="1" dirty="0">
                <a:solidFill>
                  <a:srgbClr val="C00000"/>
                </a:solidFill>
                <a:latin typeface="Times New Roman" pitchFamily="18" charset="0"/>
                <a:ea typeface="Cambria" panose="02040503050406030204" pitchFamily="18" charset="0"/>
                <a:cs typeface="Times New Roman" pitchFamily="18" charset="0"/>
              </a:rPr>
              <a:t>“Mùa xuân…”</a:t>
            </a:r>
            <a:endParaRPr lang="en-US" sz="2600" i="1" dirty="0">
              <a:solidFill>
                <a:srgbClr val="C00000"/>
              </a:solidFill>
              <a:latin typeface="Times New Roman" pitchFamily="18" charset="0"/>
              <a:ea typeface="Cambria" panose="02040503050406030204" pitchFamily="18" charset="0"/>
              <a:cs typeface="Times New Roman" pitchFamily="18" charset="0"/>
            </a:endParaRPr>
          </a:p>
          <a:p>
            <a:pPr marL="342900" lvl="0" indent="-342900" algn="just">
              <a:lnSpc>
                <a:spcPct val="150000"/>
              </a:lnSpc>
              <a:buFontTx/>
              <a:buChar char="-"/>
            </a:pPr>
            <a:r>
              <a:rPr lang="nl-NL" sz="2600" b="1" dirty="0">
                <a:solidFill>
                  <a:srgbClr val="002060"/>
                </a:solidFill>
                <a:latin typeface="Times New Roman" pitchFamily="18" charset="0"/>
                <a:ea typeface="Cambria" panose="02040503050406030204" pitchFamily="18" charset="0"/>
                <a:cs typeface="Times New Roman" pitchFamily="18" charset="0"/>
              </a:rPr>
              <a:t>Tác dụng:</a:t>
            </a:r>
          </a:p>
          <a:p>
            <a:pPr lvl="0" algn="just">
              <a:lnSpc>
                <a:spcPct val="150000"/>
              </a:lnSpc>
            </a:pPr>
            <a:r>
              <a:rPr lang="nl-NL" sz="2600" b="1" dirty="0">
                <a:solidFill>
                  <a:srgbClr val="002060"/>
                </a:solidFill>
                <a:latin typeface="Times New Roman" pitchFamily="18" charset="0"/>
                <a:ea typeface="Cambria" panose="02040503050406030204" pitchFamily="18" charset="0"/>
                <a:cs typeface="Times New Roman" pitchFamily="18" charset="0"/>
              </a:rPr>
              <a:t>+ </a:t>
            </a:r>
            <a:r>
              <a:rPr lang="vi-VN" sz="2600" b="1" dirty="0">
                <a:solidFill>
                  <a:srgbClr val="002060"/>
                </a:solidFill>
                <a:latin typeface="Times New Roman" pitchFamily="18" charset="0"/>
                <a:ea typeface="Cambria" panose="02040503050406030204" pitchFamily="18" charset="0"/>
                <a:cs typeface="Times New Roman" pitchFamily="18" charset="0"/>
              </a:rPr>
              <a:t>Tạo cho câu văn, đoạn văn giàu âm điệu, giọng văn trở nê</a:t>
            </a:r>
            <a:r>
              <a:rPr lang="en-US" sz="2600" b="1" dirty="0">
                <a:solidFill>
                  <a:srgbClr val="002060"/>
                </a:solidFill>
                <a:latin typeface="Times New Roman" pitchFamily="18" charset="0"/>
                <a:ea typeface="Cambria" panose="02040503050406030204" pitchFamily="18" charset="0"/>
                <a:cs typeface="Times New Roman" pitchFamily="18" charset="0"/>
              </a:rPr>
              <a:t>n</a:t>
            </a:r>
            <a:r>
              <a:rPr lang="vi-VN" sz="2600" b="1" dirty="0">
                <a:solidFill>
                  <a:srgbClr val="002060"/>
                </a:solidFill>
                <a:latin typeface="Times New Roman" pitchFamily="18" charset="0"/>
                <a:ea typeface="Cambria" panose="02040503050406030204" pitchFamily="18" charset="0"/>
                <a:cs typeface="Times New Roman" pitchFamily="18" charset="0"/>
              </a:rPr>
              <a:t> tha thiết, gợi cảm.</a:t>
            </a:r>
          </a:p>
          <a:p>
            <a:pPr lvl="0" algn="just">
              <a:lnSpc>
                <a:spcPct val="150000"/>
              </a:lnSpc>
            </a:pPr>
            <a:r>
              <a:rPr lang="vi-VN" sz="2600" b="1" dirty="0">
                <a:solidFill>
                  <a:srgbClr val="002060"/>
                </a:solidFill>
                <a:latin typeface="Times New Roman" pitchFamily="18" charset="0"/>
                <a:ea typeface="Cambria" panose="02040503050406030204" pitchFamily="18" charset="0"/>
                <a:cs typeface="Times New Roman" pitchFamily="18" charset="0"/>
              </a:rPr>
              <a:t>+ Nhằm nhấn mạnh thêm tình cảm của tác giả với mùa xuân của Hà Nội, của Bắc Việt, thể hiện sự trân trọng, thương nhớ, yêu quý với mùa xuân của tác giả.</a:t>
            </a:r>
          </a:p>
          <a:p>
            <a:pPr lvl="0" algn="just">
              <a:lnSpc>
                <a:spcPct val="150000"/>
              </a:lnSpc>
            </a:pPr>
            <a:endParaRPr lang="en-US" sz="2800" dirty="0">
              <a:latin typeface="Cambria" panose="02040503050406030204" pitchFamily="18" charset="0"/>
              <a:ea typeface="Cambria" panose="02040503050406030204" pitchFamily="18" charset="0"/>
            </a:endParaRPr>
          </a:p>
        </p:txBody>
      </p:sp>
      <p:grpSp>
        <p:nvGrpSpPr>
          <p:cNvPr id="5" name="Group 4"/>
          <p:cNvGrpSpPr/>
          <p:nvPr/>
        </p:nvGrpSpPr>
        <p:grpSpPr>
          <a:xfrm>
            <a:off x="1752600" y="413405"/>
            <a:ext cx="8915400" cy="2154155"/>
            <a:chOff x="1752600" y="413405"/>
            <a:chExt cx="8915400" cy="2154155"/>
          </a:xfrm>
        </p:grpSpPr>
        <p:sp>
          <p:nvSpPr>
            <p:cNvPr id="2" name="Rectangle 1"/>
            <p:cNvSpPr/>
            <p:nvPr/>
          </p:nvSpPr>
          <p:spPr>
            <a:xfrm>
              <a:off x="2057400" y="609600"/>
              <a:ext cx="8305800" cy="1938992"/>
            </a:xfrm>
            <a:prstGeom prst="rect">
              <a:avLst/>
            </a:prstGeom>
          </p:spPr>
          <p:txBody>
            <a:bodyPr wrap="square">
              <a:spAutoFit/>
            </a:bodyPr>
            <a:lstStyle/>
            <a:p>
              <a:pPr algn="just"/>
              <a:r>
                <a:rPr lang="nl-NL" sz="2400" b="1" i="1" dirty="0">
                  <a:solidFill>
                    <a:srgbClr val="C00000"/>
                  </a:solidFill>
                  <a:latin typeface="Cambria" panose="02040503050406030204" pitchFamily="18" charset="0"/>
                  <a:ea typeface="Cambria" panose="02040503050406030204" pitchFamily="18" charset="0"/>
                </a:rPr>
                <a:t>b</a:t>
              </a:r>
              <a:r>
                <a:rPr lang="nl-NL" sz="2400" b="1" i="1" dirty="0">
                  <a:solidFill>
                    <a:srgbClr val="C00000"/>
                  </a:solidFill>
                  <a:latin typeface="Times New Roman" pitchFamily="18" charset="0"/>
                  <a:ea typeface="Cambria" panose="02040503050406030204" pitchFamily="18" charset="0"/>
                  <a:cs typeface="Times New Roman" pitchFamily="18" charset="0"/>
                </a:rPr>
                <a:t>. </a:t>
              </a:r>
              <a:r>
                <a:rPr lang="nl-NL" sz="2400" i="1" dirty="0">
                  <a:solidFill>
                    <a:srgbClr val="C00000"/>
                  </a:solidFill>
                  <a:latin typeface="Times New Roman" pitchFamily="18" charset="0"/>
                  <a:ea typeface="Cambria" panose="02040503050406030204" pitchFamily="18" charset="0"/>
                  <a:cs typeface="Times New Roman" pitchFamily="18" charset="0"/>
                </a:rPr>
                <a:t>Mùa xuân của tôi - mùa xuân Bắc Việt, mùa xuân của Hà Nội - là mùa xuân có mưa riêu riêu, gió lành lạnh, có tiếng nhạn kêu trong đêm xanh, có tiếng trống chèo vọng lại từ những thôn xóm xa xa, có câu hát huê tình của cô gái đẹp như thơ mộng...</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algn="just"/>
              <a:r>
                <a:rPr lang="nl-NL" sz="2400" i="1" dirty="0">
                  <a:solidFill>
                    <a:srgbClr val="C00000"/>
                  </a:solidFill>
                  <a:latin typeface="Cambria" panose="02040503050406030204" pitchFamily="18" charset="0"/>
                  <a:ea typeface="Cambria" panose="02040503050406030204" pitchFamily="18" charset="0"/>
                </a:rPr>
                <a:t>                                                           </a:t>
              </a:r>
              <a:r>
                <a:rPr lang="nl-NL" sz="2400" dirty="0">
                  <a:solidFill>
                    <a:schemeClr val="tx1"/>
                  </a:solidFill>
                  <a:latin typeface="Cambria" panose="02040503050406030204" pitchFamily="18" charset="0"/>
                  <a:ea typeface="Cambria" panose="02040503050406030204" pitchFamily="18" charset="0"/>
                </a:rPr>
                <a:t>(Vũ Bằng)</a:t>
              </a:r>
              <a:endParaRPr lang="en-US" sz="2400" dirty="0">
                <a:solidFill>
                  <a:schemeClr val="tx1"/>
                </a:solidFill>
                <a:effectLst/>
                <a:latin typeface="Cambria" panose="02040503050406030204" pitchFamily="18" charset="0"/>
                <a:ea typeface="Cambria" panose="02040503050406030204" pitchFamily="18" charset="0"/>
              </a:endParaRPr>
            </a:p>
          </p:txBody>
        </p:sp>
        <p:sp>
          <p:nvSpPr>
            <p:cNvPr id="4" name="Rectangle: Rounded Corners 21">
              <a:extLst>
                <a:ext uri="{FF2B5EF4-FFF2-40B4-BE49-F238E27FC236}">
                  <a16:creationId xmlns:a16="http://schemas.microsoft.com/office/drawing/2014/main" id="{AC6712C8-B37F-E8A1-BEFE-8D05D8E0E64F}"/>
                </a:ext>
              </a:extLst>
            </p:cNvPr>
            <p:cNvSpPr/>
            <p:nvPr/>
          </p:nvSpPr>
          <p:spPr>
            <a:xfrm>
              <a:off x="1752600" y="413405"/>
              <a:ext cx="8915400" cy="2154155"/>
            </a:xfrm>
            <a:custGeom>
              <a:avLst/>
              <a:gdLst>
                <a:gd name="connsiteX0" fmla="*/ 0 w 8915400"/>
                <a:gd name="connsiteY0" fmla="*/ 331934 h 2154155"/>
                <a:gd name="connsiteX1" fmla="*/ 331934 w 8915400"/>
                <a:gd name="connsiteY1" fmla="*/ 0 h 2154155"/>
                <a:gd name="connsiteX2" fmla="*/ 1003844 w 8915400"/>
                <a:gd name="connsiteY2" fmla="*/ 0 h 2154155"/>
                <a:gd name="connsiteX3" fmla="*/ 1758270 w 8915400"/>
                <a:gd name="connsiteY3" fmla="*/ 0 h 2154155"/>
                <a:gd name="connsiteX4" fmla="*/ 2430181 w 8915400"/>
                <a:gd name="connsiteY4" fmla="*/ 0 h 2154155"/>
                <a:gd name="connsiteX5" fmla="*/ 3102091 w 8915400"/>
                <a:gd name="connsiteY5" fmla="*/ 0 h 2154155"/>
                <a:gd name="connsiteX6" fmla="*/ 3774002 w 8915400"/>
                <a:gd name="connsiteY6" fmla="*/ 0 h 2154155"/>
                <a:gd name="connsiteX7" fmla="*/ 4363397 w 8915400"/>
                <a:gd name="connsiteY7" fmla="*/ 0 h 2154155"/>
                <a:gd name="connsiteX8" fmla="*/ 5035307 w 8915400"/>
                <a:gd name="connsiteY8" fmla="*/ 0 h 2154155"/>
                <a:gd name="connsiteX9" fmla="*/ 5542187 w 8915400"/>
                <a:gd name="connsiteY9" fmla="*/ 0 h 2154155"/>
                <a:gd name="connsiteX10" fmla="*/ 6049067 w 8915400"/>
                <a:gd name="connsiteY10" fmla="*/ 0 h 2154155"/>
                <a:gd name="connsiteX11" fmla="*/ 6555947 w 8915400"/>
                <a:gd name="connsiteY11" fmla="*/ 0 h 2154155"/>
                <a:gd name="connsiteX12" fmla="*/ 7310372 w 8915400"/>
                <a:gd name="connsiteY12" fmla="*/ 0 h 2154155"/>
                <a:gd name="connsiteX13" fmla="*/ 7899768 w 8915400"/>
                <a:gd name="connsiteY13" fmla="*/ 0 h 2154155"/>
                <a:gd name="connsiteX14" fmla="*/ 8583466 w 8915400"/>
                <a:gd name="connsiteY14" fmla="*/ 0 h 2154155"/>
                <a:gd name="connsiteX15" fmla="*/ 8915400 w 8915400"/>
                <a:gd name="connsiteY15" fmla="*/ 331934 h 2154155"/>
                <a:gd name="connsiteX16" fmla="*/ 8915400 w 8915400"/>
                <a:gd name="connsiteY16" fmla="*/ 813793 h 2154155"/>
                <a:gd name="connsiteX17" fmla="*/ 8915400 w 8915400"/>
                <a:gd name="connsiteY17" fmla="*/ 1340362 h 2154155"/>
                <a:gd name="connsiteX18" fmla="*/ 8915400 w 8915400"/>
                <a:gd name="connsiteY18" fmla="*/ 1822221 h 2154155"/>
                <a:gd name="connsiteX19" fmla="*/ 8583466 w 8915400"/>
                <a:gd name="connsiteY19" fmla="*/ 2154155 h 2154155"/>
                <a:gd name="connsiteX20" fmla="*/ 8241617 w 8915400"/>
                <a:gd name="connsiteY20" fmla="*/ 2154155 h 2154155"/>
                <a:gd name="connsiteX21" fmla="*/ 7817252 w 8915400"/>
                <a:gd name="connsiteY21" fmla="*/ 2154155 h 2154155"/>
                <a:gd name="connsiteX22" fmla="*/ 7145342 w 8915400"/>
                <a:gd name="connsiteY22" fmla="*/ 2154155 h 2154155"/>
                <a:gd name="connsiteX23" fmla="*/ 6638462 w 8915400"/>
                <a:gd name="connsiteY23" fmla="*/ 2154155 h 2154155"/>
                <a:gd name="connsiteX24" fmla="*/ 5884036 w 8915400"/>
                <a:gd name="connsiteY24" fmla="*/ 2154155 h 2154155"/>
                <a:gd name="connsiteX25" fmla="*/ 5212126 w 8915400"/>
                <a:gd name="connsiteY25" fmla="*/ 2154155 h 2154155"/>
                <a:gd name="connsiteX26" fmla="*/ 4622731 w 8915400"/>
                <a:gd name="connsiteY26" fmla="*/ 2154155 h 2154155"/>
                <a:gd name="connsiteX27" fmla="*/ 4198366 w 8915400"/>
                <a:gd name="connsiteY27" fmla="*/ 2154155 h 2154155"/>
                <a:gd name="connsiteX28" fmla="*/ 3608971 w 8915400"/>
                <a:gd name="connsiteY28" fmla="*/ 2154155 h 2154155"/>
                <a:gd name="connsiteX29" fmla="*/ 3267122 w 8915400"/>
                <a:gd name="connsiteY29" fmla="*/ 2154155 h 2154155"/>
                <a:gd name="connsiteX30" fmla="*/ 2760242 w 8915400"/>
                <a:gd name="connsiteY30" fmla="*/ 2154155 h 2154155"/>
                <a:gd name="connsiteX31" fmla="*/ 2335877 w 8915400"/>
                <a:gd name="connsiteY31" fmla="*/ 2154155 h 2154155"/>
                <a:gd name="connsiteX32" fmla="*/ 1828998 w 8915400"/>
                <a:gd name="connsiteY32" fmla="*/ 2154155 h 2154155"/>
                <a:gd name="connsiteX33" fmla="*/ 1322118 w 8915400"/>
                <a:gd name="connsiteY33" fmla="*/ 2154155 h 2154155"/>
                <a:gd name="connsiteX34" fmla="*/ 331934 w 8915400"/>
                <a:gd name="connsiteY34" fmla="*/ 2154155 h 2154155"/>
                <a:gd name="connsiteX35" fmla="*/ 0 w 8915400"/>
                <a:gd name="connsiteY35" fmla="*/ 1822221 h 2154155"/>
                <a:gd name="connsiteX36" fmla="*/ 0 w 8915400"/>
                <a:gd name="connsiteY36" fmla="*/ 1325459 h 2154155"/>
                <a:gd name="connsiteX37" fmla="*/ 0 w 8915400"/>
                <a:gd name="connsiteY37" fmla="*/ 828696 h 2154155"/>
                <a:gd name="connsiteX38" fmla="*/ 0 w 8915400"/>
                <a:gd name="connsiteY38" fmla="*/ 331934 h 215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15400" h="2154155" extrusionOk="0">
                  <a:moveTo>
                    <a:pt x="0" y="331934"/>
                  </a:moveTo>
                  <a:cubicBezTo>
                    <a:pt x="24559" y="130415"/>
                    <a:pt x="157757" y="16597"/>
                    <a:pt x="331934" y="0"/>
                  </a:cubicBezTo>
                  <a:cubicBezTo>
                    <a:pt x="578047" y="-8648"/>
                    <a:pt x="758580" y="14688"/>
                    <a:pt x="1003844" y="0"/>
                  </a:cubicBezTo>
                  <a:cubicBezTo>
                    <a:pt x="1249108" y="-14688"/>
                    <a:pt x="1495861" y="89596"/>
                    <a:pt x="1758270" y="0"/>
                  </a:cubicBezTo>
                  <a:cubicBezTo>
                    <a:pt x="2020679" y="-89596"/>
                    <a:pt x="2283079" y="2775"/>
                    <a:pt x="2430181" y="0"/>
                  </a:cubicBezTo>
                  <a:cubicBezTo>
                    <a:pt x="2577283" y="-2775"/>
                    <a:pt x="2902288" y="17956"/>
                    <a:pt x="3102091" y="0"/>
                  </a:cubicBezTo>
                  <a:cubicBezTo>
                    <a:pt x="3301894" y="-17956"/>
                    <a:pt x="3592025" y="26449"/>
                    <a:pt x="3774002" y="0"/>
                  </a:cubicBezTo>
                  <a:cubicBezTo>
                    <a:pt x="3955979" y="-26449"/>
                    <a:pt x="4143179" y="16481"/>
                    <a:pt x="4363397" y="0"/>
                  </a:cubicBezTo>
                  <a:cubicBezTo>
                    <a:pt x="4583615" y="-16481"/>
                    <a:pt x="4797802" y="47578"/>
                    <a:pt x="5035307" y="0"/>
                  </a:cubicBezTo>
                  <a:cubicBezTo>
                    <a:pt x="5272812" y="-47578"/>
                    <a:pt x="5418651" y="13357"/>
                    <a:pt x="5542187" y="0"/>
                  </a:cubicBezTo>
                  <a:cubicBezTo>
                    <a:pt x="5665723" y="-13357"/>
                    <a:pt x="5942543" y="8322"/>
                    <a:pt x="6049067" y="0"/>
                  </a:cubicBezTo>
                  <a:cubicBezTo>
                    <a:pt x="6155591" y="-8322"/>
                    <a:pt x="6401952" y="56423"/>
                    <a:pt x="6555947" y="0"/>
                  </a:cubicBezTo>
                  <a:cubicBezTo>
                    <a:pt x="6709942" y="-56423"/>
                    <a:pt x="7117344" y="53382"/>
                    <a:pt x="7310372" y="0"/>
                  </a:cubicBezTo>
                  <a:cubicBezTo>
                    <a:pt x="7503401" y="-53382"/>
                    <a:pt x="7633518" y="15205"/>
                    <a:pt x="7899768" y="0"/>
                  </a:cubicBezTo>
                  <a:cubicBezTo>
                    <a:pt x="8166018" y="-15205"/>
                    <a:pt x="8410283" y="28742"/>
                    <a:pt x="8583466" y="0"/>
                  </a:cubicBezTo>
                  <a:cubicBezTo>
                    <a:pt x="8764706" y="-6361"/>
                    <a:pt x="8899248" y="175777"/>
                    <a:pt x="8915400" y="331934"/>
                  </a:cubicBezTo>
                  <a:cubicBezTo>
                    <a:pt x="8973131" y="486258"/>
                    <a:pt x="8905173" y="710144"/>
                    <a:pt x="8915400" y="813793"/>
                  </a:cubicBezTo>
                  <a:cubicBezTo>
                    <a:pt x="8925627" y="917442"/>
                    <a:pt x="8874499" y="1131539"/>
                    <a:pt x="8915400" y="1340362"/>
                  </a:cubicBezTo>
                  <a:cubicBezTo>
                    <a:pt x="8956301" y="1549185"/>
                    <a:pt x="8897227" y="1591754"/>
                    <a:pt x="8915400" y="1822221"/>
                  </a:cubicBezTo>
                  <a:cubicBezTo>
                    <a:pt x="8899633" y="1986951"/>
                    <a:pt x="8764502" y="2145642"/>
                    <a:pt x="8583466" y="2154155"/>
                  </a:cubicBezTo>
                  <a:cubicBezTo>
                    <a:pt x="8503590" y="2158804"/>
                    <a:pt x="8362893" y="2125721"/>
                    <a:pt x="8241617" y="2154155"/>
                  </a:cubicBezTo>
                  <a:cubicBezTo>
                    <a:pt x="8120341" y="2182589"/>
                    <a:pt x="7923198" y="2134811"/>
                    <a:pt x="7817252" y="2154155"/>
                  </a:cubicBezTo>
                  <a:cubicBezTo>
                    <a:pt x="7711307" y="2173499"/>
                    <a:pt x="7334828" y="2077372"/>
                    <a:pt x="7145342" y="2154155"/>
                  </a:cubicBezTo>
                  <a:cubicBezTo>
                    <a:pt x="6955856" y="2230938"/>
                    <a:pt x="6770767" y="2144356"/>
                    <a:pt x="6638462" y="2154155"/>
                  </a:cubicBezTo>
                  <a:cubicBezTo>
                    <a:pt x="6506157" y="2163954"/>
                    <a:pt x="6138138" y="2086470"/>
                    <a:pt x="5884036" y="2154155"/>
                  </a:cubicBezTo>
                  <a:cubicBezTo>
                    <a:pt x="5629934" y="2221840"/>
                    <a:pt x="5446628" y="2150550"/>
                    <a:pt x="5212126" y="2154155"/>
                  </a:cubicBezTo>
                  <a:cubicBezTo>
                    <a:pt x="4977624" y="2157760"/>
                    <a:pt x="4814164" y="2151092"/>
                    <a:pt x="4622731" y="2154155"/>
                  </a:cubicBezTo>
                  <a:cubicBezTo>
                    <a:pt x="4431298" y="2157218"/>
                    <a:pt x="4306162" y="2143819"/>
                    <a:pt x="4198366" y="2154155"/>
                  </a:cubicBezTo>
                  <a:cubicBezTo>
                    <a:pt x="4090571" y="2164491"/>
                    <a:pt x="3885690" y="2087757"/>
                    <a:pt x="3608971" y="2154155"/>
                  </a:cubicBezTo>
                  <a:cubicBezTo>
                    <a:pt x="3332252" y="2220553"/>
                    <a:pt x="3405550" y="2141988"/>
                    <a:pt x="3267122" y="2154155"/>
                  </a:cubicBezTo>
                  <a:cubicBezTo>
                    <a:pt x="3128694" y="2166322"/>
                    <a:pt x="2875287" y="2114716"/>
                    <a:pt x="2760242" y="2154155"/>
                  </a:cubicBezTo>
                  <a:cubicBezTo>
                    <a:pt x="2645197" y="2193594"/>
                    <a:pt x="2521601" y="2139275"/>
                    <a:pt x="2335877" y="2154155"/>
                  </a:cubicBezTo>
                  <a:cubicBezTo>
                    <a:pt x="2150153" y="2169035"/>
                    <a:pt x="1997997" y="2145666"/>
                    <a:pt x="1828998" y="2154155"/>
                  </a:cubicBezTo>
                  <a:cubicBezTo>
                    <a:pt x="1659999" y="2162644"/>
                    <a:pt x="1506594" y="2102697"/>
                    <a:pt x="1322118" y="2154155"/>
                  </a:cubicBezTo>
                  <a:cubicBezTo>
                    <a:pt x="1137642" y="2205613"/>
                    <a:pt x="636191" y="2092385"/>
                    <a:pt x="331934" y="2154155"/>
                  </a:cubicBezTo>
                  <a:cubicBezTo>
                    <a:pt x="102809" y="2145064"/>
                    <a:pt x="-16379" y="1985433"/>
                    <a:pt x="0" y="1822221"/>
                  </a:cubicBezTo>
                  <a:cubicBezTo>
                    <a:pt x="-5376" y="1691337"/>
                    <a:pt x="16829" y="1537719"/>
                    <a:pt x="0" y="1325459"/>
                  </a:cubicBezTo>
                  <a:cubicBezTo>
                    <a:pt x="-16829" y="1113199"/>
                    <a:pt x="44480" y="957742"/>
                    <a:pt x="0" y="828696"/>
                  </a:cubicBezTo>
                  <a:cubicBezTo>
                    <a:pt x="-44480" y="699650"/>
                    <a:pt x="13402" y="499378"/>
                    <a:pt x="0" y="331934"/>
                  </a:cubicBezTo>
                  <a:close/>
                </a:path>
              </a:pathLst>
            </a:custGeom>
            <a:noFill/>
            <a:ln w="38100" cap="flat" cmpd="sng" algn="ctr">
              <a:solidFill>
                <a:srgbClr val="FFC000"/>
              </a:solidFill>
              <a:prstDash val="solid"/>
              <a:extLst>
                <a:ext uri="{C807C97D-BFC1-408E-A445-0C87EB9F89A2}">
                  <ask:lineSketchStyleProps xmlns:ask="http://schemas.microsoft.com/office/drawing/2018/sketchyshapes" sd="1834034475">
                    <a:prstGeom prst="roundRect">
                      <a:avLst>
                        <a:gd name="adj" fmla="val 15409"/>
                      </a:avLst>
                    </a:prstGeom>
                    <ask:type>
                      <ask:lineSketchScribble/>
                    </ask:type>
                  </ask:lineSketchStyleProps>
                </a:ext>
              </a:extLst>
            </a:ln>
            <a:effectLst/>
          </p:spPr>
          <p:txBody>
            <a:bodyPr lIns="91384" tIns="45695" rIns="91384"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94551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3" name="Rectangle 2"/>
          <p:cNvSpPr/>
          <p:nvPr/>
        </p:nvSpPr>
        <p:spPr>
          <a:xfrm>
            <a:off x="533400" y="2887682"/>
            <a:ext cx="10668000" cy="3892861"/>
          </a:xfrm>
          <a:prstGeom prst="rect">
            <a:avLst/>
          </a:prstGeom>
        </p:spPr>
        <p:txBody>
          <a:bodyPr wrap="square">
            <a:spAutoFit/>
          </a:bodyPr>
          <a:lstStyle/>
          <a:p>
            <a:pPr lvl="0" algn="just">
              <a:lnSpc>
                <a:spcPct val="150000"/>
              </a:lnSpc>
            </a:pPr>
            <a:r>
              <a:rPr lang="nl-NL" sz="2800" b="1" dirty="0">
                <a:solidFill>
                  <a:srgbClr val="002060"/>
                </a:solidFill>
                <a:latin typeface="Times New Roman" pitchFamily="18" charset="0"/>
                <a:ea typeface="Cambria" panose="02040503050406030204" pitchFamily="18" charset="0"/>
                <a:cs typeface="Times New Roman" pitchFamily="18" charset="0"/>
              </a:rPr>
              <a:t>-</a:t>
            </a:r>
            <a:r>
              <a:rPr lang="vi-VN" sz="2800" dirty="0">
                <a:latin typeface="Times New Roman" panose="02020603050405020304" pitchFamily="18" charset="0"/>
                <a:ea typeface="Cambria" panose="02040503050406030204" pitchFamily="18" charset="0"/>
                <a:cs typeface="Times New Roman" panose="02020603050405020304" pitchFamily="18" charset="0"/>
              </a:rPr>
              <a:t>Phép lặp cấu trúc: “</a:t>
            </a:r>
            <a:r>
              <a:rPr lang="vi-VN" sz="2800" i="1" dirty="0">
                <a:latin typeface="Times New Roman" panose="02020603050405020304" pitchFamily="18" charset="0"/>
                <a:ea typeface="Cambria" panose="02040503050406030204" pitchFamily="18" charset="0"/>
                <a:cs typeface="Times New Roman" panose="02020603050405020304" pitchFamily="18" charset="0"/>
              </a:rPr>
              <a:t>Nếu là…tôi sẽ là…”</a:t>
            </a:r>
          </a:p>
          <a:p>
            <a:pPr lvl="0" algn="just">
              <a:lnSpc>
                <a:spcPct val="150000"/>
              </a:lnSpc>
            </a:pPr>
            <a:r>
              <a:rPr lang="vi-VN" sz="2800" dirty="0">
                <a:latin typeface="Times New Roman" panose="02020603050405020304" pitchFamily="18" charset="0"/>
                <a:ea typeface="Cambria" panose="02040503050406030204" pitchFamily="18" charset="0"/>
                <a:cs typeface="Times New Roman" panose="02020603050405020304" pitchFamily="18" charset="0"/>
              </a:rPr>
              <a:t>- Tác dụng :</a:t>
            </a:r>
          </a:p>
          <a:p>
            <a:pPr lvl="0" algn="just">
              <a:lnSpc>
                <a:spcPct val="150000"/>
              </a:lnSpc>
            </a:pPr>
            <a:r>
              <a:rPr lang="vi-VN" sz="2800" dirty="0">
                <a:latin typeface="Times New Roman" panose="02020603050405020304" pitchFamily="18" charset="0"/>
                <a:ea typeface="Cambria" panose="02040503050406030204" pitchFamily="18" charset="0"/>
                <a:cs typeface="Times New Roman" panose="02020603050405020304" pitchFamily="18" charset="0"/>
              </a:rPr>
              <a:t>+ Tăng sức gợi hình, gợi cảm, tạo nhịp điệu cho câu thơ. </a:t>
            </a:r>
          </a:p>
          <a:p>
            <a:pPr lvl="0" algn="just">
              <a:lnSpc>
                <a:spcPct val="150000"/>
              </a:lnSpc>
            </a:pPr>
            <a:r>
              <a:rPr lang="vi-VN" sz="2800" dirty="0">
                <a:latin typeface="Times New Roman" panose="02020603050405020304" pitchFamily="18" charset="0"/>
                <a:ea typeface="Cambria" panose="02040503050406030204" pitchFamily="18" charset="0"/>
                <a:cs typeface="Times New Roman" panose="02020603050405020304" pitchFamily="18" charset="0"/>
              </a:rPr>
              <a:t>+ Nhấn mạnh mong ước chân thành của con người với khát khao hiến dâng. Bộc lộ tình cảm chân thành, tha thiết, khát khao cống hiến của tác giả.</a:t>
            </a:r>
          </a:p>
        </p:txBody>
      </p:sp>
      <p:grpSp>
        <p:nvGrpSpPr>
          <p:cNvPr id="5" name="Group 4"/>
          <p:cNvGrpSpPr/>
          <p:nvPr/>
        </p:nvGrpSpPr>
        <p:grpSpPr>
          <a:xfrm>
            <a:off x="3049073" y="195730"/>
            <a:ext cx="7085527" cy="2395070"/>
            <a:chOff x="3049073" y="195730"/>
            <a:chExt cx="7085527" cy="2395070"/>
          </a:xfrm>
        </p:grpSpPr>
        <p:sp>
          <p:nvSpPr>
            <p:cNvPr id="2" name="Rectangle 1"/>
            <p:cNvSpPr/>
            <p:nvPr/>
          </p:nvSpPr>
          <p:spPr>
            <a:xfrm>
              <a:off x="3657600" y="457200"/>
              <a:ext cx="6096000" cy="1938992"/>
            </a:xfrm>
            <a:prstGeom prst="rect">
              <a:avLst/>
            </a:prstGeom>
          </p:spPr>
          <p:txBody>
            <a:bodyPr>
              <a:spAutoFit/>
            </a:bodyPr>
            <a:lstStyle/>
            <a:p>
              <a:pPr algn="just"/>
              <a:r>
                <a:rPr lang="nl-NL" sz="2400" b="1" dirty="0">
                  <a:solidFill>
                    <a:srgbClr val="C00000"/>
                  </a:solidFill>
                  <a:latin typeface="Cambria" panose="02040503050406030204" pitchFamily="18" charset="0"/>
                  <a:ea typeface="Cambria" panose="02040503050406030204" pitchFamily="18" charset="0"/>
                </a:rPr>
                <a:t>c</a:t>
              </a:r>
              <a:r>
                <a:rPr lang="nl-NL" sz="2400" b="1" dirty="0">
                  <a:solidFill>
                    <a:srgbClr val="C00000"/>
                  </a:solidFill>
                  <a:latin typeface="Times New Roman" pitchFamily="18" charset="0"/>
                  <a:ea typeface="Cambria" panose="02040503050406030204" pitchFamily="18" charset="0"/>
                  <a:cs typeface="Times New Roman" pitchFamily="18" charset="0"/>
                </a:rPr>
                <a:t>.  </a:t>
              </a:r>
              <a:r>
                <a:rPr lang="nl-NL" sz="2400" i="1" dirty="0">
                  <a:solidFill>
                    <a:srgbClr val="C00000"/>
                  </a:solidFill>
                  <a:latin typeface="Times New Roman" pitchFamily="18" charset="0"/>
                  <a:ea typeface="Cambria" panose="02040503050406030204" pitchFamily="18" charset="0"/>
                  <a:cs typeface="Times New Roman" pitchFamily="18" charset="0"/>
                </a:rPr>
                <a:t>Nếu là chim, tôi sẽ là loài bồ câu trắng.</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algn="just"/>
              <a:r>
                <a:rPr lang="nl-NL" sz="2400" i="1" dirty="0">
                  <a:solidFill>
                    <a:srgbClr val="C00000"/>
                  </a:solidFill>
                  <a:latin typeface="Times New Roman" pitchFamily="18" charset="0"/>
                  <a:ea typeface="Cambria" panose="02040503050406030204" pitchFamily="18" charset="0"/>
                  <a:cs typeface="Times New Roman" pitchFamily="18" charset="0"/>
                </a:rPr>
                <a:t>Nếu là hoa, tôi sẽ là một đóa hướng dương.</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algn="just"/>
              <a:r>
                <a:rPr lang="nl-NL" sz="2400" i="1" dirty="0">
                  <a:solidFill>
                    <a:srgbClr val="C00000"/>
                  </a:solidFill>
                  <a:latin typeface="Times New Roman" pitchFamily="18" charset="0"/>
                  <a:ea typeface="Cambria" panose="02040503050406030204" pitchFamily="18" charset="0"/>
                  <a:cs typeface="Times New Roman" pitchFamily="18" charset="0"/>
                </a:rPr>
                <a:t>Nếu là mây, tôi sẽ là một vầng mây ấm.</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algn="just"/>
              <a:r>
                <a:rPr lang="nl-NL" sz="2400" i="1" dirty="0">
                  <a:solidFill>
                    <a:srgbClr val="C00000"/>
                  </a:solidFill>
                  <a:latin typeface="Times New Roman" pitchFamily="18" charset="0"/>
                  <a:ea typeface="Cambria" panose="02040503050406030204" pitchFamily="18" charset="0"/>
                  <a:cs typeface="Times New Roman" pitchFamily="18" charset="0"/>
                </a:rPr>
                <a:t>Là người, tôi sẽ chết cho quê hương.</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algn="just"/>
              <a:r>
                <a:rPr lang="nl-NL" sz="2400" i="1" dirty="0">
                  <a:solidFill>
                    <a:srgbClr val="C00000"/>
                  </a:solidFill>
                  <a:latin typeface="Times New Roman" pitchFamily="18" charset="0"/>
                  <a:ea typeface="Cambria" panose="02040503050406030204" pitchFamily="18" charset="0"/>
                  <a:cs typeface="Times New Roman" pitchFamily="18" charset="0"/>
                </a:rPr>
                <a:t>                                 </a:t>
              </a:r>
              <a:r>
                <a:rPr lang="nl-NL" sz="2400" dirty="0">
                  <a:solidFill>
                    <a:schemeClr val="tx1"/>
                  </a:solidFill>
                  <a:latin typeface="Times New Roman" pitchFamily="18" charset="0"/>
                  <a:ea typeface="Cambria" panose="02040503050406030204" pitchFamily="18" charset="0"/>
                  <a:cs typeface="Times New Roman" pitchFamily="18" charset="0"/>
                </a:rPr>
                <a:t>(Trương Quốc Khánh)</a:t>
              </a:r>
              <a:endParaRPr lang="en-US" sz="2400" dirty="0">
                <a:solidFill>
                  <a:schemeClr val="tx1"/>
                </a:solidFill>
                <a:latin typeface="Times New Roman" pitchFamily="18" charset="0"/>
                <a:ea typeface="Cambria" panose="02040503050406030204" pitchFamily="18" charset="0"/>
                <a:cs typeface="Times New Roman" pitchFamily="18" charset="0"/>
              </a:endParaRPr>
            </a:p>
          </p:txBody>
        </p:sp>
        <p:sp>
          <p:nvSpPr>
            <p:cNvPr id="4" name="Rectangle: Rounded Corners 21">
              <a:extLst>
                <a:ext uri="{FF2B5EF4-FFF2-40B4-BE49-F238E27FC236}">
                  <a16:creationId xmlns:a16="http://schemas.microsoft.com/office/drawing/2014/main" id="{AC6712C8-B37F-E8A1-BEFE-8D05D8E0E64F}"/>
                </a:ext>
              </a:extLst>
            </p:cNvPr>
            <p:cNvSpPr/>
            <p:nvPr/>
          </p:nvSpPr>
          <p:spPr>
            <a:xfrm>
              <a:off x="3049073" y="195730"/>
              <a:ext cx="7085527" cy="2395070"/>
            </a:xfrm>
            <a:custGeom>
              <a:avLst/>
              <a:gdLst>
                <a:gd name="connsiteX0" fmla="*/ 0 w 7085527"/>
                <a:gd name="connsiteY0" fmla="*/ 369056 h 2395070"/>
                <a:gd name="connsiteX1" fmla="*/ 369056 w 7085527"/>
                <a:gd name="connsiteY1" fmla="*/ 0 h 2395070"/>
                <a:gd name="connsiteX2" fmla="*/ 1009568 w 7085527"/>
                <a:gd name="connsiteY2" fmla="*/ 0 h 2395070"/>
                <a:gd name="connsiteX3" fmla="*/ 1713554 w 7085527"/>
                <a:gd name="connsiteY3" fmla="*/ 0 h 2395070"/>
                <a:gd name="connsiteX4" fmla="*/ 2354066 w 7085527"/>
                <a:gd name="connsiteY4" fmla="*/ 0 h 2395070"/>
                <a:gd name="connsiteX5" fmla="*/ 2994578 w 7085527"/>
                <a:gd name="connsiteY5" fmla="*/ 0 h 2395070"/>
                <a:gd name="connsiteX6" fmla="*/ 3635090 w 7085527"/>
                <a:gd name="connsiteY6" fmla="*/ 0 h 2395070"/>
                <a:gd name="connsiteX7" fmla="*/ 4212127 w 7085527"/>
                <a:gd name="connsiteY7" fmla="*/ 0 h 2395070"/>
                <a:gd name="connsiteX8" fmla="*/ 4852639 w 7085527"/>
                <a:gd name="connsiteY8" fmla="*/ 0 h 2395070"/>
                <a:gd name="connsiteX9" fmla="*/ 5366203 w 7085527"/>
                <a:gd name="connsiteY9" fmla="*/ 0 h 2395070"/>
                <a:gd name="connsiteX10" fmla="*/ 5879766 w 7085527"/>
                <a:gd name="connsiteY10" fmla="*/ 0 h 2395070"/>
                <a:gd name="connsiteX11" fmla="*/ 6716471 w 7085527"/>
                <a:gd name="connsiteY11" fmla="*/ 0 h 2395070"/>
                <a:gd name="connsiteX12" fmla="*/ 7085527 w 7085527"/>
                <a:gd name="connsiteY12" fmla="*/ 369056 h 2395070"/>
                <a:gd name="connsiteX13" fmla="*/ 7085527 w 7085527"/>
                <a:gd name="connsiteY13" fmla="*/ 904806 h 2395070"/>
                <a:gd name="connsiteX14" fmla="*/ 7085527 w 7085527"/>
                <a:gd name="connsiteY14" fmla="*/ 1407416 h 2395070"/>
                <a:gd name="connsiteX15" fmla="*/ 7085527 w 7085527"/>
                <a:gd name="connsiteY15" fmla="*/ 2026014 h 2395070"/>
                <a:gd name="connsiteX16" fmla="*/ 6716471 w 7085527"/>
                <a:gd name="connsiteY16" fmla="*/ 2395070 h 2395070"/>
                <a:gd name="connsiteX17" fmla="*/ 6329856 w 7085527"/>
                <a:gd name="connsiteY17" fmla="*/ 2395070 h 2395070"/>
                <a:gd name="connsiteX18" fmla="*/ 5879766 w 7085527"/>
                <a:gd name="connsiteY18" fmla="*/ 2395070 h 2395070"/>
                <a:gd name="connsiteX19" fmla="*/ 5302729 w 7085527"/>
                <a:gd name="connsiteY19" fmla="*/ 2395070 h 2395070"/>
                <a:gd name="connsiteX20" fmla="*/ 4852639 w 7085527"/>
                <a:gd name="connsiteY20" fmla="*/ 2395070 h 2395070"/>
                <a:gd name="connsiteX21" fmla="*/ 4402550 w 7085527"/>
                <a:gd name="connsiteY21" fmla="*/ 2395070 h 2395070"/>
                <a:gd name="connsiteX22" fmla="*/ 3762038 w 7085527"/>
                <a:gd name="connsiteY22" fmla="*/ 2395070 h 2395070"/>
                <a:gd name="connsiteX23" fmla="*/ 3248474 w 7085527"/>
                <a:gd name="connsiteY23" fmla="*/ 2395070 h 2395070"/>
                <a:gd name="connsiteX24" fmla="*/ 2544488 w 7085527"/>
                <a:gd name="connsiteY24" fmla="*/ 2395070 h 2395070"/>
                <a:gd name="connsiteX25" fmla="*/ 1903976 w 7085527"/>
                <a:gd name="connsiteY25" fmla="*/ 2395070 h 2395070"/>
                <a:gd name="connsiteX26" fmla="*/ 1326939 w 7085527"/>
                <a:gd name="connsiteY26" fmla="*/ 2395070 h 2395070"/>
                <a:gd name="connsiteX27" fmla="*/ 876849 w 7085527"/>
                <a:gd name="connsiteY27" fmla="*/ 2395070 h 2395070"/>
                <a:gd name="connsiteX28" fmla="*/ 369056 w 7085527"/>
                <a:gd name="connsiteY28" fmla="*/ 2395070 h 2395070"/>
                <a:gd name="connsiteX29" fmla="*/ 0 w 7085527"/>
                <a:gd name="connsiteY29" fmla="*/ 2026014 h 2395070"/>
                <a:gd name="connsiteX30" fmla="*/ 0 w 7085527"/>
                <a:gd name="connsiteY30" fmla="*/ 1523403 h 2395070"/>
                <a:gd name="connsiteX31" fmla="*/ 0 w 7085527"/>
                <a:gd name="connsiteY31" fmla="*/ 987654 h 2395070"/>
                <a:gd name="connsiteX32" fmla="*/ 0 w 7085527"/>
                <a:gd name="connsiteY32" fmla="*/ 369056 h 23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85527" h="2395070" extrusionOk="0">
                  <a:moveTo>
                    <a:pt x="0" y="369056"/>
                  </a:moveTo>
                  <a:cubicBezTo>
                    <a:pt x="21082" y="149611"/>
                    <a:pt x="177749" y="22716"/>
                    <a:pt x="369056" y="0"/>
                  </a:cubicBezTo>
                  <a:cubicBezTo>
                    <a:pt x="498659" y="-44675"/>
                    <a:pt x="793398" y="55440"/>
                    <a:pt x="1009568" y="0"/>
                  </a:cubicBezTo>
                  <a:cubicBezTo>
                    <a:pt x="1225738" y="-55440"/>
                    <a:pt x="1518136" y="35235"/>
                    <a:pt x="1713554" y="0"/>
                  </a:cubicBezTo>
                  <a:cubicBezTo>
                    <a:pt x="1908972" y="-35235"/>
                    <a:pt x="2157806" y="68230"/>
                    <a:pt x="2354066" y="0"/>
                  </a:cubicBezTo>
                  <a:cubicBezTo>
                    <a:pt x="2550326" y="-68230"/>
                    <a:pt x="2814513" y="70752"/>
                    <a:pt x="2994578" y="0"/>
                  </a:cubicBezTo>
                  <a:cubicBezTo>
                    <a:pt x="3174643" y="-70752"/>
                    <a:pt x="3421744" y="8345"/>
                    <a:pt x="3635090" y="0"/>
                  </a:cubicBezTo>
                  <a:cubicBezTo>
                    <a:pt x="3848436" y="-8345"/>
                    <a:pt x="3956881" y="9303"/>
                    <a:pt x="4212127" y="0"/>
                  </a:cubicBezTo>
                  <a:cubicBezTo>
                    <a:pt x="4467373" y="-9303"/>
                    <a:pt x="4572483" y="75895"/>
                    <a:pt x="4852639" y="0"/>
                  </a:cubicBezTo>
                  <a:cubicBezTo>
                    <a:pt x="5132795" y="-75895"/>
                    <a:pt x="5237086" y="2082"/>
                    <a:pt x="5366203" y="0"/>
                  </a:cubicBezTo>
                  <a:cubicBezTo>
                    <a:pt x="5495320" y="-2082"/>
                    <a:pt x="5669095" y="45706"/>
                    <a:pt x="5879766" y="0"/>
                  </a:cubicBezTo>
                  <a:cubicBezTo>
                    <a:pt x="6090437" y="-45706"/>
                    <a:pt x="6479489" y="12807"/>
                    <a:pt x="6716471" y="0"/>
                  </a:cubicBezTo>
                  <a:cubicBezTo>
                    <a:pt x="6896063" y="-2859"/>
                    <a:pt x="7074429" y="152289"/>
                    <a:pt x="7085527" y="369056"/>
                  </a:cubicBezTo>
                  <a:cubicBezTo>
                    <a:pt x="7103497" y="535109"/>
                    <a:pt x="7036066" y="647895"/>
                    <a:pt x="7085527" y="904806"/>
                  </a:cubicBezTo>
                  <a:cubicBezTo>
                    <a:pt x="7134988" y="1161717"/>
                    <a:pt x="7048601" y="1158513"/>
                    <a:pt x="7085527" y="1407416"/>
                  </a:cubicBezTo>
                  <a:cubicBezTo>
                    <a:pt x="7122453" y="1656319"/>
                    <a:pt x="7058876" y="1811049"/>
                    <a:pt x="7085527" y="2026014"/>
                  </a:cubicBezTo>
                  <a:cubicBezTo>
                    <a:pt x="7091173" y="2219238"/>
                    <a:pt x="6928738" y="2396744"/>
                    <a:pt x="6716471" y="2395070"/>
                  </a:cubicBezTo>
                  <a:cubicBezTo>
                    <a:pt x="6528412" y="2427099"/>
                    <a:pt x="6421953" y="2366326"/>
                    <a:pt x="6329856" y="2395070"/>
                  </a:cubicBezTo>
                  <a:cubicBezTo>
                    <a:pt x="6237759" y="2423814"/>
                    <a:pt x="6098564" y="2386454"/>
                    <a:pt x="5879766" y="2395070"/>
                  </a:cubicBezTo>
                  <a:cubicBezTo>
                    <a:pt x="5660968" y="2403686"/>
                    <a:pt x="5521868" y="2348944"/>
                    <a:pt x="5302729" y="2395070"/>
                  </a:cubicBezTo>
                  <a:cubicBezTo>
                    <a:pt x="5083590" y="2441196"/>
                    <a:pt x="5023938" y="2363472"/>
                    <a:pt x="4852639" y="2395070"/>
                  </a:cubicBezTo>
                  <a:cubicBezTo>
                    <a:pt x="4681340" y="2426668"/>
                    <a:pt x="4581402" y="2371798"/>
                    <a:pt x="4402550" y="2395070"/>
                  </a:cubicBezTo>
                  <a:cubicBezTo>
                    <a:pt x="4223698" y="2418342"/>
                    <a:pt x="3939354" y="2385855"/>
                    <a:pt x="3762038" y="2395070"/>
                  </a:cubicBezTo>
                  <a:cubicBezTo>
                    <a:pt x="3584722" y="2404285"/>
                    <a:pt x="3367071" y="2362945"/>
                    <a:pt x="3248474" y="2395070"/>
                  </a:cubicBezTo>
                  <a:cubicBezTo>
                    <a:pt x="3129877" y="2427195"/>
                    <a:pt x="2686767" y="2351697"/>
                    <a:pt x="2544488" y="2395070"/>
                  </a:cubicBezTo>
                  <a:cubicBezTo>
                    <a:pt x="2402209" y="2438443"/>
                    <a:pt x="2223706" y="2393662"/>
                    <a:pt x="1903976" y="2395070"/>
                  </a:cubicBezTo>
                  <a:cubicBezTo>
                    <a:pt x="1584246" y="2396478"/>
                    <a:pt x="1586292" y="2371274"/>
                    <a:pt x="1326939" y="2395070"/>
                  </a:cubicBezTo>
                  <a:cubicBezTo>
                    <a:pt x="1067586" y="2418866"/>
                    <a:pt x="1053666" y="2386502"/>
                    <a:pt x="876849" y="2395070"/>
                  </a:cubicBezTo>
                  <a:cubicBezTo>
                    <a:pt x="700032" y="2403638"/>
                    <a:pt x="533730" y="2393834"/>
                    <a:pt x="369056" y="2395070"/>
                  </a:cubicBezTo>
                  <a:cubicBezTo>
                    <a:pt x="119609" y="2393254"/>
                    <a:pt x="29784" y="2219337"/>
                    <a:pt x="0" y="2026014"/>
                  </a:cubicBezTo>
                  <a:cubicBezTo>
                    <a:pt x="-1509" y="1806235"/>
                    <a:pt x="21984" y="1650486"/>
                    <a:pt x="0" y="1523403"/>
                  </a:cubicBezTo>
                  <a:cubicBezTo>
                    <a:pt x="-21984" y="1396320"/>
                    <a:pt x="17798" y="1097775"/>
                    <a:pt x="0" y="987654"/>
                  </a:cubicBezTo>
                  <a:cubicBezTo>
                    <a:pt x="-17798" y="877533"/>
                    <a:pt x="20860" y="528077"/>
                    <a:pt x="0" y="369056"/>
                  </a:cubicBezTo>
                  <a:close/>
                </a:path>
              </a:pathLst>
            </a:custGeom>
            <a:noFill/>
            <a:ln w="38100" cap="flat" cmpd="sng" algn="ctr">
              <a:solidFill>
                <a:srgbClr val="FFC000"/>
              </a:solidFill>
              <a:prstDash val="solid"/>
              <a:extLst>
                <a:ext uri="{C807C97D-BFC1-408E-A445-0C87EB9F89A2}">
                  <ask:lineSketchStyleProps xmlns:ask="http://schemas.microsoft.com/office/drawing/2018/sketchyshapes" sd="1834034475">
                    <a:prstGeom prst="roundRect">
                      <a:avLst>
                        <a:gd name="adj" fmla="val 15409"/>
                      </a:avLst>
                    </a:prstGeom>
                    <ask:type>
                      <ask:lineSketchScribble/>
                    </ask:type>
                  </ask:lineSketchStyleProps>
                </a:ext>
              </a:extLst>
            </a:ln>
            <a:effectLst/>
          </p:spPr>
          <p:txBody>
            <a:bodyPr lIns="91384" tIns="45695" rIns="91384"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94551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3" name="Rectangle 2"/>
          <p:cNvSpPr/>
          <p:nvPr/>
        </p:nvSpPr>
        <p:spPr>
          <a:xfrm>
            <a:off x="1319349" y="3352800"/>
            <a:ext cx="9296400" cy="3093154"/>
          </a:xfrm>
          <a:prstGeom prst="rect">
            <a:avLst/>
          </a:prstGeom>
        </p:spPr>
        <p:txBody>
          <a:bodyPr wrap="square">
            <a:spAutoFit/>
          </a:bodyPr>
          <a:lstStyle/>
          <a:p>
            <a:pPr lvl="0" algn="just">
              <a:lnSpc>
                <a:spcPct val="150000"/>
              </a:lnSpc>
            </a:pPr>
            <a:r>
              <a:rPr lang="nl-NL" sz="2600" b="1">
                <a:solidFill>
                  <a:srgbClr val="002060"/>
                </a:solidFill>
                <a:latin typeface="Cambria" panose="02040503050406030204" pitchFamily="18" charset="0"/>
                <a:ea typeface="Cambria" panose="02040503050406030204" pitchFamily="18" charset="0"/>
              </a:rPr>
              <a:t>- </a:t>
            </a:r>
            <a:r>
              <a:rPr lang="vi-VN" sz="2600" b="1">
                <a:solidFill>
                  <a:srgbClr val="002060"/>
                </a:solidFill>
                <a:latin typeface="Cambria" panose="02040503050406030204" pitchFamily="18" charset="0"/>
                <a:ea typeface="Cambria" panose="02040503050406030204" pitchFamily="18" charset="0"/>
              </a:rPr>
              <a:t>Phép lặp cấu trúc: </a:t>
            </a:r>
            <a:r>
              <a:rPr lang="vi-VN" sz="2600" b="1" i="1">
                <a:solidFill>
                  <a:srgbClr val="002060"/>
                </a:solidFill>
                <a:latin typeface="Cambria" panose="02040503050406030204" pitchFamily="18" charset="0"/>
                <a:ea typeface="Cambria" panose="02040503050406030204" pitchFamily="18" charset="0"/>
              </a:rPr>
              <a:t>“…là vì ông</a:t>
            </a:r>
            <a:r>
              <a:rPr lang="vi-VN" sz="2600" b="1">
                <a:solidFill>
                  <a:srgbClr val="002060"/>
                </a:solidFill>
                <a:latin typeface="Cambria" panose="02040503050406030204" pitchFamily="18" charset="0"/>
                <a:ea typeface="Cambria" panose="02040503050406030204" pitchFamily="18" charset="0"/>
              </a:rPr>
              <a:t>”</a:t>
            </a:r>
          </a:p>
          <a:p>
            <a:pPr lvl="0" algn="just">
              <a:lnSpc>
                <a:spcPct val="150000"/>
              </a:lnSpc>
            </a:pPr>
            <a:r>
              <a:rPr lang="vi-VN" sz="2600" b="1">
                <a:solidFill>
                  <a:srgbClr val="002060"/>
                </a:solidFill>
                <a:latin typeface="Cambria" panose="02040503050406030204" pitchFamily="18" charset="0"/>
                <a:ea typeface="Cambria" panose="02040503050406030204" pitchFamily="18" charset="0"/>
              </a:rPr>
              <a:t>- Tác dụng:</a:t>
            </a:r>
          </a:p>
          <a:p>
            <a:pPr lvl="0" algn="just">
              <a:lnSpc>
                <a:spcPct val="150000"/>
              </a:lnSpc>
            </a:pPr>
            <a:r>
              <a:rPr lang="vi-VN" sz="2600" b="1">
                <a:solidFill>
                  <a:srgbClr val="002060"/>
                </a:solidFill>
                <a:latin typeface="Cambria" panose="02040503050406030204" pitchFamily="18" charset="0"/>
                <a:ea typeface="Cambria" panose="02040503050406030204" pitchFamily="18" charset="0"/>
              </a:rPr>
              <a:t>+ Góp phần làm cho giọng văn trở nên đanh thép, hùng hồn. </a:t>
            </a:r>
          </a:p>
          <a:p>
            <a:pPr lvl="0" algn="just">
              <a:lnSpc>
                <a:spcPct val="150000"/>
              </a:lnSpc>
            </a:pPr>
            <a:r>
              <a:rPr lang="vi-VN" sz="2600" b="1">
                <a:solidFill>
                  <a:srgbClr val="002060"/>
                </a:solidFill>
                <a:latin typeface="Cambria" panose="02040503050406030204" pitchFamily="18" charset="0"/>
                <a:ea typeface="Cambria" panose="02040503050406030204" pitchFamily="18" charset="0"/>
              </a:rPr>
              <a:t>+ Nhấn mạnh vào những việc làm sai trái của “ông” gây ra.</a:t>
            </a:r>
          </a:p>
          <a:p>
            <a:pPr lvl="0">
              <a:lnSpc>
                <a:spcPct val="150000"/>
              </a:lnSpc>
            </a:pPr>
            <a:endParaRPr lang="en-US" sz="2600" dirty="0">
              <a:latin typeface="Cambria" panose="02040503050406030204" pitchFamily="18" charset="0"/>
              <a:ea typeface="Cambria" panose="02040503050406030204" pitchFamily="18" charset="0"/>
            </a:endParaRPr>
          </a:p>
        </p:txBody>
      </p:sp>
      <p:grpSp>
        <p:nvGrpSpPr>
          <p:cNvPr id="5" name="Group 4"/>
          <p:cNvGrpSpPr/>
          <p:nvPr/>
        </p:nvGrpSpPr>
        <p:grpSpPr>
          <a:xfrm>
            <a:off x="1600200" y="463847"/>
            <a:ext cx="8991600" cy="2279353"/>
            <a:chOff x="1600200" y="463847"/>
            <a:chExt cx="8991600" cy="2279353"/>
          </a:xfrm>
        </p:grpSpPr>
        <p:sp>
          <p:nvSpPr>
            <p:cNvPr id="2" name="Rectangle 1"/>
            <p:cNvSpPr/>
            <p:nvPr/>
          </p:nvSpPr>
          <p:spPr>
            <a:xfrm>
              <a:off x="1828800" y="685800"/>
              <a:ext cx="8534400" cy="1938992"/>
            </a:xfrm>
            <a:prstGeom prst="rect">
              <a:avLst/>
            </a:prstGeom>
          </p:spPr>
          <p:txBody>
            <a:bodyPr wrap="square">
              <a:spAutoFit/>
            </a:bodyPr>
            <a:lstStyle/>
            <a:p>
              <a:pPr lvl="0" algn="just"/>
              <a:r>
                <a:rPr lang="nl-NL" sz="2400" b="1" dirty="0">
                  <a:solidFill>
                    <a:srgbClr val="C00000"/>
                  </a:solidFill>
                  <a:latin typeface="Cambria" panose="02040503050406030204" pitchFamily="18" charset="0"/>
                  <a:ea typeface="Cambria" panose="02040503050406030204" pitchFamily="18" charset="0"/>
                </a:rPr>
                <a:t>d</a:t>
              </a:r>
              <a:r>
                <a:rPr lang="nl-NL" sz="2400" b="1" i="1" dirty="0">
                  <a:solidFill>
                    <a:srgbClr val="C00000"/>
                  </a:solidFill>
                  <a:latin typeface="Cambria" panose="02040503050406030204" pitchFamily="18" charset="0"/>
                  <a:ea typeface="Cambria" panose="02040503050406030204" pitchFamily="18" charset="0"/>
                </a:rPr>
                <a:t>. </a:t>
              </a:r>
              <a:r>
                <a:rPr lang="nl-NL" sz="2400" i="1" dirty="0">
                  <a:solidFill>
                    <a:srgbClr val="C00000"/>
                  </a:solidFill>
                  <a:latin typeface="Cambria" panose="02040503050406030204" pitchFamily="18" charset="0"/>
                  <a:ea typeface="Cambria" panose="02040503050406030204" pitchFamily="18" charset="0"/>
                </a:rPr>
                <a:t>Vậy mà ai ai cũng cho ông là thủ phạm. Vua xa xỉ là vì ông, công khổ hao hụt là vì ông, dân gian lầm than là vì ông, man di oán giận là vì ông, thần nhân trách móc là vì ông. Cửu Trùng Đài, họ có cần đâu? Họ dấy nghĩa cốt giết ông, phủ Cửu Trùng Đài.</a:t>
              </a:r>
              <a:endParaRPr lang="en-US" sz="2400" i="1" dirty="0">
                <a:solidFill>
                  <a:srgbClr val="C00000"/>
                </a:solidFill>
                <a:latin typeface="Cambria" panose="02040503050406030204" pitchFamily="18" charset="0"/>
                <a:ea typeface="Cambria" panose="02040503050406030204" pitchFamily="18" charset="0"/>
              </a:endParaRPr>
            </a:p>
            <a:p>
              <a:pPr lvl="0" algn="just"/>
              <a:r>
                <a:rPr lang="nl-NL" sz="2400" dirty="0">
                  <a:latin typeface="Cambria" panose="02040503050406030204" pitchFamily="18" charset="0"/>
                  <a:ea typeface="Cambria" panose="02040503050406030204" pitchFamily="18" charset="0"/>
                </a:rPr>
                <a:t>                               (Nguyễn Huy Tưởng)</a:t>
              </a:r>
              <a:endParaRPr lang="en-US" sz="2400" dirty="0">
                <a:latin typeface="Cambria" panose="02040503050406030204" pitchFamily="18" charset="0"/>
                <a:ea typeface="Cambria" panose="02040503050406030204" pitchFamily="18" charset="0"/>
              </a:endParaRPr>
            </a:p>
          </p:txBody>
        </p:sp>
        <p:sp>
          <p:nvSpPr>
            <p:cNvPr id="4" name="Rectangle: Rounded Corners 21">
              <a:extLst>
                <a:ext uri="{FF2B5EF4-FFF2-40B4-BE49-F238E27FC236}">
                  <a16:creationId xmlns:a16="http://schemas.microsoft.com/office/drawing/2014/main" id="{AC6712C8-B37F-E8A1-BEFE-8D05D8E0E64F}"/>
                </a:ext>
              </a:extLst>
            </p:cNvPr>
            <p:cNvSpPr/>
            <p:nvPr/>
          </p:nvSpPr>
          <p:spPr>
            <a:xfrm>
              <a:off x="1600200" y="463847"/>
              <a:ext cx="8991600" cy="2279353"/>
            </a:xfrm>
            <a:custGeom>
              <a:avLst/>
              <a:gdLst>
                <a:gd name="connsiteX0" fmla="*/ 0 w 8991600"/>
                <a:gd name="connsiteY0" fmla="*/ 351226 h 2279353"/>
                <a:gd name="connsiteX1" fmla="*/ 351226 w 8991600"/>
                <a:gd name="connsiteY1" fmla="*/ 0 h 2279353"/>
                <a:gd name="connsiteX2" fmla="*/ 1026199 w 8991600"/>
                <a:gd name="connsiteY2" fmla="*/ 0 h 2279353"/>
                <a:gd name="connsiteX3" fmla="*/ 1784064 w 8991600"/>
                <a:gd name="connsiteY3" fmla="*/ 0 h 2279353"/>
                <a:gd name="connsiteX4" fmla="*/ 2459038 w 8991600"/>
                <a:gd name="connsiteY4" fmla="*/ 0 h 2279353"/>
                <a:gd name="connsiteX5" fmla="*/ 3134011 w 8991600"/>
                <a:gd name="connsiteY5" fmla="*/ 0 h 2279353"/>
                <a:gd name="connsiteX6" fmla="*/ 3808985 w 8991600"/>
                <a:gd name="connsiteY6" fmla="*/ 0 h 2279353"/>
                <a:gd name="connsiteX7" fmla="*/ 4401067 w 8991600"/>
                <a:gd name="connsiteY7" fmla="*/ 0 h 2279353"/>
                <a:gd name="connsiteX8" fmla="*/ 5076040 w 8991600"/>
                <a:gd name="connsiteY8" fmla="*/ 0 h 2279353"/>
                <a:gd name="connsiteX9" fmla="*/ 5585231 w 8991600"/>
                <a:gd name="connsiteY9" fmla="*/ 0 h 2279353"/>
                <a:gd name="connsiteX10" fmla="*/ 6094421 w 8991600"/>
                <a:gd name="connsiteY10" fmla="*/ 0 h 2279353"/>
                <a:gd name="connsiteX11" fmla="*/ 6603612 w 8991600"/>
                <a:gd name="connsiteY11" fmla="*/ 0 h 2279353"/>
                <a:gd name="connsiteX12" fmla="*/ 7361477 w 8991600"/>
                <a:gd name="connsiteY12" fmla="*/ 0 h 2279353"/>
                <a:gd name="connsiteX13" fmla="*/ 7953559 w 8991600"/>
                <a:gd name="connsiteY13" fmla="*/ 0 h 2279353"/>
                <a:gd name="connsiteX14" fmla="*/ 8640374 w 8991600"/>
                <a:gd name="connsiteY14" fmla="*/ 0 h 2279353"/>
                <a:gd name="connsiteX15" fmla="*/ 8991600 w 8991600"/>
                <a:gd name="connsiteY15" fmla="*/ 351226 h 2279353"/>
                <a:gd name="connsiteX16" fmla="*/ 8991600 w 8991600"/>
                <a:gd name="connsiteY16" fmla="*/ 861091 h 2279353"/>
                <a:gd name="connsiteX17" fmla="*/ 8991600 w 8991600"/>
                <a:gd name="connsiteY17" fmla="*/ 1418262 h 2279353"/>
                <a:gd name="connsiteX18" fmla="*/ 8991600 w 8991600"/>
                <a:gd name="connsiteY18" fmla="*/ 1928127 h 2279353"/>
                <a:gd name="connsiteX19" fmla="*/ 8640374 w 8991600"/>
                <a:gd name="connsiteY19" fmla="*/ 2279353 h 2279353"/>
                <a:gd name="connsiteX20" fmla="*/ 8296966 w 8991600"/>
                <a:gd name="connsiteY20" fmla="*/ 2279353 h 2279353"/>
                <a:gd name="connsiteX21" fmla="*/ 7870667 w 8991600"/>
                <a:gd name="connsiteY21" fmla="*/ 2279353 h 2279353"/>
                <a:gd name="connsiteX22" fmla="*/ 7195694 w 8991600"/>
                <a:gd name="connsiteY22" fmla="*/ 2279353 h 2279353"/>
                <a:gd name="connsiteX23" fmla="*/ 6686503 w 8991600"/>
                <a:gd name="connsiteY23" fmla="*/ 2279353 h 2279353"/>
                <a:gd name="connsiteX24" fmla="*/ 5928638 w 8991600"/>
                <a:gd name="connsiteY24" fmla="*/ 2279353 h 2279353"/>
                <a:gd name="connsiteX25" fmla="*/ 5253665 w 8991600"/>
                <a:gd name="connsiteY25" fmla="*/ 2279353 h 2279353"/>
                <a:gd name="connsiteX26" fmla="*/ 4661583 w 8991600"/>
                <a:gd name="connsiteY26" fmla="*/ 2279353 h 2279353"/>
                <a:gd name="connsiteX27" fmla="*/ 4235284 w 8991600"/>
                <a:gd name="connsiteY27" fmla="*/ 2279353 h 2279353"/>
                <a:gd name="connsiteX28" fmla="*/ 3643202 w 8991600"/>
                <a:gd name="connsiteY28" fmla="*/ 2279353 h 2279353"/>
                <a:gd name="connsiteX29" fmla="*/ 3299794 w 8991600"/>
                <a:gd name="connsiteY29" fmla="*/ 2279353 h 2279353"/>
                <a:gd name="connsiteX30" fmla="*/ 2790604 w 8991600"/>
                <a:gd name="connsiteY30" fmla="*/ 2279353 h 2279353"/>
                <a:gd name="connsiteX31" fmla="*/ 2364305 w 8991600"/>
                <a:gd name="connsiteY31" fmla="*/ 2279353 h 2279353"/>
                <a:gd name="connsiteX32" fmla="*/ 1855114 w 8991600"/>
                <a:gd name="connsiteY32" fmla="*/ 2279353 h 2279353"/>
                <a:gd name="connsiteX33" fmla="*/ 1345924 w 8991600"/>
                <a:gd name="connsiteY33" fmla="*/ 2279353 h 2279353"/>
                <a:gd name="connsiteX34" fmla="*/ 351226 w 8991600"/>
                <a:gd name="connsiteY34" fmla="*/ 2279353 h 2279353"/>
                <a:gd name="connsiteX35" fmla="*/ 0 w 8991600"/>
                <a:gd name="connsiteY35" fmla="*/ 1928127 h 2279353"/>
                <a:gd name="connsiteX36" fmla="*/ 0 w 8991600"/>
                <a:gd name="connsiteY36" fmla="*/ 1402493 h 2279353"/>
                <a:gd name="connsiteX37" fmla="*/ 0 w 8991600"/>
                <a:gd name="connsiteY37" fmla="*/ 876860 h 2279353"/>
                <a:gd name="connsiteX38" fmla="*/ 0 w 8991600"/>
                <a:gd name="connsiteY38" fmla="*/ 351226 h 227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91600" h="2279353" extrusionOk="0">
                  <a:moveTo>
                    <a:pt x="0" y="351226"/>
                  </a:moveTo>
                  <a:cubicBezTo>
                    <a:pt x="22265" y="140752"/>
                    <a:pt x="182662" y="46120"/>
                    <a:pt x="351226" y="0"/>
                  </a:cubicBezTo>
                  <a:cubicBezTo>
                    <a:pt x="544293" y="-71150"/>
                    <a:pt x="865041" y="16543"/>
                    <a:pt x="1026199" y="0"/>
                  </a:cubicBezTo>
                  <a:cubicBezTo>
                    <a:pt x="1187357" y="-16543"/>
                    <a:pt x="1597541" y="38539"/>
                    <a:pt x="1784064" y="0"/>
                  </a:cubicBezTo>
                  <a:cubicBezTo>
                    <a:pt x="1970588" y="-38539"/>
                    <a:pt x="2184746" y="27038"/>
                    <a:pt x="2459038" y="0"/>
                  </a:cubicBezTo>
                  <a:cubicBezTo>
                    <a:pt x="2733330" y="-27038"/>
                    <a:pt x="2798199" y="5391"/>
                    <a:pt x="3134011" y="0"/>
                  </a:cubicBezTo>
                  <a:cubicBezTo>
                    <a:pt x="3469823" y="-5391"/>
                    <a:pt x="3560009" y="45264"/>
                    <a:pt x="3808985" y="0"/>
                  </a:cubicBezTo>
                  <a:cubicBezTo>
                    <a:pt x="4057961" y="-45264"/>
                    <a:pt x="4215509" y="58963"/>
                    <a:pt x="4401067" y="0"/>
                  </a:cubicBezTo>
                  <a:cubicBezTo>
                    <a:pt x="4586625" y="-58963"/>
                    <a:pt x="4846613" y="72601"/>
                    <a:pt x="5076040" y="0"/>
                  </a:cubicBezTo>
                  <a:cubicBezTo>
                    <a:pt x="5305467" y="-72601"/>
                    <a:pt x="5350083" y="28165"/>
                    <a:pt x="5585231" y="0"/>
                  </a:cubicBezTo>
                  <a:cubicBezTo>
                    <a:pt x="5820379" y="-28165"/>
                    <a:pt x="5978544" y="12836"/>
                    <a:pt x="6094421" y="0"/>
                  </a:cubicBezTo>
                  <a:cubicBezTo>
                    <a:pt x="6210298" y="-12836"/>
                    <a:pt x="6484610" y="60601"/>
                    <a:pt x="6603612" y="0"/>
                  </a:cubicBezTo>
                  <a:cubicBezTo>
                    <a:pt x="6722614" y="-60601"/>
                    <a:pt x="7089630" y="3015"/>
                    <a:pt x="7361477" y="0"/>
                  </a:cubicBezTo>
                  <a:cubicBezTo>
                    <a:pt x="7633324" y="-3015"/>
                    <a:pt x="7699055" y="31241"/>
                    <a:pt x="7953559" y="0"/>
                  </a:cubicBezTo>
                  <a:cubicBezTo>
                    <a:pt x="8208063" y="-31241"/>
                    <a:pt x="8437752" y="61145"/>
                    <a:pt x="8640374" y="0"/>
                  </a:cubicBezTo>
                  <a:cubicBezTo>
                    <a:pt x="8832773" y="-4822"/>
                    <a:pt x="8975541" y="184257"/>
                    <a:pt x="8991600" y="351226"/>
                  </a:cubicBezTo>
                  <a:cubicBezTo>
                    <a:pt x="9010044" y="471845"/>
                    <a:pt x="8979483" y="616127"/>
                    <a:pt x="8991600" y="861091"/>
                  </a:cubicBezTo>
                  <a:cubicBezTo>
                    <a:pt x="9003717" y="1106056"/>
                    <a:pt x="8986837" y="1191315"/>
                    <a:pt x="8991600" y="1418262"/>
                  </a:cubicBezTo>
                  <a:cubicBezTo>
                    <a:pt x="8996363" y="1645209"/>
                    <a:pt x="8988698" y="1746652"/>
                    <a:pt x="8991600" y="1928127"/>
                  </a:cubicBezTo>
                  <a:cubicBezTo>
                    <a:pt x="8965691" y="2091554"/>
                    <a:pt x="8821942" y="2233146"/>
                    <a:pt x="8640374" y="2279353"/>
                  </a:cubicBezTo>
                  <a:cubicBezTo>
                    <a:pt x="8480004" y="2307045"/>
                    <a:pt x="8371503" y="2262306"/>
                    <a:pt x="8296966" y="2279353"/>
                  </a:cubicBezTo>
                  <a:cubicBezTo>
                    <a:pt x="8222429" y="2296400"/>
                    <a:pt x="7960694" y="2251901"/>
                    <a:pt x="7870667" y="2279353"/>
                  </a:cubicBezTo>
                  <a:cubicBezTo>
                    <a:pt x="7780640" y="2306805"/>
                    <a:pt x="7400564" y="2234800"/>
                    <a:pt x="7195694" y="2279353"/>
                  </a:cubicBezTo>
                  <a:cubicBezTo>
                    <a:pt x="6990824" y="2323906"/>
                    <a:pt x="6795361" y="2236537"/>
                    <a:pt x="6686503" y="2279353"/>
                  </a:cubicBezTo>
                  <a:cubicBezTo>
                    <a:pt x="6577645" y="2322169"/>
                    <a:pt x="6269084" y="2221108"/>
                    <a:pt x="5928638" y="2279353"/>
                  </a:cubicBezTo>
                  <a:cubicBezTo>
                    <a:pt x="5588193" y="2337598"/>
                    <a:pt x="5492156" y="2263419"/>
                    <a:pt x="5253665" y="2279353"/>
                  </a:cubicBezTo>
                  <a:cubicBezTo>
                    <a:pt x="5015174" y="2295287"/>
                    <a:pt x="4821340" y="2234126"/>
                    <a:pt x="4661583" y="2279353"/>
                  </a:cubicBezTo>
                  <a:cubicBezTo>
                    <a:pt x="4501826" y="2324580"/>
                    <a:pt x="4395780" y="2254878"/>
                    <a:pt x="4235284" y="2279353"/>
                  </a:cubicBezTo>
                  <a:cubicBezTo>
                    <a:pt x="4074788" y="2303828"/>
                    <a:pt x="3831535" y="2258658"/>
                    <a:pt x="3643202" y="2279353"/>
                  </a:cubicBezTo>
                  <a:cubicBezTo>
                    <a:pt x="3454869" y="2300048"/>
                    <a:pt x="3377143" y="2251928"/>
                    <a:pt x="3299794" y="2279353"/>
                  </a:cubicBezTo>
                  <a:cubicBezTo>
                    <a:pt x="3222445" y="2306778"/>
                    <a:pt x="2971419" y="2253497"/>
                    <a:pt x="2790604" y="2279353"/>
                  </a:cubicBezTo>
                  <a:cubicBezTo>
                    <a:pt x="2609789" y="2305209"/>
                    <a:pt x="2529666" y="2268703"/>
                    <a:pt x="2364305" y="2279353"/>
                  </a:cubicBezTo>
                  <a:cubicBezTo>
                    <a:pt x="2198944" y="2290003"/>
                    <a:pt x="2033705" y="2224696"/>
                    <a:pt x="1855114" y="2279353"/>
                  </a:cubicBezTo>
                  <a:cubicBezTo>
                    <a:pt x="1676523" y="2334010"/>
                    <a:pt x="1596835" y="2259021"/>
                    <a:pt x="1345924" y="2279353"/>
                  </a:cubicBezTo>
                  <a:cubicBezTo>
                    <a:pt x="1095013" y="2299685"/>
                    <a:pt x="690993" y="2244751"/>
                    <a:pt x="351226" y="2279353"/>
                  </a:cubicBezTo>
                  <a:cubicBezTo>
                    <a:pt x="109116" y="2269800"/>
                    <a:pt x="-16019" y="2102437"/>
                    <a:pt x="0" y="1928127"/>
                  </a:cubicBezTo>
                  <a:cubicBezTo>
                    <a:pt x="-61893" y="1811492"/>
                    <a:pt x="26609" y="1642390"/>
                    <a:pt x="0" y="1402493"/>
                  </a:cubicBezTo>
                  <a:cubicBezTo>
                    <a:pt x="-26609" y="1162596"/>
                    <a:pt x="43382" y="1101859"/>
                    <a:pt x="0" y="876860"/>
                  </a:cubicBezTo>
                  <a:cubicBezTo>
                    <a:pt x="-43382" y="651861"/>
                    <a:pt x="21910" y="530752"/>
                    <a:pt x="0" y="351226"/>
                  </a:cubicBezTo>
                  <a:close/>
                </a:path>
              </a:pathLst>
            </a:custGeom>
            <a:noFill/>
            <a:ln w="38100" cap="flat" cmpd="sng" algn="ctr">
              <a:solidFill>
                <a:srgbClr val="FFC000"/>
              </a:solidFill>
              <a:prstDash val="solid"/>
              <a:extLst>
                <a:ext uri="{C807C97D-BFC1-408E-A445-0C87EB9F89A2}">
                  <ask:lineSketchStyleProps xmlns:ask="http://schemas.microsoft.com/office/drawing/2018/sketchyshapes" sd="1834034475">
                    <a:prstGeom prst="roundRect">
                      <a:avLst>
                        <a:gd name="adj" fmla="val 15409"/>
                      </a:avLst>
                    </a:prstGeom>
                    <ask:type>
                      <ask:lineSketchScribble/>
                    </ask:type>
                  </ask:lineSketchStyleProps>
                </a:ext>
              </a:extLst>
            </a:ln>
            <a:effectLst/>
          </p:spPr>
          <p:txBody>
            <a:bodyPr lIns="91384" tIns="45695" rIns="91384"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94551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2" name="Rectangle 1"/>
          <p:cNvSpPr/>
          <p:nvPr/>
        </p:nvSpPr>
        <p:spPr>
          <a:xfrm>
            <a:off x="1600200" y="2057400"/>
            <a:ext cx="9448800" cy="2031325"/>
          </a:xfrm>
          <a:prstGeom prst="rect">
            <a:avLst/>
          </a:prstGeom>
        </p:spPr>
        <p:txBody>
          <a:bodyPr wrap="square">
            <a:spAutoFit/>
          </a:bodyPr>
          <a:lstStyle/>
          <a:p>
            <a:pPr algn="just">
              <a:lnSpc>
                <a:spcPct val="150000"/>
              </a:lnSpc>
            </a:pPr>
            <a:r>
              <a:rPr lang="nl-NL" sz="2800" b="1" dirty="0">
                <a:latin typeface="Cambria" panose="02040503050406030204" pitchFamily="18" charset="0"/>
                <a:ea typeface="Cambria" panose="02040503050406030204" pitchFamily="18" charset="0"/>
              </a:rPr>
              <a:t>	</a:t>
            </a:r>
            <a:r>
              <a:rPr lang="nl-NL" sz="2800" b="1" dirty="0">
                <a:solidFill>
                  <a:srgbClr val="002060"/>
                </a:solidFill>
                <a:latin typeface="Cambria" panose="02040503050406030204" pitchFamily="18" charset="0"/>
                <a:ea typeface="Cambria" panose="02040503050406030204" pitchFamily="18" charset="0"/>
              </a:rPr>
              <a:t>Viết một đoạn văn (khoảng 10 – 12 dòng) phân tích tác dụng của biện pháp tu từ lặp cấu trúc trong một bài thơ mà em đã học hoặc đã đọc.</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Rectangle 2"/>
          <p:cNvSpPr/>
          <p:nvPr/>
        </p:nvSpPr>
        <p:spPr>
          <a:xfrm>
            <a:off x="4810407" y="914400"/>
            <a:ext cx="2528256" cy="646331"/>
          </a:xfrm>
          <a:prstGeom prst="rect">
            <a:avLst/>
          </a:prstGeom>
          <a:solidFill>
            <a:schemeClr val="accent4">
              <a:lumMod val="40000"/>
              <a:lumOff val="60000"/>
            </a:schemeClr>
          </a:solidFill>
        </p:spPr>
        <p:txBody>
          <a:bodyPr wrap="none">
            <a:spAutoFit/>
          </a:bodyPr>
          <a:lstStyle/>
          <a:p>
            <a:pPr lvl="0" algn="just"/>
            <a:r>
              <a:rPr lang="nl-NL" sz="3600" b="1" dirty="0">
                <a:solidFill>
                  <a:srgbClr val="C00000"/>
                </a:solidFill>
                <a:latin typeface="Cambria" panose="02040503050406030204" pitchFamily="18" charset="0"/>
                <a:ea typeface="Cambria" panose="02040503050406030204" pitchFamily="18" charset="0"/>
              </a:rPr>
              <a:t>3. Bài tập 3</a:t>
            </a:r>
            <a:endParaRPr lang="en-US" sz="3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682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2" name="Rectangle 1"/>
          <p:cNvSpPr/>
          <p:nvPr/>
        </p:nvSpPr>
        <p:spPr>
          <a:xfrm>
            <a:off x="304800" y="533400"/>
            <a:ext cx="11582400" cy="6632585"/>
          </a:xfrm>
          <a:prstGeom prst="rect">
            <a:avLst/>
          </a:prstGeom>
        </p:spPr>
        <p:txBody>
          <a:bodyPr wrap="square">
            <a:spAutoFit/>
          </a:bodyPr>
          <a:lstStyle/>
          <a:p>
            <a:pPr lvl="0" algn="ctr"/>
            <a:r>
              <a:rPr lang="en-US" sz="3200" b="1" dirty="0" err="1">
                <a:solidFill>
                  <a:srgbClr val="C00000"/>
                </a:solidFill>
                <a:latin typeface="Cambria" panose="02040503050406030204" pitchFamily="18" charset="0"/>
                <a:ea typeface="Cambria" panose="02040503050406030204" pitchFamily="18" charset="0"/>
              </a:rPr>
              <a:t>Ví</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dụ</a:t>
            </a:r>
            <a:r>
              <a:rPr lang="en-US" sz="3200" b="1" dirty="0">
                <a:solidFill>
                  <a:srgbClr val="C00000"/>
                </a:solidFill>
                <a:latin typeface="Cambria" panose="02040503050406030204" pitchFamily="18" charset="0"/>
                <a:ea typeface="Cambria" panose="02040503050406030204" pitchFamily="18" charset="0"/>
              </a:rPr>
              <a:t>:</a:t>
            </a:r>
            <a:endParaRPr lang="en-US" sz="3200" dirty="0">
              <a:solidFill>
                <a:srgbClr val="C00000"/>
              </a:solidFill>
              <a:latin typeface="Cambria" panose="02040503050406030204" pitchFamily="18" charset="0"/>
              <a:ea typeface="Cambria" panose="02040503050406030204" pitchFamily="18" charset="0"/>
            </a:endParaRPr>
          </a:p>
          <a:p>
            <a:pPr lvl="0" algn="just"/>
            <a:r>
              <a:rPr lang="nl-NL" sz="2400" dirty="0">
                <a:latin typeface="Cambria" panose="02040503050406030204" pitchFamily="18" charset="0"/>
                <a:ea typeface="Cambria" panose="02040503050406030204" pitchFamily="18" charset="0"/>
              </a:rPr>
              <a:t>	Sóng là một hình tượng động, bất biến chính vì vậy mà sóng được các nhà thơ chọn </a:t>
            </a:r>
            <a:r>
              <a:rPr lang="nl-NL" sz="2300" dirty="0">
                <a:latin typeface="Times New Roman" pitchFamily="18" charset="0"/>
                <a:ea typeface="Cambria" panose="02040503050406030204" pitchFamily="18" charset="0"/>
                <a:cs typeface="Times New Roman" pitchFamily="18" charset="0"/>
              </a:rPr>
              <a:t>làm thi liệu làm biểu tượng cho tình yêu. Xuân Quỳnh đã mượn sóng để biểu tượng cho những cung bậc tình cảm của người phụ nữ trong tình yêu với thật nhiều những khát khao và biến động. Trong khổ thơ:</a:t>
            </a:r>
            <a:endParaRPr lang="en-US" sz="2300" dirty="0">
              <a:latin typeface="Times New Roman" pitchFamily="18" charset="0"/>
              <a:ea typeface="Cambria" panose="02040503050406030204" pitchFamily="18" charset="0"/>
              <a:cs typeface="Times New Roman" pitchFamily="18" charset="0"/>
            </a:endParaRPr>
          </a:p>
          <a:p>
            <a:pPr lvl="0" algn="just"/>
            <a:r>
              <a:rPr lang="nl-NL" sz="2300" dirty="0">
                <a:latin typeface="Times New Roman" pitchFamily="18" charset="0"/>
                <a:ea typeface="Cambria" panose="02040503050406030204" pitchFamily="18" charset="0"/>
                <a:cs typeface="Times New Roman" pitchFamily="18" charset="0"/>
              </a:rPr>
              <a:t>            			             </a:t>
            </a:r>
            <a:r>
              <a:rPr lang="nl-NL" sz="2300" i="1" dirty="0">
                <a:latin typeface="Times New Roman" pitchFamily="18" charset="0"/>
                <a:ea typeface="Cambria" panose="02040503050406030204" pitchFamily="18" charset="0"/>
                <a:cs typeface="Times New Roman" pitchFamily="18" charset="0"/>
              </a:rPr>
              <a:t>Trước muôn trùng sóng bể</a:t>
            </a:r>
            <a:endParaRPr lang="en-US" sz="2300" i="1" dirty="0">
              <a:latin typeface="Times New Roman" pitchFamily="18" charset="0"/>
              <a:ea typeface="Cambria" panose="02040503050406030204" pitchFamily="18" charset="0"/>
              <a:cs typeface="Times New Roman" pitchFamily="18" charset="0"/>
            </a:endParaRPr>
          </a:p>
          <a:p>
            <a:pPr lvl="0" algn="just"/>
            <a:r>
              <a:rPr lang="nl-NL" sz="2300" i="1" dirty="0">
                <a:latin typeface="Times New Roman" pitchFamily="18" charset="0"/>
                <a:ea typeface="Cambria" panose="02040503050406030204" pitchFamily="18" charset="0"/>
                <a:cs typeface="Times New Roman" pitchFamily="18" charset="0"/>
              </a:rPr>
              <a:t>             			Em nghĩ về anh, em</a:t>
            </a:r>
            <a:endParaRPr lang="en-US" sz="2300" i="1" dirty="0">
              <a:latin typeface="Times New Roman" pitchFamily="18" charset="0"/>
              <a:ea typeface="Cambria" panose="02040503050406030204" pitchFamily="18" charset="0"/>
              <a:cs typeface="Times New Roman" pitchFamily="18" charset="0"/>
            </a:endParaRPr>
          </a:p>
          <a:p>
            <a:pPr lvl="0" algn="just"/>
            <a:r>
              <a:rPr lang="nl-NL" sz="2300" i="1" dirty="0">
                <a:latin typeface="Times New Roman" pitchFamily="18" charset="0"/>
                <a:ea typeface="Cambria" panose="02040503050406030204" pitchFamily="18" charset="0"/>
                <a:cs typeface="Times New Roman" pitchFamily="18" charset="0"/>
              </a:rPr>
              <a:t>             			Em nghĩ về biển lớn</a:t>
            </a:r>
            <a:endParaRPr lang="en-US" sz="2300" i="1" dirty="0">
              <a:latin typeface="Times New Roman" pitchFamily="18" charset="0"/>
              <a:ea typeface="Cambria" panose="02040503050406030204" pitchFamily="18" charset="0"/>
              <a:cs typeface="Times New Roman" pitchFamily="18" charset="0"/>
            </a:endParaRPr>
          </a:p>
          <a:p>
            <a:pPr lvl="0" algn="just"/>
            <a:r>
              <a:rPr lang="nl-NL" sz="2300" i="1" dirty="0">
                <a:latin typeface="Times New Roman" pitchFamily="18" charset="0"/>
                <a:ea typeface="Cambria" panose="02040503050406030204" pitchFamily="18" charset="0"/>
                <a:cs typeface="Times New Roman" pitchFamily="18" charset="0"/>
              </a:rPr>
              <a:t>             			Từ nơi nào sóng lên?</a:t>
            </a:r>
            <a:endParaRPr lang="en-US" sz="2300" i="1" dirty="0">
              <a:latin typeface="Times New Roman" pitchFamily="18" charset="0"/>
              <a:ea typeface="Cambria" panose="02040503050406030204" pitchFamily="18" charset="0"/>
              <a:cs typeface="Times New Roman" pitchFamily="18" charset="0"/>
            </a:endParaRPr>
          </a:p>
          <a:p>
            <a:pPr lvl="0" algn="just"/>
            <a:r>
              <a:rPr lang="nl-NL" sz="2300" dirty="0">
                <a:latin typeface="Times New Roman" pitchFamily="18" charset="0"/>
                <a:ea typeface="Cambria" panose="02040503050406030204" pitchFamily="18" charset="0"/>
                <a:cs typeface="Times New Roman" pitchFamily="18" charset="0"/>
              </a:rPr>
              <a:t>	</a:t>
            </a:r>
            <a:r>
              <a:rPr lang="nl-NL" sz="2300">
                <a:latin typeface="Times New Roman" pitchFamily="18" charset="0"/>
                <a:ea typeface="Cambria" panose="02040503050406030204" pitchFamily="18" charset="0"/>
                <a:cs typeface="Times New Roman" pitchFamily="18" charset="0"/>
              </a:rPr>
              <a:t>Trước biển </a:t>
            </a:r>
            <a:r>
              <a:rPr lang="nl-NL" sz="2300" dirty="0">
                <a:latin typeface="Times New Roman" pitchFamily="18" charset="0"/>
                <a:ea typeface="Cambria" panose="02040503050406030204" pitchFamily="18" charset="0"/>
                <a:cs typeface="Times New Roman" pitchFamily="18" charset="0"/>
              </a:rPr>
              <a:t>cả mênh mông, “em nghĩ về anh, em”. Bằng biện pháp lặp cấu trúc “Em nghĩ về” đã  nhấn mạnh nỗi suy tư của tác giả. Tâm hồn đang khao khát tình yêu đẹp đẽ nên đứng trước sự bao la của thiên nhiên, sóng bể, tác giả khát khao nhận thức về bản thân (em), về người mình yêu (anh), nhận thức về môi trường sống mới ( về biển lớn). “Em nghĩ”  là sự thống nhất giữa sóng và em. Em nghĩ chính là sóng nghĩ. “Em” và “sóng” có một sợi dây liên kết. Bởi hình ảnh sóng là nỗi lòng của tác giả, là của nhân vật trữ tình em, của người con gái đang yêu.</a:t>
            </a:r>
          </a:p>
          <a:p>
            <a:pPr lvl="0" algn="just"/>
            <a:r>
              <a:rPr lang="nl-NL" sz="2300" dirty="0">
                <a:latin typeface="Times New Roman" pitchFamily="18" charset="0"/>
                <a:ea typeface="Cambria" panose="02040503050406030204" pitchFamily="18" charset="0"/>
                <a:cs typeface="Times New Roman" pitchFamily="18" charset="0"/>
              </a:rPr>
              <a:t>               Biện pháp lặp cấu trúc làm cho lời thơ thêm tha thiết, tăng sức gợi hình gợi cảm và sự liên kết cho đoạn thơ.</a:t>
            </a:r>
          </a:p>
          <a:p>
            <a:pPr lvl="0" algn="just"/>
            <a:r>
              <a:rPr lang="en-US" sz="2300" dirty="0">
                <a:latin typeface="Times New Roman" pitchFamily="18" charset="0"/>
                <a:ea typeface="Cambria" panose="02040503050406030204" pitchFamily="18" charset="0"/>
                <a:cs typeface="Times New Roman" pitchFamily="18" charset="0"/>
              </a:rPr>
              <a:t> </a:t>
            </a:r>
          </a:p>
        </p:txBody>
      </p:sp>
    </p:spTree>
    <p:extLst>
      <p:ext uri="{BB962C8B-B14F-4D97-AF65-F5344CB8AC3E}">
        <p14:creationId xmlns:p14="http://schemas.microsoft.com/office/powerpoint/2010/main" val="372686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fade">
                                      <p:cBhvr>
                                        <p:cTn id="44" dur="1000"/>
                                        <p:tgtEl>
                                          <p:spTgt spid="2">
                                            <p:txEl>
                                              <p:pRg st="7" end="7"/>
                                            </p:txEl>
                                          </p:spTgt>
                                        </p:tgtEl>
                                      </p:cBhvr>
                                    </p:animEffect>
                                    <p:anim calcmode="lin" valueType="num">
                                      <p:cBhvr>
                                        <p:cTn id="4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1000"/>
                                        <p:tgtEl>
                                          <p:spTgt spid="2">
                                            <p:txEl>
                                              <p:pRg st="8" end="8"/>
                                            </p:txEl>
                                          </p:spTgt>
                                        </p:tgtEl>
                                      </p:cBhvr>
                                    </p:animEffect>
                                    <p:anim calcmode="lin" valueType="num">
                                      <p:cBhvr>
                                        <p:cTn id="5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20639" y="2083161"/>
            <a:ext cx="7689762" cy="1880323"/>
          </a:xfrm>
          <a:prstGeom prst="rect">
            <a:avLst/>
          </a:prstGeom>
        </p:spPr>
        <p:txBody>
          <a:bodyPr wrap="square">
            <a:spAutoFit/>
          </a:bodyPr>
          <a:lstStyle/>
          <a:p>
            <a:pPr algn="ctr">
              <a:lnSpc>
                <a:spcPct val="150000"/>
              </a:lnSpc>
            </a:pPr>
            <a:r>
              <a:rPr lang="en-US" sz="8800" b="1">
                <a:solidFill>
                  <a:srgbClr val="FF0000"/>
                </a:solidFill>
                <a:effectLst/>
                <a:latin typeface="Times New Roman" pitchFamily="18" charset="0"/>
                <a:ea typeface="Times New Roman"/>
                <a:cs typeface="Times New Roman" pitchFamily="18" charset="0"/>
              </a:rPr>
              <a:t>LIỆT KÊ</a:t>
            </a:r>
            <a:endParaRPr lang="en-US" sz="8800" b="1" dirty="0">
              <a:solidFill>
                <a:srgbClr val="FF000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121998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40" y="17466"/>
            <a:ext cx="1230214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15717" y="3048000"/>
            <a:ext cx="8686799" cy="12003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1033229">
              <a:buClrTx/>
              <a:buFontTx/>
              <a:buNone/>
              <a:defRPr/>
            </a:pPr>
            <a:r>
              <a:rPr lang="en-US" sz="7200" b="1" kern="1200" cap="all" dirty="0">
                <a:ln w="9000" cmpd="sng">
                  <a:solidFill>
                    <a:srgbClr val="FFC000">
                      <a:shade val="50000"/>
                      <a:satMod val="120000"/>
                    </a:srgbClr>
                  </a:solidFill>
                  <a:prstDash val="solid"/>
                </a:ln>
                <a:solidFill>
                  <a:srgbClr val="FFFF00"/>
                </a:solidFill>
                <a:effectLst>
                  <a:reflection blurRad="12700" stA="28000" endPos="45000" dist="1000" dir="5400000" sy="-100000" algn="bl" rotWithShape="0"/>
                </a:effectLst>
                <a:latin typeface="Arial" panose="020B0604020202020204" pitchFamily="34" charset="0"/>
                <a:ea typeface="+mn-ea"/>
                <a:cs typeface="Arial" panose="020B0604020202020204" pitchFamily="34" charset="0"/>
              </a:rPr>
              <a:t>VẬN DỤNG</a:t>
            </a:r>
          </a:p>
        </p:txBody>
      </p:sp>
      <p:pic>
        <p:nvPicPr>
          <p:cNvPr id="9220" name="Audio 1">
            <a:hlinkClick r:id="" action="ppaction://media"/>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599" y="6081716"/>
            <a:ext cx="60976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37">
            <a:extLst>
              <a:ext uri="{FF2B5EF4-FFF2-40B4-BE49-F238E27FC236}">
                <a16:creationId xmlns:a16="http://schemas.microsoft.com/office/drawing/2014/main" id="{BF55B269-A1BC-4ECA-B870-0198CB833F9A}"/>
              </a:ext>
            </a:extLst>
          </p:cNvPr>
          <p:cNvGrpSpPr/>
          <p:nvPr/>
        </p:nvGrpSpPr>
        <p:grpSpPr>
          <a:xfrm>
            <a:off x="6858000" y="1030350"/>
            <a:ext cx="1402227" cy="1396788"/>
            <a:chOff x="3015155" y="1647199"/>
            <a:chExt cx="1402227" cy="1396788"/>
          </a:xfrm>
        </p:grpSpPr>
        <p:pic>
          <p:nvPicPr>
            <p:cNvPr id="7" name="图片 38">
              <a:extLst>
                <a:ext uri="{FF2B5EF4-FFF2-40B4-BE49-F238E27FC236}">
                  <a16:creationId xmlns:a16="http://schemas.microsoft.com/office/drawing/2014/main" id="{CE256355-A658-4D9B-9468-D6C203EF7359}"/>
                </a:ext>
              </a:extLst>
            </p:cNvPr>
            <p:cNvPicPr>
              <a:picLocks noChangeAspect="1"/>
            </p:cNvPicPr>
            <p:nvPr/>
          </p:nvPicPr>
          <p:blipFill>
            <a:blip r:embed="rId5" cstate="screen">
              <a:duotone>
                <a:prstClr val="black"/>
                <a:srgbClr val="D9C3A5">
                  <a:tint val="50000"/>
                  <a:satMod val="180000"/>
                </a:srgbClr>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rot="2700000">
              <a:off x="3017875" y="1644479"/>
              <a:ext cx="1396788" cy="1402227"/>
            </a:xfrm>
            <a:prstGeom prst="rect">
              <a:avLst/>
            </a:prstGeom>
          </p:spPr>
        </p:pic>
        <p:sp>
          <p:nvSpPr>
            <p:cNvPr id="8" name="矩形 39">
              <a:extLst>
                <a:ext uri="{FF2B5EF4-FFF2-40B4-BE49-F238E27FC236}">
                  <a16:creationId xmlns:a16="http://schemas.microsoft.com/office/drawing/2014/main" id="{EDB0B2E0-3B54-4487-90A7-4AF40F8FF618}"/>
                </a:ext>
              </a:extLst>
            </p:cNvPr>
            <p:cNvSpPr/>
            <p:nvPr/>
          </p:nvSpPr>
          <p:spPr>
            <a:xfrm>
              <a:off x="3284905" y="1791594"/>
              <a:ext cx="862737" cy="1107996"/>
            </a:xfrm>
            <a:prstGeom prst="rect">
              <a:avLst/>
            </a:prstGeom>
          </p:spPr>
          <p:txBody>
            <a:bodyPr wrap="none">
              <a:spAutoFit/>
            </a:bodyPr>
            <a:lstStyle/>
            <a:p>
              <a:pPr algn="ctr">
                <a:buClrTx/>
                <a:buFontTx/>
                <a:buNone/>
                <a:defRPr/>
              </a:pPr>
              <a:r>
                <a:rPr lang="en-US" altLang="zh-CN" sz="6600" b="1">
                  <a:solidFill>
                    <a:srgbClr val="FFFF00"/>
                  </a:solidFill>
                  <a:latin typeface="Calibri"/>
                  <a:ea typeface="inpin heiti" panose="00000500000000000000" pitchFamily="2" charset="-122"/>
                  <a:cs typeface="Calibri" panose="020F0502020204030204" pitchFamily="34" charset="0"/>
                  <a:sym typeface="inpin heiti" panose="00000500000000000000" pitchFamily="2" charset="-122"/>
                </a:rPr>
                <a:t>III</a:t>
              </a:r>
              <a:endParaRPr lang="en-GB" altLang="zh-CN" sz="6600" b="1" dirty="0">
                <a:solidFill>
                  <a:srgbClr val="FFFF00"/>
                </a:solidFill>
                <a:latin typeface="Calibri"/>
                <a:ea typeface="inpin heiti" panose="00000500000000000000" pitchFamily="2" charset="-122"/>
                <a:cs typeface="Calibri" panose="020F0502020204030204" pitchFamily="34" charset="0"/>
                <a:sym typeface="inpin heiti" panose="00000500000000000000" pitchFamily="2" charset="-122"/>
              </a:endParaRPr>
            </a:p>
          </p:txBody>
        </p:sp>
      </p:grpSp>
    </p:spTree>
    <p:extLst>
      <p:ext uri="{BB962C8B-B14F-4D97-AF65-F5344CB8AC3E}">
        <p14:creationId xmlns:p14="http://schemas.microsoft.com/office/powerpoint/2010/main" val="1347505362"/>
      </p:ext>
    </p:extLst>
  </p:cSld>
  <p:clrMapOvr>
    <a:masterClrMapping/>
  </p:clrMapOvr>
  <mc:AlternateContent xmlns:mc="http://schemas.openxmlformats.org/markup-compatibility/2006" xmlns:p14="http://schemas.microsoft.com/office/powerpoint/2010/main">
    <mc:Choice Requires="p14">
      <p:transition p14:dur="0" advTm="9808"/>
    </mc:Choice>
    <mc:Fallback xmlns="">
      <p:transition advTm="9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2" name="Rectangle 1"/>
          <p:cNvSpPr/>
          <p:nvPr/>
        </p:nvSpPr>
        <p:spPr>
          <a:xfrm>
            <a:off x="1600200" y="2537659"/>
            <a:ext cx="9922909" cy="523220"/>
          </a:xfrm>
          <a:prstGeom prst="rect">
            <a:avLst/>
          </a:prstGeom>
        </p:spPr>
        <p:txBody>
          <a:bodyPr wrap="none">
            <a:spAutoFit/>
          </a:bodyPr>
          <a:lstStyle/>
          <a:p>
            <a:r>
              <a:rPr lang="vi-VN" sz="2800" b="1" dirty="0">
                <a:solidFill>
                  <a:srgbClr val="002060"/>
                </a:solidFill>
                <a:latin typeface="+mn-lt"/>
                <a:ea typeface="Cambria" panose="02040503050406030204" pitchFamily="18" charset="0"/>
              </a:rPr>
              <a:t>Lấy 05 ví dụ về phép lặp </a:t>
            </a:r>
            <a:r>
              <a:rPr lang="en-US" sz="2800" b="1" dirty="0" err="1">
                <a:solidFill>
                  <a:srgbClr val="002060"/>
                </a:solidFill>
                <a:latin typeface="+mn-lt"/>
                <a:ea typeface="Cambria" panose="02040503050406030204" pitchFamily="18" charset="0"/>
              </a:rPr>
              <a:t>cấu</a:t>
            </a:r>
            <a:r>
              <a:rPr lang="en-US" sz="2800" b="1" dirty="0">
                <a:solidFill>
                  <a:srgbClr val="002060"/>
                </a:solidFill>
                <a:latin typeface="+mn-lt"/>
                <a:ea typeface="Cambria" panose="02040503050406030204" pitchFamily="18" charset="0"/>
              </a:rPr>
              <a:t> </a:t>
            </a:r>
            <a:r>
              <a:rPr lang="en-US" sz="2800" b="1" dirty="0" err="1">
                <a:solidFill>
                  <a:srgbClr val="002060"/>
                </a:solidFill>
                <a:latin typeface="+mn-lt"/>
                <a:ea typeface="Cambria" panose="02040503050406030204" pitchFamily="18" charset="0"/>
              </a:rPr>
              <a:t>trúc</a:t>
            </a:r>
            <a:r>
              <a:rPr lang="en-US" sz="2800" b="1" dirty="0">
                <a:solidFill>
                  <a:srgbClr val="002060"/>
                </a:solidFill>
                <a:latin typeface="+mn-lt"/>
                <a:ea typeface="Cambria" panose="02040503050406030204" pitchFamily="18" charset="0"/>
              </a:rPr>
              <a:t> </a:t>
            </a:r>
            <a:r>
              <a:rPr lang="vi-VN" sz="2800" b="1" dirty="0">
                <a:solidFill>
                  <a:srgbClr val="002060"/>
                </a:solidFill>
                <a:latin typeface="+mn-lt"/>
                <a:ea typeface="Cambria" panose="02040503050406030204" pitchFamily="18" charset="0"/>
              </a:rPr>
              <a:t>và nêu tác dụng của chúng</a:t>
            </a:r>
            <a:r>
              <a:rPr lang="vi-VN" sz="2800" b="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effectLst/>
              <a:latin typeface="Cambria" panose="02040503050406030204" pitchFamily="18" charset="0"/>
              <a:ea typeface="Cambria" panose="02040503050406030204" pitchFamily="18" charset="0"/>
            </a:endParaRPr>
          </a:p>
        </p:txBody>
      </p:sp>
      <p:sp>
        <p:nvSpPr>
          <p:cNvPr id="3" name="Rectangle 2"/>
          <p:cNvSpPr/>
          <p:nvPr/>
        </p:nvSpPr>
        <p:spPr>
          <a:xfrm>
            <a:off x="5123793" y="1466165"/>
            <a:ext cx="1901483" cy="646331"/>
          </a:xfrm>
          <a:prstGeom prst="rect">
            <a:avLst/>
          </a:prstGeom>
          <a:solidFill>
            <a:schemeClr val="accent4">
              <a:lumMod val="40000"/>
              <a:lumOff val="60000"/>
            </a:schemeClr>
          </a:solidFill>
        </p:spPr>
        <p:txBody>
          <a:bodyPr wrap="none">
            <a:spAutoFit/>
          </a:bodyPr>
          <a:lstStyle/>
          <a:p>
            <a:pPr lvl="0" algn="just"/>
            <a:r>
              <a:rPr lang="nl-NL" sz="3600" b="1" dirty="0">
                <a:solidFill>
                  <a:srgbClr val="C00000"/>
                </a:solidFill>
                <a:latin typeface="Cambria" panose="02040503050406030204" pitchFamily="18" charset="0"/>
                <a:ea typeface="Cambria" panose="02040503050406030204" pitchFamily="18" charset="0"/>
              </a:rPr>
              <a:t> Bài tập:</a:t>
            </a:r>
            <a:endParaRPr lang="en-US" sz="3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724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76400"/>
            <a:ext cx="11125200" cy="3477875"/>
          </a:xfrm>
          <a:prstGeom prst="rect">
            <a:avLst/>
          </a:prstGeom>
          <a:solidFill>
            <a:srgbClr val="92D050"/>
          </a:solidFill>
        </p:spPr>
        <p:txBody>
          <a:bodyPr wrap="square">
            <a:spAutoFit/>
          </a:bodyPr>
          <a:lstStyle/>
          <a:p>
            <a:pPr algn="just"/>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biện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pháp</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từ</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theo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đó</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tác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giả</a:t>
            </a:r>
            <a:r>
              <a:rPr lang="en-US" sz="4400" dirty="0">
                <a:latin typeface="Times New Roman" pitchFamily="18" charset="0"/>
                <a:cs typeface="Times New Roman" pitchFamily="18" charset="0"/>
              </a:rPr>
              <a:t> xen </a:t>
            </a:r>
            <a:r>
              <a:rPr lang="en-US" sz="4400" dirty="0" err="1">
                <a:latin typeface="Times New Roman" pitchFamily="18" charset="0"/>
                <a:cs typeface="Times New Roman" pitchFamily="18" charset="0"/>
              </a:rPr>
              <a:t>thêm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một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thành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phần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biệt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lập</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ngay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sau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bộ</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phận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thể</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hiện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thông</a:t>
            </a:r>
            <a:r>
              <a:rPr lang="en-US" sz="4400" dirty="0">
                <a:latin typeface="Times New Roman" pitchFamily="18" charset="0"/>
                <a:cs typeface="Times New Roman" pitchFamily="18" charset="0"/>
              </a:rPr>
              <a:t> tin </a:t>
            </a:r>
            <a:r>
              <a:rPr lang="en-US" sz="4400" dirty="0" err="1">
                <a:latin typeface="Times New Roman" pitchFamily="18" charset="0"/>
                <a:cs typeface="Times New Roman" pitchFamily="18" charset="0"/>
              </a:rPr>
              <a:t>chính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trong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câu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để</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bổ</a:t>
            </a:r>
            <a:r>
              <a:rPr lang="en-US" sz="4400" dirty="0">
                <a:latin typeface="Times New Roman" pitchFamily="18" charset="0"/>
                <a:cs typeface="Times New Roman" pitchFamily="18" charset="0"/>
              </a:rPr>
              <a:t> sung ý </a:t>
            </a:r>
            <a:r>
              <a:rPr lang="en-US" sz="4400" dirty="0" err="1">
                <a:latin typeface="Times New Roman" pitchFamily="18" charset="0"/>
                <a:cs typeface="Times New Roman" pitchFamily="18" charset="0"/>
              </a:rPr>
              <a:t>nghĩa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hoặc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gia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tăng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tính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hình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tượng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sắc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thái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biểu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cảm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câu</a:t>
            </a:r>
            <a:r>
              <a:rPr lang="en-US" sz="4400" dirty="0">
                <a:latin typeface="Times New Roman" pitchFamily="18" charset="0"/>
                <a:cs typeface="Times New Roman" pitchFamily="18" charset="0"/>
              </a:rPr>
              <a:t>. </a:t>
            </a:r>
          </a:p>
        </p:txBody>
      </p:sp>
    </p:spTree>
    <p:extLst>
      <p:ext uri="{BB962C8B-B14F-4D97-AF65-F5344CB8AC3E}">
        <p14:creationId xmlns:p14="http://schemas.microsoft.com/office/powerpoint/2010/main" val="387170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438400"/>
            <a:ext cx="8001000"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  CHÊM XEN </a:t>
            </a:r>
          </a:p>
        </p:txBody>
      </p:sp>
    </p:spTree>
    <p:extLst>
      <p:ext uri="{BB962C8B-B14F-4D97-AF65-F5344CB8AC3E}">
        <p14:creationId xmlns:p14="http://schemas.microsoft.com/office/powerpoint/2010/main" val="11764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tinbaihay.net/ThumbImages/2015/04/10/nguoi-thap-co-nguy-co-mac-benh-tim-mach-vanh-cao-1f5d_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4276725" cy="32480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N HUY\Pictures\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28800"/>
            <a:ext cx="624840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41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6"/>
          <p:cNvSpPr>
            <a:spLocks noChangeArrowheads="1"/>
          </p:cNvSpPr>
          <p:nvPr/>
        </p:nvSpPr>
        <p:spPr bwMode="auto">
          <a:xfrm>
            <a:off x="2235200" y="2362200"/>
            <a:ext cx="762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8800" b="1" dirty="0">
                <a:solidFill>
                  <a:srgbClr val="FF0000"/>
                </a:solidFill>
                <a:latin typeface="Times New Roman" panose="02020603050405020304" pitchFamily="18" charset="0"/>
                <a:ea typeface="SimSun-ExtG" panose="02010609060101010101" pitchFamily="49" charset="-122"/>
                <a:cs typeface="Times New Roman" panose="02020603050405020304" pitchFamily="18" charset="0"/>
              </a:rPr>
              <a:t>ĐỐI</a:t>
            </a:r>
          </a:p>
        </p:txBody>
      </p:sp>
    </p:spTree>
    <p:extLst>
      <p:ext uri="{BB962C8B-B14F-4D97-AF65-F5344CB8AC3E}">
        <p14:creationId xmlns:p14="http://schemas.microsoft.com/office/powerpoint/2010/main" val="159660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diamond(in)">
                                      <p:cBhvr>
                                        <p:cTn id="7" dur="5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có mô tả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295400"/>
            <a:ext cx="5562600" cy="44643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500+ Hình Ảnh Chim Cú Mèo Đẹp Ấn Tượng Đến Không Tưở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66" y="1295400"/>
            <a:ext cx="5491934" cy="446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04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021" y="1825625"/>
            <a:ext cx="10515959" cy="1527175"/>
          </a:xfrm>
        </p:spPr>
        <p:txBody>
          <a:bodyPr>
            <a:normAutofit lnSpcReduction="10000"/>
          </a:bodyPr>
          <a:lstStyle/>
          <a:p>
            <a:pPr marL="0" indent="0" algn="ctr">
              <a:buNone/>
            </a:pPr>
            <a:r>
              <a:rPr lang="en-US" sz="4400">
                <a:latin typeface="Times New Roman" pitchFamily="18" charset="0"/>
                <a:cs typeface="Times New Roman" pitchFamily="18" charset="0"/>
              </a:rPr>
              <a:t>LẶP CÚ PHÁP</a:t>
            </a:r>
          </a:p>
          <a:p>
            <a:pPr marL="0" indent="0" algn="ctr">
              <a:buNone/>
            </a:pPr>
            <a:r>
              <a:rPr lang="en-US" sz="4400">
                <a:latin typeface="Times New Roman" pitchFamily="18" charset="0"/>
                <a:cs typeface="Times New Roman" pitchFamily="18" charset="0"/>
              </a:rPr>
              <a:t>( Điệp cú pháp; Lặp cấu trúc)</a:t>
            </a:r>
          </a:p>
        </p:txBody>
      </p:sp>
    </p:spTree>
    <p:extLst>
      <p:ext uri="{BB962C8B-B14F-4D97-AF65-F5344CB8AC3E}">
        <p14:creationId xmlns:p14="http://schemas.microsoft.com/office/powerpoint/2010/main" val="294474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2022</TotalTime>
  <Words>1863</Words>
  <Application>Microsoft Office PowerPoint</Application>
  <PresentationFormat>Widescreen</PresentationFormat>
  <Paragraphs>131</Paragraphs>
  <Slides>31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Times New Roman</vt:lpstr>
      <vt:lpstr>Wingdings 2</vt:lpstr>
      <vt:lpstr>Cambria</vt:lpstr>
      <vt:lpstr>Constantia</vt:lpstr>
      <vt:lpstr>Arial</vt:lpstr>
      <vt:lpstr>Calibri</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SUBJECT FOR HIGH SCHOOL:  ANCIENT GREECE &amp; GREEK MYTHOLOGY</dc:title>
  <dc:subject>9Slide.vn</dc:subject>
  <dc:creator>DELL</dc:creator>
  <dc:description>9Slide.vn</dc:description>
  <cp:lastModifiedBy>Hp</cp:lastModifiedBy>
  <cp:revision>132</cp:revision>
  <dcterms:modified xsi:type="dcterms:W3CDTF">2025-09-23T12:47:07Z</dcterms:modified>
  <cp:category>9Slide.vn</cp:category>
</cp:coreProperties>
</file>