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520" r:id="rId2"/>
    <p:sldId id="358" r:id="rId3"/>
    <p:sldId id="374" r:id="rId4"/>
    <p:sldId id="373" r:id="rId5"/>
    <p:sldId id="357" r:id="rId6"/>
    <p:sldId id="379" r:id="rId7"/>
    <p:sldId id="360" r:id="rId8"/>
    <p:sldId id="381" r:id="rId9"/>
    <p:sldId id="382" r:id="rId10"/>
    <p:sldId id="383" r:id="rId11"/>
    <p:sldId id="384" r:id="rId12"/>
    <p:sldId id="385" r:id="rId13"/>
    <p:sldId id="380" r:id="rId14"/>
    <p:sldId id="521"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C6B84-540D-4B73-9D06-254207DFDA30}" v="30" dt="2025-10-09T12:57:56.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3" autoAdjust="0"/>
    <p:restoredTop sz="94660" autoAdjust="0"/>
  </p:normalViewPr>
  <p:slideViewPr>
    <p:cSldViewPr snapToGrid="0">
      <p:cViewPr varScale="1">
        <p:scale>
          <a:sx n="152" d="100"/>
          <a:sy n="152" d="100"/>
        </p:scale>
        <p:origin x="330" y="1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6C950-A0C4-45C5-B1CE-E671A4FF5A97}"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75E02-F647-4612-B9A2-83EDD8F7DCCD}" type="slidenum">
              <a:rPr lang="en-US" smtClean="0"/>
              <a:t>‹#›</a:t>
            </a:fld>
            <a:endParaRPr lang="en-US"/>
          </a:p>
        </p:txBody>
      </p:sp>
    </p:spTree>
    <p:extLst>
      <p:ext uri="{BB962C8B-B14F-4D97-AF65-F5344CB8AC3E}">
        <p14:creationId xmlns:p14="http://schemas.microsoft.com/office/powerpoint/2010/main" val="2639395808"/>
      </p:ext>
    </p:extLst>
  </p:cSld>
  <p:clrMap bg1="lt1" tx1="dk1" bg2="lt2" tx2="dk2" accent1="accent1" accent2="accent2" accent3="accent3" accent4="accent4" accent5="accent5" accent6="accent6" hlink="hlink" folHlink="folHlink"/>
  <p:notesStyle>
    <a:lvl1pPr marL="0" algn="l" defTabSz="763524" rtl="0" eaLnBrk="1" latinLnBrk="0" hangingPunct="1">
      <a:defRPr sz="1002" kern="1200">
        <a:solidFill>
          <a:schemeClr val="tx1"/>
        </a:solidFill>
        <a:latin typeface="+mn-lt"/>
        <a:ea typeface="+mn-ea"/>
        <a:cs typeface="+mn-cs"/>
      </a:defRPr>
    </a:lvl1pPr>
    <a:lvl2pPr marL="381762" algn="l" defTabSz="763524" rtl="0" eaLnBrk="1" latinLnBrk="0" hangingPunct="1">
      <a:defRPr sz="1002" kern="1200">
        <a:solidFill>
          <a:schemeClr val="tx1"/>
        </a:solidFill>
        <a:latin typeface="+mn-lt"/>
        <a:ea typeface="+mn-ea"/>
        <a:cs typeface="+mn-cs"/>
      </a:defRPr>
    </a:lvl2pPr>
    <a:lvl3pPr marL="763524" algn="l" defTabSz="763524" rtl="0" eaLnBrk="1" latinLnBrk="0" hangingPunct="1">
      <a:defRPr sz="1002" kern="1200">
        <a:solidFill>
          <a:schemeClr val="tx1"/>
        </a:solidFill>
        <a:latin typeface="+mn-lt"/>
        <a:ea typeface="+mn-ea"/>
        <a:cs typeface="+mn-cs"/>
      </a:defRPr>
    </a:lvl3pPr>
    <a:lvl4pPr marL="1145286" algn="l" defTabSz="763524" rtl="0" eaLnBrk="1" latinLnBrk="0" hangingPunct="1">
      <a:defRPr sz="1002" kern="1200">
        <a:solidFill>
          <a:schemeClr val="tx1"/>
        </a:solidFill>
        <a:latin typeface="+mn-lt"/>
        <a:ea typeface="+mn-ea"/>
        <a:cs typeface="+mn-cs"/>
      </a:defRPr>
    </a:lvl4pPr>
    <a:lvl5pPr marL="1527048" algn="l" defTabSz="763524" rtl="0" eaLnBrk="1" latinLnBrk="0" hangingPunct="1">
      <a:defRPr sz="1002" kern="1200">
        <a:solidFill>
          <a:schemeClr val="tx1"/>
        </a:solidFill>
        <a:latin typeface="+mn-lt"/>
        <a:ea typeface="+mn-ea"/>
        <a:cs typeface="+mn-cs"/>
      </a:defRPr>
    </a:lvl5pPr>
    <a:lvl6pPr marL="1908810" algn="l" defTabSz="763524" rtl="0" eaLnBrk="1" latinLnBrk="0" hangingPunct="1">
      <a:defRPr sz="1002" kern="1200">
        <a:solidFill>
          <a:schemeClr val="tx1"/>
        </a:solidFill>
        <a:latin typeface="+mn-lt"/>
        <a:ea typeface="+mn-ea"/>
        <a:cs typeface="+mn-cs"/>
      </a:defRPr>
    </a:lvl6pPr>
    <a:lvl7pPr marL="2290572" algn="l" defTabSz="763524" rtl="0" eaLnBrk="1" latinLnBrk="0" hangingPunct="1">
      <a:defRPr sz="1002" kern="1200">
        <a:solidFill>
          <a:schemeClr val="tx1"/>
        </a:solidFill>
        <a:latin typeface="+mn-lt"/>
        <a:ea typeface="+mn-ea"/>
        <a:cs typeface="+mn-cs"/>
      </a:defRPr>
    </a:lvl7pPr>
    <a:lvl8pPr marL="2672334" algn="l" defTabSz="763524" rtl="0" eaLnBrk="1" latinLnBrk="0" hangingPunct="1">
      <a:defRPr sz="1002" kern="1200">
        <a:solidFill>
          <a:schemeClr val="tx1"/>
        </a:solidFill>
        <a:latin typeface="+mn-lt"/>
        <a:ea typeface="+mn-ea"/>
        <a:cs typeface="+mn-cs"/>
      </a:defRPr>
    </a:lvl8pPr>
    <a:lvl9pPr marL="3054096" algn="l" defTabSz="763524" rtl="0" eaLnBrk="1" latinLnBrk="0" hangingPunct="1">
      <a:defRPr sz="1002"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920538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33319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057083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25320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11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10548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054715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686604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1238566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079155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211725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1674992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0522D7F-F1AA-4F36-AF40-662FA948FBC0}" type="datetimeFigureOut">
              <a:rPr lang="en-US" smtClean="0"/>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DCF10A-29A1-4017-9B70-88988A4961D7}" type="slidenum">
              <a:rPr lang="en-US" smtClean="0"/>
              <a:t>‹#›</a:t>
            </a:fld>
            <a:endParaRPr lang="en-US" dirty="0"/>
          </a:p>
        </p:txBody>
      </p:sp>
    </p:spTree>
    <p:extLst>
      <p:ext uri="{BB962C8B-B14F-4D97-AF65-F5344CB8AC3E}">
        <p14:creationId xmlns:p14="http://schemas.microsoft.com/office/powerpoint/2010/main" val="304036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0522D7F-F1AA-4F36-AF40-662FA948FBC0}" type="datetimeFigureOut">
              <a:rPr lang="en-US" smtClean="0"/>
              <a:t>12/8/2025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ADCF10A-29A1-4017-9B70-88988A4961D7}" type="slidenum">
              <a:rPr lang="en-US" smtClean="0"/>
              <a:t>‹#›</a:t>
            </a:fld>
            <a:endParaRPr lang="en-US" dirty="0"/>
          </a:p>
        </p:txBody>
      </p:sp>
    </p:spTree>
    <p:extLst>
      <p:ext uri="{BB962C8B-B14F-4D97-AF65-F5344CB8AC3E}">
        <p14:creationId xmlns:p14="http://schemas.microsoft.com/office/powerpoint/2010/main" val="449319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438B-B866-4747-A233-CE66DFCC5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02" y="-196313"/>
            <a:ext cx="5847386" cy="5847386"/>
          </a:xfrm>
          <a:prstGeom prst="rect">
            <a:avLst/>
          </a:prstGeom>
        </p:spPr>
      </p:pic>
      <p:pic>
        <p:nvPicPr>
          <p:cNvPr id="2" name="Picture 1">
            <a:extLst>
              <a:ext uri="{FF2B5EF4-FFF2-40B4-BE49-F238E27FC236}">
                <a16:creationId xmlns:a16="http://schemas.microsoft.com/office/drawing/2014/main" id="{13A7269A-3D10-5F49-BBEC-4339E23B9D21}"/>
              </a:ext>
            </a:extLst>
          </p:cNvPr>
          <p:cNvPicPr>
            <a:picLocks noChangeAspect="1"/>
          </p:cNvPicPr>
          <p:nvPr/>
        </p:nvPicPr>
        <p:blipFill>
          <a:blip r:embed="rId3"/>
          <a:stretch>
            <a:fillRect/>
          </a:stretch>
        </p:blipFill>
        <p:spPr>
          <a:xfrm>
            <a:off x="1950620" y="2270846"/>
            <a:ext cx="5314950" cy="1266825"/>
          </a:xfrm>
          <a:prstGeom prst="rect">
            <a:avLst/>
          </a:prstGeom>
        </p:spPr>
      </p:pic>
    </p:spTree>
    <p:extLst>
      <p:ext uri="{BB962C8B-B14F-4D97-AF65-F5344CB8AC3E}">
        <p14:creationId xmlns:p14="http://schemas.microsoft.com/office/powerpoint/2010/main" val="299635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106680" y="1977177"/>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06" y="174531"/>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475546" y="1859279"/>
            <a:ext cx="6561774" cy="2560978"/>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002060"/>
                </a:solidFill>
                <a:latin typeface="+mj-lt"/>
              </a:rPr>
              <a:t>b. Lỗi dùng tư không đúng nghĩa</a:t>
            </a:r>
          </a:p>
          <a:p>
            <a:pPr algn="just"/>
            <a:r>
              <a:rPr lang="vi-VN" sz="2600" dirty="0">
                <a:solidFill>
                  <a:srgbClr val="002060"/>
                </a:solidFill>
                <a:latin typeface="+mj-lt"/>
              </a:rPr>
              <a:t>Bệnh nhân không thể pha chế được </a:t>
            </a:r>
          </a:p>
          <a:p>
            <a:pPr algn="just"/>
            <a:r>
              <a:rPr lang="vi-VN" sz="2600" dirty="0">
                <a:solidFill>
                  <a:srgbClr val="002060"/>
                </a:solidFill>
                <a:latin typeface="+mj-lt"/>
              </a:rPr>
              <a:t>- Sửa: </a:t>
            </a:r>
            <a:r>
              <a:rPr lang="vi-VN" sz="2600" dirty="0">
                <a:solidFill>
                  <a:srgbClr val="C00000"/>
                </a:solidFill>
                <a:latin typeface="+mj-lt"/>
              </a:rPr>
              <a:t>bệnh nhân được điều trị</a:t>
            </a:r>
            <a:r>
              <a:rPr lang="vi-VN" sz="2600" dirty="0">
                <a:solidFill>
                  <a:srgbClr val="002060"/>
                </a:solidFill>
                <a:latin typeface="+mj-lt"/>
              </a:rPr>
              <a:t>.</a:t>
            </a:r>
          </a:p>
          <a:p>
            <a:pPr algn="just"/>
            <a:r>
              <a:rPr lang="vi-VN" sz="2600" dirty="0">
                <a:solidFill>
                  <a:srgbClr val="002060"/>
                </a:solidFill>
                <a:latin typeface="+mj-lt"/>
                <a:sym typeface="Wingdings" panose="05000000000000000000" pitchFamily="2" charset="2"/>
              </a:rPr>
              <a:t> </a:t>
            </a:r>
            <a:r>
              <a:rPr lang="vi-VN" sz="2600" dirty="0">
                <a:solidFill>
                  <a:srgbClr val="002060"/>
                </a:solidFill>
                <a:latin typeface="+mj-lt"/>
              </a:rPr>
              <a:t>Những bệnh nhân không cần phải mổ mắt, được điều trị tích cực bằng những thứ thuốc tra mắt đặc biệt mà khoa Dược đã pha chế.</a:t>
            </a:r>
          </a:p>
        </p:txBody>
      </p:sp>
      <p:sp>
        <p:nvSpPr>
          <p:cNvPr id="13" name="TextBox 12">
            <a:extLst>
              <a:ext uri="{FF2B5EF4-FFF2-40B4-BE49-F238E27FC236}">
                <a16:creationId xmlns:a16="http://schemas.microsoft.com/office/drawing/2014/main" id="{388E90D2-1F95-4030-81A8-DFCFA343F851}"/>
              </a:ext>
            </a:extLst>
          </p:cNvPr>
          <p:cNvSpPr txBox="1"/>
          <p:nvPr/>
        </p:nvSpPr>
        <p:spPr>
          <a:xfrm>
            <a:off x="1729741" y="235491"/>
            <a:ext cx="7125654"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err="1">
                <a:solidFill>
                  <a:srgbClr val="C00000"/>
                </a:solidFill>
                <a:latin typeface="Times New Roman" panose="02020603050405020304" pitchFamily="18" charset="0"/>
                <a:cs typeface="Times New Roman" panose="02020603050405020304" pitchFamily="18" charset="0"/>
              </a:rPr>
              <a:t>Câu</a:t>
            </a:r>
            <a:r>
              <a:rPr lang="en-US" sz="2600" dirty="0">
                <a:solidFill>
                  <a:srgbClr val="C00000"/>
                </a:solidFill>
                <a:latin typeface="Times New Roman" panose="02020603050405020304" pitchFamily="18" charset="0"/>
                <a:cs typeface="Times New Roman" panose="02020603050405020304" pitchFamily="18" charset="0"/>
              </a:rPr>
              <a:t> 3: </a:t>
            </a:r>
            <a:r>
              <a:rPr lang="en-US" sz="2600" dirty="0" err="1">
                <a:solidFill>
                  <a:schemeClr val="tx1"/>
                </a:solidFill>
                <a:latin typeface="Times New Roman" panose="02020603050405020304" pitchFamily="18" charset="0"/>
                <a:cs typeface="Times New Roman" panose="02020603050405020304" pitchFamily="18" charset="0"/>
              </a:rPr>
              <a:t>Phát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sửa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từ</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4856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83820" y="1942673"/>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840" y="273488"/>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687220" y="1942674"/>
            <a:ext cx="6250805" cy="2325183"/>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002060"/>
                </a:solidFill>
                <a:latin typeface="+mj-lt"/>
              </a:rPr>
              <a:t>c. Lỗi dùng từ không đúng nghĩa</a:t>
            </a:r>
          </a:p>
          <a:p>
            <a:pPr algn="just"/>
            <a:r>
              <a:rPr lang="vi-VN" sz="2600" dirty="0">
                <a:solidFill>
                  <a:srgbClr val="002060"/>
                </a:solidFill>
                <a:latin typeface="+mj-lt"/>
              </a:rPr>
              <a:t>“chứng minh” là sai </a:t>
            </a:r>
          </a:p>
          <a:p>
            <a:pPr algn="just"/>
            <a:r>
              <a:rPr lang="vi-VN" sz="2600" dirty="0">
                <a:solidFill>
                  <a:srgbClr val="002060"/>
                </a:solidFill>
                <a:latin typeface="+mj-lt"/>
              </a:rPr>
              <a:t>- Sửa thành </a:t>
            </a:r>
            <a:r>
              <a:rPr lang="vi-VN" sz="2600" dirty="0">
                <a:solidFill>
                  <a:srgbClr val="C00000"/>
                </a:solidFill>
                <a:latin typeface="+mj-lt"/>
              </a:rPr>
              <a:t>“minh chứng”</a:t>
            </a:r>
          </a:p>
          <a:p>
            <a:pPr algn="just"/>
            <a:r>
              <a:rPr lang="vi-VN" sz="2600" dirty="0">
                <a:solidFill>
                  <a:srgbClr val="002060"/>
                </a:solidFill>
                <a:latin typeface="+mj-lt"/>
                <a:sym typeface="Wingdings" panose="05000000000000000000" pitchFamily="2" charset="2"/>
              </a:rPr>
              <a:t> </a:t>
            </a:r>
            <a:r>
              <a:rPr lang="vi-VN" sz="2600" dirty="0">
                <a:solidFill>
                  <a:srgbClr val="002060"/>
                </a:solidFill>
                <a:latin typeface="+mj-lt"/>
              </a:rPr>
              <a:t>Những minh chứng về một nền văn hóa cổ ở vùng này còn rất nhiều.</a:t>
            </a:r>
          </a:p>
        </p:txBody>
      </p:sp>
      <p:sp>
        <p:nvSpPr>
          <p:cNvPr id="13" name="TextBox 12">
            <a:extLst>
              <a:ext uri="{FF2B5EF4-FFF2-40B4-BE49-F238E27FC236}">
                <a16:creationId xmlns:a16="http://schemas.microsoft.com/office/drawing/2014/main" id="{388E90D2-1F95-4030-81A8-DFCFA343F851}"/>
              </a:ext>
            </a:extLst>
          </p:cNvPr>
          <p:cNvSpPr txBox="1"/>
          <p:nvPr/>
        </p:nvSpPr>
        <p:spPr>
          <a:xfrm>
            <a:off x="1951265" y="273488"/>
            <a:ext cx="7018430"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err="1">
                <a:solidFill>
                  <a:srgbClr val="C00000"/>
                </a:solidFill>
                <a:latin typeface="Times New Roman" panose="02020603050405020304" pitchFamily="18" charset="0"/>
                <a:cs typeface="Times New Roman" panose="02020603050405020304" pitchFamily="18" charset="0"/>
              </a:rPr>
              <a:t>Câu</a:t>
            </a:r>
            <a:r>
              <a:rPr lang="en-US" sz="2600" dirty="0">
                <a:solidFill>
                  <a:srgbClr val="C00000"/>
                </a:solidFill>
                <a:latin typeface="Times New Roman" panose="02020603050405020304" pitchFamily="18" charset="0"/>
                <a:cs typeface="Times New Roman" panose="02020603050405020304" pitchFamily="18" charset="0"/>
              </a:rPr>
              <a:t> 3: </a:t>
            </a:r>
            <a:r>
              <a:rPr lang="en-US" sz="2600" dirty="0" err="1">
                <a:solidFill>
                  <a:schemeClr val="tx1"/>
                </a:solidFill>
                <a:latin typeface="Times New Roman" panose="02020603050405020304" pitchFamily="18" charset="0"/>
                <a:cs typeface="Times New Roman" panose="02020603050405020304" pitchFamily="18" charset="0"/>
              </a:rPr>
              <a:t>Phát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sửa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từ</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9722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83820" y="1942673"/>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08" y="273488"/>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611020" y="1801916"/>
            <a:ext cx="6250805" cy="2606695"/>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002060"/>
                </a:solidFill>
                <a:latin typeface="+mj-lt"/>
              </a:rPr>
              <a:t>d. Lỗi dùng từ không đúng nghĩa</a:t>
            </a:r>
          </a:p>
          <a:p>
            <a:pPr algn="just"/>
            <a:r>
              <a:rPr lang="vi-VN" sz="2600" dirty="0">
                <a:solidFill>
                  <a:srgbClr val="002060"/>
                </a:solidFill>
                <a:latin typeface="+mj-lt"/>
              </a:rPr>
              <a:t>“lực lượng” là sai </a:t>
            </a:r>
          </a:p>
          <a:p>
            <a:pPr marL="342900" indent="-342900" algn="just">
              <a:buFontTx/>
              <a:buChar char="-"/>
            </a:pPr>
            <a:r>
              <a:rPr lang="vi-VN" sz="2600" dirty="0">
                <a:solidFill>
                  <a:srgbClr val="002060"/>
                </a:solidFill>
                <a:latin typeface="+mj-lt"/>
              </a:rPr>
              <a:t>Sửa thành </a:t>
            </a:r>
            <a:r>
              <a:rPr lang="vi-VN" sz="2600" dirty="0">
                <a:solidFill>
                  <a:srgbClr val="C00000"/>
                </a:solidFill>
                <a:latin typeface="+mj-lt"/>
              </a:rPr>
              <a:t>“tấn công”</a:t>
            </a:r>
          </a:p>
          <a:p>
            <a:pPr algn="just"/>
            <a:r>
              <a:rPr lang="vi-VN" sz="2600" dirty="0">
                <a:solidFill>
                  <a:srgbClr val="002060"/>
                </a:solidFill>
                <a:latin typeface="+mj-lt"/>
                <a:sym typeface="Wingdings" panose="05000000000000000000" pitchFamily="2" charset="2"/>
              </a:rPr>
              <a:t> </a:t>
            </a:r>
            <a:r>
              <a:rPr lang="vi-VN" sz="2600" dirty="0">
                <a:solidFill>
                  <a:srgbClr val="002060"/>
                </a:solidFill>
                <a:latin typeface="+mj-lt"/>
              </a:rPr>
              <a:t>Trước lối chơi tấn công của hàng phòng thủ đối phương, đội bóng của chúng tôi không thể ghi bàn được. </a:t>
            </a:r>
          </a:p>
        </p:txBody>
      </p:sp>
      <p:sp>
        <p:nvSpPr>
          <p:cNvPr id="13" name="TextBox 12">
            <a:extLst>
              <a:ext uri="{FF2B5EF4-FFF2-40B4-BE49-F238E27FC236}">
                <a16:creationId xmlns:a16="http://schemas.microsoft.com/office/drawing/2014/main" id="{388E90D2-1F95-4030-81A8-DFCFA343F851}"/>
              </a:ext>
            </a:extLst>
          </p:cNvPr>
          <p:cNvSpPr txBox="1"/>
          <p:nvPr/>
        </p:nvSpPr>
        <p:spPr>
          <a:xfrm>
            <a:off x="2042161" y="273488"/>
            <a:ext cx="6927534"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err="1">
                <a:solidFill>
                  <a:srgbClr val="C00000"/>
                </a:solidFill>
                <a:latin typeface="Times New Roman" panose="02020603050405020304" pitchFamily="18" charset="0"/>
                <a:cs typeface="Times New Roman" panose="02020603050405020304" pitchFamily="18" charset="0"/>
              </a:rPr>
              <a:t>Câu</a:t>
            </a:r>
            <a:r>
              <a:rPr lang="en-US" sz="2600" dirty="0">
                <a:solidFill>
                  <a:srgbClr val="C00000"/>
                </a:solidFill>
                <a:latin typeface="Times New Roman" panose="02020603050405020304" pitchFamily="18" charset="0"/>
                <a:cs typeface="Times New Roman" panose="02020603050405020304" pitchFamily="18" charset="0"/>
              </a:rPr>
              <a:t> 3: </a:t>
            </a:r>
            <a:r>
              <a:rPr lang="en-US" sz="2600" dirty="0" err="1">
                <a:solidFill>
                  <a:schemeClr val="tx1"/>
                </a:solidFill>
                <a:latin typeface="Times New Roman" panose="02020603050405020304" pitchFamily="18" charset="0"/>
                <a:cs typeface="Times New Roman" panose="02020603050405020304" pitchFamily="18" charset="0"/>
              </a:rPr>
              <a:t>Phát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sửa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từ</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70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7689-2E4A-41E6-9036-0BA522AE10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2290"/>
          </a:xfrm>
          <a:prstGeom prst="rect">
            <a:avLst/>
          </a:prstGeom>
        </p:spPr>
      </p:pic>
      <p:sp>
        <p:nvSpPr>
          <p:cNvPr id="2" name="TextBox 1">
            <a:extLst>
              <a:ext uri="{FF2B5EF4-FFF2-40B4-BE49-F238E27FC236}">
                <a16:creationId xmlns:a16="http://schemas.microsoft.com/office/drawing/2014/main" id="{0D352C8C-7A9D-4961-8805-1CD0A2AB95DD}"/>
              </a:ext>
            </a:extLst>
          </p:cNvPr>
          <p:cNvSpPr txBox="1"/>
          <p:nvPr/>
        </p:nvSpPr>
        <p:spPr>
          <a:xfrm>
            <a:off x="3205770" y="733434"/>
            <a:ext cx="4227415" cy="646331"/>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LUYỆN TẬP</a:t>
            </a:r>
          </a:p>
        </p:txBody>
      </p:sp>
      <p:sp>
        <p:nvSpPr>
          <p:cNvPr id="5" name="TextBox 4">
            <a:extLst>
              <a:ext uri="{FF2B5EF4-FFF2-40B4-BE49-F238E27FC236}">
                <a16:creationId xmlns:a16="http://schemas.microsoft.com/office/drawing/2014/main" id="{963F25C9-EE5B-9AF2-7154-CBFFA9357434}"/>
              </a:ext>
            </a:extLst>
          </p:cNvPr>
          <p:cNvSpPr txBox="1"/>
          <p:nvPr/>
        </p:nvSpPr>
        <p:spPr>
          <a:xfrm>
            <a:off x="2596689" y="1445079"/>
            <a:ext cx="5445578" cy="1569660"/>
          </a:xfrm>
          <a:prstGeom prst="rect">
            <a:avLst/>
          </a:prstGeom>
          <a:noFill/>
        </p:spPr>
        <p:txBody>
          <a:bodyPr wrap="square" rtlCol="0">
            <a:spAutoFit/>
          </a:bodyPr>
          <a:lstStyle/>
          <a:p>
            <a:pPr algn="just"/>
            <a:r>
              <a:rPr lang="vi-VN" sz="2400" dirty="0">
                <a:solidFill>
                  <a:srgbClr val="002060"/>
                </a:solidFill>
                <a:latin typeface="+mj-lt"/>
              </a:rPr>
              <a:t>Viết một đoạn văn (8-10 dòng) phân tích một đặc điểm thần thoại mà em thích, trong đoạn văn có sử dụng một trong các biện pháp tu từ đã học ở Trung học cơ sở.</a:t>
            </a:r>
          </a:p>
        </p:txBody>
      </p:sp>
    </p:spTree>
    <p:extLst>
      <p:ext uri="{BB962C8B-B14F-4D97-AF65-F5344CB8AC3E}">
        <p14:creationId xmlns:p14="http://schemas.microsoft.com/office/powerpoint/2010/main" val="3725977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0E06-4E6B-DE42-9D7A-0DA418B7D18E}"/>
              </a:ext>
            </a:extLst>
          </p:cNvPr>
          <p:cNvSpPr>
            <a:spLocks noGrp="1"/>
          </p:cNvSpPr>
          <p:nvPr>
            <p:ph type="title"/>
          </p:nvPr>
        </p:nvSpPr>
        <p:spPr>
          <a:xfrm>
            <a:off x="1715630" y="1838138"/>
            <a:ext cx="5712717" cy="815700"/>
          </a:xfrm>
        </p:spPr>
        <p:txBody>
          <a:bodyPr/>
          <a:lstStyle/>
          <a:p>
            <a:pPr>
              <a:lnSpc>
                <a:spcPct val="150000"/>
              </a:lnSpc>
            </a:pPr>
            <a:r>
              <a:rPr lang="vi-VN" dirty="0">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116809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A8A1CA8-1CF0-46A1-B39B-92B13C74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30313" y="1849218"/>
            <a:ext cx="6283372" cy="3294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599616-3982-41B3-B616-F912C4DF1AC2}"/>
              </a:ext>
            </a:extLst>
          </p:cNvPr>
          <p:cNvSpPr txBox="1"/>
          <p:nvPr/>
        </p:nvSpPr>
        <p:spPr>
          <a:xfrm>
            <a:off x="1904549" y="211170"/>
            <a:ext cx="5334901"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Bài</a:t>
            </a:r>
            <a:r>
              <a:rPr lang="en-US" sz="2800" dirty="0">
                <a:solidFill>
                  <a:srgbClr val="C00000"/>
                </a:solidFill>
                <a:latin typeface="Times New Roman" panose="02020603050405020304" pitchFamily="18" charset="0"/>
                <a:cs typeface="Times New Roman" panose="02020603050405020304" pitchFamily="18" charset="0"/>
              </a:rPr>
              <a:t> 1.</a:t>
            </a:r>
            <a:r>
              <a:rPr lang="en-US" sz="2800" b="1" dirty="0">
                <a:solidFill>
                  <a:srgbClr val="002060"/>
                </a:solidFill>
                <a:latin typeface="Times New Roman" panose="02020603050405020304" pitchFamily="18" charset="0"/>
                <a:cs typeface="Times New Roman" panose="02020603050405020304" pitchFamily="18" charset="0"/>
              </a:rPr>
              <a:t>THẦN THOẠI VÀ SỬ THI</a:t>
            </a:r>
          </a:p>
        </p:txBody>
      </p:sp>
      <p:sp>
        <p:nvSpPr>
          <p:cNvPr id="6" name="Rectangle: Diagonal Corners Snipped 5">
            <a:extLst>
              <a:ext uri="{FF2B5EF4-FFF2-40B4-BE49-F238E27FC236}">
                <a16:creationId xmlns:a16="http://schemas.microsoft.com/office/drawing/2014/main" id="{27CA0863-931F-466D-9E03-47D76099BABC}"/>
              </a:ext>
            </a:extLst>
          </p:cNvPr>
          <p:cNvSpPr/>
          <p:nvPr/>
        </p:nvSpPr>
        <p:spPr>
          <a:xfrm>
            <a:off x="2555540" y="862055"/>
            <a:ext cx="4032916" cy="442127"/>
          </a:xfrm>
          <a:prstGeom prst="snip2DiagRect">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THỰC HÀNH TIẾNG VIỆT</a:t>
            </a:r>
          </a:p>
        </p:txBody>
      </p:sp>
      <p:sp>
        <p:nvSpPr>
          <p:cNvPr id="2" name="TextBox 1">
            <a:extLst>
              <a:ext uri="{FF2B5EF4-FFF2-40B4-BE49-F238E27FC236}">
                <a16:creationId xmlns:a16="http://schemas.microsoft.com/office/drawing/2014/main" id="{B7CCD69C-6AE3-3CCC-6B5D-C27C000F7400}"/>
              </a:ext>
            </a:extLst>
          </p:cNvPr>
          <p:cNvSpPr txBox="1"/>
          <p:nvPr/>
        </p:nvSpPr>
        <p:spPr>
          <a:xfrm>
            <a:off x="2929072" y="1485861"/>
            <a:ext cx="3285853"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SỬA LỖI DÙNG TỪ</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8348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River-Flows-In-You.wav"/>
          </p:stSnd>
        </p:sndAc>
      </p:transition>
    </mc:Choice>
    <mc:Fallback xmlns="">
      <p:transition spd="slow">
        <p:split orient="vert"/>
        <p:sndAc>
          <p:stSnd>
            <p:snd r:embed="rId4" name="River-Flows-In-You.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4D8D55C-9AF6-43BB-9C18-2E480932E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5" y="793020"/>
            <a:ext cx="3599363" cy="442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F35764C-449D-48E0-841D-9FF381FCCB51}"/>
              </a:ext>
            </a:extLst>
          </p:cNvPr>
          <p:cNvSpPr txBox="1"/>
          <p:nvPr/>
        </p:nvSpPr>
        <p:spPr>
          <a:xfrm>
            <a:off x="3433328" y="169535"/>
            <a:ext cx="3831014"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NỘI DUNG HỌC TẬP</a:t>
            </a:r>
          </a:p>
        </p:txBody>
      </p:sp>
      <p:sp>
        <p:nvSpPr>
          <p:cNvPr id="5" name="TextBox 4">
            <a:extLst>
              <a:ext uri="{FF2B5EF4-FFF2-40B4-BE49-F238E27FC236}">
                <a16:creationId xmlns:a16="http://schemas.microsoft.com/office/drawing/2014/main" id="{9CDECF5E-B04E-466C-AFC9-A70138AABBF6}"/>
              </a:ext>
            </a:extLst>
          </p:cNvPr>
          <p:cNvSpPr txBox="1"/>
          <p:nvPr/>
        </p:nvSpPr>
        <p:spPr>
          <a:xfrm>
            <a:off x="3608683" y="993551"/>
            <a:ext cx="3208496"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5D51C01-77A6-4B5C-9A7A-5047CEE1F0F0}"/>
              </a:ext>
            </a:extLst>
          </p:cNvPr>
          <p:cNvSpPr txBox="1"/>
          <p:nvPr/>
        </p:nvSpPr>
        <p:spPr>
          <a:xfrm>
            <a:off x="3616919" y="2001706"/>
            <a:ext cx="3453352"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tiếng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15B6A2-DBED-4E90-A7D0-AC34D6C98FA3}"/>
              </a:ext>
            </a:extLst>
          </p:cNvPr>
          <p:cNvSpPr txBox="1"/>
          <p:nvPr/>
        </p:nvSpPr>
        <p:spPr>
          <a:xfrm>
            <a:off x="3616192" y="3022242"/>
            <a:ext cx="2605635"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6146" name="Picture 2" descr="Đặng Vũ Tuấn Sơn - VỀ VIỆC ĐẶT CÂU HỎI VÀ TỰ TRẢ LỜI ĐỐI VỚI SỰ HOÀN THIỆN  TƯ DUY (nối tiếp một vài ý trong nội dung đã đăng ngày">
            <a:extLst>
              <a:ext uri="{FF2B5EF4-FFF2-40B4-BE49-F238E27FC236}">
                <a16:creationId xmlns:a16="http://schemas.microsoft.com/office/drawing/2014/main" id="{F9C404BB-29B6-47DA-AB55-3DFA541E4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318" y="2871694"/>
            <a:ext cx="3580682" cy="22718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3AAB013-0F40-BF59-FFB0-6B69572308F4}"/>
              </a:ext>
            </a:extLst>
          </p:cNvPr>
          <p:cNvSpPr txBox="1"/>
          <p:nvPr/>
        </p:nvSpPr>
        <p:spPr>
          <a:xfrm>
            <a:off x="3608683" y="4157208"/>
            <a:ext cx="2605635"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494854"/>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 calcmode="lin" valueType="num">
                                      <p:cBhvr>
                                        <p:cTn id="28" dur="500" fill="hold"/>
                                        <p:tgtEl>
                                          <p:spTgt spid="6146"/>
                                        </p:tgtEl>
                                        <p:attrNameLst>
                                          <p:attrName>ppt_w</p:attrName>
                                        </p:attrNameLst>
                                      </p:cBhvr>
                                      <p:tavLst>
                                        <p:tav tm="0">
                                          <p:val>
                                            <p:fltVal val="0"/>
                                          </p:val>
                                        </p:tav>
                                        <p:tav tm="100000">
                                          <p:val>
                                            <p:strVal val="#ppt_w"/>
                                          </p:val>
                                        </p:tav>
                                      </p:tavLst>
                                    </p:anim>
                                    <p:anim calcmode="lin" valueType="num">
                                      <p:cBhvr>
                                        <p:cTn id="29" dur="500" fill="hold"/>
                                        <p:tgtEl>
                                          <p:spTgt spid="6146"/>
                                        </p:tgtEl>
                                        <p:attrNameLst>
                                          <p:attrName>ppt_h</p:attrName>
                                        </p:attrNameLst>
                                      </p:cBhvr>
                                      <p:tavLst>
                                        <p:tav tm="0">
                                          <p:val>
                                            <p:fltVal val="0"/>
                                          </p:val>
                                        </p:tav>
                                        <p:tav tm="100000">
                                          <p:val>
                                            <p:strVal val="#ppt_h"/>
                                          </p:val>
                                        </p:tav>
                                      </p:tavLst>
                                    </p:anim>
                                    <p:animEffect transition="in" filter="fade">
                                      <p:cBhvr>
                                        <p:cTn id="30" dur="500"/>
                                        <p:tgtEl>
                                          <p:spTgt spid="61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830579-F082-4132-852E-4B142B1B8278}"/>
              </a:ext>
            </a:extLst>
          </p:cNvPr>
          <p:cNvSpPr/>
          <p:nvPr/>
        </p:nvSpPr>
        <p:spPr>
          <a:xfrm>
            <a:off x="3744297" y="193107"/>
            <a:ext cx="4374788" cy="892552"/>
          </a:xfrm>
          <a:prstGeom prst="rect">
            <a:avLst/>
          </a:prstGeom>
        </p:spPr>
        <p:txBody>
          <a:bodyPr wrap="none">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KIẾN THỨC NGỮ VĂN</a:t>
            </a:r>
          </a:p>
          <a:p>
            <a:pPr algn="ctr"/>
            <a:r>
              <a:rPr lang="en-US" sz="2800" dirty="0">
                <a:solidFill>
                  <a:srgbClr val="C00000"/>
                </a:solidFill>
                <a:latin typeface="Times New Roman" panose="02020603050405020304" pitchFamily="18" charset="0"/>
                <a:cs typeface="Times New Roman" panose="02020603050405020304" pitchFamily="18" charset="0"/>
              </a:rPr>
              <a:t>THỰC HÀNH TIẾNG VIỆT</a:t>
            </a:r>
          </a:p>
        </p:txBody>
      </p:sp>
      <p:pic>
        <p:nvPicPr>
          <p:cNvPr id="1026" name="Picture 2" descr="Top 8 phần mềm đọc văn bản tiếng Việt chính xác 2024">
            <a:extLst>
              <a:ext uri="{FF2B5EF4-FFF2-40B4-BE49-F238E27FC236}">
                <a16:creationId xmlns:a16="http://schemas.microsoft.com/office/drawing/2014/main" id="{B025B5B8-850A-4274-8869-5676EE817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11" y="1190494"/>
            <a:ext cx="5279386" cy="276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Để start-up “kết đôi” cùng nhà đầu tư phù hợp">
            <a:extLst>
              <a:ext uri="{FF2B5EF4-FFF2-40B4-BE49-F238E27FC236}">
                <a16:creationId xmlns:a16="http://schemas.microsoft.com/office/drawing/2014/main" id="{1EF1DCE4-E0A6-46C8-87DB-D99E76C22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03" y="859646"/>
            <a:ext cx="2093730" cy="87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D78C9B7-85E5-431F-82AD-CEE68FFC5F6C}"/>
              </a:ext>
            </a:extLst>
          </p:cNvPr>
          <p:cNvSpPr/>
          <p:nvPr/>
        </p:nvSpPr>
        <p:spPr>
          <a:xfrm>
            <a:off x="3595289" y="4278050"/>
            <a:ext cx="4919938" cy="461665"/>
          </a:xfrm>
          <a:prstGeom prst="rect">
            <a:avLst/>
          </a:prstGeom>
        </p:spPr>
        <p:txBody>
          <a:bodyPr wrap="none">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trang</a:t>
            </a:r>
            <a:r>
              <a:rPr lang="en-US" sz="2400" dirty="0">
                <a:solidFill>
                  <a:srgbClr val="002060"/>
                </a:solidFill>
                <a:latin typeface="Times New Roman" panose="02020603050405020304" pitchFamily="18" charset="0"/>
                <a:cs typeface="Times New Roman" panose="02020603050405020304" pitchFamily="18" charset="0"/>
              </a:rPr>
              <a:t> 13 SGK</a:t>
            </a:r>
          </a:p>
        </p:txBody>
      </p:sp>
      <p:pic>
        <p:nvPicPr>
          <p:cNvPr id="6" name="Picture 5">
            <a:extLst>
              <a:ext uri="{FF2B5EF4-FFF2-40B4-BE49-F238E27FC236}">
                <a16:creationId xmlns:a16="http://schemas.microsoft.com/office/drawing/2014/main" id="{882D6CBA-9AB3-B873-D74C-8ECFCEFEA7A9}"/>
              </a:ext>
            </a:extLst>
          </p:cNvPr>
          <p:cNvPicPr>
            <a:picLocks noChangeAspect="1"/>
          </p:cNvPicPr>
          <p:nvPr/>
        </p:nvPicPr>
        <p:blipFill>
          <a:blip r:embed="rId4"/>
          <a:stretch>
            <a:fillRect/>
          </a:stretch>
        </p:blipFill>
        <p:spPr>
          <a:xfrm>
            <a:off x="0" y="1621854"/>
            <a:ext cx="3321968" cy="3321968"/>
          </a:xfrm>
          <a:prstGeom prst="rect">
            <a:avLst/>
          </a:prstGeom>
        </p:spPr>
      </p:pic>
    </p:spTree>
    <p:extLst>
      <p:ext uri="{BB962C8B-B14F-4D97-AF65-F5344CB8AC3E}">
        <p14:creationId xmlns:p14="http://schemas.microsoft.com/office/powerpoint/2010/main" val="3546272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18E73-B4DE-4464-9E82-17841CEE1285}"/>
              </a:ext>
            </a:extLst>
          </p:cNvPr>
          <p:cNvSpPr/>
          <p:nvPr/>
        </p:nvSpPr>
        <p:spPr>
          <a:xfrm>
            <a:off x="2680278" y="404633"/>
            <a:ext cx="3783437" cy="523220"/>
          </a:xfrm>
          <a:prstGeom prst="rect">
            <a:avLst/>
          </a:prstGeom>
        </p:spPr>
        <p:txBody>
          <a:bodyPr wrap="square">
            <a:spAutoFit/>
          </a:bodyPr>
          <a:lstStyle/>
          <a:p>
            <a:r>
              <a:rPr lang="vi-VN" sz="2800" b="1" dirty="0">
                <a:solidFill>
                  <a:srgbClr val="C00000"/>
                </a:solidFill>
                <a:latin typeface="+mj-lt"/>
              </a:rPr>
              <a:t>TÓM TẮT NỘI DUNG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33716-4E53-D710-96A5-58C452E41BF1}"/>
              </a:ext>
            </a:extLst>
          </p:cNvPr>
          <p:cNvSpPr txBox="1"/>
          <p:nvPr/>
        </p:nvSpPr>
        <p:spPr>
          <a:xfrm>
            <a:off x="551087" y="1142707"/>
            <a:ext cx="8041821" cy="3477875"/>
          </a:xfrm>
          <a:prstGeom prst="rect">
            <a:avLst/>
          </a:prstGeom>
          <a:noFill/>
        </p:spPr>
        <p:txBody>
          <a:bodyPr wrap="square">
            <a:spAutoFit/>
          </a:bodyPr>
          <a:lstStyle/>
          <a:p>
            <a:pPr algn="just"/>
            <a:r>
              <a:rPr lang="vi-VN" sz="2000" dirty="0">
                <a:solidFill>
                  <a:srgbClr val="002060"/>
                </a:solidFill>
                <a:latin typeface="+mj-lt"/>
              </a:rPr>
              <a:t>- Để giao tiếp có hiệu quả, người nói và người viết phải chú ý lựa chọn dùng từ đúng, từ hay. Dùng từ đúng sẽ làm cho người nghe, người đọc hiểu đúng những điều ta muốn nói. Dùng từ hay sẽ tăng thêm tính truyền cảm, tính thuyết phục đối với người nghe, người đọc. Để dùng từ đúng, từ hay, trước hết, cần khắc phục các lỗi dùng từ sau:</a:t>
            </a:r>
          </a:p>
          <a:p>
            <a:pPr algn="just"/>
            <a:r>
              <a:rPr lang="vi-VN" sz="2000" dirty="0">
                <a:solidFill>
                  <a:srgbClr val="C00000"/>
                </a:solidFill>
                <a:latin typeface="+mj-lt"/>
              </a:rPr>
              <a:t>+ Dùng từ không đúng hình thức ngữ âm, chính tả</a:t>
            </a:r>
            <a:r>
              <a:rPr lang="vi-VN" sz="2000" dirty="0">
                <a:solidFill>
                  <a:srgbClr val="002060"/>
                </a:solidFill>
                <a:latin typeface="+mj-lt"/>
              </a:rPr>
              <a:t>: Lỗi này do người sử dụng không nắm chắc hình thức ngữ âm, chính tả của từ, lẫn lộn các âm gần nhau.</a:t>
            </a:r>
          </a:p>
          <a:p>
            <a:pPr algn="just"/>
            <a:r>
              <a:rPr lang="vi-VN" sz="2000" dirty="0">
                <a:solidFill>
                  <a:srgbClr val="C00000"/>
                </a:solidFill>
                <a:latin typeface="+mj-lt"/>
              </a:rPr>
              <a:t>+ Dùng từ không đúng nghĩa: </a:t>
            </a:r>
            <a:r>
              <a:rPr lang="vi-VN" sz="2000" dirty="0">
                <a:solidFill>
                  <a:srgbClr val="002060"/>
                </a:solidFill>
                <a:latin typeface="+mj-lt"/>
              </a:rPr>
              <a:t>Lỗi này do người sử dụng không nắm vững ý nghĩa của từ (mỗi khi dùng một từ mà chưa hiểu thật rõ nghĩa thì nên tra từ điển, đọc kĩ các nghĩa và các ví dụ về cách dùng từ đó).</a:t>
            </a:r>
          </a:p>
        </p:txBody>
      </p:sp>
    </p:spTree>
    <p:extLst>
      <p:ext uri="{BB962C8B-B14F-4D97-AF65-F5344CB8AC3E}">
        <p14:creationId xmlns:p14="http://schemas.microsoft.com/office/powerpoint/2010/main" val="361608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DB3DE-4985-471E-8397-63AAF97FE2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053693"/>
          </a:xfrm>
          <a:prstGeom prst="rect">
            <a:avLst/>
          </a:prstGeom>
        </p:spPr>
      </p:pic>
      <p:sp>
        <p:nvSpPr>
          <p:cNvPr id="6" name="Rectangle 5">
            <a:extLst>
              <a:ext uri="{FF2B5EF4-FFF2-40B4-BE49-F238E27FC236}">
                <a16:creationId xmlns:a16="http://schemas.microsoft.com/office/drawing/2014/main" id="{8A6F2A33-A651-3A3E-887A-89E577C162B0}"/>
              </a:ext>
            </a:extLst>
          </p:cNvPr>
          <p:cNvSpPr/>
          <p:nvPr/>
        </p:nvSpPr>
        <p:spPr>
          <a:xfrm>
            <a:off x="1314217" y="1540675"/>
            <a:ext cx="651556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latin typeface="Times New Roman" panose="02020603050405020304" pitchFamily="18" charset="0"/>
                <a:cs typeface="Times New Roman" panose="02020603050405020304" pitchFamily="18" charset="0"/>
              </a:rPr>
              <a:t>THỰC HÀNH TIẾNG VIỆT</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038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28813" y="1971154"/>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06" y="273488"/>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611020" y="2732645"/>
            <a:ext cx="4984171" cy="1842841"/>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LcPeriod"/>
            </a:pPr>
            <a:r>
              <a:rPr lang="vi-VN" sz="2800" dirty="0">
                <a:solidFill>
                  <a:srgbClr val="002060"/>
                </a:solidFill>
                <a:latin typeface="+mj-lt"/>
              </a:rPr>
              <a:t>sử dụng</a:t>
            </a:r>
          </a:p>
          <a:p>
            <a:pPr marL="514350" indent="-514350" algn="just">
              <a:buAutoNum type="alphaLcPeriod"/>
            </a:pPr>
            <a:r>
              <a:rPr lang="vi-VN" sz="2800" dirty="0">
                <a:solidFill>
                  <a:srgbClr val="002060"/>
                </a:solidFill>
                <a:latin typeface="+mj-lt"/>
              </a:rPr>
              <a:t>xán lạn</a:t>
            </a:r>
          </a:p>
          <a:p>
            <a:pPr marL="514350" indent="-514350" algn="just">
              <a:buAutoNum type="alphaLcPeriod"/>
            </a:pPr>
            <a:r>
              <a:rPr lang="vi-VN" sz="2800" dirty="0">
                <a:solidFill>
                  <a:srgbClr val="002060"/>
                </a:solidFill>
                <a:latin typeface="+mj-lt"/>
              </a:rPr>
              <a:t>bôn ba</a:t>
            </a:r>
          </a:p>
          <a:p>
            <a:pPr marL="514350" indent="-514350" algn="just">
              <a:buAutoNum type="alphaLcPeriod"/>
            </a:pPr>
            <a:r>
              <a:rPr lang="vi-VN" sz="2800" dirty="0">
                <a:solidFill>
                  <a:srgbClr val="002060"/>
                </a:solidFill>
                <a:latin typeface="+mj-lt"/>
              </a:rPr>
              <a:t>oan khốc</a:t>
            </a:r>
            <a:endParaRPr lang="en-US" sz="2800" dirty="0">
              <a:solidFill>
                <a:srgbClr val="002060"/>
              </a:solidFill>
              <a:latin typeface="+mj-lt"/>
            </a:endParaRPr>
          </a:p>
        </p:txBody>
      </p:sp>
      <p:pic>
        <p:nvPicPr>
          <p:cNvPr id="14" name="Picture 4" descr="Tay Cầm Bút Hình ảnh PNG | Vector Và Các Tập Tin PSD | Tải ...">
            <a:extLst>
              <a:ext uri="{FF2B5EF4-FFF2-40B4-BE49-F238E27FC236}">
                <a16:creationId xmlns:a16="http://schemas.microsoft.com/office/drawing/2014/main" id="{EE34039F-20EE-4F2D-9BC5-9DF12CD64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192" y="2839592"/>
            <a:ext cx="1842841" cy="1842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88E90D2-1F95-4030-81A8-DFCFA343F851}"/>
              </a:ext>
            </a:extLst>
          </p:cNvPr>
          <p:cNvSpPr txBox="1"/>
          <p:nvPr/>
        </p:nvSpPr>
        <p:spPr>
          <a:xfrm>
            <a:off x="1951265" y="273488"/>
            <a:ext cx="701843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err="1">
                <a:solidFill>
                  <a:srgbClr val="C00000"/>
                </a:solidFill>
                <a:latin typeface="Times New Roman" panose="02020603050405020304" pitchFamily="18" charset="0"/>
                <a:cs typeface="Times New Roman" panose="02020603050405020304" pitchFamily="18" charset="0"/>
              </a:rPr>
              <a:t>Câu</a:t>
            </a:r>
            <a:r>
              <a:rPr lang="en-US" sz="2400" dirty="0">
                <a:solidFill>
                  <a:srgbClr val="C0000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078132A8-143A-DFA9-7490-6DAE8F255E93}"/>
              </a:ext>
            </a:extLst>
          </p:cNvPr>
          <p:cNvSpPr txBox="1"/>
          <p:nvPr/>
        </p:nvSpPr>
        <p:spPr>
          <a:xfrm>
            <a:off x="2763420" y="1555656"/>
            <a:ext cx="6434128" cy="830997"/>
          </a:xfrm>
          <a:prstGeom prst="rect">
            <a:avLst/>
          </a:prstGeom>
          <a:noFill/>
        </p:spPr>
        <p:txBody>
          <a:bodyPr wrap="square" rtlCol="0">
            <a:spAutoFit/>
          </a:bodyPr>
          <a:lstStyle/>
          <a:p>
            <a:pPr marL="342900" indent="-342900">
              <a:buAutoNum type="alphaLcPeriod"/>
            </a:pPr>
            <a:r>
              <a:rPr lang="vi-VN" sz="2400" dirty="0">
                <a:latin typeface="+mj-lt"/>
              </a:rPr>
              <a:t>xử dụng/ sử dụng            b. xán lạn/sáng lạng</a:t>
            </a:r>
          </a:p>
          <a:p>
            <a:r>
              <a:rPr lang="vi-VN" sz="2400" dirty="0">
                <a:latin typeface="+mj-lt"/>
              </a:rPr>
              <a:t>c. buôn ba/ bôn ba                d. oan khốc/ oan khóc</a:t>
            </a:r>
          </a:p>
        </p:txBody>
      </p:sp>
    </p:spTree>
    <p:extLst>
      <p:ext uri="{BB962C8B-B14F-4D97-AF65-F5344CB8AC3E}">
        <p14:creationId xmlns:p14="http://schemas.microsoft.com/office/powerpoint/2010/main" val="3003579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1000"/>
                                        <p:tgtEl>
                                          <p:spTgt spid="8">
                                            <p:bg/>
                                          </p:spTgt>
                                        </p:tgtEl>
                                      </p:cBhvr>
                                    </p:animEffect>
                                    <p:anim calcmode="lin" valueType="num">
                                      <p:cBhvr>
                                        <p:cTn id="22" dur="1000" fill="hold"/>
                                        <p:tgtEl>
                                          <p:spTgt spid="8">
                                            <p:bg/>
                                          </p:spTgt>
                                        </p:tgtEl>
                                        <p:attrNameLst>
                                          <p:attrName>ppt_x</p:attrName>
                                        </p:attrNameLst>
                                      </p:cBhvr>
                                      <p:tavLst>
                                        <p:tav tm="0">
                                          <p:val>
                                            <p:strVal val="#ppt_x"/>
                                          </p:val>
                                        </p:tav>
                                        <p:tav tm="100000">
                                          <p:val>
                                            <p:strVal val="#ppt_x"/>
                                          </p:val>
                                        </p:tav>
                                      </p:tavLst>
                                    </p:anim>
                                    <p:anim calcmode="lin" valueType="num">
                                      <p:cBhvr>
                                        <p:cTn id="23" dur="1000" fill="hold"/>
                                        <p:tgtEl>
                                          <p:spTgt spid="8">
                                            <p:bg/>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1000"/>
                                        <p:tgtEl>
                                          <p:spTgt spid="8">
                                            <p:txEl>
                                              <p:pRg st="1" end="1"/>
                                            </p:txEl>
                                          </p:spTgt>
                                        </p:tgtEl>
                                      </p:cBhvr>
                                    </p:animEffect>
                                    <p:anim calcmode="lin" valueType="num">
                                      <p:cBhvr>
                                        <p:cTn id="3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1000"/>
                                        <p:tgtEl>
                                          <p:spTgt spid="8">
                                            <p:txEl>
                                              <p:pRg st="2" end="2"/>
                                            </p:txEl>
                                          </p:spTgt>
                                        </p:tgtEl>
                                      </p:cBhvr>
                                    </p:animEffect>
                                    <p:anim calcmode="lin" valueType="num">
                                      <p:cBhvr>
                                        <p:cTn id="3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1000"/>
                                        <p:tgtEl>
                                          <p:spTgt spid="8">
                                            <p:txEl>
                                              <p:pRg st="3" end="3"/>
                                            </p:txEl>
                                          </p:spTgt>
                                        </p:tgtEl>
                                      </p:cBhvr>
                                    </p:animEffect>
                                    <p:anim calcmode="lin" valueType="num">
                                      <p:cBhvr>
                                        <p:cTn id="4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1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76200" y="1706295"/>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313" y="259810"/>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763420" y="1745935"/>
            <a:ext cx="4984171" cy="3147060"/>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Lỗi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err="1">
                <a:solidFill>
                  <a:srgbClr val="002060"/>
                </a:solidFill>
                <a:latin typeface="Times New Roman" panose="02020603050405020304" pitchFamily="18" charset="0"/>
                <a:cs typeface="Times New Roman" panose="02020603050405020304" pitchFamily="18" charset="0"/>
              </a:rPr>
              <a:t>Sửa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đoán</a:t>
            </a:r>
            <a:r>
              <a:rPr lang="en-US" sz="2400"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quyết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liệt</a:t>
            </a:r>
            <a:endParaRPr lang="en-US" sz="2400" b="1"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Lỗi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err="1">
                <a:solidFill>
                  <a:srgbClr val="002060"/>
                </a:solidFill>
                <a:latin typeface="Times New Roman" panose="02020603050405020304" pitchFamily="18" charset="0"/>
                <a:cs typeface="Times New Roman" panose="02020603050405020304" pitchFamily="18" charset="0"/>
              </a:rPr>
              <a:t>Sửa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a:t>
            </a:r>
            <a:r>
              <a:rPr lang="en-US" sz="2400"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danh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tiếng</a:t>
            </a:r>
            <a:endParaRPr lang="en-US" sz="2400" b="1"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Lỗi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err="1">
                <a:solidFill>
                  <a:srgbClr val="002060"/>
                </a:solidFill>
                <a:latin typeface="Times New Roman" panose="02020603050405020304" pitchFamily="18" charset="0"/>
                <a:cs typeface="Times New Roman" panose="02020603050405020304" pitchFamily="18" charset="0"/>
              </a:rPr>
              <a:t>Sửa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miều</a:t>
            </a:r>
            <a:r>
              <a:rPr lang="en-US" sz="2400"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mĩ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mãn</a:t>
            </a:r>
            <a:endParaRPr lang="en-US" sz="2400" b="1"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Lỗi</a:t>
            </a:r>
            <a:r>
              <a:rPr lang="en-US" sz="2400" dirty="0">
                <a:solidFill>
                  <a:srgbClr val="002060"/>
                </a:solidFill>
                <a:latin typeface="Times New Roman" panose="02020603050405020304" pitchFamily="18" charset="0"/>
                <a:cs typeface="Times New Roman" panose="02020603050405020304" pitchFamily="18" charset="0"/>
              </a:rPr>
              <a:t> dung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a:t>
            </a:r>
            <a:r>
              <a:rPr lang="en-US" sz="2400" dirty="0">
                <a:solidFill>
                  <a:srgbClr val="002060"/>
                </a:solidFill>
                <a:latin typeface="Times New Roman" panose="02020603050405020304" pitchFamily="18" charset="0"/>
                <a:cs typeface="Times New Roman" panose="02020603050405020304" pitchFamily="18" charset="0"/>
              </a:rPr>
              <a:t> </a:t>
            </a:r>
          </a:p>
          <a:p>
            <a:pPr algn="just"/>
            <a:r>
              <a:rPr lang="en-US" sz="2400" dirty="0" err="1">
                <a:solidFill>
                  <a:srgbClr val="002060"/>
                </a:solidFill>
                <a:latin typeface="Times New Roman" panose="02020603050405020304" pitchFamily="18" charset="0"/>
                <a:cs typeface="Times New Roman" panose="02020603050405020304" pitchFamily="18" charset="0"/>
              </a:rPr>
              <a:t>Sửa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sát</a:t>
            </a:r>
            <a:r>
              <a:rPr lang="en-US" sz="2400"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ngộ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độc</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4" name="Picture 4" descr="Tay Cầm Bút Hình ảnh PNG | Vector Và Các Tập Tin PSD | Tải ...">
            <a:extLst>
              <a:ext uri="{FF2B5EF4-FFF2-40B4-BE49-F238E27FC236}">
                <a16:creationId xmlns:a16="http://schemas.microsoft.com/office/drawing/2014/main" id="{EE34039F-20EE-4F2D-9BC5-9DF12CD64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772" y="2525132"/>
            <a:ext cx="1842841" cy="1842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88E90D2-1F95-4030-81A8-DFCFA343F851}"/>
              </a:ext>
            </a:extLst>
          </p:cNvPr>
          <p:cNvSpPr txBox="1"/>
          <p:nvPr/>
        </p:nvSpPr>
        <p:spPr>
          <a:xfrm>
            <a:off x="1722665" y="273488"/>
            <a:ext cx="724703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err="1">
                <a:solidFill>
                  <a:srgbClr val="C00000"/>
                </a:solidFill>
                <a:latin typeface="Times New Roman" panose="02020603050405020304" pitchFamily="18" charset="0"/>
                <a:cs typeface="Times New Roman" panose="02020603050405020304" pitchFamily="18" charset="0"/>
              </a:rPr>
              <a:t>Câu</a:t>
            </a:r>
            <a:r>
              <a:rPr lang="en-US" sz="2400" dirty="0">
                <a:solidFill>
                  <a:srgbClr val="C0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nghiêng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15546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6F0778-0B99-4197-9E56-6B6B90020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827" b="7827"/>
          <a:stretch/>
        </p:blipFill>
        <p:spPr bwMode="auto">
          <a:xfrm>
            <a:off x="57507" y="2082979"/>
            <a:ext cx="2406580" cy="2325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Top 9 phần mềm đọc văn bản chính xác được tin dùng nhất">
            <a:extLst>
              <a:ext uri="{FF2B5EF4-FFF2-40B4-BE49-F238E27FC236}">
                <a16:creationId xmlns:a16="http://schemas.microsoft.com/office/drawing/2014/main" id="{BD5B4529-D96B-449D-A17E-E9EA4AAB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87" y="273488"/>
            <a:ext cx="1262610" cy="852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DA1F394-A846-4547-99BD-F2A86128A831}"/>
              </a:ext>
            </a:extLst>
          </p:cNvPr>
          <p:cNvSpPr/>
          <p:nvPr/>
        </p:nvSpPr>
        <p:spPr>
          <a:xfrm>
            <a:off x="2694214" y="2082979"/>
            <a:ext cx="6144986" cy="2325183"/>
          </a:xfrm>
          <a:prstGeom prst="round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002060"/>
                </a:solidFill>
                <a:latin typeface="+mj-lt"/>
              </a:rPr>
              <a:t>a. Lỗi dùng từ không đúng nghĩa</a:t>
            </a:r>
          </a:p>
          <a:p>
            <a:pPr algn="just"/>
            <a:r>
              <a:rPr lang="vi-VN" sz="2600" dirty="0">
                <a:solidFill>
                  <a:srgbClr val="002060"/>
                </a:solidFill>
                <a:latin typeface="+mj-lt"/>
              </a:rPr>
              <a:t>Lượng mưa không thể đi với kéo dài được - Sửa “lượng mưa” thành </a:t>
            </a:r>
            <a:r>
              <a:rPr lang="vi-VN" sz="2600" dirty="0">
                <a:solidFill>
                  <a:srgbClr val="C00000"/>
                </a:solidFill>
                <a:latin typeface="+mj-lt"/>
              </a:rPr>
              <a:t>“mùa mưa”</a:t>
            </a:r>
          </a:p>
          <a:p>
            <a:pPr algn="just"/>
            <a:r>
              <a:rPr lang="vi-VN" sz="2600" dirty="0">
                <a:solidFill>
                  <a:srgbClr val="002060"/>
                </a:solidFill>
                <a:latin typeface="+mj-lt"/>
                <a:sym typeface="Wingdings" panose="05000000000000000000" pitchFamily="2" charset="2"/>
              </a:rPr>
              <a:t> </a:t>
            </a:r>
            <a:r>
              <a:rPr lang="vi-VN" sz="2600" dirty="0">
                <a:solidFill>
                  <a:srgbClr val="002060"/>
                </a:solidFill>
                <a:latin typeface="+mj-lt"/>
              </a:rPr>
              <a:t>Mùa mưa năm nay kéo dài đã gây ra nhiều thiệt hại cho mùa màng.</a:t>
            </a:r>
          </a:p>
        </p:txBody>
      </p:sp>
      <p:sp>
        <p:nvSpPr>
          <p:cNvPr id="13" name="TextBox 12">
            <a:extLst>
              <a:ext uri="{FF2B5EF4-FFF2-40B4-BE49-F238E27FC236}">
                <a16:creationId xmlns:a16="http://schemas.microsoft.com/office/drawing/2014/main" id="{388E90D2-1F95-4030-81A8-DFCFA343F851}"/>
              </a:ext>
            </a:extLst>
          </p:cNvPr>
          <p:cNvSpPr txBox="1"/>
          <p:nvPr/>
        </p:nvSpPr>
        <p:spPr>
          <a:xfrm>
            <a:off x="1992087" y="273488"/>
            <a:ext cx="6977608"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err="1">
                <a:solidFill>
                  <a:srgbClr val="C00000"/>
                </a:solidFill>
                <a:latin typeface="Times New Roman" panose="02020603050405020304" pitchFamily="18" charset="0"/>
                <a:cs typeface="Times New Roman" panose="02020603050405020304" pitchFamily="18" charset="0"/>
              </a:rPr>
              <a:t>Câu</a:t>
            </a:r>
            <a:r>
              <a:rPr lang="en-US" sz="2600" dirty="0">
                <a:solidFill>
                  <a:srgbClr val="C00000"/>
                </a:solidFill>
                <a:latin typeface="Times New Roman" panose="02020603050405020304" pitchFamily="18" charset="0"/>
                <a:cs typeface="Times New Roman" panose="02020603050405020304" pitchFamily="18" charset="0"/>
              </a:rPr>
              <a:t> 3: </a:t>
            </a:r>
            <a:r>
              <a:rPr lang="en-US" sz="2600" dirty="0" err="1">
                <a:solidFill>
                  <a:schemeClr val="tx1"/>
                </a:solidFill>
                <a:latin typeface="Times New Roman" panose="02020603050405020304" pitchFamily="18" charset="0"/>
                <a:cs typeface="Times New Roman" panose="02020603050405020304" pitchFamily="18" charset="0"/>
              </a:rPr>
              <a:t>Phát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sửa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lỗi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từ</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9123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3150</TotalTime>
  <Words>672</Words>
  <Application>Microsoft Office PowerPoint</Application>
  <PresentationFormat>On-screen Show (16:9)</PresentationFormat>
  <Paragraphs>54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Coming Soon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541</cp:revision>
  <dcterms:created xsi:type="dcterms:W3CDTF">2022-02-24T00:39:37Z</dcterms:created>
  <dcterms:modified xsi:type="dcterms:W3CDTF">2025-12-08T09:57:48Z</dcterms:modified>
</cp:coreProperties>
</file>