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65" r:id="rId4"/>
    <p:sldId id="266" r:id="rId5"/>
    <p:sldId id="267" r:id="rId6"/>
    <p:sldId id="268" r:id="rId7"/>
    <p:sldId id="26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109" d="100"/>
          <a:sy n="109" d="100"/>
        </p:scale>
        <p:origin x="168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F4E3F-38C4-48EA-821B-624F4B0B8A2F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F081-B5EC-4054-AF5C-1A0B77F34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970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F4E3F-38C4-48EA-821B-624F4B0B8A2F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F081-B5EC-4054-AF5C-1A0B77F34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99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F4E3F-38C4-48EA-821B-624F4B0B8A2F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F081-B5EC-4054-AF5C-1A0B77F34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068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F4E3F-38C4-48EA-821B-624F4B0B8A2F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F081-B5EC-4054-AF5C-1A0B77F34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031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F4E3F-38C4-48EA-821B-624F4B0B8A2F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F081-B5EC-4054-AF5C-1A0B77F34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823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F4E3F-38C4-48EA-821B-624F4B0B8A2F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F081-B5EC-4054-AF5C-1A0B77F34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226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F4E3F-38C4-48EA-821B-624F4B0B8A2F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F081-B5EC-4054-AF5C-1A0B77F34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402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F4E3F-38C4-48EA-821B-624F4B0B8A2F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F081-B5EC-4054-AF5C-1A0B77F34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972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F4E3F-38C4-48EA-821B-624F4B0B8A2F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F081-B5EC-4054-AF5C-1A0B77F34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731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F4E3F-38C4-48EA-821B-624F4B0B8A2F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F081-B5EC-4054-AF5C-1A0B77F34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717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F4E3F-38C4-48EA-821B-624F4B0B8A2F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F081-B5EC-4054-AF5C-1A0B77F34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33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4F4E3F-38C4-48EA-821B-624F4B0B8A2F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3F081-B5EC-4054-AF5C-1A0B77F34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751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NGUYEN%20THANH%20TRI\Documents\Vet-Chan-Tron-Tren-Cat-NSUT-Thai-Bao%20(mp3cut.net).mp3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7992F-6851-FC34-78A7-27459B6787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ADFD33-D91E-D731-8050-B829ED2841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Inner Peace is World Peace - Perspectives Therapy Services">
            <a:extLst>
              <a:ext uri="{FF2B5EF4-FFF2-40B4-BE49-F238E27FC236}">
                <a16:creationId xmlns:a16="http://schemas.microsoft.com/office/drawing/2014/main" id="{026A0CF9-2A2B-B2EE-8B48-8EF13ECBAFF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168" t="9091" r="5083" b="2"/>
          <a:stretch/>
        </p:blipFill>
        <p:spPr bwMode="auto">
          <a:xfrm>
            <a:off x="15" y="0"/>
            <a:ext cx="9143986" cy="6985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5494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Vết chân tròn trên cát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mtClean="0">
                <a:latin typeface="Times New Roman" pitchFamily="18" charset="0"/>
                <a:cs typeface="Times New Roman" pitchFamily="18" charset="0"/>
              </a:rPr>
            </a:br>
            <a:r>
              <a:rPr lang="en-US" smtClean="0"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en-US" sz="3600" i="1" smtClean="0">
                <a:latin typeface="Times New Roman" pitchFamily="18" charset="0"/>
                <a:cs typeface="Times New Roman" pitchFamily="18" charset="0"/>
              </a:rPr>
              <a:t>Trần Tiến</a:t>
            </a:r>
            <a:endParaRPr lang="en-US" sz="3600" i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Vet-Chan-Tron-Tren-Cat-NSUT-Thai-Bao (mp3cut.net)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4419600" y="2414588"/>
            <a:ext cx="1600200" cy="1600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7640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Phiếu học tập số 01</a:t>
            </a:r>
            <a:endParaRPr lang="en-US" b="1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066800"/>
          <a:ext cx="8305800" cy="499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2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52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en-US" sz="3200" smtClean="0">
                          <a:latin typeface="Times New Roman" pitchFamily="18" charset="0"/>
                          <a:cs typeface="Times New Roman" pitchFamily="18" charset="0"/>
                        </a:rPr>
                        <a:t>Chi tiết</a:t>
                      </a:r>
                      <a:r>
                        <a:rPr lang="en-US" sz="3200" baseline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3200" baseline="0" smtClean="0">
                          <a:latin typeface="Times New Roman" pitchFamily="18" charset="0"/>
                          <a:cs typeface="Times New Roman" pitchFamily="18" charset="0"/>
                        </a:rPr>
                        <a:t>trong chiến tranh</a:t>
                      </a:r>
                      <a:endParaRPr lang="en-US" sz="3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smtClean="0">
                          <a:latin typeface="Times New Roman" pitchFamily="18" charset="0"/>
                          <a:cs typeface="Times New Roman" pitchFamily="18" charset="0"/>
                        </a:rPr>
                        <a:t>Chi tiết</a:t>
                      </a:r>
                      <a:r>
                        <a:rPr lang="en-US" sz="3200" baseline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3200" baseline="0" smtClean="0">
                          <a:latin typeface="Times New Roman" pitchFamily="18" charset="0"/>
                          <a:cs typeface="Times New Roman" pitchFamily="18" charset="0"/>
                        </a:rPr>
                        <a:t>trong thời bình</a:t>
                      </a:r>
                      <a:endParaRPr lang="en-US" sz="3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1100">
                <a:tc>
                  <a:txBody>
                    <a:bodyPr/>
                    <a:lstStyle/>
                    <a:p>
                      <a:pPr algn="just"/>
                      <a:r>
                        <a:rPr lang="en-US" sz="3600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Dì</a:t>
                      </a:r>
                      <a:r>
                        <a:rPr lang="en-US" sz="3600" b="1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Mây chắn cửa hầm che chở cho thương binh, bị mảnh đạn phạt một chân</a:t>
                      </a:r>
                    </a:p>
                    <a:p>
                      <a:pPr algn="just"/>
                      <a:r>
                        <a:rPr lang="en-US" sz="3600" b="1" baseline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=&gt; Liều mình cứu thương binh</a:t>
                      </a:r>
                      <a:endParaRPr lang="en-US" sz="3600" b="1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3600" b="1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Dì</a:t>
                      </a:r>
                      <a:r>
                        <a:rPr lang="en-US" sz="3600" b="1" baseline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Mây giúp cô Thanh vượt cạn trong hoàn cảnh rất  nhạy cảm và căng thẳng</a:t>
                      </a:r>
                    </a:p>
                    <a:p>
                      <a:pPr algn="just"/>
                      <a:r>
                        <a:rPr lang="en-US" sz="3600" b="1" baseline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=&gt; Quên mình cứu mẹ con cô Thanh</a:t>
                      </a:r>
                      <a:endParaRPr lang="en-US" sz="3600" b="1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sz="36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Phiếu học tập số 02</a:t>
            </a:r>
            <a:endParaRPr lang="en-US" sz="3600" b="1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914400"/>
          <a:ext cx="8229600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400" smtClean="0">
                          <a:latin typeface="Times New Roman" pitchFamily="18" charset="0"/>
                          <a:cs typeface="Times New Roman" pitchFamily="18" charset="0"/>
                        </a:rPr>
                        <a:t>Chi</a:t>
                      </a:r>
                      <a:r>
                        <a:rPr lang="en-US" sz="3400" baseline="0" smtClean="0">
                          <a:latin typeface="Times New Roman" pitchFamily="18" charset="0"/>
                          <a:cs typeface="Times New Roman" pitchFamily="18" charset="0"/>
                        </a:rPr>
                        <a:t> tiết tiếng ru</a:t>
                      </a:r>
                      <a:endParaRPr lang="en-US" sz="3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3400" y="1676400"/>
          <a:ext cx="8153399" cy="509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69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3400" smtClean="0">
                          <a:latin typeface="Times New Roman" pitchFamily="18" charset="0"/>
                          <a:cs typeface="Times New Roman" pitchFamily="18" charset="0"/>
                        </a:rPr>
                        <a:t>Trước</a:t>
                      </a:r>
                      <a:endParaRPr lang="en-US" sz="3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smtClean="0">
                          <a:latin typeface="Times New Roman" pitchFamily="18" charset="0"/>
                          <a:cs typeface="Times New Roman" pitchFamily="18" charset="0"/>
                        </a:rPr>
                        <a:t>Sau</a:t>
                      </a:r>
                      <a:endParaRPr lang="en-US" sz="3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smtClean="0">
                          <a:latin typeface="Times New Roman" pitchFamily="18" charset="0"/>
                          <a:cs typeface="Times New Roman" pitchFamily="18" charset="0"/>
                        </a:rPr>
                        <a:t>Cuối</a:t>
                      </a:r>
                      <a:r>
                        <a:rPr lang="en-US" sz="3400" baseline="0" smtClean="0">
                          <a:latin typeface="Times New Roman" pitchFamily="18" charset="0"/>
                          <a:cs typeface="Times New Roman" pitchFamily="18" charset="0"/>
                        </a:rPr>
                        <a:t> cùng</a:t>
                      </a:r>
                      <a:endParaRPr lang="en-US" sz="3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0683">
                <a:tc>
                  <a:txBody>
                    <a:bodyPr/>
                    <a:lstStyle/>
                    <a:p>
                      <a:pPr algn="just"/>
                      <a:r>
                        <a:rPr lang="en-US" sz="360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Lúc</a:t>
                      </a:r>
                      <a:r>
                        <a:rPr lang="en-US" sz="3600" baseline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đầu trầm lắng, nghèn nghẹn, xót xa</a:t>
                      </a:r>
                      <a:endParaRPr lang="en-US" sz="360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360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Sau êm</a:t>
                      </a:r>
                      <a:r>
                        <a:rPr lang="en-US" sz="3600" baseline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ái, trong sáng, mênh mang, ngân nga sâu lắng tận sâu thẳm con tim những người lính</a:t>
                      </a:r>
                      <a:endParaRPr lang="en-US" sz="360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360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Tiếng</a:t>
                      </a:r>
                      <a:r>
                        <a:rPr lang="en-US" sz="3600" baseline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ru lẫn vào hơi thở sông nước trong đêm, hòa vào hương thơm của cỏ cây, đất trời</a:t>
                      </a:r>
                      <a:endParaRPr lang="en-US" sz="360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40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Phiếu học tập số 03        </a:t>
            </a:r>
            <a:endParaRPr lang="en-US" sz="4000" b="1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066800"/>
            <a:ext cx="8229600" cy="5410200"/>
          </a:xfrm>
        </p:spPr>
        <p:txBody>
          <a:bodyPr/>
          <a:lstStyle/>
          <a:p>
            <a:pPr algn="ctr">
              <a:buNone/>
            </a:pPr>
            <a:endParaRPr lang="en-US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57200" y="1143000"/>
          <a:ext cx="8305799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05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en-US" sz="3600" smtClean="0">
                          <a:latin typeface="Times New Roman" pitchFamily="18" charset="0"/>
                          <a:cs typeface="Times New Roman" pitchFamily="18" charset="0"/>
                        </a:rPr>
                        <a:t>Những</a:t>
                      </a:r>
                      <a:r>
                        <a:rPr lang="en-US" sz="3600" baseline="0" smtClean="0">
                          <a:latin typeface="Times New Roman" pitchFamily="18" charset="0"/>
                          <a:cs typeface="Times New Roman" pitchFamily="18" charset="0"/>
                        </a:rPr>
                        <a:t> chi tiết, hình ảnh trong mạch ngầm đối sánh của câu chuyện</a:t>
                      </a:r>
                      <a:endParaRPr lang="en-US" sz="36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57200" y="2362200"/>
          <a:ext cx="8305800" cy="129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0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95400">
                <a:tc>
                  <a:txBody>
                    <a:bodyPr/>
                    <a:lstStyle/>
                    <a:p>
                      <a:pPr algn="ctr"/>
                      <a:r>
                        <a:rPr lang="en-US" sz="360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Chi tiết</a:t>
                      </a:r>
                      <a:r>
                        <a:rPr lang="en-US" sz="3600" baseline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tiếng ru</a:t>
                      </a:r>
                      <a:endParaRPr lang="en-US" sz="360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" y="3048000"/>
          <a:ext cx="8305800" cy="1417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2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52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17320">
                <a:tc>
                  <a:txBody>
                    <a:bodyPr/>
                    <a:lstStyle/>
                    <a:p>
                      <a:pPr algn="ctr"/>
                      <a:r>
                        <a:rPr lang="en-US" sz="3600" smtClean="0">
                          <a:latin typeface="Times New Roman" pitchFamily="18" charset="0"/>
                          <a:cs typeface="Times New Roman" pitchFamily="18" charset="0"/>
                        </a:rPr>
                        <a:t>Trước</a:t>
                      </a:r>
                      <a:r>
                        <a:rPr lang="en-US" sz="3600" baseline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3600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nghèn nghẹn, xót xa</a:t>
                      </a:r>
                      <a:endParaRPr lang="en-US" sz="360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smtClean="0">
                          <a:latin typeface="Times New Roman" pitchFamily="18" charset="0"/>
                          <a:cs typeface="Times New Roman" pitchFamily="18" charset="0"/>
                        </a:rPr>
                        <a:t>Sau </a:t>
                      </a:r>
                    </a:p>
                    <a:p>
                      <a:pPr algn="ctr"/>
                      <a:r>
                        <a:rPr lang="en-US" sz="360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êm</a:t>
                      </a:r>
                      <a:r>
                        <a:rPr lang="en-US" sz="3600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ái, trong sáng</a:t>
                      </a:r>
                      <a:endParaRPr lang="en-US" sz="360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457200" y="4419600"/>
          <a:ext cx="8305800" cy="68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0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600" smtClean="0"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lang="en-US" sz="3600" baseline="0" smtClean="0">
                          <a:latin typeface="Times New Roman" pitchFamily="18" charset="0"/>
                          <a:cs typeface="Times New Roman" pitchFamily="18" charset="0"/>
                        </a:rPr>
                        <a:t> ảnh</a:t>
                      </a:r>
                      <a:endParaRPr lang="en-US" sz="36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457200" y="5059680"/>
          <a:ext cx="8305800" cy="16202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33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24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9553">
                <a:tc>
                  <a:txBody>
                    <a:bodyPr/>
                    <a:lstStyle/>
                    <a:p>
                      <a:pPr algn="ctr"/>
                      <a:r>
                        <a:rPr lang="en-US" sz="360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Lều</a:t>
                      </a:r>
                      <a:r>
                        <a:rPr lang="en-US" sz="3600" baseline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cỏ</a:t>
                      </a:r>
                      <a:endParaRPr lang="en-US" sz="360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Căn</a:t>
                      </a:r>
                      <a:r>
                        <a:rPr lang="en-US" sz="3600" baseline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nhà</a:t>
                      </a:r>
                      <a:endParaRPr lang="en-US" sz="360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0167">
                <a:tc>
                  <a:txBody>
                    <a:bodyPr/>
                    <a:lstStyle/>
                    <a:p>
                      <a:pPr algn="ctr"/>
                      <a:r>
                        <a:rPr lang="en-US" sz="3600" b="1" smtClean="0">
                          <a:latin typeface="Times New Roman" pitchFamily="18" charset="0"/>
                          <a:cs typeface="Times New Roman" pitchFamily="18" charset="0"/>
                        </a:rPr>
                        <a:t>Con đò</a:t>
                      </a:r>
                      <a:endParaRPr lang="en-US" sz="36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Chiếc</a:t>
                      </a:r>
                      <a:r>
                        <a:rPr lang="en-US" sz="3600" b="1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cầu</a:t>
                      </a:r>
                      <a:endParaRPr lang="en-US" sz="3600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Nội dung</a:t>
            </a:r>
            <a:endParaRPr lang="en-US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en-US" sz="4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 phận bất hạnh và quá trình gắng gượng vươn lên chiến thắng số phận của người nữ thương binh sau khi chiến tranh kết thúc.</a:t>
            </a:r>
          </a:p>
          <a:p>
            <a:pPr algn="just">
              <a:buNone/>
            </a:pPr>
            <a:r>
              <a:rPr lang="en-US" sz="440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 ngợi đức hi sinh và tinh thần nhân văn cao cả của con người.</a:t>
            </a:r>
            <a:endParaRPr lang="en-US" sz="44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Nghệ thuật</a:t>
            </a:r>
            <a:endParaRPr lang="en-US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229600" cy="57150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420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2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Xây dựng tình huống truyện độc đáo.</a:t>
            </a:r>
          </a:p>
          <a:p>
            <a:pPr algn="just">
              <a:buNone/>
            </a:pPr>
            <a:r>
              <a:rPr lang="en-US" sz="420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20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Khắc họa hình tượng nhân vật ấn tượng với nghệ thuật miêu tả và phân tích tâm lí sắc sảo.</a:t>
            </a:r>
          </a:p>
          <a:p>
            <a:pPr algn="just">
              <a:buNone/>
            </a:pPr>
            <a:r>
              <a:rPr lang="en-US" sz="420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2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Kể chuyện lôi cuốn hấp dẫn qua điểm nhìn trần thuật của người cháu (Mai).</a:t>
            </a:r>
            <a:endParaRPr lang="en-US" sz="420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279</Words>
  <Application>Microsoft Office PowerPoint</Application>
  <PresentationFormat>On-screen Show (4:3)</PresentationFormat>
  <Paragraphs>37</Paragraphs>
  <Slides>7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PowerPoint Presentation</vt:lpstr>
      <vt:lpstr>Vết chân tròn trên cát                                Trần Tiến</vt:lpstr>
      <vt:lpstr>Phiếu học tập số 01</vt:lpstr>
      <vt:lpstr>Phiếu học tập số 02</vt:lpstr>
      <vt:lpstr>Phiếu học tập số 03        </vt:lpstr>
      <vt:lpstr>1. Nội dung</vt:lpstr>
      <vt:lpstr>2. Nghệ thuật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NGƯỜI Ở BẾN SÔNG CHÂU</dc:title>
  <dc:creator>Windows User</dc:creator>
  <cp:lastModifiedBy>Admin</cp:lastModifiedBy>
  <cp:revision>22</cp:revision>
  <dcterms:created xsi:type="dcterms:W3CDTF">2023-02-02T03:14:36Z</dcterms:created>
  <dcterms:modified xsi:type="dcterms:W3CDTF">2025-12-08T09:51:57Z</dcterms:modified>
</cp:coreProperties>
</file>