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1"/>
  </p:notesMasterIdLst>
  <p:sldIdLst>
    <p:sldId id="271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23" r:id="rId19"/>
    <p:sldId id="324" r:id="rId20"/>
    <p:sldId id="316" r:id="rId21"/>
    <p:sldId id="357" r:id="rId22"/>
    <p:sldId id="356" r:id="rId23"/>
    <p:sldId id="311" r:id="rId24"/>
    <p:sldId id="355" r:id="rId25"/>
    <p:sldId id="310" r:id="rId26"/>
    <p:sldId id="354" r:id="rId27"/>
    <p:sldId id="325" r:id="rId28"/>
    <p:sldId id="317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427"/>
    <a:srgbClr val="CCCCFF"/>
    <a:srgbClr val="E0A4A5"/>
    <a:srgbClr val="FFFF99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87037" autoAdjust="0"/>
  </p:normalViewPr>
  <p:slideViewPr>
    <p:cSldViewPr snapToGrid="0" showGuides="1">
      <p:cViewPr varScale="1">
        <p:scale>
          <a:sx n="87" d="100"/>
          <a:sy n="87" d="100"/>
        </p:scale>
        <p:origin x="389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youtube.com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m1z1rAC7nBs&amp;feature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=share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RIO DE JANEIRO, Brazil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8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8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TOKYO, Japan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305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BANGKOK, Thailand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KUALA LUMPUR, Malaysia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1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35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SYDNEY, Australia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5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ATHENS, Greece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ROME, Italy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8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VIETNAM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SPEAKING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044437" y="3763537"/>
            <a:ext cx="6695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Discussing cities of the future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CITIES OF THE FUTURE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CONTROLLED 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42587" y="3423459"/>
            <a:ext cx="2289083" cy="907530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LESS CONTROLLED 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041962"/>
            <a:ext cx="4879384" cy="1079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</a:t>
            </a:r>
            <a:r>
              <a:rPr lang="en-US" dirty="0" smtClean="0">
                <a:solidFill>
                  <a:schemeClr val="tx1"/>
                </a:solidFill>
              </a:rPr>
              <a:t>1: Complete </a:t>
            </a:r>
            <a:r>
              <a:rPr lang="en-US" dirty="0">
                <a:solidFill>
                  <a:schemeClr val="tx1"/>
                </a:solidFill>
              </a:rPr>
              <a:t>the diagram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</a:t>
            </a:r>
            <a:r>
              <a:rPr lang="en-US" dirty="0" smtClean="0">
                <a:solidFill>
                  <a:schemeClr val="tx1"/>
                </a:solidFill>
              </a:rPr>
              <a:t>2: </a:t>
            </a:r>
            <a:r>
              <a:rPr lang="en-US" dirty="0">
                <a:solidFill>
                  <a:schemeClr val="tx1"/>
                </a:solidFill>
              </a:rPr>
              <a:t>Match the questions with the </a:t>
            </a:r>
            <a:r>
              <a:rPr lang="en-US" dirty="0" smtClean="0">
                <a:solidFill>
                  <a:schemeClr val="tx1"/>
                </a:solidFill>
              </a:rPr>
              <a:t>answers.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07694" y="3440829"/>
            <a:ext cx="4879385" cy="8727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Task 3: Ask and answer questions.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187130" y="2559985"/>
            <a:ext cx="879171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a typeface="Adobe Gothic Std B" panose="020B0800000000000000" pitchFamily="34" charset="-128"/>
              </a:rPr>
              <a:t>FREE 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712486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70" y="3877224"/>
            <a:ext cx="709996" cy="78683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632623"/>
            <a:ext cx="4879382" cy="760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4: </a:t>
            </a:r>
            <a:r>
              <a:rPr lang="en-GB" dirty="0" smtClean="0">
                <a:solidFill>
                  <a:schemeClr val="tx1"/>
                </a:solidFill>
              </a:rPr>
              <a:t>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Further </a:t>
            </a:r>
            <a:r>
              <a:rPr lang="en-GB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SPEAKING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4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NEW YORK CITY, America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2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6245" y="1017136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The cities of the fu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0562" y="1725022"/>
            <a:ext cx="8946776" cy="50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D86220-B9D2-F934-8402-65635C824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15687"/>
              </p:ext>
            </p:extLst>
          </p:nvPr>
        </p:nvGraphicFramePr>
        <p:xfrm>
          <a:off x="0" y="0"/>
          <a:ext cx="12192000" cy="68580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7925">
                  <a:extLst>
                    <a:ext uri="{9D8B030D-6E8A-4147-A177-3AD203B41FA5}">
                      <a16:colId xmlns:a16="http://schemas.microsoft.com/office/drawing/2014/main" val="1202001927"/>
                    </a:ext>
                  </a:extLst>
                </a:gridCol>
                <a:gridCol w="2208362">
                  <a:extLst>
                    <a:ext uri="{9D8B030D-6E8A-4147-A177-3AD203B41FA5}">
                      <a16:colId xmlns:a16="http://schemas.microsoft.com/office/drawing/2014/main" val="2745968688"/>
                    </a:ext>
                  </a:extLst>
                </a:gridCol>
                <a:gridCol w="7395713">
                  <a:extLst>
                    <a:ext uri="{9D8B030D-6E8A-4147-A177-3AD203B41FA5}">
                      <a16:colId xmlns:a16="http://schemas.microsoft.com/office/drawing/2014/main" val="3410816814"/>
                    </a:ext>
                  </a:extLst>
                </a:gridCol>
              </a:tblGrid>
              <a:tr h="8802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</a:rPr>
                        <a:t>Form</a:t>
                      </a:r>
                      <a:endParaRPr lang="en-US" sz="2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</a:rPr>
                        <a:t>Pronunciation</a:t>
                      </a:r>
                      <a:endParaRPr lang="en-US" sz="2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</a:rPr>
                        <a:t>Meaning</a:t>
                      </a:r>
                      <a:endParaRPr lang="en-US" sz="2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14128412"/>
                  </a:ext>
                </a:extLst>
              </a:tr>
              <a:tr h="5928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 environment (n)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/ɪnˈvaɪrənmənt/</a:t>
                      </a:r>
                      <a:endParaRPr lang="en-US" sz="3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the natural world in which people, animals and plants live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555042356"/>
                  </a:ext>
                </a:extLst>
              </a:tr>
              <a:tr h="90016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 private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vehicle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(n)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/ˈpraɪvət ˈviːəkl/</a:t>
                      </a:r>
                      <a:endParaRPr lang="en-US" sz="3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any vehicle that is used primarily for the private purpose of the person who owns it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3041103468"/>
                  </a:ext>
                </a:extLst>
              </a:tr>
              <a:tr h="12764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 public transport (n)</a:t>
                      </a:r>
                      <a:endParaRPr lang="en-US" sz="3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/ˌpʌblɪk ˈtrænspɔːt/</a:t>
                      </a:r>
                      <a:endParaRPr lang="en-US" sz="3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the system of buses, trains, etc. provided by the government or by companies, which people use to travel from one place to another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915989236"/>
                  </a:ext>
                </a:extLst>
              </a:tr>
              <a:tr h="130806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4. infrastructure (n)</a:t>
                      </a:r>
                      <a:endParaRPr lang="en-US" sz="3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/ˈɪnfrəstrʌktʃə(r)/</a:t>
                      </a:r>
                      <a:endParaRPr lang="en-US" sz="3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the basic systems and services that are necessary for a country or an organization to run smoothly, for example buildings, transport and water and power supplies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3715177206"/>
                  </a:ext>
                </a:extLst>
              </a:tr>
              <a:tr h="62380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5. eco-friendly (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2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iːkəʊ</a:t>
                      </a: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ˈ</a:t>
                      </a:r>
                      <a:r>
                        <a:rPr lang="en-US" sz="2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frendli</a:t>
                      </a:r>
                      <a:r>
                        <a:rPr lang="en-US" sz="24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not harmful to the environment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429106943"/>
                  </a:ext>
                </a:extLst>
              </a:tr>
              <a:tr h="12764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6. sensor technology (n)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>
                          <a:solidFill>
                            <a:srgbClr val="333333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/ˈsensə(r) tekˈnɒlədʒi/</a:t>
                      </a:r>
                      <a:endParaRPr lang="en-US" sz="3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 technology that uses sensors to acquire information by detecting the physical, chemical, or biological property quantities and convert them into readable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signal</a:t>
                      </a:r>
                      <a:endParaRPr lang="en-US" sz="3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3366314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01FA6BC-07D1-D84A-97BE-146D4E8FBDD6}"/>
              </a:ext>
            </a:extLst>
          </p:cNvPr>
          <p:cNvSpPr txBox="1"/>
          <p:nvPr/>
        </p:nvSpPr>
        <p:spPr>
          <a:xfrm>
            <a:off x="5817512" y="544214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CF4B3E46-883C-5346-9900-980465009B43}"/>
              </a:ext>
            </a:extLst>
          </p:cNvPr>
          <p:cNvSpPr txBox="1"/>
          <p:nvPr/>
        </p:nvSpPr>
        <p:spPr>
          <a:xfrm>
            <a:off x="5759255" y="399394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7E7DD6BC-982B-DE42-89ED-A45F806C8EB7}"/>
              </a:ext>
            </a:extLst>
          </p:cNvPr>
          <p:cNvSpPr txBox="1"/>
          <p:nvPr/>
        </p:nvSpPr>
        <p:spPr>
          <a:xfrm>
            <a:off x="5860473" y="274320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0826" y="59005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826" y="45369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6813" y="567155"/>
            <a:ext cx="10390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Complete the diagram with the ideas below 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12192000" cy="571136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703999" y="-75195"/>
            <a:ext cx="8095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1ACAA-36B1-599B-2E02-B70E9A351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5" y="1180496"/>
            <a:ext cx="11210192" cy="5530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59B970-2350-614B-8E5B-5EAC54A40BB4}"/>
              </a:ext>
            </a:extLst>
          </p:cNvPr>
          <p:cNvSpPr txBox="1"/>
          <p:nvPr/>
        </p:nvSpPr>
        <p:spPr>
          <a:xfrm>
            <a:off x="5836470" y="371491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7919C-F876-CB48-81E8-ECE0CEB9C83B}"/>
              </a:ext>
            </a:extLst>
          </p:cNvPr>
          <p:cNvSpPr txBox="1"/>
          <p:nvPr/>
        </p:nvSpPr>
        <p:spPr>
          <a:xfrm>
            <a:off x="5836470" y="5345723"/>
            <a:ext cx="343845" cy="464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73A96-4659-5347-A2A6-718778950DDD}"/>
              </a:ext>
            </a:extLst>
          </p:cNvPr>
          <p:cNvSpPr txBox="1"/>
          <p:nvPr/>
        </p:nvSpPr>
        <p:spPr>
          <a:xfrm>
            <a:off x="5814028" y="2356388"/>
            <a:ext cx="370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Match the questions with the answers to make a conversation. Then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it in pairs.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7787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947490" y="-53032"/>
            <a:ext cx="981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743041"/>
              </p:ext>
            </p:extLst>
          </p:nvPr>
        </p:nvGraphicFramePr>
        <p:xfrm>
          <a:off x="341224" y="2070339"/>
          <a:ext cx="5369463" cy="431780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369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1729">
                <a:tc>
                  <a:txBody>
                    <a:bodyPr/>
                    <a:lstStyle/>
                    <a:p>
                      <a:r>
                        <a:rPr lang="en-US" sz="3000" b="0" kern="1200" dirty="0" smtClean="0">
                          <a:effectLst/>
                        </a:rPr>
                        <a:t>What do you think transport will be like in</a:t>
                      </a:r>
                      <a:r>
                        <a:rPr lang="en-US" sz="3000" b="0" kern="1200" baseline="0" dirty="0" smtClean="0">
                          <a:effectLst/>
                        </a:rPr>
                        <a:t> </a:t>
                      </a:r>
                      <a:r>
                        <a:rPr lang="en-US" sz="3000" b="0" kern="1200" dirty="0" smtClean="0">
                          <a:effectLst/>
                        </a:rPr>
                        <a:t>the cities of the future?</a:t>
                      </a:r>
                      <a:r>
                        <a:rPr lang="en-US" sz="3000" b="0" dirty="0" smtClean="0"/>
                        <a:t> </a:t>
                      </a:r>
                      <a:endParaRPr lang="en-US" sz="3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1729">
                <a:tc>
                  <a:txBody>
                    <a:bodyPr/>
                    <a:lstStyle/>
                    <a:p>
                      <a:r>
                        <a:rPr lang="en-US" sz="3000" kern="1200" dirty="0" smtClean="0">
                          <a:effectLst/>
                        </a:rPr>
                        <a:t>So, how will people travel in the city?</a:t>
                      </a:r>
                      <a:r>
                        <a:rPr lang="en-US" sz="3000" dirty="0" smtClean="0"/>
                        <a:t> </a:t>
                      </a:r>
                      <a:br>
                        <a:rPr lang="en-US" sz="3000" dirty="0" smtClean="0"/>
                      </a:b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1729">
                <a:tc>
                  <a:txBody>
                    <a:bodyPr/>
                    <a:lstStyle/>
                    <a:p>
                      <a:r>
                        <a:rPr lang="en-US" sz="3000" kern="1200" dirty="0" smtClean="0">
                          <a:effectLst/>
                        </a:rPr>
                        <a:t>Really? Why do you think public transport</a:t>
                      </a:r>
                      <a:r>
                        <a:rPr lang="en-US" sz="3000" kern="1200" baseline="0" dirty="0" smtClean="0">
                          <a:effectLst/>
                        </a:rPr>
                        <a:t> </a:t>
                      </a:r>
                      <a:r>
                        <a:rPr lang="en-US" sz="3000" kern="1200" dirty="0" smtClean="0">
                          <a:effectLst/>
                        </a:rPr>
                        <a:t>will be popular with city dwellers?</a:t>
                      </a:r>
                      <a:r>
                        <a:rPr lang="en-US" sz="3000" dirty="0" smtClean="0"/>
                        <a:t> </a:t>
                      </a: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956919"/>
              </p:ext>
            </p:extLst>
          </p:nvPr>
        </p:nvGraphicFramePr>
        <p:xfrm>
          <a:off x="6496050" y="2015705"/>
          <a:ext cx="5570935" cy="436784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570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1498">
                <a:tc>
                  <a:txBody>
                    <a:bodyPr/>
                    <a:lstStyle/>
                    <a:p>
                      <a:r>
                        <a:rPr lang="en-US" sz="3000" b="0" dirty="0" smtClean="0"/>
                        <a:t>They will use public transport</a:t>
                      </a:r>
                      <a:r>
                        <a:rPr lang="en-US" sz="3000" b="0" baseline="0" dirty="0" smtClean="0"/>
                        <a:t> </a:t>
                      </a:r>
                      <a:r>
                        <a:rPr lang="en-US" sz="3000" b="0" dirty="0" smtClean="0"/>
                        <a:t>instead of their</a:t>
                      </a:r>
                      <a:r>
                        <a:rPr lang="en-US" sz="3000" b="0" baseline="0" dirty="0" smtClean="0"/>
                        <a:t> </a:t>
                      </a:r>
                      <a:r>
                        <a:rPr lang="en-US" sz="3000" b="0" dirty="0" smtClean="0"/>
                        <a:t>own vehicles.</a:t>
                      </a:r>
                      <a:endParaRPr lang="en-US" sz="3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4846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because technology will make public transport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dirty="0" smtClean="0"/>
                        <a:t>faster, more convenient, and more eco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dirty="0" smtClean="0"/>
                        <a:t>friendly</a:t>
                      </a: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1498">
                <a:tc>
                  <a:txBody>
                    <a:bodyPr/>
                    <a:lstStyle/>
                    <a:p>
                      <a:r>
                        <a:rPr lang="en-US" sz="3000" dirty="0" smtClean="0"/>
                        <a:t>Well, I think there will be no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dirty="0" smtClean="0"/>
                        <a:t>private vehicles</a:t>
                      </a:r>
                      <a:r>
                        <a:rPr lang="en-US" sz="3000" baseline="0" dirty="0" smtClean="0"/>
                        <a:t> </a:t>
                      </a:r>
                      <a:r>
                        <a:rPr lang="en-US" sz="3000" dirty="0" smtClean="0"/>
                        <a:t>in the cities.</a:t>
                      </a: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5727940" y="2829464"/>
            <a:ext cx="768110" cy="267418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711945" y="2829464"/>
            <a:ext cx="784105" cy="135434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727940" y="4310332"/>
            <a:ext cx="784105" cy="135434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one of the features of future cities in </a:t>
            </a:r>
            <a:r>
              <a:rPr lang="en-US" sz="2800" b="1" dirty="0">
                <a:solidFill>
                  <a:schemeClr val="bg1"/>
                </a:solidFill>
                <a:highlight>
                  <a:srgbClr val="E3642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Use the model and the tips in </a:t>
            </a:r>
            <a:r>
              <a:rPr lang="en-US" sz="2800" b="1" dirty="0">
                <a:solidFill>
                  <a:schemeClr val="bg1"/>
                </a:solidFill>
                <a:highlight>
                  <a:srgbClr val="E36427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to help you.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A5B5244-75F4-E57E-79EC-1230C71D3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64657"/>
              </p:ext>
            </p:extLst>
          </p:nvPr>
        </p:nvGraphicFramePr>
        <p:xfrm>
          <a:off x="682334" y="2454586"/>
          <a:ext cx="8323120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23120">
                  <a:extLst>
                    <a:ext uri="{9D8B030D-6E8A-4147-A177-3AD203B41FA5}">
                      <a16:colId xmlns:a16="http://schemas.microsoft.com/office/drawing/2014/main" val="33040323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</a:rPr>
                        <a:t>Example: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A: How will city dwellers’ life be like in the future?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B: Well, I think people’s lives will be easier because AI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     technologies will help them do many daily activities.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A: So, what kinds of activities can be done by AI technologies?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B: Robots can help people do household chores and smart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     sensors can inform people of possible congestion in the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     street. It really saves people time and money.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A: That’s great.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2272982"/>
                  </a:ext>
                </a:extLst>
              </a:tr>
            </a:tbl>
          </a:graphicData>
        </a:graphic>
      </p:graphicFrame>
      <p:pic>
        <p:nvPicPr>
          <p:cNvPr id="1026" name="Picture 2" descr="Robot đầu tiên có biểu cảm sinh động giống con người">
            <a:extLst>
              <a:ext uri="{FF2B5EF4-FFF2-40B4-BE49-F238E27FC236}">
                <a16:creationId xmlns:a16="http://schemas.microsoft.com/office/drawing/2014/main" id="{4ADAC0AB-7963-AB84-0D42-7D01D76E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33" y="2445578"/>
            <a:ext cx="2743200" cy="25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6001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LESS CONTROLLED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groups.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Discuss what the cities of the future will be like and present your groups’ ideas to the whole class.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194AD-B033-544B-B922-E3B3081F55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93" y="2755193"/>
            <a:ext cx="5809568" cy="3873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6001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FREE PRACTICE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50735" y="1017136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45222" y="1762550"/>
            <a:ext cx="10900881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 in pairs and talk about the feature that they like most about the future cities.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09298-5659-DD4A-BA58-C0E799510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17" y="2753193"/>
            <a:ext cx="4976090" cy="39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714" y="108487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29569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792758"/>
            <a:ext cx="10124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iscuss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cities of the future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441" y="1908848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Lesson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- Unit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BERLIN, Germany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7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PARIS, France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0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SINGAPORE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4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SHANGHAI, China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LONDON, England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CAIRO, Egypt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44562" y="281353"/>
            <a:ext cx="3798276" cy="896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MOSCOW, Russia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4131</TotalTime>
  <Words>552</Words>
  <Application>Microsoft Office PowerPoint</Application>
  <PresentationFormat>Widescreen</PresentationFormat>
  <Paragraphs>113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ASUS</cp:lastModifiedBy>
  <cp:revision>198</cp:revision>
  <dcterms:created xsi:type="dcterms:W3CDTF">2020-12-09T02:04:09Z</dcterms:created>
  <dcterms:modified xsi:type="dcterms:W3CDTF">2023-10-19T03:22:11Z</dcterms:modified>
</cp:coreProperties>
</file>